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</p:sldMasterIdLst>
  <p:notesMasterIdLst>
    <p:notesMasterId r:id="rId20"/>
  </p:notesMasterIdLst>
  <p:sldIdLst>
    <p:sldId id="274" r:id="rId3"/>
    <p:sldId id="281" r:id="rId4"/>
    <p:sldId id="907" r:id="rId5"/>
    <p:sldId id="909" r:id="rId6"/>
    <p:sldId id="910" r:id="rId7"/>
    <p:sldId id="912" r:id="rId8"/>
    <p:sldId id="908" r:id="rId9"/>
    <p:sldId id="911" r:id="rId10"/>
    <p:sldId id="283" r:id="rId11"/>
    <p:sldId id="275" r:id="rId12"/>
    <p:sldId id="280" r:id="rId13"/>
    <p:sldId id="276" r:id="rId14"/>
    <p:sldId id="277" r:id="rId15"/>
    <p:sldId id="278" r:id="rId16"/>
    <p:sldId id="279" r:id="rId17"/>
    <p:sldId id="285" r:id="rId18"/>
    <p:sldId id="286" r:id="rId19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katapathy, Ethiraj (ARC-TS)" initials="VE(" lastIdx="7" clrIdx="0">
    <p:extLst>
      <p:ext uri="{19B8F6BF-5375-455C-9EA6-DF929625EA0E}">
        <p15:presenceInfo xmlns:p15="http://schemas.microsoft.com/office/powerpoint/2012/main" userId="S::evenkata@ndc.nasa.gov::1c75db60-f196-4eab-ad43-984c69599ab4" providerId="AD"/>
      </p:ext>
    </p:extLst>
  </p:cmAuthor>
  <p:cmAuthor id="2" name="Vander Kam, Jeremy C. (ARC-TSS)" initials="VKJC(" lastIdx="1" clrIdx="1">
    <p:extLst>
      <p:ext uri="{19B8F6BF-5375-455C-9EA6-DF929625EA0E}">
        <p15:presenceInfo xmlns:p15="http://schemas.microsoft.com/office/powerpoint/2012/main" userId="S::jvanderk@ndc.nasa.gov::dae8a178-804d-4801-acfa-e739e8feb0d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3D21"/>
    <a:srgbClr val="ED1C24"/>
    <a:srgbClr val="0066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05" autoAdjust="0"/>
    <p:restoredTop sz="91020" autoAdjust="0"/>
  </p:normalViewPr>
  <p:slideViewPr>
    <p:cSldViewPr showGuides="1">
      <p:cViewPr varScale="1">
        <p:scale>
          <a:sx n="124" d="100"/>
          <a:sy n="124" d="100"/>
        </p:scale>
        <p:origin x="136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86F1E-5F7A-1B4F-8064-619A739506CB}" type="doc">
      <dgm:prSet loTypeId="urn:microsoft.com/office/officeart/2005/8/layout/radial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34DBCF-F061-9848-AE53-9AF50A246117}">
      <dgm:prSet phldrT="[Text]" custT="1"/>
      <dgm:spPr>
        <a:xfrm>
          <a:off x="2758789" y="1666507"/>
          <a:ext cx="1497740" cy="765948"/>
        </a:xfrm>
        <a:prstGeom prst="roundRect">
          <a:avLst/>
        </a:prstGeom>
        <a:gradFill flip="none" rotWithShape="1">
          <a:gsLst>
            <a:gs pos="0">
              <a:srgbClr val="5B9BD5">
                <a:lumMod val="5000"/>
                <a:lumOff val="95000"/>
              </a:srgbClr>
            </a:gs>
            <a:gs pos="74000">
              <a:srgbClr val="5B9BD5">
                <a:lumMod val="45000"/>
                <a:lumOff val="55000"/>
              </a:srgbClr>
            </a:gs>
            <a:gs pos="83000">
              <a:srgbClr val="5B9BD5">
                <a:lumMod val="45000"/>
                <a:lumOff val="55000"/>
              </a:srgbClr>
            </a:gs>
            <a:gs pos="100000">
              <a:srgbClr val="B1CDE7">
                <a:alpha val="95294"/>
              </a:srgbClr>
            </a:gs>
          </a:gsLst>
          <a:lin ang="5400000" scaled="1"/>
          <a:tileRect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spcAft>
              <a:spcPts val="100"/>
            </a:spcAft>
            <a:buNone/>
          </a:pPr>
          <a:r>
            <a:rPr lang="en-US" sz="1400" b="1" dirty="0">
              <a:solidFill>
                <a:srgbClr val="183D60"/>
              </a:solidFill>
              <a:latin typeface="Arial"/>
              <a:ea typeface="+mn-ea"/>
              <a:cs typeface="+mn-cs"/>
            </a:rPr>
            <a:t>CFD</a:t>
          </a:r>
        </a:p>
        <a:p>
          <a:pPr>
            <a:lnSpc>
              <a:spcPct val="90000"/>
            </a:lnSpc>
            <a:spcAft>
              <a:spcPts val="100"/>
            </a:spcAft>
            <a:buNone/>
          </a:pPr>
          <a:r>
            <a:rPr lang="en-US" sz="1400" b="1" dirty="0">
              <a:solidFill>
                <a:srgbClr val="183D60"/>
              </a:solidFill>
              <a:latin typeface="Arial"/>
              <a:ea typeface="+mn-ea"/>
              <a:cs typeface="+mn-cs"/>
            </a:rPr>
            <a:t>(US3D)</a:t>
          </a:r>
        </a:p>
      </dgm:t>
    </dgm:pt>
    <dgm:pt modelId="{AC0752EB-D640-094E-9D18-7B04C3C68F11}" type="parTrans" cxnId="{CE6BD4E0-EA81-9040-A3E2-15DB6D0CE59A}">
      <dgm:prSet/>
      <dgm:spPr/>
      <dgm:t>
        <a:bodyPr/>
        <a:lstStyle/>
        <a:p>
          <a:endParaRPr lang="en-US"/>
        </a:p>
      </dgm:t>
    </dgm:pt>
    <dgm:pt modelId="{1DC46E57-2F05-3C48-8C6B-0F8A9820593C}" type="sibTrans" cxnId="{CE6BD4E0-EA81-9040-A3E2-15DB6D0CE59A}">
      <dgm:prSet/>
      <dgm:spPr/>
      <dgm:t>
        <a:bodyPr/>
        <a:lstStyle/>
        <a:p>
          <a:endParaRPr lang="en-US"/>
        </a:p>
      </dgm:t>
    </dgm:pt>
    <dgm:pt modelId="{B3232A62-E90C-E248-AE23-39BD772B7D10}">
      <dgm:prSet phldrT="[Text]" custT="1"/>
      <dgm:spPr>
        <a:xfrm>
          <a:off x="2705999" y="185260"/>
          <a:ext cx="1603320" cy="777329"/>
        </a:xfrm>
        <a:prstGeom prst="roundRect">
          <a:avLst/>
        </a:prstGeom>
        <a:gradFill flip="none" rotWithShape="1">
          <a:gsLst>
            <a:gs pos="0">
              <a:srgbClr val="ED7D31">
                <a:lumMod val="0"/>
                <a:lumOff val="100000"/>
              </a:srgbClr>
            </a:gs>
            <a:gs pos="35000">
              <a:srgbClr val="ED7D31">
                <a:lumMod val="0"/>
                <a:lumOff val="100000"/>
              </a:srgbClr>
            </a:gs>
            <a:gs pos="100000">
              <a:srgbClr val="ED7D31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400" b="1" dirty="0">
              <a:solidFill>
                <a:srgbClr val="71320A"/>
              </a:solidFill>
              <a:latin typeface="Arial"/>
              <a:ea typeface="+mn-ea"/>
              <a:cs typeface="+mn-cs"/>
            </a:rPr>
            <a:t>Particle</a:t>
          </a:r>
        </a:p>
      </dgm:t>
    </dgm:pt>
    <dgm:pt modelId="{9E083466-8EC9-3342-89DC-CF5CD9596C65}" type="parTrans" cxnId="{B09D7BCE-7FB7-FE40-AEA5-3D16A8EC3D33}">
      <dgm:prSet/>
      <dgm:spPr>
        <a:xfrm rot="16200000">
          <a:off x="3188988" y="1192741"/>
          <a:ext cx="652266" cy="254451"/>
        </a:xfrm>
        <a:prstGeom prst="leftRightArrow">
          <a:avLst/>
        </a:prstGeom>
        <a:solidFill>
          <a:sysClr val="windowText" lastClr="000000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474D88AD-917A-CD47-B0AD-31D86D694B57}" type="sibTrans" cxnId="{B09D7BCE-7FB7-FE40-AEA5-3D16A8EC3D33}">
      <dgm:prSet/>
      <dgm:spPr/>
      <dgm:t>
        <a:bodyPr/>
        <a:lstStyle/>
        <a:p>
          <a:endParaRPr lang="en-US"/>
        </a:p>
      </dgm:t>
    </dgm:pt>
    <dgm:pt modelId="{D46CB093-57A8-C343-8632-77DC1E66788F}">
      <dgm:prSet phldrT="[Text]" custScaleX="192844" custScaleY="93496"/>
      <dgm:spPr>
        <a:prstGeom prst="roundRect">
          <a:avLst/>
        </a:prstGeom>
        <a:solidFill>
          <a:srgbClr val="FF0000"/>
        </a:solidFill>
      </dgm:spPr>
      <dgm:t>
        <a:bodyPr/>
        <a:lstStyle/>
        <a:p>
          <a:endParaRPr lang="en-US"/>
        </a:p>
      </dgm:t>
    </dgm:pt>
    <dgm:pt modelId="{713A42A7-1C32-724C-942B-5A2D2757C0B0}" type="parTrans" cxnId="{75740EF7-263C-264D-93AE-642FA918AED9}">
      <dgm:prSet custScaleX="147102" custLinFactNeighborY="-5938"/>
      <dgm:spPr/>
      <dgm:t>
        <a:bodyPr/>
        <a:lstStyle/>
        <a:p>
          <a:endParaRPr lang="en-US"/>
        </a:p>
      </dgm:t>
    </dgm:pt>
    <dgm:pt modelId="{AD14889E-BB47-4E43-89C1-4E0CF603C226}" type="sibTrans" cxnId="{75740EF7-263C-264D-93AE-642FA918AED9}">
      <dgm:prSet/>
      <dgm:spPr/>
      <dgm:t>
        <a:bodyPr/>
        <a:lstStyle/>
        <a:p>
          <a:endParaRPr lang="en-US"/>
        </a:p>
      </dgm:t>
    </dgm:pt>
    <dgm:pt modelId="{5A8DCB7A-F110-1343-BD8A-E5C9AD714C9A}">
      <dgm:prSet phldrT="[Text]"/>
      <dgm:spPr>
        <a:xfrm>
          <a:off x="613855" y="1774727"/>
          <a:ext cx="1227067" cy="565448"/>
        </a:xfrm>
        <a:prstGeom prst="roundRect">
          <a:avLst/>
        </a:prstGeom>
        <a:gradFill flip="none" rotWithShape="1">
          <a:gsLst>
            <a:gs pos="0">
              <a:srgbClr val="A5A5A5">
                <a:lumMod val="5000"/>
                <a:lumOff val="95000"/>
              </a:srgbClr>
            </a:gs>
            <a:gs pos="74000">
              <a:srgbClr val="A5A5A5">
                <a:lumMod val="45000"/>
                <a:lumOff val="55000"/>
              </a:srgbClr>
            </a:gs>
            <a:gs pos="83000">
              <a:srgbClr val="A5A5A5">
                <a:lumMod val="45000"/>
                <a:lumOff val="55000"/>
              </a:srgbClr>
            </a:gs>
            <a:gs pos="100000">
              <a:srgbClr val="A5A5A5">
                <a:lumMod val="30000"/>
                <a:lumOff val="70000"/>
              </a:srgbClr>
            </a:gs>
          </a:gsLst>
          <a:lin ang="5400000" scaled="1"/>
          <a:tileRect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rgbClr val="E7E6E6">
                  <a:lumMod val="25000"/>
                </a:srgbClr>
              </a:solidFill>
              <a:latin typeface="Arial"/>
              <a:ea typeface="+mn-ea"/>
              <a:cs typeface="+mn-cs"/>
            </a:rPr>
            <a:t>Ablation</a:t>
          </a:r>
        </a:p>
      </dgm:t>
    </dgm:pt>
    <dgm:pt modelId="{45C83E01-6225-0F46-91EB-665D1191C9E4}" type="sibTrans" cxnId="{E48C594C-2161-2340-AC79-1EC2997B9467}">
      <dgm:prSet/>
      <dgm:spPr/>
      <dgm:t>
        <a:bodyPr/>
        <a:lstStyle/>
        <a:p>
          <a:endParaRPr lang="en-US"/>
        </a:p>
      </dgm:t>
    </dgm:pt>
    <dgm:pt modelId="{8073B4EB-5FF9-D648-9016-BF23ECD3FE22}" type="parTrans" cxnId="{E48C594C-2161-2340-AC79-1EC2997B9467}">
      <dgm:prSet/>
      <dgm:spPr>
        <a:xfrm rot="21587983">
          <a:off x="1872594" y="1935384"/>
          <a:ext cx="873382" cy="235602"/>
        </a:xfrm>
        <a:prstGeom prst="leftRightArrow">
          <a:avLst/>
        </a:prstGeom>
        <a:solidFill>
          <a:sysClr val="windowText" lastClr="000000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98D939DA-B419-8E47-B0B8-D0D12E8FDF10}">
      <dgm:prSet phldrT="[Text]"/>
      <dgm:spPr>
        <a:xfrm>
          <a:off x="5187152" y="1774746"/>
          <a:ext cx="1225137" cy="565448"/>
        </a:xfrm>
        <a:prstGeom prst="roundRect">
          <a:avLst/>
        </a:prstGeom>
        <a:gradFill rotWithShape="0">
          <a:gsLst>
            <a:gs pos="0">
              <a:sysClr val="window" lastClr="FFFFFF">
                <a:lumMod val="0"/>
                <a:lumOff val="100000"/>
              </a:sysClr>
            </a:gs>
            <a:gs pos="35000">
              <a:srgbClr val="FF0002">
                <a:alpha val="25098"/>
              </a:srgbClr>
            </a:gs>
            <a:gs pos="100000">
              <a:srgbClr val="FD0712">
                <a:alpha val="60000"/>
              </a:srgbClr>
            </a:gs>
          </a:gsLst>
          <a:lin ang="5400000" scaled="0"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rgbClr val="8D0A01"/>
              </a:solidFill>
              <a:latin typeface="Arial"/>
              <a:ea typeface="+mn-ea"/>
              <a:cs typeface="+mn-cs"/>
            </a:rPr>
            <a:t>Radiation</a:t>
          </a:r>
        </a:p>
      </dgm:t>
    </dgm:pt>
    <dgm:pt modelId="{F758E90B-C328-AE41-B053-7A124ADD8E02}" type="sibTrans" cxnId="{79DEF59E-62CF-3844-BA45-E9D7B503940B}">
      <dgm:prSet/>
      <dgm:spPr/>
      <dgm:t>
        <a:bodyPr/>
        <a:lstStyle/>
        <a:p>
          <a:endParaRPr lang="en-US"/>
        </a:p>
      </dgm:t>
    </dgm:pt>
    <dgm:pt modelId="{4DFF0722-28B9-B642-B5FC-7AC657180D7C}" type="parTrans" cxnId="{79DEF59E-62CF-3844-BA45-E9D7B503940B}">
      <dgm:prSet/>
      <dgm:spPr>
        <a:xfrm rot="11983">
          <a:off x="4286583" y="1935863"/>
          <a:ext cx="877676" cy="235602"/>
        </a:xfrm>
        <a:prstGeom prst="leftRightArrow">
          <a:avLst/>
        </a:prstGeom>
        <a:solidFill>
          <a:sysClr val="windowText" lastClr="000000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457FA753-2C12-FA4E-AF08-CE23A2921A7F}" type="pres">
      <dgm:prSet presAssocID="{FC786F1E-5F7A-1B4F-8064-619A739506C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D24AA7E-67DF-A84C-AA07-D0DC15B1AF76}" type="pres">
      <dgm:prSet presAssocID="{3A34DBCF-F061-9848-AE53-9AF50A246117}" presName="centerShape" presStyleLbl="node0" presStyleIdx="0" presStyleCnt="1" custScaleX="167197" custScaleY="85505" custLinFactNeighborY="811"/>
      <dgm:spPr>
        <a:prstGeom prst="roundRect">
          <a:avLst/>
        </a:prstGeom>
      </dgm:spPr>
    </dgm:pt>
    <dgm:pt modelId="{724C6D44-59CD-1740-85F3-6E79E51DA047}" type="pres">
      <dgm:prSet presAssocID="{9E083466-8EC9-3342-89DC-CF5CD9596C65}" presName="parTrans" presStyleLbl="sibTrans2D1" presStyleIdx="0" presStyleCnt="3" custScaleX="174835" custScaleY="72115" custLinFactNeighborX="2000" custLinFactNeighborY="-1457"/>
      <dgm:spPr>
        <a:prstGeom prst="leftRightArrow">
          <a:avLst/>
        </a:prstGeom>
      </dgm:spPr>
    </dgm:pt>
    <dgm:pt modelId="{60D038E0-09F2-9448-B77D-26B90C8EBB78}" type="pres">
      <dgm:prSet presAssocID="{9E083466-8EC9-3342-89DC-CF5CD9596C65}" presName="connectorText" presStyleLbl="sibTrans2D1" presStyleIdx="0" presStyleCnt="3"/>
      <dgm:spPr/>
    </dgm:pt>
    <dgm:pt modelId="{82EE9A29-B244-BB49-B786-AEDB56A8D0CD}" type="pres">
      <dgm:prSet presAssocID="{B3232A62-E90C-E248-AE23-39BD772B7D10}" presName="node" presStyleLbl="node1" presStyleIdx="0" presStyleCnt="3" custScaleX="154497" custScaleY="74904">
        <dgm:presLayoutVars>
          <dgm:bulletEnabled val="1"/>
        </dgm:presLayoutVars>
      </dgm:prSet>
      <dgm:spPr>
        <a:prstGeom prst="roundRect">
          <a:avLst/>
        </a:prstGeom>
      </dgm:spPr>
    </dgm:pt>
    <dgm:pt modelId="{AF6B94BC-092C-944A-9EF2-4DF5D6012D0B}" type="pres">
      <dgm:prSet presAssocID="{4DFF0722-28B9-B642-B5FC-7AC657180D7C}" presName="parTrans" presStyleLbl="sibTrans2D1" presStyleIdx="1" presStyleCnt="3" custAng="0" custScaleX="177937" custScaleY="66773" custLinFactNeighborX="3556"/>
      <dgm:spPr>
        <a:prstGeom prst="leftRightArrow">
          <a:avLst/>
        </a:prstGeom>
      </dgm:spPr>
    </dgm:pt>
    <dgm:pt modelId="{B12F2C5C-43CB-1149-9886-7F138F12AEC2}" type="pres">
      <dgm:prSet presAssocID="{4DFF0722-28B9-B642-B5FC-7AC657180D7C}" presName="connectorText" presStyleLbl="sibTrans2D1" presStyleIdx="1" presStyleCnt="3"/>
      <dgm:spPr/>
    </dgm:pt>
    <dgm:pt modelId="{84CEC8B1-F4F3-D841-8509-4BFC5C58633B}" type="pres">
      <dgm:prSet presAssocID="{98D939DA-B419-8E47-B0B8-D0D12E8FDF10}" presName="node" presStyleLbl="node1" presStyleIdx="1" presStyleCnt="3" custScaleX="118055" custScaleY="54487" custRadScaleRad="157870" custRadScaleInc="-48686">
        <dgm:presLayoutVars>
          <dgm:bulletEnabled val="1"/>
        </dgm:presLayoutVars>
      </dgm:prSet>
      <dgm:spPr>
        <a:prstGeom prst="roundRect">
          <a:avLst/>
        </a:prstGeom>
      </dgm:spPr>
    </dgm:pt>
    <dgm:pt modelId="{C6321282-EDB2-C242-B9B4-90D90E61A837}" type="pres">
      <dgm:prSet presAssocID="{8073B4EB-5FF9-D648-9016-BF23ECD3FE22}" presName="parTrans" presStyleLbl="sibTrans2D1" presStyleIdx="2" presStyleCnt="3" custAng="10800000" custScaleX="179527" custScaleY="66773" custLinFactNeighborX="-892" custLinFactNeighborY="-133"/>
      <dgm:spPr>
        <a:prstGeom prst="leftRightArrow">
          <a:avLst/>
        </a:prstGeom>
      </dgm:spPr>
    </dgm:pt>
    <dgm:pt modelId="{1B6E3895-A168-964F-9C12-B712F7731368}" type="pres">
      <dgm:prSet presAssocID="{8073B4EB-5FF9-D648-9016-BF23ECD3FE22}" presName="connectorText" presStyleLbl="sibTrans2D1" presStyleIdx="2" presStyleCnt="3"/>
      <dgm:spPr/>
    </dgm:pt>
    <dgm:pt modelId="{2B06AD3C-F05C-6A40-8C57-A1A5ADBFAA3E}" type="pres">
      <dgm:prSet presAssocID="{5A8DCB7A-F110-1343-BD8A-E5C9AD714C9A}" presName="node" presStyleLbl="node1" presStyleIdx="2" presStyleCnt="3" custScaleX="118241" custScaleY="54487" custRadScaleRad="157058" custRadScaleInc="4868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FDEC92F-8758-9A48-8275-91101752257B}" type="presOf" srcId="{8073B4EB-5FF9-D648-9016-BF23ECD3FE22}" destId="{1B6E3895-A168-964F-9C12-B712F7731368}" srcOrd="1" destOrd="0" presId="urn:microsoft.com/office/officeart/2005/8/layout/radial5"/>
    <dgm:cxn modelId="{F9BAF43C-9311-5D48-B70B-53103D11C584}" type="presOf" srcId="{9E083466-8EC9-3342-89DC-CF5CD9596C65}" destId="{60D038E0-09F2-9448-B77D-26B90C8EBB78}" srcOrd="1" destOrd="0" presId="urn:microsoft.com/office/officeart/2005/8/layout/radial5"/>
    <dgm:cxn modelId="{E48C594C-2161-2340-AC79-1EC2997B9467}" srcId="{3A34DBCF-F061-9848-AE53-9AF50A246117}" destId="{5A8DCB7A-F110-1343-BD8A-E5C9AD714C9A}" srcOrd="2" destOrd="0" parTransId="{8073B4EB-5FF9-D648-9016-BF23ECD3FE22}" sibTransId="{45C83E01-6225-0F46-91EB-665D1191C9E4}"/>
    <dgm:cxn modelId="{7178F44D-0E44-E949-B0CE-A1012EEDAB8C}" type="presOf" srcId="{8073B4EB-5FF9-D648-9016-BF23ECD3FE22}" destId="{C6321282-EDB2-C242-B9B4-90D90E61A837}" srcOrd="0" destOrd="0" presId="urn:microsoft.com/office/officeart/2005/8/layout/radial5"/>
    <dgm:cxn modelId="{B23F4788-E34E-3943-B214-B7440D62E337}" type="presOf" srcId="{98D939DA-B419-8E47-B0B8-D0D12E8FDF10}" destId="{84CEC8B1-F4F3-D841-8509-4BFC5C58633B}" srcOrd="0" destOrd="0" presId="urn:microsoft.com/office/officeart/2005/8/layout/radial5"/>
    <dgm:cxn modelId="{5F3F7192-6633-A648-ABC7-E80F8F8A7F1F}" type="presOf" srcId="{9E083466-8EC9-3342-89DC-CF5CD9596C65}" destId="{724C6D44-59CD-1740-85F3-6E79E51DA047}" srcOrd="0" destOrd="0" presId="urn:microsoft.com/office/officeart/2005/8/layout/radial5"/>
    <dgm:cxn modelId="{CFE93098-EC76-1E4D-87A6-05BD58BF91BF}" type="presOf" srcId="{4DFF0722-28B9-B642-B5FC-7AC657180D7C}" destId="{B12F2C5C-43CB-1149-9886-7F138F12AEC2}" srcOrd="1" destOrd="0" presId="urn:microsoft.com/office/officeart/2005/8/layout/radial5"/>
    <dgm:cxn modelId="{79DEF59E-62CF-3844-BA45-E9D7B503940B}" srcId="{3A34DBCF-F061-9848-AE53-9AF50A246117}" destId="{98D939DA-B419-8E47-B0B8-D0D12E8FDF10}" srcOrd="1" destOrd="0" parTransId="{4DFF0722-28B9-B642-B5FC-7AC657180D7C}" sibTransId="{F758E90B-C328-AE41-B053-7A124ADD8E02}"/>
    <dgm:cxn modelId="{84F44FA1-85BD-8E47-8994-4E0DDDF095D0}" type="presOf" srcId="{B3232A62-E90C-E248-AE23-39BD772B7D10}" destId="{82EE9A29-B244-BB49-B786-AEDB56A8D0CD}" srcOrd="0" destOrd="0" presId="urn:microsoft.com/office/officeart/2005/8/layout/radial5"/>
    <dgm:cxn modelId="{D96760B0-B79B-D146-AAFD-D6DDF7923072}" type="presOf" srcId="{FC786F1E-5F7A-1B4F-8064-619A739506CB}" destId="{457FA753-2C12-FA4E-AF08-CE23A2921A7F}" srcOrd="0" destOrd="0" presId="urn:microsoft.com/office/officeart/2005/8/layout/radial5"/>
    <dgm:cxn modelId="{9A8361BE-B27C-CE43-8546-136D6D7BDBCF}" type="presOf" srcId="{4DFF0722-28B9-B642-B5FC-7AC657180D7C}" destId="{AF6B94BC-092C-944A-9EF2-4DF5D6012D0B}" srcOrd="0" destOrd="0" presId="urn:microsoft.com/office/officeart/2005/8/layout/radial5"/>
    <dgm:cxn modelId="{B09D7BCE-7FB7-FE40-AEA5-3D16A8EC3D33}" srcId="{3A34DBCF-F061-9848-AE53-9AF50A246117}" destId="{B3232A62-E90C-E248-AE23-39BD772B7D10}" srcOrd="0" destOrd="0" parTransId="{9E083466-8EC9-3342-89DC-CF5CD9596C65}" sibTransId="{474D88AD-917A-CD47-B0AD-31D86D694B57}"/>
    <dgm:cxn modelId="{CE4CE2DA-331F-C342-817E-C0B58819F6C8}" type="presOf" srcId="{3A34DBCF-F061-9848-AE53-9AF50A246117}" destId="{6D24AA7E-67DF-A84C-AA07-D0DC15B1AF76}" srcOrd="0" destOrd="0" presId="urn:microsoft.com/office/officeart/2005/8/layout/radial5"/>
    <dgm:cxn modelId="{CE6BD4E0-EA81-9040-A3E2-15DB6D0CE59A}" srcId="{FC786F1E-5F7A-1B4F-8064-619A739506CB}" destId="{3A34DBCF-F061-9848-AE53-9AF50A246117}" srcOrd="0" destOrd="0" parTransId="{AC0752EB-D640-094E-9D18-7B04C3C68F11}" sibTransId="{1DC46E57-2F05-3C48-8C6B-0F8A9820593C}"/>
    <dgm:cxn modelId="{5C1254E7-6705-6C42-8E06-C546B3F1D03A}" type="presOf" srcId="{5A8DCB7A-F110-1343-BD8A-E5C9AD714C9A}" destId="{2B06AD3C-F05C-6A40-8C57-A1A5ADBFAA3E}" srcOrd="0" destOrd="0" presId="urn:microsoft.com/office/officeart/2005/8/layout/radial5"/>
    <dgm:cxn modelId="{75740EF7-263C-264D-93AE-642FA918AED9}" srcId="{FC786F1E-5F7A-1B4F-8064-619A739506CB}" destId="{D46CB093-57A8-C343-8632-77DC1E66788F}" srcOrd="1" destOrd="0" parTransId="{713A42A7-1C32-724C-942B-5A2D2757C0B0}" sibTransId="{AD14889E-BB47-4E43-89C1-4E0CF603C226}"/>
    <dgm:cxn modelId="{4029CE44-74AF-664B-A02E-9614F255A404}" type="presParOf" srcId="{457FA753-2C12-FA4E-AF08-CE23A2921A7F}" destId="{6D24AA7E-67DF-A84C-AA07-D0DC15B1AF76}" srcOrd="0" destOrd="0" presId="urn:microsoft.com/office/officeart/2005/8/layout/radial5"/>
    <dgm:cxn modelId="{AC07AD4D-C744-E54A-A0B7-6A56617BA2F7}" type="presParOf" srcId="{457FA753-2C12-FA4E-AF08-CE23A2921A7F}" destId="{724C6D44-59CD-1740-85F3-6E79E51DA047}" srcOrd="1" destOrd="0" presId="urn:microsoft.com/office/officeart/2005/8/layout/radial5"/>
    <dgm:cxn modelId="{1C47E45F-DE20-CE48-8CAA-12C6CAF1081C}" type="presParOf" srcId="{724C6D44-59CD-1740-85F3-6E79E51DA047}" destId="{60D038E0-09F2-9448-B77D-26B90C8EBB78}" srcOrd="0" destOrd="0" presId="urn:microsoft.com/office/officeart/2005/8/layout/radial5"/>
    <dgm:cxn modelId="{818B0473-03BB-6D4F-9405-57095C496CD1}" type="presParOf" srcId="{457FA753-2C12-FA4E-AF08-CE23A2921A7F}" destId="{82EE9A29-B244-BB49-B786-AEDB56A8D0CD}" srcOrd="2" destOrd="0" presId="urn:microsoft.com/office/officeart/2005/8/layout/radial5"/>
    <dgm:cxn modelId="{5A4C7AB0-748B-AE4A-A280-64E8988D4F85}" type="presParOf" srcId="{457FA753-2C12-FA4E-AF08-CE23A2921A7F}" destId="{AF6B94BC-092C-944A-9EF2-4DF5D6012D0B}" srcOrd="3" destOrd="0" presId="urn:microsoft.com/office/officeart/2005/8/layout/radial5"/>
    <dgm:cxn modelId="{09CCD662-0586-5C4F-9FD6-3558C9F3B16E}" type="presParOf" srcId="{AF6B94BC-092C-944A-9EF2-4DF5D6012D0B}" destId="{B12F2C5C-43CB-1149-9886-7F138F12AEC2}" srcOrd="0" destOrd="0" presId="urn:microsoft.com/office/officeart/2005/8/layout/radial5"/>
    <dgm:cxn modelId="{B3729250-E46B-B343-8430-31401F72AA9A}" type="presParOf" srcId="{457FA753-2C12-FA4E-AF08-CE23A2921A7F}" destId="{84CEC8B1-F4F3-D841-8509-4BFC5C58633B}" srcOrd="4" destOrd="0" presId="urn:microsoft.com/office/officeart/2005/8/layout/radial5"/>
    <dgm:cxn modelId="{E1918B13-9DCC-B94D-AADE-55393677C953}" type="presParOf" srcId="{457FA753-2C12-FA4E-AF08-CE23A2921A7F}" destId="{C6321282-EDB2-C242-B9B4-90D90E61A837}" srcOrd="5" destOrd="0" presId="urn:microsoft.com/office/officeart/2005/8/layout/radial5"/>
    <dgm:cxn modelId="{AF7BAAB7-BE34-EE41-9EA1-6AE8CAC08C25}" type="presParOf" srcId="{C6321282-EDB2-C242-B9B4-90D90E61A837}" destId="{1B6E3895-A168-964F-9C12-B712F7731368}" srcOrd="0" destOrd="0" presId="urn:microsoft.com/office/officeart/2005/8/layout/radial5"/>
    <dgm:cxn modelId="{6E24B93E-2793-6E4F-BD69-91CDCB2E1F55}" type="presParOf" srcId="{457FA753-2C12-FA4E-AF08-CE23A2921A7F}" destId="{2B06AD3C-F05C-6A40-8C57-A1A5ADBFAA3E}" srcOrd="6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4AA7E-67DF-A84C-AA07-D0DC15B1AF76}">
      <dsp:nvSpPr>
        <dsp:cNvPr id="0" name=""/>
        <dsp:cNvSpPr/>
      </dsp:nvSpPr>
      <dsp:spPr>
        <a:xfrm>
          <a:off x="1816444" y="995757"/>
          <a:ext cx="865914" cy="442830"/>
        </a:xfrm>
        <a:prstGeom prst="roundRect">
          <a:avLst/>
        </a:prstGeom>
        <a:gradFill flip="none" rotWithShape="1">
          <a:gsLst>
            <a:gs pos="0">
              <a:srgbClr val="5B9BD5">
                <a:lumMod val="5000"/>
                <a:lumOff val="95000"/>
              </a:srgbClr>
            </a:gs>
            <a:gs pos="74000">
              <a:srgbClr val="5B9BD5">
                <a:lumMod val="45000"/>
                <a:lumOff val="55000"/>
              </a:srgbClr>
            </a:gs>
            <a:gs pos="83000">
              <a:srgbClr val="5B9BD5">
                <a:lumMod val="45000"/>
                <a:lumOff val="55000"/>
              </a:srgbClr>
            </a:gs>
            <a:gs pos="100000">
              <a:srgbClr val="B1CDE7">
                <a:alpha val="95294"/>
              </a:srgbClr>
            </a:gs>
          </a:gsLst>
          <a:lin ang="5400000" scaled="1"/>
          <a:tileRect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400" b="1" kern="1200" dirty="0">
              <a:solidFill>
                <a:srgbClr val="183D60"/>
              </a:solidFill>
              <a:latin typeface="Arial"/>
              <a:ea typeface="+mn-ea"/>
              <a:cs typeface="+mn-cs"/>
            </a:rPr>
            <a:t>CFD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400" b="1" kern="1200" dirty="0">
              <a:solidFill>
                <a:srgbClr val="183D60"/>
              </a:solidFill>
              <a:latin typeface="Arial"/>
              <a:ea typeface="+mn-ea"/>
              <a:cs typeface="+mn-cs"/>
            </a:rPr>
            <a:t>(US3D)</a:t>
          </a:r>
        </a:p>
      </dsp:txBody>
      <dsp:txXfrm>
        <a:off x="1838061" y="1017374"/>
        <a:ext cx="822680" cy="399596"/>
      </dsp:txXfrm>
    </dsp:sp>
    <dsp:sp modelId="{724C6D44-59CD-1740-85F3-6E79E51DA047}">
      <dsp:nvSpPr>
        <dsp:cNvPr id="0" name=""/>
        <dsp:cNvSpPr/>
      </dsp:nvSpPr>
      <dsp:spPr>
        <a:xfrm rot="16200000">
          <a:off x="2057241" y="711310"/>
          <a:ext cx="393319" cy="151059"/>
        </a:xfrm>
        <a:prstGeom prst="leftRightArrow">
          <a:avLst/>
        </a:prstGeom>
        <a:solidFill>
          <a:sysClr val="windowText" lastClr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2095006" y="749075"/>
        <a:ext cx="317789" cy="75529"/>
      </dsp:txXfrm>
    </dsp:sp>
    <dsp:sp modelId="{82EE9A29-B244-BB49-B786-AEDB56A8D0CD}">
      <dsp:nvSpPr>
        <dsp:cNvPr id="0" name=""/>
        <dsp:cNvSpPr/>
      </dsp:nvSpPr>
      <dsp:spPr>
        <a:xfrm>
          <a:off x="1773481" y="109816"/>
          <a:ext cx="951841" cy="461476"/>
        </a:xfrm>
        <a:prstGeom prst="roundRect">
          <a:avLst/>
        </a:prstGeom>
        <a:gradFill flip="none" rotWithShape="1">
          <a:gsLst>
            <a:gs pos="0">
              <a:srgbClr val="ED7D31">
                <a:lumMod val="0"/>
                <a:lumOff val="100000"/>
              </a:srgbClr>
            </a:gs>
            <a:gs pos="35000">
              <a:srgbClr val="ED7D31">
                <a:lumMod val="0"/>
                <a:lumOff val="100000"/>
              </a:srgbClr>
            </a:gs>
            <a:gs pos="100000">
              <a:srgbClr val="ED7D31">
                <a:lumMod val="100000"/>
              </a:srgbClr>
            </a:gs>
          </a:gsLst>
          <a:path path="circle">
            <a:fillToRect l="50000" t="-80000" r="50000" b="180000"/>
          </a:path>
          <a:tileRect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71320A"/>
              </a:solidFill>
              <a:latin typeface="Arial"/>
              <a:ea typeface="+mn-ea"/>
              <a:cs typeface="+mn-cs"/>
            </a:rPr>
            <a:t>Particle</a:t>
          </a:r>
        </a:p>
      </dsp:txBody>
      <dsp:txXfrm>
        <a:off x="1796008" y="132343"/>
        <a:ext cx="906787" cy="416422"/>
      </dsp:txXfrm>
    </dsp:sp>
    <dsp:sp modelId="{AF6B94BC-092C-944A-9EF2-4DF5D6012D0B}">
      <dsp:nvSpPr>
        <dsp:cNvPr id="0" name=""/>
        <dsp:cNvSpPr/>
      </dsp:nvSpPr>
      <dsp:spPr>
        <a:xfrm rot="11983">
          <a:off x="2700607" y="1149702"/>
          <a:ext cx="532929" cy="139869"/>
        </a:xfrm>
        <a:prstGeom prst="leftRightArrow">
          <a:avLst/>
        </a:prstGeom>
        <a:solidFill>
          <a:sysClr val="windowText" lastClr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2735574" y="1184669"/>
        <a:ext cx="462995" cy="69935"/>
      </dsp:txXfrm>
    </dsp:sp>
    <dsp:sp modelId="{84CEC8B1-F4F3-D841-8509-4BFC5C58633B}">
      <dsp:nvSpPr>
        <dsp:cNvPr id="0" name=""/>
        <dsp:cNvSpPr/>
      </dsp:nvSpPr>
      <dsp:spPr>
        <a:xfrm>
          <a:off x="3247438" y="1054074"/>
          <a:ext cx="727325" cy="335689"/>
        </a:xfrm>
        <a:prstGeom prst="roundRect">
          <a:avLst/>
        </a:prstGeom>
        <a:gradFill rotWithShape="0">
          <a:gsLst>
            <a:gs pos="0">
              <a:sysClr val="window" lastClr="FFFFFF">
                <a:lumMod val="0"/>
                <a:lumOff val="100000"/>
              </a:sysClr>
            </a:gs>
            <a:gs pos="35000">
              <a:srgbClr val="FF0002">
                <a:alpha val="25098"/>
              </a:srgbClr>
            </a:gs>
            <a:gs pos="100000">
              <a:srgbClr val="FD0712">
                <a:alpha val="60000"/>
              </a:srgbClr>
            </a:gs>
          </a:gsLst>
          <a:lin ang="5400000" scaled="0"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8D0A01"/>
              </a:solidFill>
              <a:latin typeface="Arial"/>
              <a:ea typeface="+mn-ea"/>
              <a:cs typeface="+mn-cs"/>
            </a:rPr>
            <a:t>Radiation</a:t>
          </a:r>
        </a:p>
      </dsp:txBody>
      <dsp:txXfrm>
        <a:off x="3263825" y="1070461"/>
        <a:ext cx="694551" cy="302915"/>
      </dsp:txXfrm>
    </dsp:sp>
    <dsp:sp modelId="{C6321282-EDB2-C242-B9B4-90D90E61A837}">
      <dsp:nvSpPr>
        <dsp:cNvPr id="0" name=""/>
        <dsp:cNvSpPr/>
      </dsp:nvSpPr>
      <dsp:spPr>
        <a:xfrm rot="21587983">
          <a:off x="1278180" y="1149417"/>
          <a:ext cx="530481" cy="139869"/>
        </a:xfrm>
        <a:prstGeom prst="leftRightArrow">
          <a:avLst/>
        </a:prstGeom>
        <a:solidFill>
          <a:sysClr val="windowText" lastClr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 rot="10800000">
        <a:off x="1313147" y="1184384"/>
        <a:ext cx="460547" cy="69935"/>
      </dsp:txXfrm>
    </dsp:sp>
    <dsp:sp modelId="{2B06AD3C-F05C-6A40-8C57-A1A5ADBFAA3E}">
      <dsp:nvSpPr>
        <dsp:cNvPr id="0" name=""/>
        <dsp:cNvSpPr/>
      </dsp:nvSpPr>
      <dsp:spPr>
        <a:xfrm>
          <a:off x="530471" y="1054063"/>
          <a:ext cx="728471" cy="335689"/>
        </a:xfrm>
        <a:prstGeom prst="roundRect">
          <a:avLst/>
        </a:prstGeom>
        <a:gradFill flip="none" rotWithShape="1">
          <a:gsLst>
            <a:gs pos="0">
              <a:srgbClr val="A5A5A5">
                <a:lumMod val="5000"/>
                <a:lumOff val="95000"/>
              </a:srgbClr>
            </a:gs>
            <a:gs pos="74000">
              <a:srgbClr val="A5A5A5">
                <a:lumMod val="45000"/>
                <a:lumOff val="55000"/>
              </a:srgbClr>
            </a:gs>
            <a:gs pos="83000">
              <a:srgbClr val="A5A5A5">
                <a:lumMod val="45000"/>
                <a:lumOff val="55000"/>
              </a:srgbClr>
            </a:gs>
            <a:gs pos="100000">
              <a:srgbClr val="A5A5A5">
                <a:lumMod val="30000"/>
                <a:lumOff val="70000"/>
              </a:srgbClr>
            </a:gs>
          </a:gsLst>
          <a:lin ang="5400000" scaled="1"/>
          <a:tileRect/>
        </a:gradFill>
        <a:ln w="28575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E7E6E6">
                  <a:lumMod val="25000"/>
                </a:srgbClr>
              </a:solidFill>
              <a:latin typeface="Arial"/>
              <a:ea typeface="+mn-ea"/>
              <a:cs typeface="+mn-cs"/>
            </a:rPr>
            <a:t>Ablation</a:t>
          </a:r>
        </a:p>
      </dsp:txBody>
      <dsp:txXfrm>
        <a:off x="546858" y="1070450"/>
        <a:ext cx="695697" cy="302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4419"/>
            <a:ext cx="77724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4332094"/>
            <a:ext cx="77723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0" y="6205150"/>
            <a:ext cx="77724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858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6402"/>
            <a:ext cx="8229600" cy="47213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457199" y="914400"/>
            <a:ext cx="82296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435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38302"/>
            <a:ext cx="7886700" cy="2891985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991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18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995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6069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765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987426"/>
            <a:ext cx="4799409" cy="54133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38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99"/>
            <a:ext cx="8229600" cy="637403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0" y="987428"/>
            <a:ext cx="4799409" cy="54133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990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674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838202"/>
            <a:ext cx="1971675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838202"/>
            <a:ext cx="5800725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936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52400" y="1975991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2" y="4724400"/>
            <a:ext cx="7643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8001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0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24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Arial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9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5E146B-2D7D-C34B-A7FF-340031734C2B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FAR 2019</a:t>
            </a:r>
          </a:p>
        </p:txBody>
      </p:sp>
    </p:spTree>
    <p:extLst>
      <p:ext uri="{BB962C8B-B14F-4D97-AF65-F5344CB8AC3E}">
        <p14:creationId xmlns:p14="http://schemas.microsoft.com/office/powerpoint/2010/main" val="3400570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550" y="0"/>
            <a:ext cx="6858000" cy="1066800"/>
          </a:xfrm>
          <a:prstGeom prst="rect">
            <a:avLst/>
          </a:prstGeom>
        </p:spPr>
        <p:txBody>
          <a:bodyPr anchor="ctr"/>
          <a:lstStyle>
            <a:lvl1pPr>
              <a:defRPr sz="2400" b="1" baseline="0">
                <a:solidFill>
                  <a:schemeClr val="tx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750"/>
              </a:spcBef>
              <a:buFontTx/>
              <a:buNone/>
              <a:tabLst/>
              <a:defRPr sz="1350" b="1" i="0" baseline="0">
                <a:solidFill>
                  <a:schemeClr val="bg1"/>
                </a:solidFill>
                <a:latin typeface="arial" charset="0"/>
              </a:defRPr>
            </a:lvl1pPr>
            <a:lvl2pPr marL="209550" indent="-123825">
              <a:lnSpc>
                <a:spcPct val="95000"/>
              </a:lnSpc>
              <a:spcBef>
                <a:spcPts val="375"/>
              </a:spcBef>
              <a:buFont typeface="Arial" charset="0"/>
              <a:buChar char="•"/>
              <a:tabLst/>
              <a:defRPr sz="1350" baseline="0">
                <a:solidFill>
                  <a:schemeClr val="bg1"/>
                </a:solidFill>
                <a:latin typeface="arial" charset="0"/>
              </a:defRPr>
            </a:lvl2pPr>
            <a:lvl3pPr marL="428625" indent="-171450">
              <a:lnSpc>
                <a:spcPct val="95000"/>
              </a:lnSpc>
              <a:spcBef>
                <a:spcPts val="375"/>
              </a:spcBef>
              <a:buFont typeface=".AppleSystemUIFont" charset="-120"/>
              <a:buChar char="‒"/>
              <a:tabLst/>
              <a:defRPr sz="135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375"/>
              </a:spcBef>
              <a:defRPr sz="135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375"/>
              </a:spcBef>
              <a:defRPr sz="135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9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2667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173789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161925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900A9-608E-084B-B41F-CEA11379C67E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FAR 2019</a:t>
            </a:r>
          </a:p>
        </p:txBody>
      </p:sp>
    </p:spTree>
    <p:extLst>
      <p:ext uri="{BB962C8B-B14F-4D97-AF65-F5344CB8AC3E}">
        <p14:creationId xmlns:p14="http://schemas.microsoft.com/office/powerpoint/2010/main" val="3605987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12616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126165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AA079B-6222-C048-BDB3-BFC1DBBD2AE3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FAR 2019</a:t>
            </a:r>
          </a:p>
        </p:txBody>
      </p:sp>
    </p:spTree>
    <p:extLst>
      <p:ext uri="{BB962C8B-B14F-4D97-AF65-F5344CB8AC3E}">
        <p14:creationId xmlns:p14="http://schemas.microsoft.com/office/powerpoint/2010/main" val="4049744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6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858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18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GCD FY18</a:t>
            </a:r>
            <a:r>
              <a:rPr lang="en-US" sz="600" baseline="0" dirty="0">
                <a:solidFill>
                  <a:schemeClr val="bg1"/>
                </a:solidFill>
              </a:rPr>
              <a:t> Mid Year Review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65437-46AD-334D-B02A-7A9CCA4CD7EC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tx1"/>
                </a:solidFill>
              </a:rPr>
              <a:t>TS Intern Seminar – August 6, 2020</a:t>
            </a:r>
          </a:p>
        </p:txBody>
      </p:sp>
    </p:spTree>
    <p:extLst>
      <p:ext uri="{BB962C8B-B14F-4D97-AF65-F5344CB8AC3E}">
        <p14:creationId xmlns:p14="http://schemas.microsoft.com/office/powerpoint/2010/main" val="2594790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338170-EAF8-234A-A883-A6E5820B0038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TS Intern Seminar – August 6, 2020</a:t>
            </a:r>
          </a:p>
        </p:txBody>
      </p:sp>
    </p:spTree>
    <p:extLst>
      <p:ext uri="{BB962C8B-B14F-4D97-AF65-F5344CB8AC3E}">
        <p14:creationId xmlns:p14="http://schemas.microsoft.com/office/powerpoint/2010/main" val="649153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445127"/>
            <a:ext cx="3008313" cy="872288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5127"/>
            <a:ext cx="5111750" cy="439361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500560"/>
            <a:ext cx="3008313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9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9FC267-26BC-1B41-B981-B40CCE109FED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FAR 2019</a:t>
            </a:r>
          </a:p>
        </p:txBody>
      </p:sp>
    </p:spTree>
    <p:extLst>
      <p:ext uri="{BB962C8B-B14F-4D97-AF65-F5344CB8AC3E}">
        <p14:creationId xmlns:p14="http://schemas.microsoft.com/office/powerpoint/2010/main" val="2580919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48063"/>
            <a:ext cx="54864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E6414-E345-EA4C-A1B0-DC52A6C1D454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FAR 2019</a:t>
            </a:r>
          </a:p>
        </p:txBody>
      </p:sp>
    </p:spTree>
    <p:extLst>
      <p:ext uri="{BB962C8B-B14F-4D97-AF65-F5344CB8AC3E}">
        <p14:creationId xmlns:p14="http://schemas.microsoft.com/office/powerpoint/2010/main" val="3064688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91443-B77C-F84A-BBFF-5D8C325CFAEC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FAR 2019</a:t>
            </a:r>
          </a:p>
        </p:txBody>
      </p:sp>
    </p:spTree>
    <p:extLst>
      <p:ext uri="{BB962C8B-B14F-4D97-AF65-F5344CB8AC3E}">
        <p14:creationId xmlns:p14="http://schemas.microsoft.com/office/powerpoint/2010/main" val="2064393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6553200" cy="914400"/>
          </a:xfrm>
          <a:prstGeom prst="rect">
            <a:avLst/>
          </a:prstGeom>
        </p:spPr>
        <p:txBody>
          <a:bodyPr anchor="ctr"/>
          <a:lstStyle>
            <a:lvl1pPr>
              <a:defRPr sz="2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4953000"/>
          </a:xfrm>
          <a:prstGeom prst="rect">
            <a:avLst/>
          </a:prstGeom>
        </p:spPr>
        <p:txBody>
          <a:bodyPr/>
          <a:lstStyle>
            <a:lvl1pPr>
              <a:defRPr sz="1500" b="1">
                <a:latin typeface="Arial" pitchFamily="34" charset="0"/>
                <a:cs typeface="Arial" pitchFamily="34" charset="0"/>
              </a:defRPr>
            </a:lvl1pPr>
            <a:lvl2pPr marL="557213" indent="-214313">
              <a:buFont typeface="Wingdings" pitchFamily="2" charset="2"/>
              <a:buChar char="§"/>
              <a:defRPr sz="1350">
                <a:latin typeface="Arial" pitchFamily="34" charset="0"/>
                <a:cs typeface="Arial" pitchFamily="34" charset="0"/>
              </a:defRPr>
            </a:lvl2pPr>
            <a:lvl3pPr marL="857250" indent="-171450">
              <a:buFont typeface="Wingdings" pitchFamily="2" charset="2"/>
              <a:buChar char="Ø"/>
              <a:defRPr sz="1200">
                <a:latin typeface="Arial" pitchFamily="34" charset="0"/>
                <a:cs typeface="Arial" pitchFamily="34" charset="0"/>
              </a:defRPr>
            </a:lvl3pPr>
            <a:lvl4pPr marL="1200150" indent="-171450">
              <a:buFont typeface="Wingdings" pitchFamily="2" charset="2"/>
              <a:buChar char="v"/>
              <a:defRPr sz="1050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B0B2C70-BA25-6D46-8E96-C1121737B6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842248" y="6629400"/>
            <a:ext cx="301752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900" baseline="0" smtClean="0">
                <a:solidFill>
                  <a:schemeClr val="tx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378A0B-6CAD-5A4B-86FA-FAAB2F94D509}"/>
              </a:ext>
            </a:extLst>
          </p:cNvPr>
          <p:cNvSpPr txBox="1"/>
          <p:nvPr userDrawn="1"/>
        </p:nvSpPr>
        <p:spPr>
          <a:xfrm>
            <a:off x="1" y="6629400"/>
            <a:ext cx="21255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tx1"/>
                </a:solidFill>
              </a:rPr>
              <a:t>TS Intern Seminar – August 6, 2020</a:t>
            </a:r>
          </a:p>
        </p:txBody>
      </p:sp>
    </p:spTree>
    <p:extLst>
      <p:ext uri="{BB962C8B-B14F-4D97-AF65-F5344CB8AC3E}">
        <p14:creationId xmlns:p14="http://schemas.microsoft.com/office/powerpoint/2010/main" val="1718589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762" y="52088"/>
            <a:ext cx="731520" cy="58521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>
    <p:fade/>
  </p:transition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SzPct val="12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421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8" y="-1"/>
            <a:ext cx="9144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058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hdr="0" ft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4.emf"/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12" Type="http://schemas.openxmlformats.org/officeDocument/2006/relationships/image" Target="../media/image23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11" Type="http://schemas.openxmlformats.org/officeDocument/2006/relationships/image" Target="../media/image22.emf"/><Relationship Id="rId5" Type="http://schemas.openxmlformats.org/officeDocument/2006/relationships/image" Target="../media/image19.emf"/><Relationship Id="rId10" Type="http://schemas.openxmlformats.org/officeDocument/2006/relationships/image" Target="../media/image21.emf"/><Relationship Id="rId4" Type="http://schemas.openxmlformats.org/officeDocument/2006/relationships/image" Target="../media/image18.png"/><Relationship Id="rId9" Type="http://schemas.microsoft.com/office/2007/relationships/hdphoto" Target="../media/hdphoto3.wdp"/><Relationship Id="rId14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slideLayout" Target="../slideLayouts/slideLayout15.xml"/><Relationship Id="rId7" Type="http://schemas.openxmlformats.org/officeDocument/2006/relationships/diagramData" Target="../diagrams/data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11" Type="http://schemas.microsoft.com/office/2007/relationships/diagramDrawing" Target="../diagrams/drawing1.xml"/><Relationship Id="rId5" Type="http://schemas.openxmlformats.org/officeDocument/2006/relationships/image" Target="../media/image29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8.png"/><Relationship Id="rId9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tif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E426-D2E4-A64A-BB2A-3B1223ABC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Dust and MMOD Impact on Mars Sample Return Missions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376F0-2ECA-E94E-B7B0-3769BB5F4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Ethiraj</a:t>
            </a:r>
            <a:r>
              <a:rPr lang="en-US" dirty="0"/>
              <a:t> Venkatapathy</a:t>
            </a:r>
          </a:p>
          <a:p>
            <a:r>
              <a:rPr lang="en-US" dirty="0"/>
              <a:t>Michael Barnhardt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0C3C0-0F50-6D4F-A3B8-C275F9D57F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5900350"/>
            <a:ext cx="7772400" cy="652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Presentation to ONR FY20 MURI Topic #9 Kick-off Meeting</a:t>
            </a:r>
          </a:p>
          <a:p>
            <a:r>
              <a:rPr lang="en-US" dirty="0"/>
              <a:t>October 7, 2020</a:t>
            </a:r>
          </a:p>
        </p:txBody>
      </p:sp>
    </p:spTree>
    <p:extLst>
      <p:ext uri="{BB962C8B-B14F-4D97-AF65-F5344CB8AC3E}">
        <p14:creationId xmlns:p14="http://schemas.microsoft.com/office/powerpoint/2010/main" val="204521914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7EA15-7930-3F48-9229-72DB0684A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and MMOD Impact on MSR Missions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CA332EE-7D75-B848-9B9A-DEE36979B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2001"/>
            <a:ext cx="8229600" cy="457200"/>
          </a:xfrm>
        </p:spPr>
        <p:txBody>
          <a:bodyPr>
            <a:normAutofit/>
          </a:bodyPr>
          <a:lstStyle/>
          <a:p>
            <a:r>
              <a:rPr lang="en-US" sz="1800" dirty="0"/>
              <a:t>MSR Mission Overview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E185A-2D02-454A-9892-4508880F2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1EDE8-70D8-CB4F-AC67-7B2C2327C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BD83A332-F843-8F48-9CC8-01B9C6DD7F8A}"/>
              </a:ext>
            </a:extLst>
          </p:cNvPr>
          <p:cNvSpPr/>
          <p:nvPr/>
        </p:nvSpPr>
        <p:spPr>
          <a:xfrm>
            <a:off x="1752600" y="1219200"/>
            <a:ext cx="5562600" cy="3778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DC1B0019-8AA0-BC49-A0EC-C8CAA5F96D2D}"/>
              </a:ext>
            </a:extLst>
          </p:cNvPr>
          <p:cNvSpPr txBox="1">
            <a:spLocks/>
          </p:cNvSpPr>
          <p:nvPr/>
        </p:nvSpPr>
        <p:spPr>
          <a:xfrm>
            <a:off x="381000" y="5105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Dust Storm at Mars for SRL, and micro-meteor and orbital debris (MMOD) prior to earth entry for the EEV carrying the sample are of concern. </a:t>
            </a:r>
          </a:p>
          <a:p>
            <a:r>
              <a:rPr lang="en-US" sz="1800" dirty="0"/>
              <a:t>Design needs to be robust against these two risks.</a:t>
            </a:r>
          </a:p>
          <a:p>
            <a:r>
              <a:rPr lang="en-US" sz="1800" dirty="0"/>
              <a:t>Mike Barnhardt will address the former and I will address the latter</a:t>
            </a:r>
          </a:p>
        </p:txBody>
      </p:sp>
    </p:spTree>
    <p:extLst>
      <p:ext uri="{BB962C8B-B14F-4D97-AF65-F5344CB8AC3E}">
        <p14:creationId xmlns:p14="http://schemas.microsoft.com/office/powerpoint/2010/main" val="154091832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952" y="161563"/>
            <a:ext cx="7823771" cy="800100"/>
          </a:xfrm>
        </p:spPr>
        <p:txBody>
          <a:bodyPr>
            <a:noAutofit/>
          </a:bodyPr>
          <a:lstStyle/>
          <a:p>
            <a:pPr algn="l" fontAlgn="auto">
              <a:lnSpc>
                <a:spcPct val="100000"/>
              </a:lnSpc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Aerothermal-mechanical Erosion of TPS Due to Dust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91" y="1295401"/>
            <a:ext cx="4056974" cy="5367270"/>
          </a:xfrm>
        </p:spPr>
        <p:txBody>
          <a:bodyPr>
            <a:noAutofit/>
          </a:bodyPr>
          <a:lstStyle/>
          <a:p>
            <a:pPr marL="221456" indent="-214313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Martian dust storms can augment TPS recession through mechanical erosion and greater heating. Global dust storms have been observed to occur every few years without warning.</a:t>
            </a:r>
          </a:p>
          <a:p>
            <a:pPr marL="221456" indent="-214313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State of the art traces back to mid-90s studies for Mars Pathfinder</a:t>
            </a:r>
          </a:p>
          <a:p>
            <a:pPr marL="440531" lvl="2" indent="-21431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Phenomenological models of erosion based on scant experimental data</a:t>
            </a:r>
          </a:p>
          <a:p>
            <a:pPr marL="221456" indent="-214313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Risks carried for Mars InSight and ExoMars Schiaparelli; same expected for Mars Sample Return Lander</a:t>
            </a:r>
          </a:p>
          <a:p>
            <a:pPr marL="221456" indent="-214313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1456" indent="-214313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1456" indent="-214313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Entry Systems Modeling project leads broad NASA collaboration</a:t>
            </a:r>
          </a:p>
          <a:p>
            <a:pPr marL="440531" lvl="2" indent="-21431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German Aerospace Center (DLR) providing critical and unique experiments to guide modeling</a:t>
            </a:r>
          </a:p>
          <a:p>
            <a:pPr marL="440531" lvl="2" indent="-21431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Stanford University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Ihme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grant)</a:t>
            </a:r>
          </a:p>
          <a:p>
            <a:pPr marL="440531" lvl="2" indent="-214313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University of Minnesota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Kroells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fellowship)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DB597-7F52-2D4E-91B7-22237C382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/>
            <a:fld id="{86CB4B4D-7CA3-9044-876B-883B54F8677D}" type="slidenum">
              <a:rPr lang="en-US">
                <a:solidFill>
                  <a:prstClr val="black"/>
                </a:solidFill>
              </a:rPr>
              <a:pPr defTabSz="685800"/>
              <a:t>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838D7-8FA5-584E-8488-5FE82F29D1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966" y="3505200"/>
            <a:ext cx="2141787" cy="12516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46AE7B-DC91-5740-AC84-6F0ED51B1E9A}"/>
              </a:ext>
            </a:extLst>
          </p:cNvPr>
          <p:cNvSpPr txBox="1"/>
          <p:nvPr/>
        </p:nvSpPr>
        <p:spPr>
          <a:xfrm>
            <a:off x="4208896" y="4751733"/>
            <a:ext cx="251870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hangingPunct="0">
              <a:defRPr/>
            </a:pPr>
            <a:r>
              <a:rPr lang="en-US" sz="825" b="1" i="1" kern="0" dirty="0">
                <a:solidFill>
                  <a:srgbClr val="0070C0"/>
                </a:solidFill>
                <a:latin typeface="Calibri"/>
                <a:ea typeface="MS PGothic" charset="-128"/>
                <a:cs typeface="Calibri"/>
                <a:sym typeface="Calibri"/>
              </a:rPr>
              <a:t>Heating increases with particle concentration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D87B30-11D6-284D-9EE5-720A5422AB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6460" y="4535151"/>
            <a:ext cx="2829248" cy="5704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D04F27-2F26-DA49-B810-315D55FC47B3}"/>
              </a:ext>
            </a:extLst>
          </p:cNvPr>
          <p:cNvSpPr txBox="1"/>
          <p:nvPr/>
        </p:nvSpPr>
        <p:spPr>
          <a:xfrm>
            <a:off x="6402341" y="5111666"/>
            <a:ext cx="2518702" cy="3462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685800" eaLnBrk="0" hangingPunct="0">
              <a:defRPr/>
            </a:pPr>
            <a:r>
              <a:rPr lang="en-US" sz="825" b="1" i="1" kern="0" dirty="0">
                <a:solidFill>
                  <a:srgbClr val="0070C0"/>
                </a:solidFill>
                <a:latin typeface="Calibri"/>
                <a:ea typeface="MS PGothic" charset="-128"/>
                <a:cs typeface="Calibri"/>
                <a:sym typeface="Calibri"/>
              </a:rPr>
              <a:t>Observed erosion patterns due to particle-laden flow</a:t>
            </a:r>
          </a:p>
          <a:p>
            <a:pPr defTabSz="685800" eaLnBrk="0" hangingPunct="0">
              <a:defRPr/>
            </a:pPr>
            <a:r>
              <a:rPr lang="en-US" sz="825" b="1" i="1" kern="0" dirty="0">
                <a:solidFill>
                  <a:srgbClr val="0070C0"/>
                </a:solidFill>
                <a:latin typeface="Calibri"/>
                <a:ea typeface="MS PGothic" charset="-128"/>
                <a:cs typeface="Calibri"/>
                <a:sym typeface="Calibri"/>
              </a:rPr>
              <a:t>Source: Ali </a:t>
            </a:r>
            <a:r>
              <a:rPr lang="en-US" sz="825" b="1" i="1" kern="0" dirty="0" err="1">
                <a:solidFill>
                  <a:srgbClr val="0070C0"/>
                </a:solidFill>
                <a:latin typeface="Calibri"/>
                <a:ea typeface="MS PGothic" charset="-128"/>
                <a:cs typeface="Calibri"/>
                <a:sym typeface="Calibri"/>
              </a:rPr>
              <a:t>Guelhan</a:t>
            </a:r>
            <a:r>
              <a:rPr lang="en-US" sz="825" b="1" i="1" kern="0" dirty="0">
                <a:solidFill>
                  <a:srgbClr val="0070C0"/>
                </a:solidFill>
                <a:latin typeface="Calibri"/>
                <a:ea typeface="MS PGothic" charset="-128"/>
                <a:cs typeface="Calibri"/>
                <a:sym typeface="Calibri"/>
              </a:rPr>
              <a:t>, DLR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65E6DB-9DF9-E94A-8B63-41B4C5880CF9}"/>
              </a:ext>
            </a:extLst>
          </p:cNvPr>
          <p:cNvSpPr txBox="1"/>
          <p:nvPr/>
        </p:nvSpPr>
        <p:spPr>
          <a:xfrm>
            <a:off x="4387936" y="3523965"/>
            <a:ext cx="1043873" cy="184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eaLnBrk="0" hangingPunct="0">
              <a:defRPr/>
            </a:pPr>
            <a:r>
              <a:rPr lang="en-US" sz="750" b="1" i="1" kern="0" dirty="0">
                <a:solidFill>
                  <a:srgbClr val="000000"/>
                </a:solidFill>
                <a:latin typeface="Calibri"/>
                <a:ea typeface="MS PGothic" charset="-128"/>
                <a:cs typeface="Calibri"/>
                <a:sym typeface="Calibri"/>
              </a:rPr>
              <a:t>Source: </a:t>
            </a:r>
            <a:r>
              <a:rPr lang="en-US" sz="750" b="1" i="1" kern="0" dirty="0" err="1">
                <a:solidFill>
                  <a:srgbClr val="000000"/>
                </a:solidFill>
                <a:latin typeface="Calibri"/>
                <a:ea typeface="MS PGothic" charset="-128"/>
                <a:cs typeface="Calibri"/>
                <a:sym typeface="Calibri"/>
              </a:rPr>
              <a:t>Vasilevskii</a:t>
            </a:r>
            <a:r>
              <a:rPr lang="en-US" sz="750" b="1" i="1" kern="0" dirty="0">
                <a:solidFill>
                  <a:srgbClr val="000000"/>
                </a:solidFill>
                <a:latin typeface="Calibri"/>
                <a:ea typeface="MS PGothic" charset="-128"/>
                <a:cs typeface="Calibri"/>
                <a:sym typeface="Calibri"/>
              </a:rPr>
              <a:t>, 2001</a:t>
            </a:r>
          </a:p>
        </p:txBody>
      </p:sp>
      <p:pic>
        <p:nvPicPr>
          <p:cNvPr id="15" name="Mars Before and After Dust Storm">
            <a:hlinkClick r:id="" action="ppaction://media"/>
            <a:extLst>
              <a:ext uri="{FF2B5EF4-FFF2-40B4-BE49-F238E27FC236}">
                <a16:creationId xmlns:a16="http://schemas.microsoft.com/office/drawing/2014/main" id="{81BA8316-E499-1043-8A6D-405EACF6EC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7936" y="1364751"/>
            <a:ext cx="2905218" cy="16332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AF3956-2B2E-514E-9BE6-25DB471CE1AE}"/>
              </a:ext>
            </a:extLst>
          </p:cNvPr>
          <p:cNvSpPr txBox="1"/>
          <p:nvPr/>
        </p:nvSpPr>
        <p:spPr>
          <a:xfrm>
            <a:off x="7293154" y="1304992"/>
            <a:ext cx="18513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0070C0"/>
                </a:solidFill>
                <a:latin typeface="Arial" charset="0"/>
                <a:ea typeface="MS PGothic" charset="-128"/>
              </a:rPr>
              <a:t>In 2018, Mars Reconnaissance Orbiter detected a sudden growth of dust suspended in the atmosphere. Within a month, the entire planet was shrouded. InSight would land only 4 months later.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19F8C3-08C1-D141-83C1-79FBF0210C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5724" y="5472636"/>
            <a:ext cx="1321103" cy="13134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4F65CE-834F-F849-A1A2-66FE8B8E403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5479863"/>
            <a:ext cx="1785520" cy="13391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E919084-E490-9B45-88DC-124CE922ED5A}"/>
              </a:ext>
            </a:extLst>
          </p:cNvPr>
          <p:cNvSpPr txBox="1"/>
          <p:nvPr/>
        </p:nvSpPr>
        <p:spPr>
          <a:xfrm>
            <a:off x="7750759" y="5538689"/>
            <a:ext cx="983992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685800" eaLnBrk="0" hangingPunct="0">
              <a:defRPr/>
            </a:pPr>
            <a:r>
              <a:rPr lang="en-US" sz="750" b="1" i="1" kern="0" dirty="0">
                <a:solidFill>
                  <a:srgbClr val="000000"/>
                </a:solidFill>
                <a:latin typeface="Calibri"/>
                <a:ea typeface="MS PGothic" charset="-128"/>
                <a:cs typeface="Calibri"/>
                <a:sym typeface="Calibri"/>
              </a:rPr>
              <a:t>Stag point heat flux from experiment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13BF0F4-13C4-AC46-BDBE-7D2315AD68FD}"/>
              </a:ext>
            </a:extLst>
          </p:cNvPr>
          <p:cNvCxnSpPr>
            <a:cxnSpLocks/>
          </p:cNvCxnSpPr>
          <p:nvPr/>
        </p:nvCxnSpPr>
        <p:spPr>
          <a:xfrm flipH="1" flipV="1">
            <a:off x="7525652" y="5588338"/>
            <a:ext cx="225107" cy="13167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Screen Shot 2016-09-11 at 10.45.55 PM.png">
            <a:extLst>
              <a:ext uri="{FF2B5EF4-FFF2-40B4-BE49-F238E27FC236}">
                <a16:creationId xmlns:a16="http://schemas.microsoft.com/office/drawing/2014/main" id="{A3512642-4912-AD40-8A1C-95456F42D3C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232" y="3070191"/>
            <a:ext cx="2738340" cy="144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7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D1A0E-6381-AF43-9E87-6EFDF66AB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66" y="41417"/>
            <a:ext cx="6858000" cy="1066800"/>
          </a:xfrm>
        </p:spPr>
        <p:txBody>
          <a:bodyPr/>
          <a:lstStyle/>
          <a:p>
            <a:pPr algn="l"/>
            <a:r>
              <a:rPr lang="en-US" dirty="0"/>
              <a:t>NASA Development 2018 – present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C131A-1EA7-9743-AA9E-DE1CAD33C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4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5DDDE9-3AB8-824B-902B-5497F7BD98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3220" y="1605316"/>
            <a:ext cx="1533698" cy="205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7E8D8F-7076-4C46-AD8C-8912F43EB2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246" y="1524000"/>
            <a:ext cx="1507402" cy="2057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E3C016-0C56-7B4D-9F7A-C511F2C63329}"/>
              </a:ext>
            </a:extLst>
          </p:cNvPr>
          <p:cNvSpPr txBox="1"/>
          <p:nvPr/>
        </p:nvSpPr>
        <p:spPr>
          <a:xfrm>
            <a:off x="5631841" y="3705845"/>
            <a:ext cx="3379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Arial"/>
              </a:rPr>
              <a:t>1-micron particles             5-micron particles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2AF65-9B85-BC46-A16F-2151D012C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6249" y="4526785"/>
            <a:ext cx="1709630" cy="15403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09EB05-485F-664B-ADD4-33D327E362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675" y="4526785"/>
            <a:ext cx="1698617" cy="15403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F167B50-68B1-BA41-ADA0-9BCBB05C1080}"/>
              </a:ext>
            </a:extLst>
          </p:cNvPr>
          <p:cNvSpPr txBox="1"/>
          <p:nvPr/>
        </p:nvSpPr>
        <p:spPr>
          <a:xfrm>
            <a:off x="5606249" y="6091535"/>
            <a:ext cx="1937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Arial"/>
              </a:rPr>
              <a:t>Modified gamma distribution (MRO data)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029678-BC97-1043-B1F8-5DBAC8F392CE}"/>
              </a:ext>
            </a:extLst>
          </p:cNvPr>
          <p:cNvSpPr txBox="1"/>
          <p:nvPr/>
        </p:nvSpPr>
        <p:spPr>
          <a:xfrm>
            <a:off x="7543800" y="6091534"/>
            <a:ext cx="1709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Arial"/>
              </a:rPr>
              <a:t>Convert to number and mass fractions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347716B-91A2-8F4B-8D3B-43470BE70B3B}"/>
              </a:ext>
            </a:extLst>
          </p:cNvPr>
          <p:cNvSpPr txBox="1">
            <a:spLocks/>
          </p:cNvSpPr>
          <p:nvPr/>
        </p:nvSpPr>
        <p:spPr>
          <a:xfrm>
            <a:off x="187677" y="1221803"/>
            <a:ext cx="5146323" cy="5349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ysClr val="windowText" lastClr="000000"/>
                </a:solidFill>
              </a:rPr>
              <a:t>F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irst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complete analysis of heatshield erosion due to dust particle impacts published in 1993</a:t>
            </a: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endParaRPr lang="en-US" sz="1200" dirty="0">
              <a:solidFill>
                <a:sysClr val="windowText" lastClr="000000"/>
              </a:solidFill>
            </a:endParaRP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Dust environments.</a:t>
            </a: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Dust composition.</a:t>
            </a: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Particle trajectory equations.</a:t>
            </a: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Surface damage models for AVCOAT and fused-silica (i.e. Shuttle tiles).</a:t>
            </a:r>
          </a:p>
          <a:p>
            <a:pPr marL="461963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 for a 26-meter diameter (!) sphere cone entry vehicle.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ysClr val="windowText" lastClr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ysClr val="windowText" lastClr="000000"/>
                </a:solidFill>
              </a:rPr>
              <a:t>Revived legacy model to set performance baseline and identify gaps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ysClr val="windowText" lastClr="0000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ysClr val="windowText" lastClr="000000"/>
                </a:solidFill>
              </a:rPr>
              <a:t>Leveraged MRO data to update Martian dust model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ysClr val="windowText" lastClr="000000"/>
                </a:solidFill>
              </a:rPr>
              <a:t>Developed procedure for updating material models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89DD0F-CA05-D94D-B486-8DACEFBCFB42}"/>
              </a:ext>
            </a:extLst>
          </p:cNvPr>
          <p:cNvSpPr txBox="1"/>
          <p:nvPr/>
        </p:nvSpPr>
        <p:spPr>
          <a:xfrm>
            <a:off x="501166" y="1800461"/>
            <a:ext cx="48328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“Heatshield Erosion in a Dusty Martian Atmosphere”, J. of Spacecraft and Rockets, Vol. 30, No. 2, March 1993, pp. 140-151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32FDE1-0079-294A-91C0-DCDA2093AAB0}"/>
              </a:ext>
            </a:extLst>
          </p:cNvPr>
          <p:cNvSpPr txBox="1"/>
          <p:nvPr/>
        </p:nvSpPr>
        <p:spPr>
          <a:xfrm>
            <a:off x="501166" y="4719935"/>
            <a:ext cx="48328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“Modeling Heatshield Erosion due to Dust Particle Impacts for Martian Entries”, AIAA Paper 2020-0254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841D06-E912-AF46-BAE9-00FFF3FFF8BF}"/>
              </a:ext>
            </a:extLst>
          </p:cNvPr>
          <p:cNvSpPr txBox="1"/>
          <p:nvPr/>
        </p:nvSpPr>
        <p:spPr>
          <a:xfrm>
            <a:off x="6352949" y="1279023"/>
            <a:ext cx="193723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One-way coupling tool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8A0B61-5DE2-124E-B139-C2DF90A4F58B}"/>
              </a:ext>
            </a:extLst>
          </p:cNvPr>
          <p:cNvSpPr txBox="1"/>
          <p:nvPr/>
        </p:nvSpPr>
        <p:spPr>
          <a:xfrm>
            <a:off x="6317500" y="4249786"/>
            <a:ext cx="2008131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Atmospheric dust model</a:t>
            </a:r>
          </a:p>
        </p:txBody>
      </p:sp>
    </p:spTree>
    <p:extLst>
      <p:ext uri="{BB962C8B-B14F-4D97-AF65-F5344CB8AC3E}">
        <p14:creationId xmlns:p14="http://schemas.microsoft.com/office/powerpoint/2010/main" val="102704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7417-4E06-9244-9261-15E334B8E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26" y="148562"/>
            <a:ext cx="8229600" cy="953154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NASA Early Career Faculty Award</a:t>
            </a:r>
          </a:p>
          <a:p>
            <a:r>
              <a:rPr lang="en-US" dirty="0">
                <a:solidFill>
                  <a:schemeClr val="tx1"/>
                </a:solidFill>
              </a:rPr>
              <a:t>Matthias </a:t>
            </a:r>
            <a:r>
              <a:rPr lang="en-US" dirty="0" err="1">
                <a:solidFill>
                  <a:schemeClr val="tx1"/>
                </a:solidFill>
              </a:rPr>
              <a:t>Ihme</a:t>
            </a:r>
            <a:r>
              <a:rPr lang="en-US" dirty="0">
                <a:solidFill>
                  <a:schemeClr val="tx1"/>
                </a:solidFill>
              </a:rPr>
              <a:t> (Stanford): Investigation of particle-CFD modeling and high-order numerical methods for entry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B1F6E-83C9-9F4F-9FED-0D7253C08F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5</a:t>
            </a:fld>
            <a:endParaRPr lang="uk-UA" dirty="0"/>
          </a:p>
        </p:txBody>
      </p:sp>
      <p:pic>
        <p:nvPicPr>
          <p:cNvPr id="32" name="图片 4">
            <a:extLst>
              <a:ext uri="{FF2B5EF4-FFF2-40B4-BE49-F238E27FC236}">
                <a16:creationId xmlns:a16="http://schemas.microsoft.com/office/drawing/2014/main" id="{22E42A84-03F6-E64C-8DDB-81C3C4AB7D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6571" y="2394670"/>
            <a:ext cx="1724767" cy="13231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6EB5CE8-6246-1B42-B884-5232BD91F4A1}"/>
              </a:ext>
            </a:extLst>
          </p:cNvPr>
          <p:cNvSpPr txBox="1"/>
          <p:nvPr/>
        </p:nvSpPr>
        <p:spPr>
          <a:xfrm>
            <a:off x="5610239" y="6085767"/>
            <a:ext cx="327034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ＭＳ Ｐゴシック" charset="0"/>
              </a:rPr>
              <a:t>[1] Reed and Hill, TR-LA-UR-73-479 1973;</a:t>
            </a:r>
          </a:p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ＭＳ Ｐゴシック" charset="0"/>
              </a:rPr>
              <a:t>[2and Warburton, Springer 2008;</a:t>
            </a:r>
          </a:p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charset="0"/>
                <a:ea typeface="ＭＳ Ｐゴシック" charset="0"/>
              </a:rPr>
              <a:t>[3] Cockburn et al., Springer 2000.</a:t>
            </a:r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BC59B8AD-8107-9848-BC21-FBC7F7105648}"/>
              </a:ext>
            </a:extLst>
          </p:cNvPr>
          <p:cNvSpPr txBox="1">
            <a:spLocks/>
          </p:cNvSpPr>
          <p:nvPr/>
        </p:nvSpPr>
        <p:spPr>
          <a:xfrm>
            <a:off x="955679" y="1211580"/>
            <a:ext cx="6202356" cy="501205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defRPr kern="1200" spc="20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r>
              <a:rPr kumimoji="0" lang="en-US" sz="1600" b="1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Carrier phase </a:t>
            </a:r>
            <a:r>
              <a:rPr kumimoji="0" lang="it-IT" sz="1600" b="1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(c)</a:t>
            </a:r>
            <a:r>
              <a:rPr kumimoji="0" lang="en-US" sz="1600" b="0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: discontinuous Galerkin (DG) method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Compressible N-S equations with reverse-coupling source term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endParaRPr kumimoji="0" lang="en-US" sz="1600" b="0" i="0" u="none" strike="noStrike" kern="1200" cap="none" spc="2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Approximate local solution with polynomials of arbitrary order </a:t>
            </a:r>
            <a:r>
              <a:rPr kumimoji="0" lang="en-US" sz="1600" b="0" i="1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p</a:t>
            </a:r>
          </a:p>
          <a:p>
            <a:pPr marL="569913" marR="0" lvl="2" indent="-225425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Pct val="102000"/>
              <a:buFont typeface="Wingdings" charset="2"/>
              <a:buChar char="§"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p+1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order of accuracy</a:t>
            </a:r>
          </a:p>
          <a:p>
            <a:pPr marL="569913" marR="0" lvl="2" indent="-225425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Pct val="102000"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Compact stencil </a:t>
            </a:r>
            <a:endParaRPr kumimoji="0" lang="en-US" sz="1600" b="0" i="1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 marL="569913" marR="0" lvl="2" indent="-225425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Pct val="102000"/>
              <a:buFont typeface="Wingdings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Inter-element discontinuities permitted</a:t>
            </a:r>
          </a:p>
          <a:p>
            <a:pPr marL="569913" marR="0" lvl="2" indent="-225425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Pct val="102000"/>
              <a:buFont typeface="Wingdings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endParaRPr kumimoji="0" lang="en-US" sz="1600" b="0" i="0" u="none" strike="noStrike" kern="1200" cap="none" spc="2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r>
              <a:rPr kumimoji="0" lang="en-US" sz="1600" b="1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Disperse phase (d)</a:t>
            </a:r>
            <a:r>
              <a:rPr kumimoji="0" lang="en-US" sz="1600" b="0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: Lagrangian point-particle tracking</a:t>
            </a:r>
          </a:p>
          <a:p>
            <a:pPr marL="914400" marR="0" lvl="3" indent="-227013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1C9F619-E55D-4644-8CCA-587CB7D49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236" y="1764161"/>
            <a:ext cx="2787665" cy="40035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44474C7-A906-444B-BDEE-3F29FBBB9A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40" y="2394670"/>
            <a:ext cx="2434271" cy="65341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764C25A-67D6-AE4E-B8D5-9F12AC5E9731}"/>
              </a:ext>
            </a:extLst>
          </p:cNvPr>
          <p:cNvGrpSpPr/>
          <p:nvPr/>
        </p:nvGrpSpPr>
        <p:grpSpPr>
          <a:xfrm>
            <a:off x="1559268" y="4060808"/>
            <a:ext cx="6633452" cy="1648869"/>
            <a:chOff x="2421267" y="4478157"/>
            <a:chExt cx="6633452" cy="1648869"/>
          </a:xfrm>
        </p:grpSpPr>
        <p:pic>
          <p:nvPicPr>
            <p:cNvPr id="38" name="Picture 37" descr="latex-image-1.pdf">
              <a:extLst>
                <a:ext uri="{FF2B5EF4-FFF2-40B4-BE49-F238E27FC236}">
                  <a16:creationId xmlns:a16="http://schemas.microsoft.com/office/drawing/2014/main" id="{C1505592-0AC1-AA44-B321-407D13FF3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611" y="4619359"/>
              <a:ext cx="889749" cy="441072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0286718-DFFF-2B40-B86E-016D41DCC0ED}"/>
                </a:ext>
              </a:extLst>
            </p:cNvPr>
            <p:cNvSpPr txBox="1"/>
            <p:nvPr/>
          </p:nvSpPr>
          <p:spPr>
            <a:xfrm>
              <a:off x="2702458" y="4682547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Position: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C982FA-1DAF-4441-A923-85A0E4D87C2F}"/>
                </a:ext>
              </a:extLst>
            </p:cNvPr>
            <p:cNvSpPr txBox="1"/>
            <p:nvPr/>
          </p:nvSpPr>
          <p:spPr>
            <a:xfrm>
              <a:off x="2421267" y="5158883"/>
              <a:ext cx="2133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Momentum: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0E8AFA4-F321-D34A-B49A-D7112DDC3C65}"/>
                </a:ext>
              </a:extLst>
            </p:cNvPr>
            <p:cNvSpPr txBox="1"/>
            <p:nvPr/>
          </p:nvSpPr>
          <p:spPr>
            <a:xfrm>
              <a:off x="2789793" y="5635123"/>
              <a:ext cx="14385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Energy:</a:t>
              </a:r>
            </a:p>
          </p:txBody>
        </p:sp>
        <p:pic>
          <p:nvPicPr>
            <p:cNvPr id="42" name="Picture 41" descr="images.jpeg">
              <a:extLst>
                <a:ext uri="{FF2B5EF4-FFF2-40B4-BE49-F238E27FC236}">
                  <a16:creationId xmlns:a16="http://schemas.microsoft.com/office/drawing/2014/main" id="{F7E523DF-5341-4448-A91A-C27711BDD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778" b="100000" l="9778" r="9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1569" y="4649901"/>
              <a:ext cx="814680" cy="814680"/>
            </a:xfrm>
            <a:prstGeom prst="rect">
              <a:avLst/>
            </a:prstGeom>
          </p:spPr>
        </p:pic>
        <p:pic>
          <p:nvPicPr>
            <p:cNvPr id="43" name="Picture 42" descr="images.jpeg">
              <a:extLst>
                <a:ext uri="{FF2B5EF4-FFF2-40B4-BE49-F238E27FC236}">
                  <a16:creationId xmlns:a16="http://schemas.microsoft.com/office/drawing/2014/main" id="{D15109D0-6C11-1945-801E-8587AC943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78" b="100000" l="9778" r="9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7233" y="5312346"/>
              <a:ext cx="814680" cy="814680"/>
            </a:xfrm>
            <a:prstGeom prst="rect">
              <a:avLst/>
            </a:prstGeom>
          </p:spPr>
        </p:pic>
        <p:pic>
          <p:nvPicPr>
            <p:cNvPr id="44" name="Picture 43" descr="images.jpeg">
              <a:extLst>
                <a:ext uri="{FF2B5EF4-FFF2-40B4-BE49-F238E27FC236}">
                  <a16:creationId xmlns:a16="http://schemas.microsoft.com/office/drawing/2014/main" id="{7A811524-A3A5-FB44-AB67-93A2982D1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778" b="100000" l="9778" r="9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96249" y="4478157"/>
              <a:ext cx="814680" cy="814680"/>
            </a:xfrm>
            <a:prstGeom prst="rect">
              <a:avLst/>
            </a:prstGeom>
          </p:spPr>
        </p:pic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01B987C-9B40-BD41-A37F-5FEA1DC814E0}"/>
                </a:ext>
              </a:extLst>
            </p:cNvPr>
            <p:cNvCxnSpPr/>
            <p:nvPr/>
          </p:nvCxnSpPr>
          <p:spPr>
            <a:xfrm flipV="1">
              <a:off x="8204115" y="4478157"/>
              <a:ext cx="578935" cy="398802"/>
            </a:xfrm>
            <a:prstGeom prst="straightConnector1">
              <a:avLst/>
            </a:prstGeom>
            <a:noFill/>
            <a:ln w="26425" cap="flat" cmpd="sng" algn="ctr">
              <a:solidFill>
                <a:srgbClr val="000000"/>
              </a:solidFill>
              <a:prstDash val="solid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7364168-40D0-BD49-9BC2-7AC08D34132A}"/>
                </a:ext>
              </a:extLst>
            </p:cNvPr>
            <p:cNvCxnSpPr/>
            <p:nvPr/>
          </p:nvCxnSpPr>
          <p:spPr>
            <a:xfrm>
              <a:off x="7939066" y="5716701"/>
              <a:ext cx="634963" cy="64532"/>
            </a:xfrm>
            <a:prstGeom prst="straightConnector1">
              <a:avLst/>
            </a:prstGeom>
            <a:noFill/>
            <a:ln w="26425" cap="flat" cmpd="sng" algn="ctr">
              <a:solidFill>
                <a:srgbClr val="000000"/>
              </a:solidFill>
              <a:prstDash val="solid"/>
              <a:tailEnd type="arrow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2B68760-9F54-B64B-ABB4-1D0279F02EC9}"/>
                </a:ext>
              </a:extLst>
            </p:cNvPr>
            <p:cNvCxnSpPr/>
            <p:nvPr/>
          </p:nvCxnSpPr>
          <p:spPr>
            <a:xfrm>
              <a:off x="7368727" y="5030901"/>
              <a:ext cx="651307" cy="281445"/>
            </a:xfrm>
            <a:prstGeom prst="straightConnector1">
              <a:avLst/>
            </a:prstGeom>
            <a:noFill/>
            <a:ln w="26425" cap="flat" cmpd="sng" algn="ctr">
              <a:solidFill>
                <a:srgbClr val="000000"/>
              </a:solidFill>
              <a:prstDash val="solid"/>
              <a:tailEnd type="arrow"/>
            </a:ln>
            <a:effectLst/>
          </p:spPr>
        </p:cxnSp>
        <p:pic>
          <p:nvPicPr>
            <p:cNvPr id="48" name="Picture 47" descr="latex-image-1.pdf">
              <a:extLst>
                <a:ext uri="{FF2B5EF4-FFF2-40B4-BE49-F238E27FC236}">
                  <a16:creationId xmlns:a16="http://schemas.microsoft.com/office/drawing/2014/main" id="{7FB9BBA9-1715-1242-8C26-10A4DF681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3866" y="5869101"/>
              <a:ext cx="810853" cy="189199"/>
            </a:xfrm>
            <a:prstGeom prst="rect">
              <a:avLst/>
            </a:prstGeom>
          </p:spPr>
        </p:pic>
        <p:pic>
          <p:nvPicPr>
            <p:cNvPr id="49" name="Picture 48" descr="m_d_c_d_frac_dT_.pdf">
              <a:extLst>
                <a:ext uri="{FF2B5EF4-FFF2-40B4-BE49-F238E27FC236}">
                  <a16:creationId xmlns:a16="http://schemas.microsoft.com/office/drawing/2014/main" id="{0936A595-F011-3143-A6C9-DC379262E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14483" y="5614077"/>
              <a:ext cx="2248365" cy="421569"/>
            </a:xfrm>
            <a:prstGeom prst="rect">
              <a:avLst/>
            </a:prstGeom>
          </p:spPr>
        </p:pic>
        <p:pic>
          <p:nvPicPr>
            <p:cNvPr id="50" name="Picture 49" descr="m_d_frac_d_bm_u_.pdf">
              <a:extLst>
                <a:ext uri="{FF2B5EF4-FFF2-40B4-BE49-F238E27FC236}">
                  <a16:creationId xmlns:a16="http://schemas.microsoft.com/office/drawing/2014/main" id="{50F86ED4-F8BF-D947-850F-EAC35D07A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5682" y="5109786"/>
              <a:ext cx="2167166" cy="431379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F555088-3946-BC40-9521-B6AF438B406A}"/>
                </a:ext>
              </a:extLst>
            </p:cNvPr>
            <p:cNvSpPr/>
            <p:nvPr/>
          </p:nvSpPr>
          <p:spPr>
            <a:xfrm>
              <a:off x="4901780" y="5167059"/>
              <a:ext cx="504145" cy="374106"/>
            </a:xfrm>
            <a:prstGeom prst="rect">
              <a:avLst/>
            </a:prstGeom>
            <a:noFill/>
            <a:ln w="9525" cap="flat" cmpd="sng" algn="ctr">
              <a:solidFill>
                <a:srgbClr val="175E5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A9FE608-E393-7D46-BC67-EFDEE0B7F252}"/>
                </a:ext>
              </a:extLst>
            </p:cNvPr>
            <p:cNvSpPr/>
            <p:nvPr/>
          </p:nvSpPr>
          <p:spPr>
            <a:xfrm>
              <a:off x="4901780" y="5702337"/>
              <a:ext cx="504145" cy="344182"/>
            </a:xfrm>
            <a:prstGeom prst="rect">
              <a:avLst/>
            </a:prstGeom>
            <a:noFill/>
            <a:ln w="9525" cap="flat" cmpd="sng" algn="ctr">
              <a:solidFill>
                <a:srgbClr val="8C151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F0E7D2D-6616-7E4F-BEA7-B6BC166D9F77}"/>
              </a:ext>
            </a:extLst>
          </p:cNvPr>
          <p:cNvSpPr txBox="1"/>
          <p:nvPr/>
        </p:nvSpPr>
        <p:spPr>
          <a:xfrm>
            <a:off x="2133774" y="5935445"/>
            <a:ext cx="773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175E54"/>
                </a:solidFill>
                <a:latin typeface="Arial"/>
                <a:ea typeface="ＭＳ Ｐゴシック" charset="0"/>
                <a:cs typeface="Arial"/>
              </a:rPr>
              <a:t>Drag: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543B95-23DC-C346-9774-0FB8DEBA20A1}"/>
              </a:ext>
            </a:extLst>
          </p:cNvPr>
          <p:cNvSpPr txBox="1"/>
          <p:nvPr/>
        </p:nvSpPr>
        <p:spPr>
          <a:xfrm>
            <a:off x="1400184" y="6350212"/>
            <a:ext cx="179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8C1515"/>
                </a:solidFill>
                <a:latin typeface="Arial"/>
                <a:ea typeface="ＭＳ Ｐゴシック" charset="0"/>
                <a:cs typeface="Arial"/>
              </a:rPr>
              <a:t>Heating Rate:</a:t>
            </a:r>
          </a:p>
        </p:txBody>
      </p:sp>
      <p:pic>
        <p:nvPicPr>
          <p:cNvPr id="55" name="Picture 54" descr="bm_F_text_drag_=.pdf">
            <a:extLst>
              <a:ext uri="{FF2B5EF4-FFF2-40B4-BE49-F238E27FC236}">
                <a16:creationId xmlns:a16="http://schemas.microsoft.com/office/drawing/2014/main" id="{E48553D5-7843-814A-B13E-C9E6CFD4D3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0245" y="5911344"/>
            <a:ext cx="3464249" cy="423982"/>
          </a:xfrm>
          <a:prstGeom prst="rect">
            <a:avLst/>
          </a:prstGeom>
        </p:spPr>
      </p:pic>
      <p:pic>
        <p:nvPicPr>
          <p:cNvPr id="56" name="Picture 55" descr="Q_mathrm_heat_=_.pdf">
            <a:extLst>
              <a:ext uri="{FF2B5EF4-FFF2-40B4-BE49-F238E27FC236}">
                <a16:creationId xmlns:a16="http://schemas.microsoft.com/office/drawing/2014/main" id="{4AB8494B-7208-9E4A-BAFE-4AC2586452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0245" y="6450069"/>
            <a:ext cx="2405576" cy="218689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C135745B-ACD0-CD42-8578-162CA65805FC}"/>
              </a:ext>
            </a:extLst>
          </p:cNvPr>
          <p:cNvSpPr/>
          <p:nvPr/>
        </p:nvSpPr>
        <p:spPr>
          <a:xfrm>
            <a:off x="784580" y="1231569"/>
            <a:ext cx="7720302" cy="2519635"/>
          </a:xfrm>
          <a:prstGeom prst="rect">
            <a:avLst/>
          </a:prstGeom>
          <a:noFill/>
          <a:ln w="9525" cap="flat" cmpd="sng" algn="ctr">
            <a:solidFill>
              <a:srgbClr val="8D3C1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CEFC05B-51DE-004C-82A6-FAEC2B4221A1}"/>
              </a:ext>
            </a:extLst>
          </p:cNvPr>
          <p:cNvSpPr/>
          <p:nvPr/>
        </p:nvSpPr>
        <p:spPr>
          <a:xfrm>
            <a:off x="784580" y="3873815"/>
            <a:ext cx="7720302" cy="2831663"/>
          </a:xfrm>
          <a:prstGeom prst="rect">
            <a:avLst/>
          </a:prstGeom>
          <a:noFill/>
          <a:ln w="9525" cap="flat" cmpd="sng" algn="ctr">
            <a:solidFill>
              <a:srgbClr val="8D3C1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7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7417-4E06-9244-9261-15E334B8E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26" y="148562"/>
            <a:ext cx="8229600" cy="953154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NASA Early Career Faculty Award</a:t>
            </a:r>
          </a:p>
          <a:p>
            <a:r>
              <a:rPr lang="en-US" dirty="0">
                <a:solidFill>
                  <a:schemeClr val="tx1"/>
                </a:solidFill>
              </a:rPr>
              <a:t>Matthias </a:t>
            </a:r>
            <a:r>
              <a:rPr lang="en-US" dirty="0" err="1">
                <a:solidFill>
                  <a:schemeClr val="tx1"/>
                </a:solidFill>
              </a:rPr>
              <a:t>Ihme</a:t>
            </a:r>
            <a:r>
              <a:rPr lang="en-US" dirty="0">
                <a:solidFill>
                  <a:schemeClr val="tx1"/>
                </a:solidFill>
              </a:rPr>
              <a:t> (Stanford): Investigation of particle-CFD modeling and high-order numerical methods for entry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B1F6E-83C9-9F4F-9FED-0D7253C08F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6</a:t>
            </a:fld>
            <a:endParaRPr lang="uk-UA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54AC898-C8B1-E54A-8A3C-10D08EDA34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295400"/>
            <a:ext cx="2638438" cy="262314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5FD003B-228B-4745-9D3A-F1F45023F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359" y="3812575"/>
            <a:ext cx="3862484" cy="2896863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B4296298-BCCE-C14A-BBB4-56482C558CDE}"/>
              </a:ext>
            </a:extLst>
          </p:cNvPr>
          <p:cNvSpPr txBox="1"/>
          <p:nvPr/>
        </p:nvSpPr>
        <p:spPr>
          <a:xfrm>
            <a:off x="6652611" y="4386663"/>
            <a:ext cx="1942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Source Sans Pro" charset="0"/>
                <a:ea typeface="ＭＳ Ｐゴシック" charset="0"/>
              </a:rPr>
              <a:t>Drag coefficient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8EF7EC17-1D6B-E24A-95DF-8ADD1383D11D}"/>
              </a:ext>
            </a:extLst>
          </p:cNvPr>
          <p:cNvSpPr txBox="1">
            <a:spLocks/>
          </p:cNvSpPr>
          <p:nvPr/>
        </p:nvSpPr>
        <p:spPr>
          <a:xfrm>
            <a:off x="228601" y="1253489"/>
            <a:ext cx="5562600" cy="545594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defRPr kern="1200" spc="20">
                <a:solidFill>
                  <a:schemeClr val="tx1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2pPr>
            <a:lvl3pPr marL="569913" indent="-2254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charset="0"/>
              <a:buChar char="›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3pPr>
            <a:lvl4pPr marL="914400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charset="0"/>
              <a:buChar char="•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4pPr>
            <a:lvl5pPr marL="1258888" indent="-227013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charset="0"/>
              <a:buChar char="–"/>
              <a:defRPr kern="1200">
                <a:solidFill>
                  <a:srgbClr val="595959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r>
              <a:rPr kumimoji="0" lang="en-US" sz="1400" b="1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Drag coefficient: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Henderson (AIAA J, 1976)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Loth (AIAA J, 2008)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Boiko</a:t>
            </a: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et al. (Shock Waves, 1997)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Melosh</a:t>
            </a: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and Goldin (Lunar and Planetary Science, 2008)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endParaRPr kumimoji="0" lang="en-US" sz="1400" b="0" i="0" u="none" strike="noStrike" kern="1200" cap="none" spc="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r>
              <a:rPr kumimoji="0" lang="en-US" sz="1400" b="1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Nusselt number: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Fox et al. (11</a:t>
            </a:r>
            <a:r>
              <a:rPr kumimoji="0" lang="en-US" sz="1400" b="0" i="0" u="none" strike="noStrike" kern="1200" cap="none" spc="2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th</a:t>
            </a: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International Shock Tubes and Waves Symposium, 1978)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Carlson and </a:t>
            </a:r>
            <a:r>
              <a:rPr kumimoji="0" lang="en-US" sz="1400" b="0" i="0" u="none" strike="noStrike" kern="1200" cap="none" spc="2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Hoglund</a:t>
            </a: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 (AIAA J, 1964)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400" b="0" i="0" u="none" strike="noStrike" kern="1200" cap="none" spc="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Oppenheim (J Aero Sciences, 1953)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endParaRPr kumimoji="0" lang="en-US" sz="1400" b="0" i="0" u="none" strike="noStrike" kern="1200" cap="none" spc="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1515"/>
              </a:buClr>
              <a:buSzTx/>
              <a:buFont typeface="Wingdings" charset="0"/>
              <a:buNone/>
              <a:tabLst/>
              <a:defRPr/>
            </a:pPr>
            <a:r>
              <a:rPr lang="en-US" sz="1400" b="1" dirty="0">
                <a:solidFill>
                  <a:srgbClr val="000000"/>
                </a:solidFill>
              </a:rPr>
              <a:t>Other phenomena:</a:t>
            </a:r>
          </a:p>
          <a:p>
            <a:pPr>
              <a:buClr>
                <a:srgbClr val="8C1515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Thermophoretic force</a:t>
            </a:r>
          </a:p>
          <a:p>
            <a:pPr>
              <a:buClr>
                <a:srgbClr val="8C1515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Pressure drag</a:t>
            </a:r>
          </a:p>
          <a:p>
            <a:pPr>
              <a:buClr>
                <a:srgbClr val="8C1515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Undisturbed-unsteady energy contribution</a:t>
            </a:r>
          </a:p>
          <a:p>
            <a:pPr>
              <a:buClr>
                <a:srgbClr val="8C1515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Modified quasi-steady heating</a:t>
            </a:r>
          </a:p>
        </p:txBody>
      </p:sp>
    </p:spTree>
    <p:extLst>
      <p:ext uri="{BB962C8B-B14F-4D97-AF65-F5344CB8AC3E}">
        <p14:creationId xmlns:p14="http://schemas.microsoft.com/office/powerpoint/2010/main" val="362978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7925-0606-B446-93D6-04A0E8AA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61" y="63236"/>
            <a:ext cx="6858000" cy="1066800"/>
          </a:xfrm>
        </p:spPr>
        <p:txBody>
          <a:bodyPr/>
          <a:lstStyle/>
          <a:p>
            <a:pPr algn="l"/>
            <a:r>
              <a:rPr lang="en-US" dirty="0"/>
              <a:t>Particle Coupling in US3D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7D02C-9479-B948-AED7-42EDDEE415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7</a:t>
            </a:fld>
            <a:endParaRPr lang="uk-UA" dirty="0"/>
          </a:p>
        </p:txBody>
      </p:sp>
      <p:sp>
        <p:nvSpPr>
          <p:cNvPr id="8" name="Shape 318">
            <a:extLst>
              <a:ext uri="{FF2B5EF4-FFF2-40B4-BE49-F238E27FC236}">
                <a16:creationId xmlns:a16="http://schemas.microsoft.com/office/drawing/2014/main" id="{EAA78FBB-DFFE-134B-A51A-0A35B03F4E9A}"/>
              </a:ext>
            </a:extLst>
          </p:cNvPr>
          <p:cNvSpPr/>
          <p:nvPr/>
        </p:nvSpPr>
        <p:spPr>
          <a:xfrm>
            <a:off x="7543800" y="4731135"/>
            <a:ext cx="1395385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70C0"/>
                </a:solidFill>
                <a:ea typeface="MS PGothic" charset="-128"/>
              </a:rPr>
              <a:t>Augmented heating due to particle laden flow </a:t>
            </a: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Schiaparelli 3D coupled flow test case.</a:t>
            </a:r>
          </a:p>
        </p:txBody>
      </p:sp>
      <p:pic>
        <p:nvPicPr>
          <p:cNvPr id="10" name="PartSoln.mp4" descr="PartSoln.mp4">
            <a:hlinkClick r:id="" action="ppaction://media"/>
            <a:extLst>
              <a:ext uri="{FF2B5EF4-FFF2-40B4-BE49-F238E27FC236}">
                <a16:creationId xmlns:a16="http://schemas.microsoft.com/office/drawing/2014/main" id="{1641ED00-E77B-6E49-927D-AE83C43241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60963" y="1529042"/>
            <a:ext cx="3225292" cy="2866226"/>
          </a:xfrm>
          <a:prstGeom prst="rect">
            <a:avLst/>
          </a:prstGeom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8A11A792-5C21-BA49-A9CD-94A12AC053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280" y="4735496"/>
            <a:ext cx="3447266" cy="1912154"/>
          </a:xfrm>
          <a:prstGeom prst="rect">
            <a:avLst/>
          </a:prstGeo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9A8E5B6C-E0FE-CA47-ADED-408DBC6CAF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68" y="4744236"/>
            <a:ext cx="3447265" cy="191215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2D3E8D3-781A-B940-A825-77D1DDC3D507}"/>
              </a:ext>
            </a:extLst>
          </p:cNvPr>
          <p:cNvGrpSpPr/>
          <p:nvPr/>
        </p:nvGrpSpPr>
        <p:grpSpPr>
          <a:xfrm>
            <a:off x="665701" y="1225056"/>
            <a:ext cx="4498231" cy="1912155"/>
            <a:chOff x="1295400" y="2590800"/>
            <a:chExt cx="6805845" cy="3124200"/>
          </a:xfrm>
        </p:grpSpPr>
        <p:graphicFrame>
          <p:nvGraphicFramePr>
            <p:cNvPr id="29" name="Diagram 28">
              <a:extLst>
                <a:ext uri="{FF2B5EF4-FFF2-40B4-BE49-F238E27FC236}">
                  <a16:creationId xmlns:a16="http://schemas.microsoft.com/office/drawing/2014/main" id="{800361FC-A351-044B-8B99-754D6E9C4E5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9700376"/>
                </p:ext>
              </p:extLst>
            </p:nvPr>
          </p:nvGraphicFramePr>
          <p:xfrm>
            <a:off x="1295400" y="2590800"/>
            <a:ext cx="6805845" cy="3124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30" name="Left-Right Arrow 29">
              <a:extLst>
                <a:ext uri="{FF2B5EF4-FFF2-40B4-BE49-F238E27FC236}">
                  <a16:creationId xmlns:a16="http://schemas.microsoft.com/office/drawing/2014/main" id="{C323DDD3-6715-1049-8ABC-CE7E0005F46A}"/>
                </a:ext>
              </a:extLst>
            </p:cNvPr>
            <p:cNvSpPr/>
            <p:nvPr/>
          </p:nvSpPr>
          <p:spPr>
            <a:xfrm rot="2388448">
              <a:off x="5477256" y="3520440"/>
              <a:ext cx="1554480" cy="228600"/>
            </a:xfrm>
            <a:prstGeom prst="leftRightArrow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Left-Right Arrow 30">
              <a:extLst>
                <a:ext uri="{FF2B5EF4-FFF2-40B4-BE49-F238E27FC236}">
                  <a16:creationId xmlns:a16="http://schemas.microsoft.com/office/drawing/2014/main" id="{8BAC32A1-A763-0747-8760-BC576239EA04}"/>
                </a:ext>
              </a:extLst>
            </p:cNvPr>
            <p:cNvSpPr/>
            <p:nvPr/>
          </p:nvSpPr>
          <p:spPr>
            <a:xfrm rot="19200000">
              <a:off x="2394175" y="3518484"/>
              <a:ext cx="1554480" cy="228600"/>
            </a:xfrm>
            <a:prstGeom prst="leftRightArrow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007ECA2-4B80-7149-B979-EF0F673BABEC}"/>
                </a:ext>
              </a:extLst>
            </p:cNvPr>
            <p:cNvSpPr/>
            <p:nvPr/>
          </p:nvSpPr>
          <p:spPr>
            <a:xfrm>
              <a:off x="5570393" y="3045623"/>
              <a:ext cx="2354408" cy="1907375"/>
            </a:xfrm>
            <a:prstGeom prst="rect">
              <a:avLst/>
            </a:prstGeom>
            <a:solidFill>
              <a:sysClr val="window" lastClr="FFFFFF">
                <a:alpha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8AB9933-9421-484C-8264-BF7C08A2A67E}"/>
                </a:ext>
              </a:extLst>
            </p:cNvPr>
            <p:cNvSpPr/>
            <p:nvPr/>
          </p:nvSpPr>
          <p:spPr>
            <a:xfrm>
              <a:off x="1499733" y="3035528"/>
              <a:ext cx="2335119" cy="1907375"/>
            </a:xfrm>
            <a:prstGeom prst="rect">
              <a:avLst/>
            </a:prstGeom>
            <a:solidFill>
              <a:sysClr val="window" lastClr="FFFFFF">
                <a:alpha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4F1E95-B085-EB4E-8A0A-6CA2DF122B04}"/>
                </a:ext>
              </a:extLst>
            </p:cNvPr>
            <p:cNvSpPr/>
            <p:nvPr/>
          </p:nvSpPr>
          <p:spPr>
            <a:xfrm>
              <a:off x="3834851" y="4097877"/>
              <a:ext cx="204334" cy="875359"/>
            </a:xfrm>
            <a:prstGeom prst="rect">
              <a:avLst/>
            </a:prstGeom>
            <a:solidFill>
              <a:sysClr val="window" lastClr="FFFFFF">
                <a:alpha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5F686-E693-8640-A7EB-C4A975036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33" y="2713255"/>
            <a:ext cx="5553568" cy="1863985"/>
          </a:xfrm>
        </p:spPr>
        <p:txBody>
          <a:bodyPr/>
          <a:lstStyle/>
          <a:p>
            <a:r>
              <a:rPr lang="en-US" sz="1400" dirty="0"/>
              <a:t>Assumptions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b="0" dirty="0"/>
              <a:t>Lagrangian point-particle method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b="0" dirty="0"/>
              <a:t>Particles are smooth non-rotating spheres, uniform properties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b="0" dirty="0"/>
              <a:t>Two-way momentum &amp; energy coupling – no particle-particle interaction (yet)</a:t>
            </a:r>
          </a:p>
          <a:p>
            <a:r>
              <a:rPr lang="en-US" sz="1400" dirty="0"/>
              <a:t>Governing Equations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b="0" dirty="0"/>
              <a:t>Same formulation as Stanford work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b="0" dirty="0"/>
              <a:t>Particle sublimates after reaching vaporization temperature (size change)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b="0" dirty="0"/>
              <a:t>Mathematical treatment of source term coupling differs between DG and finite volume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246A087-15BD-8A4D-9F31-8223CE62938F}"/>
              </a:ext>
            </a:extLst>
          </p:cNvPr>
          <p:cNvSpPr/>
          <p:nvPr/>
        </p:nvSpPr>
        <p:spPr>
          <a:xfrm>
            <a:off x="3356148" y="2219098"/>
            <a:ext cx="135052" cy="535760"/>
          </a:xfrm>
          <a:prstGeom prst="rect">
            <a:avLst/>
          </a:prstGeom>
          <a:solidFill>
            <a:sysClr val="window" lastClr="FFFFFF">
              <a:alpha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9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E190-CA37-554C-B553-CEB34BDB7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9" y="0"/>
            <a:ext cx="6858000" cy="1066800"/>
          </a:xfrm>
        </p:spPr>
        <p:txBody>
          <a:bodyPr/>
          <a:lstStyle/>
          <a:p>
            <a:pPr algn="l"/>
            <a:r>
              <a:rPr lang="en-US" dirty="0"/>
              <a:t>DLR Collaboration 2018 – present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D6900-B1BC-FF4C-856E-4CF94C6C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09" y="1582784"/>
            <a:ext cx="5410200" cy="2667000"/>
          </a:xfrm>
        </p:spPr>
        <p:txBody>
          <a:bodyPr/>
          <a:lstStyle/>
          <a:p>
            <a:r>
              <a:rPr lang="en-US" sz="1600" dirty="0"/>
              <a:t>NASA and DLR signed “implementing arrangement” in 2018 to collaborate on studies of aeromechanical erosion due to Martian dust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/>
              <a:t>DLR develops test diagnostics and performs experiments in developmental wind tunnel (GBK) and arc jets (L2K and L3K)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/>
              <a:t>NASA develops simulation models and provides test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/>
              <a:t>Joint publication of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FC8B9-6AAE-7A44-9B90-7225A3660E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 smtClean="0">
                <a:latin typeface="Arial" charset="0"/>
              </a:rPr>
              <a:pPr>
                <a:defRPr/>
              </a:pPr>
              <a:t>8</a:t>
            </a:fld>
            <a:endParaRPr lang="uk-UA" dirty="0"/>
          </a:p>
        </p:txBody>
      </p:sp>
      <p:pic>
        <p:nvPicPr>
          <p:cNvPr id="5" name="PartSoln-MultiFrame.mp4" descr="PartSoln-MultiFrame.mp4">
            <a:hlinkClick r:id="" action="ppaction://media"/>
            <a:extLst>
              <a:ext uri="{FF2B5EF4-FFF2-40B4-BE49-F238E27FC236}">
                <a16:creationId xmlns:a16="http://schemas.microsoft.com/office/drawing/2014/main" id="{9338564C-7A7E-7F49-A5CE-779A61FA67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04785" y="4876799"/>
            <a:ext cx="3284913" cy="17964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C7DF0B-80A4-F14E-81C3-7AFEED3F79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585" y="3696824"/>
            <a:ext cx="2127727" cy="19247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8B85FD-78E7-2248-A440-C6C8C089508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209" y="1262109"/>
            <a:ext cx="3368915" cy="3308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E70415-550D-7B41-921E-E7C613B86484}"/>
              </a:ext>
            </a:extLst>
          </p:cNvPr>
          <p:cNvSpPr txBox="1"/>
          <p:nvPr/>
        </p:nvSpPr>
        <p:spPr>
          <a:xfrm>
            <a:off x="5974117" y="4119437"/>
            <a:ext cx="274624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Above: </a:t>
            </a:r>
            <a:r>
              <a:rPr lang="en-US" sz="1200" b="1" dirty="0">
                <a:solidFill>
                  <a:schemeClr val="bg1"/>
                </a:solidFill>
              </a:rPr>
              <a:t>Heat flux probe in GBK facility</a:t>
            </a:r>
          </a:p>
          <a:p>
            <a:r>
              <a:rPr lang="en-US" sz="1200" b="1" dirty="0">
                <a:solidFill>
                  <a:srgbClr val="0070C0"/>
                </a:solidFill>
              </a:rPr>
              <a:t>Below: </a:t>
            </a:r>
            <a:r>
              <a:rPr lang="en-US" sz="1200" b="1" dirty="0">
                <a:solidFill>
                  <a:schemeClr val="bg1"/>
                </a:solidFill>
              </a:rPr>
              <a:t>Simulation of particle flow through nozzle and test section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495A9A-A6D5-E041-8FA8-2F4D15DD4C32}"/>
              </a:ext>
            </a:extLst>
          </p:cNvPr>
          <p:cNvSpPr txBox="1"/>
          <p:nvPr/>
        </p:nvSpPr>
        <p:spPr>
          <a:xfrm>
            <a:off x="604160" y="3756471"/>
            <a:ext cx="23070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Data from DLR tests are used to generate material-specific erosion models…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13B968-8E43-B443-B70D-B95BE28FBF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467" y="4876799"/>
            <a:ext cx="2173147" cy="19157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CAF4A8-B18F-3F4A-AF42-5BA3E9C84EC7}"/>
              </a:ext>
            </a:extLst>
          </p:cNvPr>
          <p:cNvSpPr txBox="1"/>
          <p:nvPr/>
        </p:nvSpPr>
        <p:spPr>
          <a:xfrm>
            <a:off x="2495574" y="5844109"/>
            <a:ext cx="212772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…which can then estimate contribution to total recession under flight conditions, e.g. Schiaparelli lander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0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10AC-3352-DC4F-B250-98824BF8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64008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MMOD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7AEDB-A544-1D44-AE36-6A56B64FF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DD445D-9212-8140-826F-3CDF6F067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0085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2A81-A8C7-E742-B5CF-355FBE342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MMOD Impact – </a:t>
            </a:r>
            <a:br>
              <a:rPr lang="en-US" sz="2000" dirty="0"/>
            </a:br>
            <a:r>
              <a:rPr lang="en-US" sz="2000" dirty="0"/>
              <a:t>It Can Happen and It Did on OSIRIS – REx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BD1F38-6186-AD41-9CB5-E3233CB63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821A8-02B0-C749-AF98-7D7DD7E5E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75C987-9472-C240-84A8-B30DC102B8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27" t="7369" r="6253" b="41487"/>
          <a:stretch/>
        </p:blipFill>
        <p:spPr>
          <a:xfrm>
            <a:off x="617628" y="931532"/>
            <a:ext cx="7438031" cy="5605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B70CA6-B715-5641-B4D2-383A821245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73" t="57512" r="7249" b="22933"/>
          <a:stretch/>
        </p:blipFill>
        <p:spPr>
          <a:xfrm>
            <a:off x="914400" y="4377059"/>
            <a:ext cx="6934200" cy="1947541"/>
          </a:xfrm>
          <a:prstGeom prst="rect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BCD6B931-8FBA-4E44-B8C4-DC3D51381192}"/>
              </a:ext>
            </a:extLst>
          </p:cNvPr>
          <p:cNvSpPr/>
          <p:nvPr/>
        </p:nvSpPr>
        <p:spPr bwMode="auto">
          <a:xfrm>
            <a:off x="4443413" y="1900681"/>
            <a:ext cx="361950" cy="247650"/>
          </a:xfrm>
          <a:prstGeom prst="frame">
            <a:avLst>
              <a:gd name="adj1" fmla="val 4808"/>
            </a:avLst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4334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C819B-44A1-4F4A-A6D3-864D48DE1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MM Threat for MSR EEV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028078-4B72-0749-AAE2-A40040C2D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3530B-1FD3-2B49-8CE9-790AE6B50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334872-639E-A945-AD88-5A47B118EA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3048000"/>
            <a:ext cx="4038600" cy="2338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293564-1A44-194C-BB89-0CF78870D3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3048000"/>
            <a:ext cx="3831772" cy="26822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89355D-D8C0-6D4F-A3E3-533A12071F4C}"/>
              </a:ext>
            </a:extLst>
          </p:cNvPr>
          <p:cNvSpPr txBox="1">
            <a:spLocks/>
          </p:cNvSpPr>
          <p:nvPr/>
        </p:nvSpPr>
        <p:spPr>
          <a:xfrm>
            <a:off x="381000" y="762000"/>
            <a:ext cx="85344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MSR EEV has to be robust against MMOD impact damage.  Damage flaws, if it happens, do not lead to failure.</a:t>
            </a:r>
          </a:p>
          <a:p>
            <a:r>
              <a:rPr lang="en-US" dirty="0"/>
              <a:t>Over 6 days of free-flight, the MSR EEV is exposed to a range of MM particles</a:t>
            </a:r>
          </a:p>
          <a:p>
            <a:pPr lvl="1"/>
            <a:r>
              <a:rPr lang="en-US" dirty="0"/>
              <a:t>A 2,973 Joule impact is ~ P(1:1e6)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66260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8991-82E3-2147-BCC2-16897CBB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Characterizing the MMOD Impact Cavity: </a:t>
            </a:r>
            <a:br>
              <a:rPr lang="en-US" sz="2000" dirty="0"/>
            </a:br>
            <a:r>
              <a:rPr lang="en-US" sz="2000" dirty="0"/>
              <a:t>Impact Testing and Analysis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9357E-AB0F-1B44-A778-8004A542A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50BA6-3801-F04D-B27D-19AE320B6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 descr="\\jsc-ia-na01b\hitf_share\Testing\Davis\Test_Programs\External_Funded_Test_Programs\MSR_TPS_Test_Program\Photo's\WSTF\19165\wstf2019e07551-1.jpg">
            <a:extLst>
              <a:ext uri="{FF2B5EF4-FFF2-40B4-BE49-F238E27FC236}">
                <a16:creationId xmlns:a16="http://schemas.microsoft.com/office/drawing/2014/main" id="{08AF3727-39E5-3C4A-BA86-926E7E6D6D0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" y="3200400"/>
            <a:ext cx="4648200" cy="21721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B597E7-D54F-B14C-A494-868BB5DEBED0}"/>
              </a:ext>
            </a:extLst>
          </p:cNvPr>
          <p:cNvSpPr txBox="1"/>
          <p:nvPr/>
        </p:nvSpPr>
        <p:spPr>
          <a:xfrm>
            <a:off x="228600" y="685800"/>
            <a:ext cx="8686800" cy="218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Micro-meteoroid / Orbital Debris (MM/OD) Testing</a:t>
            </a:r>
          </a:p>
          <a:p>
            <a:pPr marL="285750" indent="-223838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MM/OD impacts during EEV free-flight can cause damage to the EEV TPS or underlying aeroshell structure</a:t>
            </a:r>
          </a:p>
          <a:p>
            <a:pPr marL="285750" indent="-223838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Impact behavior is characterized with Hyper-velocity Impact Testing at White Sands and hydrocode analysis by NASA Ames</a:t>
            </a:r>
          </a:p>
          <a:p>
            <a:pPr marL="285750" indent="-223838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Response of damaged TPS materials and aeroshell structure characterized through arc jet testing and thermal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0AAEA4-B9A0-1144-A6CC-4FCC3F17151E}"/>
              </a:ext>
            </a:extLst>
          </p:cNvPr>
          <p:cNvSpPr txBox="1"/>
          <p:nvPr/>
        </p:nvSpPr>
        <p:spPr>
          <a:xfrm>
            <a:off x="228600" y="5562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Hypervelocity Impact Testing of HEEET Thermal Protection System - tests run between 400 and 14,000 J at 7 km/s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EDE322-DD8D-5F4D-8B04-F2CFBDF9DD2D}"/>
              </a:ext>
            </a:extLst>
          </p:cNvPr>
          <p:cNvSpPr txBox="1"/>
          <p:nvPr/>
        </p:nvSpPr>
        <p:spPr>
          <a:xfrm>
            <a:off x="7391400" y="54864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CT Scan of Impact Crater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69D26F-E5B0-4244-8A4D-8D4BDFBC1D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305" r="16427" b="31695"/>
          <a:stretch/>
        </p:blipFill>
        <p:spPr>
          <a:xfrm flipH="1">
            <a:off x="5334000" y="3124200"/>
            <a:ext cx="3374657" cy="2286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1127D0-CAE6-7A46-BF21-30D224AED2BB}"/>
              </a:ext>
            </a:extLst>
          </p:cNvPr>
          <p:cNvSpPr txBox="1"/>
          <p:nvPr/>
        </p:nvSpPr>
        <p:spPr>
          <a:xfrm>
            <a:off x="5562600" y="5486400"/>
            <a:ext cx="1794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Simulation by Hydrocodes </a:t>
            </a:r>
          </a:p>
        </p:txBody>
      </p:sp>
    </p:spTree>
    <p:extLst>
      <p:ext uri="{BB962C8B-B14F-4D97-AF65-F5344CB8AC3E}">
        <p14:creationId xmlns:p14="http://schemas.microsoft.com/office/powerpoint/2010/main" val="114997115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20344-89FC-3C4C-8F4F-1480C59C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Can MMOD Impact Create Structural Flaws? Hydrocodes Simulation and Design Analysis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1C7AA5-DE40-9141-8981-4E6DC2501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8250C-2F77-4940-935A-98E80A2B8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594F30-C3D3-0242-9879-DD6BF8553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819400"/>
            <a:ext cx="3764337" cy="37643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45F91D-87C4-414A-8AA1-B42ECE5F08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2895600"/>
            <a:ext cx="3764338" cy="37643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D9AFF3-325C-1B4C-8214-0A51F53FC330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6096000" cy="19293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ALE3D and CTH hydrocodes can re-create not only the crater geometries well, it has been useful to understand the disjoint that can develop between the TPS and structure as well as stack-up</a:t>
            </a:r>
          </a:p>
          <a:p>
            <a:r>
              <a:rPr lang="en-US" sz="1600" dirty="0"/>
              <a:t>Work is on-going to simulate full TPS-structural stacks</a:t>
            </a:r>
          </a:p>
          <a:p>
            <a:r>
              <a:rPr lang="en-US" sz="1600" dirty="0"/>
              <a:t>Analysis is helping to differentiate between composite vs titanium structure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69CFA-32AC-9C4F-A8B1-F94C1C308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838200"/>
            <a:ext cx="2483734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9165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C8CB0-0D3E-4D4F-A269-1B03B8E3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Evolution of MMOD Cavity During Entry </a:t>
            </a:r>
            <a:br>
              <a:rPr lang="en-US" sz="2400" dirty="0"/>
            </a:br>
            <a:r>
              <a:rPr lang="en-US" sz="2400" dirty="0"/>
              <a:t>Arc Jet Testing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BE8031-C189-2741-B3CE-79BE21F4EF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0E9A7-5EE6-DC4F-A84B-05E18A319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B21C24-19E2-3346-B675-0B443550DCD1}"/>
              </a:ext>
            </a:extLst>
          </p:cNvPr>
          <p:cNvSpPr txBox="1"/>
          <p:nvPr/>
        </p:nvSpPr>
        <p:spPr>
          <a:xfrm>
            <a:off x="228600" y="685801"/>
            <a:ext cx="8915400" cy="16002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Arc Jet Testing in the NASA ARC Interaction Heating Facility </a:t>
            </a:r>
          </a:p>
          <a:p>
            <a:pPr marL="285750" indent="-223838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Data to validate TPS response models and characterize MM/OD damage progression through EEV entry heat pulse</a:t>
            </a:r>
          </a:p>
          <a:p>
            <a:pPr marL="285750" indent="-223838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PICA and HEEET exhibited graceful hole growth with no catastrophic failure under the conditions tested (1,700 W/cm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135 kPa at the test model nose) </a:t>
            </a:r>
            <a:endParaRPr lang="en-US" sz="1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BA4B6CF-67D3-3C47-9191-6A90F33626B0}"/>
              </a:ext>
            </a:extLst>
          </p:cNvPr>
          <p:cNvGrpSpPr/>
          <p:nvPr/>
        </p:nvGrpSpPr>
        <p:grpSpPr>
          <a:xfrm>
            <a:off x="1295400" y="2362200"/>
            <a:ext cx="5746896" cy="3990804"/>
            <a:chOff x="1051412" y="2209800"/>
            <a:chExt cx="5746896" cy="39908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7A59C1E-BBC2-C347-8A77-2532F17FA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514600"/>
              <a:ext cx="2057400" cy="19479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F19F89-8C1B-314C-B2C1-B2ED89377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8800" y="2516503"/>
              <a:ext cx="2104986" cy="194415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30A5FC-A4BA-414E-9489-AF6A6A2459F2}"/>
                </a:ext>
              </a:extLst>
            </p:cNvPr>
            <p:cNvSpPr txBox="1"/>
            <p:nvPr/>
          </p:nvSpPr>
          <p:spPr>
            <a:xfrm>
              <a:off x="1905000" y="2209800"/>
              <a:ext cx="19276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Damaged PICA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14E705-10C2-7142-8600-3CB6D0B04BD9}"/>
                </a:ext>
              </a:extLst>
            </p:cNvPr>
            <p:cNvSpPr txBox="1"/>
            <p:nvPr/>
          </p:nvSpPr>
          <p:spPr>
            <a:xfrm>
              <a:off x="4267200" y="2209800"/>
              <a:ext cx="20983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Damaged HEEET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1EA9396-6E49-EB4D-8E00-6676F2F28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7200" y="4648200"/>
              <a:ext cx="2531108" cy="151674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3DAE98F-BA38-2148-B2C9-AD840B3405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1580" y="4676614"/>
              <a:ext cx="2499115" cy="152399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99CA59-CF12-7947-9469-153B68386B5D}"/>
                </a:ext>
              </a:extLst>
            </p:cNvPr>
            <p:cNvSpPr txBox="1"/>
            <p:nvPr/>
          </p:nvSpPr>
          <p:spPr>
            <a:xfrm rot="16200000">
              <a:off x="725617" y="3322916"/>
              <a:ext cx="9901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Pre-Test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0B8DA5-25CB-2E42-81AF-7CDF214C8738}"/>
                </a:ext>
              </a:extLst>
            </p:cNvPr>
            <p:cNvSpPr txBox="1"/>
            <p:nvPr/>
          </p:nvSpPr>
          <p:spPr>
            <a:xfrm rot="16200000">
              <a:off x="668711" y="5231526"/>
              <a:ext cx="1103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Post-Test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54968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9C5E-B181-2344-84E5-A823E9F1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Penetration due to MMOD Cavity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CF20A3-DDF1-5A4B-8744-BBB8AB6E3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A560E-2116-4C47-B20F-EC11DCB30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3C387DE-A818-C24D-8CD6-726736571478}"/>
              </a:ext>
            </a:extLst>
          </p:cNvPr>
          <p:cNvSpPr txBox="1">
            <a:spLocks/>
          </p:cNvSpPr>
          <p:nvPr/>
        </p:nvSpPr>
        <p:spPr>
          <a:xfrm>
            <a:off x="152400" y="685800"/>
            <a:ext cx="8839200" cy="14478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MMOD cavity on the flank of the heat shield is modeled and CFD simulations along with in-depth thermal simulation provide the time evolution of thermal profile</a:t>
            </a:r>
          </a:p>
          <a:p>
            <a:r>
              <a:rPr lang="en-US" sz="1600" dirty="0"/>
              <a:t>Only the upstream and downstream heating along the vertical axis is analyzed.</a:t>
            </a:r>
          </a:p>
          <a:p>
            <a:r>
              <a:rPr lang="en-US" sz="1600" dirty="0"/>
              <a:t>Cavity Depths: Cav#1 = 5.016 mm, Cav#2 = 12.35 mm, Cav#3 = 8.683mm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D50FAF-2961-5940-9BC3-6A2112DAA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62" y="2576767"/>
            <a:ext cx="1549585" cy="1753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D1F676-585F-7840-8592-251BFA5809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4021" y="2739834"/>
            <a:ext cx="1863570" cy="156770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CAAFB15-9DF9-DB4F-B078-36E7B4E41F64}"/>
              </a:ext>
            </a:extLst>
          </p:cNvPr>
          <p:cNvGrpSpPr/>
          <p:nvPr/>
        </p:nvGrpSpPr>
        <p:grpSpPr>
          <a:xfrm>
            <a:off x="365862" y="4566762"/>
            <a:ext cx="1888930" cy="1903650"/>
            <a:chOff x="3772520" y="3894538"/>
            <a:chExt cx="2266329" cy="228399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7FCBF05-141A-6D47-AAE3-F65BEB671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3763690" y="3903368"/>
              <a:ext cx="2283990" cy="2266329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356290F-16C7-3042-91AE-31AE5EDEA8EB}"/>
                </a:ext>
              </a:extLst>
            </p:cNvPr>
            <p:cNvCxnSpPr/>
            <p:nvPr/>
          </p:nvCxnSpPr>
          <p:spPr>
            <a:xfrm>
              <a:off x="3909936" y="4454737"/>
              <a:ext cx="723900" cy="0"/>
            </a:xfrm>
            <a:prstGeom prst="straightConnector1">
              <a:avLst/>
            </a:prstGeom>
            <a:ln>
              <a:tailEnd type="triangle"/>
            </a:ln>
            <a:effectLst>
              <a:glow rad="38100">
                <a:schemeClr val="bg1">
                  <a:alpha val="60000"/>
                </a:schemeClr>
              </a:glow>
            </a:effec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AB6A09-7F42-BE43-AE20-3E4DF9AEC10E}"/>
                </a:ext>
              </a:extLst>
            </p:cNvPr>
            <p:cNvSpPr txBox="1"/>
            <p:nvPr/>
          </p:nvSpPr>
          <p:spPr>
            <a:xfrm>
              <a:off x="3833736" y="4085405"/>
              <a:ext cx="629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n w="0"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Flow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F96ADD-D529-CC4F-A375-89F1889D14E1}"/>
              </a:ext>
            </a:extLst>
          </p:cNvPr>
          <p:cNvGrpSpPr/>
          <p:nvPr/>
        </p:nvGrpSpPr>
        <p:grpSpPr>
          <a:xfrm>
            <a:off x="2467134" y="4572528"/>
            <a:ext cx="2037344" cy="1897883"/>
            <a:chOff x="6136779" y="3771573"/>
            <a:chExt cx="2847424" cy="265251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D9FB9D1-7270-B141-9BA6-7A9E6136D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6779" y="3771573"/>
              <a:ext cx="2847424" cy="2652511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A7FE20-8159-3C46-863A-C36E94CBEC73}"/>
                </a:ext>
              </a:extLst>
            </p:cNvPr>
            <p:cNvCxnSpPr/>
            <p:nvPr/>
          </p:nvCxnSpPr>
          <p:spPr>
            <a:xfrm>
              <a:off x="6286500" y="5419725"/>
              <a:ext cx="1666875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889153D-1905-4B48-8328-A90540C531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1604" y="2656250"/>
            <a:ext cx="2553839" cy="19153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A6035A-6E2B-CD4E-9F93-0151FADB178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1604" y="4752765"/>
            <a:ext cx="2555399" cy="191654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F70F388-88BA-3F49-93B8-2FDB0606C780}"/>
              </a:ext>
            </a:extLst>
          </p:cNvPr>
          <p:cNvSpPr txBox="1"/>
          <p:nvPr/>
        </p:nvSpPr>
        <p:spPr>
          <a:xfrm>
            <a:off x="5320286" y="2232038"/>
            <a:ext cx="1473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Cavity Geometries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4E8FE4-E55D-ED43-BED5-C1560DA9EF87}"/>
              </a:ext>
            </a:extLst>
          </p:cNvPr>
          <p:cNvSpPr txBox="1"/>
          <p:nvPr/>
        </p:nvSpPr>
        <p:spPr>
          <a:xfrm>
            <a:off x="1066800" y="2209800"/>
            <a:ext cx="3048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Cavity Location and Flow Direction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B4A40D-0D2C-8D4B-A572-A55FA475E1D8}"/>
              </a:ext>
            </a:extLst>
          </p:cNvPr>
          <p:cNvSpPr/>
          <p:nvPr/>
        </p:nvSpPr>
        <p:spPr>
          <a:xfrm>
            <a:off x="221942" y="2486894"/>
            <a:ext cx="4389662" cy="415973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B56DF6-796A-B34E-BA31-730158956C1F}"/>
              </a:ext>
            </a:extLst>
          </p:cNvPr>
          <p:cNvSpPr/>
          <p:nvPr/>
        </p:nvSpPr>
        <p:spPr>
          <a:xfrm>
            <a:off x="4731142" y="2486894"/>
            <a:ext cx="2231388" cy="415973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14D62ED-0188-5346-8EF6-DB775E94716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899" y="2851301"/>
            <a:ext cx="1839990" cy="343092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CC4DA24-54A9-054F-8A27-7EA59ED7DEC6}"/>
              </a:ext>
            </a:extLst>
          </p:cNvPr>
          <p:cNvSpPr txBox="1"/>
          <p:nvPr/>
        </p:nvSpPr>
        <p:spPr>
          <a:xfrm>
            <a:off x="7406372" y="2308947"/>
            <a:ext cx="1473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Internal Thermal Gradients</a:t>
            </a:r>
          </a:p>
        </p:txBody>
      </p:sp>
    </p:spTree>
    <p:extLst>
      <p:ext uri="{BB962C8B-B14F-4D97-AF65-F5344CB8AC3E}">
        <p14:creationId xmlns:p14="http://schemas.microsoft.com/office/powerpoint/2010/main" val="282219347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4295A-F804-6241-9CE0-DD54A56D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806E5-5FF8-EB48-89F1-B60B9EDE7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600"/>
              </a:spcBef>
              <a:spcAft>
                <a:spcPts val="1200"/>
              </a:spcAft>
            </a:pPr>
            <a:r>
              <a:rPr lang="en-US" dirty="0"/>
              <a:t>Efforts are underway in developing validated tools for modeling the effect of dust during entry at Mars and these tools will be used in evaluating the heat-shield design</a:t>
            </a:r>
          </a:p>
          <a:p>
            <a:pPr lvl="1">
              <a:spcBef>
                <a:spcPts val="1600"/>
              </a:spcBef>
              <a:spcAft>
                <a:spcPts val="1200"/>
              </a:spcAft>
            </a:pPr>
            <a:r>
              <a:rPr lang="en-US" dirty="0"/>
              <a:t>Collaboration between NASA, DLR, Stanford, and UMN</a:t>
            </a:r>
          </a:p>
          <a:p>
            <a:pPr>
              <a:spcBef>
                <a:spcPts val="1600"/>
              </a:spcBef>
              <a:spcAft>
                <a:spcPts val="1200"/>
              </a:spcAft>
            </a:pPr>
            <a:r>
              <a:rPr lang="en-US" dirty="0"/>
              <a:t>Combination of testing and analysis tools are currently being used in design trades to ensure the EEV aeroshell is robust against MMOD</a:t>
            </a:r>
          </a:p>
          <a:p>
            <a:pPr lvl="1">
              <a:spcBef>
                <a:spcPts val="1600"/>
              </a:spcBef>
              <a:spcAft>
                <a:spcPts val="1200"/>
              </a:spcAft>
            </a:pPr>
            <a:r>
              <a:rPr lang="en-US" dirty="0"/>
              <a:t>Combination of Hydrocodes, NASA’s CFD codes and in-depth thermal response modeling anchored with hypervelocity impact testing and arc jet testing.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6CDE-109E-F64C-9439-3D4052030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C0165-52A6-9243-9C95-D3D8ACBEC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7290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7AE44-63B9-6543-8198-40E08798A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38E86-1E34-0945-B576-F06D801EF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German Aerospace Center (DLR)</a:t>
            </a:r>
          </a:p>
          <a:p>
            <a:pPr lvl="1"/>
            <a:r>
              <a:rPr lang="en-US" dirty="0"/>
              <a:t>Ali </a:t>
            </a:r>
            <a:r>
              <a:rPr lang="en-US" dirty="0" err="1"/>
              <a:t>Guelhan</a:t>
            </a:r>
            <a:endParaRPr lang="en-US" dirty="0"/>
          </a:p>
          <a:p>
            <a:pPr lvl="1"/>
            <a:r>
              <a:rPr lang="en-US" dirty="0"/>
              <a:t>Dirk </a:t>
            </a:r>
            <a:r>
              <a:rPr lang="en-US" dirty="0" err="1"/>
              <a:t>Allofs</a:t>
            </a:r>
            <a:endParaRPr lang="en-US" dirty="0"/>
          </a:p>
          <a:p>
            <a:endParaRPr lang="en-US" dirty="0"/>
          </a:p>
          <a:p>
            <a:r>
              <a:rPr lang="en-US" dirty="0"/>
              <a:t>Mars Sample Return Team</a:t>
            </a:r>
          </a:p>
          <a:p>
            <a:pPr lvl="1"/>
            <a:r>
              <a:rPr lang="en-US" dirty="0"/>
              <a:t>Jeremy Vander Kam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4D8850-6E93-3C41-AC7D-9ADE6A8A3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A147A-67BB-CD4A-BA63-6B58D0928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9731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TSStandard" id="{8C1D0925-18EC-B04A-BF60-412392AFF029}" vid="{2889E1CD-9972-864D-9D2E-92CD998ECA3F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3708</TotalTime>
  <Words>1315</Words>
  <Application>Microsoft Macintosh PowerPoint</Application>
  <PresentationFormat>Letter Paper (8.5x11 in)</PresentationFormat>
  <Paragraphs>173</Paragraphs>
  <Slides>17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.AppleSystemUIFont</vt:lpstr>
      <vt:lpstr>Arial</vt:lpstr>
      <vt:lpstr>Arial</vt:lpstr>
      <vt:lpstr>Arial Bold</vt:lpstr>
      <vt:lpstr>Arial Narrow</vt:lpstr>
      <vt:lpstr>Calibri</vt:lpstr>
      <vt:lpstr>Source Sans Pro</vt:lpstr>
      <vt:lpstr>Wingdings</vt:lpstr>
      <vt:lpstr>Office Theme</vt:lpstr>
      <vt:lpstr>2_Office Theme</vt:lpstr>
      <vt:lpstr>Dust and MMOD Impact on Mars Sample Return Missions</vt:lpstr>
      <vt:lpstr>Dust and MMOD Impact on MSR Missions</vt:lpstr>
      <vt:lpstr>Aerothermal-mechanical Erosion of TPS Due to Dust</vt:lpstr>
      <vt:lpstr>NASA Development 2018 – present</vt:lpstr>
      <vt:lpstr>PowerPoint Presentation</vt:lpstr>
      <vt:lpstr>PowerPoint Presentation</vt:lpstr>
      <vt:lpstr>Particle Coupling in US3D</vt:lpstr>
      <vt:lpstr>DLR Collaboration 2018 – present</vt:lpstr>
      <vt:lpstr>MMOD</vt:lpstr>
      <vt:lpstr>MMOD Impact –  It Can Happen and It Did on OSIRIS – REx</vt:lpstr>
      <vt:lpstr>The MM Threat for MSR EEV</vt:lpstr>
      <vt:lpstr>Characterizing the MMOD Impact Cavity:  Impact Testing and Analysis </vt:lpstr>
      <vt:lpstr>Can MMOD Impact Create Structural Flaws? Hydrocodes Simulation and Design Analysis </vt:lpstr>
      <vt:lpstr>Evolution of MMOD Cavity During Entry  Arc Jet Testing </vt:lpstr>
      <vt:lpstr>Thermal Penetration due to MMOD Cavity</vt:lpstr>
      <vt:lpstr>Concluding Remarks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Vander Kam, Jeremy C. (ARC-TSS)</dc:creator>
  <cp:lastModifiedBy>Barnhardt, Michael D. (ARC-TSA)</cp:lastModifiedBy>
  <cp:revision>78</cp:revision>
  <dcterms:created xsi:type="dcterms:W3CDTF">2020-09-15T15:48:53Z</dcterms:created>
  <dcterms:modified xsi:type="dcterms:W3CDTF">2020-09-21T23:43:17Z</dcterms:modified>
</cp:coreProperties>
</file>