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  <p:sldMasterId id="2147483684" r:id="rId5"/>
    <p:sldMasterId id="2147483696" r:id="rId6"/>
  </p:sldMasterIdLst>
  <p:notesMasterIdLst>
    <p:notesMasterId r:id="rId46"/>
  </p:notesMasterIdLst>
  <p:handoutMasterIdLst>
    <p:handoutMasterId r:id="rId47"/>
  </p:handoutMasterIdLst>
  <p:sldIdLst>
    <p:sldId id="483" r:id="rId7"/>
    <p:sldId id="482" r:id="rId8"/>
    <p:sldId id="468" r:id="rId9"/>
    <p:sldId id="469" r:id="rId10"/>
    <p:sldId id="470" r:id="rId11"/>
    <p:sldId id="471" r:id="rId12"/>
    <p:sldId id="472" r:id="rId13"/>
    <p:sldId id="467" r:id="rId14"/>
    <p:sldId id="474" r:id="rId15"/>
    <p:sldId id="475" r:id="rId16"/>
    <p:sldId id="477" r:id="rId17"/>
    <p:sldId id="479" r:id="rId18"/>
    <p:sldId id="484" r:id="rId19"/>
    <p:sldId id="473" r:id="rId20"/>
    <p:sldId id="376" r:id="rId21"/>
    <p:sldId id="406" r:id="rId22"/>
    <p:sldId id="331" r:id="rId23"/>
    <p:sldId id="350" r:id="rId24"/>
    <p:sldId id="356" r:id="rId25"/>
    <p:sldId id="378" r:id="rId26"/>
    <p:sldId id="373" r:id="rId27"/>
    <p:sldId id="408" r:id="rId28"/>
    <p:sldId id="407" r:id="rId29"/>
    <p:sldId id="371" r:id="rId30"/>
    <p:sldId id="392" r:id="rId31"/>
    <p:sldId id="409" r:id="rId32"/>
    <p:sldId id="423" r:id="rId33"/>
    <p:sldId id="434" r:id="rId34"/>
    <p:sldId id="413" r:id="rId35"/>
    <p:sldId id="455" r:id="rId36"/>
    <p:sldId id="448" r:id="rId37"/>
    <p:sldId id="458" r:id="rId38"/>
    <p:sldId id="459" r:id="rId39"/>
    <p:sldId id="480" r:id="rId40"/>
    <p:sldId id="487" r:id="rId41"/>
    <p:sldId id="486" r:id="rId42"/>
    <p:sldId id="366" r:id="rId43"/>
    <p:sldId id="488" r:id="rId44"/>
    <p:sldId id="256" r:id="rId4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C0"/>
    <a:srgbClr val="57D3FF"/>
    <a:srgbClr val="FFFFCC"/>
    <a:srgbClr val="F9F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6B07F-148E-4A89-9894-5D41FAF57D58}" v="3" dt="2020-09-23T12:46:33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9" autoAdjust="0"/>
    <p:restoredTop sz="94660"/>
  </p:normalViewPr>
  <p:slideViewPr>
    <p:cSldViewPr snapToGrid="0">
      <p:cViewPr varScale="1">
        <p:scale>
          <a:sx n="63" d="100"/>
          <a:sy n="63" d="100"/>
        </p:scale>
        <p:origin x="132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sa, Gioia D. (KSC-UBA00)" userId="74f5ec59-e7ca-4441-ade7-ff97ee307ed9" providerId="ADAL" clId="{6C7F405D-9D23-4396-A6B9-63626BAD0B95}"/>
    <pc:docChg chg="custSel addSld delSld modSld">
      <pc:chgData name="Massa, Gioia D. (KSC-UBA00)" userId="74f5ec59-e7ca-4441-ade7-ff97ee307ed9" providerId="ADAL" clId="{6C7F405D-9D23-4396-A6B9-63626BAD0B95}" dt="2020-09-23T12:46:33.585" v="112" actId="27636"/>
      <pc:docMkLst>
        <pc:docMk/>
      </pc:docMkLst>
      <pc:sldChg chg="del">
        <pc:chgData name="Massa, Gioia D. (KSC-UBA00)" userId="74f5ec59-e7ca-4441-ade7-ff97ee307ed9" providerId="ADAL" clId="{6C7F405D-9D23-4396-A6B9-63626BAD0B95}" dt="2020-09-23T12:43:43.054" v="56" actId="2696"/>
        <pc:sldMkLst>
          <pc:docMk/>
          <pc:sldMk cId="3235113277" sldId="278"/>
        </pc:sldMkLst>
      </pc:sldChg>
      <pc:sldChg chg="del">
        <pc:chgData name="Massa, Gioia D. (KSC-UBA00)" userId="74f5ec59-e7ca-4441-ade7-ff97ee307ed9" providerId="ADAL" clId="{6C7F405D-9D23-4396-A6B9-63626BAD0B95}" dt="2020-09-23T12:44:29.483" v="57" actId="2696"/>
        <pc:sldMkLst>
          <pc:docMk/>
          <pc:sldMk cId="4162544069" sldId="456"/>
        </pc:sldMkLst>
      </pc:sldChg>
      <pc:sldChg chg="del">
        <pc:chgData name="Massa, Gioia D. (KSC-UBA00)" userId="74f5ec59-e7ca-4441-ade7-ff97ee307ed9" providerId="ADAL" clId="{6C7F405D-9D23-4396-A6B9-63626BAD0B95}" dt="2020-09-23T12:46:11.033" v="109" actId="2696"/>
        <pc:sldMkLst>
          <pc:docMk/>
          <pc:sldMk cId="402733548" sldId="481"/>
        </pc:sldMkLst>
      </pc:sldChg>
      <pc:sldChg chg="modSp">
        <pc:chgData name="Massa, Gioia D. (KSC-UBA00)" userId="74f5ec59-e7ca-4441-ade7-ff97ee307ed9" providerId="ADAL" clId="{6C7F405D-9D23-4396-A6B9-63626BAD0B95}" dt="2020-09-23T12:43:40.450" v="55" actId="1035"/>
        <pc:sldMkLst>
          <pc:docMk/>
          <pc:sldMk cId="1388664356" sldId="483"/>
        </pc:sldMkLst>
        <pc:spChg chg="mod">
          <ac:chgData name="Massa, Gioia D. (KSC-UBA00)" userId="74f5ec59-e7ca-4441-ade7-ff97ee307ed9" providerId="ADAL" clId="{6C7F405D-9D23-4396-A6B9-63626BAD0B95}" dt="2020-09-23T12:42:28.706" v="0" actId="20577"/>
          <ac:spMkLst>
            <pc:docMk/>
            <pc:sldMk cId="1388664356" sldId="483"/>
            <ac:spMk id="2" creationId="{00000000-0000-0000-0000-000000000000}"/>
          </ac:spMkLst>
        </pc:spChg>
        <pc:spChg chg="mod">
          <ac:chgData name="Massa, Gioia D. (KSC-UBA00)" userId="74f5ec59-e7ca-4441-ade7-ff97ee307ed9" providerId="ADAL" clId="{6C7F405D-9D23-4396-A6B9-63626BAD0B95}" dt="2020-09-23T12:43:40.450" v="55" actId="1035"/>
          <ac:spMkLst>
            <pc:docMk/>
            <pc:sldMk cId="1388664356" sldId="483"/>
            <ac:spMk id="4" creationId="{00000000-0000-0000-0000-000000000000}"/>
          </ac:spMkLst>
        </pc:spChg>
      </pc:sldChg>
      <pc:sldChg chg="addSp modSp">
        <pc:chgData name="Massa, Gioia D. (KSC-UBA00)" userId="74f5ec59-e7ca-4441-ade7-ff97ee307ed9" providerId="ADAL" clId="{6C7F405D-9D23-4396-A6B9-63626BAD0B95}" dt="2020-09-23T12:45:28.139" v="107" actId="1036"/>
        <pc:sldMkLst>
          <pc:docMk/>
          <pc:sldMk cId="2004161334" sldId="486"/>
        </pc:sldMkLst>
        <pc:spChg chg="mod">
          <ac:chgData name="Massa, Gioia D. (KSC-UBA00)" userId="74f5ec59-e7ca-4441-ade7-ff97ee307ed9" providerId="ADAL" clId="{6C7F405D-9D23-4396-A6B9-63626BAD0B95}" dt="2020-09-23T12:45:28.139" v="107" actId="1036"/>
          <ac:spMkLst>
            <pc:docMk/>
            <pc:sldMk cId="2004161334" sldId="486"/>
            <ac:spMk id="2" creationId="{00000000-0000-0000-0000-000000000000}"/>
          </ac:spMkLst>
        </pc:spChg>
        <pc:cxnChg chg="add mod">
          <ac:chgData name="Massa, Gioia D. (KSC-UBA00)" userId="74f5ec59-e7ca-4441-ade7-ff97ee307ed9" providerId="ADAL" clId="{6C7F405D-9D23-4396-A6B9-63626BAD0B95}" dt="2020-09-23T12:45:28.139" v="107" actId="1036"/>
          <ac:cxnSpMkLst>
            <pc:docMk/>
            <pc:sldMk cId="2004161334" sldId="486"/>
            <ac:cxnSpMk id="8" creationId="{4DFA5055-4796-45DB-910E-1B2A17DF679D}"/>
          </ac:cxnSpMkLst>
        </pc:cxnChg>
      </pc:sldChg>
      <pc:sldChg chg="addSp delSp modSp add">
        <pc:chgData name="Massa, Gioia D. (KSC-UBA00)" userId="74f5ec59-e7ca-4441-ade7-ff97ee307ed9" providerId="ADAL" clId="{6C7F405D-9D23-4396-A6B9-63626BAD0B95}" dt="2020-09-23T12:46:33.585" v="112" actId="27636"/>
        <pc:sldMkLst>
          <pc:docMk/>
          <pc:sldMk cId="3886219603" sldId="488"/>
        </pc:sldMkLst>
        <pc:spChg chg="mod">
          <ac:chgData name="Massa, Gioia D. (KSC-UBA00)" userId="74f5ec59-e7ca-4441-ade7-ff97ee307ed9" providerId="ADAL" clId="{6C7F405D-9D23-4396-A6B9-63626BAD0B95}" dt="2020-09-23T12:46:33.585" v="112" actId="27636"/>
          <ac:spMkLst>
            <pc:docMk/>
            <pc:sldMk cId="3886219603" sldId="488"/>
            <ac:spMk id="3" creationId="{00000000-0000-0000-0000-000000000000}"/>
          </ac:spMkLst>
        </pc:spChg>
        <pc:spChg chg="add del mod">
          <ac:chgData name="Massa, Gioia D. (KSC-UBA00)" userId="74f5ec59-e7ca-4441-ade7-ff97ee307ed9" providerId="ADAL" clId="{6C7F405D-9D23-4396-A6B9-63626BAD0B95}" dt="2020-09-23T12:46:33.535" v="110"/>
          <ac:spMkLst>
            <pc:docMk/>
            <pc:sldMk cId="3886219603" sldId="488"/>
            <ac:spMk id="4" creationId="{ECE865E2-8572-4124-AC50-9BEA44D9F73C}"/>
          </ac:spMkLst>
        </pc:spChg>
        <pc:spChg chg="add del mod">
          <ac:chgData name="Massa, Gioia D. (KSC-UBA00)" userId="74f5ec59-e7ca-4441-ade7-ff97ee307ed9" providerId="ADAL" clId="{6C7F405D-9D23-4396-A6B9-63626BAD0B95}" dt="2020-09-23T12:46:33.535" v="110"/>
          <ac:spMkLst>
            <pc:docMk/>
            <pc:sldMk cId="3886219603" sldId="488"/>
            <ac:spMk id="5" creationId="{731AE85F-5129-4C8A-A50D-22A3E63F4C9E}"/>
          </ac:spMkLst>
        </pc:spChg>
        <pc:spChg chg="add mod">
          <ac:chgData name="Massa, Gioia D. (KSC-UBA00)" userId="74f5ec59-e7ca-4441-ade7-ff97ee307ed9" providerId="ADAL" clId="{6C7F405D-9D23-4396-A6B9-63626BAD0B95}" dt="2020-09-23T12:46:33.585" v="111" actId="27636"/>
          <ac:spMkLst>
            <pc:docMk/>
            <pc:sldMk cId="3886219603" sldId="488"/>
            <ac:spMk id="7" creationId="{DF3FB050-F722-4356-8486-1D4AC5D81CA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72785-AF9B-42C9-933B-71B326311776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D9C64-D665-44E9-8B28-7A65E4402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4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C86F67-3193-44CA-A307-16108AA8019A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D9A577-177E-406A-BAA8-F1476022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C316-9561-4093-B120-1B77699CA43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3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C316-9561-4093-B120-1B77699CA4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43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1162050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3CB62-F64F-44E4-83CA-6D0ECC6CFA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0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/>
              <a:t>Note that while </a:t>
            </a:r>
            <a:r>
              <a:rPr lang="en-US" dirty="0" err="1"/>
              <a:t>Swanny</a:t>
            </a:r>
            <a:r>
              <a:rPr lang="en-US" dirty="0"/>
              <a:t> harvests the plants, his crew mates surround him taking photos and enjoying the activity.  Wiseman (with iPad), </a:t>
            </a:r>
            <a:r>
              <a:rPr lang="en-US" dirty="0" err="1"/>
              <a:t>Gerst</a:t>
            </a:r>
            <a:r>
              <a:rPr lang="en-US" dirty="0"/>
              <a:t> (taking photos), and Oleg </a:t>
            </a:r>
            <a:r>
              <a:rPr lang="en-US" dirty="0" err="1"/>
              <a:t>Artemyev</a:t>
            </a:r>
            <a:r>
              <a:rPr lang="en-US" dirty="0"/>
              <a:t> off camera to the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19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/>
              <a:t>Veg-01 second crop,</a:t>
            </a:r>
            <a:r>
              <a:rPr lang="en-US" baseline="0" dirty="0"/>
              <a:t> first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77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by Rachel Hobson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77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07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04AD-E1D1-4658-96BD-08ED91B3764D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04AD-E1D1-4658-96BD-08ED91B3764D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013C-D545-47E3-BAF4-37DF4B045225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6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E620-1400-4E15-AE91-86E5554227BD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8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DF27-8FEE-475B-89A6-8F0976E3EFEF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8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D34C-2050-40A9-A44D-C41C95BDB702}" type="datetime1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28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162EE-9C24-4DB1-82D0-B319A631F4D8}" type="datetime1">
              <a:rPr lang="en-US" smtClean="0"/>
              <a:t>9/23/2020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CE9F-4211-43B6-994A-4DB8798D7A3B}" type="datetime1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3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E02F-94AA-46B8-A4A5-F87F2491D8B3}" type="datetime1">
              <a:rPr lang="en-US" smtClean="0"/>
              <a:t>9/23/2020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1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7E97-FB6A-4851-8906-8F7E9DC82F63}" type="datetime1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7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CA1B-D3D7-4C70-A4F3-6CDCC3EAA8BA}" type="datetime1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8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97D7-4456-4843-8268-635A5A08E21A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CCF-8C46-4AEE-80AE-E8100FD61057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46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193A-5595-448D-ADEA-92913FE3FFA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FB30-8759-4A93-95CB-843B567D7E8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31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96DA-4368-4603-A235-1701AD1C7887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983D-AF4B-485D-8966-FA69293C590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75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1ED6F-5856-4904-BBC6-995797B0350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34A0-CD0B-4699-BB6C-038FC77F1CC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50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99AE-B618-4611-9880-D3585FDDFC5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ADC2C-9CD4-4349-9600-C5768E9D660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3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5E03F-6F40-45C1-B16C-BA36AC6F07B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870A6-328A-4DFD-AC6D-59A4F450864B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12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16FA8-21A9-4F1E-8D9E-427588E840B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6F03-4B28-4112-A7DF-517769EF6A1D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42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0352-6564-48E4-B84B-BBD4D8D23E1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9003-4457-4A56-8A07-2349ABF323F6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45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C1C2A-213B-4F5D-94B2-F57494A08AD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F0B9-3F99-4369-BFD6-63034B18D03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13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67B77-13D7-435C-9293-C2FBE923461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400C-CEF6-4250-82F0-CD4C14E580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86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6AFA7-336E-406C-8721-65B3BA7022E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08C8-12A8-41BD-A210-4854D32C69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637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CD0E-AF9A-497D-84E1-51D12CC0B47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6C5A-C3C0-4DB6-8B70-91335043931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74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FD87-2CCB-4634-9888-11AE21BC3EF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86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B6B-0405-4904-8383-A7C24A57B10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50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7A98-E6B7-477F-9985-C0C5451CE70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138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4556-E620-4533-8FEC-3FE10DB5E23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6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ADF6D-F4D8-42E4-8110-973648B7D75E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783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9C6AA-BA71-40F0-BC7C-2850BDA9B97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50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5761-7D95-4D27-BEE8-2090B954E35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456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6744-F648-4B44-B427-5EF8342AB60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097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0616-D86B-4844-B737-CCC3813EF18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DE4C-F566-43D8-A01E-B0C2857FF0D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104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A459B-C4E8-4975-A9B9-B2292B3C99C1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099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223" y="1267179"/>
            <a:ext cx="7910689" cy="5171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4E33-39AB-4004-987C-5577C93F97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875934" y="2073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84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NASA insignia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8639" y="182563"/>
            <a:ext cx="8032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95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3"/>
          <p:cNvSpPr>
            <a:spLocks noChangeArrowheads="1"/>
          </p:cNvSpPr>
          <p:nvPr userDrawn="1"/>
        </p:nvSpPr>
        <p:spPr bwMode="auto">
          <a:xfrm>
            <a:off x="6887379" y="4191002"/>
            <a:ext cx="2104222" cy="263417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 userDrawn="1"/>
        </p:nvSpPr>
        <p:spPr bwMode="auto">
          <a:xfrm>
            <a:off x="228600" y="990601"/>
            <a:ext cx="2239278" cy="2590800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AutoShape 2"/>
          <p:cNvSpPr>
            <a:spLocks noChangeAspect="1" noChangeArrowheads="1"/>
          </p:cNvSpPr>
          <p:nvPr userDrawn="1"/>
        </p:nvSpPr>
        <p:spPr bwMode="auto">
          <a:xfrm>
            <a:off x="7635049" y="3797404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6828522" y="990602"/>
            <a:ext cx="2239278" cy="273231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 userDrawn="1"/>
        </p:nvSpPr>
        <p:spPr bwMode="auto">
          <a:xfrm>
            <a:off x="2855718" y="2677887"/>
            <a:ext cx="3549650" cy="4023360"/>
          </a:xfrm>
          <a:prstGeom prst="roundRect">
            <a:avLst>
              <a:gd name="adj" fmla="val 796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68580" bIns="68580">
            <a:prstTxWarp prst="textNoShape">
              <a:avLst/>
            </a:prstTxWarp>
          </a:bodyPr>
          <a:lstStyle/>
          <a:p>
            <a:pPr marL="85725" indent="-85725" defTabSz="342900" fontAlgn="base">
              <a:spcBef>
                <a:spcPct val="0"/>
              </a:spcBef>
              <a:spcAft>
                <a:spcPct val="0"/>
              </a:spcAft>
            </a:pPr>
            <a:endParaRPr lang="en-US" sz="900" u="sng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>
            <a:off x="233997" y="3962402"/>
            <a:ext cx="2217040" cy="2743201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8" name="AutoShape 9"/>
          <p:cNvSpPr>
            <a:spLocks noChangeAspect="1" noChangeArrowheads="1"/>
          </p:cNvSpPr>
          <p:nvPr userDrawn="1"/>
        </p:nvSpPr>
        <p:spPr bwMode="auto">
          <a:xfrm rot="-5400000">
            <a:off x="2369419" y="4306777"/>
            <a:ext cx="615950" cy="363538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9" name="AutoShape 10"/>
          <p:cNvSpPr>
            <a:spLocks noChangeAspect="1" noChangeArrowheads="1"/>
          </p:cNvSpPr>
          <p:nvPr userDrawn="1"/>
        </p:nvSpPr>
        <p:spPr bwMode="auto">
          <a:xfrm rot="-5400000">
            <a:off x="6324700" y="3211844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 userDrawn="1"/>
        </p:nvSpPr>
        <p:spPr bwMode="auto">
          <a:xfrm rot="-5400000">
            <a:off x="5692060" y="2105475"/>
            <a:ext cx="2054216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QUANTITATIVE IMPACT</a:t>
            </a:r>
          </a:p>
        </p:txBody>
      </p:sp>
      <p:sp>
        <p:nvSpPr>
          <p:cNvPr id="14" name="Text Box 23"/>
          <p:cNvSpPr txBox="1">
            <a:spLocks noChangeArrowheads="1"/>
          </p:cNvSpPr>
          <p:nvPr userDrawn="1"/>
        </p:nvSpPr>
        <p:spPr bwMode="auto">
          <a:xfrm rot="-5400000">
            <a:off x="5910866" y="4984105"/>
            <a:ext cx="1669045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PROJECT GOAL</a:t>
            </a:r>
          </a:p>
        </p:txBody>
      </p:sp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 rot="-5400000">
            <a:off x="-427257" y="2139430"/>
            <a:ext cx="1135062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STATUS QUO</a:t>
            </a:r>
          </a:p>
        </p:txBody>
      </p:sp>
      <p:sp>
        <p:nvSpPr>
          <p:cNvPr id="16" name="Text Box 26"/>
          <p:cNvSpPr txBox="1">
            <a:spLocks noChangeArrowheads="1"/>
          </p:cNvSpPr>
          <p:nvPr userDrawn="1"/>
        </p:nvSpPr>
        <p:spPr bwMode="auto">
          <a:xfrm rot="-5400000">
            <a:off x="-668497" y="4864301"/>
            <a:ext cx="1643063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1370410" algn="l"/>
              </a:tabLs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NEW </a:t>
            </a: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INSIGHTS</a:t>
            </a:r>
          </a:p>
        </p:txBody>
      </p:sp>
      <p:sp>
        <p:nvSpPr>
          <p:cNvPr id="18" name="Text Placeholder 17"/>
          <p:cNvSpPr>
            <a:spLocks noGrp="1"/>
          </p:cNvSpPr>
          <p:nvPr userDrawn="1">
            <p:ph type="body" sz="quarter" idx="10"/>
          </p:nvPr>
        </p:nvSpPr>
        <p:spPr>
          <a:xfrm>
            <a:off x="304800" y="1066800"/>
            <a:ext cx="2133600" cy="24384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9" name="Snip Diagonal Corner Rectangle 18"/>
          <p:cNvSpPr/>
          <p:nvPr userDrawn="1"/>
        </p:nvSpPr>
        <p:spPr>
          <a:xfrm>
            <a:off x="2795452" y="1356945"/>
            <a:ext cx="3531116" cy="929056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343165" y="1022409"/>
            <a:ext cx="2542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u="sng" dirty="0">
                <a:solidFill>
                  <a:srgbClr val="C00000"/>
                </a:solidFill>
                <a:ea typeface="ＭＳ Ｐゴシック" charset="-128"/>
              </a:rPr>
              <a:t>PROBLEM / NEED BEING ADDRESSED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17439" y="4040779"/>
            <a:ext cx="2040673" cy="2586447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908556" y="1143000"/>
            <a:ext cx="2040673" cy="25908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6904842" y="4203006"/>
            <a:ext cx="2040673" cy="2406802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2795452" y="1384827"/>
            <a:ext cx="3531114" cy="9403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8"/>
          </p:nvPr>
        </p:nvSpPr>
        <p:spPr>
          <a:xfrm>
            <a:off x="2953483" y="2690951"/>
            <a:ext cx="3378818" cy="4010298"/>
          </a:xfrm>
        </p:spPr>
        <p:txBody>
          <a:bodyPr>
            <a:normAutofit/>
          </a:bodyPr>
          <a:lstStyle>
            <a:lvl1pPr marL="83344" indent="-83344">
              <a:defRPr sz="1200"/>
            </a:lvl1pPr>
            <a:lvl2pPr marL="176213" indent="-83344">
              <a:defRPr sz="10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AutoShape 2"/>
          <p:cNvSpPr>
            <a:spLocks noChangeAspect="1" noChangeArrowheads="1"/>
          </p:cNvSpPr>
          <p:nvPr userDrawn="1"/>
        </p:nvSpPr>
        <p:spPr bwMode="auto">
          <a:xfrm>
            <a:off x="1007824" y="3598865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667000" y="2364377"/>
            <a:ext cx="3733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PROJECT DESCRIPTION/APPROACH</a:t>
            </a:r>
          </a:p>
        </p:txBody>
      </p:sp>
    </p:spTree>
    <p:extLst>
      <p:ext uri="{BB962C8B-B14F-4D97-AF65-F5344CB8AC3E}">
        <p14:creationId xmlns:p14="http://schemas.microsoft.com/office/powerpoint/2010/main" val="18829287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AE3E-E64B-4855-B65F-FE9BBD59A6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" y="117476"/>
            <a:ext cx="9105900" cy="67405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E78F6-31C2-994F-AF58-F4C679E5F7C1}"/>
              </a:ext>
            </a:extLst>
          </p:cNvPr>
          <p:cNvSpPr txBox="1"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2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B7013-D195-4F6B-8BEF-0D70CCECF0D9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8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0C7F0D-5C34-4395-8FB3-06E43C8C1DA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75C1F1-94D2-4092-BD88-EBDFD515245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75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7C622-E8A2-434F-B536-02F4887A6A1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2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10" r:id="rId13"/>
    <p:sldLayoutId id="2147483711" r:id="rId14"/>
    <p:sldLayoutId id="2147483712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9.WMF"/><Relationship Id="rId3" Type="http://schemas.openxmlformats.org/officeDocument/2006/relationships/image" Target="../media/image19.jpeg"/><Relationship Id="rId7" Type="http://schemas.openxmlformats.org/officeDocument/2006/relationships/image" Target="../media/image23.WMF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emf"/><Relationship Id="rId10" Type="http://schemas.openxmlformats.org/officeDocument/2006/relationships/image" Target="../media/image26.WMF"/><Relationship Id="rId4" Type="http://schemas.openxmlformats.org/officeDocument/2006/relationships/image" Target="../media/image20.emf"/><Relationship Id="rId9" Type="http://schemas.openxmlformats.org/officeDocument/2006/relationships/image" Target="../media/image25.WMF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38.PNG"/><Relationship Id="rId7" Type="http://schemas.openxmlformats.org/officeDocument/2006/relationships/image" Target="../media/image40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WMF"/><Relationship Id="rId5" Type="http://schemas.openxmlformats.org/officeDocument/2006/relationships/image" Target="../media/image39.png"/><Relationship Id="rId10" Type="http://schemas.openxmlformats.org/officeDocument/2006/relationships/image" Target="../media/image41.WMF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ISS%20Rockumentary%201.m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emf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5" Type="http://schemas.openxmlformats.org/officeDocument/2006/relationships/image" Target="../media/image10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Relationship Id="rId14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60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2034" y="2276633"/>
            <a:ext cx="8931966" cy="135321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57D3FF"/>
                </a:solidFill>
              </a:rPr>
              <a:t>Space Crop Production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8932" y="4067824"/>
            <a:ext cx="7766136" cy="2038005"/>
          </a:xfrm>
          <a:prstGeom prst="rect">
            <a:avLst/>
          </a:prstGeom>
        </p:spPr>
        <p:txBody>
          <a:bodyPr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rgbClr val="00B0F0"/>
                </a:solidFill>
              </a:rPr>
              <a:t>Gioia Massa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NASA, Kennedy Space Center, FL, USA</a:t>
            </a:r>
          </a:p>
          <a:p>
            <a:pPr marL="0" indent="0" algn="ctr">
              <a:buNone/>
            </a:pPr>
            <a:endParaRPr lang="en-US" sz="800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00B0F0"/>
                </a:solidFill>
              </a:rPr>
              <a:t>WSSU NIGMS-RISE Seminar 9/29/2020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64356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6587-8371-9F4E-BBEE-3EAB1991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41" y="931558"/>
            <a:ext cx="4019588" cy="1287818"/>
          </a:xfrm>
        </p:spPr>
        <p:txBody>
          <a:bodyPr vert="horz" lIns="68580" tIns="34290" rIns="68580" bIns="34290" rtlCol="0" anchor="b">
            <a:normAutofit/>
          </a:bodyPr>
          <a:lstStyle/>
          <a:p>
            <a:pPr defTabSz="685800"/>
            <a:r>
              <a:rPr lang="en-US" sz="3000" b="1" u="sng" dirty="0">
                <a:latin typeface="Avenir Book" panose="02000503020000020003" pitchFamily="2" charset="0"/>
              </a:rPr>
              <a:t>Education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10E8F-33A9-054D-8898-83E4E8A5777C}"/>
              </a:ext>
            </a:extLst>
          </p:cNvPr>
          <p:cNvSpPr txBox="1"/>
          <p:nvPr/>
        </p:nvSpPr>
        <p:spPr>
          <a:xfrm>
            <a:off x="279357" y="2313811"/>
            <a:ext cx="3695156" cy="17555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/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panose="02000503020000020003" pitchFamily="2" charset="0"/>
              </a:rPr>
              <a:t>BS – Cornell University – Plant Science</a:t>
            </a: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 Book" panose="02000503020000020003" pitchFamily="2" charset="0"/>
              </a:rPr>
              <a:t>PhD – Penn State – Plant Biology with Geosciences minor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7A83B9-513B-2A4A-B850-6441DE095FD0}"/>
              </a:ext>
            </a:extLst>
          </p:cNvPr>
          <p:cNvSpPr txBox="1"/>
          <p:nvPr/>
        </p:nvSpPr>
        <p:spPr>
          <a:xfrm>
            <a:off x="4927303" y="4391871"/>
            <a:ext cx="3426122" cy="4616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Gioia Massa, PhD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5B3FAA-784C-0B4A-8570-E1A1FFEE0079}"/>
              </a:ext>
            </a:extLst>
          </p:cNvPr>
          <p:cNvSpPr txBox="1"/>
          <p:nvPr/>
        </p:nvSpPr>
        <p:spPr>
          <a:xfrm>
            <a:off x="4927303" y="4922786"/>
            <a:ext cx="3426122" cy="36933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Kennedy Space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8B7817-E0C1-2D4F-90BE-EC106F8CEABE}"/>
              </a:ext>
            </a:extLst>
          </p:cNvPr>
          <p:cNvSpPr txBox="1"/>
          <p:nvPr/>
        </p:nvSpPr>
        <p:spPr>
          <a:xfrm>
            <a:off x="4927303" y="5269034"/>
            <a:ext cx="3426122" cy="36933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Life Sciences Project Scientist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A9575-684B-4645-B2E4-027CA7310C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886" y="953477"/>
            <a:ext cx="2354957" cy="3429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FE20B2-9469-4420-B24F-46F8CC90C265}"/>
              </a:ext>
            </a:extLst>
          </p:cNvPr>
          <p:cNvSpPr/>
          <p:nvPr/>
        </p:nvSpPr>
        <p:spPr>
          <a:xfrm>
            <a:off x="279356" y="4324541"/>
            <a:ext cx="976438" cy="94449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8" name="Graphic 7" descr="Books">
            <a:extLst>
              <a:ext uri="{FF2B5EF4-FFF2-40B4-BE49-F238E27FC236}">
                <a16:creationId xmlns:a16="http://schemas.microsoft.com/office/drawing/2014/main" id="{EF2A1309-3B35-409D-B8A8-1C0F8101C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782" y="4391995"/>
            <a:ext cx="809585" cy="809585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1DD29B1-3580-40A6-86CB-86004447238B}"/>
              </a:ext>
            </a:extLst>
          </p:cNvPr>
          <p:cNvSpPr/>
          <p:nvPr/>
        </p:nvSpPr>
        <p:spPr>
          <a:xfrm>
            <a:off x="1539788" y="4324541"/>
            <a:ext cx="976438" cy="94449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6E305E6-B28A-4A0E-BAAC-38A53575537E}"/>
              </a:ext>
            </a:extLst>
          </p:cNvPr>
          <p:cNvSpPr/>
          <p:nvPr/>
        </p:nvSpPr>
        <p:spPr>
          <a:xfrm>
            <a:off x="2800219" y="4324541"/>
            <a:ext cx="976438" cy="94449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2" name="Graphic 11" descr="Shoe footprints">
            <a:extLst>
              <a:ext uri="{FF2B5EF4-FFF2-40B4-BE49-F238E27FC236}">
                <a16:creationId xmlns:a16="http://schemas.microsoft.com/office/drawing/2014/main" id="{FCE0A878-0553-4D69-9321-9C937BB76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3650" y="4445718"/>
            <a:ext cx="685800" cy="685800"/>
          </a:xfrm>
          <a:prstGeom prst="rect">
            <a:avLst/>
          </a:prstGeom>
        </p:spPr>
      </p:pic>
      <p:pic>
        <p:nvPicPr>
          <p:cNvPr id="14" name="Graphic 13" descr="Open hand with plant">
            <a:extLst>
              <a:ext uri="{FF2B5EF4-FFF2-40B4-BE49-F238E27FC236}">
                <a16:creationId xmlns:a16="http://schemas.microsoft.com/office/drawing/2014/main" id="{C9C42121-B798-42BB-9763-6520A79EDF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8474" y="4382477"/>
            <a:ext cx="862362" cy="86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5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grow plants in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59086"/>
            <a:ext cx="7886700" cy="4351338"/>
          </a:xfrm>
        </p:spPr>
        <p:txBody>
          <a:bodyPr/>
          <a:lstStyle/>
          <a:p>
            <a:r>
              <a:rPr lang="en-US" dirty="0"/>
              <a:t>Food</a:t>
            </a:r>
          </a:p>
          <a:p>
            <a:r>
              <a:rPr lang="en-US" dirty="0"/>
              <a:t>Psychological well being</a:t>
            </a:r>
          </a:p>
          <a:p>
            <a:r>
              <a:rPr lang="en-US" dirty="0"/>
              <a:t>Atmosphere</a:t>
            </a:r>
          </a:p>
          <a:p>
            <a:r>
              <a:rPr lang="en-US" dirty="0"/>
              <a:t>Water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1459086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3</a:t>
            </a:fld>
            <a:endParaRPr lang="en-US"/>
          </a:p>
        </p:txBody>
      </p:sp>
      <p:pic>
        <p:nvPicPr>
          <p:cNvPr id="1028" name="Picture 4" descr="https://io.jsc.nasa.gov/photos/11169/hires/iss038e009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562" y="2747345"/>
            <a:ext cx="5914538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8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9D200-3253-084C-AF56-AEC492FBB857}" type="slidenum">
              <a:rPr lang="en-US"/>
              <a:pPr/>
              <a:t>4</a:t>
            </a:fld>
            <a:endParaRPr lang="en-US"/>
          </a:p>
        </p:txBody>
      </p:sp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>
            <a:lum bright="-16000" contrast="46000"/>
          </a:blip>
          <a:srcRect r="2205" b="75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434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86104"/>
            <a:ext cx="7886700" cy="955674"/>
          </a:xfrm>
        </p:spPr>
        <p:txBody>
          <a:bodyPr/>
          <a:lstStyle/>
          <a:p>
            <a:pPr algn="ctr"/>
            <a:r>
              <a:rPr lang="en-US" dirty="0"/>
              <a:t>Plant Factories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1" y="1521591"/>
            <a:ext cx="3703319" cy="493776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61" y="1521591"/>
            <a:ext cx="3703319" cy="4937760"/>
          </a:xfrm>
        </p:spPr>
      </p:pic>
      <p:cxnSp>
        <p:nvCxnSpPr>
          <p:cNvPr id="8" name="Straight Connector 7"/>
          <p:cNvCxnSpPr/>
          <p:nvPr/>
        </p:nvCxnSpPr>
        <p:spPr>
          <a:xfrm>
            <a:off x="342900" y="107527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56102" y="6546630"/>
            <a:ext cx="5844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Photos of Osaka Prefecture University training facility courtesy of Ray Wheeler</a:t>
            </a:r>
          </a:p>
        </p:txBody>
      </p:sp>
    </p:spTree>
    <p:extLst>
      <p:ext uri="{BB962C8B-B14F-4D97-AF65-F5344CB8AC3E}">
        <p14:creationId xmlns:p14="http://schemas.microsoft.com/office/powerpoint/2010/main" val="1163183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00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151" r="-92" b="-1151"/>
          <a:stretch/>
        </p:blipFill>
        <p:spPr>
          <a:xfrm>
            <a:off x="0" y="138008"/>
            <a:ext cx="9404350" cy="631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2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81755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South Pole Greenhouse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275" y="1161393"/>
            <a:ext cx="7029450" cy="526923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42900" y="103214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14928" y="6418338"/>
            <a:ext cx="433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from “On the Ice” Blog of Russ </a:t>
            </a:r>
            <a:r>
              <a:rPr lang="en-US" dirty="0" err="1"/>
              <a:t>Durkee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925" y="4692386"/>
            <a:ext cx="1536192" cy="102870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343" y="2591933"/>
            <a:ext cx="1097812" cy="171450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322" y="2792518"/>
            <a:ext cx="715811" cy="1303020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208" y="-83839"/>
            <a:ext cx="8693585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Space Crop Production Candidates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1791" y="2106612"/>
            <a:ext cx="1586552" cy="241565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prstClr val="white"/>
                </a:solidFill>
              </a:rPr>
              <a:t>Salad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Leafy Greens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Tomato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Pepper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Radish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Strawberry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Green Onion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Pea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Carrot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28550" y="4331029"/>
            <a:ext cx="995558" cy="155588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>
                <a:solidFill>
                  <a:prstClr val="white"/>
                </a:solidFill>
              </a:rPr>
              <a:t>Herbs </a:t>
            </a:r>
            <a:endParaRPr lang="en-US" b="1" u="sng" dirty="0">
              <a:solidFill>
                <a:prstClr val="white"/>
              </a:solidFill>
            </a:endParaRP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Basil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Mint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Chives</a:t>
            </a:r>
          </a:p>
          <a:p>
            <a:pPr algn="ctr"/>
            <a:r>
              <a:rPr lang="en-US" b="1" dirty="0">
                <a:solidFill>
                  <a:prstClr val="white"/>
                </a:solidFill>
              </a:rPr>
              <a:t>Dill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2420880" y="1567430"/>
            <a:ext cx="1679531" cy="855070"/>
          </a:xfrm>
          <a:prstGeom prst="borderCallout1">
            <a:avLst>
              <a:gd name="adj1" fmla="val 46266"/>
              <a:gd name="adj2" fmla="val 993"/>
              <a:gd name="adj3" fmla="val 73694"/>
              <a:gd name="adj4" fmla="val -267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white"/>
                </a:solidFill>
              </a:rPr>
              <a:t>Lettuce, Chinese cabbage, Swiss chard, </a:t>
            </a:r>
            <a:r>
              <a:rPr lang="en-US" sz="1350" dirty="0" err="1">
                <a:solidFill>
                  <a:prstClr val="white"/>
                </a:solidFill>
              </a:rPr>
              <a:t>Mizuna</a:t>
            </a:r>
            <a:r>
              <a:rPr lang="en-US" sz="1350" dirty="0">
                <a:solidFill>
                  <a:prstClr val="white"/>
                </a:solidFill>
              </a:rPr>
              <a:t>, Spinach</a:t>
            </a:r>
          </a:p>
        </p:txBody>
      </p:sp>
      <p:sp>
        <p:nvSpPr>
          <p:cNvPr id="13" name="Left-Up Arrow 12"/>
          <p:cNvSpPr/>
          <p:nvPr/>
        </p:nvSpPr>
        <p:spPr>
          <a:xfrm flipH="1">
            <a:off x="1023581" y="4563210"/>
            <a:ext cx="2016458" cy="1315338"/>
          </a:xfrm>
          <a:prstGeom prst="leftUpArrow">
            <a:avLst>
              <a:gd name="adj1" fmla="val 46865"/>
              <a:gd name="adj2" fmla="val 23750"/>
              <a:gd name="adj3" fmla="val 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white"/>
                </a:solidFill>
              </a:rPr>
              <a:t>CONSUMED FRESH WITHOUT PROCESSING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5146" y="2382431"/>
            <a:ext cx="1162618" cy="71558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prstClr val="white"/>
                </a:solidFill>
              </a:rPr>
              <a:t>MINIMAL PREPARATION / COOKING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144606" y="2526286"/>
            <a:ext cx="192434" cy="3787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>
            <a:off x="7144606" y="3238324"/>
            <a:ext cx="192434" cy="13486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5146" y="3591555"/>
            <a:ext cx="1162618" cy="71558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prstClr val="white"/>
                </a:solidFill>
              </a:rPr>
              <a:t>SIGNIFICANT PREPARATION / COOKING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486403" y="2106613"/>
            <a:ext cx="1706309" cy="2468708"/>
            <a:chOff x="6196082" y="1027906"/>
            <a:chExt cx="2275078" cy="3291611"/>
          </a:xfrm>
        </p:grpSpPr>
        <p:sp>
          <p:nvSpPr>
            <p:cNvPr id="9" name="Rounded Rectangle 8"/>
            <p:cNvSpPr/>
            <p:nvPr/>
          </p:nvSpPr>
          <p:spPr>
            <a:xfrm>
              <a:off x="6196082" y="1027906"/>
              <a:ext cx="2210937" cy="329161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u="sng" dirty="0">
                  <a:solidFill>
                    <a:prstClr val="white"/>
                  </a:solidFill>
                </a:rPr>
                <a:t>Staple Crops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White Potato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Sweet Potato</a:t>
              </a:r>
            </a:p>
            <a:p>
              <a:pPr algn="ctr"/>
              <a:endParaRPr lang="en-US" b="1" dirty="0">
                <a:solidFill>
                  <a:prstClr val="white"/>
                </a:solidFill>
              </a:endParaRP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Rice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Wheat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Dried Bean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Soybean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Peanut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196082" y="2314162"/>
              <a:ext cx="2275078" cy="0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319" y="4339913"/>
            <a:ext cx="1280924" cy="8915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954" y="5119549"/>
            <a:ext cx="1429967" cy="10287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601" y="1334691"/>
            <a:ext cx="1210321" cy="9601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087" y="1466955"/>
            <a:ext cx="1355101" cy="11658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802" y="4684715"/>
            <a:ext cx="923773" cy="129753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97100">
            <a:off x="97375" y="4631468"/>
            <a:ext cx="807317" cy="61722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1" r="35165"/>
          <a:stretch/>
        </p:blipFill>
        <p:spPr>
          <a:xfrm>
            <a:off x="2946400" y="2740805"/>
            <a:ext cx="199748" cy="6858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077">
            <a:off x="173426" y="3114296"/>
            <a:ext cx="317709" cy="10287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4" b="8757"/>
          <a:stretch/>
        </p:blipFill>
        <p:spPr>
          <a:xfrm>
            <a:off x="1784990" y="4282267"/>
            <a:ext cx="915191" cy="9386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342900" y="97632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4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235" y="98289"/>
            <a:ext cx="817245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Plant Growth and the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0030" y="1228251"/>
            <a:ext cx="3699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5 Cardinal Factors of Plant Growth</a:t>
            </a:r>
            <a:r>
              <a:rPr lang="en-US" b="1" dirty="0">
                <a:solidFill>
                  <a:schemeClr val="bg1"/>
                </a:solidFill>
              </a:rPr>
              <a:t>…..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029" y="2434314"/>
            <a:ext cx="567050" cy="1165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9652" y="1887115"/>
            <a:ext cx="701573" cy="656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248" y="2927531"/>
            <a:ext cx="960120" cy="96012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642079" y="5049475"/>
            <a:ext cx="1100059" cy="464306"/>
            <a:chOff x="4023037" y="3563159"/>
            <a:chExt cx="1466745" cy="619075"/>
          </a:xfrm>
        </p:grpSpPr>
        <p:sp>
          <p:nvSpPr>
            <p:cNvPr id="7" name="Oval 6"/>
            <p:cNvSpPr/>
            <p:nvPr/>
          </p:nvSpPr>
          <p:spPr>
            <a:xfrm>
              <a:off x="4023037" y="3597304"/>
              <a:ext cx="806090" cy="58493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O</a:t>
              </a:r>
              <a:r>
                <a:rPr lang="en-US" sz="1350" b="1" baseline="-25000" dirty="0">
                  <a:solidFill>
                    <a:schemeClr val="tx1"/>
                  </a:solidFill>
                </a:rPr>
                <a:t>2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72847" y="3563159"/>
              <a:ext cx="816935" cy="59746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727" y="4835858"/>
            <a:ext cx="678581" cy="891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744" y="3017244"/>
            <a:ext cx="997839" cy="1412063"/>
          </a:xfrm>
          <a:prstGeom prst="rect">
            <a:avLst/>
          </a:prstGeom>
        </p:spPr>
      </p:pic>
      <p:cxnSp>
        <p:nvCxnSpPr>
          <p:cNvPr id="20" name="Straight Arrow Connector 19"/>
          <p:cNvCxnSpPr>
            <a:stCxn id="4" idx="3"/>
          </p:cNvCxnSpPr>
          <p:nvPr/>
        </p:nvCxnSpPr>
        <p:spPr>
          <a:xfrm>
            <a:off x="2642079" y="3017245"/>
            <a:ext cx="1247533" cy="28636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719784" y="2544111"/>
            <a:ext cx="91053" cy="463263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028378" y="3303612"/>
            <a:ext cx="1594364" cy="296563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4811214" y="4089980"/>
            <a:ext cx="1218062" cy="108680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129436" y="4360564"/>
            <a:ext cx="975128" cy="68891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42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schemeClr val="bg1"/>
                </a:solidFill>
              </a:rPr>
              <a:t>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73493"/>
      </p:ext>
    </p:extLst>
  </p:cSld>
  <p:clrMapOvr>
    <a:masterClrMapping/>
  </p:clrMapOvr>
  <p:transition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34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0631" y="1196150"/>
            <a:ext cx="3699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endParaRPr lang="en-US" b="1" u="sng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892722" y="3989413"/>
            <a:ext cx="3838433" cy="1709382"/>
            <a:chOff x="6946710" y="4080681"/>
            <a:chExt cx="5117911" cy="2279176"/>
          </a:xfrm>
        </p:grpSpPr>
        <p:grpSp>
          <p:nvGrpSpPr>
            <p:cNvPr id="23" name="Group 22"/>
            <p:cNvGrpSpPr/>
            <p:nvPr/>
          </p:nvGrpSpPr>
          <p:grpSpPr>
            <a:xfrm>
              <a:off x="7134108" y="4497095"/>
              <a:ext cx="4811290" cy="1554480"/>
              <a:chOff x="7134108" y="4497095"/>
              <a:chExt cx="4811290" cy="155448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34108" y="4542815"/>
                <a:ext cx="1113568" cy="146304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5775"/>
              <a:stretch/>
            </p:blipFill>
            <p:spPr>
              <a:xfrm>
                <a:off x="10393099" y="4497095"/>
                <a:ext cx="1552299" cy="155448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247676" y="4674171"/>
                <a:ext cx="2183642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Fertilizer is heavy to launch so we need to learn how to recycle plant waste</a:t>
                </a: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6946710" y="4080681"/>
              <a:ext cx="5117911" cy="227917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4359" y="4112246"/>
            <a:ext cx="4471289" cy="1524199"/>
            <a:chOff x="152479" y="4080681"/>
            <a:chExt cx="5961718" cy="2032264"/>
          </a:xfrm>
        </p:grpSpPr>
        <p:grpSp>
          <p:nvGrpSpPr>
            <p:cNvPr id="29" name="Group 28"/>
            <p:cNvGrpSpPr/>
            <p:nvPr/>
          </p:nvGrpSpPr>
          <p:grpSpPr>
            <a:xfrm>
              <a:off x="152479" y="4289265"/>
              <a:ext cx="5666190" cy="1823680"/>
              <a:chOff x="152479" y="4289265"/>
              <a:chExt cx="5666190" cy="182368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479" y="4426425"/>
                <a:ext cx="1280160" cy="128016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82702" y="4289265"/>
                <a:ext cx="2335967" cy="1554480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473584" y="4327841"/>
                <a:ext cx="1958136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Water forms a ball, and water and air don’t mix well, a problem for roots which need both!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259307" y="4080681"/>
              <a:ext cx="5854890" cy="197089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59009" y="2114612"/>
            <a:ext cx="4145507" cy="1662448"/>
            <a:chOff x="6345345" y="1676482"/>
            <a:chExt cx="5527342" cy="2216597"/>
          </a:xfrm>
        </p:grpSpPr>
        <p:grpSp>
          <p:nvGrpSpPr>
            <p:cNvPr id="13" name="Group 12"/>
            <p:cNvGrpSpPr/>
            <p:nvPr/>
          </p:nvGrpSpPr>
          <p:grpSpPr>
            <a:xfrm>
              <a:off x="6686749" y="1895750"/>
              <a:ext cx="4848486" cy="1795045"/>
              <a:chOff x="6686749" y="1895750"/>
              <a:chExt cx="4848486" cy="1795045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686749" y="2279934"/>
                <a:ext cx="1074086" cy="100584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7824196" y="2182690"/>
                <a:ext cx="185299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Humans like white light, but plants are fine with red and blue</a:t>
                </a: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13260" y="1895750"/>
                <a:ext cx="1821975" cy="1774209"/>
              </a:xfrm>
              <a:prstGeom prst="rect">
                <a:avLst/>
              </a:prstGeom>
            </p:spPr>
          </p:pic>
        </p:grpSp>
        <p:sp>
          <p:nvSpPr>
            <p:cNvPr id="35" name="Rounded Rectangle 34"/>
            <p:cNvSpPr/>
            <p:nvPr/>
          </p:nvSpPr>
          <p:spPr>
            <a:xfrm>
              <a:off x="6345345" y="1676482"/>
              <a:ext cx="5527342" cy="221659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28792" y="2036543"/>
            <a:ext cx="3598601" cy="1863348"/>
            <a:chOff x="333420" y="1094711"/>
            <a:chExt cx="4798134" cy="2484464"/>
          </a:xfrm>
        </p:grpSpPr>
        <p:grpSp>
          <p:nvGrpSpPr>
            <p:cNvPr id="37" name="Group 36"/>
            <p:cNvGrpSpPr/>
            <p:nvPr/>
          </p:nvGrpSpPr>
          <p:grpSpPr>
            <a:xfrm>
              <a:off x="565436" y="1244839"/>
              <a:ext cx="4223248" cy="2181973"/>
              <a:chOff x="565436" y="1244839"/>
              <a:chExt cx="4223248" cy="2181973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5436" y="1244839"/>
                <a:ext cx="756067" cy="1554480"/>
              </a:xfrm>
              <a:prstGeom prst="rect">
                <a:avLst/>
              </a:prstGeom>
            </p:spPr>
          </p:pic>
          <p:grpSp>
            <p:nvGrpSpPr>
              <p:cNvPr id="10" name="Group 9"/>
              <p:cNvGrpSpPr/>
              <p:nvPr/>
            </p:nvGrpSpPr>
            <p:grpSpPr>
              <a:xfrm>
                <a:off x="1432639" y="2807737"/>
                <a:ext cx="1466745" cy="619075"/>
                <a:chOff x="4023037" y="3563159"/>
                <a:chExt cx="1466745" cy="6190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4023037" y="3597304"/>
                  <a:ext cx="806090" cy="58493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50" b="1" dirty="0">
                      <a:solidFill>
                        <a:schemeClr val="tx1"/>
                      </a:solidFill>
                    </a:rPr>
                    <a:t>O</a:t>
                  </a:r>
                  <a:r>
                    <a:rPr lang="en-US" sz="1350" b="1" baseline="-25000" dirty="0">
                      <a:solidFill>
                        <a:schemeClr val="tx1"/>
                      </a:solidFill>
                    </a:rPr>
                    <a:t>2</a:t>
                  </a:r>
                </a:p>
              </p:txBody>
            </p:sp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72847" y="3563159"/>
                  <a:ext cx="816935" cy="597460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/>
              <p:cNvSpPr txBox="1"/>
              <p:nvPr/>
            </p:nvSpPr>
            <p:spPr>
              <a:xfrm>
                <a:off x="1314203" y="1926047"/>
                <a:ext cx="2811439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No convection in space so need to mix the air 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09289" y="1418035"/>
                <a:ext cx="979395" cy="1280160"/>
              </a:xfrm>
              <a:prstGeom prst="rect">
                <a:avLst/>
              </a:prstGeom>
            </p:spPr>
          </p:pic>
        </p:grpSp>
        <p:sp>
          <p:nvSpPr>
            <p:cNvPr id="38" name="Rounded Rectangle 37"/>
            <p:cNvSpPr/>
            <p:nvPr/>
          </p:nvSpPr>
          <p:spPr>
            <a:xfrm>
              <a:off x="333420" y="1094711"/>
              <a:ext cx="4798134" cy="24844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342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37305"/>
      </p:ext>
    </p:extLst>
  </p:cSld>
  <p:clrMapOvr>
    <a:masterClrMapping/>
  </p:clrMapOvr>
  <p:transition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346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0631" y="1196150"/>
            <a:ext cx="3699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endParaRPr lang="en-US" b="1" u="sng" dirty="0">
              <a:solidFill>
                <a:schemeClr val="bg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42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schemeClr val="bg1"/>
                </a:solidFill>
              </a:rPr>
              <a:t>11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sots-episode5 anti-bubble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94" end="68768.98880000001"/>
                  <p14:fade in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9358" y="1777029"/>
            <a:ext cx="8303387" cy="46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6424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9346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0631" y="1196150"/>
            <a:ext cx="3699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endParaRPr lang="en-US" b="1" u="sng" dirty="0">
              <a:solidFill>
                <a:schemeClr val="bg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42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77663" y="2955073"/>
            <a:ext cx="49886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Please Play Video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schemeClr val="bg1"/>
                </a:solidFill>
              </a:rPr>
              <a:t>12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Vide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1625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659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59A21D1-20C9-BE40-9C94-9B019DE804B8}"/>
              </a:ext>
            </a:extLst>
          </p:cNvPr>
          <p:cNvSpPr txBox="1">
            <a:spLocks/>
          </p:cNvSpPr>
          <p:nvPr/>
        </p:nvSpPr>
        <p:spPr>
          <a:xfrm>
            <a:off x="628650" y="130671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Space Crop Production Challenges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3B183B-B425-9343-B2D5-E3AFBB4C1B59}"/>
              </a:ext>
            </a:extLst>
          </p:cNvPr>
          <p:cNvCxnSpPr>
            <a:cxnSpLocks/>
          </p:cNvCxnSpPr>
          <p:nvPr/>
        </p:nvCxnSpPr>
        <p:spPr>
          <a:xfrm>
            <a:off x="1272745" y="767617"/>
            <a:ext cx="6573796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2F53B1C-9709-4F4E-9DC9-24B3F5AA620B}"/>
              </a:ext>
            </a:extLst>
          </p:cNvPr>
          <p:cNvSpPr/>
          <p:nvPr/>
        </p:nvSpPr>
        <p:spPr>
          <a:xfrm>
            <a:off x="1226793" y="807441"/>
            <a:ext cx="4269465" cy="4224530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750BE0-D091-2648-9E67-4C5109E68BAE}"/>
              </a:ext>
            </a:extLst>
          </p:cNvPr>
          <p:cNvSpPr/>
          <p:nvPr/>
        </p:nvSpPr>
        <p:spPr>
          <a:xfrm>
            <a:off x="3573037" y="807441"/>
            <a:ext cx="4174004" cy="4134944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B922FDD-28D2-F14B-AC99-6E022518E761}"/>
              </a:ext>
            </a:extLst>
          </p:cNvPr>
          <p:cNvSpPr/>
          <p:nvPr/>
        </p:nvSpPr>
        <p:spPr>
          <a:xfrm>
            <a:off x="2627399" y="2401002"/>
            <a:ext cx="4199828" cy="4235236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E871C3-37CD-734F-84AA-39ABB72AAD4C}"/>
              </a:ext>
            </a:extLst>
          </p:cNvPr>
          <p:cNvSpPr txBox="1"/>
          <p:nvPr/>
        </p:nvSpPr>
        <p:spPr>
          <a:xfrm>
            <a:off x="2513561" y="1005161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Deep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B3C4B-7B62-694E-9984-CA54D3CABF75}"/>
              </a:ext>
            </a:extLst>
          </p:cNvPr>
          <p:cNvSpPr txBox="1"/>
          <p:nvPr/>
        </p:nvSpPr>
        <p:spPr>
          <a:xfrm>
            <a:off x="5369480" y="1034762"/>
            <a:ext cx="1133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Surface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7D2D18-2977-A642-A54B-E65707084D1F}"/>
              </a:ext>
            </a:extLst>
          </p:cNvPr>
          <p:cNvSpPr txBox="1"/>
          <p:nvPr/>
        </p:nvSpPr>
        <p:spPr>
          <a:xfrm>
            <a:off x="4306741" y="6078833"/>
            <a:ext cx="783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Crop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ED6DD7-385E-6742-9E6B-B3053F068A48}"/>
              </a:ext>
            </a:extLst>
          </p:cNvPr>
          <p:cNvSpPr txBox="1"/>
          <p:nvPr/>
        </p:nvSpPr>
        <p:spPr>
          <a:xfrm>
            <a:off x="1802591" y="1603514"/>
            <a:ext cx="20856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Microgravity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Fluid movement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No convection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D248A1-C367-AE4A-800A-ACE07D47E765}"/>
              </a:ext>
            </a:extLst>
          </p:cNvPr>
          <p:cNvSpPr txBox="1"/>
          <p:nvPr/>
        </p:nvSpPr>
        <p:spPr>
          <a:xfrm>
            <a:off x="4096549" y="986306"/>
            <a:ext cx="21270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Water </a:t>
            </a:r>
          </a:p>
          <a:p>
            <a:r>
              <a:rPr lang="en-US" b="1" dirty="0">
                <a:solidFill>
                  <a:schemeClr val="bg1"/>
                </a:solidFill>
              </a:rPr>
              <a:t>      Recycling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Radiation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Micrometeorites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44A32C-490C-F745-880D-5EF41B156553}"/>
              </a:ext>
            </a:extLst>
          </p:cNvPr>
          <p:cNvSpPr txBox="1"/>
          <p:nvPr/>
        </p:nvSpPr>
        <p:spPr>
          <a:xfrm>
            <a:off x="5492205" y="1576554"/>
            <a:ext cx="18549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Partial gravity</a:t>
            </a:r>
          </a:p>
          <a:p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512E8-510D-694E-8F32-566C5DC80D0D}"/>
              </a:ext>
            </a:extLst>
          </p:cNvPr>
          <p:cNvSpPr txBox="1"/>
          <p:nvPr/>
        </p:nvSpPr>
        <p:spPr>
          <a:xfrm>
            <a:off x="3361525" y="4974244"/>
            <a:ext cx="3554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Productivity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Stress tolerance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Environmental optimization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Crop scheduling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DE803F-25DD-544F-9937-3CFB0BC3A947}"/>
              </a:ext>
            </a:extLst>
          </p:cNvPr>
          <p:cNvSpPr txBox="1"/>
          <p:nvPr/>
        </p:nvSpPr>
        <p:spPr>
          <a:xfrm>
            <a:off x="3833905" y="2497782"/>
            <a:ext cx="216572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Plant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High CO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Food Safety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Nutrient output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Sustainability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Abiotic stresses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Vehicle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Crew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Waste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1944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nstott\Desktop\s133e01048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313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323671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The International Space Station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42900" y="103011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38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90500" y="211144"/>
            <a:ext cx="876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Veggie on ISS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42900" y="97632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51092" y="6400801"/>
            <a:ext cx="640507" cy="381000"/>
          </a:xfrm>
        </p:spPr>
        <p:txBody>
          <a:bodyPr/>
          <a:lstStyle/>
          <a:p>
            <a:pPr>
              <a:defRPr/>
            </a:pPr>
            <a:fld id="{605F6F03-4B28-4112-A7DF-517769EF6A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075" name="Picture 3" descr="C:\Users\tmsmith1\Documents\CASIS\VEGGIE\iss039e019414 Rick working in Columb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" y="1180479"/>
            <a:ext cx="9067800" cy="551194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837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600" y="-40751"/>
            <a:ext cx="7287547" cy="99417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Crop Selection for VEG-01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9653" y="1868190"/>
            <a:ext cx="5477465" cy="33944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Reliable germination</a:t>
            </a:r>
          </a:p>
          <a:p>
            <a:r>
              <a:rPr lang="en-US" dirty="0"/>
              <a:t>Rapid growth</a:t>
            </a:r>
          </a:p>
          <a:p>
            <a:r>
              <a:rPr lang="en-US" dirty="0"/>
              <a:t>Attractiveness</a:t>
            </a:r>
          </a:p>
          <a:p>
            <a:r>
              <a:rPr lang="en-US" dirty="0"/>
              <a:t>Low native microbial levels</a:t>
            </a:r>
          </a:p>
          <a:p>
            <a:r>
              <a:rPr lang="en-US" dirty="0"/>
              <a:t>Palatability / acceptability</a:t>
            </a:r>
          </a:p>
          <a:p>
            <a:r>
              <a:rPr lang="en-US" dirty="0"/>
              <a:t>Antioxidants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44E1B-054C-4275-B194-2A4CE6646CF7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312915" y="866241"/>
            <a:ext cx="2532876" cy="3262213"/>
            <a:chOff x="5381168" y="1600200"/>
            <a:chExt cx="2919040" cy="3453238"/>
          </a:xfrm>
        </p:grpSpPr>
        <p:pic>
          <p:nvPicPr>
            <p:cNvPr id="1026" name="Picture 2" descr="C:\Users\gmassa\Documents\VEGGIE Experimentation\VPT prototype\092412 harvest\IMG_089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1168" y="1600200"/>
              <a:ext cx="2919040" cy="2903833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992591" y="4467000"/>
              <a:ext cx="2024969" cy="586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/>
                <a:t>‘</a:t>
              </a:r>
              <a:r>
                <a:rPr lang="en-US" sz="1500" b="1" dirty="0" err="1"/>
                <a:t>Outredgeous</a:t>
              </a:r>
              <a:r>
                <a:rPr lang="en-US" sz="1500" b="1" dirty="0"/>
                <a:t>’ </a:t>
              </a:r>
            </a:p>
            <a:p>
              <a:pPr algn="ctr"/>
              <a:r>
                <a:rPr lang="en-US" sz="1500" b="1" dirty="0"/>
                <a:t>red romaine lettuce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342900" y="82467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2900" y="5433019"/>
            <a:ext cx="4366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VEG-01 consisted of two sets of ‘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Outredgeous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’ lettuce and one set of ‘Profusion’ zinnia pillows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8203" y="4070297"/>
            <a:ext cx="2337588" cy="2743200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2" name="TextBox 11"/>
          <p:cNvSpPr txBox="1"/>
          <p:nvPr/>
        </p:nvSpPr>
        <p:spPr>
          <a:xfrm>
            <a:off x="5391079" y="4876979"/>
            <a:ext cx="127460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b="1" dirty="0"/>
              <a:t>‘Profusion’ Zinnia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57"/>
            <a:ext cx="2296869" cy="18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9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90500" y="25400"/>
            <a:ext cx="876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VEG-01A Harvest (June 2014)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42900" y="919166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51092" y="6400801"/>
            <a:ext cx="640507" cy="381000"/>
          </a:xfrm>
        </p:spPr>
        <p:txBody>
          <a:bodyPr/>
          <a:lstStyle/>
          <a:p>
            <a:pPr>
              <a:defRPr/>
            </a:pPr>
            <a:fld id="{605F6F03-4B28-4112-A7DF-517769EF6A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6" name="iss040m031611457 harvest pillow A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870" y="1055131"/>
            <a:ext cx="8961120" cy="50390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5011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342900" y="96933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51092" y="6400801"/>
            <a:ext cx="640507" cy="381000"/>
          </a:xfrm>
          <a:noFill/>
        </p:spPr>
        <p:txBody>
          <a:bodyPr/>
          <a:lstStyle/>
          <a:p>
            <a:pPr>
              <a:defRPr/>
            </a:pPr>
            <a:fld id="{605F6F03-4B28-4112-A7DF-517769EF6A1D}" type="slidenum">
              <a:rPr lang="en-US" sz="1200" smtClean="0"/>
              <a:pPr>
                <a:defRPr/>
              </a:pPr>
              <a:t>18</a:t>
            </a:fld>
            <a:endParaRPr lang="en-US" sz="1200" dirty="0"/>
          </a:p>
        </p:txBody>
      </p:sp>
      <p:pic>
        <p:nvPicPr>
          <p:cNvPr id="4" name="Red_Lettuce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" y="1055370"/>
            <a:ext cx="8961120" cy="504063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2797"/>
            <a:ext cx="8229600" cy="1143000"/>
          </a:xfrm>
        </p:spPr>
        <p:txBody>
          <a:bodyPr/>
          <a:lstStyle/>
          <a:p>
            <a:r>
              <a:rPr lang="en-US" sz="4000" dirty="0"/>
              <a:t>VEG-01B Harvest (August 2015)</a:t>
            </a:r>
          </a:p>
        </p:txBody>
      </p:sp>
    </p:spTree>
    <p:extLst>
      <p:ext uri="{BB962C8B-B14F-4D97-AF65-F5344CB8AC3E}">
        <p14:creationId xmlns:p14="http://schemas.microsoft.com/office/powerpoint/2010/main" val="10986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55" y="3887152"/>
            <a:ext cx="4123390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3887152"/>
            <a:ext cx="4124770" cy="2743200"/>
          </a:xfrm>
          <a:prstGeom prst="rect">
            <a:avLst/>
          </a:prstGeom>
          <a:ln>
            <a:solidFill>
              <a:srgbClr val="00B0F0"/>
            </a:solidFill>
          </a:ln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048186"/>
            <a:ext cx="4305300" cy="4525963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Scott Kelly </a:t>
            </a:r>
          </a:p>
          <a:p>
            <a:pPr lvl="1"/>
            <a:r>
              <a:rPr lang="en-US" sz="2000" dirty="0"/>
              <a:t>the logistical complexity of having people live and work in space for long periods</a:t>
            </a:r>
          </a:p>
          <a:p>
            <a:pPr lvl="1"/>
            <a:r>
              <a:rPr lang="en-US" sz="2000" dirty="0"/>
              <a:t>the supply chain that is required </a:t>
            </a:r>
          </a:p>
          <a:p>
            <a:pPr lvl="1"/>
            <a:r>
              <a:rPr lang="en-US" sz="2000" dirty="0"/>
              <a:t>For Mars, need a space craft that is more self-sustainable with regards to its food supply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5800" y="1048186"/>
            <a:ext cx="4457700" cy="5077977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Kjell Lindgren </a:t>
            </a:r>
          </a:p>
          <a:p>
            <a:pPr lvl="1"/>
            <a:r>
              <a:rPr lang="en-US" sz="2000" dirty="0"/>
              <a:t>benefit of eating the fresh food </a:t>
            </a:r>
          </a:p>
          <a:p>
            <a:pPr lvl="1"/>
            <a:r>
              <a:rPr lang="en-US" sz="2000" dirty="0"/>
              <a:t>contribution that plants have to the ISS ecosystem</a:t>
            </a:r>
          </a:p>
          <a:p>
            <a:pPr lvl="1"/>
            <a:r>
              <a:rPr lang="en-US" sz="2000" dirty="0"/>
              <a:t>psychological benefit  - it’s really fun to see green growing things in the sterile environment of the ISS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0500" y="107897"/>
            <a:ext cx="87630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Astronaut Comments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42900" y="93198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482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14"/>
            <a:ext cx="8229600" cy="1143000"/>
          </a:xfrm>
        </p:spPr>
        <p:txBody>
          <a:bodyPr/>
          <a:lstStyle/>
          <a:p>
            <a:r>
              <a:rPr lang="en-US" dirty="0"/>
              <a:t>Water Issues / Consequences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1"/>
          <a:stretch/>
        </p:blipFill>
        <p:spPr>
          <a:xfrm>
            <a:off x="4361791" y="1391554"/>
            <a:ext cx="4267201" cy="4072594"/>
          </a:xfrm>
          <a:ln>
            <a:solidFill>
              <a:srgbClr val="00B0F0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F9983D-AF4B-485D-8966-FA69293C590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309" y="1395136"/>
            <a:ext cx="3804745" cy="406543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87079" y="5633545"/>
            <a:ext cx="346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Guttation and Leaf Curling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4373" y="5525353"/>
            <a:ext cx="27620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Fungal Development</a:t>
            </a:r>
          </a:p>
          <a:p>
            <a:r>
              <a:rPr lang="en-US" sz="2400" dirty="0"/>
              <a:t>&amp; Abnormal Growth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" y="1143000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866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26806"/>
            <a:ext cx="8229600" cy="1143000"/>
          </a:xfrm>
        </p:spPr>
        <p:txBody>
          <a:bodyPr/>
          <a:lstStyle/>
          <a:p>
            <a:r>
              <a:rPr lang="en-US" sz="4000" dirty="0"/>
              <a:t>Zinnia Action Shots</a:t>
            </a:r>
            <a:endParaRPr lang="en-US" sz="4000" i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91C2F-0A20-4643-A1A0-963D5BF259D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472961" y="909514"/>
            <a:ext cx="5567452" cy="2834640"/>
          </a:xfrm>
          <a:prstGeom prst="rec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01" y="909515"/>
            <a:ext cx="3335760" cy="5376985"/>
          </a:xfrm>
          <a:prstGeom prst="rect">
            <a:avLst/>
          </a:prstGeom>
          <a:ln>
            <a:solidFill>
              <a:srgbClr val="00B0F0"/>
            </a:solidFill>
          </a:ln>
        </p:spPr>
      </p:pic>
      <p:cxnSp>
        <p:nvCxnSpPr>
          <p:cNvPr id="7" name="Straight Connector 6"/>
          <p:cNvCxnSpPr/>
          <p:nvPr/>
        </p:nvCxnSpPr>
        <p:spPr>
          <a:xfrm>
            <a:off x="342900" y="70694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961" y="3640728"/>
            <a:ext cx="5577840" cy="313209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13330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628586"/>
            <a:ext cx="9144000" cy="6219279"/>
            <a:chOff x="-13964" y="594759"/>
            <a:chExt cx="9144000" cy="62192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3964" y="594759"/>
              <a:ext cx="9144000" cy="621927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287344" y="1047664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71 DAI</a:t>
              </a: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273476"/>
            <a:ext cx="8229600" cy="1143000"/>
          </a:xfrm>
        </p:spPr>
        <p:txBody>
          <a:bodyPr/>
          <a:lstStyle/>
          <a:p>
            <a:r>
              <a:rPr lang="en-US" dirty="0"/>
              <a:t>And they bloomed, and bloomed...</a:t>
            </a:r>
            <a:endParaRPr lang="en-US" sz="1400" i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91C2F-0A20-4643-A1A0-963D5BF259D7}" type="slidenum">
              <a:rPr lang="en-US" smtClean="0"/>
              <a:pPr/>
              <a:t>22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42900" y="59475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8793" y="695984"/>
            <a:ext cx="9144000" cy="6087686"/>
            <a:chOff x="0" y="695984"/>
            <a:chExt cx="9144000" cy="60876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95984"/>
              <a:ext cx="9144000" cy="60876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717822" y="784318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77 DAI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793" y="849316"/>
            <a:ext cx="9144000" cy="5689600"/>
            <a:chOff x="0" y="677333"/>
            <a:chExt cx="9144000" cy="56896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677333"/>
              <a:ext cx="9144000" cy="56896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7278194" y="779017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80 DAI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793" y="1037047"/>
            <a:ext cx="9272265" cy="5152625"/>
            <a:chOff x="44758" y="1437514"/>
            <a:chExt cx="9272265" cy="515262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758" y="1437514"/>
              <a:ext cx="9144000" cy="51526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7646267" y="1785114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87 DAI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242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90 DAI: Harvest on February 14, 2016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EF323-D2A4-47CA-A486-D4655532F6AD}" type="slidenum">
              <a:rPr lang="en-US" smtClean="0">
                <a:solidFill>
                  <a:srgbClr val="66FFFF">
                    <a:tint val="75000"/>
                  </a:srgbClr>
                </a:solidFill>
              </a:rPr>
              <a:pPr/>
              <a:t>23</a:t>
            </a:fld>
            <a:endParaRPr lang="en-US">
              <a:solidFill>
                <a:srgbClr val="66FFFF">
                  <a:tint val="75000"/>
                </a:srgb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775078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VdayHarvest_revis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3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46476"/>
            <a:ext cx="8229600" cy="1143000"/>
          </a:xfrm>
        </p:spPr>
        <p:txBody>
          <a:bodyPr/>
          <a:lstStyle/>
          <a:p>
            <a:r>
              <a:rPr lang="en-US" dirty="0"/>
              <a:t>Valentine’s Day Bouquet on the ISS</a:t>
            </a:r>
            <a:endParaRPr lang="en-US" sz="1400" i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91C2F-0A20-4643-A1A0-963D5BF259D7}" type="slidenum">
              <a:rPr lang="en-US" smtClean="0"/>
              <a:pPr/>
              <a:t>24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42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pbs.twimg.com/media/CbMNbZYWAAI5Iz8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56" y="956723"/>
            <a:ext cx="8095488" cy="539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721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615"/>
            <a:ext cx="8229600" cy="1143000"/>
          </a:xfrm>
        </p:spPr>
        <p:txBody>
          <a:bodyPr/>
          <a:lstStyle/>
          <a:p>
            <a:r>
              <a:rPr lang="en-US" dirty="0"/>
              <a:t>VEG-03A Cut-and-Come-Again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5069"/>
            <a:ext cx="9144000" cy="58969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33837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615"/>
            <a:ext cx="8229600" cy="1143000"/>
          </a:xfrm>
        </p:spPr>
        <p:txBody>
          <a:bodyPr/>
          <a:lstStyle/>
          <a:p>
            <a:r>
              <a:rPr lang="en-US" dirty="0"/>
              <a:t>VEG-03C Cut-and-Come-Again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52657"/>
            <a:ext cx="9144000" cy="600103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14273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615"/>
            <a:ext cx="8229600" cy="1143000"/>
          </a:xfrm>
        </p:spPr>
        <p:txBody>
          <a:bodyPr/>
          <a:lstStyle/>
          <a:p>
            <a:r>
              <a:rPr lang="en-US" dirty="0"/>
              <a:t>VEG-03C Cut-and-Come-Again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963168"/>
            <a:ext cx="8686800" cy="5781799"/>
          </a:xfrm>
          <a:prstGeom prst="rect">
            <a:avLst/>
          </a:prstGeom>
          <a:ln w="63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79312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Happy Crew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F6F03-4B28-4112-A7DF-517769EF6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70521"/>
            <a:ext cx="3867912" cy="4229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7961" y="1370521"/>
            <a:ext cx="3163481" cy="3986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7771" y="1370521"/>
            <a:ext cx="3863662" cy="44166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0338" y="1370521"/>
            <a:ext cx="3863662" cy="497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-42615"/>
            <a:ext cx="8343900" cy="1143000"/>
          </a:xfrm>
        </p:spPr>
        <p:txBody>
          <a:bodyPr/>
          <a:lstStyle/>
          <a:p>
            <a:r>
              <a:rPr lang="en-US" dirty="0"/>
              <a:t>VEG-03E &amp; F - A Tale of Two Veggies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891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661" y="1119357"/>
            <a:ext cx="8762679" cy="54864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86983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606468" y="6356350"/>
            <a:ext cx="2133600" cy="365125"/>
          </a:xfrm>
        </p:spPr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891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021" t="8750"/>
          <a:stretch/>
        </p:blipFill>
        <p:spPr>
          <a:xfrm>
            <a:off x="690419" y="973702"/>
            <a:ext cx="7763163" cy="57607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0050" y="-42615"/>
            <a:ext cx="8343900" cy="1143000"/>
          </a:xfrm>
        </p:spPr>
        <p:txBody>
          <a:bodyPr/>
          <a:lstStyle/>
          <a:p>
            <a:r>
              <a:rPr lang="en-US" dirty="0"/>
              <a:t>VEG-03E &amp; F - A Tale of Two Veggies</a:t>
            </a:r>
          </a:p>
        </p:txBody>
      </p:sp>
    </p:spTree>
    <p:extLst>
      <p:ext uri="{BB962C8B-B14F-4D97-AF65-F5344CB8AC3E}">
        <p14:creationId xmlns:p14="http://schemas.microsoft.com/office/powerpoint/2010/main" val="575765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82" y="-144124"/>
            <a:ext cx="8511436" cy="1143000"/>
          </a:xfrm>
        </p:spPr>
        <p:txBody>
          <a:bodyPr/>
          <a:lstStyle/>
          <a:p>
            <a:r>
              <a:rPr lang="en-US" dirty="0"/>
              <a:t>VEG-03 G, H, I - New Crops on Orbit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728"/>
            <a:ext cx="8229600" cy="4525963"/>
          </a:xfrm>
        </p:spPr>
        <p:txBody>
          <a:bodyPr/>
          <a:lstStyle/>
          <a:p>
            <a:r>
              <a:rPr lang="en-US" dirty="0"/>
              <a:t>Red Russian Kale</a:t>
            </a:r>
          </a:p>
          <a:p>
            <a:r>
              <a:rPr lang="en-US" dirty="0">
                <a:solidFill>
                  <a:srgbClr val="00B0F0"/>
                </a:solidFill>
              </a:rPr>
              <a:t>*Dragoon Lettuce</a:t>
            </a:r>
          </a:p>
          <a:p>
            <a:r>
              <a:rPr lang="en-US" dirty="0"/>
              <a:t>Wasabi Mustard </a:t>
            </a:r>
          </a:p>
          <a:p>
            <a:r>
              <a:rPr lang="en-US" dirty="0">
                <a:solidFill>
                  <a:srgbClr val="00B0F0"/>
                </a:solidFill>
              </a:rPr>
              <a:t>*Extra Dwarf Pak Choy</a:t>
            </a:r>
          </a:p>
          <a:p>
            <a:r>
              <a:rPr lang="en-US" dirty="0" err="1"/>
              <a:t>Outredgeous</a:t>
            </a:r>
            <a:r>
              <a:rPr lang="en-US" dirty="0"/>
              <a:t> lettuce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/>
              <a:t>Three sets will be grown in </a:t>
            </a:r>
          </a:p>
          <a:p>
            <a:pPr marL="0" indent="0">
              <a:buNone/>
            </a:pPr>
            <a:r>
              <a:rPr lang="en-US" dirty="0"/>
              <a:t>different combinations</a:t>
            </a: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7175" y="74287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91322" y="6010744"/>
            <a:ext cx="696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*= Student Selected Crops!</a:t>
            </a:r>
            <a:r>
              <a:rPr lang="en-US" sz="2800" dirty="0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1194" y="877946"/>
            <a:ext cx="2493816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9061" y="1136290"/>
            <a:ext cx="2768252" cy="27807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8454C9E-1D31-2D4F-8A16-8943AE6BED6A}"/>
              </a:ext>
              <a:ext uri="{147F2762-F138-4A5C-976F-8EAC2B608ADB}">
                <a16:predDERef xmlns:a16="http://schemas.microsoft.com/office/drawing/2014/main" pred="{DAE44CF0-9B50-4944-91C0-3B94086B11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7898" y="1543785"/>
            <a:ext cx="2881050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9753" y="1834704"/>
            <a:ext cx="2705622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8114" y="838905"/>
            <a:ext cx="2275702" cy="22860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5533" y="2836813"/>
            <a:ext cx="2254687" cy="228600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6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VEG-03 G (October-November 2018)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891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514187"/>
            <a:ext cx="8229600" cy="48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5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261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VEG-03H – (March-April 2019)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42900" y="8891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931690"/>
            <a:ext cx="8686800" cy="578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06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829" y="777590"/>
            <a:ext cx="7562342" cy="994172"/>
          </a:xfrm>
        </p:spPr>
        <p:txBody>
          <a:bodyPr>
            <a:normAutofit fontScale="90000"/>
          </a:bodyPr>
          <a:lstStyle/>
          <a:p>
            <a:r>
              <a:rPr lang="en-US" dirty="0"/>
              <a:t>Recently completed on ISS – VEG-04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400175" y="1597361"/>
            <a:ext cx="634365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5109" y="1989242"/>
            <a:ext cx="28580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Research to study the impacts of Red: Blue: Green light ratios on Mizuna crop growth, nutrient composition, organoleptic appeal and microbial food safety with additional assessments of crew behavioral health.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8312" y="4946190"/>
            <a:ext cx="242372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Collaboration between KSC, JSC, Purdue University and SNC-ORBITEC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C8BF4-B0E8-46E3-A28E-C061D52683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96" y="1777701"/>
            <a:ext cx="2654808" cy="44577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475" y="2163387"/>
            <a:ext cx="5760720" cy="384048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87053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ss061m113031644_Trim_Trim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3197" cy="51435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79003-4457-4A56-8A07-2349ABF323F6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2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144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VEG-04 Harvest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F6F03-4B28-4112-A7DF-517769EF6A1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5294" y="1898503"/>
            <a:ext cx="4455042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641" y="1898503"/>
            <a:ext cx="4354034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329997" y="5351427"/>
            <a:ext cx="191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VEG-04A at 35 DAI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3572" y="5351427"/>
            <a:ext cx="190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VEG-04B at 29 DAI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FA5055-4796-45DB-910E-1B2A17DF679D}"/>
              </a:ext>
            </a:extLst>
          </p:cNvPr>
          <p:cNvCxnSpPr/>
          <p:nvPr/>
        </p:nvCxnSpPr>
        <p:spPr>
          <a:xfrm>
            <a:off x="342900" y="10415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161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89438"/>
            <a:ext cx="6172200" cy="857250"/>
          </a:xfrm>
        </p:spPr>
        <p:txBody>
          <a:bodyPr/>
          <a:lstStyle/>
          <a:p>
            <a:r>
              <a:rPr lang="en-US" dirty="0"/>
              <a:t>VEG-04 Crew Engagement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400175" y="866264"/>
            <a:ext cx="634365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CADC2C-9CD4-4349-9600-C5768E9D660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37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0099" y="1583462"/>
            <a:ext cx="4800731" cy="3166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59643"/>
            <a:ext cx="4835140" cy="32597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lum bright="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8136" y="3681890"/>
            <a:ext cx="2982650" cy="294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24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8841" y="1515308"/>
            <a:ext cx="3846338" cy="4389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Veggie and VEG teams at KSC and SNC-ORBITEC</a:t>
            </a:r>
          </a:p>
          <a:p>
            <a:r>
              <a:rPr lang="en-US" dirty="0"/>
              <a:t>Astronauts Steve Swanson, Rick Mastracchio, Scott Kelly, Kjell Lindgren, Shane Kimbrough, Peggy Whitson, Jack Fischer, Joe </a:t>
            </a:r>
            <a:r>
              <a:rPr lang="en-US" dirty="0" err="1"/>
              <a:t>Acaba</a:t>
            </a:r>
            <a:r>
              <a:rPr lang="en-US" dirty="0"/>
              <a:t>, Scott Tingle, Serena </a:t>
            </a:r>
            <a:r>
              <a:rPr lang="en-US" dirty="0" err="1"/>
              <a:t>Auñón</a:t>
            </a:r>
            <a:r>
              <a:rPr lang="en-US" dirty="0"/>
              <a:t>-Chancellor, Alex </a:t>
            </a:r>
            <a:r>
              <a:rPr lang="en-US" dirty="0" err="1"/>
              <a:t>Gerst</a:t>
            </a:r>
            <a:r>
              <a:rPr lang="en-US" dirty="0"/>
              <a:t>, Anne McClain, David  Saint-Jacques, Christina Koch, Nick Hague,  Drew Morgan, Jessica Meir</a:t>
            </a:r>
          </a:p>
          <a:p>
            <a:r>
              <a:rPr lang="en-US" dirty="0"/>
              <a:t>Payload Operations and Integration Center</a:t>
            </a:r>
          </a:p>
          <a:p>
            <a:r>
              <a:rPr lang="en-US" dirty="0"/>
              <a:t>NASA’s Space Biology Program, ISS Program, Human Research Program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3FB050-F722-4356-8486-1D4AC5D81C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400175" y="1658744"/>
            <a:ext cx="634365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219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0" y="946646"/>
            <a:ext cx="5802653" cy="3862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/>
          <a:stretch/>
        </p:blipFill>
        <p:spPr>
          <a:xfrm>
            <a:off x="7652730" y="943520"/>
            <a:ext cx="1364374" cy="2057400"/>
          </a:xfrm>
          <a:prstGeom prst="rect">
            <a:avLst/>
          </a:prstGeom>
        </p:spPr>
      </p:pic>
      <p:pic>
        <p:nvPicPr>
          <p:cNvPr id="6" name="Picture 2" descr="https://images-assets.nasa.gov/image/KSC-20180227-PH_DAC01_0025/KSC-20180227-PH_DAC01_0025~larg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1"/>
          <a:stretch/>
        </p:blipFill>
        <p:spPr bwMode="auto">
          <a:xfrm>
            <a:off x="5699624" y="946646"/>
            <a:ext cx="1999952" cy="190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22" t="8731" r="4264" b="7960"/>
          <a:stretch/>
        </p:blipFill>
        <p:spPr>
          <a:xfrm>
            <a:off x="1937605" y="929173"/>
            <a:ext cx="1706170" cy="1020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r="8248"/>
          <a:stretch/>
        </p:blipFill>
        <p:spPr>
          <a:xfrm>
            <a:off x="5516212" y="2253256"/>
            <a:ext cx="2183364" cy="18292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0" b="28663"/>
          <a:stretch/>
        </p:blipFill>
        <p:spPr>
          <a:xfrm rot="5400000">
            <a:off x="7370403" y="2520413"/>
            <a:ext cx="1934948" cy="13691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8"/>
          <a:stretch/>
        </p:blipFill>
        <p:spPr>
          <a:xfrm>
            <a:off x="4400234" y="4074743"/>
            <a:ext cx="1716487" cy="18311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8" y="3863796"/>
            <a:ext cx="2732740" cy="20498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1" t="17263"/>
          <a:stretch/>
        </p:blipFill>
        <p:spPr>
          <a:xfrm>
            <a:off x="5894605" y="3917573"/>
            <a:ext cx="2085647" cy="19883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14597" r="28245" b="18986"/>
          <a:stretch/>
        </p:blipFill>
        <p:spPr>
          <a:xfrm>
            <a:off x="2531913" y="4082473"/>
            <a:ext cx="2346205" cy="18234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16"/>
          <a:stretch/>
        </p:blipFill>
        <p:spPr>
          <a:xfrm>
            <a:off x="126716" y="1966825"/>
            <a:ext cx="1736594" cy="18913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9139" y="946646"/>
            <a:ext cx="1804517" cy="10043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6" t="19770" r="43678" b="5746"/>
          <a:stretch/>
        </p:blipFill>
        <p:spPr>
          <a:xfrm>
            <a:off x="7930094" y="3781559"/>
            <a:ext cx="1087010" cy="21475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8" r="45548" b="34365"/>
          <a:stretch/>
        </p:blipFill>
        <p:spPr>
          <a:xfrm>
            <a:off x="5315113" y="2945886"/>
            <a:ext cx="903494" cy="110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17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1ede7d5b96cafb890a0cd3464d125953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641dd082c553007714b46631a7f4c5e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353603E-ACF5-4D58-B37F-687676020D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619962-2092-4773-8026-AC08418A9B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8216EB-F4EF-410E-86CE-6C53F551E94F}">
  <ds:schemaRefs>
    <ds:schemaRef ds:uri="http://schemas.openxmlformats.org/package/2006/metadata/core-properties"/>
    <ds:schemaRef ds:uri="http://purl.org/dc/terms/"/>
    <ds:schemaRef ds:uri="http://purl.org/dc/elements/1.1/"/>
    <ds:schemaRef ds:uri="4817ca35-7031-43a6-bda2-0d9832ef6347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16268</TotalTime>
  <Words>797</Words>
  <Application>Microsoft Office PowerPoint</Application>
  <PresentationFormat>On-screen Show (4:3)</PresentationFormat>
  <Paragraphs>202</Paragraphs>
  <Slides>39</Slides>
  <Notes>10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Arial Black</vt:lpstr>
      <vt:lpstr>Avenir Book</vt:lpstr>
      <vt:lpstr>Calibri</vt:lpstr>
      <vt:lpstr>Calibri Light</vt:lpstr>
      <vt:lpstr>Century Gothic</vt:lpstr>
      <vt:lpstr>Office Theme</vt:lpstr>
      <vt:lpstr>1_Office Theme</vt:lpstr>
      <vt:lpstr>2_Office Theme</vt:lpstr>
      <vt:lpstr>Space Crop Production</vt:lpstr>
      <vt:lpstr>Education </vt:lpstr>
      <vt:lpstr>Why grow plants in space?</vt:lpstr>
      <vt:lpstr>PowerPoint Presentation</vt:lpstr>
      <vt:lpstr>Plant Factories</vt:lpstr>
      <vt:lpstr>PowerPoint Presentation</vt:lpstr>
      <vt:lpstr>South Pole Greenhouse</vt:lpstr>
      <vt:lpstr>Space Crop Production Candidates</vt:lpstr>
      <vt:lpstr>Plant Growth and the Environment</vt:lpstr>
      <vt:lpstr>The Space Environment</vt:lpstr>
      <vt:lpstr>The Space Environment</vt:lpstr>
      <vt:lpstr>The Space Environment</vt:lpstr>
      <vt:lpstr>PowerPoint Presentation</vt:lpstr>
      <vt:lpstr>PowerPoint Presentation</vt:lpstr>
      <vt:lpstr>PowerPoint Presentation</vt:lpstr>
      <vt:lpstr>Crop Selection for VEG-01</vt:lpstr>
      <vt:lpstr>PowerPoint Presentation</vt:lpstr>
      <vt:lpstr>VEG-01B Harvest (August 2015)</vt:lpstr>
      <vt:lpstr>PowerPoint Presentation</vt:lpstr>
      <vt:lpstr>Water Issues / Consequences</vt:lpstr>
      <vt:lpstr>Zinnia Action Shots</vt:lpstr>
      <vt:lpstr>And they bloomed, and bloomed...</vt:lpstr>
      <vt:lpstr>90 DAI: Harvest on February 14, 2016</vt:lpstr>
      <vt:lpstr>Valentine’s Day Bouquet on the ISS</vt:lpstr>
      <vt:lpstr>VEG-03A Cut-and-Come-Again</vt:lpstr>
      <vt:lpstr>VEG-03C Cut-and-Come-Again</vt:lpstr>
      <vt:lpstr>VEG-03C Cut-and-Come-Again</vt:lpstr>
      <vt:lpstr>Happy Crew</vt:lpstr>
      <vt:lpstr>VEG-03E &amp; F - A Tale of Two Veggies</vt:lpstr>
      <vt:lpstr>VEG-03E &amp; F - A Tale of Two Veggies</vt:lpstr>
      <vt:lpstr>VEG-03 G, H, I - New Crops on Orbit</vt:lpstr>
      <vt:lpstr>VEG-03 G (October-November 2018)</vt:lpstr>
      <vt:lpstr>VEG-03H – (March-April 2019)</vt:lpstr>
      <vt:lpstr>Recently completed on ISS – VEG-04</vt:lpstr>
      <vt:lpstr>PowerPoint Presentation</vt:lpstr>
      <vt:lpstr>VEG-04 Harvest</vt:lpstr>
      <vt:lpstr>VEG-04 Crew Engagement</vt:lpstr>
      <vt:lpstr>Thank you!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Plants in Space</dc:title>
  <dc:creator>MASSA, GIOIA D. (KSC-UBA00)</dc:creator>
  <cp:lastModifiedBy>Massa, Gioia D. (KSC-UBA00)</cp:lastModifiedBy>
  <cp:revision>228</cp:revision>
  <cp:lastPrinted>2017-04-17T13:19:17Z</cp:lastPrinted>
  <dcterms:created xsi:type="dcterms:W3CDTF">2014-11-20T18:33:30Z</dcterms:created>
  <dcterms:modified xsi:type="dcterms:W3CDTF">2020-09-23T12:46:35Z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