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81" r:id="rId3"/>
    <p:sldId id="324" r:id="rId4"/>
    <p:sldId id="304" r:id="rId5"/>
    <p:sldId id="303" r:id="rId6"/>
    <p:sldId id="302" r:id="rId7"/>
    <p:sldId id="305" r:id="rId8"/>
    <p:sldId id="307" r:id="rId9"/>
    <p:sldId id="306" r:id="rId10"/>
    <p:sldId id="311" r:id="rId11"/>
    <p:sldId id="308" r:id="rId12"/>
    <p:sldId id="309" r:id="rId13"/>
    <p:sldId id="310" r:id="rId14"/>
    <p:sldId id="301" r:id="rId15"/>
    <p:sldId id="314" r:id="rId16"/>
    <p:sldId id="315" r:id="rId17"/>
    <p:sldId id="316" r:id="rId18"/>
    <p:sldId id="312" r:id="rId19"/>
    <p:sldId id="321" r:id="rId20"/>
    <p:sldId id="320" r:id="rId21"/>
    <p:sldId id="319" r:id="rId22"/>
    <p:sldId id="318" r:id="rId23"/>
    <p:sldId id="313" r:id="rId24"/>
    <p:sldId id="263" r:id="rId25"/>
    <p:sldId id="322" r:id="rId26"/>
    <p:sldId id="270" r:id="rId27"/>
    <p:sldId id="271" r:id="rId28"/>
    <p:sldId id="277" r:id="rId29"/>
    <p:sldId id="317" r:id="rId30"/>
    <p:sldId id="323" r:id="rId31"/>
    <p:sldId id="258" r:id="rId32"/>
    <p:sldId id="259" r:id="rId33"/>
    <p:sldId id="260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4D72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05"/>
    <p:restoredTop sz="94637"/>
  </p:normalViewPr>
  <p:slideViewPr>
    <p:cSldViewPr snapToGrid="0" snapToObjects="1">
      <p:cViewPr varScale="1">
        <p:scale>
          <a:sx n="108" d="100"/>
          <a:sy n="108" d="100"/>
        </p:scale>
        <p:origin x="10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0A260-2ADD-2643-9CB8-906469320C14}" type="datetimeFigureOut">
              <a:rPr lang="en-US" smtClean="0"/>
              <a:t>9/23/20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76DC6C-10C1-FA4C-9A9D-D772F0CB4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604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7217A-93C9-994C-9BFB-47B8C582B85A}" type="datetimeFigureOut">
              <a:rPr lang="en-US" smtClean="0"/>
              <a:t>9/23/20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AB889C-A487-9647-A5A7-8B4DFB34B3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627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7563-0233-4640-84CD-2C40FE441804}" type="datetimeFigureOut">
              <a:rPr lang="en-US" smtClean="0"/>
              <a:t>9/23/20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EAF4-1E04-DB44-884E-9DB7B23DC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30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7563-0233-4640-84CD-2C40FE441804}" type="datetimeFigureOut">
              <a:rPr lang="en-US" smtClean="0"/>
              <a:t>9/23/20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EAF4-1E04-DB44-884E-9DB7B23DC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241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7563-0233-4640-84CD-2C40FE441804}" type="datetimeFigureOut">
              <a:rPr lang="en-US" smtClean="0"/>
              <a:t>9/23/20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EAF4-1E04-DB44-884E-9DB7B23DC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196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7563-0233-4640-84CD-2C40FE441804}" type="datetimeFigureOut">
              <a:rPr lang="en-US" smtClean="0"/>
              <a:t>9/23/20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EAF4-1E04-DB44-884E-9DB7B23DC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541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7563-0233-4640-84CD-2C40FE441804}" type="datetimeFigureOut">
              <a:rPr lang="en-US" smtClean="0"/>
              <a:t>9/23/20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EAF4-1E04-DB44-884E-9DB7B23DC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1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7563-0233-4640-84CD-2C40FE441804}" type="datetimeFigureOut">
              <a:rPr lang="en-US" smtClean="0"/>
              <a:t>9/23/20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EAF4-1E04-DB44-884E-9DB7B23DC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395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7563-0233-4640-84CD-2C40FE441804}" type="datetimeFigureOut">
              <a:rPr lang="en-US" smtClean="0"/>
              <a:t>9/23/20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EAF4-1E04-DB44-884E-9DB7B23DC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855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7563-0233-4640-84CD-2C40FE441804}" type="datetimeFigureOut">
              <a:rPr lang="en-US" smtClean="0"/>
              <a:t>9/23/20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EAF4-1E04-DB44-884E-9DB7B23DC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542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7563-0233-4640-84CD-2C40FE441804}" type="datetimeFigureOut">
              <a:rPr lang="en-US" smtClean="0"/>
              <a:t>9/23/20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EAF4-1E04-DB44-884E-9DB7B23DC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654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7563-0233-4640-84CD-2C40FE441804}" type="datetimeFigureOut">
              <a:rPr lang="en-US" smtClean="0"/>
              <a:t>9/23/20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EAF4-1E04-DB44-884E-9DB7B23DC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328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17563-0233-4640-84CD-2C40FE441804}" type="datetimeFigureOut">
              <a:rPr lang="en-US" smtClean="0"/>
              <a:t>9/23/20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EAF4-1E04-DB44-884E-9DB7B23DC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57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17563-0233-4640-84CD-2C40FE441804}" type="datetimeFigureOut">
              <a:rPr lang="en-US" smtClean="0"/>
              <a:t>9/23/20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4EAF4-1E04-DB44-884E-9DB7B23DC9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525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4410" y="6326099"/>
            <a:ext cx="10652289" cy="94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nasa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35279" y="6068395"/>
            <a:ext cx="742311" cy="6096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75076" y="6485697"/>
            <a:ext cx="1463606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Koshak, NASA/MSFC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44D527-1DAB-F844-A89B-8441312551C0}"/>
              </a:ext>
            </a:extLst>
          </p:cNvPr>
          <p:cNvSpPr/>
          <p:nvPr/>
        </p:nvSpPr>
        <p:spPr>
          <a:xfrm>
            <a:off x="0" y="309"/>
            <a:ext cx="12192000" cy="113877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40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28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67878D-2897-7E46-8AF5-C707A65CEFF5}"/>
              </a:ext>
            </a:extLst>
          </p:cNvPr>
          <p:cNvSpPr/>
          <p:nvPr/>
        </p:nvSpPr>
        <p:spPr>
          <a:xfrm>
            <a:off x="522514" y="2120185"/>
            <a:ext cx="11355075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200" b="1" dirty="0">
                <a:solidFill>
                  <a:srgbClr val="0432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Estimating </a:t>
            </a:r>
            <a:r>
              <a:rPr lang="en-US" sz="4200" b="1" dirty="0" err="1">
                <a:solidFill>
                  <a:srgbClr val="0432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LNOx</a:t>
            </a:r>
            <a:r>
              <a:rPr lang="en-US" sz="4200" b="1" dirty="0">
                <a:solidFill>
                  <a:srgbClr val="0432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from Lightning Measurements</a:t>
            </a:r>
          </a:p>
          <a:p>
            <a:pPr algn="ctr"/>
            <a:endParaRPr lang="en-US" sz="2400" dirty="0">
              <a:ln w="0"/>
              <a:solidFill>
                <a:srgbClr val="0432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2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" pitchFamily="2" charset="0"/>
              </a:rPr>
              <a:t>UAH Seminar Series</a:t>
            </a:r>
          </a:p>
          <a:p>
            <a:pPr algn="ctr"/>
            <a:endParaRPr lang="en-US" sz="24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" pitchFamily="2" charset="0"/>
            </a:endParaRPr>
          </a:p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Dr. William </a:t>
            </a: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Koshak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NASA/MSFC</a:t>
            </a:r>
          </a:p>
          <a:p>
            <a:pPr algn="ctr"/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October 28, 2020</a:t>
            </a:r>
          </a:p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Huntsville, AL  </a:t>
            </a:r>
          </a:p>
          <a:p>
            <a:pPr algn="ctr"/>
            <a:r>
              <a:rPr 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85200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4410" y="6326099"/>
            <a:ext cx="10652289" cy="94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nasa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35279" y="6068395"/>
            <a:ext cx="742311" cy="6096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75076" y="6485697"/>
            <a:ext cx="1463606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Koshak, NASA/MSFC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44D527-1DAB-F844-A89B-8441312551C0}"/>
              </a:ext>
            </a:extLst>
          </p:cNvPr>
          <p:cNvSpPr/>
          <p:nvPr/>
        </p:nvSpPr>
        <p:spPr>
          <a:xfrm>
            <a:off x="0" y="-11568"/>
            <a:ext cx="12192000" cy="70788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B39CFA-4702-0444-9626-A568F0B572D9}"/>
              </a:ext>
            </a:extLst>
          </p:cNvPr>
          <p:cNvSpPr/>
          <p:nvPr/>
        </p:nvSpPr>
        <p:spPr>
          <a:xfrm>
            <a:off x="862990" y="1489530"/>
            <a:ext cx="10466019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General Comments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Charges Deposited by Lightning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Lightning Nitrogen Oxides Model (LNOM)</a:t>
            </a:r>
            <a:endParaRPr lang="en-US" sz="4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Modeling Return Stroke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LNOx</a:t>
            </a:r>
            <a:endParaRPr lang="en-US" sz="4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Estimating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LNOx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from LIS/GLM</a:t>
            </a:r>
          </a:p>
        </p:txBody>
      </p:sp>
    </p:spTree>
    <p:extLst>
      <p:ext uri="{BB962C8B-B14F-4D97-AF65-F5344CB8AC3E}">
        <p14:creationId xmlns:p14="http://schemas.microsoft.com/office/powerpoint/2010/main" val="156529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E7D5857-CEFB-484D-BEE2-0792AFCCB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607" y="179933"/>
            <a:ext cx="11397106" cy="641087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14410" y="6326099"/>
            <a:ext cx="10652289" cy="94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nasa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35279" y="6068395"/>
            <a:ext cx="742311" cy="6096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75076" y="6485697"/>
            <a:ext cx="1463606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Koshak, NASA/MSFC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44D527-1DAB-F844-A89B-8441312551C0}"/>
              </a:ext>
            </a:extLst>
          </p:cNvPr>
          <p:cNvSpPr/>
          <p:nvPr/>
        </p:nvSpPr>
        <p:spPr>
          <a:xfrm>
            <a:off x="0" y="-11568"/>
            <a:ext cx="12192000" cy="70788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Lightning/Climate  Interaction</a:t>
            </a:r>
          </a:p>
        </p:txBody>
      </p:sp>
    </p:spTree>
    <p:extLst>
      <p:ext uri="{BB962C8B-B14F-4D97-AF65-F5344CB8AC3E}">
        <p14:creationId xmlns:p14="http://schemas.microsoft.com/office/powerpoint/2010/main" val="495652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asa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35279" y="6068395"/>
            <a:ext cx="742311" cy="6096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75076" y="6485697"/>
            <a:ext cx="1463606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Koshak, NASA/MSFC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44D527-1DAB-F844-A89B-8441312551C0}"/>
              </a:ext>
            </a:extLst>
          </p:cNvPr>
          <p:cNvSpPr/>
          <p:nvPr/>
        </p:nvSpPr>
        <p:spPr>
          <a:xfrm>
            <a:off x="0" y="-11568"/>
            <a:ext cx="12192000" cy="70788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Mathematical  Inversion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4DE7510-9B3A-794F-AA8C-233C47A292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790586"/>
            <a:ext cx="9144000" cy="606741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14410" y="6326099"/>
            <a:ext cx="10652289" cy="94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908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4410" y="6326099"/>
            <a:ext cx="10652289" cy="94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nasa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35279" y="6068395"/>
            <a:ext cx="742311" cy="6096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75076" y="6485697"/>
            <a:ext cx="1463606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Koshak, NASA/MSFC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44D527-1DAB-F844-A89B-8441312551C0}"/>
              </a:ext>
            </a:extLst>
          </p:cNvPr>
          <p:cNvSpPr/>
          <p:nvPr/>
        </p:nvSpPr>
        <p:spPr>
          <a:xfrm>
            <a:off x="0" y="-11568"/>
            <a:ext cx="12192000" cy="70788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Common  Retrievals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8DC95B1-A5E3-AB49-A632-FE2677E513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288459"/>
              </p:ext>
            </p:extLst>
          </p:nvPr>
        </p:nvGraphicFramePr>
        <p:xfrm>
          <a:off x="517859" y="1425090"/>
          <a:ext cx="11071700" cy="36568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08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95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313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858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Item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Measurement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Retrieval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581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Ground-Based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58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Electrostatic field changes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Charges deposited by Lightning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58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aseline="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VHF time-of-arrival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Channel mapping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58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VLF/LF radiated electric field amplitude,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(also magnetic direction &amp;</a:t>
                      </a:r>
                      <a:r>
                        <a:rPr lang="en-US" sz="2000" baseline="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time-of-arrival)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CG return stroke peak current,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(CG strike location)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581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In-Situ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858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Aircraft electric field mill amplitude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Thundercloud</a:t>
                      </a:r>
                      <a:r>
                        <a:rPr lang="en-US" sz="2000" baseline="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electric field  </a:t>
                      </a:r>
                      <a:endParaRPr lang="en-US" sz="2000" i="1" dirty="0"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8581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Satellite (GLM/LIS)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858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Maximum</a:t>
                      </a:r>
                      <a:r>
                        <a:rPr lang="en-US" sz="2000" baseline="0" dirty="0">
                          <a:effectLst/>
                        </a:rPr>
                        <a:t> Group Area (MGA) in optical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Flash type (CG or cloud flash)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858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Intercepted flash optical energy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LNOx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" name="Right Brace 2">
            <a:extLst>
              <a:ext uri="{FF2B5EF4-FFF2-40B4-BE49-F238E27FC236}">
                <a16:creationId xmlns:a16="http://schemas.microsoft.com/office/drawing/2014/main" id="{1025C9AD-BA34-BC43-B9B6-765A6E80756C}"/>
              </a:ext>
            </a:extLst>
          </p:cNvPr>
          <p:cNvSpPr/>
          <p:nvPr/>
        </p:nvSpPr>
        <p:spPr>
          <a:xfrm>
            <a:off x="9393382" y="2505694"/>
            <a:ext cx="332509" cy="807522"/>
          </a:xfrm>
          <a:prstGeom prst="rightBrac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748E33-4B1C-6141-8FFF-DFB5C5F5C598}"/>
              </a:ext>
            </a:extLst>
          </p:cNvPr>
          <p:cNvSpPr txBox="1"/>
          <p:nvPr/>
        </p:nvSpPr>
        <p:spPr>
          <a:xfrm>
            <a:off x="9823269" y="2678622"/>
            <a:ext cx="99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LNOM</a:t>
            </a:r>
          </a:p>
        </p:txBody>
      </p:sp>
    </p:spTree>
    <p:extLst>
      <p:ext uri="{BB962C8B-B14F-4D97-AF65-F5344CB8AC3E}">
        <p14:creationId xmlns:p14="http://schemas.microsoft.com/office/powerpoint/2010/main" val="2280825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4410" y="6326099"/>
            <a:ext cx="10652289" cy="94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nasa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35279" y="6068395"/>
            <a:ext cx="742311" cy="6096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75076" y="6485697"/>
            <a:ext cx="1463606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Koshak, NASA/MSFC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44D527-1DAB-F844-A89B-8441312551C0}"/>
              </a:ext>
            </a:extLst>
          </p:cNvPr>
          <p:cNvSpPr/>
          <p:nvPr/>
        </p:nvSpPr>
        <p:spPr>
          <a:xfrm>
            <a:off x="0" y="-11568"/>
            <a:ext cx="12192000" cy="70788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B39CFA-4702-0444-9626-A568F0B572D9}"/>
              </a:ext>
            </a:extLst>
          </p:cNvPr>
          <p:cNvSpPr/>
          <p:nvPr/>
        </p:nvSpPr>
        <p:spPr>
          <a:xfrm>
            <a:off x="862990" y="1489530"/>
            <a:ext cx="10466019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General Comments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Charges Deposited by Lightning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Lightning Nitrogen Oxides Model (LNOM)</a:t>
            </a:r>
            <a:endParaRPr lang="en-US" sz="4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Modeling Return Stroke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LNOx</a:t>
            </a:r>
            <a:endParaRPr lang="en-US" sz="4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Estimating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LNOx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from LIS/GLM</a:t>
            </a:r>
          </a:p>
        </p:txBody>
      </p:sp>
    </p:spTree>
    <p:extLst>
      <p:ext uri="{BB962C8B-B14F-4D97-AF65-F5344CB8AC3E}">
        <p14:creationId xmlns:p14="http://schemas.microsoft.com/office/powerpoint/2010/main" val="1912614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A6EEA6B-7A55-0D48-916B-C15ECFE3E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883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4410" y="6326099"/>
            <a:ext cx="10652289" cy="94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nasa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35279" y="6068395"/>
            <a:ext cx="742311" cy="6096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75076" y="6485697"/>
            <a:ext cx="1463606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Koshak, NASA/MSFC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44D527-1DAB-F844-A89B-8441312551C0}"/>
              </a:ext>
            </a:extLst>
          </p:cNvPr>
          <p:cNvSpPr/>
          <p:nvPr/>
        </p:nvSpPr>
        <p:spPr>
          <a:xfrm>
            <a:off x="0" y="-11568"/>
            <a:ext cx="12192000" cy="70788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Sample  Charge  Retrieval</a:t>
            </a:r>
          </a:p>
        </p:txBody>
      </p:sp>
      <p:pic>
        <p:nvPicPr>
          <p:cNvPr id="6" name="Picture 2" descr="fig36">
            <a:extLst>
              <a:ext uri="{FF2B5EF4-FFF2-40B4-BE49-F238E27FC236}">
                <a16:creationId xmlns:a16="http://schemas.microsoft.com/office/drawing/2014/main" id="{0308244B-2112-3249-BAD0-3AEC25EEB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10" y="761648"/>
            <a:ext cx="7089224" cy="54406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8BDCA38-1FAB-674D-8BFE-99B3CCB37142}"/>
              </a:ext>
            </a:extLst>
          </p:cNvPr>
          <p:cNvSpPr/>
          <p:nvPr/>
        </p:nvSpPr>
        <p:spPr>
          <a:xfrm>
            <a:off x="8124479" y="1979964"/>
            <a:ext cx="3461657" cy="2684370"/>
          </a:xfrm>
          <a:prstGeom prst="roundRect">
            <a:avLst/>
          </a:prstGeom>
          <a:solidFill>
            <a:srgbClr val="CD4D72">
              <a:alpha val="3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4D7D0D-11E8-C641-894D-D69975742F0C}"/>
              </a:ext>
            </a:extLst>
          </p:cNvPr>
          <p:cNvSpPr/>
          <p:nvPr/>
        </p:nvSpPr>
        <p:spPr>
          <a:xfrm>
            <a:off x="8405519" y="2537319"/>
            <a:ext cx="289957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Dipole Moment </a:t>
            </a:r>
          </a:p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Change due to a</a:t>
            </a:r>
          </a:p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Cloud Flash</a:t>
            </a:r>
          </a:p>
        </p:txBody>
      </p:sp>
    </p:spTree>
    <p:extLst>
      <p:ext uri="{BB962C8B-B14F-4D97-AF65-F5344CB8AC3E}">
        <p14:creationId xmlns:p14="http://schemas.microsoft.com/office/powerpoint/2010/main" val="771828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63E99C6-07D6-D846-8F86-DBEE9A5CA73E}"/>
              </a:ext>
            </a:extLst>
          </p:cNvPr>
          <p:cNvSpPr/>
          <p:nvPr/>
        </p:nvSpPr>
        <p:spPr>
          <a:xfrm>
            <a:off x="1068778" y="4264097"/>
            <a:ext cx="3038330" cy="25248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D38978-9C63-9C4D-8FA1-B49E5E58438C}"/>
              </a:ext>
            </a:extLst>
          </p:cNvPr>
          <p:cNvSpPr/>
          <p:nvPr/>
        </p:nvSpPr>
        <p:spPr>
          <a:xfrm>
            <a:off x="1068778" y="2149920"/>
            <a:ext cx="2719451" cy="25248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334DC5-42AF-7B47-97AB-B843F9B80B45}"/>
              </a:ext>
            </a:extLst>
          </p:cNvPr>
          <p:cNvSpPr/>
          <p:nvPr/>
        </p:nvSpPr>
        <p:spPr>
          <a:xfrm>
            <a:off x="1068779" y="958799"/>
            <a:ext cx="2280063" cy="25248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4410" y="6326099"/>
            <a:ext cx="10652289" cy="94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nasa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35279" y="6068395"/>
            <a:ext cx="742311" cy="6096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75076" y="6485697"/>
            <a:ext cx="1463606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Koshak, NASA/MSFC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44D527-1DAB-F844-A89B-8441312551C0}"/>
              </a:ext>
            </a:extLst>
          </p:cNvPr>
          <p:cNvSpPr/>
          <p:nvPr/>
        </p:nvSpPr>
        <p:spPr>
          <a:xfrm>
            <a:off x="0" y="-11568"/>
            <a:ext cx="12192000" cy="70788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Charge … Energy …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LNOx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A03D41-8F23-1845-84E7-01DF631EB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410" y="994424"/>
            <a:ext cx="4918590" cy="5073971"/>
          </a:xfrm>
          <a:prstGeom prst="rect">
            <a:avLst/>
          </a:prstGeom>
        </p:spPr>
      </p:pic>
      <p:sp>
        <p:nvSpPr>
          <p:cNvPr id="16" name="Left Brace 15">
            <a:extLst>
              <a:ext uri="{FF2B5EF4-FFF2-40B4-BE49-F238E27FC236}">
                <a16:creationId xmlns:a16="http://schemas.microsoft.com/office/drawing/2014/main" id="{817EB647-69C7-A446-A63F-47363D5B0272}"/>
              </a:ext>
            </a:extLst>
          </p:cNvPr>
          <p:cNvSpPr/>
          <p:nvPr/>
        </p:nvSpPr>
        <p:spPr>
          <a:xfrm rot="16200000">
            <a:off x="3950272" y="3714080"/>
            <a:ext cx="94268" cy="218059"/>
          </a:xfrm>
          <a:prstGeom prst="leftBrace">
            <a:avLst/>
          </a:prstGeom>
          <a:noFill/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Bent Arrow 16">
            <a:extLst>
              <a:ext uri="{FF2B5EF4-FFF2-40B4-BE49-F238E27FC236}">
                <a16:creationId xmlns:a16="http://schemas.microsoft.com/office/drawing/2014/main" id="{29693D0C-4F7F-C349-83CC-714C1FC5F712}"/>
              </a:ext>
            </a:extLst>
          </p:cNvPr>
          <p:cNvSpPr/>
          <p:nvPr/>
        </p:nvSpPr>
        <p:spPr>
          <a:xfrm rot="16200000">
            <a:off x="5719667" y="2218904"/>
            <a:ext cx="186785" cy="3631304"/>
          </a:xfrm>
          <a:prstGeom prst="ben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7E068C-60FF-064C-AB8C-D5C37EE4EAA4}"/>
              </a:ext>
            </a:extLst>
          </p:cNvPr>
          <p:cNvSpPr/>
          <p:nvPr/>
        </p:nvSpPr>
        <p:spPr>
          <a:xfrm>
            <a:off x="7958718" y="3555668"/>
            <a:ext cx="290733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Obtain from </a:t>
            </a:r>
          </a:p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Charge Retrieval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18CAA204-74BD-BA4C-A1DF-27F618795AAF}"/>
              </a:ext>
            </a:extLst>
          </p:cNvPr>
          <p:cNvSpPr/>
          <p:nvPr/>
        </p:nvSpPr>
        <p:spPr>
          <a:xfrm>
            <a:off x="7628713" y="3429000"/>
            <a:ext cx="3385878" cy="1378131"/>
          </a:xfrm>
          <a:prstGeom prst="roundRect">
            <a:avLst/>
          </a:prstGeom>
          <a:solidFill>
            <a:srgbClr val="CD4D72">
              <a:alpha val="3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484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4410" y="6326099"/>
            <a:ext cx="10652289" cy="94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nasa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35279" y="6068395"/>
            <a:ext cx="742311" cy="6096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75076" y="6485697"/>
            <a:ext cx="1463606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Koshak, NASA/MSFC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44D527-1DAB-F844-A89B-8441312551C0}"/>
              </a:ext>
            </a:extLst>
          </p:cNvPr>
          <p:cNvSpPr/>
          <p:nvPr/>
        </p:nvSpPr>
        <p:spPr>
          <a:xfrm>
            <a:off x="0" y="-11568"/>
            <a:ext cx="12192000" cy="70788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B39CFA-4702-0444-9626-A568F0B572D9}"/>
              </a:ext>
            </a:extLst>
          </p:cNvPr>
          <p:cNvSpPr/>
          <p:nvPr/>
        </p:nvSpPr>
        <p:spPr>
          <a:xfrm>
            <a:off x="862990" y="1489530"/>
            <a:ext cx="10466019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General Comments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Charges Deposited by Lightning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Lightning Nitrogen Oxides Model (LNOM)</a:t>
            </a:r>
            <a:endParaRPr lang="en-US" sz="44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Modeling Return Stroke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LNOx</a:t>
            </a:r>
            <a:endParaRPr lang="en-US" sz="4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Estimating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LNOx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from LIS/GLM</a:t>
            </a:r>
          </a:p>
        </p:txBody>
      </p:sp>
    </p:spTree>
    <p:extLst>
      <p:ext uri="{BB962C8B-B14F-4D97-AF65-F5344CB8AC3E}">
        <p14:creationId xmlns:p14="http://schemas.microsoft.com/office/powerpoint/2010/main" val="1521375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0A543D-F5E1-2147-9998-C8D134496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542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4410" y="6326099"/>
            <a:ext cx="10652289" cy="94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nasa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35279" y="6068395"/>
            <a:ext cx="742311" cy="6096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75076" y="6485697"/>
            <a:ext cx="1463606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Koshak, NASA/MSFC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44D527-1DAB-F844-A89B-8441312551C0}"/>
              </a:ext>
            </a:extLst>
          </p:cNvPr>
          <p:cNvSpPr/>
          <p:nvPr/>
        </p:nvSpPr>
        <p:spPr>
          <a:xfrm>
            <a:off x="0" y="-11568"/>
            <a:ext cx="12192000" cy="70788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Sample  LMA  Flash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59E470F-BDAC-BD46-B112-1C5E7C66F578}"/>
              </a:ext>
            </a:extLst>
          </p:cNvPr>
          <p:cNvSpPr txBox="1">
            <a:spLocks noChangeArrowheads="1"/>
          </p:cNvSpPr>
          <p:nvPr/>
        </p:nvSpPr>
        <p:spPr>
          <a:xfrm>
            <a:off x="7038682" y="2064525"/>
            <a:ext cx="4339067" cy="762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b="1" dirty="0"/>
              <a:t>DC Area Lightning </a:t>
            </a:r>
            <a:br>
              <a:rPr lang="en-US" altLang="en-US" sz="4000" b="1" dirty="0"/>
            </a:br>
            <a:r>
              <a:rPr lang="en-US" altLang="en-US" sz="4000" b="1" dirty="0"/>
              <a:t>Discharge</a:t>
            </a: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5E105AEE-FEFB-BF4E-99B4-92C444DE9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3681" y="3071347"/>
            <a:ext cx="5068388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2800" b="1" dirty="0">
                <a:solidFill>
                  <a:srgbClr val="7030A0"/>
                </a:solidFill>
              </a:rPr>
              <a:t>    2.2 sec hybrid flash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800" b="1" dirty="0">
                <a:solidFill>
                  <a:srgbClr val="7030A0"/>
                </a:solidFill>
              </a:rPr>
              <a:t>  50 km horizontal extent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800" b="1" dirty="0">
                <a:solidFill>
                  <a:srgbClr val="7030A0"/>
                </a:solidFill>
              </a:rPr>
              <a:t>  Initiation at 5.2 km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800" b="1" dirty="0">
                <a:solidFill>
                  <a:srgbClr val="7030A0"/>
                </a:solidFill>
              </a:rPr>
              <a:t>  VHF Sources 2187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800" b="1" dirty="0">
                <a:solidFill>
                  <a:srgbClr val="7030A0"/>
                </a:solidFill>
              </a:rPr>
              <a:t>  CG strike at 2 s</a:t>
            </a:r>
          </a:p>
        </p:txBody>
      </p:sp>
      <p:pic>
        <p:nvPicPr>
          <p:cNvPr id="11" name="Picture 4" descr="DCLMA Animated Flash2">
            <a:extLst>
              <a:ext uri="{FF2B5EF4-FFF2-40B4-BE49-F238E27FC236}">
                <a16:creationId xmlns:a16="http://schemas.microsoft.com/office/drawing/2014/main" id="{5409A852-1CA4-3D4D-9260-2D4648E8D58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566" y="920408"/>
            <a:ext cx="51816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19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DEE3BC86-3990-D246-B4CB-18E2AD93E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236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4410" y="6326099"/>
            <a:ext cx="10652289" cy="94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nasa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35279" y="6068395"/>
            <a:ext cx="742311" cy="6096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75076" y="6485697"/>
            <a:ext cx="1463606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Koshak, NASA/MSFC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44D527-1DAB-F844-A89B-8441312551C0}"/>
              </a:ext>
            </a:extLst>
          </p:cNvPr>
          <p:cNvSpPr/>
          <p:nvPr/>
        </p:nvSpPr>
        <p:spPr>
          <a:xfrm>
            <a:off x="0" y="-11568"/>
            <a:ext cx="12192000" cy="70788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7558E4-0DCA-6844-A638-F032BB393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2" y="1030017"/>
            <a:ext cx="5746806" cy="410486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0741EE2-39C4-AF49-8694-E9F672C2066A}"/>
              </a:ext>
            </a:extLst>
          </p:cNvPr>
          <p:cNvSpPr/>
          <p:nvPr/>
        </p:nvSpPr>
        <p:spPr>
          <a:xfrm>
            <a:off x="2353273" y="5120097"/>
            <a:ext cx="156164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Flash Density</a:t>
            </a:r>
          </a:p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(#CG/km</a:t>
            </a:r>
            <a:r>
              <a:rPr lang="en-US" sz="2000" b="0" cap="none" spc="0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47AA30D-2C46-7D41-B3EA-CF148DED21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500" y="1015236"/>
            <a:ext cx="5746805" cy="410486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0FD5613-B968-9A4A-A45D-6230E03F22B4}"/>
              </a:ext>
            </a:extLst>
          </p:cNvPr>
          <p:cNvSpPr/>
          <p:nvPr/>
        </p:nvSpPr>
        <p:spPr>
          <a:xfrm>
            <a:off x="8393368" y="5120097"/>
            <a:ext cx="166949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Peak Current</a:t>
            </a:r>
          </a:p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(kA</a:t>
            </a:r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87857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4410" y="6326099"/>
            <a:ext cx="10652289" cy="94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nasa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35279" y="6068395"/>
            <a:ext cx="742311" cy="6096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75076" y="6485697"/>
            <a:ext cx="1463606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Koshak, NASA/MSFC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44D527-1DAB-F844-A89B-8441312551C0}"/>
              </a:ext>
            </a:extLst>
          </p:cNvPr>
          <p:cNvSpPr/>
          <p:nvPr/>
        </p:nvSpPr>
        <p:spPr>
          <a:xfrm>
            <a:off x="0" y="-11568"/>
            <a:ext cx="12192000" cy="70788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LNOM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59C7F1-6985-314F-B1EE-7B51C778F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382" y="842229"/>
            <a:ext cx="9489703" cy="533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76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4410" y="6326099"/>
            <a:ext cx="10652289" cy="94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nasa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35279" y="6068395"/>
            <a:ext cx="742311" cy="6096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75076" y="6485697"/>
            <a:ext cx="1463606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Koshak, NASA/MSFC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44D527-1DAB-F844-A89B-8441312551C0}"/>
              </a:ext>
            </a:extLst>
          </p:cNvPr>
          <p:cNvSpPr/>
          <p:nvPr/>
        </p:nvSpPr>
        <p:spPr>
          <a:xfrm>
            <a:off x="0" y="-11568"/>
            <a:ext cx="12192000" cy="70788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LNOM  (cont.)</a:t>
            </a:r>
          </a:p>
        </p:txBody>
      </p:sp>
      <p:pic>
        <p:nvPicPr>
          <p:cNvPr id="6" name="Picture 1" descr="fig2">
            <a:extLst>
              <a:ext uri="{FF2B5EF4-FFF2-40B4-BE49-F238E27FC236}">
                <a16:creationId xmlns:a16="http://schemas.microsoft.com/office/drawing/2014/main" id="{6DAEA379-2336-E94C-A2E2-EB6308F6F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925" y="761648"/>
            <a:ext cx="834294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930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4410" y="6326099"/>
            <a:ext cx="10652289" cy="94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nasa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35279" y="6068395"/>
            <a:ext cx="742311" cy="6096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75076" y="6485697"/>
            <a:ext cx="1463606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Koshak, NASA/MSFC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44D527-1DAB-F844-A89B-8441312551C0}"/>
              </a:ext>
            </a:extLst>
          </p:cNvPr>
          <p:cNvSpPr/>
          <p:nvPr/>
        </p:nvSpPr>
        <p:spPr>
          <a:xfrm>
            <a:off x="0" y="-11568"/>
            <a:ext cx="12192000" cy="70788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LNOM  (cont.)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999C53-CF1B-8C4C-BBD6-BF7534801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18" y="678513"/>
            <a:ext cx="10597261" cy="556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765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4410" y="6326099"/>
            <a:ext cx="10652289" cy="94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nasa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35279" y="6068395"/>
            <a:ext cx="742311" cy="6096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75076" y="6485697"/>
            <a:ext cx="1463606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Koshak, NASA/MSFC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44D527-1DAB-F844-A89B-8441312551C0}"/>
              </a:ext>
            </a:extLst>
          </p:cNvPr>
          <p:cNvSpPr/>
          <p:nvPr/>
        </p:nvSpPr>
        <p:spPr>
          <a:xfrm>
            <a:off x="0" y="-11568"/>
            <a:ext cx="12192000" cy="70788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B39CFA-4702-0444-9626-A568F0B572D9}"/>
              </a:ext>
            </a:extLst>
          </p:cNvPr>
          <p:cNvSpPr/>
          <p:nvPr/>
        </p:nvSpPr>
        <p:spPr>
          <a:xfrm>
            <a:off x="862990" y="1489530"/>
            <a:ext cx="10466019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General Comments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Charges Deposited by Lightning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Lightning Nitrogen Oxides Model (LNOM)</a:t>
            </a:r>
            <a:endParaRPr lang="en-US" sz="4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Modeling Return Stroke </a:t>
            </a:r>
            <a:r>
              <a:rPr lang="en-US" sz="4400" b="1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LNOx</a:t>
            </a:r>
            <a:endParaRPr lang="en-US" sz="4400" b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Estimating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LNOx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from LIS/GLM</a:t>
            </a:r>
          </a:p>
        </p:txBody>
      </p:sp>
    </p:spTree>
    <p:extLst>
      <p:ext uri="{BB962C8B-B14F-4D97-AF65-F5344CB8AC3E}">
        <p14:creationId xmlns:p14="http://schemas.microsoft.com/office/powerpoint/2010/main" val="4141984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E3DC0A-A717-424D-BC4B-C81DFBA36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097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B0CB4E-232C-6947-B756-9723D7CD6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438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4410" y="6326099"/>
            <a:ext cx="10652289" cy="94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nasa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35279" y="6068395"/>
            <a:ext cx="742311" cy="6096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75076" y="6485697"/>
            <a:ext cx="1463606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Koshak, NASA/MSFC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44D527-1DAB-F844-A89B-8441312551C0}"/>
              </a:ext>
            </a:extLst>
          </p:cNvPr>
          <p:cNvSpPr/>
          <p:nvPr/>
        </p:nvSpPr>
        <p:spPr>
          <a:xfrm>
            <a:off x="0" y="-11568"/>
            <a:ext cx="12192000" cy="70788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Modeled Return Stroke Current Pulse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415CBBE8-FDC1-8041-B290-4D5AE24C8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4633" y="2556646"/>
            <a:ext cx="174759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b="1" dirty="0"/>
              <a:t>Input </a:t>
            </a:r>
          </a:p>
          <a:p>
            <a:pPr algn="ctr"/>
            <a:r>
              <a:rPr lang="en-US" sz="3600" b="1" dirty="0"/>
              <a:t>Channel</a:t>
            </a:r>
          </a:p>
          <a:p>
            <a:pPr algn="ctr"/>
            <a:r>
              <a:rPr lang="en-US" sz="3600" b="1" dirty="0"/>
              <a:t>Current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93819C5-5FD2-454E-9945-F5DC358546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967" y="827686"/>
            <a:ext cx="6040368" cy="536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256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4410" y="6326099"/>
            <a:ext cx="10652289" cy="94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nasa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35279" y="6068395"/>
            <a:ext cx="742311" cy="6096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75076" y="6485697"/>
            <a:ext cx="1463606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Koshak, NASA/MSFC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44D527-1DAB-F844-A89B-8441312551C0}"/>
              </a:ext>
            </a:extLst>
          </p:cNvPr>
          <p:cNvSpPr/>
          <p:nvPr/>
        </p:nvSpPr>
        <p:spPr>
          <a:xfrm>
            <a:off x="0" y="-11568"/>
            <a:ext cx="12192000" cy="70788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Channel  Radius  Solution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3CBCC9-6C0C-7144-8997-B8E5D6CB6967}"/>
              </a:ext>
            </a:extLst>
          </p:cNvPr>
          <p:cNvSpPr/>
          <p:nvPr/>
        </p:nvSpPr>
        <p:spPr>
          <a:xfrm>
            <a:off x="8558901" y="1068540"/>
            <a:ext cx="174759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Output</a:t>
            </a:r>
          </a:p>
          <a:p>
            <a:pPr algn="ctr"/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Channel</a:t>
            </a:r>
          </a:p>
          <a:p>
            <a:pPr algn="ctr"/>
            <a:r>
              <a:rPr lang="en-US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Radius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2A8DDA-1522-914B-9A2B-2069BCC54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42" y="809863"/>
            <a:ext cx="6134751" cy="5450906"/>
          </a:xfrm>
          <a:prstGeom prst="rect">
            <a:avLst/>
          </a:prstGeom>
        </p:spPr>
      </p:pic>
      <p:sp>
        <p:nvSpPr>
          <p:cNvPr id="3" name="Down Arrow 2">
            <a:extLst>
              <a:ext uri="{FF2B5EF4-FFF2-40B4-BE49-F238E27FC236}">
                <a16:creationId xmlns:a16="http://schemas.microsoft.com/office/drawing/2014/main" id="{2FE78464-527B-5D45-9A73-C3B6934915F2}"/>
              </a:ext>
            </a:extLst>
          </p:cNvPr>
          <p:cNvSpPr/>
          <p:nvPr/>
        </p:nvSpPr>
        <p:spPr>
          <a:xfrm>
            <a:off x="9236754" y="2965300"/>
            <a:ext cx="391885" cy="570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91439C-3B08-5547-80CB-1D5FD769120A}"/>
              </a:ext>
            </a:extLst>
          </p:cNvPr>
          <p:cNvSpPr/>
          <p:nvPr/>
        </p:nvSpPr>
        <p:spPr>
          <a:xfrm>
            <a:off x="6875813" y="3821543"/>
            <a:ext cx="545077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Run 1 (Baseline):  0.045 mole/km</a:t>
            </a:r>
            <a:endParaRPr lang="en-US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Run 2 (Enhanced Initial Radial Velocity):  0.265 mole/km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Run 3 (Enhanced Peak Current):  0.730 mole/km</a:t>
            </a:r>
            <a:endParaRPr lang="en-US" sz="1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06827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4410" y="6326099"/>
            <a:ext cx="10652289" cy="94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nasa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35279" y="6068395"/>
            <a:ext cx="742311" cy="6096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75076" y="6485697"/>
            <a:ext cx="1463606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Koshak, NASA/MSFC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44D527-1DAB-F844-A89B-8441312551C0}"/>
              </a:ext>
            </a:extLst>
          </p:cNvPr>
          <p:cNvSpPr/>
          <p:nvPr/>
        </p:nvSpPr>
        <p:spPr>
          <a:xfrm>
            <a:off x="0" y="-11568"/>
            <a:ext cx="12192000" cy="70788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B39CFA-4702-0444-9626-A568F0B572D9}"/>
              </a:ext>
            </a:extLst>
          </p:cNvPr>
          <p:cNvSpPr/>
          <p:nvPr/>
        </p:nvSpPr>
        <p:spPr>
          <a:xfrm>
            <a:off x="862990" y="1489530"/>
            <a:ext cx="10466019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General Comments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Charges Deposited by Lightning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Lightning Nitrogen Oxides Model (LNOM)</a:t>
            </a:r>
            <a:endParaRPr lang="en-US" sz="4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Modeling Return Stroke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LNOx</a:t>
            </a:r>
            <a:endParaRPr lang="en-US" sz="4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Estimating </a:t>
            </a:r>
            <a:r>
              <a:rPr lang="en-US" sz="4400" b="1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LNOx</a:t>
            </a:r>
            <a:r>
              <a:rPr lang="en-US" sz="44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from LIS/GLM</a:t>
            </a:r>
          </a:p>
        </p:txBody>
      </p:sp>
    </p:spTree>
    <p:extLst>
      <p:ext uri="{BB962C8B-B14F-4D97-AF65-F5344CB8AC3E}">
        <p14:creationId xmlns:p14="http://schemas.microsoft.com/office/powerpoint/2010/main" val="33363329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4410" y="6326099"/>
            <a:ext cx="10652289" cy="94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nasa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35279" y="6068395"/>
            <a:ext cx="742311" cy="6096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75076" y="6485697"/>
            <a:ext cx="1463606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Koshak, NASA/MSFC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44D527-1DAB-F844-A89B-8441312551C0}"/>
              </a:ext>
            </a:extLst>
          </p:cNvPr>
          <p:cNvSpPr/>
          <p:nvPr/>
        </p:nvSpPr>
        <p:spPr>
          <a:xfrm>
            <a:off x="0" y="-11568"/>
            <a:ext cx="12192000" cy="70788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Energy  Flow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542973-41B5-8545-BA66-41973693A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992" y="873052"/>
            <a:ext cx="8239362" cy="527631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04C5964-941C-4E4B-B946-C2C5DE83901A}"/>
              </a:ext>
            </a:extLst>
          </p:cNvPr>
          <p:cNvSpPr/>
          <p:nvPr/>
        </p:nvSpPr>
        <p:spPr>
          <a:xfrm>
            <a:off x="146993" y="873052"/>
            <a:ext cx="8239362" cy="5290242"/>
          </a:xfrm>
          <a:prstGeom prst="rect">
            <a:avLst/>
          </a:prstGeom>
          <a:noFill/>
          <a:ln w="698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4EA1F2-50DD-1F4E-9593-459E2A5E821B}"/>
              </a:ext>
            </a:extLst>
          </p:cNvPr>
          <p:cNvSpPr/>
          <p:nvPr/>
        </p:nvSpPr>
        <p:spPr>
          <a:xfrm>
            <a:off x="8545585" y="852095"/>
            <a:ext cx="3235822" cy="532453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Flash Energy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Typically </a:t>
            </a:r>
            <a:r>
              <a:rPr lang="en-US" sz="2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GigaJoules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Flash Optical Energy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100s of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femtoJoules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Energy Intercepted </a:t>
            </a:r>
          </a:p>
          <a:p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by Pixel:</a:t>
            </a:r>
          </a:p>
          <a:p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GLM pixel solid angle</a:t>
            </a:r>
          </a:p>
          <a:p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small, but D large.</a:t>
            </a:r>
            <a:endParaRPr lang="en-US" sz="24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A0FA386-CE79-F94D-B715-597A6D1392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9869" y="4270458"/>
            <a:ext cx="2498777" cy="707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98CA7E-7D31-6F45-92A9-D34CDA35BE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9171" y="4270457"/>
            <a:ext cx="281201" cy="35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3751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3010C3-2F67-3143-9782-79ED01831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9960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6D6ED1-A352-3542-993A-B4230F4DC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66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6DC95E-7FB2-CE44-849C-7CC3A7DD5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6259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A1BA28-BF03-D241-9639-3887E1FC0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89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A45C7E-6C17-2C43-97FE-9E66930EC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0484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4410" y="6326099"/>
            <a:ext cx="10652289" cy="94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nasa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35279" y="6068395"/>
            <a:ext cx="742311" cy="60967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75076" y="6485697"/>
            <a:ext cx="1463606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Koshak, NASA/MSFC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44D527-1DAB-F844-A89B-8441312551C0}"/>
              </a:ext>
            </a:extLst>
          </p:cNvPr>
          <p:cNvSpPr/>
          <p:nvPr/>
        </p:nvSpPr>
        <p:spPr>
          <a:xfrm>
            <a:off x="0" y="-11568"/>
            <a:ext cx="12192000" cy="70788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GLM-16 </a:t>
            </a:r>
            <a:r>
              <a:rPr lang="en-US" sz="4000" b="1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LNOx</a:t>
            </a:r>
            <a:r>
              <a:rPr lang="en-US" sz="4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(geographical variation)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6495576-5A1B-DE4C-B38D-B8DCA333C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10" y="813921"/>
            <a:ext cx="8511225" cy="539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C99E858-BD81-414D-9726-FA91E2EA30AB}"/>
              </a:ext>
            </a:extLst>
          </p:cNvPr>
          <p:cNvSpPr/>
          <p:nvPr/>
        </p:nvSpPr>
        <p:spPr>
          <a:xfrm>
            <a:off x="9720715" y="2468675"/>
            <a:ext cx="141417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Sample</a:t>
            </a:r>
          </a:p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Month</a:t>
            </a:r>
          </a:p>
        </p:txBody>
      </p:sp>
    </p:spTree>
    <p:extLst>
      <p:ext uri="{BB962C8B-B14F-4D97-AF65-F5344CB8AC3E}">
        <p14:creationId xmlns:p14="http://schemas.microsoft.com/office/powerpoint/2010/main" val="18829738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F796086B-D2BF-E543-9F0E-0FBA7CE7F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7288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23F24B8-0D09-F041-9862-FEF4DFC1E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0848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095136-3FB2-8D47-BC72-9D4000E1B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020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4511</TotalTime>
  <Words>493</Words>
  <Application>Microsoft Macintosh PowerPoint</Application>
  <PresentationFormat>Widescreen</PresentationFormat>
  <Paragraphs>133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Times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Koshak</dc:creator>
  <cp:lastModifiedBy>Koshak, William J. (MSFC-ST11)</cp:lastModifiedBy>
  <cp:revision>398</cp:revision>
  <cp:lastPrinted>2017-05-16T11:31:47Z</cp:lastPrinted>
  <dcterms:created xsi:type="dcterms:W3CDTF">2017-03-16T15:30:44Z</dcterms:created>
  <dcterms:modified xsi:type="dcterms:W3CDTF">2020-09-23T15:43:56Z</dcterms:modified>
</cp:coreProperties>
</file>