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3" r:id="rId3"/>
    <p:sldId id="265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CFF"/>
    <a:srgbClr val="FFA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89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3ABDF-C7BD-4A80-8D6D-64EFB187C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C970DA-4EAE-4518-851E-B2C017E0AC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FB533-6AEA-46F0-98F9-714CC780C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CCBFC-F79B-4EDA-BA45-C9C5611F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A3122-8FA0-4589-BD0D-4634D6B5A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1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45B-9B21-4368-A813-1385E540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7BBF-E637-4661-9614-18DE62567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4824F-C622-4C4C-A5C0-41B663C7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168BD-4E2C-44D8-8032-EE271FBB2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55F82-08D0-4ED6-8A33-B5DD5196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5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D2D0-1BF3-4C63-BE54-CE6D23504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9427D-060F-4D6E-BD21-00FBCB67B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A26B8-DBC1-45E8-AE97-5A0ACAC5C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34FC4-A956-45CD-A24E-AB5B8F13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1CCC9-43E4-4EE5-9413-1FA9E775A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1866-0918-4029-8804-91749712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5A835-4ABC-44DF-8CC2-394DDBBA63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1C58E-35D9-491F-9FA1-AE366F5F1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1D090-51F8-4757-8826-01EBE22C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D5415-E718-476D-A19B-1A8638EDC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5ADC6-06F4-4645-BF01-C9AD27EF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3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168DB-36A8-43CA-95C1-5D6FA9A34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84BD5-D7AA-491B-B1E8-372EF74FD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C9F51-952D-420B-9D6E-98274A818E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D883E-EE47-4AB5-A475-189032B8F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848F8-97D4-4CAC-B7D0-85F591FFBC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58D720-976F-410D-BECD-7E5895667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87E298-FA89-4DD4-A3E6-A5C4D41D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C8EAF-9BAC-46B2-B6DD-0D4CA5EA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6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4333-098F-4FD4-B43E-DAFDFE22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9E0CBB-14B5-4029-A284-6870C3543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A86412-F536-416A-A096-047DDAA85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A6CCE-7B66-4FB3-991E-4BA5814D5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8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24194C-3986-4249-8FE6-DF4E1C98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241AB-1A45-47DC-B53A-50EB56D7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9538B-DEC5-47C2-979B-5C7C028D7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6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94EF8-E1E7-4879-809A-C028DF86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63C1B-E531-4788-B48B-9692DFABC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51C30-3C88-4E5A-AA9A-FCFFE7090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C6B85-44B1-4719-B615-E842623F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F66A8-E15A-46CD-82C1-0B44AB39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4A833-46C8-4959-B586-813A0391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91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0DA7-61B1-4116-939E-F40D073A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AF8FE-32D7-4DF8-BCF8-492D01538D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68EB5-99A5-41DF-988F-635E1E1FD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D5275F-ADEE-42EC-B0CD-8E7EF7FB3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FF5AE-552C-4C78-AE88-E9C3DC618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37424-29F0-42E9-9F51-02D8DFA1F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3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DACB8-0ECC-46CA-9B0E-45C70200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353B2-61DF-4E28-BA83-751407D85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1F82D-F104-40A4-B592-5B4401CBE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FF96D-5B04-42DE-B8DC-56448C6B0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0B496-112B-42A1-83DD-613EDA51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3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0B5F5C-5185-4B73-8F16-D62FC8048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8A538-4468-4FA0-B334-D88CC1C46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96260-A6D8-4511-81B6-59C1209C9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F4625-FF70-45E6-9428-3CFCBD6F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C4A9D-27ED-44B9-B795-AF61220F9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9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66911-2AA2-4C0F-8B01-FD3F2222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49" y="6356350"/>
            <a:ext cx="5114925" cy="365125"/>
          </a:xfr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Jason Tackett - CALIOP View of Smoke over North America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AFF6A3-CC3D-4277-9166-60CE8B8C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14287"/>
            <a:ext cx="10515600" cy="873125"/>
          </a:xfrm>
        </p:spPr>
        <p:txBody>
          <a:bodyPr lIns="0" tIns="0" rIns="0" bIns="0"/>
          <a:lstStyle>
            <a:lvl1pPr>
              <a:defRPr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71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EB34D-89DC-4D4F-9873-7D15F810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59B67-8BBA-49C5-BBA3-78F4A7585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EBD1-FF04-4C13-B2B3-E469D7AD2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75FCB-A035-491A-9106-CA784287167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6D9C3-4F94-48C2-BF29-B549B8CE2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2E45B-B0E6-468F-ADCC-7B64769B1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1D864-60C7-45FA-BDF8-5AE8AA591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6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charles.r.trepte@nasa.gov" TargetMode="External"/><Relationship Id="rId3" Type="http://schemas.openxmlformats.org/officeDocument/2006/relationships/hyperlink" Target="https://asdc.larc.nasa.gov/project/CALIPSO" TargetMode="External"/><Relationship Id="rId7" Type="http://schemas.openxmlformats.org/officeDocument/2006/relationships/hyperlink" Target="mailto:brian.j.getzewich@nasa.gov" TargetMode="External"/><Relationship Id="rId2" Type="http://schemas.openxmlformats.org/officeDocument/2006/relationships/hyperlink" Target="https://www-calipso.larc.nasa.gov/products/lidar/browse_images/exp_index.php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jason.l.tackett@nasa.gov" TargetMode="External"/><Relationship Id="rId5" Type="http://schemas.openxmlformats.org/officeDocument/2006/relationships/hyperlink" Target="https://worldview.earthdata.nasa.gov/" TargetMode="External"/><Relationship Id="rId4" Type="http://schemas.openxmlformats.org/officeDocument/2006/relationships/hyperlink" Target="https://www.epa.gov/hesc/remote-sensing-information-gatew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8BE24-341F-4634-B5B0-BA877B4A01E3}"/>
              </a:ext>
            </a:extLst>
          </p:cNvPr>
          <p:cNvSpPr/>
          <p:nvPr/>
        </p:nvSpPr>
        <p:spPr>
          <a:xfrm>
            <a:off x="138111" y="130257"/>
            <a:ext cx="6224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600" dirty="0">
                <a:solidFill>
                  <a:srgbClr val="CC32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CALIOP Lidar on CALIPSO </a:t>
            </a:r>
            <a:endParaRPr lang="en-US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84FA4-1382-484E-A11F-A78A4CC7049D}"/>
              </a:ext>
            </a:extLst>
          </p:cNvPr>
          <p:cNvSpPr txBox="1"/>
          <p:nvPr/>
        </p:nvSpPr>
        <p:spPr>
          <a:xfrm>
            <a:off x="322386" y="776588"/>
            <a:ext cx="6035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Measures vertical profiles of aerosols and clouds. Operational since 2006. Polar orbit, currently with overpass times of 3:30 a.m./2:30 p.m. (PST).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78B504-4732-4CA2-9245-967ADF82DBB8}"/>
              </a:ext>
            </a:extLst>
          </p:cNvPr>
          <p:cNvGrpSpPr/>
          <p:nvPr/>
        </p:nvGrpSpPr>
        <p:grpSpPr>
          <a:xfrm>
            <a:off x="6182362" y="200319"/>
            <a:ext cx="5385214" cy="3620122"/>
            <a:chOff x="1142648" y="3018970"/>
            <a:chExt cx="7386721" cy="3620122"/>
          </a:xfrm>
        </p:grpSpPr>
        <p:pic>
          <p:nvPicPr>
            <p:cNvPr id="9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13642DD4-EDDD-46A2-88DC-B58AE7B26A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88" t="43837" b="9450"/>
            <a:stretch/>
          </p:blipFill>
          <p:spPr bwMode="auto">
            <a:xfrm>
              <a:off x="2335407" y="3135086"/>
              <a:ext cx="5943600" cy="2914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B9F5C515-BA38-429F-84C1-3170F0F712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976" r="93683"/>
            <a:stretch/>
          </p:blipFill>
          <p:spPr bwMode="auto">
            <a:xfrm>
              <a:off x="1142648" y="3018970"/>
              <a:ext cx="1206695" cy="3620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s://www-calipso.larc.nasa.gov/data/BROWSE/expedited/V3-30/2020-08-20/2020-08-20_10-30-00_Exp_V3.30_1_1.png">
              <a:extLst>
                <a:ext uri="{FF2B5EF4-FFF2-40B4-BE49-F238E27FC236}">
                  <a16:creationId xmlns:a16="http://schemas.microsoft.com/office/drawing/2014/main" id="{72B513B7-DA13-4A3A-A644-7F4F57B26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9" t="43837" r="81437" b="10752"/>
            <a:stretch/>
          </p:blipFill>
          <p:spPr bwMode="auto">
            <a:xfrm>
              <a:off x="6186486" y="3135086"/>
              <a:ext cx="2342883" cy="2833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462C42-DEBB-4B3C-8332-981E54DF57B6}"/>
                </a:ext>
              </a:extLst>
            </p:cNvPr>
            <p:cNvSpPr/>
            <p:nvPr/>
          </p:nvSpPr>
          <p:spPr>
            <a:xfrm>
              <a:off x="5941136" y="5653313"/>
              <a:ext cx="682172" cy="420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C10B23-E666-4AAF-B23F-729C0C1AE183}"/>
                </a:ext>
              </a:extLst>
            </p:cNvPr>
            <p:cNvSpPr/>
            <p:nvPr/>
          </p:nvSpPr>
          <p:spPr>
            <a:xfrm rot="16200000">
              <a:off x="376121" y="4051278"/>
              <a:ext cx="2414412" cy="4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Altitude (km)</a:t>
              </a:r>
            </a:p>
          </p:txBody>
        </p:sp>
      </p:grpSp>
      <p:pic>
        <p:nvPicPr>
          <p:cNvPr id="20" name="Picture 2">
            <a:extLst>
              <a:ext uri="{FF2B5EF4-FFF2-40B4-BE49-F238E27FC236}">
                <a16:creationId xmlns:a16="http://schemas.microsoft.com/office/drawing/2014/main" id="{AA0FE33F-EC29-4580-B145-451280A0E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 t="45605" r="25640" b="12330"/>
          <a:stretch/>
        </p:blipFill>
        <p:spPr bwMode="auto">
          <a:xfrm>
            <a:off x="7084251" y="3429000"/>
            <a:ext cx="4494879" cy="263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808938-F6F7-4D7E-B09B-0C3562455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319" y="5941737"/>
            <a:ext cx="6048555" cy="3576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03AEE7-40F8-4800-B46B-37905BA0E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059" y="2832908"/>
            <a:ext cx="6048555" cy="3576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F98854-6920-4E99-A990-3676AB357530}"/>
              </a:ext>
            </a:extLst>
          </p:cNvPr>
          <p:cNvSpPr txBox="1"/>
          <p:nvPr/>
        </p:nvSpPr>
        <p:spPr>
          <a:xfrm>
            <a:off x="10475820" y="3429000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A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Aerosol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353578-9DF3-4F7E-8018-54A3C1C3EDEB}"/>
              </a:ext>
            </a:extLst>
          </p:cNvPr>
          <p:cNvSpPr txBox="1"/>
          <p:nvPr/>
        </p:nvSpPr>
        <p:spPr>
          <a:xfrm>
            <a:off x="10456567" y="3725614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D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4A9A86-D99A-48F8-9A9A-0B2164FB0547}"/>
              </a:ext>
            </a:extLst>
          </p:cNvPr>
          <p:cNvSpPr txBox="1"/>
          <p:nvPr/>
        </p:nvSpPr>
        <p:spPr>
          <a:xfrm>
            <a:off x="7084251" y="316433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532 nm Attenuated Backscatter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9A0508-9A3C-471F-823A-4EF08649F3A1}"/>
              </a:ext>
            </a:extLst>
          </p:cNvPr>
          <p:cNvSpPr txBox="1"/>
          <p:nvPr/>
        </p:nvSpPr>
        <p:spPr>
          <a:xfrm>
            <a:off x="7144350" y="3417758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Feature Classification</a:t>
            </a:r>
          </a:p>
        </p:txBody>
      </p:sp>
      <p:pic>
        <p:nvPicPr>
          <p:cNvPr id="29" name="Picture 2" descr="https://www-calipso.larc.nasa.gov/data/BROWSE/expedited/V3-30/2020-08-20/2020-08-20_09-00-00_Exp_V3.30_4_1.png">
            <a:extLst>
              <a:ext uri="{FF2B5EF4-FFF2-40B4-BE49-F238E27FC236}">
                <a16:creationId xmlns:a16="http://schemas.microsoft.com/office/drawing/2014/main" id="{5C822952-458B-4DFB-8AC8-E7FCB0974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6" r="93683" b="15706"/>
          <a:stretch/>
        </p:blipFill>
        <p:spPr bwMode="auto">
          <a:xfrm>
            <a:off x="6197600" y="3353992"/>
            <a:ext cx="879729" cy="271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77BCAFA-E8D1-4997-9D46-9A266BD7C6DA}"/>
              </a:ext>
            </a:extLst>
          </p:cNvPr>
          <p:cNvSpPr/>
          <p:nvPr/>
        </p:nvSpPr>
        <p:spPr>
          <a:xfrm rot="16200000">
            <a:off x="5211399" y="4415268"/>
            <a:ext cx="2414412" cy="291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Altitude (km)</a:t>
            </a:r>
          </a:p>
        </p:txBody>
      </p:sp>
      <p:pic>
        <p:nvPicPr>
          <p:cNvPr id="30" name="Picture 6" descr="https://www-calipso.larc.nasa.gov/data/BROWSE/expedited/V3-30/2020-08-20/2020-08-20_10-30-00_Exp_V3.30_1_1.png">
            <a:extLst>
              <a:ext uri="{FF2B5EF4-FFF2-40B4-BE49-F238E27FC236}">
                <a16:creationId xmlns:a16="http://schemas.microsoft.com/office/drawing/2014/main" id="{25E06DCC-F2AC-4079-891A-3902A4A59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5" r="1901"/>
          <a:stretch/>
        </p:blipFill>
        <p:spPr bwMode="auto">
          <a:xfrm>
            <a:off x="11579130" y="22484"/>
            <a:ext cx="562430" cy="340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669CC5-1E44-474C-A383-04F7B3189814}"/>
              </a:ext>
            </a:extLst>
          </p:cNvPr>
          <p:cNvSpPr/>
          <p:nvPr/>
        </p:nvSpPr>
        <p:spPr>
          <a:xfrm>
            <a:off x="5821059" y="2574524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D4509BB-5475-412C-AB5D-0251FD592C61}"/>
              </a:ext>
            </a:extLst>
          </p:cNvPr>
          <p:cNvSpPr/>
          <p:nvPr/>
        </p:nvSpPr>
        <p:spPr>
          <a:xfrm>
            <a:off x="5919168" y="5800211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A8216D-967B-4CC1-AC6E-D70E6FCE1B31}"/>
              </a:ext>
            </a:extLst>
          </p:cNvPr>
          <p:cNvGrpSpPr/>
          <p:nvPr/>
        </p:nvGrpSpPr>
        <p:grpSpPr>
          <a:xfrm>
            <a:off x="6331485" y="2783074"/>
            <a:ext cx="623040" cy="420274"/>
            <a:chOff x="6331485" y="2783074"/>
            <a:chExt cx="623040" cy="4202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7A2F85-F7D5-4675-BD84-947653FCE57C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24676A-9AB0-43A6-BFBA-631A57BF095C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391BC4-BD85-4CA2-A391-B9460E8157C7}"/>
              </a:ext>
            </a:extLst>
          </p:cNvPr>
          <p:cNvGrpSpPr/>
          <p:nvPr/>
        </p:nvGrpSpPr>
        <p:grpSpPr>
          <a:xfrm>
            <a:off x="6395783" y="5909981"/>
            <a:ext cx="623040" cy="420274"/>
            <a:chOff x="6331485" y="2783074"/>
            <a:chExt cx="623040" cy="42027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FA9CBA-FD62-4C58-BBFD-7A39ED08BC8E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399C0D-1D77-4F32-8413-48373FEEC40F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81DB131-D0C3-402A-A6DA-3FC1F66048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972" t="11328" r="35029" b="19335"/>
          <a:stretch/>
        </p:blipFill>
        <p:spPr>
          <a:xfrm>
            <a:off x="776761" y="2119589"/>
            <a:ext cx="4776506" cy="396182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B299E70-C7B6-459A-ABB2-AF439730C143}"/>
              </a:ext>
            </a:extLst>
          </p:cNvPr>
          <p:cNvSpPr txBox="1"/>
          <p:nvPr/>
        </p:nvSpPr>
        <p:spPr>
          <a:xfrm>
            <a:off x="776760" y="6114765"/>
            <a:ext cx="422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VIIRS/NPP, courtesy NASA Worldview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CE2CC2-6C9D-4296-9FDA-2C21DD0B9CD4}"/>
              </a:ext>
            </a:extLst>
          </p:cNvPr>
          <p:cNvSpPr txBox="1"/>
          <p:nvPr/>
        </p:nvSpPr>
        <p:spPr>
          <a:xfrm>
            <a:off x="824601" y="5335912"/>
            <a:ext cx="380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California Fires</a:t>
            </a:r>
          </a:p>
          <a:p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Aug 20</a:t>
            </a:r>
            <a:r>
              <a:rPr lang="en-US" sz="200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A22B28B-4C72-4CED-974C-EE7715882A69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3785098" y="2343253"/>
            <a:ext cx="6074423" cy="214908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827E9811-5A5D-4F4A-BEE4-E908D61450D6}"/>
              </a:ext>
            </a:extLst>
          </p:cNvPr>
          <p:cNvSpPr/>
          <p:nvPr/>
        </p:nvSpPr>
        <p:spPr>
          <a:xfrm>
            <a:off x="3045717" y="3798332"/>
            <a:ext cx="739381" cy="13880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1FA703-AEA3-40FC-BB80-D6E8E271CD4D}"/>
              </a:ext>
            </a:extLst>
          </p:cNvPr>
          <p:cNvSpPr txBox="1"/>
          <p:nvPr/>
        </p:nvSpPr>
        <p:spPr>
          <a:xfrm rot="17165090">
            <a:off x="2410518" y="3108831"/>
            <a:ext cx="3067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CALIOP ground track</a:t>
            </a:r>
          </a:p>
        </p:txBody>
      </p:sp>
    </p:spTree>
    <p:extLst>
      <p:ext uri="{BB962C8B-B14F-4D97-AF65-F5344CB8AC3E}">
        <p14:creationId xmlns:p14="http://schemas.microsoft.com/office/powerpoint/2010/main" val="3275921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8BE24-341F-4634-B5B0-BA877B4A01E3}"/>
              </a:ext>
            </a:extLst>
          </p:cNvPr>
          <p:cNvSpPr/>
          <p:nvPr/>
        </p:nvSpPr>
        <p:spPr>
          <a:xfrm>
            <a:off x="138111" y="130257"/>
            <a:ext cx="6224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600" dirty="0">
                <a:solidFill>
                  <a:srgbClr val="CC32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CALIOP Lidar on CALIPSO </a:t>
            </a:r>
            <a:endParaRPr lang="en-US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84FA4-1382-484E-A11F-A78A4CC7049D}"/>
              </a:ext>
            </a:extLst>
          </p:cNvPr>
          <p:cNvSpPr txBox="1"/>
          <p:nvPr/>
        </p:nvSpPr>
        <p:spPr>
          <a:xfrm>
            <a:off x="322386" y="776588"/>
            <a:ext cx="60353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Primary products: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Attenuated backscatter at 532 nm and 1064 nm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Depolarization (particle shape indicator)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Level 2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Layer top and base altitudes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Layer type: aerosol, cloud, surface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Aerosol type: smoke, dust, marine, others…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Aerosol extinction vertical profile &amp; optical depth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Level 1.5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Cloud-cleared and coarsely averaged profiles of attenuated backscatter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78B504-4732-4CA2-9245-967ADF82DBB8}"/>
              </a:ext>
            </a:extLst>
          </p:cNvPr>
          <p:cNvGrpSpPr/>
          <p:nvPr/>
        </p:nvGrpSpPr>
        <p:grpSpPr>
          <a:xfrm>
            <a:off x="6182362" y="200319"/>
            <a:ext cx="5385214" cy="3620122"/>
            <a:chOff x="1142648" y="3018970"/>
            <a:chExt cx="7386721" cy="3620122"/>
          </a:xfrm>
        </p:grpSpPr>
        <p:pic>
          <p:nvPicPr>
            <p:cNvPr id="9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13642DD4-EDDD-46A2-88DC-B58AE7B26A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88" t="43837" b="9450"/>
            <a:stretch/>
          </p:blipFill>
          <p:spPr bwMode="auto">
            <a:xfrm>
              <a:off x="2335407" y="3135086"/>
              <a:ext cx="5943600" cy="2914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B9F5C515-BA38-429F-84C1-3170F0F712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976" r="93683"/>
            <a:stretch/>
          </p:blipFill>
          <p:spPr bwMode="auto">
            <a:xfrm>
              <a:off x="1142648" y="3018970"/>
              <a:ext cx="1206695" cy="3620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s://www-calipso.larc.nasa.gov/data/BROWSE/expedited/V3-30/2020-08-20/2020-08-20_10-30-00_Exp_V3.30_1_1.png">
              <a:extLst>
                <a:ext uri="{FF2B5EF4-FFF2-40B4-BE49-F238E27FC236}">
                  <a16:creationId xmlns:a16="http://schemas.microsoft.com/office/drawing/2014/main" id="{72B513B7-DA13-4A3A-A644-7F4F57B26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9" t="43837" r="81437" b="10752"/>
            <a:stretch/>
          </p:blipFill>
          <p:spPr bwMode="auto">
            <a:xfrm>
              <a:off x="6186486" y="3135086"/>
              <a:ext cx="2342883" cy="2833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462C42-DEBB-4B3C-8332-981E54DF57B6}"/>
                </a:ext>
              </a:extLst>
            </p:cNvPr>
            <p:cNvSpPr/>
            <p:nvPr/>
          </p:nvSpPr>
          <p:spPr>
            <a:xfrm>
              <a:off x="5941136" y="5653313"/>
              <a:ext cx="682172" cy="420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C10B23-E666-4AAF-B23F-729C0C1AE183}"/>
                </a:ext>
              </a:extLst>
            </p:cNvPr>
            <p:cNvSpPr/>
            <p:nvPr/>
          </p:nvSpPr>
          <p:spPr>
            <a:xfrm rot="16200000">
              <a:off x="376121" y="4051278"/>
              <a:ext cx="2414412" cy="4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Altitude (km)</a:t>
              </a:r>
            </a:p>
          </p:txBody>
        </p:sp>
      </p:grpSp>
      <p:pic>
        <p:nvPicPr>
          <p:cNvPr id="20" name="Picture 2">
            <a:extLst>
              <a:ext uri="{FF2B5EF4-FFF2-40B4-BE49-F238E27FC236}">
                <a16:creationId xmlns:a16="http://schemas.microsoft.com/office/drawing/2014/main" id="{AA0FE33F-EC29-4580-B145-451280A0E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 t="45605" r="25640" b="12330"/>
          <a:stretch/>
        </p:blipFill>
        <p:spPr bwMode="auto">
          <a:xfrm>
            <a:off x="7084251" y="3429000"/>
            <a:ext cx="4494879" cy="263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808938-F6F7-4D7E-B09B-0C3562455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319" y="5941737"/>
            <a:ext cx="6048555" cy="3576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03AEE7-40F8-4800-B46B-37905BA0E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059" y="2832908"/>
            <a:ext cx="6048555" cy="3576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F98854-6920-4E99-A990-3676AB357530}"/>
              </a:ext>
            </a:extLst>
          </p:cNvPr>
          <p:cNvSpPr txBox="1"/>
          <p:nvPr/>
        </p:nvSpPr>
        <p:spPr>
          <a:xfrm>
            <a:off x="10475820" y="3429000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A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Aerosol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353578-9DF3-4F7E-8018-54A3C1C3EDEB}"/>
              </a:ext>
            </a:extLst>
          </p:cNvPr>
          <p:cNvSpPr txBox="1"/>
          <p:nvPr/>
        </p:nvSpPr>
        <p:spPr>
          <a:xfrm>
            <a:off x="10456567" y="3725614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D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4A9A86-D99A-48F8-9A9A-0B2164FB0547}"/>
              </a:ext>
            </a:extLst>
          </p:cNvPr>
          <p:cNvSpPr txBox="1"/>
          <p:nvPr/>
        </p:nvSpPr>
        <p:spPr>
          <a:xfrm>
            <a:off x="7084251" y="316433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532 nm Attenuated Backscatter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9A0508-9A3C-471F-823A-4EF08649F3A1}"/>
              </a:ext>
            </a:extLst>
          </p:cNvPr>
          <p:cNvSpPr txBox="1"/>
          <p:nvPr/>
        </p:nvSpPr>
        <p:spPr>
          <a:xfrm>
            <a:off x="7144350" y="3417758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Feature Classification</a:t>
            </a:r>
          </a:p>
        </p:txBody>
      </p:sp>
      <p:pic>
        <p:nvPicPr>
          <p:cNvPr id="29" name="Picture 2" descr="https://www-calipso.larc.nasa.gov/data/BROWSE/expedited/V3-30/2020-08-20/2020-08-20_09-00-00_Exp_V3.30_4_1.png">
            <a:extLst>
              <a:ext uri="{FF2B5EF4-FFF2-40B4-BE49-F238E27FC236}">
                <a16:creationId xmlns:a16="http://schemas.microsoft.com/office/drawing/2014/main" id="{5C822952-458B-4DFB-8AC8-E7FCB0974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6" r="93683" b="15706"/>
          <a:stretch/>
        </p:blipFill>
        <p:spPr bwMode="auto">
          <a:xfrm>
            <a:off x="6197600" y="3353992"/>
            <a:ext cx="879729" cy="271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77BCAFA-E8D1-4997-9D46-9A266BD7C6DA}"/>
              </a:ext>
            </a:extLst>
          </p:cNvPr>
          <p:cNvSpPr/>
          <p:nvPr/>
        </p:nvSpPr>
        <p:spPr>
          <a:xfrm rot="16200000">
            <a:off x="5211399" y="4415268"/>
            <a:ext cx="2414412" cy="291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Altitude (km)</a:t>
            </a:r>
          </a:p>
        </p:txBody>
      </p:sp>
      <p:pic>
        <p:nvPicPr>
          <p:cNvPr id="30" name="Picture 6" descr="https://www-calipso.larc.nasa.gov/data/BROWSE/expedited/V3-30/2020-08-20/2020-08-20_10-30-00_Exp_V3.30_1_1.png">
            <a:extLst>
              <a:ext uri="{FF2B5EF4-FFF2-40B4-BE49-F238E27FC236}">
                <a16:creationId xmlns:a16="http://schemas.microsoft.com/office/drawing/2014/main" id="{25E06DCC-F2AC-4079-891A-3902A4A59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5" r="1901"/>
          <a:stretch/>
        </p:blipFill>
        <p:spPr bwMode="auto">
          <a:xfrm>
            <a:off x="11579130" y="22484"/>
            <a:ext cx="562430" cy="340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669CC5-1E44-474C-A383-04F7B3189814}"/>
              </a:ext>
            </a:extLst>
          </p:cNvPr>
          <p:cNvSpPr/>
          <p:nvPr/>
        </p:nvSpPr>
        <p:spPr>
          <a:xfrm>
            <a:off x="5821059" y="2574524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D4509BB-5475-412C-AB5D-0251FD592C61}"/>
              </a:ext>
            </a:extLst>
          </p:cNvPr>
          <p:cNvSpPr/>
          <p:nvPr/>
        </p:nvSpPr>
        <p:spPr>
          <a:xfrm>
            <a:off x="5919168" y="5800211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A8216D-967B-4CC1-AC6E-D70E6FCE1B31}"/>
              </a:ext>
            </a:extLst>
          </p:cNvPr>
          <p:cNvGrpSpPr/>
          <p:nvPr/>
        </p:nvGrpSpPr>
        <p:grpSpPr>
          <a:xfrm>
            <a:off x="6331485" y="2783074"/>
            <a:ext cx="623040" cy="420274"/>
            <a:chOff x="6331485" y="2783074"/>
            <a:chExt cx="623040" cy="4202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7A2F85-F7D5-4675-BD84-947653FCE57C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24676A-9AB0-43A6-BFBA-631A57BF095C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391BC4-BD85-4CA2-A391-B9460E8157C7}"/>
              </a:ext>
            </a:extLst>
          </p:cNvPr>
          <p:cNvGrpSpPr/>
          <p:nvPr/>
        </p:nvGrpSpPr>
        <p:grpSpPr>
          <a:xfrm>
            <a:off x="6395783" y="5909981"/>
            <a:ext cx="623040" cy="420274"/>
            <a:chOff x="6331485" y="2783074"/>
            <a:chExt cx="623040" cy="42027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FA9CBA-FD62-4C58-BBFD-7A39ED08BC8E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399C0D-1D77-4F32-8413-48373FEEC40F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5D72CFC-D125-4A75-BC10-9A0173008051}"/>
              </a:ext>
            </a:extLst>
          </p:cNvPr>
          <p:cNvSpPr txBox="1"/>
          <p:nvPr/>
        </p:nvSpPr>
        <p:spPr>
          <a:xfrm>
            <a:off x="9644746" y="678261"/>
            <a:ext cx="1831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Resolution:</a:t>
            </a:r>
          </a:p>
          <a:p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 m vertical</a:t>
            </a:r>
          </a:p>
          <a:p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333 m horizontal</a:t>
            </a:r>
          </a:p>
        </p:txBody>
      </p:sp>
    </p:spTree>
    <p:extLst>
      <p:ext uri="{BB962C8B-B14F-4D97-AF65-F5344CB8AC3E}">
        <p14:creationId xmlns:p14="http://schemas.microsoft.com/office/powerpoint/2010/main" val="87627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8BE24-341F-4634-B5B0-BA877B4A01E3}"/>
              </a:ext>
            </a:extLst>
          </p:cNvPr>
          <p:cNvSpPr/>
          <p:nvPr/>
        </p:nvSpPr>
        <p:spPr>
          <a:xfrm>
            <a:off x="138111" y="130257"/>
            <a:ext cx="6224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600" dirty="0">
                <a:solidFill>
                  <a:srgbClr val="CC32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CALIOP Lidar on CALIPSO </a:t>
            </a:r>
            <a:endParaRPr lang="en-US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78B504-4732-4CA2-9245-967ADF82DBB8}"/>
              </a:ext>
            </a:extLst>
          </p:cNvPr>
          <p:cNvGrpSpPr/>
          <p:nvPr/>
        </p:nvGrpSpPr>
        <p:grpSpPr>
          <a:xfrm>
            <a:off x="6182362" y="200319"/>
            <a:ext cx="5385214" cy="3620122"/>
            <a:chOff x="1142648" y="3018970"/>
            <a:chExt cx="7386721" cy="3620122"/>
          </a:xfrm>
        </p:grpSpPr>
        <p:pic>
          <p:nvPicPr>
            <p:cNvPr id="9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13642DD4-EDDD-46A2-88DC-B58AE7B26A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88" t="43837" b="9450"/>
            <a:stretch/>
          </p:blipFill>
          <p:spPr bwMode="auto">
            <a:xfrm>
              <a:off x="2335407" y="3135086"/>
              <a:ext cx="5943600" cy="2914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https://www-calipso.larc.nasa.gov/data/BROWSE/expedited/V3-30/2020-08-20/2020-08-20_09-00-00_Exp_V3.30_4_1.png">
              <a:extLst>
                <a:ext uri="{FF2B5EF4-FFF2-40B4-BE49-F238E27FC236}">
                  <a16:creationId xmlns:a16="http://schemas.microsoft.com/office/drawing/2014/main" id="{B9F5C515-BA38-429F-84C1-3170F0F712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976" r="93683"/>
            <a:stretch/>
          </p:blipFill>
          <p:spPr bwMode="auto">
            <a:xfrm>
              <a:off x="1142648" y="3018970"/>
              <a:ext cx="1206695" cy="3620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s://www-calipso.larc.nasa.gov/data/BROWSE/expedited/V3-30/2020-08-20/2020-08-20_10-30-00_Exp_V3.30_1_1.png">
              <a:extLst>
                <a:ext uri="{FF2B5EF4-FFF2-40B4-BE49-F238E27FC236}">
                  <a16:creationId xmlns:a16="http://schemas.microsoft.com/office/drawing/2014/main" id="{72B513B7-DA13-4A3A-A644-7F4F57B26B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9" t="43837" r="81437" b="10752"/>
            <a:stretch/>
          </p:blipFill>
          <p:spPr bwMode="auto">
            <a:xfrm>
              <a:off x="6186486" y="3135086"/>
              <a:ext cx="2342883" cy="2833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462C42-DEBB-4B3C-8332-981E54DF57B6}"/>
                </a:ext>
              </a:extLst>
            </p:cNvPr>
            <p:cNvSpPr/>
            <p:nvPr/>
          </p:nvSpPr>
          <p:spPr>
            <a:xfrm>
              <a:off x="5941136" y="5653313"/>
              <a:ext cx="682172" cy="420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C10B23-E666-4AAF-B23F-729C0C1AE183}"/>
                </a:ext>
              </a:extLst>
            </p:cNvPr>
            <p:cNvSpPr/>
            <p:nvPr/>
          </p:nvSpPr>
          <p:spPr>
            <a:xfrm rot="16200000">
              <a:off x="376121" y="4051278"/>
              <a:ext cx="2414412" cy="4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Altitude (km)</a:t>
              </a:r>
            </a:p>
          </p:txBody>
        </p:sp>
      </p:grpSp>
      <p:pic>
        <p:nvPicPr>
          <p:cNvPr id="20" name="Picture 2">
            <a:extLst>
              <a:ext uri="{FF2B5EF4-FFF2-40B4-BE49-F238E27FC236}">
                <a16:creationId xmlns:a16="http://schemas.microsoft.com/office/drawing/2014/main" id="{AA0FE33F-EC29-4580-B145-451280A0E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 t="45605" r="25640" b="12330"/>
          <a:stretch/>
        </p:blipFill>
        <p:spPr bwMode="auto">
          <a:xfrm>
            <a:off x="7084251" y="3429000"/>
            <a:ext cx="4494879" cy="263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808938-F6F7-4D7E-B09B-0C3562455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319" y="5941737"/>
            <a:ext cx="6048555" cy="3576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03AEE7-40F8-4800-B46B-37905BA0E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1059" y="2832908"/>
            <a:ext cx="6048555" cy="35769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FF98854-6920-4E99-A990-3676AB357530}"/>
              </a:ext>
            </a:extLst>
          </p:cNvPr>
          <p:cNvSpPr txBox="1"/>
          <p:nvPr/>
        </p:nvSpPr>
        <p:spPr>
          <a:xfrm>
            <a:off x="10475820" y="3429000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A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Aerosol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353578-9DF3-4F7E-8018-54A3C1C3EDEB}"/>
              </a:ext>
            </a:extLst>
          </p:cNvPr>
          <p:cNvSpPr txBox="1"/>
          <p:nvPr/>
        </p:nvSpPr>
        <p:spPr>
          <a:xfrm>
            <a:off x="10456567" y="3725614"/>
            <a:ext cx="127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D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04A9A86-D99A-48F8-9A9A-0B2164FB0547}"/>
              </a:ext>
            </a:extLst>
          </p:cNvPr>
          <p:cNvSpPr txBox="1"/>
          <p:nvPr/>
        </p:nvSpPr>
        <p:spPr>
          <a:xfrm>
            <a:off x="7084251" y="316433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532 nm Attenuated Backscatter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9A0508-9A3C-471F-823A-4EF08649F3A1}"/>
              </a:ext>
            </a:extLst>
          </p:cNvPr>
          <p:cNvSpPr txBox="1"/>
          <p:nvPr/>
        </p:nvSpPr>
        <p:spPr>
          <a:xfrm>
            <a:off x="7144350" y="3417758"/>
            <a:ext cx="4605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Feature Classification</a:t>
            </a:r>
          </a:p>
        </p:txBody>
      </p:sp>
      <p:pic>
        <p:nvPicPr>
          <p:cNvPr id="29" name="Picture 2" descr="https://www-calipso.larc.nasa.gov/data/BROWSE/expedited/V3-30/2020-08-20/2020-08-20_09-00-00_Exp_V3.30_4_1.png">
            <a:extLst>
              <a:ext uri="{FF2B5EF4-FFF2-40B4-BE49-F238E27FC236}">
                <a16:creationId xmlns:a16="http://schemas.microsoft.com/office/drawing/2014/main" id="{5C822952-458B-4DFB-8AC8-E7FCB0974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6" r="93683" b="15706"/>
          <a:stretch/>
        </p:blipFill>
        <p:spPr bwMode="auto">
          <a:xfrm>
            <a:off x="6197600" y="3353992"/>
            <a:ext cx="879729" cy="271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77BCAFA-E8D1-4997-9D46-9A266BD7C6DA}"/>
              </a:ext>
            </a:extLst>
          </p:cNvPr>
          <p:cNvSpPr/>
          <p:nvPr/>
        </p:nvSpPr>
        <p:spPr>
          <a:xfrm rot="16200000">
            <a:off x="5211399" y="4415268"/>
            <a:ext cx="2414412" cy="291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Altitude (km)</a:t>
            </a:r>
          </a:p>
        </p:txBody>
      </p:sp>
      <p:pic>
        <p:nvPicPr>
          <p:cNvPr id="30" name="Picture 6" descr="https://www-calipso.larc.nasa.gov/data/BROWSE/expedited/V3-30/2020-08-20/2020-08-20_10-30-00_Exp_V3.30_1_1.png">
            <a:extLst>
              <a:ext uri="{FF2B5EF4-FFF2-40B4-BE49-F238E27FC236}">
                <a16:creationId xmlns:a16="http://schemas.microsoft.com/office/drawing/2014/main" id="{25E06DCC-F2AC-4079-891A-3902A4A59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05" r="1901"/>
          <a:stretch/>
        </p:blipFill>
        <p:spPr bwMode="auto">
          <a:xfrm>
            <a:off x="11579130" y="22484"/>
            <a:ext cx="562430" cy="340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669CC5-1E44-474C-A383-04F7B3189814}"/>
              </a:ext>
            </a:extLst>
          </p:cNvPr>
          <p:cNvSpPr/>
          <p:nvPr/>
        </p:nvSpPr>
        <p:spPr>
          <a:xfrm>
            <a:off x="5821059" y="2574524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D4509BB-5475-412C-AB5D-0251FD592C61}"/>
              </a:ext>
            </a:extLst>
          </p:cNvPr>
          <p:cNvSpPr/>
          <p:nvPr/>
        </p:nvSpPr>
        <p:spPr>
          <a:xfrm>
            <a:off x="5919168" y="5800211"/>
            <a:ext cx="361301" cy="681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A8216D-967B-4CC1-AC6E-D70E6FCE1B31}"/>
              </a:ext>
            </a:extLst>
          </p:cNvPr>
          <p:cNvGrpSpPr/>
          <p:nvPr/>
        </p:nvGrpSpPr>
        <p:grpSpPr>
          <a:xfrm>
            <a:off x="6331485" y="2783074"/>
            <a:ext cx="623040" cy="420274"/>
            <a:chOff x="6331485" y="2783074"/>
            <a:chExt cx="623040" cy="4202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27A2F85-F7D5-4675-BD84-947653FCE57C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24676A-9AB0-43A6-BFBA-631A57BF095C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391BC4-BD85-4CA2-A391-B9460E8157C7}"/>
              </a:ext>
            </a:extLst>
          </p:cNvPr>
          <p:cNvGrpSpPr/>
          <p:nvPr/>
        </p:nvGrpSpPr>
        <p:grpSpPr>
          <a:xfrm>
            <a:off x="6395783" y="5909981"/>
            <a:ext cx="623040" cy="420274"/>
            <a:chOff x="6331485" y="2783074"/>
            <a:chExt cx="623040" cy="42027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FA9CBA-FD62-4C58-BBFD-7A39ED08BC8E}"/>
                </a:ext>
              </a:extLst>
            </p:cNvPr>
            <p:cNvSpPr txBox="1"/>
            <p:nvPr/>
          </p:nvSpPr>
          <p:spPr>
            <a:xfrm>
              <a:off x="6331485" y="2783074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lat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399C0D-1D77-4F32-8413-48373FEEC40F}"/>
                </a:ext>
              </a:extLst>
            </p:cNvPr>
            <p:cNvSpPr txBox="1"/>
            <p:nvPr/>
          </p:nvSpPr>
          <p:spPr>
            <a:xfrm>
              <a:off x="6332218" y="2926349"/>
              <a:ext cx="622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5D9F9D7-1FE3-45E8-B6F4-9F1436437366}"/>
              </a:ext>
            </a:extLst>
          </p:cNvPr>
          <p:cNvSpPr/>
          <p:nvPr/>
        </p:nvSpPr>
        <p:spPr>
          <a:xfrm>
            <a:off x="268741" y="870370"/>
            <a:ext cx="33265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Data production streams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969DBD-9323-4165-83A4-20309E14CC40}"/>
              </a:ext>
            </a:extLst>
          </p:cNvPr>
          <p:cNvSpPr txBox="1"/>
          <p:nvPr/>
        </p:nvSpPr>
        <p:spPr>
          <a:xfrm>
            <a:off x="-424944" y="2225124"/>
            <a:ext cx="4609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Expedited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12 – 24 hour latency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Near-real time applications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0DFE0F-E69E-4E52-AB56-CFF43B60877A}"/>
              </a:ext>
            </a:extLst>
          </p:cNvPr>
          <p:cNvSpPr txBox="1"/>
          <p:nvPr/>
        </p:nvSpPr>
        <p:spPr>
          <a:xfrm>
            <a:off x="2360674" y="3297130"/>
            <a:ext cx="4609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 – 4 month latency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Science publication quality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A5A2DCD-B763-46CD-91B9-6502AA79FCC6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928325" y="1270480"/>
            <a:ext cx="3692" cy="98570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72137592-9900-49A7-8AAE-AF452538878A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1943679" y="1676546"/>
            <a:ext cx="2721897" cy="1620584"/>
          </a:xfrm>
          <a:prstGeom prst="bentConnector2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87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0F98-676A-45F7-B7BC-BF09605D3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CALIPSO 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3FD279-966A-4961-B3AF-71B84D2B494E}"/>
              </a:ext>
            </a:extLst>
          </p:cNvPr>
          <p:cNvSpPr txBox="1"/>
          <p:nvPr/>
        </p:nvSpPr>
        <p:spPr>
          <a:xfrm>
            <a:off x="523875" y="1107440"/>
            <a:ext cx="106013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Expedited browse images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https://www-calipso.larc.nasa.gov/products/lidar/browse_images/exp_index.php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CALIPSO data access through the Atmospheric Science Data Center (HDF format)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https://asdc.larc.nasa.gov/project/CALIPSO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EPA Remote Sensing Information Gateway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https://www.epa.gov/hesc/remote-sensing-information-gateway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Worldview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CALIOP ground track visualization; CALIOP level 1 data to be added soon.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https://worldview.earthdata.nasa.gov/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CALIPSO Contacts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Jason Tackett – CALIPSO Lidar Science Working Group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jason.l.tackett@nasa.gov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Brian Getzewich – Data Manager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brian.j.getzewich@nasa.gov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for level 1.5 expedited product access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Chip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Trepte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Project Scientist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charles.r.trepte@nasa.gov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43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370</Words>
  <Application>Microsoft Office PowerPoint</Application>
  <PresentationFormat>Widescreen</PresentationFormat>
  <Paragraphs>79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CALIPSO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Tackett, Jason L. (LARC-E304)</dc:creator>
  <cp:lastModifiedBy>Tackett, Jason L. (LARC-E304)</cp:lastModifiedBy>
  <cp:revision>118</cp:revision>
  <dcterms:created xsi:type="dcterms:W3CDTF">2020-09-23T12:47:57Z</dcterms:created>
  <dcterms:modified xsi:type="dcterms:W3CDTF">2020-09-23T21:20:37Z</dcterms:modified>
</cp:coreProperties>
</file>