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0"/>
  </p:notesMasterIdLst>
  <p:sldIdLst>
    <p:sldId id="256" r:id="rId5"/>
    <p:sldId id="257" r:id="rId6"/>
    <p:sldId id="315" r:id="rId7"/>
    <p:sldId id="359" r:id="rId8"/>
    <p:sldId id="288" r:id="rId9"/>
    <p:sldId id="287" r:id="rId10"/>
    <p:sldId id="354" r:id="rId11"/>
    <p:sldId id="355" r:id="rId12"/>
    <p:sldId id="363" r:id="rId13"/>
    <p:sldId id="316" r:id="rId14"/>
    <p:sldId id="271" r:id="rId15"/>
    <p:sldId id="361" r:id="rId16"/>
    <p:sldId id="362" r:id="rId17"/>
    <p:sldId id="317" r:id="rId18"/>
    <p:sldId id="332" r:id="rId19"/>
    <p:sldId id="333" r:id="rId20"/>
    <p:sldId id="334" r:id="rId21"/>
    <p:sldId id="335" r:id="rId22"/>
    <p:sldId id="336" r:id="rId23"/>
    <p:sldId id="337" r:id="rId24"/>
    <p:sldId id="364" r:id="rId25"/>
    <p:sldId id="338" r:id="rId26"/>
    <p:sldId id="365" r:id="rId27"/>
    <p:sldId id="367" r:id="rId28"/>
    <p:sldId id="344" r:id="rId29"/>
    <p:sldId id="318" r:id="rId30"/>
    <p:sldId id="346" r:id="rId31"/>
    <p:sldId id="347" r:id="rId32"/>
    <p:sldId id="262" r:id="rId33"/>
    <p:sldId id="263" r:id="rId34"/>
    <p:sldId id="267" r:id="rId35"/>
    <p:sldId id="266" r:id="rId36"/>
    <p:sldId id="292" r:id="rId37"/>
    <p:sldId id="357" r:id="rId38"/>
    <p:sldId id="32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B1B5"/>
    <a:srgbClr val="898989"/>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58" autoAdjust="0"/>
    <p:restoredTop sz="75510" autoAdjust="0"/>
  </p:normalViewPr>
  <p:slideViewPr>
    <p:cSldViewPr snapToGrid="0">
      <p:cViewPr varScale="1">
        <p:scale>
          <a:sx n="54" d="100"/>
          <a:sy n="54" d="100"/>
        </p:scale>
        <p:origin x="168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C3BAD-3F2B-4636-9560-5A7EFB03AA90}" type="doc">
      <dgm:prSet loTypeId="urn:microsoft.com/office/officeart/2009/3/layout/OpposingIdeas" loCatId="relationship" qsTypeId="urn:microsoft.com/office/officeart/2005/8/quickstyle/simple1" qsCatId="simple" csTypeId="urn:microsoft.com/office/officeart/2005/8/colors/accent1_2" csCatId="accent1" phldr="1"/>
      <dgm:spPr/>
      <dgm:t>
        <a:bodyPr/>
        <a:lstStyle/>
        <a:p>
          <a:endParaRPr lang="en-US"/>
        </a:p>
      </dgm:t>
    </dgm:pt>
    <dgm:pt modelId="{1686A6DC-117B-4F37-9252-C46F91229181}">
      <dgm:prSet phldrT="[Text]"/>
      <dgm:spPr/>
      <dgm:t>
        <a:bodyPr/>
        <a:lstStyle/>
        <a:p>
          <a:pPr algn="ctr"/>
          <a:r>
            <a:rPr lang="en-US" baseline="0" dirty="0"/>
            <a:t>m</a:t>
          </a:r>
          <a:r>
            <a:rPr lang="en-US" baseline="-25000" dirty="0"/>
            <a:t>1</a:t>
          </a:r>
          <a:r>
            <a:rPr lang="en-US" dirty="0"/>
            <a:t> = 1751 Kg</a:t>
          </a:r>
        </a:p>
      </dgm:t>
    </dgm:pt>
    <dgm:pt modelId="{0E69CD20-D706-4707-8E11-202E85602E2E}" type="parTrans" cxnId="{3336E84A-BCCB-4466-A03E-C32892B2E0FB}">
      <dgm:prSet/>
      <dgm:spPr/>
      <dgm:t>
        <a:bodyPr/>
        <a:lstStyle/>
        <a:p>
          <a:endParaRPr lang="en-US"/>
        </a:p>
      </dgm:t>
    </dgm:pt>
    <dgm:pt modelId="{D89DF00C-1778-45FF-9EC0-2629A5A2DCC1}" type="sibTrans" cxnId="{3336E84A-BCCB-4466-A03E-C32892B2E0FB}">
      <dgm:prSet/>
      <dgm:spPr/>
      <dgm:t>
        <a:bodyPr/>
        <a:lstStyle/>
        <a:p>
          <a:endParaRPr lang="en-US"/>
        </a:p>
      </dgm:t>
    </dgm:pt>
    <dgm:pt modelId="{629EAA88-BB8F-4AB2-8E2C-D501FB0183AF}">
      <dgm:prSet phldrT="[Text]"/>
      <dgm:spPr/>
      <dgm:t>
        <a:bodyPr/>
        <a:lstStyle/>
        <a:p>
          <a:pPr algn="ctr"/>
          <a:r>
            <a:rPr lang="en-US" baseline="0" dirty="0"/>
            <a:t>m</a:t>
          </a:r>
          <a:r>
            <a:rPr lang="en-US" baseline="-25000" dirty="0"/>
            <a:t>2</a:t>
          </a:r>
          <a:r>
            <a:rPr lang="en-US" dirty="0"/>
            <a:t> = 270</a:t>
          </a:r>
          <a:r>
            <a:rPr lang="en-US" b="0" i="0" u="none" dirty="0"/>
            <a:t> </a:t>
          </a:r>
          <a:r>
            <a:rPr lang="en-US" dirty="0"/>
            <a:t>Kg</a:t>
          </a:r>
        </a:p>
      </dgm:t>
    </dgm:pt>
    <dgm:pt modelId="{79423249-F1D8-46E5-ADC5-9E39FF142A2E}" type="parTrans" cxnId="{D9683EEC-4823-4DD2-9B6D-49E678EC77E1}">
      <dgm:prSet/>
      <dgm:spPr/>
      <dgm:t>
        <a:bodyPr/>
        <a:lstStyle/>
        <a:p>
          <a:endParaRPr lang="en-US"/>
        </a:p>
      </dgm:t>
    </dgm:pt>
    <dgm:pt modelId="{1F20C871-54D9-4137-A3A3-631FD89D87B4}" type="sibTrans" cxnId="{D9683EEC-4823-4DD2-9B6D-49E678EC77E1}">
      <dgm:prSet/>
      <dgm:spPr/>
      <dgm:t>
        <a:bodyPr/>
        <a:lstStyle/>
        <a:p>
          <a:endParaRPr lang="en-US"/>
        </a:p>
      </dgm:t>
    </dgm:pt>
    <dgm:pt modelId="{65DE82CA-2BD5-4F4B-A81A-69662940D48A}">
      <dgm:prSet phldrT="[Text]" custT="1"/>
      <dgm:spPr/>
      <dgm:t>
        <a:bodyPr/>
        <a:lstStyle/>
        <a:p>
          <a:r>
            <a:rPr lang="en-US" sz="1400" dirty="0"/>
            <a:t>DOS + GGSS Mass</a:t>
          </a:r>
        </a:p>
      </dgm:t>
    </dgm:pt>
    <dgm:pt modelId="{1E8606B9-A4F7-499A-8649-C6B6E4D321FB}" type="parTrans" cxnId="{38FE97B4-9DCC-43B5-B912-6E3530A5A4E7}">
      <dgm:prSet/>
      <dgm:spPr/>
      <dgm:t>
        <a:bodyPr/>
        <a:lstStyle/>
        <a:p>
          <a:endParaRPr lang="en-US"/>
        </a:p>
      </dgm:t>
    </dgm:pt>
    <dgm:pt modelId="{9AABBA59-70CB-4D87-8408-9540DA66379B}" type="sibTrans" cxnId="{38FE97B4-9DCC-43B5-B912-6E3530A5A4E7}">
      <dgm:prSet/>
      <dgm:spPr/>
      <dgm:t>
        <a:bodyPr/>
        <a:lstStyle/>
        <a:p>
          <a:endParaRPr lang="en-US"/>
        </a:p>
      </dgm:t>
    </dgm:pt>
    <dgm:pt modelId="{811038BD-095E-488D-871F-D3264DF08D58}">
      <dgm:prSet phldrT="[Text]" custT="1"/>
      <dgm:spPr/>
      <dgm:t>
        <a:bodyPr/>
        <a:lstStyle/>
        <a:p>
          <a:r>
            <a:rPr lang="en-US" sz="1400" dirty="0"/>
            <a:t>PDV + GGSS Mass</a:t>
          </a:r>
        </a:p>
        <a:p>
          <a:endParaRPr lang="en-US" sz="1800" dirty="0"/>
        </a:p>
      </dgm:t>
    </dgm:pt>
    <dgm:pt modelId="{59017941-B142-4B59-9AEB-55851DC31E63}" type="sibTrans" cxnId="{E10E52D5-2B29-495F-BFDA-BF6C36861DC2}">
      <dgm:prSet/>
      <dgm:spPr/>
      <dgm:t>
        <a:bodyPr/>
        <a:lstStyle/>
        <a:p>
          <a:endParaRPr lang="en-US"/>
        </a:p>
      </dgm:t>
    </dgm:pt>
    <dgm:pt modelId="{74F40E45-A5D6-4EF8-876E-F98795BFF4C6}" type="parTrans" cxnId="{E10E52D5-2B29-495F-BFDA-BF6C36861DC2}">
      <dgm:prSet/>
      <dgm:spPr/>
      <dgm:t>
        <a:bodyPr/>
        <a:lstStyle/>
        <a:p>
          <a:endParaRPr lang="en-US"/>
        </a:p>
      </dgm:t>
    </dgm:pt>
    <dgm:pt modelId="{7AAF14FE-B6CE-4B98-80E0-BB3A3FAD9CAA}" type="pres">
      <dgm:prSet presAssocID="{788C3BAD-3F2B-4636-9560-5A7EFB03AA90}" presName="Name0" presStyleCnt="0">
        <dgm:presLayoutVars>
          <dgm:chMax val="2"/>
          <dgm:dir/>
          <dgm:animOne val="branch"/>
          <dgm:animLvl val="lvl"/>
          <dgm:resizeHandles val="exact"/>
        </dgm:presLayoutVars>
      </dgm:prSet>
      <dgm:spPr/>
    </dgm:pt>
    <dgm:pt modelId="{803FECB2-D2B8-4022-93E8-6828933F93EB}" type="pres">
      <dgm:prSet presAssocID="{788C3BAD-3F2B-4636-9560-5A7EFB03AA90}" presName="Background" presStyleLbl="node1" presStyleIdx="0" presStyleCnt="1"/>
      <dgm:spPr/>
    </dgm:pt>
    <dgm:pt modelId="{9EBB17A9-D342-4BD3-9F08-1F2451464A85}" type="pres">
      <dgm:prSet presAssocID="{788C3BAD-3F2B-4636-9560-5A7EFB03AA90}" presName="Divider" presStyleLbl="callout" presStyleIdx="0" presStyleCnt="1"/>
      <dgm:spPr/>
    </dgm:pt>
    <dgm:pt modelId="{7D727441-7BBA-48D4-901B-45F5C8D036A8}" type="pres">
      <dgm:prSet presAssocID="{788C3BAD-3F2B-4636-9560-5A7EFB03AA90}" presName="ChildText1" presStyleLbl="revTx" presStyleIdx="0" presStyleCnt="0" custScaleX="106152">
        <dgm:presLayoutVars>
          <dgm:chMax val="0"/>
          <dgm:chPref val="0"/>
          <dgm:bulletEnabled val="1"/>
        </dgm:presLayoutVars>
      </dgm:prSet>
      <dgm:spPr/>
    </dgm:pt>
    <dgm:pt modelId="{DDA960BB-C207-4055-90F9-0EB587AD511C}" type="pres">
      <dgm:prSet presAssocID="{788C3BAD-3F2B-4636-9560-5A7EFB03AA90}" presName="ChildText2" presStyleLbl="revTx" presStyleIdx="0" presStyleCnt="0" custScaleX="113825">
        <dgm:presLayoutVars>
          <dgm:chMax val="0"/>
          <dgm:chPref val="0"/>
          <dgm:bulletEnabled val="1"/>
        </dgm:presLayoutVars>
      </dgm:prSet>
      <dgm:spPr/>
    </dgm:pt>
    <dgm:pt modelId="{FE04B159-602A-4F3F-97D9-092E9B5C2549}" type="pres">
      <dgm:prSet presAssocID="{788C3BAD-3F2B-4636-9560-5A7EFB03AA90}" presName="ParentText1" presStyleLbl="revTx" presStyleIdx="0" presStyleCnt="0">
        <dgm:presLayoutVars>
          <dgm:chMax val="1"/>
          <dgm:chPref val="1"/>
        </dgm:presLayoutVars>
      </dgm:prSet>
      <dgm:spPr/>
    </dgm:pt>
    <dgm:pt modelId="{68D1F9D3-6F8A-4EFD-B1A6-D26AC17A56EC}" type="pres">
      <dgm:prSet presAssocID="{788C3BAD-3F2B-4636-9560-5A7EFB03AA90}" presName="ParentShape1" presStyleLbl="alignImgPlace1" presStyleIdx="0" presStyleCnt="2">
        <dgm:presLayoutVars/>
      </dgm:prSet>
      <dgm:spPr/>
    </dgm:pt>
    <dgm:pt modelId="{84EACD9A-182D-4A21-BD3C-892F12E91822}" type="pres">
      <dgm:prSet presAssocID="{788C3BAD-3F2B-4636-9560-5A7EFB03AA90}" presName="ParentText2" presStyleLbl="revTx" presStyleIdx="0" presStyleCnt="0">
        <dgm:presLayoutVars>
          <dgm:chMax val="1"/>
          <dgm:chPref val="1"/>
        </dgm:presLayoutVars>
      </dgm:prSet>
      <dgm:spPr/>
    </dgm:pt>
    <dgm:pt modelId="{D17BF55D-F17D-4CC5-B0DA-6CFF618363F4}" type="pres">
      <dgm:prSet presAssocID="{788C3BAD-3F2B-4636-9560-5A7EFB03AA90}" presName="ParentShape2" presStyleLbl="alignImgPlace1" presStyleIdx="1" presStyleCnt="2">
        <dgm:presLayoutVars/>
      </dgm:prSet>
      <dgm:spPr/>
    </dgm:pt>
  </dgm:ptLst>
  <dgm:cxnLst>
    <dgm:cxn modelId="{12B3391F-E491-4864-A57B-D330338E6E1D}" type="presOf" srcId="{788C3BAD-3F2B-4636-9560-5A7EFB03AA90}" destId="{7AAF14FE-B6CE-4B98-80E0-BB3A3FAD9CAA}" srcOrd="0" destOrd="0" presId="urn:microsoft.com/office/officeart/2009/3/layout/OpposingIdeas"/>
    <dgm:cxn modelId="{8F610124-CB64-44F4-89AA-D46B9B888514}" type="presOf" srcId="{629EAA88-BB8F-4AB2-8E2C-D501FB0183AF}" destId="{84EACD9A-182D-4A21-BD3C-892F12E91822}" srcOrd="0" destOrd="0" presId="urn:microsoft.com/office/officeart/2009/3/layout/OpposingIdeas"/>
    <dgm:cxn modelId="{53E8643B-D7A5-4986-AF4F-C519CC1C68CD}" type="presOf" srcId="{811038BD-095E-488D-871F-D3264DF08D58}" destId="{7D727441-7BBA-48D4-901B-45F5C8D036A8}" srcOrd="0" destOrd="0" presId="urn:microsoft.com/office/officeart/2009/3/layout/OpposingIdeas"/>
    <dgm:cxn modelId="{3336E84A-BCCB-4466-A03E-C32892B2E0FB}" srcId="{788C3BAD-3F2B-4636-9560-5A7EFB03AA90}" destId="{1686A6DC-117B-4F37-9252-C46F91229181}" srcOrd="0" destOrd="0" parTransId="{0E69CD20-D706-4707-8E11-202E85602E2E}" sibTransId="{D89DF00C-1778-45FF-9EC0-2629A5A2DCC1}"/>
    <dgm:cxn modelId="{10D3334C-14AF-48EE-82D9-BCBDC01B9CBD}" type="presOf" srcId="{629EAA88-BB8F-4AB2-8E2C-D501FB0183AF}" destId="{D17BF55D-F17D-4CC5-B0DA-6CFF618363F4}" srcOrd="1" destOrd="0" presId="urn:microsoft.com/office/officeart/2009/3/layout/OpposingIdeas"/>
    <dgm:cxn modelId="{30129359-6356-4DCC-B278-CFEAF61E4E7E}" type="presOf" srcId="{65DE82CA-2BD5-4F4B-A81A-69662940D48A}" destId="{DDA960BB-C207-4055-90F9-0EB587AD511C}" srcOrd="0" destOrd="0" presId="urn:microsoft.com/office/officeart/2009/3/layout/OpposingIdeas"/>
    <dgm:cxn modelId="{38FE97B4-9DCC-43B5-B912-6E3530A5A4E7}" srcId="{629EAA88-BB8F-4AB2-8E2C-D501FB0183AF}" destId="{65DE82CA-2BD5-4F4B-A81A-69662940D48A}" srcOrd="0" destOrd="0" parTransId="{1E8606B9-A4F7-499A-8649-C6B6E4D321FB}" sibTransId="{9AABBA59-70CB-4D87-8408-9540DA66379B}"/>
    <dgm:cxn modelId="{E10E52D5-2B29-495F-BFDA-BF6C36861DC2}" srcId="{1686A6DC-117B-4F37-9252-C46F91229181}" destId="{811038BD-095E-488D-871F-D3264DF08D58}" srcOrd="0" destOrd="0" parTransId="{74F40E45-A5D6-4EF8-876E-F98795BFF4C6}" sibTransId="{59017941-B142-4B59-9AEB-55851DC31E63}"/>
    <dgm:cxn modelId="{203DF8E7-9705-4AAE-BEC6-C70574FABE24}" type="presOf" srcId="{1686A6DC-117B-4F37-9252-C46F91229181}" destId="{68D1F9D3-6F8A-4EFD-B1A6-D26AC17A56EC}" srcOrd="1" destOrd="0" presId="urn:microsoft.com/office/officeart/2009/3/layout/OpposingIdeas"/>
    <dgm:cxn modelId="{D9683EEC-4823-4DD2-9B6D-49E678EC77E1}" srcId="{788C3BAD-3F2B-4636-9560-5A7EFB03AA90}" destId="{629EAA88-BB8F-4AB2-8E2C-D501FB0183AF}" srcOrd="1" destOrd="0" parTransId="{79423249-F1D8-46E5-ADC5-9E39FF142A2E}" sibTransId="{1F20C871-54D9-4137-A3A3-631FD89D87B4}"/>
    <dgm:cxn modelId="{F53069FC-C941-47A2-A1D2-EE073EB156A0}" type="presOf" srcId="{1686A6DC-117B-4F37-9252-C46F91229181}" destId="{FE04B159-602A-4F3F-97D9-092E9B5C2549}" srcOrd="0" destOrd="0" presId="urn:microsoft.com/office/officeart/2009/3/layout/OpposingIdeas"/>
    <dgm:cxn modelId="{61C01B53-28A9-4EFA-959D-26FFCFB78971}" type="presParOf" srcId="{7AAF14FE-B6CE-4B98-80E0-BB3A3FAD9CAA}" destId="{803FECB2-D2B8-4022-93E8-6828933F93EB}" srcOrd="0" destOrd="0" presId="urn:microsoft.com/office/officeart/2009/3/layout/OpposingIdeas"/>
    <dgm:cxn modelId="{9800E759-223C-4BEC-8185-87148DDAE712}" type="presParOf" srcId="{7AAF14FE-B6CE-4B98-80E0-BB3A3FAD9CAA}" destId="{9EBB17A9-D342-4BD3-9F08-1F2451464A85}" srcOrd="1" destOrd="0" presId="urn:microsoft.com/office/officeart/2009/3/layout/OpposingIdeas"/>
    <dgm:cxn modelId="{DE4B5336-1A30-4D6F-8C46-EC376350AC44}" type="presParOf" srcId="{7AAF14FE-B6CE-4B98-80E0-BB3A3FAD9CAA}" destId="{7D727441-7BBA-48D4-901B-45F5C8D036A8}" srcOrd="2" destOrd="0" presId="urn:microsoft.com/office/officeart/2009/3/layout/OpposingIdeas"/>
    <dgm:cxn modelId="{1CE113F8-4A6D-441D-8552-EC7672AB2E2F}" type="presParOf" srcId="{7AAF14FE-B6CE-4B98-80E0-BB3A3FAD9CAA}" destId="{DDA960BB-C207-4055-90F9-0EB587AD511C}" srcOrd="3" destOrd="0" presId="urn:microsoft.com/office/officeart/2009/3/layout/OpposingIdeas"/>
    <dgm:cxn modelId="{61BA0166-3C8E-4764-94AC-5613D20376FC}" type="presParOf" srcId="{7AAF14FE-B6CE-4B98-80E0-BB3A3FAD9CAA}" destId="{FE04B159-602A-4F3F-97D9-092E9B5C2549}" srcOrd="4" destOrd="0" presId="urn:microsoft.com/office/officeart/2009/3/layout/OpposingIdeas"/>
    <dgm:cxn modelId="{70B4D2CC-0852-4E9D-BF6D-E769E659BBD5}" type="presParOf" srcId="{7AAF14FE-B6CE-4B98-80E0-BB3A3FAD9CAA}" destId="{68D1F9D3-6F8A-4EFD-B1A6-D26AC17A56EC}" srcOrd="5" destOrd="0" presId="urn:microsoft.com/office/officeart/2009/3/layout/OpposingIdeas"/>
    <dgm:cxn modelId="{7F077BAE-77BD-46EB-8D50-0EB4519465D7}" type="presParOf" srcId="{7AAF14FE-B6CE-4B98-80E0-BB3A3FAD9CAA}" destId="{84EACD9A-182D-4A21-BD3C-892F12E91822}" srcOrd="6" destOrd="0" presId="urn:microsoft.com/office/officeart/2009/3/layout/OpposingIdeas"/>
    <dgm:cxn modelId="{BBF5C035-AAF5-4D79-A80D-20B1D9CEC09A}" type="presParOf" srcId="{7AAF14FE-B6CE-4B98-80E0-BB3A3FAD9CAA}" destId="{D17BF55D-F17D-4CC5-B0DA-6CFF618363F4}" srcOrd="7" destOrd="0" presId="urn:microsoft.com/office/officeart/2009/3/layout/OpposingIdea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FECB2-D2B8-4022-93E8-6828933F93EB}">
      <dsp:nvSpPr>
        <dsp:cNvPr id="0" name=""/>
        <dsp:cNvSpPr/>
      </dsp:nvSpPr>
      <dsp:spPr>
        <a:xfrm>
          <a:off x="534798" y="810716"/>
          <a:ext cx="3208788" cy="1725576"/>
        </a:xfrm>
        <a:prstGeom prst="round2DiagRect">
          <a:avLst>
            <a:gd name="adj1" fmla="val 0"/>
            <a:gd name="adj2"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BB17A9-D342-4BD3-9F08-1F2451464A85}">
      <dsp:nvSpPr>
        <dsp:cNvPr id="0" name=""/>
        <dsp:cNvSpPr/>
      </dsp:nvSpPr>
      <dsp:spPr>
        <a:xfrm>
          <a:off x="2139192" y="993731"/>
          <a:ext cx="427" cy="1359545"/>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D727441-7BBA-48D4-901B-45F5C8D036A8}">
      <dsp:nvSpPr>
        <dsp:cNvPr id="0" name=""/>
        <dsp:cNvSpPr/>
      </dsp:nvSpPr>
      <dsp:spPr>
        <a:xfrm>
          <a:off x="598986" y="941441"/>
          <a:ext cx="1476017" cy="146412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PDV + GGSS Mass</a:t>
          </a:r>
        </a:p>
        <a:p>
          <a:pPr marL="0" lvl="0" indent="0" algn="l" defTabSz="622300">
            <a:lnSpc>
              <a:spcPct val="90000"/>
            </a:lnSpc>
            <a:spcBef>
              <a:spcPct val="0"/>
            </a:spcBef>
            <a:spcAft>
              <a:spcPct val="35000"/>
            </a:spcAft>
            <a:buNone/>
          </a:pPr>
          <a:endParaRPr lang="en-US" sz="1800" kern="1200" dirty="0"/>
        </a:p>
      </dsp:txBody>
      <dsp:txXfrm>
        <a:off x="598986" y="941441"/>
        <a:ext cx="1476017" cy="1464125"/>
      </dsp:txXfrm>
    </dsp:sp>
    <dsp:sp modelId="{DDA960BB-C207-4055-90F9-0EB587AD511C}">
      <dsp:nvSpPr>
        <dsp:cNvPr id="0" name=""/>
        <dsp:cNvSpPr/>
      </dsp:nvSpPr>
      <dsp:spPr>
        <a:xfrm>
          <a:off x="2150035" y="941441"/>
          <a:ext cx="1582708" cy="146412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DOS + GGSS Mass</a:t>
          </a:r>
        </a:p>
      </dsp:txBody>
      <dsp:txXfrm>
        <a:off x="2150035" y="941441"/>
        <a:ext cx="1582708" cy="1464125"/>
      </dsp:txXfrm>
    </dsp:sp>
    <dsp:sp modelId="{68D1F9D3-6F8A-4EFD-B1A6-D26AC17A56EC}">
      <dsp:nvSpPr>
        <dsp:cNvPr id="0" name=""/>
        <dsp:cNvSpPr/>
      </dsp:nvSpPr>
      <dsp:spPr>
        <a:xfrm rot="16200000">
          <a:off x="-673824" y="1040073"/>
          <a:ext cx="1882447" cy="534798"/>
        </a:xfrm>
        <a:prstGeom prst="rightArrow">
          <a:avLst>
            <a:gd name="adj1" fmla="val 49830"/>
            <a:gd name="adj2" fmla="val 6066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baseline="0" dirty="0"/>
            <a:t>m</a:t>
          </a:r>
          <a:r>
            <a:rPr lang="en-US" sz="1200" kern="1200" baseline="-25000" dirty="0"/>
            <a:t>1</a:t>
          </a:r>
          <a:r>
            <a:rPr lang="en-US" sz="1200" kern="1200" dirty="0"/>
            <a:t> = 1751 Kg</a:t>
          </a:r>
        </a:p>
      </dsp:txBody>
      <dsp:txXfrm>
        <a:off x="-592998" y="1255054"/>
        <a:ext cx="1720794" cy="266490"/>
      </dsp:txXfrm>
    </dsp:sp>
    <dsp:sp modelId="{D17BF55D-F17D-4CC5-B0DA-6CFF618363F4}">
      <dsp:nvSpPr>
        <dsp:cNvPr id="0" name=""/>
        <dsp:cNvSpPr/>
      </dsp:nvSpPr>
      <dsp:spPr>
        <a:xfrm rot="5400000">
          <a:off x="3069762" y="1772136"/>
          <a:ext cx="1882447" cy="534798"/>
        </a:xfrm>
        <a:prstGeom prst="rightArrow">
          <a:avLst>
            <a:gd name="adj1" fmla="val 49830"/>
            <a:gd name="adj2" fmla="val 6066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baseline="0" dirty="0"/>
            <a:t>m</a:t>
          </a:r>
          <a:r>
            <a:rPr lang="en-US" sz="1200" kern="1200" baseline="-25000" dirty="0"/>
            <a:t>2</a:t>
          </a:r>
          <a:r>
            <a:rPr lang="en-US" sz="1200" kern="1200" dirty="0"/>
            <a:t> = 270</a:t>
          </a:r>
          <a:r>
            <a:rPr lang="en-US" sz="1200" b="0" i="0" u="none" kern="1200" dirty="0"/>
            <a:t> </a:t>
          </a:r>
          <a:r>
            <a:rPr lang="en-US" sz="1200" kern="1200" dirty="0"/>
            <a:t>Kg</a:t>
          </a:r>
        </a:p>
      </dsp:txBody>
      <dsp:txXfrm>
        <a:off x="3150589" y="1825464"/>
        <a:ext cx="1720794" cy="266490"/>
      </dsp:txXfrm>
    </dsp:sp>
  </dsp:spTree>
</dsp:drawing>
</file>

<file path=ppt/diagrams/layout1.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29A91-7013-46A8-84AC-34DE7B3ACBC7}" type="datetimeFigureOut">
              <a:rPr lang="en-US" smtClean="0"/>
              <a:t>9/3/2020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ED7AE0-33CB-4356-A282-2BD7A1706A6A}" type="slidenum">
              <a:rPr lang="en-US" smtClean="0"/>
              <a:t>‹#›</a:t>
            </a:fld>
            <a:endParaRPr lang="en-US"/>
          </a:p>
        </p:txBody>
      </p:sp>
    </p:spTree>
    <p:extLst>
      <p:ext uri="{BB962C8B-B14F-4D97-AF65-F5344CB8AC3E}">
        <p14:creationId xmlns:p14="http://schemas.microsoft.com/office/powerpoint/2010/main" val="2859173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There is concern that exhaust products from the star 3 motors will impinge on the DS and Lander, potentially causing issues with those systems after the separation event.</a:t>
            </a:r>
          </a:p>
          <a:p>
            <a:pPr marL="171450" indent="-171450">
              <a:buFont typeface="Arial" panose="020B0604020202020204" pitchFamily="34" charset="0"/>
              <a:buChar char="•"/>
            </a:pPr>
            <a:r>
              <a:rPr lang="en-US" dirty="0"/>
              <a:t>There is less risk of recontact because there is less time for a surge in the star48 tail off to interfere and potentially lead to recontact.</a:t>
            </a:r>
          </a:p>
        </p:txBody>
      </p:sp>
      <p:sp>
        <p:nvSpPr>
          <p:cNvPr id="4" name="Slide Number Placeholder 3"/>
          <p:cNvSpPr>
            <a:spLocks noGrp="1"/>
          </p:cNvSpPr>
          <p:nvPr>
            <p:ph type="sldNum" sz="quarter" idx="5"/>
          </p:nvPr>
        </p:nvSpPr>
        <p:spPr/>
        <p:txBody>
          <a:bodyPr/>
          <a:lstStyle/>
          <a:p>
            <a:fld id="{E1ED7AE0-33CB-4356-A282-2BD7A1706A6A}" type="slidenum">
              <a:rPr lang="en-US" smtClean="0"/>
              <a:t>5</a:t>
            </a:fld>
            <a:endParaRPr lang="en-US"/>
          </a:p>
        </p:txBody>
      </p:sp>
    </p:spTree>
    <p:extLst>
      <p:ext uri="{BB962C8B-B14F-4D97-AF65-F5344CB8AC3E}">
        <p14:creationId xmlns:p14="http://schemas.microsoft.com/office/powerpoint/2010/main" val="3594615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RFI Generated to gather information on creation of GGSS. Is this workable? What systems might we expect from potential vendors and are meeting the performance goals realistic?  </a:t>
            </a:r>
          </a:p>
          <a:p>
            <a:pPr marL="171450" indent="-171450">
              <a:buFont typeface="Arial" panose="020B0604020202020204" pitchFamily="34" charset="0"/>
              <a:buChar char="•"/>
            </a:pPr>
            <a:r>
              <a:rPr lang="en-US" dirty="0"/>
              <a:t>Vendors were asked to respond with a system that could push the DOS motor away with sufficient velocity and optionally describe a non-pyrotechnic detachment method for the DOS.</a:t>
            </a:r>
          </a:p>
          <a:p>
            <a:pPr marL="171450" indent="-171450">
              <a:buFont typeface="Arial" panose="020B0604020202020204" pitchFamily="34" charset="0"/>
              <a:buChar char="•"/>
            </a:pPr>
            <a:r>
              <a:rPr lang="en-US" dirty="0"/>
              <a:t>Vendors were asked to assume a PDV mass of 1750 Kg and a DOS mass of 250Kg at the time of separation.</a:t>
            </a:r>
          </a:p>
          <a:p>
            <a:pPr marL="171450" indent="-171450">
              <a:buFont typeface="Arial" panose="020B0604020202020204" pitchFamily="34" charset="0"/>
              <a:buChar char="•"/>
            </a:pPr>
            <a:r>
              <a:rPr lang="en-US" dirty="0"/>
              <a:t>Key Requirements</a:t>
            </a:r>
          </a:p>
          <a:p>
            <a:pPr marL="628650" lvl="1" indent="-171450">
              <a:buFont typeface="Arial" panose="020B0604020202020204" pitchFamily="34" charset="0"/>
              <a:buChar char="•"/>
            </a:pPr>
            <a:r>
              <a:rPr lang="en-US" dirty="0"/>
              <a:t>See table</a:t>
            </a:r>
          </a:p>
          <a:p>
            <a:pPr marL="628650" lvl="1" indent="-171450">
              <a:buFont typeface="Arial" panose="020B0604020202020204" pitchFamily="34" charset="0"/>
              <a:buChar char="•"/>
            </a:pPr>
            <a:r>
              <a:rPr lang="en-US" dirty="0"/>
              <a:t>Note that vendors seemed to interpret the mass req. differently: some chose to interpret as a limit for the weight of their actuator and others as the total mass of the system including supporting structure</a:t>
            </a:r>
          </a:p>
        </p:txBody>
      </p:sp>
      <p:sp>
        <p:nvSpPr>
          <p:cNvPr id="4" name="Slide Number Placeholder 3"/>
          <p:cNvSpPr>
            <a:spLocks noGrp="1"/>
          </p:cNvSpPr>
          <p:nvPr>
            <p:ph type="sldNum" sz="quarter" idx="5"/>
          </p:nvPr>
        </p:nvSpPr>
        <p:spPr/>
        <p:txBody>
          <a:bodyPr/>
          <a:lstStyle/>
          <a:p>
            <a:fld id="{E1ED7AE0-33CB-4356-A282-2BD7A1706A6A}" type="slidenum">
              <a:rPr lang="en-US" smtClean="0"/>
              <a:t>6</a:t>
            </a:fld>
            <a:endParaRPr lang="en-US"/>
          </a:p>
        </p:txBody>
      </p:sp>
    </p:spTree>
    <p:extLst>
      <p:ext uri="{BB962C8B-B14F-4D97-AF65-F5344CB8AC3E}">
        <p14:creationId xmlns:p14="http://schemas.microsoft.com/office/powerpoint/2010/main" val="2460971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5 vendors responded to the request for information.</a:t>
            </a:r>
          </a:p>
          <a:p>
            <a:pPr marL="171450" indent="-171450">
              <a:buFont typeface="Arial" panose="020B0604020202020204" pitchFamily="34" charset="0"/>
              <a:buChar char="•"/>
            </a:pPr>
            <a:r>
              <a:rPr lang="en-US" dirty="0"/>
              <a:t>ER62 Gas Generation Team developed criteria to evaluate and down selected to the three most promising designs.</a:t>
            </a:r>
          </a:p>
        </p:txBody>
      </p:sp>
      <p:sp>
        <p:nvSpPr>
          <p:cNvPr id="4" name="Slide Number Placeholder 3"/>
          <p:cNvSpPr>
            <a:spLocks noGrp="1"/>
          </p:cNvSpPr>
          <p:nvPr>
            <p:ph type="sldNum" sz="quarter" idx="5"/>
          </p:nvPr>
        </p:nvSpPr>
        <p:spPr/>
        <p:txBody>
          <a:bodyPr/>
          <a:lstStyle/>
          <a:p>
            <a:fld id="{E1ED7AE0-33CB-4356-A282-2BD7A1706A6A}" type="slidenum">
              <a:rPr lang="en-US" smtClean="0"/>
              <a:t>8</a:t>
            </a:fld>
            <a:endParaRPr lang="en-US"/>
          </a:p>
        </p:txBody>
      </p:sp>
    </p:spTree>
    <p:extLst>
      <p:ext uri="{BB962C8B-B14F-4D97-AF65-F5344CB8AC3E}">
        <p14:creationId xmlns:p14="http://schemas.microsoft.com/office/powerpoint/2010/main" val="3004611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5 vendors responded to the request for information.</a:t>
            </a:r>
          </a:p>
          <a:p>
            <a:pPr marL="171450" indent="-171450">
              <a:buFont typeface="Arial" panose="020B0604020202020204" pitchFamily="34" charset="0"/>
              <a:buChar char="•"/>
            </a:pPr>
            <a:r>
              <a:rPr lang="en-US" dirty="0"/>
              <a:t>ER62 Gas Generation Team developed criteria to evaluate and down selected to the three most promising designs.</a:t>
            </a:r>
          </a:p>
        </p:txBody>
      </p:sp>
      <p:sp>
        <p:nvSpPr>
          <p:cNvPr id="4" name="Slide Number Placeholder 3"/>
          <p:cNvSpPr>
            <a:spLocks noGrp="1"/>
          </p:cNvSpPr>
          <p:nvPr>
            <p:ph type="sldNum" sz="quarter" idx="5"/>
          </p:nvPr>
        </p:nvSpPr>
        <p:spPr/>
        <p:txBody>
          <a:bodyPr/>
          <a:lstStyle/>
          <a:p>
            <a:fld id="{E1ED7AE0-33CB-4356-A282-2BD7A1706A6A}" type="slidenum">
              <a:rPr lang="en-US" smtClean="0"/>
              <a:t>9</a:t>
            </a:fld>
            <a:endParaRPr lang="en-US"/>
          </a:p>
        </p:txBody>
      </p:sp>
    </p:spTree>
    <p:extLst>
      <p:ext uri="{BB962C8B-B14F-4D97-AF65-F5344CB8AC3E}">
        <p14:creationId xmlns:p14="http://schemas.microsoft.com/office/powerpoint/2010/main" val="4243063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How will the systems presented by vendors integrate with the deorbit vehicle?</a:t>
            </a:r>
          </a:p>
          <a:p>
            <a:pPr marL="171450" indent="-171450">
              <a:buFont typeface="Arial" panose="020B0604020202020204" pitchFamily="34" charset="0"/>
              <a:buChar char="•"/>
            </a:pPr>
            <a:r>
              <a:rPr lang="en-US" dirty="0"/>
              <a:t>Solid model assemblies were created in CREO based on the information provided in vendor responses.</a:t>
            </a:r>
          </a:p>
          <a:p>
            <a:pPr marL="628650" lvl="1" indent="-171450">
              <a:buFont typeface="Arial" panose="020B0604020202020204" pitchFamily="34" charset="0"/>
              <a:buChar char="•"/>
            </a:pPr>
            <a:r>
              <a:rPr lang="en-US" dirty="0"/>
              <a:t>This was done to visualize how they operate and visualize potential integration solutions.</a:t>
            </a:r>
          </a:p>
          <a:p>
            <a:pPr marL="628650" lvl="1" indent="-171450">
              <a:buFont typeface="Arial" panose="020B0604020202020204" pitchFamily="34" charset="0"/>
              <a:buChar char="•"/>
            </a:pPr>
            <a:r>
              <a:rPr lang="en-US" dirty="0"/>
              <a:t>The solid models also allowed for mass estimates.</a:t>
            </a:r>
          </a:p>
        </p:txBody>
      </p:sp>
      <p:sp>
        <p:nvSpPr>
          <p:cNvPr id="4" name="Slide Number Placeholder 3"/>
          <p:cNvSpPr>
            <a:spLocks noGrp="1"/>
          </p:cNvSpPr>
          <p:nvPr>
            <p:ph type="sldNum" sz="quarter" idx="5"/>
          </p:nvPr>
        </p:nvSpPr>
        <p:spPr/>
        <p:txBody>
          <a:bodyPr/>
          <a:lstStyle/>
          <a:p>
            <a:fld id="{E1ED7AE0-33CB-4356-A282-2BD7A1706A6A}" type="slidenum">
              <a:rPr lang="en-US" smtClean="0"/>
              <a:t>10</a:t>
            </a:fld>
            <a:endParaRPr lang="en-US"/>
          </a:p>
        </p:txBody>
      </p:sp>
    </p:spTree>
    <p:extLst>
      <p:ext uri="{BB962C8B-B14F-4D97-AF65-F5344CB8AC3E}">
        <p14:creationId xmlns:p14="http://schemas.microsoft.com/office/powerpoint/2010/main" val="3751458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03C2BA6-451C-414B-A504-A83E2D4B8010}" type="slidenum">
              <a:rPr lang="en-US" smtClean="0"/>
              <a:t>11</a:t>
            </a:fld>
            <a:endParaRPr lang="en-US"/>
          </a:p>
        </p:txBody>
      </p:sp>
    </p:spTree>
    <p:extLst>
      <p:ext uri="{BB962C8B-B14F-4D97-AF65-F5344CB8AC3E}">
        <p14:creationId xmlns:p14="http://schemas.microsoft.com/office/powerpoint/2010/main" val="2056600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03C2BA6-451C-414B-A504-A83E2D4B8010}" type="slidenum">
              <a:rPr lang="en-US" smtClean="0"/>
              <a:t>12</a:t>
            </a:fld>
            <a:endParaRPr lang="en-US"/>
          </a:p>
        </p:txBody>
      </p:sp>
    </p:spTree>
    <p:extLst>
      <p:ext uri="{BB962C8B-B14F-4D97-AF65-F5344CB8AC3E}">
        <p14:creationId xmlns:p14="http://schemas.microsoft.com/office/powerpoint/2010/main" val="3948798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603C2BA6-451C-414B-A504-A83E2D4B8010}" type="slidenum">
              <a:rPr lang="en-US" smtClean="0"/>
              <a:t>13</a:t>
            </a:fld>
            <a:endParaRPr lang="en-US"/>
          </a:p>
        </p:txBody>
      </p:sp>
    </p:spTree>
    <p:extLst>
      <p:ext uri="{BB962C8B-B14F-4D97-AF65-F5344CB8AC3E}">
        <p14:creationId xmlns:p14="http://schemas.microsoft.com/office/powerpoint/2010/main" val="3700692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 central aspect of this study was a performance analysis.</a:t>
            </a:r>
          </a:p>
          <a:p>
            <a:pPr marL="171450" indent="-171450">
              <a:buFont typeface="Arial" panose="020B0604020202020204" pitchFamily="34" charset="0"/>
              <a:buChar char="•"/>
            </a:pPr>
            <a:r>
              <a:rPr lang="en-US" dirty="0"/>
              <a:t>The purpose of the analysis was to corroborate the performance capabilities presented by vendors in their responses. </a:t>
            </a:r>
          </a:p>
        </p:txBody>
      </p:sp>
      <p:sp>
        <p:nvSpPr>
          <p:cNvPr id="4" name="Slide Number Placeholder 3"/>
          <p:cNvSpPr>
            <a:spLocks noGrp="1"/>
          </p:cNvSpPr>
          <p:nvPr>
            <p:ph type="sldNum" sz="quarter" idx="5"/>
          </p:nvPr>
        </p:nvSpPr>
        <p:spPr/>
        <p:txBody>
          <a:bodyPr/>
          <a:lstStyle/>
          <a:p>
            <a:fld id="{E1ED7AE0-33CB-4356-A282-2BD7A1706A6A}" type="slidenum">
              <a:rPr lang="en-US" smtClean="0"/>
              <a:t>14</a:t>
            </a:fld>
            <a:endParaRPr lang="en-US"/>
          </a:p>
        </p:txBody>
      </p:sp>
    </p:spTree>
    <p:extLst>
      <p:ext uri="{BB962C8B-B14F-4D97-AF65-F5344CB8AC3E}">
        <p14:creationId xmlns:p14="http://schemas.microsoft.com/office/powerpoint/2010/main" val="2081399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 analysis of the baselined separation system</a:t>
            </a:r>
          </a:p>
          <a:p>
            <a:pPr marL="171450" indent="-171450">
              <a:buFont typeface="Arial" panose="020B0604020202020204" pitchFamily="34" charset="0"/>
              <a:buChar char="•"/>
            </a:pPr>
            <a:r>
              <a:rPr lang="en-US" dirty="0"/>
              <a:t>Delta V is predicted using the ideal rocket equation with cosine losses</a:t>
            </a:r>
          </a:p>
          <a:p>
            <a:pPr marL="171450" indent="-171450">
              <a:buFont typeface="Arial" panose="020B0604020202020204" pitchFamily="34" charset="0"/>
              <a:buChar char="•"/>
            </a:pPr>
            <a:r>
              <a:rPr lang="en-US" dirty="0"/>
              <a:t>Expected </a:t>
            </a:r>
            <a:r>
              <a:rPr lang="en-US" dirty="0" err="1"/>
              <a:t>dV</a:t>
            </a:r>
            <a:r>
              <a:rPr lang="en-US" dirty="0"/>
              <a:t> is 11 m/s when the calculation is carried through with a DOS mass of 250Kg</a:t>
            </a:r>
          </a:p>
          <a:p>
            <a:pPr marL="628650" lvl="1" indent="-171450">
              <a:buFont typeface="Arial" panose="020B0604020202020204" pitchFamily="34" charset="0"/>
              <a:buChar char="•"/>
            </a:pPr>
            <a:r>
              <a:rPr lang="en-US" dirty="0"/>
              <a:t>Notice this is not the 13 m/s RFI req.</a:t>
            </a:r>
          </a:p>
          <a:p>
            <a:pPr marL="628650" lvl="1" indent="-171450">
              <a:buFont typeface="Arial" panose="020B0604020202020204" pitchFamily="34" charset="0"/>
              <a:buChar char="•"/>
            </a:pPr>
            <a:r>
              <a:rPr lang="en-US" dirty="0"/>
              <a:t>However, if the calculation is repeated with a smaller DOS mass the result is 13.0 m/s</a:t>
            </a:r>
          </a:p>
          <a:p>
            <a:pPr marL="628650" lvl="1" indent="-171450">
              <a:buFont typeface="Arial" panose="020B0604020202020204" pitchFamily="34" charset="0"/>
              <a:buChar char="•"/>
            </a:pPr>
            <a:r>
              <a:rPr lang="en-US" dirty="0"/>
              <a:t>This smaller mass is the </a:t>
            </a:r>
            <a:r>
              <a:rPr lang="en-US" sz="1200" dirty="0"/>
              <a:t>upper bound DOS dry mass used in a previous detailed separation analysis at MSFC.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It is possible that the 13m/s RFI requirement may have been based on a smaller dry mass while vendors were asked to design to a 250kg dry mass.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This is something to keep in mind when juxtaposing the vendor systems with the baselined system.</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E1ED7AE0-33CB-4356-A282-2BD7A1706A6A}" type="slidenum">
              <a:rPr lang="en-US" smtClean="0"/>
              <a:t>15</a:t>
            </a:fld>
            <a:endParaRPr lang="en-US"/>
          </a:p>
        </p:txBody>
      </p:sp>
    </p:spTree>
    <p:extLst>
      <p:ext uri="{BB962C8B-B14F-4D97-AF65-F5344CB8AC3E}">
        <p14:creationId xmlns:p14="http://schemas.microsoft.com/office/powerpoint/2010/main" val="1992713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analysis attempts to answer two questions:</a:t>
            </a:r>
          </a:p>
          <a:p>
            <a:pPr marL="628650" lvl="1" indent="-171450">
              <a:buFont typeface="Arial" panose="020B0604020202020204" pitchFamily="34" charset="0"/>
              <a:buChar char="•"/>
            </a:pPr>
            <a:r>
              <a:rPr lang="en-US" dirty="0"/>
              <a:t>How much propellant?</a:t>
            </a:r>
          </a:p>
          <a:p>
            <a:pPr marL="628650" lvl="1" indent="-171450">
              <a:buFont typeface="Arial" panose="020B0604020202020204" pitchFamily="34" charset="0"/>
              <a:buChar char="•"/>
            </a:pPr>
            <a:r>
              <a:rPr lang="en-US" dirty="0"/>
              <a:t>Can the vendor design meet the </a:t>
            </a:r>
            <a:r>
              <a:rPr lang="en-US" dirty="0" err="1"/>
              <a:t>deltaV</a:t>
            </a:r>
            <a:r>
              <a:rPr lang="en-US" dirty="0"/>
              <a:t> req. while maintaining the acceleration requirement.</a:t>
            </a:r>
          </a:p>
          <a:p>
            <a:pPr marL="171450" lvl="0" indent="-171450">
              <a:buFont typeface="Arial" panose="020B0604020202020204" pitchFamily="34" charset="0"/>
              <a:buChar char="•"/>
            </a:pPr>
            <a:r>
              <a:rPr lang="en-US" dirty="0"/>
              <a:t>The stated assumptions were made.</a:t>
            </a:r>
          </a:p>
          <a:p>
            <a:pPr marL="628650" lvl="1" indent="-171450">
              <a:buFont typeface="Arial" panose="020B0604020202020204" pitchFamily="34" charset="0"/>
              <a:buChar char="•"/>
            </a:pPr>
            <a:endParaRPr lang="en-US" dirty="0"/>
          </a:p>
          <a:p>
            <a:r>
              <a:rPr lang="en-US" dirty="0"/>
              <a:t>	</a:t>
            </a:r>
          </a:p>
        </p:txBody>
      </p:sp>
      <p:sp>
        <p:nvSpPr>
          <p:cNvPr id="4" name="Slide Number Placeholder 3"/>
          <p:cNvSpPr>
            <a:spLocks noGrp="1"/>
          </p:cNvSpPr>
          <p:nvPr>
            <p:ph type="sldNum" sz="quarter" idx="5"/>
          </p:nvPr>
        </p:nvSpPr>
        <p:spPr/>
        <p:txBody>
          <a:bodyPr/>
          <a:lstStyle/>
          <a:p>
            <a:fld id="{E1ED7AE0-33CB-4356-A282-2BD7A1706A6A}" type="slidenum">
              <a:rPr lang="en-US" smtClean="0"/>
              <a:t>16</a:t>
            </a:fld>
            <a:endParaRPr lang="en-US"/>
          </a:p>
        </p:txBody>
      </p:sp>
    </p:spTree>
    <p:extLst>
      <p:ext uri="{BB962C8B-B14F-4D97-AF65-F5344CB8AC3E}">
        <p14:creationId xmlns:p14="http://schemas.microsoft.com/office/powerpoint/2010/main" val="1205304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Math model used in the analysis is shown here.</a:t>
            </a:r>
          </a:p>
          <a:p>
            <a:pPr marL="171450" indent="-171450">
              <a:buFont typeface="Arial" panose="020B0604020202020204" pitchFamily="34" charset="0"/>
              <a:buChar char="•"/>
            </a:pPr>
            <a:r>
              <a:rPr lang="en-US" dirty="0"/>
              <a:t>Physical representation: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Pre-Expansion -&gt; Post-Expansion</a:t>
            </a:r>
          </a:p>
          <a:p>
            <a:pPr marL="628650" lvl="1" indent="-171450">
              <a:buFont typeface="Arial" panose="020B0604020202020204" pitchFamily="34" charset="0"/>
              <a:buChar char="•"/>
            </a:pPr>
            <a:r>
              <a:rPr lang="en-US" dirty="0"/>
              <a:t>m1 -&gt; PDV</a:t>
            </a:r>
          </a:p>
          <a:p>
            <a:pPr marL="628650" lvl="1" indent="-171450">
              <a:buFont typeface="Arial" panose="020B0604020202020204" pitchFamily="34" charset="0"/>
              <a:buChar char="•"/>
            </a:pPr>
            <a:r>
              <a:rPr lang="en-US" dirty="0"/>
              <a:t>m2 -&gt; DOS</a:t>
            </a:r>
          </a:p>
          <a:p>
            <a:pPr marL="628650" lvl="1" indent="-171450">
              <a:buFont typeface="Arial" panose="020B0604020202020204" pitchFamily="34" charset="0"/>
              <a:buChar char="•"/>
            </a:pPr>
            <a:r>
              <a:rPr lang="en-US" dirty="0" err="1"/>
              <a:t>mp</a:t>
            </a:r>
            <a:r>
              <a:rPr lang="en-US" dirty="0"/>
              <a:t> -&gt; mass of hot gas present in the expanding volume</a:t>
            </a:r>
          </a:p>
          <a:p>
            <a:pPr marL="628650" lvl="1" indent="-171450">
              <a:buFont typeface="Arial" panose="020B0604020202020204" pitchFamily="34" charset="0"/>
              <a:buChar char="•"/>
            </a:pPr>
            <a:r>
              <a:rPr lang="en-US" dirty="0"/>
              <a:t>Yellow is the volume occupied by hot has</a:t>
            </a:r>
          </a:p>
          <a:p>
            <a:pPr marL="628650" lvl="1" indent="-171450">
              <a:buFont typeface="Arial" panose="020B0604020202020204" pitchFamily="34" charset="0"/>
              <a:buChar char="•"/>
            </a:pPr>
            <a:r>
              <a:rPr lang="en-US" dirty="0"/>
              <a:t>x = 0 is the bottom of the cylinder</a:t>
            </a:r>
          </a:p>
          <a:p>
            <a:pPr marL="628650" lvl="1" indent="-171450">
              <a:buFont typeface="Arial" panose="020B0604020202020204" pitchFamily="34" charset="0"/>
              <a:buChar char="•"/>
            </a:pPr>
            <a:r>
              <a:rPr lang="en-US" dirty="0"/>
              <a:t>x = x0 is the initial position of the piston</a:t>
            </a:r>
          </a:p>
          <a:p>
            <a:pPr marL="628650" lvl="1" indent="-171450">
              <a:buFont typeface="Arial" panose="020B0604020202020204" pitchFamily="34" charset="0"/>
              <a:buChar char="•"/>
            </a:pPr>
            <a:r>
              <a:rPr lang="en-US" dirty="0"/>
              <a:t>x is the position of the piston at some time t in the future</a:t>
            </a:r>
          </a:p>
          <a:p>
            <a:pPr marL="628650" lvl="1" indent="-171450">
              <a:buFont typeface="Arial" panose="020B0604020202020204" pitchFamily="34" charset="0"/>
              <a:buChar char="•"/>
            </a:pPr>
            <a:r>
              <a:rPr lang="en-US" dirty="0" err="1"/>
              <a:t>deltax</a:t>
            </a:r>
            <a:r>
              <a:rPr lang="en-US" dirty="0"/>
              <a:t> is the change in position of the piston from time t = 0 to time t</a:t>
            </a:r>
          </a:p>
          <a:p>
            <a:pPr marL="171450" lvl="0" indent="-171450">
              <a:buFont typeface="Arial" panose="020B0604020202020204" pitchFamily="34" charset="0"/>
              <a:buChar char="•"/>
            </a:pPr>
            <a:r>
              <a:rPr lang="en-US" dirty="0"/>
              <a:t>Math Representation</a:t>
            </a:r>
          </a:p>
          <a:p>
            <a:pPr marL="628650" lvl="1" indent="-171450">
              <a:buFont typeface="Arial" panose="020B0604020202020204" pitchFamily="34" charset="0"/>
              <a:buChar char="•"/>
            </a:pPr>
            <a:r>
              <a:rPr lang="en-US" dirty="0"/>
              <a:t>Centers around the isentropic expansion relation at the top of the slide</a:t>
            </a:r>
          </a:p>
          <a:p>
            <a:pPr marL="628650" lvl="1" indent="-171450">
              <a:buFont typeface="Arial" panose="020B0604020202020204" pitchFamily="34" charset="0"/>
              <a:buChar char="•"/>
            </a:pPr>
            <a:r>
              <a:rPr lang="en-US" dirty="0"/>
              <a:t>This relation is non-</a:t>
            </a:r>
            <a:r>
              <a:rPr lang="en-US" dirty="0" err="1"/>
              <a:t>dimensionalized</a:t>
            </a:r>
            <a:r>
              <a:rPr lang="en-US" dirty="0"/>
              <a:t> and solved with an ode solver in MATLAB</a:t>
            </a:r>
          </a:p>
          <a:p>
            <a:pPr marL="628650" lvl="1" indent="-171450">
              <a:buFont typeface="Arial" panose="020B0604020202020204" pitchFamily="34" charset="0"/>
              <a:buChar char="•"/>
            </a:pPr>
            <a:r>
              <a:rPr lang="en-US" dirty="0"/>
              <a:t>The general dimensionless solution is then transformed into a specific solution according to dimensionalizing constants that depend on the specific system parameters of each vender design</a:t>
            </a:r>
          </a:p>
          <a:p>
            <a:pPr marL="628650" lvl="1"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Note: </a:t>
            </a:r>
          </a:p>
          <a:p>
            <a:pPr marL="628650" lvl="1" indent="-171450">
              <a:buFont typeface="Arial" panose="020B0604020202020204" pitchFamily="34" charset="0"/>
              <a:buChar char="•"/>
            </a:pPr>
            <a:r>
              <a:rPr lang="en-US" dirty="0"/>
              <a:t>Position, velocity, and acceleration that result from this model are all relative quantities.</a:t>
            </a:r>
          </a:p>
          <a:p>
            <a:pPr marL="628650" lvl="1" indent="-171450">
              <a:buFont typeface="Arial" panose="020B0604020202020204" pitchFamily="34" charset="0"/>
              <a:buChar char="•"/>
            </a:pPr>
            <a:r>
              <a:rPr lang="en-US" dirty="0"/>
              <a:t>Acceleration is the sum of the acceleration of m1 in the inertial frame + m2 in the inertial frame</a:t>
            </a:r>
          </a:p>
          <a:p>
            <a:pPr marL="628650" lvl="1" indent="-171450">
              <a:buFont typeface="Arial" panose="020B0604020202020204" pitchFamily="34" charset="0"/>
              <a:buChar char="•"/>
            </a:pPr>
            <a:r>
              <a:rPr lang="en-US" dirty="0"/>
              <a:t>What we are really interested in is the acceleration of m1, the PDV, in the inertial frame</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C541B50-C3B1-4587-B6F9-EE452DFD3EB0}" type="slidenum">
              <a:rPr lang="en-US" smtClean="0"/>
              <a:t>17</a:t>
            </a:fld>
            <a:endParaRPr lang="en-US"/>
          </a:p>
        </p:txBody>
      </p:sp>
    </p:spTree>
    <p:extLst>
      <p:ext uri="{BB962C8B-B14F-4D97-AF65-F5344CB8AC3E}">
        <p14:creationId xmlns:p14="http://schemas.microsoft.com/office/powerpoint/2010/main" val="1870301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acceleration of m1 in the inertial frame can be arrived at fairly easily</a:t>
            </a:r>
          </a:p>
          <a:p>
            <a:pPr marL="628650" lvl="1" indent="-171450">
              <a:buFont typeface="Arial" panose="020B0604020202020204" pitchFamily="34" charset="0"/>
              <a:buChar char="•"/>
            </a:pPr>
            <a:r>
              <a:rPr lang="en-US" dirty="0"/>
              <a:t>We already know the sum of the two accelerations</a:t>
            </a:r>
          </a:p>
          <a:p>
            <a:pPr marL="628650" lvl="1" indent="-171450">
              <a:buFont typeface="Arial" panose="020B0604020202020204" pitchFamily="34" charset="0"/>
              <a:buChar char="•"/>
            </a:pPr>
            <a:r>
              <a:rPr lang="en-US" dirty="0"/>
              <a:t>We can work out Force applied by the actuator as a function time</a:t>
            </a:r>
          </a:p>
          <a:p>
            <a:pPr marL="628650" lvl="1" indent="-171450">
              <a:buFont typeface="Arial" panose="020B0604020202020204" pitchFamily="34" charset="0"/>
              <a:buChar char="•"/>
            </a:pPr>
            <a:r>
              <a:rPr lang="en-US" dirty="0"/>
              <a:t>Since also we know the mass of the PDV and the number of actuators being used, we can also arrive at the acceleration felt by PDV  as a function of time.</a:t>
            </a:r>
          </a:p>
        </p:txBody>
      </p:sp>
      <p:sp>
        <p:nvSpPr>
          <p:cNvPr id="4" name="Slide Number Placeholder 3"/>
          <p:cNvSpPr>
            <a:spLocks noGrp="1"/>
          </p:cNvSpPr>
          <p:nvPr>
            <p:ph type="sldNum" sz="quarter" idx="5"/>
          </p:nvPr>
        </p:nvSpPr>
        <p:spPr/>
        <p:txBody>
          <a:bodyPr/>
          <a:lstStyle/>
          <a:p>
            <a:fld id="{9C541B50-C3B1-4587-B6F9-EE452DFD3EB0}" type="slidenum">
              <a:rPr lang="en-US" smtClean="0"/>
              <a:t>18</a:t>
            </a:fld>
            <a:endParaRPr lang="en-US"/>
          </a:p>
        </p:txBody>
      </p:sp>
    </p:spTree>
    <p:extLst>
      <p:ext uri="{BB962C8B-B14F-4D97-AF65-F5344CB8AC3E}">
        <p14:creationId xmlns:p14="http://schemas.microsoft.com/office/powerpoint/2010/main" val="2935925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analysis of propellant mass was also approached from an energy standpoint</a:t>
            </a:r>
          </a:p>
          <a:p>
            <a:pPr marL="171450" indent="-171450">
              <a:buFont typeface="Arial" panose="020B0604020202020204" pitchFamily="34" charset="0"/>
              <a:buChar char="•"/>
            </a:pPr>
            <a:r>
              <a:rPr lang="en-US" dirty="0"/>
              <a:t>Calculating the work and thermal efficiency will yield the total energy required</a:t>
            </a:r>
          </a:p>
          <a:p>
            <a:pPr marL="171450" indent="-171450">
              <a:buFont typeface="Arial" panose="020B0604020202020204" pitchFamily="34" charset="0"/>
              <a:buChar char="•"/>
            </a:pPr>
            <a:r>
              <a:rPr lang="en-US" dirty="0"/>
              <a:t>The required prop mass can be found by essentially dividing the energy required by the energy the expanding hot gas can deliver</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This approach is used as a crosscheck with the propellant mass found in the expansion analysis. </a:t>
            </a:r>
          </a:p>
          <a:p>
            <a:pPr marL="171450" indent="-171450">
              <a:buFont typeface="Arial" panose="020B0604020202020204" pitchFamily="34" charset="0"/>
              <a:buChar char="•"/>
            </a:pPr>
            <a:r>
              <a:rPr lang="en-US" dirty="0"/>
              <a:t>It has another use as well: the </a:t>
            </a:r>
            <a:r>
              <a:rPr lang="en-US" dirty="0" err="1"/>
              <a:t>matlab</a:t>
            </a:r>
            <a:r>
              <a:rPr lang="en-US" dirty="0"/>
              <a:t> code for the expansion analysis iteratively guesses the needed prop mass. The energy analysis serves as the first guess for the iterative code.</a:t>
            </a:r>
          </a:p>
          <a:p>
            <a:endParaRPr lang="en-US" dirty="0"/>
          </a:p>
        </p:txBody>
      </p:sp>
      <p:sp>
        <p:nvSpPr>
          <p:cNvPr id="4" name="Slide Number Placeholder 3"/>
          <p:cNvSpPr>
            <a:spLocks noGrp="1"/>
          </p:cNvSpPr>
          <p:nvPr>
            <p:ph type="sldNum" sz="quarter" idx="5"/>
          </p:nvPr>
        </p:nvSpPr>
        <p:spPr/>
        <p:txBody>
          <a:bodyPr/>
          <a:lstStyle/>
          <a:p>
            <a:fld id="{E1ED7AE0-33CB-4356-A282-2BD7A1706A6A}" type="slidenum">
              <a:rPr lang="en-US" smtClean="0"/>
              <a:t>19</a:t>
            </a:fld>
            <a:endParaRPr lang="en-US"/>
          </a:p>
        </p:txBody>
      </p:sp>
    </p:spTree>
    <p:extLst>
      <p:ext uri="{BB962C8B-B14F-4D97-AF65-F5344CB8AC3E}">
        <p14:creationId xmlns:p14="http://schemas.microsoft.com/office/powerpoint/2010/main" val="1664699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ED7AE0-33CB-4356-A282-2BD7A1706A6A}" type="slidenum">
              <a:rPr lang="en-US" smtClean="0"/>
              <a:t>20</a:t>
            </a:fld>
            <a:endParaRPr lang="en-US"/>
          </a:p>
        </p:txBody>
      </p:sp>
    </p:spTree>
    <p:extLst>
      <p:ext uri="{BB962C8B-B14F-4D97-AF65-F5344CB8AC3E}">
        <p14:creationId xmlns:p14="http://schemas.microsoft.com/office/powerpoint/2010/main" val="4141079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ED7AE0-33CB-4356-A282-2BD7A1706A6A}" type="slidenum">
              <a:rPr lang="en-US" smtClean="0"/>
              <a:t>21</a:t>
            </a:fld>
            <a:endParaRPr lang="en-US"/>
          </a:p>
        </p:txBody>
      </p:sp>
    </p:spTree>
    <p:extLst>
      <p:ext uri="{BB962C8B-B14F-4D97-AF65-F5344CB8AC3E}">
        <p14:creationId xmlns:p14="http://schemas.microsoft.com/office/powerpoint/2010/main" val="3794077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ED7AE0-33CB-4356-A282-2BD7A1706A6A}" type="slidenum">
              <a:rPr lang="en-US" smtClean="0"/>
              <a:t>22</a:t>
            </a:fld>
            <a:endParaRPr lang="en-US"/>
          </a:p>
        </p:txBody>
      </p:sp>
    </p:spTree>
    <p:extLst>
      <p:ext uri="{BB962C8B-B14F-4D97-AF65-F5344CB8AC3E}">
        <p14:creationId xmlns:p14="http://schemas.microsoft.com/office/powerpoint/2010/main" val="378106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ED7AE0-33CB-4356-A282-2BD7A1706A6A}" type="slidenum">
              <a:rPr lang="en-US" smtClean="0"/>
              <a:t>23</a:t>
            </a:fld>
            <a:endParaRPr lang="en-US"/>
          </a:p>
        </p:txBody>
      </p:sp>
    </p:spTree>
    <p:extLst>
      <p:ext uri="{BB962C8B-B14F-4D97-AF65-F5344CB8AC3E}">
        <p14:creationId xmlns:p14="http://schemas.microsoft.com/office/powerpoint/2010/main" val="2053928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ED7AE0-33CB-4356-A282-2BD7A1706A6A}" type="slidenum">
              <a:rPr lang="en-US" smtClean="0"/>
              <a:t>24</a:t>
            </a:fld>
            <a:endParaRPr lang="en-US"/>
          </a:p>
        </p:txBody>
      </p:sp>
    </p:spTree>
    <p:extLst>
      <p:ext uri="{BB962C8B-B14F-4D97-AF65-F5344CB8AC3E}">
        <p14:creationId xmlns:p14="http://schemas.microsoft.com/office/powerpoint/2010/main" val="1737865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E1ED7AE0-33CB-4356-A282-2BD7A1706A6A}" type="slidenum">
              <a:rPr lang="en-US" smtClean="0"/>
              <a:t>27</a:t>
            </a:fld>
            <a:endParaRPr lang="en-US"/>
          </a:p>
        </p:txBody>
      </p:sp>
    </p:spTree>
    <p:extLst>
      <p:ext uri="{BB962C8B-B14F-4D97-AF65-F5344CB8AC3E}">
        <p14:creationId xmlns:p14="http://schemas.microsoft.com/office/powerpoint/2010/main" val="2612952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ED7AE0-33CB-4356-A282-2BD7A1706A6A}" type="slidenum">
              <a:rPr lang="en-US" smtClean="0"/>
              <a:t>31</a:t>
            </a:fld>
            <a:endParaRPr lang="en-US"/>
          </a:p>
        </p:txBody>
      </p:sp>
    </p:spTree>
    <p:extLst>
      <p:ext uri="{BB962C8B-B14F-4D97-AF65-F5344CB8AC3E}">
        <p14:creationId xmlns:p14="http://schemas.microsoft.com/office/powerpoint/2010/main" val="3104421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ED7AE0-33CB-4356-A282-2BD7A1706A6A}" type="slidenum">
              <a:rPr lang="en-US" smtClean="0"/>
              <a:t>32</a:t>
            </a:fld>
            <a:endParaRPr lang="en-US"/>
          </a:p>
        </p:txBody>
      </p:sp>
    </p:spTree>
    <p:extLst>
      <p:ext uri="{BB962C8B-B14F-4D97-AF65-F5344CB8AC3E}">
        <p14:creationId xmlns:p14="http://schemas.microsoft.com/office/powerpoint/2010/main" val="2080532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Math Model Accounts for system from time of ignition and forward. Propellant is assumed to burn instantly.</a:t>
            </a:r>
          </a:p>
        </p:txBody>
      </p:sp>
      <p:sp>
        <p:nvSpPr>
          <p:cNvPr id="4" name="Slide Number Placeholder 3"/>
          <p:cNvSpPr>
            <a:spLocks noGrp="1"/>
          </p:cNvSpPr>
          <p:nvPr>
            <p:ph type="sldNum" sz="quarter" idx="5"/>
          </p:nvPr>
        </p:nvSpPr>
        <p:spPr/>
        <p:txBody>
          <a:bodyPr/>
          <a:lstStyle/>
          <a:p>
            <a:fld id="{9C541B50-C3B1-4587-B6F9-EE452DFD3EB0}" type="slidenum">
              <a:rPr lang="en-US" smtClean="0"/>
              <a:t>35</a:t>
            </a:fld>
            <a:endParaRPr lang="en-US"/>
          </a:p>
        </p:txBody>
      </p:sp>
    </p:spTree>
    <p:extLst>
      <p:ext uri="{BB962C8B-B14F-4D97-AF65-F5344CB8AC3E}">
        <p14:creationId xmlns:p14="http://schemas.microsoft.com/office/powerpoint/2010/main" val="1308663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BU Cover Shee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9" name="TextBox 8"/>
          <p:cNvSpPr txBox="1"/>
          <p:nvPr/>
        </p:nvSpPr>
        <p:spPr>
          <a:xfrm>
            <a:off x="3028951" y="3011558"/>
            <a:ext cx="2688535" cy="248209"/>
          </a:xfrm>
          <a:prstGeom prst="rect">
            <a:avLst/>
          </a:prstGeom>
          <a:solidFill>
            <a:srgbClr val="FFFF00"/>
          </a:solidFill>
        </p:spPr>
        <p:txBody>
          <a:bodyPr wrap="square" rtlCol="0">
            <a:spAutoFit/>
          </a:bodyPr>
          <a:lstStyle/>
          <a:p>
            <a:pPr algn="ctr"/>
            <a:r>
              <a:rPr lang="en-US" sz="1013" dirty="0"/>
              <a:t>Insert NASA Form 1686L</a:t>
            </a:r>
          </a:p>
        </p:txBody>
      </p:sp>
    </p:spTree>
    <p:extLst>
      <p:ext uri="{BB962C8B-B14F-4D97-AF65-F5344CB8AC3E}">
        <p14:creationId xmlns:p14="http://schemas.microsoft.com/office/powerpoint/2010/main" val="245913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05702" y="4398264"/>
            <a:ext cx="6858000" cy="989568"/>
          </a:xfrm>
        </p:spPr>
        <p:txBody>
          <a:bodyPr anchor="b"/>
          <a:lstStyle>
            <a:lvl1pPr algn="ctr">
              <a:defRPr sz="3375" b="1">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205702" y="5534781"/>
            <a:ext cx="6858000" cy="708766"/>
          </a:xfrm>
        </p:spPr>
        <p:txBody>
          <a:bodyPr/>
          <a:lstStyle>
            <a:lvl1pPr marL="0" indent="0" algn="ctr">
              <a:buNone/>
              <a:defRPr sz="135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pic>
        <p:nvPicPr>
          <p:cNvPr id="14" name="Picture 67" descr="NASA insignia RGB"/>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13738" y="168277"/>
            <a:ext cx="717550" cy="593725"/>
          </a:xfrm>
          <a:prstGeom prst="rect">
            <a:avLst/>
          </a:prstGeom>
          <a:noFill/>
          <a:ln w="9525">
            <a:noFill/>
            <a:miter lim="800000"/>
            <a:headEnd/>
            <a:tailEnd/>
          </a:ln>
        </p:spPr>
      </p:pic>
      <p:pic>
        <p:nvPicPr>
          <p:cNvPr id="15" name="Picture 14" descr="Jupiter-Europa_BW.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52" y="2"/>
            <a:ext cx="9144000" cy="4251315"/>
          </a:xfrm>
          <a:prstGeom prst="rect">
            <a:avLst/>
          </a:prstGeom>
        </p:spPr>
      </p:pic>
    </p:spTree>
    <p:extLst>
      <p:ext uri="{BB962C8B-B14F-4D97-AF65-F5344CB8AC3E}">
        <p14:creationId xmlns:p14="http://schemas.microsoft.com/office/powerpoint/2010/main" val="2498960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92489-9A92-43F0-97D5-83188CCA3014}" type="datetimeFigureOut">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9296D-A5DD-4B24-9374-6E5B4B4BC10F}" type="slidenum">
              <a:rPr lang="en-US" smtClean="0"/>
              <a:t>‹#›</a:t>
            </a:fld>
            <a:endParaRPr lang="en-US"/>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 y="-1"/>
            <a:ext cx="640891" cy="6858001"/>
          </a:xfrm>
          <a:prstGeom prst="rect">
            <a:avLst/>
          </a:prstGeom>
        </p:spPr>
      </p:pic>
    </p:spTree>
    <p:extLst>
      <p:ext uri="{BB962C8B-B14F-4D97-AF65-F5344CB8AC3E}">
        <p14:creationId xmlns:p14="http://schemas.microsoft.com/office/powerpoint/2010/main" val="1861543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0883" y="1600204"/>
            <a:ext cx="7886700" cy="2852737"/>
          </a:xfrm>
        </p:spPr>
        <p:txBody>
          <a:bodyPr anchor="b"/>
          <a:lstStyle>
            <a:lvl1pPr>
              <a:defRPr sz="3375"/>
            </a:lvl1pPr>
          </a:lstStyle>
          <a:p>
            <a:r>
              <a:rPr lang="en-US"/>
              <a:t>Click to edit Master title style</a:t>
            </a:r>
          </a:p>
        </p:txBody>
      </p:sp>
      <p:sp>
        <p:nvSpPr>
          <p:cNvPr id="3" name="Text Placeholder 2"/>
          <p:cNvSpPr>
            <a:spLocks noGrp="1"/>
          </p:cNvSpPr>
          <p:nvPr>
            <p:ph type="body" idx="1"/>
          </p:nvPr>
        </p:nvSpPr>
        <p:spPr>
          <a:xfrm>
            <a:off x="640883" y="4539460"/>
            <a:ext cx="7886700" cy="150018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E92489-9A92-43F0-97D5-83188CCA3014}" type="datetimeFigureOut">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9296D-A5DD-4B24-9374-6E5B4B4BC10F}" type="slidenum">
              <a:rPr lang="en-US" smtClean="0"/>
              <a:t>‹#›</a:t>
            </a:fld>
            <a:endParaRPr lang="en-US"/>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 y="-1"/>
            <a:ext cx="640891" cy="6858001"/>
          </a:xfrm>
          <a:prstGeom prst="rect">
            <a:avLst/>
          </a:prstGeom>
        </p:spPr>
      </p:pic>
    </p:spTree>
    <p:extLst>
      <p:ext uri="{BB962C8B-B14F-4D97-AF65-F5344CB8AC3E}">
        <p14:creationId xmlns:p14="http://schemas.microsoft.com/office/powerpoint/2010/main" val="2166435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1916"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767443" y="6356352"/>
            <a:ext cx="2057400" cy="365125"/>
          </a:xfrm>
        </p:spPr>
        <p:txBody>
          <a:bodyPr/>
          <a:lstStyle/>
          <a:p>
            <a:fld id="{57E92489-9A92-43F0-97D5-83188CCA3014}" type="datetimeFigureOut">
              <a:rPr lang="en-US" smtClean="0"/>
              <a:t>9/3/2020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59296D-A5DD-4B24-9374-6E5B4B4BC10F}" type="slidenum">
              <a:rPr lang="en-US" smtClean="0"/>
              <a:t>‹#›</a:t>
            </a:fld>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 y="-1"/>
            <a:ext cx="640891" cy="6858001"/>
          </a:xfrm>
          <a:prstGeom prst="rect">
            <a:avLst/>
          </a:prstGeom>
        </p:spPr>
      </p:pic>
    </p:spTree>
    <p:extLst>
      <p:ext uri="{BB962C8B-B14F-4D97-AF65-F5344CB8AC3E}">
        <p14:creationId xmlns:p14="http://schemas.microsoft.com/office/powerpoint/2010/main" val="3545604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355602"/>
            <a:ext cx="7886700" cy="1325563"/>
          </a:xfrm>
        </p:spPr>
        <p:txBody>
          <a:bodyPr/>
          <a:lstStyle>
            <a:lvl1pPr>
              <a:defRPr b="1"/>
            </a:lvl1pPr>
          </a:lstStyle>
          <a:p>
            <a:r>
              <a:rPr lang="en-US"/>
              <a:t>Click to edit Master title style</a:t>
            </a:r>
            <a:endParaRPr lang="en-US" dirty="0"/>
          </a:p>
        </p:txBody>
      </p:sp>
      <p:sp>
        <p:nvSpPr>
          <p:cNvPr id="3" name="Text Placeholder 2"/>
          <p:cNvSpPr>
            <a:spLocks noGrp="1"/>
          </p:cNvSpPr>
          <p:nvPr>
            <p:ph type="body" idx="1"/>
          </p:nvPr>
        </p:nvSpPr>
        <p:spPr>
          <a:xfrm>
            <a:off x="635364" y="1681163"/>
            <a:ext cx="3868340"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E92489-9A92-43F0-97D5-83188CCA3014}" type="datetimeFigureOut">
              <a:rPr lang="en-US" smtClean="0"/>
              <a:t>9/3/2020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59296D-A5DD-4B24-9374-6E5B4B4BC10F}" type="slidenum">
              <a:rPr lang="en-US" smtClean="0"/>
              <a:t>‹#›</a:t>
            </a:fld>
            <a:endParaRPr lang="en-US"/>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 y="-1"/>
            <a:ext cx="640891" cy="6858001"/>
          </a:xfrm>
          <a:prstGeom prst="rect">
            <a:avLst/>
          </a:prstGeom>
        </p:spPr>
      </p:pic>
    </p:spTree>
    <p:extLst>
      <p:ext uri="{BB962C8B-B14F-4D97-AF65-F5344CB8AC3E}">
        <p14:creationId xmlns:p14="http://schemas.microsoft.com/office/powerpoint/2010/main" val="1562016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7E92489-9A92-43F0-97D5-83188CCA3014}" type="datetimeFigureOut">
              <a:rPr lang="en-US" smtClean="0"/>
              <a:t>9/3/2020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59296D-A5DD-4B24-9374-6E5B4B4BC10F}" type="slidenum">
              <a:rPr lang="en-US" smtClean="0"/>
              <a:t>‹#›</a:t>
            </a:fld>
            <a:endParaRPr lang="en-US"/>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 y="-1"/>
            <a:ext cx="640891" cy="6858001"/>
          </a:xfrm>
          <a:prstGeom prst="rect">
            <a:avLst/>
          </a:prstGeom>
        </p:spPr>
      </p:pic>
    </p:spTree>
    <p:extLst>
      <p:ext uri="{BB962C8B-B14F-4D97-AF65-F5344CB8AC3E}">
        <p14:creationId xmlns:p14="http://schemas.microsoft.com/office/powerpoint/2010/main" val="1550681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E92489-9A92-43F0-97D5-83188CCA3014}" type="datetimeFigureOut">
              <a:rPr lang="en-US" smtClean="0"/>
              <a:t>9/3/2020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59296D-A5DD-4B24-9374-6E5B4B4BC10F}" type="slidenum">
              <a:rPr lang="en-US" smtClean="0"/>
              <a:t>‹#›</a:t>
            </a:fld>
            <a:endParaRPr lang="en-US"/>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 y="-1"/>
            <a:ext cx="640891" cy="6858001"/>
          </a:xfrm>
          <a:prstGeom prst="rect">
            <a:avLst/>
          </a:prstGeom>
        </p:spPr>
      </p:pic>
    </p:spTree>
    <p:extLst>
      <p:ext uri="{BB962C8B-B14F-4D97-AF65-F5344CB8AC3E}">
        <p14:creationId xmlns:p14="http://schemas.microsoft.com/office/powerpoint/2010/main" val="4072758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p>
        </p:txBody>
      </p:sp>
      <p:sp>
        <p:nvSpPr>
          <p:cNvPr id="3" name="Content Placeholder 2"/>
          <p:cNvSpPr>
            <a:spLocks noGrp="1"/>
          </p:cNvSpPr>
          <p:nvPr>
            <p:ph idx="1"/>
          </p:nvPr>
        </p:nvSpPr>
        <p:spPr>
          <a:xfrm>
            <a:off x="3887391" y="987428"/>
            <a:ext cx="462915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57E92489-9A92-43F0-97D5-83188CCA3014}" type="datetimeFigureOut">
              <a:rPr lang="en-US" smtClean="0"/>
              <a:t>9/3/2020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59296D-A5DD-4B24-9374-6E5B4B4BC10F}" type="slidenum">
              <a:rPr lang="en-US" smtClean="0"/>
              <a:t>‹#›</a:t>
            </a:fld>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 y="-1"/>
            <a:ext cx="640891" cy="6858001"/>
          </a:xfrm>
          <a:prstGeom prst="rect">
            <a:avLst/>
          </a:prstGeom>
        </p:spPr>
      </p:pic>
    </p:spTree>
    <p:extLst>
      <p:ext uri="{BB962C8B-B14F-4D97-AF65-F5344CB8AC3E}">
        <p14:creationId xmlns:p14="http://schemas.microsoft.com/office/powerpoint/2010/main" val="4101195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p>
        </p:txBody>
      </p:sp>
      <p:sp>
        <p:nvSpPr>
          <p:cNvPr id="3" name="Picture Placeholder 2"/>
          <p:cNvSpPr>
            <a:spLocks noGrp="1"/>
          </p:cNvSpPr>
          <p:nvPr>
            <p:ph type="pic" idx="1"/>
          </p:nvPr>
        </p:nvSpPr>
        <p:spPr>
          <a:xfrm>
            <a:off x="3887391" y="987428"/>
            <a:ext cx="4629150" cy="4873625"/>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57E92489-9A92-43F0-97D5-83188CCA3014}" type="datetimeFigureOut">
              <a:rPr lang="en-US" smtClean="0"/>
              <a:t>9/3/2020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59296D-A5DD-4B24-9374-6E5B4B4BC10F}" type="slidenum">
              <a:rPr lang="en-US" smtClean="0"/>
              <a:t>‹#›</a:t>
            </a:fld>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 y="-1"/>
            <a:ext cx="640891" cy="6858001"/>
          </a:xfrm>
          <a:prstGeom prst="rect">
            <a:avLst/>
          </a:prstGeom>
        </p:spPr>
      </p:pic>
    </p:spTree>
    <p:extLst>
      <p:ext uri="{BB962C8B-B14F-4D97-AF65-F5344CB8AC3E}">
        <p14:creationId xmlns:p14="http://schemas.microsoft.com/office/powerpoint/2010/main" val="1601067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E92489-9A92-43F0-97D5-83188CCA3014}" type="datetimeFigureOut">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9296D-A5DD-4B24-9374-6E5B4B4BC10F}" type="slidenum">
              <a:rPr lang="en-US" smtClean="0"/>
              <a:t>‹#›</a:t>
            </a:fld>
            <a:endParaRPr lang="en-US"/>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 y="-1"/>
            <a:ext cx="640891" cy="6858001"/>
          </a:xfrm>
          <a:prstGeom prst="rect">
            <a:avLst/>
          </a:prstGeom>
        </p:spPr>
      </p:pic>
    </p:spTree>
    <p:extLst>
      <p:ext uri="{BB962C8B-B14F-4D97-AF65-F5344CB8AC3E}">
        <p14:creationId xmlns:p14="http://schemas.microsoft.com/office/powerpoint/2010/main" val="4050318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7443" y="2"/>
            <a:ext cx="7886700" cy="104502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7443" y="1253331"/>
            <a:ext cx="7886700" cy="49664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57E92489-9A92-43F0-97D5-83188CCA3014}" type="datetimeFigureOut">
              <a:rPr lang="en-US" smtClean="0"/>
              <a:t>9/3/2020</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1D59296D-A5DD-4B24-9374-6E5B4B4BC10F}" type="slidenum">
              <a:rPr lang="en-US" smtClean="0"/>
              <a:t>‹#›</a:t>
            </a:fld>
            <a:endParaRPr lang="en-US"/>
          </a:p>
        </p:txBody>
      </p:sp>
      <p:pic>
        <p:nvPicPr>
          <p:cNvPr id="12" name="Picture 67" descr="NASA insignia RGB"/>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8313738" y="168277"/>
            <a:ext cx="717550" cy="593725"/>
          </a:xfrm>
          <a:prstGeom prst="rect">
            <a:avLst/>
          </a:prstGeom>
          <a:noFill/>
          <a:ln w="9525">
            <a:noFill/>
            <a:miter lim="800000"/>
            <a:headEnd/>
            <a:tailEnd/>
          </a:ln>
        </p:spPr>
      </p:pic>
    </p:spTree>
    <p:extLst>
      <p:ext uri="{BB962C8B-B14F-4D97-AF65-F5344CB8AC3E}">
        <p14:creationId xmlns:p14="http://schemas.microsoft.com/office/powerpoint/2010/main" val="28524172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a:buChar char="•"/>
        <a:defRPr sz="1200"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a:buChar char="•"/>
        <a:defRPr sz="1200"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a:buChar char="•"/>
        <a:defRPr sz="1200"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12.png"/><Relationship Id="rId3" Type="http://schemas.openxmlformats.org/officeDocument/2006/relationships/image" Target="../media/image6.png"/><Relationship Id="rId7" Type="http://schemas.openxmlformats.org/officeDocument/2006/relationships/image" Target="../media/image38.png"/><Relationship Id="rId12"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14.png"/><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9.png"/><Relationship Id="rId1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9" Type="http://schemas.openxmlformats.org/officeDocument/2006/relationships/image" Target="../media/image450.png"/><Relationship Id="rId51" Type="http://schemas.openxmlformats.org/officeDocument/2006/relationships/image" Target="../media/image120.png"/><Relationship Id="rId47" Type="http://schemas.openxmlformats.org/officeDocument/2006/relationships/image" Target="../media/image53.png"/><Relationship Id="rId50" Type="http://schemas.openxmlformats.org/officeDocument/2006/relationships/image" Target="../media/image110.png"/><Relationship Id="rId55" Type="http://schemas.openxmlformats.org/officeDocument/2006/relationships/image" Target="../media/image59.png"/><Relationship Id="rId63" Type="http://schemas.openxmlformats.org/officeDocument/2006/relationships/image" Target="../media/image67.png"/><Relationship Id="rId38" Type="http://schemas.openxmlformats.org/officeDocument/2006/relationships/image" Target="../media/image440.png"/><Relationship Id="rId46" Type="http://schemas.openxmlformats.org/officeDocument/2006/relationships/image" Target="../media/image520.png"/><Relationship Id="rId59" Type="http://schemas.openxmlformats.org/officeDocument/2006/relationships/image" Target="../media/image63.png"/><Relationship Id="rId2" Type="http://schemas.openxmlformats.org/officeDocument/2006/relationships/notesSlide" Target="../notesSlides/notesSlide12.xml"/><Relationship Id="rId41" Type="http://schemas.openxmlformats.org/officeDocument/2006/relationships/image" Target="../media/image52.png"/><Relationship Id="rId54" Type="http://schemas.openxmlformats.org/officeDocument/2006/relationships/image" Target="../media/image58.png"/><Relationship Id="rId62" Type="http://schemas.openxmlformats.org/officeDocument/2006/relationships/image" Target="../media/image47.png"/><Relationship Id="rId1" Type="http://schemas.openxmlformats.org/officeDocument/2006/relationships/slideLayout" Target="../slideLayouts/slideLayout7.xml"/><Relationship Id="rId37" Type="http://schemas.openxmlformats.org/officeDocument/2006/relationships/image" Target="../media/image51.png"/><Relationship Id="rId40" Type="http://schemas.openxmlformats.org/officeDocument/2006/relationships/image" Target="../media/image460.png"/><Relationship Id="rId53" Type="http://schemas.openxmlformats.org/officeDocument/2006/relationships/image" Target="../media/image57.png"/><Relationship Id="rId58" Type="http://schemas.openxmlformats.org/officeDocument/2006/relationships/image" Target="../media/image62.png"/><Relationship Id="rId36" Type="http://schemas.openxmlformats.org/officeDocument/2006/relationships/image" Target="../media/image420.png"/><Relationship Id="rId49" Type="http://schemas.openxmlformats.org/officeDocument/2006/relationships/image" Target="../media/image55.png"/><Relationship Id="rId57" Type="http://schemas.openxmlformats.org/officeDocument/2006/relationships/image" Target="../media/image61.png"/><Relationship Id="rId61" Type="http://schemas.openxmlformats.org/officeDocument/2006/relationships/image" Target="../media/image65.png"/><Relationship Id="rId52" Type="http://schemas.openxmlformats.org/officeDocument/2006/relationships/image" Target="../media/image56.png"/><Relationship Id="rId60" Type="http://schemas.openxmlformats.org/officeDocument/2006/relationships/image" Target="../media/image64.png"/><Relationship Id="rId48" Type="http://schemas.openxmlformats.org/officeDocument/2006/relationships/image" Target="../media/image54.png"/><Relationship Id="rId56" Type="http://schemas.openxmlformats.org/officeDocument/2006/relationships/image" Target="../media/image60.png"/><Relationship Id="rId64" Type="http://schemas.openxmlformats.org/officeDocument/2006/relationships/image" Target="../media/image68.png"/></Relationships>
</file>

<file path=ppt/slides/_rels/slide18.xml.rels><?xml version="1.0" encoding="UTF-8" standalone="yes"?>
<Relationships xmlns="http://schemas.openxmlformats.org/package/2006/relationships"><Relationship Id="rId39" Type="http://schemas.openxmlformats.org/officeDocument/2006/relationships/image" Target="../media/image450.png"/><Relationship Id="rId3" Type="http://schemas.openxmlformats.org/officeDocument/2006/relationships/image" Target="../media/image200.png"/><Relationship Id="rId47" Type="http://schemas.openxmlformats.org/officeDocument/2006/relationships/image" Target="../media/image53.png"/><Relationship Id="rId50" Type="http://schemas.openxmlformats.org/officeDocument/2006/relationships/image" Target="../media/image220.png"/><Relationship Id="rId38" Type="http://schemas.openxmlformats.org/officeDocument/2006/relationships/image" Target="../media/image440.png"/><Relationship Id="rId46" Type="http://schemas.openxmlformats.org/officeDocument/2006/relationships/image" Target="../media/image520.png"/><Relationship Id="rId2" Type="http://schemas.openxmlformats.org/officeDocument/2006/relationships/notesSlide" Target="../notesSlides/notesSlide13.xml"/><Relationship Id="rId41" Type="http://schemas.openxmlformats.org/officeDocument/2006/relationships/image" Target="../media/image470.png"/><Relationship Id="rId1" Type="http://schemas.openxmlformats.org/officeDocument/2006/relationships/slideLayout" Target="../slideLayouts/slideLayout7.xml"/><Relationship Id="rId45" Type="http://schemas.openxmlformats.org/officeDocument/2006/relationships/image" Target="../media/image510.png"/><Relationship Id="rId40" Type="http://schemas.openxmlformats.org/officeDocument/2006/relationships/image" Target="../media/image460.png"/><Relationship Id="rId36" Type="http://schemas.openxmlformats.org/officeDocument/2006/relationships/image" Target="../media/image420.png"/><Relationship Id="rId49" Type="http://schemas.openxmlformats.org/officeDocument/2006/relationships/image" Target="../media/image55.png"/><Relationship Id="rId4" Type="http://schemas.openxmlformats.org/officeDocument/2006/relationships/image" Target="../media/image210.png"/><Relationship Id="rId48"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0.png"/><Relationship Id="rId1" Type="http://schemas.openxmlformats.org/officeDocument/2006/relationships/slideLayout" Target="../slideLayouts/slideLayout7.xml"/><Relationship Id="rId5" Type="http://schemas.openxmlformats.org/officeDocument/2006/relationships/image" Target="../media/image97.png"/><Relationship Id="rId4" Type="http://schemas.openxmlformats.org/officeDocument/2006/relationships/image" Target="../media/image96.png"/></Relationships>
</file>

<file path=ppt/slides/_rels/slide35.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30.png"/><Relationship Id="rId7" Type="http://schemas.openxmlformats.org/officeDocument/2006/relationships/image" Target="../media/image270.png"/><Relationship Id="rId12" Type="http://schemas.openxmlformats.org/officeDocument/2006/relationships/image" Target="../media/image320.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60.png"/><Relationship Id="rId11" Type="http://schemas.openxmlformats.org/officeDocument/2006/relationships/image" Target="../media/image310.png"/><Relationship Id="rId5" Type="http://schemas.openxmlformats.org/officeDocument/2006/relationships/image" Target="../media/image250.png"/><Relationship Id="rId10" Type="http://schemas.openxmlformats.org/officeDocument/2006/relationships/image" Target="../media/image300.png"/><Relationship Id="rId4" Type="http://schemas.openxmlformats.org/officeDocument/2006/relationships/image" Target="../media/image240.png"/><Relationship Id="rId9" Type="http://schemas.openxmlformats.org/officeDocument/2006/relationships/image" Target="../media/image2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4A98C-AAF5-46A3-A0D7-613EA4E1FD10}"/>
              </a:ext>
            </a:extLst>
          </p:cNvPr>
          <p:cNvSpPr>
            <a:spLocks noGrp="1"/>
          </p:cNvSpPr>
          <p:nvPr>
            <p:ph type="ctrTitle"/>
          </p:nvPr>
        </p:nvSpPr>
        <p:spPr>
          <a:xfrm>
            <a:off x="0" y="4253218"/>
            <a:ext cx="9144000" cy="486562"/>
          </a:xfrm>
        </p:spPr>
        <p:txBody>
          <a:bodyPr>
            <a:normAutofit fontScale="90000"/>
          </a:bodyPr>
          <a:lstStyle/>
          <a:p>
            <a:r>
              <a:rPr lang="en-US" dirty="0">
                <a:solidFill>
                  <a:schemeClr val="tx1"/>
                </a:solidFill>
              </a:rPr>
              <a:t>Europa Lander Gas Generator Separation System Study</a:t>
            </a:r>
          </a:p>
        </p:txBody>
      </p:sp>
      <p:sp>
        <p:nvSpPr>
          <p:cNvPr id="5" name="TextBox 4">
            <a:extLst>
              <a:ext uri="{FF2B5EF4-FFF2-40B4-BE49-F238E27FC236}">
                <a16:creationId xmlns:a16="http://schemas.microsoft.com/office/drawing/2014/main" id="{0F5FF53B-3C2F-4F27-A847-CBD9C1413DE9}"/>
              </a:ext>
            </a:extLst>
          </p:cNvPr>
          <p:cNvSpPr txBox="1"/>
          <p:nvPr/>
        </p:nvSpPr>
        <p:spPr>
          <a:xfrm>
            <a:off x="2825368" y="4739780"/>
            <a:ext cx="3493264" cy="430887"/>
          </a:xfrm>
          <a:prstGeom prst="rect">
            <a:avLst/>
          </a:prstGeom>
          <a:noFill/>
        </p:spPr>
        <p:txBody>
          <a:bodyPr wrap="none" rtlCol="0">
            <a:spAutoFit/>
          </a:bodyPr>
          <a:lstStyle/>
          <a:p>
            <a:r>
              <a:rPr lang="en-US" sz="1100" dirty="0"/>
              <a:t>Walter King, MSFC—ER62, Summer 2020 Pathways Intern</a:t>
            </a:r>
          </a:p>
          <a:p>
            <a:pPr algn="ctr"/>
            <a:r>
              <a:rPr lang="en-US" sz="1100" dirty="0"/>
              <a:t>08/04/2020</a:t>
            </a:r>
          </a:p>
        </p:txBody>
      </p:sp>
    </p:spTree>
    <p:extLst>
      <p:ext uri="{BB962C8B-B14F-4D97-AF65-F5344CB8AC3E}">
        <p14:creationId xmlns:p14="http://schemas.microsoft.com/office/powerpoint/2010/main" val="2304839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DE330-E7DC-43EE-B5EA-2BF32DF98964}"/>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821D7CA-7202-4F7A-BFC7-D7B22A4EF010}"/>
              </a:ext>
            </a:extLst>
          </p:cNvPr>
          <p:cNvSpPr>
            <a:spLocks noGrp="1"/>
          </p:cNvSpPr>
          <p:nvPr>
            <p:ph idx="1"/>
          </p:nvPr>
        </p:nvSpPr>
        <p:spPr/>
        <p:txBody>
          <a:bodyPr/>
          <a:lstStyle/>
          <a:p>
            <a:r>
              <a:rPr lang="en-US" dirty="0"/>
              <a:t>Motivation and Request for Information (RFI)</a:t>
            </a:r>
          </a:p>
          <a:p>
            <a:r>
              <a:rPr lang="en-US" dirty="0"/>
              <a:t>Vendors and Responses</a:t>
            </a:r>
          </a:p>
          <a:p>
            <a:r>
              <a:rPr lang="en-US" dirty="0"/>
              <a:t>Gas Generator Separation System (GGSS) Integration</a:t>
            </a:r>
            <a:endParaRPr lang="en-US" strike="sngStrike" dirty="0"/>
          </a:p>
          <a:p>
            <a:pPr lvl="1"/>
            <a:r>
              <a:rPr lang="en-US" dirty="0"/>
              <a:t>Visualizations</a:t>
            </a:r>
          </a:p>
          <a:p>
            <a:pPr lvl="1"/>
            <a:r>
              <a:rPr lang="en-US" dirty="0"/>
              <a:t>Implications for Vehicle Mass and Length</a:t>
            </a:r>
          </a:p>
          <a:p>
            <a:r>
              <a:rPr lang="en-US" dirty="0"/>
              <a:t>Performance Analysis</a:t>
            </a:r>
          </a:p>
          <a:p>
            <a:pPr lvl="1"/>
            <a:r>
              <a:rPr lang="en-US" dirty="0"/>
              <a:t>Baseline System Analysis</a:t>
            </a:r>
          </a:p>
          <a:p>
            <a:pPr lvl="1"/>
            <a:r>
              <a:rPr lang="en-US" dirty="0"/>
              <a:t>Isentropic Expansion Analysis</a:t>
            </a:r>
          </a:p>
          <a:p>
            <a:pPr lvl="1"/>
            <a:r>
              <a:rPr lang="en-US" dirty="0"/>
              <a:t>Vendor Response Validation</a:t>
            </a:r>
          </a:p>
          <a:p>
            <a:r>
              <a:rPr lang="en-US" dirty="0"/>
              <a:t>Conclusions and Forward Work</a:t>
            </a:r>
          </a:p>
          <a:p>
            <a:r>
              <a:rPr lang="en-US" dirty="0"/>
              <a:t>Questions?</a:t>
            </a:r>
          </a:p>
        </p:txBody>
      </p:sp>
    </p:spTree>
    <p:extLst>
      <p:ext uri="{BB962C8B-B14F-4D97-AF65-F5344CB8AC3E}">
        <p14:creationId xmlns:p14="http://schemas.microsoft.com/office/powerpoint/2010/main" val="2110244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6FD4E5-FE37-4EF6-9675-3E80FB27CDA7}"/>
              </a:ext>
            </a:extLst>
          </p:cNvPr>
          <p:cNvSpPr>
            <a:spLocks noGrp="1"/>
          </p:cNvSpPr>
          <p:nvPr>
            <p:ph type="title"/>
          </p:nvPr>
        </p:nvSpPr>
        <p:spPr>
          <a:xfrm>
            <a:off x="496317" y="4253218"/>
            <a:ext cx="8151366" cy="507391"/>
          </a:xfrm>
        </p:spPr>
        <p:txBody>
          <a:bodyPr>
            <a:noAutofit/>
          </a:bodyPr>
          <a:lstStyle/>
          <a:p>
            <a:pPr algn="ctr"/>
            <a:r>
              <a:rPr lang="en-US" sz="3000" b="1" dirty="0"/>
              <a:t>Motivation and Request for Information</a:t>
            </a:r>
          </a:p>
        </p:txBody>
      </p:sp>
      <p:pic>
        <p:nvPicPr>
          <p:cNvPr id="7" name="Picture 6">
            <a:extLst>
              <a:ext uri="{FF2B5EF4-FFF2-40B4-BE49-F238E27FC236}">
                <a16:creationId xmlns:a16="http://schemas.microsoft.com/office/drawing/2014/main" id="{C1C22F39-4FEA-4FC5-8C71-06DDBD9006C3}"/>
              </a:ext>
            </a:extLst>
          </p:cNvPr>
          <p:cNvPicPr>
            <a:picLocks noChangeAspect="1"/>
          </p:cNvPicPr>
          <p:nvPr/>
        </p:nvPicPr>
        <p:blipFill rotWithShape="1">
          <a:blip r:embed="rId2">
            <a:extLst>
              <a:ext uri="{28A0092B-C50C-407E-A947-70E740481C1C}">
                <a14:useLocalDpi xmlns:a14="http://schemas.microsoft.com/office/drawing/2010/main" val="0"/>
              </a:ext>
            </a:extLst>
          </a:blip>
          <a:srcRect l="25094" t="17654" r="25829" b="50102"/>
          <a:stretch/>
        </p:blipFill>
        <p:spPr>
          <a:xfrm>
            <a:off x="0" y="0"/>
            <a:ext cx="9144000" cy="4253218"/>
          </a:xfrm>
          <a:prstGeom prst="rect">
            <a:avLst/>
          </a:prstGeom>
        </p:spPr>
      </p:pic>
    </p:spTree>
    <p:extLst>
      <p:ext uri="{BB962C8B-B14F-4D97-AF65-F5344CB8AC3E}">
        <p14:creationId xmlns:p14="http://schemas.microsoft.com/office/powerpoint/2010/main" val="956391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8A14F-45E9-4E69-94A8-7CF0FA61DB99}"/>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7E9FA314-14DF-4B8C-9426-A009215F234E}"/>
              </a:ext>
            </a:extLst>
          </p:cNvPr>
          <p:cNvSpPr>
            <a:spLocks noGrp="1"/>
          </p:cNvSpPr>
          <p:nvPr>
            <p:ph idx="1"/>
          </p:nvPr>
        </p:nvSpPr>
        <p:spPr>
          <a:xfrm>
            <a:off x="767443" y="1045031"/>
            <a:ext cx="7886700" cy="4966494"/>
          </a:xfrm>
        </p:spPr>
        <p:txBody>
          <a:bodyPr>
            <a:normAutofit/>
          </a:bodyPr>
          <a:lstStyle/>
          <a:p>
            <a:pPr marL="0" indent="0">
              <a:buNone/>
            </a:pPr>
            <a:r>
              <a:rPr lang="en-US" sz="2000" dirty="0"/>
              <a:t>Baseline Separation System</a:t>
            </a:r>
          </a:p>
          <a:p>
            <a:r>
              <a:rPr lang="en-US" dirty="0"/>
              <a:t>After the Europa Lander Cruise Vehicle deposits the Deorbit Vehicle at Europa, a Star48 class solid rocket motor will commit the deorbit burn that begins the descent to the surface.</a:t>
            </a:r>
          </a:p>
          <a:p>
            <a:r>
              <a:rPr lang="en-US" dirty="0"/>
              <a:t>A separation event will jettison this motor before the Descent Stage (a sky-crane) carries out final descent. </a:t>
            </a:r>
          </a:p>
          <a:p>
            <a:r>
              <a:rPr lang="en-US" dirty="0"/>
              <a:t>The baselined separation system will use four Star 3 class solid rocket motors (SRMs) to carry the Deorbit Stage (DOS) away from the rest of the vehicle. The remaining vehicle stack is referred to as the Powered Descent Vehicle (PDV) and consists of the Descent Stage (DS) and Lander.</a:t>
            </a:r>
          </a:p>
          <a:p>
            <a:endParaRPr lang="en-US" dirty="0"/>
          </a:p>
          <a:p>
            <a:pPr marL="0" indent="0">
              <a:buNone/>
            </a:pPr>
            <a:r>
              <a:rPr lang="en-US" sz="2000" dirty="0"/>
              <a:t>Gas Generator Separation System (GGSS)</a:t>
            </a:r>
          </a:p>
          <a:p>
            <a:r>
              <a:rPr lang="en-US" dirty="0"/>
              <a:t>A Gas Generator Separation System is being considered in lieu of the baselined SRM system.</a:t>
            </a:r>
          </a:p>
          <a:p>
            <a:r>
              <a:rPr lang="en-US" dirty="0"/>
              <a:t>Gas generators are devices that produce gas, typically by way of chemical reactions or the combustion of propellants. </a:t>
            </a:r>
          </a:p>
          <a:p>
            <a:r>
              <a:rPr lang="en-US" dirty="0"/>
              <a:t>Gas generators are used to inflate airbags in automobiles and escape slides in aircraft, to produce supplemental oxygen on airliners, and in some fire suppression systems.</a:t>
            </a:r>
          </a:p>
          <a:p>
            <a:r>
              <a:rPr lang="en-US" dirty="0"/>
              <a:t>A Gas Generator Separation system would use the expanding hot gas from a gas generator to drive a piston-cylinder actuator to propel the DOS away from the PDV. </a:t>
            </a:r>
          </a:p>
        </p:txBody>
      </p:sp>
    </p:spTree>
    <p:extLst>
      <p:ext uri="{BB962C8B-B14F-4D97-AF65-F5344CB8AC3E}">
        <p14:creationId xmlns:p14="http://schemas.microsoft.com/office/powerpoint/2010/main" val="623222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FA10E-F7C7-4D36-BD23-E8A217B4E132}"/>
              </a:ext>
            </a:extLst>
          </p:cNvPr>
          <p:cNvSpPr>
            <a:spLocks noGrp="1"/>
          </p:cNvSpPr>
          <p:nvPr>
            <p:ph type="title"/>
          </p:nvPr>
        </p:nvSpPr>
        <p:spPr/>
        <p:txBody>
          <a:bodyPr/>
          <a:lstStyle/>
          <a:p>
            <a:r>
              <a:rPr lang="en-US" dirty="0">
                <a:solidFill>
                  <a:prstClr val="black"/>
                </a:solidFill>
              </a:rPr>
              <a:t>Motivation</a:t>
            </a:r>
            <a:endParaRPr lang="en-US" dirty="0"/>
          </a:p>
        </p:txBody>
      </p:sp>
      <p:sp>
        <p:nvSpPr>
          <p:cNvPr id="3" name="Content Placeholder 2">
            <a:extLst>
              <a:ext uri="{FF2B5EF4-FFF2-40B4-BE49-F238E27FC236}">
                <a16:creationId xmlns:a16="http://schemas.microsoft.com/office/drawing/2014/main" id="{7173EAD1-2484-4230-A712-A396099F5992}"/>
              </a:ext>
            </a:extLst>
          </p:cNvPr>
          <p:cNvSpPr>
            <a:spLocks noGrp="1"/>
          </p:cNvSpPr>
          <p:nvPr>
            <p:ph idx="1"/>
          </p:nvPr>
        </p:nvSpPr>
        <p:spPr/>
        <p:txBody>
          <a:bodyPr/>
          <a:lstStyle/>
          <a:p>
            <a:pPr marL="0" indent="0">
              <a:buNone/>
            </a:pPr>
            <a:r>
              <a:rPr lang="en-US" dirty="0"/>
              <a:t>Why replace the current Star 3 solid rocket motor (SRM) separation system?</a:t>
            </a:r>
          </a:p>
          <a:p>
            <a:pPr marL="0" indent="0">
              <a:buNone/>
            </a:pPr>
            <a:endParaRPr lang="en-US" dirty="0"/>
          </a:p>
          <a:p>
            <a:pPr lvl="1">
              <a:buFont typeface="Wingdings" panose="05000000000000000000" pitchFamily="2" charset="2"/>
              <a:buChar char="Ø"/>
            </a:pPr>
            <a:r>
              <a:rPr lang="en-US" sz="2100" dirty="0"/>
              <a:t>A </a:t>
            </a:r>
            <a:r>
              <a:rPr lang="sv-SE" sz="2100" dirty="0"/>
              <a:t>Gas Generator Separation System (GGSS)</a:t>
            </a:r>
            <a:r>
              <a:rPr lang="en-US" sz="2100" dirty="0"/>
              <a:t> eliminates the concern of hot gas and particulate impinging on the Powered Descent Vehicle (PDV) during separation.</a:t>
            </a:r>
          </a:p>
          <a:p>
            <a:pPr marL="257175" lvl="1" indent="0">
              <a:buNone/>
            </a:pPr>
            <a:endParaRPr lang="en-US" sz="2100" dirty="0"/>
          </a:p>
          <a:p>
            <a:pPr lvl="1">
              <a:buFont typeface="Wingdings" panose="05000000000000000000" pitchFamily="2" charset="2"/>
              <a:buChar char="Ø"/>
            </a:pPr>
            <a:r>
              <a:rPr lang="en-US" sz="2100" dirty="0"/>
              <a:t>A </a:t>
            </a:r>
            <a:r>
              <a:rPr lang="sv-SE" sz="2100" dirty="0"/>
              <a:t>GGSS</a:t>
            </a:r>
            <a:r>
              <a:rPr lang="en-US" sz="2100" dirty="0"/>
              <a:t> reduces the risk of recontact between the DOS (Deorbit Stage) and PDV (Powered Descent Vehicle).</a:t>
            </a:r>
          </a:p>
          <a:p>
            <a:pPr marL="257175" lvl="1" indent="0">
              <a:buNone/>
            </a:pPr>
            <a:endParaRPr lang="en-US" sz="2100" dirty="0"/>
          </a:p>
          <a:p>
            <a:pPr lvl="1">
              <a:buFont typeface="Wingdings" panose="05000000000000000000" pitchFamily="2" charset="2"/>
              <a:buChar char="Ø"/>
            </a:pPr>
            <a:r>
              <a:rPr lang="en-US" sz="2100" dirty="0"/>
              <a:t>A GGSS will greatly reduce the time between separation initiation and separation completion.</a:t>
            </a:r>
          </a:p>
          <a:p>
            <a:pPr marL="257175" lvl="1" indent="0">
              <a:buNone/>
            </a:pPr>
            <a:endParaRPr lang="en-US" sz="2100" dirty="0"/>
          </a:p>
          <a:p>
            <a:pPr marL="257175" lvl="1" indent="0">
              <a:buNone/>
            </a:pPr>
            <a:endParaRPr lang="en-US" dirty="0"/>
          </a:p>
          <a:p>
            <a:pPr lvl="1"/>
            <a:endParaRPr lang="en-US" dirty="0"/>
          </a:p>
          <a:p>
            <a:pPr lvl="1"/>
            <a:endParaRPr lang="en-US" dirty="0"/>
          </a:p>
        </p:txBody>
      </p:sp>
    </p:spTree>
    <p:extLst>
      <p:ext uri="{BB962C8B-B14F-4D97-AF65-F5344CB8AC3E}">
        <p14:creationId xmlns:p14="http://schemas.microsoft.com/office/powerpoint/2010/main" val="2713713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FA10E-F7C7-4D36-BD23-E8A217B4E132}"/>
              </a:ext>
            </a:extLst>
          </p:cNvPr>
          <p:cNvSpPr>
            <a:spLocks noGrp="1"/>
          </p:cNvSpPr>
          <p:nvPr>
            <p:ph type="title"/>
          </p:nvPr>
        </p:nvSpPr>
        <p:spPr/>
        <p:txBody>
          <a:bodyPr/>
          <a:lstStyle/>
          <a:p>
            <a:r>
              <a:rPr lang="en-US" dirty="0"/>
              <a:t>NASA RFI</a:t>
            </a:r>
            <a:br>
              <a:rPr lang="en-US" dirty="0"/>
            </a:br>
            <a:r>
              <a:rPr lang="en-US" sz="1600" dirty="0"/>
              <a:t>(Request for Information)</a:t>
            </a:r>
          </a:p>
        </p:txBody>
      </p:sp>
      <p:sp>
        <p:nvSpPr>
          <p:cNvPr id="3" name="Content Placeholder 2">
            <a:extLst>
              <a:ext uri="{FF2B5EF4-FFF2-40B4-BE49-F238E27FC236}">
                <a16:creationId xmlns:a16="http://schemas.microsoft.com/office/drawing/2014/main" id="{7173EAD1-2484-4230-A712-A396099F5992}"/>
              </a:ext>
            </a:extLst>
          </p:cNvPr>
          <p:cNvSpPr>
            <a:spLocks noGrp="1"/>
          </p:cNvSpPr>
          <p:nvPr>
            <p:ph idx="1"/>
          </p:nvPr>
        </p:nvSpPr>
        <p:spPr>
          <a:xfrm>
            <a:off x="767443" y="1253331"/>
            <a:ext cx="7886700" cy="4966494"/>
          </a:xfrm>
        </p:spPr>
        <p:txBody>
          <a:bodyPr>
            <a:normAutofit/>
          </a:bodyPr>
          <a:lstStyle/>
          <a:p>
            <a:pPr>
              <a:spcAft>
                <a:spcPts val="1800"/>
              </a:spcAft>
            </a:pPr>
            <a:r>
              <a:rPr lang="en-US" sz="1800" dirty="0"/>
              <a:t>MSFC has generated RFI 80MSFC20LER1107 to gather information on the potential use of a Gas Generator Separation System (GGSS) for the Europa Lander mission.</a:t>
            </a:r>
          </a:p>
          <a:p>
            <a:pPr>
              <a:spcAft>
                <a:spcPts val="1800"/>
              </a:spcAft>
            </a:pPr>
            <a:r>
              <a:rPr lang="en-US" sz="1800" dirty="0"/>
              <a:t>The system must actuate to push the DOS motor away at sufficient velocity. </a:t>
            </a:r>
          </a:p>
          <a:p>
            <a:r>
              <a:rPr lang="en-US" sz="1800" dirty="0"/>
              <a:t>The system (optionally) should provide for detachment of the DOS motor.</a:t>
            </a:r>
          </a:p>
          <a:p>
            <a:pPr lvl="1">
              <a:spcBef>
                <a:spcPts val="0"/>
              </a:spcBef>
              <a:spcAft>
                <a:spcPts val="1800"/>
              </a:spcAft>
            </a:pPr>
            <a:r>
              <a:rPr lang="en-US" sz="1600" dirty="0"/>
              <a:t>A non-pyrotechnic detachment mechanism would replace the frangible nuts between the DOS and the DS.</a:t>
            </a:r>
          </a:p>
          <a:p>
            <a:pPr>
              <a:spcAft>
                <a:spcPts val="1800"/>
              </a:spcAft>
            </a:pPr>
            <a:r>
              <a:rPr lang="en-US" sz="1800" dirty="0"/>
              <a:t>Vendors were asked to assume a PDV wet mass of 1750 Kg and a DOS dry mass of 250Kg.</a:t>
            </a:r>
          </a:p>
        </p:txBody>
      </p:sp>
      <p:graphicFrame>
        <p:nvGraphicFramePr>
          <p:cNvPr id="5" name="Table 4">
            <a:extLst>
              <a:ext uri="{FF2B5EF4-FFF2-40B4-BE49-F238E27FC236}">
                <a16:creationId xmlns:a16="http://schemas.microsoft.com/office/drawing/2014/main" id="{409BC0E5-E4F2-4DD7-8119-3559CA865B6C}"/>
              </a:ext>
            </a:extLst>
          </p:cNvPr>
          <p:cNvGraphicFramePr>
            <a:graphicFrameLocks noGrp="1"/>
          </p:cNvGraphicFramePr>
          <p:nvPr>
            <p:extLst>
              <p:ext uri="{D42A27DB-BD31-4B8C-83A1-F6EECF244321}">
                <p14:modId xmlns:p14="http://schemas.microsoft.com/office/powerpoint/2010/main" val="2202797560"/>
              </p:ext>
            </p:extLst>
          </p:nvPr>
        </p:nvGraphicFramePr>
        <p:xfrm>
          <a:off x="1662793" y="4573925"/>
          <a:ext cx="6096000" cy="1854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295959317"/>
                    </a:ext>
                  </a:extLst>
                </a:gridCol>
                <a:gridCol w="3048000">
                  <a:extLst>
                    <a:ext uri="{9D8B030D-6E8A-4147-A177-3AD203B41FA5}">
                      <a16:colId xmlns:a16="http://schemas.microsoft.com/office/drawing/2014/main" val="1743719292"/>
                    </a:ext>
                  </a:extLst>
                </a:gridCol>
              </a:tblGrid>
              <a:tr h="370840">
                <a:tc>
                  <a:txBody>
                    <a:bodyPr/>
                    <a:lstStyle/>
                    <a:p>
                      <a:r>
                        <a:rPr lang="en-US" sz="1400" dirty="0"/>
                        <a:t>Key Requirements</a:t>
                      </a:r>
                    </a:p>
                  </a:txBody>
                  <a:tcPr/>
                </a:tc>
                <a:tc>
                  <a:txBody>
                    <a:bodyPr/>
                    <a:lstStyle/>
                    <a:p>
                      <a:r>
                        <a:rPr lang="en-US" sz="1400" dirty="0"/>
                        <a:t>Value</a:t>
                      </a:r>
                    </a:p>
                  </a:txBody>
                  <a:tcPr/>
                </a:tc>
                <a:extLst>
                  <a:ext uri="{0D108BD9-81ED-4DB2-BD59-A6C34878D82A}">
                    <a16:rowId xmlns:a16="http://schemas.microsoft.com/office/drawing/2014/main" val="4028843162"/>
                  </a:ext>
                </a:extLst>
              </a:tr>
              <a:tr h="370840">
                <a:tc>
                  <a:txBody>
                    <a:bodyPr/>
                    <a:lstStyle/>
                    <a:p>
                      <a:r>
                        <a:rPr lang="en-US" sz="1400" dirty="0"/>
                        <a:t>Delta V</a:t>
                      </a:r>
                    </a:p>
                  </a:txBody>
                  <a:tcPr/>
                </a:tc>
                <a:tc>
                  <a:txBody>
                    <a:bodyPr/>
                    <a:lstStyle/>
                    <a:p>
                      <a:r>
                        <a:rPr lang="en-US" sz="1400" dirty="0"/>
                        <a:t>13 m/s</a:t>
                      </a:r>
                    </a:p>
                  </a:txBody>
                  <a:tcPr/>
                </a:tc>
                <a:extLst>
                  <a:ext uri="{0D108BD9-81ED-4DB2-BD59-A6C34878D82A}">
                    <a16:rowId xmlns:a16="http://schemas.microsoft.com/office/drawing/2014/main" val="981969713"/>
                  </a:ext>
                </a:extLst>
              </a:tr>
              <a:tr h="370840">
                <a:tc>
                  <a:txBody>
                    <a:bodyPr/>
                    <a:lstStyle/>
                    <a:p>
                      <a:r>
                        <a:rPr lang="en-US" sz="1400" dirty="0"/>
                        <a:t>Powered Descent Vehicle Acceleration</a:t>
                      </a:r>
                    </a:p>
                  </a:txBody>
                  <a:tcPr/>
                </a:tc>
                <a:tc>
                  <a:txBody>
                    <a:bodyPr/>
                    <a:lstStyle/>
                    <a:p>
                      <a:r>
                        <a:rPr lang="en-US" sz="1400" dirty="0"/>
                        <a:t>10 g</a:t>
                      </a:r>
                    </a:p>
                  </a:txBody>
                  <a:tcPr/>
                </a:tc>
                <a:extLst>
                  <a:ext uri="{0D108BD9-81ED-4DB2-BD59-A6C34878D82A}">
                    <a16:rowId xmlns:a16="http://schemas.microsoft.com/office/drawing/2014/main" val="3203409289"/>
                  </a:ext>
                </a:extLst>
              </a:tr>
              <a:tr h="370840">
                <a:tc>
                  <a:txBody>
                    <a:bodyPr/>
                    <a:lstStyle/>
                    <a:p>
                      <a:r>
                        <a:rPr lang="en-US" sz="1400" dirty="0"/>
                        <a:t>Mass</a:t>
                      </a:r>
                    </a:p>
                  </a:txBody>
                  <a:tcPr/>
                </a:tc>
                <a:tc>
                  <a:txBody>
                    <a:bodyPr/>
                    <a:lstStyle/>
                    <a:p>
                      <a:r>
                        <a:rPr lang="en-US" sz="1400" dirty="0"/>
                        <a:t>10 Kg</a:t>
                      </a:r>
                    </a:p>
                  </a:txBody>
                  <a:tcPr/>
                </a:tc>
                <a:extLst>
                  <a:ext uri="{0D108BD9-81ED-4DB2-BD59-A6C34878D82A}">
                    <a16:rowId xmlns:a16="http://schemas.microsoft.com/office/drawing/2014/main" val="1644824188"/>
                  </a:ext>
                </a:extLst>
              </a:tr>
              <a:tr h="370840">
                <a:tc>
                  <a:txBody>
                    <a:bodyPr/>
                    <a:lstStyle/>
                    <a:p>
                      <a:r>
                        <a:rPr lang="en-US" sz="1400" dirty="0"/>
                        <a:t>Actuator Stroke </a:t>
                      </a:r>
                    </a:p>
                  </a:txBody>
                  <a:tcPr/>
                </a:tc>
                <a:tc>
                  <a:txBody>
                    <a:bodyPr/>
                    <a:lstStyle/>
                    <a:p>
                      <a:r>
                        <a:rPr lang="en-US" sz="1400" dirty="0"/>
                        <a:t>&lt;= 8 in</a:t>
                      </a:r>
                    </a:p>
                  </a:txBody>
                  <a:tcPr/>
                </a:tc>
                <a:extLst>
                  <a:ext uri="{0D108BD9-81ED-4DB2-BD59-A6C34878D82A}">
                    <a16:rowId xmlns:a16="http://schemas.microsoft.com/office/drawing/2014/main" val="356953298"/>
                  </a:ext>
                </a:extLst>
              </a:tr>
            </a:tbl>
          </a:graphicData>
        </a:graphic>
      </p:graphicFrame>
    </p:spTree>
    <p:extLst>
      <p:ext uri="{BB962C8B-B14F-4D97-AF65-F5344CB8AC3E}">
        <p14:creationId xmlns:p14="http://schemas.microsoft.com/office/powerpoint/2010/main" val="95836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6FD4E5-FE37-4EF6-9675-3E80FB27CDA7}"/>
              </a:ext>
            </a:extLst>
          </p:cNvPr>
          <p:cNvSpPr>
            <a:spLocks noGrp="1"/>
          </p:cNvSpPr>
          <p:nvPr>
            <p:ph type="ctrTitle"/>
          </p:nvPr>
        </p:nvSpPr>
        <p:spPr/>
        <p:txBody>
          <a:bodyPr>
            <a:noAutofit/>
          </a:bodyPr>
          <a:lstStyle/>
          <a:p>
            <a:pPr algn="ctr"/>
            <a:r>
              <a:rPr lang="en-US" sz="3000" b="1" dirty="0"/>
              <a:t>Motivation and Request for Information</a:t>
            </a:r>
          </a:p>
        </p:txBody>
      </p:sp>
      <p:sp>
        <p:nvSpPr>
          <p:cNvPr id="2" name="Subtitle 1">
            <a:extLst>
              <a:ext uri="{FF2B5EF4-FFF2-40B4-BE49-F238E27FC236}">
                <a16:creationId xmlns:a16="http://schemas.microsoft.com/office/drawing/2014/main" id="{C5EEE79C-FA73-459B-AB79-55FF602FC029}"/>
              </a:ext>
            </a:extLst>
          </p:cNvPr>
          <p:cNvSpPr>
            <a:spLocks noGrp="1"/>
          </p:cNvSpPr>
          <p:nvPr>
            <p:ph type="subTitle" idx="1"/>
          </p:nvPr>
        </p:nvSpPr>
        <p:spPr>
          <a:xfrm>
            <a:off x="253014" y="4253218"/>
            <a:ext cx="8637972" cy="708766"/>
          </a:xfrm>
        </p:spPr>
        <p:txBody>
          <a:bodyPr>
            <a:normAutofit/>
          </a:bodyPr>
          <a:lstStyle/>
          <a:p>
            <a:r>
              <a:rPr lang="sv-SE" sz="3000" dirty="0">
                <a:solidFill>
                  <a:schemeClr val="tx1"/>
                </a:solidFill>
              </a:rPr>
              <a:t>Vendors and Responses</a:t>
            </a:r>
          </a:p>
        </p:txBody>
      </p:sp>
      <p:pic>
        <p:nvPicPr>
          <p:cNvPr id="7" name="Picture 6">
            <a:extLst>
              <a:ext uri="{FF2B5EF4-FFF2-40B4-BE49-F238E27FC236}">
                <a16:creationId xmlns:a16="http://schemas.microsoft.com/office/drawing/2014/main" id="{C1C22F39-4FEA-4FC5-8C71-06DDBD9006C3}"/>
              </a:ext>
            </a:extLst>
          </p:cNvPr>
          <p:cNvPicPr>
            <a:picLocks noChangeAspect="1"/>
          </p:cNvPicPr>
          <p:nvPr/>
        </p:nvPicPr>
        <p:blipFill rotWithShape="1">
          <a:blip r:embed="rId2">
            <a:extLst>
              <a:ext uri="{28A0092B-C50C-407E-A947-70E740481C1C}">
                <a14:useLocalDpi xmlns:a14="http://schemas.microsoft.com/office/drawing/2010/main" val="0"/>
              </a:ext>
            </a:extLst>
          </a:blip>
          <a:srcRect l="25094" t="17654" r="25829" b="50102"/>
          <a:stretch/>
        </p:blipFill>
        <p:spPr>
          <a:xfrm>
            <a:off x="0" y="0"/>
            <a:ext cx="9144000" cy="4253218"/>
          </a:xfrm>
          <a:prstGeom prst="rect">
            <a:avLst/>
          </a:prstGeom>
        </p:spPr>
      </p:pic>
    </p:spTree>
    <p:extLst>
      <p:ext uri="{BB962C8B-B14F-4D97-AF65-F5344CB8AC3E}">
        <p14:creationId xmlns:p14="http://schemas.microsoft.com/office/powerpoint/2010/main" val="1498263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E3EAE-7D47-4326-B1A3-25BE6BF217A6}"/>
              </a:ext>
            </a:extLst>
          </p:cNvPr>
          <p:cNvSpPr>
            <a:spLocks noGrp="1"/>
          </p:cNvSpPr>
          <p:nvPr>
            <p:ph type="title"/>
          </p:nvPr>
        </p:nvSpPr>
        <p:spPr/>
        <p:txBody>
          <a:bodyPr/>
          <a:lstStyle/>
          <a:p>
            <a:r>
              <a:rPr lang="en-US" dirty="0"/>
              <a:t>Vendors and Responses</a:t>
            </a:r>
          </a:p>
        </p:txBody>
      </p:sp>
      <p:sp>
        <p:nvSpPr>
          <p:cNvPr id="3" name="Content Placeholder 2">
            <a:extLst>
              <a:ext uri="{FF2B5EF4-FFF2-40B4-BE49-F238E27FC236}">
                <a16:creationId xmlns:a16="http://schemas.microsoft.com/office/drawing/2014/main" id="{C5E67ED4-4D63-4264-905D-1FF1BFE8FC79}"/>
              </a:ext>
            </a:extLst>
          </p:cNvPr>
          <p:cNvSpPr>
            <a:spLocks noGrp="1"/>
          </p:cNvSpPr>
          <p:nvPr>
            <p:ph idx="1"/>
          </p:nvPr>
        </p:nvSpPr>
        <p:spPr>
          <a:xfrm>
            <a:off x="640442" y="1045031"/>
            <a:ext cx="8503558" cy="4966494"/>
          </a:xfrm>
        </p:spPr>
        <p:txBody>
          <a:bodyPr>
            <a:normAutofit/>
          </a:bodyPr>
          <a:lstStyle/>
          <a:p>
            <a:pPr>
              <a:spcAft>
                <a:spcPts val="2400"/>
              </a:spcAft>
            </a:pPr>
            <a:r>
              <a:rPr lang="en-US" sz="2000" dirty="0"/>
              <a:t>Responses were received from five vendors.</a:t>
            </a:r>
            <a:endParaRPr lang="en-US" sz="1800" dirty="0"/>
          </a:p>
          <a:p>
            <a:pPr>
              <a:spcAft>
                <a:spcPts val="2400"/>
              </a:spcAft>
            </a:pPr>
            <a:r>
              <a:rPr lang="en-US" sz="2000" dirty="0"/>
              <a:t>Three vendor responses were selected by the ER62 Gas Generator Team for further study. </a:t>
            </a:r>
          </a:p>
          <a:p>
            <a:pPr>
              <a:spcAft>
                <a:spcPts val="2400"/>
              </a:spcAft>
            </a:pPr>
            <a:r>
              <a:rPr lang="en-US" sz="2000" dirty="0"/>
              <a:t>Details of these responses may not be discussed due to limited rights and export control concerns.</a:t>
            </a:r>
          </a:p>
        </p:txBody>
      </p:sp>
    </p:spTree>
    <p:extLst>
      <p:ext uri="{BB962C8B-B14F-4D97-AF65-F5344CB8AC3E}">
        <p14:creationId xmlns:p14="http://schemas.microsoft.com/office/powerpoint/2010/main" val="3221560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E3EAE-7D47-4326-B1A3-25BE6BF217A6}"/>
              </a:ext>
            </a:extLst>
          </p:cNvPr>
          <p:cNvSpPr>
            <a:spLocks noGrp="1"/>
          </p:cNvSpPr>
          <p:nvPr>
            <p:ph type="title"/>
          </p:nvPr>
        </p:nvSpPr>
        <p:spPr/>
        <p:txBody>
          <a:bodyPr/>
          <a:lstStyle/>
          <a:p>
            <a:r>
              <a:rPr lang="en-US" dirty="0"/>
              <a:t>Vendors and Responses</a:t>
            </a:r>
          </a:p>
        </p:txBody>
      </p:sp>
      <p:sp>
        <p:nvSpPr>
          <p:cNvPr id="3" name="Content Placeholder 2">
            <a:extLst>
              <a:ext uri="{FF2B5EF4-FFF2-40B4-BE49-F238E27FC236}">
                <a16:creationId xmlns:a16="http://schemas.microsoft.com/office/drawing/2014/main" id="{C5E67ED4-4D63-4264-905D-1FF1BFE8FC79}"/>
              </a:ext>
            </a:extLst>
          </p:cNvPr>
          <p:cNvSpPr>
            <a:spLocks noGrp="1"/>
          </p:cNvSpPr>
          <p:nvPr>
            <p:ph idx="1"/>
          </p:nvPr>
        </p:nvSpPr>
        <p:spPr>
          <a:xfrm>
            <a:off x="767443" y="1045031"/>
            <a:ext cx="8376557" cy="4966494"/>
          </a:xfrm>
        </p:spPr>
        <p:txBody>
          <a:bodyPr>
            <a:normAutofit/>
          </a:bodyPr>
          <a:lstStyle/>
          <a:p>
            <a:pPr marL="0" indent="0">
              <a:buNone/>
            </a:pPr>
            <a:r>
              <a:rPr lang="en-US" sz="2000" dirty="0"/>
              <a:t>Summary of Down-Selected Responses</a:t>
            </a:r>
            <a:endParaRPr lang="fr-FR" sz="2400" dirty="0"/>
          </a:p>
          <a:p>
            <a:pPr lvl="1">
              <a:spcAft>
                <a:spcPts val="2400"/>
              </a:spcAft>
            </a:pPr>
            <a:r>
              <a:rPr lang="en-US" sz="1600" dirty="0"/>
              <a:t>Down-selected vendor responses provided anticipated system mass, stroke length, and number of actuators.</a:t>
            </a:r>
          </a:p>
          <a:p>
            <a:pPr lvl="1">
              <a:spcAft>
                <a:spcPts val="2400"/>
              </a:spcAft>
            </a:pPr>
            <a:r>
              <a:rPr lang="en-US" sz="1600" dirty="0"/>
              <a:t>2 of 3 vendors proposed mechanisms to perform detachment in addition to separation.</a:t>
            </a:r>
          </a:p>
          <a:p>
            <a:pPr lvl="1">
              <a:spcAft>
                <a:spcPts val="2400"/>
              </a:spcAft>
            </a:pPr>
            <a:r>
              <a:rPr lang="en-US" sz="1600" dirty="0"/>
              <a:t>2 of 3 vendors provided details about support structure for their actuators.</a:t>
            </a:r>
          </a:p>
          <a:p>
            <a:pPr lvl="1">
              <a:spcAft>
                <a:spcPts val="2400"/>
              </a:spcAft>
            </a:pPr>
            <a:r>
              <a:rPr lang="en-US" sz="1600" dirty="0"/>
              <a:t>2 of 3 vendors included cost, schedule, and current Technology Readiness Level (TRL) estimates.</a:t>
            </a:r>
          </a:p>
          <a:p>
            <a:pPr lvl="1">
              <a:spcAft>
                <a:spcPts val="2400"/>
              </a:spcAft>
            </a:pPr>
            <a:r>
              <a:rPr lang="en-US" sz="1600" dirty="0"/>
              <a:t>All vendors were confident in their ability to meet the delta V Requirement.</a:t>
            </a:r>
          </a:p>
          <a:p>
            <a:pPr lvl="1">
              <a:spcAft>
                <a:spcPts val="2400"/>
              </a:spcAft>
            </a:pPr>
            <a:r>
              <a:rPr lang="en-US" sz="1600" dirty="0"/>
              <a:t>2 of 3 vendors expressed apprehension about meeting the mass requirement.</a:t>
            </a:r>
          </a:p>
          <a:p>
            <a:pPr lvl="1">
              <a:spcAft>
                <a:spcPts val="2400"/>
              </a:spcAft>
            </a:pPr>
            <a:r>
              <a:rPr lang="en-US" sz="1600" dirty="0"/>
              <a:t>1 of 3 vendors expressed apprehension about meeting the PDV acceleration requirement</a:t>
            </a:r>
            <a:r>
              <a:rPr lang="en-US" sz="1400" dirty="0"/>
              <a:t>.</a:t>
            </a:r>
          </a:p>
        </p:txBody>
      </p:sp>
    </p:spTree>
    <p:extLst>
      <p:ext uri="{BB962C8B-B14F-4D97-AF65-F5344CB8AC3E}">
        <p14:creationId xmlns:p14="http://schemas.microsoft.com/office/powerpoint/2010/main" val="1674248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6FD4E5-FE37-4EF6-9675-3E80FB27CDA7}"/>
              </a:ext>
            </a:extLst>
          </p:cNvPr>
          <p:cNvSpPr>
            <a:spLocks noGrp="1"/>
          </p:cNvSpPr>
          <p:nvPr>
            <p:ph type="ctrTitle"/>
          </p:nvPr>
        </p:nvSpPr>
        <p:spPr/>
        <p:txBody>
          <a:bodyPr>
            <a:noAutofit/>
          </a:bodyPr>
          <a:lstStyle/>
          <a:p>
            <a:pPr algn="ctr"/>
            <a:r>
              <a:rPr lang="en-US" sz="3000" b="1" dirty="0"/>
              <a:t>Motivation and Request for Information</a:t>
            </a:r>
          </a:p>
        </p:txBody>
      </p:sp>
      <p:sp>
        <p:nvSpPr>
          <p:cNvPr id="2" name="Subtitle 1">
            <a:extLst>
              <a:ext uri="{FF2B5EF4-FFF2-40B4-BE49-F238E27FC236}">
                <a16:creationId xmlns:a16="http://schemas.microsoft.com/office/drawing/2014/main" id="{C5EEE79C-FA73-459B-AB79-55FF602FC029}"/>
              </a:ext>
            </a:extLst>
          </p:cNvPr>
          <p:cNvSpPr>
            <a:spLocks noGrp="1"/>
          </p:cNvSpPr>
          <p:nvPr>
            <p:ph type="subTitle" idx="1"/>
          </p:nvPr>
        </p:nvSpPr>
        <p:spPr>
          <a:xfrm>
            <a:off x="237067" y="4253218"/>
            <a:ext cx="8716621" cy="708766"/>
          </a:xfrm>
        </p:spPr>
        <p:txBody>
          <a:bodyPr>
            <a:normAutofit fontScale="47500" lnSpcReduction="20000"/>
          </a:bodyPr>
          <a:lstStyle/>
          <a:p>
            <a:r>
              <a:rPr lang="sv-SE" sz="6300" dirty="0">
                <a:solidFill>
                  <a:schemeClr val="tx1"/>
                </a:solidFill>
              </a:rPr>
              <a:t>Gas Generator Separation System (GGSS) Integration</a:t>
            </a:r>
          </a:p>
          <a:p>
            <a:endParaRPr lang="en-US" sz="3200" dirty="0">
              <a:solidFill>
                <a:schemeClr val="tx1"/>
              </a:solidFill>
            </a:endParaRPr>
          </a:p>
        </p:txBody>
      </p:sp>
      <p:pic>
        <p:nvPicPr>
          <p:cNvPr id="7" name="Picture 6">
            <a:extLst>
              <a:ext uri="{FF2B5EF4-FFF2-40B4-BE49-F238E27FC236}">
                <a16:creationId xmlns:a16="http://schemas.microsoft.com/office/drawing/2014/main" id="{C1C22F39-4FEA-4FC5-8C71-06DDBD9006C3}"/>
              </a:ext>
            </a:extLst>
          </p:cNvPr>
          <p:cNvPicPr>
            <a:picLocks noChangeAspect="1"/>
          </p:cNvPicPr>
          <p:nvPr/>
        </p:nvPicPr>
        <p:blipFill rotWithShape="1">
          <a:blip r:embed="rId3">
            <a:extLst>
              <a:ext uri="{28A0092B-C50C-407E-A947-70E740481C1C}">
                <a14:useLocalDpi xmlns:a14="http://schemas.microsoft.com/office/drawing/2010/main" val="0"/>
              </a:ext>
            </a:extLst>
          </a:blip>
          <a:srcRect l="25094" t="17654" r="25829" b="50102"/>
          <a:stretch/>
        </p:blipFill>
        <p:spPr>
          <a:xfrm>
            <a:off x="0" y="0"/>
            <a:ext cx="9144000" cy="4253218"/>
          </a:xfrm>
          <a:prstGeom prst="rect">
            <a:avLst/>
          </a:prstGeom>
        </p:spPr>
      </p:pic>
    </p:spTree>
    <p:extLst>
      <p:ext uri="{BB962C8B-B14F-4D97-AF65-F5344CB8AC3E}">
        <p14:creationId xmlns:p14="http://schemas.microsoft.com/office/powerpoint/2010/main" val="464963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C107F-B4D1-4B1C-B440-9025810C00D3}"/>
              </a:ext>
            </a:extLst>
          </p:cNvPr>
          <p:cNvSpPr>
            <a:spLocks noGrp="1"/>
          </p:cNvSpPr>
          <p:nvPr>
            <p:ph type="title"/>
          </p:nvPr>
        </p:nvSpPr>
        <p:spPr>
          <a:xfrm>
            <a:off x="628650" y="299157"/>
            <a:ext cx="7886700" cy="1325563"/>
          </a:xfrm>
        </p:spPr>
        <p:txBody>
          <a:bodyPr/>
          <a:lstStyle/>
          <a:p>
            <a:r>
              <a:rPr lang="en-US" dirty="0"/>
              <a:t>Work Performed</a:t>
            </a:r>
          </a:p>
        </p:txBody>
      </p:sp>
      <p:sp>
        <p:nvSpPr>
          <p:cNvPr id="13" name="Rectangle 12">
            <a:extLst>
              <a:ext uri="{FF2B5EF4-FFF2-40B4-BE49-F238E27FC236}">
                <a16:creationId xmlns:a16="http://schemas.microsoft.com/office/drawing/2014/main" id="{BB3C68C5-4293-455D-B842-DBDE244C6D4F}"/>
              </a:ext>
            </a:extLst>
          </p:cNvPr>
          <p:cNvSpPr/>
          <p:nvPr/>
        </p:nvSpPr>
        <p:spPr>
          <a:xfrm>
            <a:off x="800099" y="1274002"/>
            <a:ext cx="8343901" cy="4924425"/>
          </a:xfrm>
          <a:prstGeom prst="rect">
            <a:avLst/>
          </a:prstGeom>
        </p:spPr>
        <p:txBody>
          <a:bodyPr wrap="square">
            <a:spAutoFit/>
          </a:bodyPr>
          <a:lstStyle/>
          <a:p>
            <a:pPr marL="285750" indent="-285750">
              <a:spcAft>
                <a:spcPts val="1800"/>
              </a:spcAft>
              <a:buFont typeface="Arial" panose="020B0604020202020204" pitchFamily="34" charset="0"/>
              <a:buChar char="•"/>
            </a:pPr>
            <a:r>
              <a:rPr lang="en-US" sz="1600" dirty="0"/>
              <a:t>Detailed solid model assemblies were created in CREO for each vendor system based on the information provided in the RFI responses.</a:t>
            </a:r>
          </a:p>
          <a:p>
            <a:pPr marL="285750" indent="-285750">
              <a:spcAft>
                <a:spcPts val="1800"/>
              </a:spcAft>
              <a:buFont typeface="Arial" panose="020B0604020202020204" pitchFamily="34" charset="0"/>
              <a:buChar char="•"/>
            </a:pPr>
            <a:r>
              <a:rPr lang="en-US" sz="1600" dirty="0"/>
              <a:t>Vendor system models were then integrated with a CAD assembly of the Europa Lander Deorbit vehicle, provided by JPL.</a:t>
            </a:r>
          </a:p>
          <a:p>
            <a:pPr marL="285750" indent="-285750">
              <a:spcAft>
                <a:spcPts val="1800"/>
              </a:spcAft>
              <a:buFont typeface="Arial" panose="020B0604020202020204" pitchFamily="34" charset="0"/>
              <a:buChar char="•"/>
            </a:pPr>
            <a:r>
              <a:rPr lang="en-US" sz="1600" dirty="0"/>
              <a:t>Renderings were created of both the isolated and integrated vendor systems in both the pre-separation and post-separation states.</a:t>
            </a:r>
          </a:p>
          <a:p>
            <a:pPr marL="285750" indent="-285750">
              <a:buFont typeface="Arial" panose="020B0604020202020204" pitchFamily="34" charset="0"/>
              <a:buChar char="•"/>
            </a:pPr>
            <a:r>
              <a:rPr lang="en-US" sz="1600" dirty="0"/>
              <a:t>These solid model assemblies and renderings helped stakeholders at MSFC and JPL:</a:t>
            </a:r>
          </a:p>
          <a:p>
            <a:pPr marL="742950" lvl="1" indent="-285750">
              <a:buFont typeface="Arial" panose="020B0604020202020204" pitchFamily="34" charset="0"/>
              <a:buChar char="•"/>
            </a:pPr>
            <a:r>
              <a:rPr lang="en-US" sz="1600" dirty="0"/>
              <a:t>Visualize how the vendor systems would operate </a:t>
            </a:r>
          </a:p>
          <a:p>
            <a:pPr marL="742950" lvl="1" indent="-285750">
              <a:spcAft>
                <a:spcPts val="1800"/>
              </a:spcAft>
              <a:buFont typeface="Arial" panose="020B0604020202020204" pitchFamily="34" charset="0"/>
              <a:buChar char="•"/>
            </a:pPr>
            <a:r>
              <a:rPr lang="en-US" sz="1600" dirty="0"/>
              <a:t>Visualize potential integration solutions for the vendor systems</a:t>
            </a:r>
          </a:p>
          <a:p>
            <a:pPr marL="285750" indent="-285750">
              <a:spcAft>
                <a:spcPts val="1800"/>
              </a:spcAft>
              <a:buFont typeface="Arial" panose="020B0604020202020204" pitchFamily="34" charset="0"/>
              <a:buChar char="•"/>
            </a:pPr>
            <a:r>
              <a:rPr lang="en-US" sz="1600" dirty="0"/>
              <a:t>These assemblies also allowed the impact on the length and mass of the vehicle to be assessed. </a:t>
            </a:r>
          </a:p>
          <a:p>
            <a:pPr marL="285750" indent="-285750">
              <a:spcAft>
                <a:spcPts val="1800"/>
              </a:spcAft>
              <a:buFont typeface="Arial" panose="020B0604020202020204" pitchFamily="34" charset="0"/>
              <a:buChar char="•"/>
            </a:pPr>
            <a:r>
              <a:rPr lang="en-US" sz="1600" dirty="0"/>
              <a:t>Initial and final actuator volumes were also derived from the solid models for use in a performance analysis.</a:t>
            </a:r>
          </a:p>
          <a:p>
            <a:pPr marL="285750" indent="-285750">
              <a:buFont typeface="Arial" panose="020B0604020202020204" pitchFamily="34" charset="0"/>
              <a:buChar char="•"/>
            </a:pPr>
            <a:r>
              <a:rPr lang="en-US" sz="1600" dirty="0"/>
              <a:t>Unfortunately, these models and renderings may not be displayed due to limited rights and export control concerns.</a:t>
            </a:r>
          </a:p>
        </p:txBody>
      </p:sp>
    </p:spTree>
    <p:extLst>
      <p:ext uri="{BB962C8B-B14F-4D97-AF65-F5344CB8AC3E}">
        <p14:creationId xmlns:p14="http://schemas.microsoft.com/office/powerpoint/2010/main" val="132713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C107F-B4D1-4B1C-B440-9025810C00D3}"/>
              </a:ext>
            </a:extLst>
          </p:cNvPr>
          <p:cNvSpPr>
            <a:spLocks noGrp="1"/>
          </p:cNvSpPr>
          <p:nvPr>
            <p:ph type="title"/>
          </p:nvPr>
        </p:nvSpPr>
        <p:spPr>
          <a:xfrm>
            <a:off x="685800" y="355602"/>
            <a:ext cx="7886700" cy="1325563"/>
          </a:xfrm>
        </p:spPr>
        <p:txBody>
          <a:bodyPr/>
          <a:lstStyle/>
          <a:p>
            <a:r>
              <a:rPr lang="en-US" dirty="0"/>
              <a:t>Generalized Integration and Operation Scheme </a:t>
            </a:r>
          </a:p>
        </p:txBody>
      </p:sp>
      <p:sp>
        <p:nvSpPr>
          <p:cNvPr id="4" name="Footer Placeholder 3">
            <a:extLst>
              <a:ext uri="{FF2B5EF4-FFF2-40B4-BE49-F238E27FC236}">
                <a16:creationId xmlns:a16="http://schemas.microsoft.com/office/drawing/2014/main" id="{EA12DF17-43F9-4FFE-9041-92CFCF30BE92}"/>
              </a:ext>
            </a:extLst>
          </p:cNvPr>
          <p:cNvSpPr>
            <a:spLocks noGrp="1"/>
          </p:cNvSpPr>
          <p:nvPr>
            <p:ph type="ftr" sz="quarter" idx="11"/>
          </p:nvPr>
        </p:nvSpPr>
        <p:spPr>
          <a:xfrm>
            <a:off x="1253059" y="6473932"/>
            <a:ext cx="7258050" cy="365125"/>
          </a:xfrm>
        </p:spPr>
        <p:txBody>
          <a:bodyPr/>
          <a:lstStyle/>
          <a:p>
            <a:r>
              <a:rPr lang="en-US" sz="1000" dirty="0"/>
              <a:t>Graphics Source: Europa Lander Mission Concept Overview, Grace Tan-Wang and Steve Sell, AbSciCon2019, Bellevue, WA</a:t>
            </a:r>
          </a:p>
        </p:txBody>
      </p:sp>
      <p:grpSp>
        <p:nvGrpSpPr>
          <p:cNvPr id="22" name="Group 21">
            <a:extLst>
              <a:ext uri="{FF2B5EF4-FFF2-40B4-BE49-F238E27FC236}">
                <a16:creationId xmlns:a16="http://schemas.microsoft.com/office/drawing/2014/main" id="{A70F30B1-311C-4BBB-995F-32963F299B63}"/>
              </a:ext>
            </a:extLst>
          </p:cNvPr>
          <p:cNvGrpSpPr/>
          <p:nvPr/>
        </p:nvGrpSpPr>
        <p:grpSpPr>
          <a:xfrm>
            <a:off x="6172200" y="1035327"/>
            <a:ext cx="2577034" cy="4787345"/>
            <a:chOff x="6172200" y="1339932"/>
            <a:chExt cx="2577034" cy="4787345"/>
          </a:xfrm>
        </p:grpSpPr>
        <p:grpSp>
          <p:nvGrpSpPr>
            <p:cNvPr id="11" name="Group 10">
              <a:extLst>
                <a:ext uri="{FF2B5EF4-FFF2-40B4-BE49-F238E27FC236}">
                  <a16:creationId xmlns:a16="http://schemas.microsoft.com/office/drawing/2014/main" id="{555C7325-FAC0-4E51-BB54-D1734C0BCA94}"/>
                </a:ext>
              </a:extLst>
            </p:cNvPr>
            <p:cNvGrpSpPr/>
            <p:nvPr/>
          </p:nvGrpSpPr>
          <p:grpSpPr>
            <a:xfrm>
              <a:off x="6248750" y="1434531"/>
              <a:ext cx="2404534" cy="4692746"/>
              <a:chOff x="1653819" y="1431478"/>
              <a:chExt cx="2404534" cy="4692746"/>
            </a:xfrm>
          </p:grpSpPr>
          <p:pic>
            <p:nvPicPr>
              <p:cNvPr id="12" name="Picture 11">
                <a:extLst>
                  <a:ext uri="{FF2B5EF4-FFF2-40B4-BE49-F238E27FC236}">
                    <a16:creationId xmlns:a16="http://schemas.microsoft.com/office/drawing/2014/main" id="{45CC610A-9DFD-4046-A478-A790A6192BFC}"/>
                  </a:ext>
                </a:extLst>
              </p:cNvPr>
              <p:cNvPicPr>
                <a:picLocks noChangeAspect="1"/>
              </p:cNvPicPr>
              <p:nvPr/>
            </p:nvPicPr>
            <p:blipFill rotWithShape="1">
              <a:blip r:embed="rId3">
                <a:clrChange>
                  <a:clrFrom>
                    <a:srgbClr val="FFFFFF"/>
                  </a:clrFrom>
                  <a:clrTo>
                    <a:srgbClr val="FFFFFF">
                      <a:alpha val="0"/>
                    </a:srgbClr>
                  </a:clrTo>
                </a:clrChange>
              </a:blip>
              <a:srcRect l="14271" t="61127" r="66906" b="11406"/>
              <a:stretch/>
            </p:blipFill>
            <p:spPr>
              <a:xfrm>
                <a:off x="2246487" y="4295424"/>
                <a:ext cx="1219201" cy="1828800"/>
              </a:xfrm>
              <a:prstGeom prst="rect">
                <a:avLst/>
              </a:prstGeom>
            </p:spPr>
          </p:pic>
          <p:pic>
            <p:nvPicPr>
              <p:cNvPr id="13" name="Picture 12">
                <a:extLst>
                  <a:ext uri="{FF2B5EF4-FFF2-40B4-BE49-F238E27FC236}">
                    <a16:creationId xmlns:a16="http://schemas.microsoft.com/office/drawing/2014/main" id="{F8307E1C-C6A4-4786-8649-A310FA7D7DF2}"/>
                  </a:ext>
                </a:extLst>
              </p:cNvPr>
              <p:cNvPicPr>
                <a:picLocks noChangeAspect="1"/>
              </p:cNvPicPr>
              <p:nvPr/>
            </p:nvPicPr>
            <p:blipFill rotWithShape="1">
              <a:blip r:embed="rId3">
                <a:clrChange>
                  <a:clrFrom>
                    <a:srgbClr val="FFFFFF"/>
                  </a:clrFrom>
                  <a:clrTo>
                    <a:srgbClr val="FFFFFF">
                      <a:alpha val="0"/>
                    </a:srgbClr>
                  </a:clrTo>
                </a:clrChange>
              </a:blip>
              <a:srcRect l="4597" t="13588" r="58279" b="58944"/>
              <a:stretch/>
            </p:blipFill>
            <p:spPr>
              <a:xfrm>
                <a:off x="1653819" y="1431478"/>
                <a:ext cx="2404534" cy="1828800"/>
              </a:xfrm>
              <a:prstGeom prst="rect">
                <a:avLst/>
              </a:prstGeom>
            </p:spPr>
          </p:pic>
          <p:grpSp>
            <p:nvGrpSpPr>
              <p:cNvPr id="14" name="Group 13">
                <a:extLst>
                  <a:ext uri="{FF2B5EF4-FFF2-40B4-BE49-F238E27FC236}">
                    <a16:creationId xmlns:a16="http://schemas.microsoft.com/office/drawing/2014/main" id="{6EA8EB01-C8FA-4C99-9138-A6D10F46EB5B}"/>
                  </a:ext>
                </a:extLst>
              </p:cNvPr>
              <p:cNvGrpSpPr/>
              <p:nvPr/>
            </p:nvGrpSpPr>
            <p:grpSpPr>
              <a:xfrm>
                <a:off x="2731912" y="3756876"/>
                <a:ext cx="248354" cy="692886"/>
                <a:chOff x="5080000" y="3236412"/>
                <a:chExt cx="395111" cy="978047"/>
              </a:xfrm>
            </p:grpSpPr>
            <p:sp>
              <p:nvSpPr>
                <p:cNvPr id="15" name="Rectangle 14">
                  <a:extLst>
                    <a:ext uri="{FF2B5EF4-FFF2-40B4-BE49-F238E27FC236}">
                      <a16:creationId xmlns:a16="http://schemas.microsoft.com/office/drawing/2014/main" id="{C408B34E-EDA6-4F7A-93EA-3F7403A7A4CC}"/>
                    </a:ext>
                  </a:extLst>
                </p:cNvPr>
                <p:cNvSpPr/>
                <p:nvPr/>
              </p:nvSpPr>
              <p:spPr>
                <a:xfrm>
                  <a:off x="5147730" y="3236412"/>
                  <a:ext cx="259643" cy="515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7A58AB0-28B7-49B4-AEC6-E7ADA5C916C4}"/>
                    </a:ext>
                  </a:extLst>
                </p:cNvPr>
                <p:cNvSpPr/>
                <p:nvPr/>
              </p:nvSpPr>
              <p:spPr>
                <a:xfrm>
                  <a:off x="5080000" y="3751807"/>
                  <a:ext cx="395111" cy="4626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Rectangle 19">
              <a:extLst>
                <a:ext uri="{FF2B5EF4-FFF2-40B4-BE49-F238E27FC236}">
                  <a16:creationId xmlns:a16="http://schemas.microsoft.com/office/drawing/2014/main" id="{8924FE8C-F2ED-4AA1-B6E8-222CEF931AA6}"/>
                </a:ext>
              </a:extLst>
            </p:cNvPr>
            <p:cNvSpPr/>
            <p:nvPr/>
          </p:nvSpPr>
          <p:spPr>
            <a:xfrm>
              <a:off x="6172200" y="1434531"/>
              <a:ext cx="238125"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15E49A4-0E29-4E96-A547-4425C23F1E89}"/>
                </a:ext>
              </a:extLst>
            </p:cNvPr>
            <p:cNvSpPr/>
            <p:nvPr/>
          </p:nvSpPr>
          <p:spPr>
            <a:xfrm>
              <a:off x="8511109" y="1339932"/>
              <a:ext cx="238125"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Arrow: Right 22">
            <a:extLst>
              <a:ext uri="{FF2B5EF4-FFF2-40B4-BE49-F238E27FC236}">
                <a16:creationId xmlns:a16="http://schemas.microsoft.com/office/drawing/2014/main" id="{6E106663-9E6E-4A2F-B0B9-261694BE4B7B}"/>
              </a:ext>
            </a:extLst>
          </p:cNvPr>
          <p:cNvSpPr/>
          <p:nvPr/>
        </p:nvSpPr>
        <p:spPr>
          <a:xfrm>
            <a:off x="5071076" y="3540019"/>
            <a:ext cx="947210" cy="7342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41147FCA-CBB8-4C1D-BAC9-4E6DA9F4987E}"/>
              </a:ext>
            </a:extLst>
          </p:cNvPr>
          <p:cNvGrpSpPr/>
          <p:nvPr/>
        </p:nvGrpSpPr>
        <p:grpSpPr>
          <a:xfrm>
            <a:off x="788565" y="1918478"/>
            <a:ext cx="3840585" cy="3964567"/>
            <a:chOff x="788565" y="2223083"/>
            <a:chExt cx="3840585" cy="3964567"/>
          </a:xfrm>
        </p:grpSpPr>
        <p:grpSp>
          <p:nvGrpSpPr>
            <p:cNvPr id="19" name="Group 18">
              <a:extLst>
                <a:ext uri="{FF2B5EF4-FFF2-40B4-BE49-F238E27FC236}">
                  <a16:creationId xmlns:a16="http://schemas.microsoft.com/office/drawing/2014/main" id="{154AEAD6-92B2-42D5-A117-99922CD20BEB}"/>
                </a:ext>
              </a:extLst>
            </p:cNvPr>
            <p:cNvGrpSpPr/>
            <p:nvPr/>
          </p:nvGrpSpPr>
          <p:grpSpPr>
            <a:xfrm>
              <a:off x="2128666" y="2409304"/>
              <a:ext cx="2500484" cy="3778346"/>
              <a:chOff x="909466" y="2348931"/>
              <a:chExt cx="2500484" cy="3778346"/>
            </a:xfrm>
          </p:grpSpPr>
          <p:grpSp>
            <p:nvGrpSpPr>
              <p:cNvPr id="10" name="Group 9">
                <a:extLst>
                  <a:ext uri="{FF2B5EF4-FFF2-40B4-BE49-F238E27FC236}">
                    <a16:creationId xmlns:a16="http://schemas.microsoft.com/office/drawing/2014/main" id="{7BF99E28-F8BC-4E77-B31A-098D460C73F9}"/>
                  </a:ext>
                </a:extLst>
              </p:cNvPr>
              <p:cNvGrpSpPr/>
              <p:nvPr/>
            </p:nvGrpSpPr>
            <p:grpSpPr>
              <a:xfrm>
                <a:off x="919341" y="2382966"/>
                <a:ext cx="2404534" cy="3744311"/>
                <a:chOff x="1653820" y="2379913"/>
                <a:chExt cx="2404534" cy="3744311"/>
              </a:xfrm>
            </p:grpSpPr>
            <p:pic>
              <p:nvPicPr>
                <p:cNvPr id="3" name="Picture 2">
                  <a:extLst>
                    <a:ext uri="{FF2B5EF4-FFF2-40B4-BE49-F238E27FC236}">
                      <a16:creationId xmlns:a16="http://schemas.microsoft.com/office/drawing/2014/main" id="{422B333D-CF67-4A7F-9BCE-EA92C0BAFC8A}"/>
                    </a:ext>
                  </a:extLst>
                </p:cNvPr>
                <p:cNvPicPr>
                  <a:picLocks noChangeAspect="1"/>
                </p:cNvPicPr>
                <p:nvPr/>
              </p:nvPicPr>
              <p:blipFill rotWithShape="1">
                <a:blip r:embed="rId3">
                  <a:clrChange>
                    <a:clrFrom>
                      <a:srgbClr val="FFFFFF"/>
                    </a:clrFrom>
                    <a:clrTo>
                      <a:srgbClr val="FFFFFF">
                        <a:alpha val="0"/>
                      </a:srgbClr>
                    </a:clrTo>
                  </a:clrChange>
                </a:blip>
                <a:srcRect l="14271" t="61127" r="66906" b="11406"/>
                <a:stretch/>
              </p:blipFill>
              <p:spPr>
                <a:xfrm>
                  <a:off x="2246487" y="4295424"/>
                  <a:ext cx="1219201" cy="1828800"/>
                </a:xfrm>
                <a:prstGeom prst="rect">
                  <a:avLst/>
                </a:prstGeom>
              </p:spPr>
            </p:pic>
            <p:pic>
              <p:nvPicPr>
                <p:cNvPr id="6" name="Picture 5">
                  <a:extLst>
                    <a:ext uri="{FF2B5EF4-FFF2-40B4-BE49-F238E27FC236}">
                      <a16:creationId xmlns:a16="http://schemas.microsoft.com/office/drawing/2014/main" id="{47FFE514-24C0-45F2-B38E-FCF291F38966}"/>
                    </a:ext>
                  </a:extLst>
                </p:cNvPr>
                <p:cNvPicPr>
                  <a:picLocks noChangeAspect="1"/>
                </p:cNvPicPr>
                <p:nvPr/>
              </p:nvPicPr>
              <p:blipFill rotWithShape="1">
                <a:blip r:embed="rId3">
                  <a:clrChange>
                    <a:clrFrom>
                      <a:srgbClr val="FFFFFF"/>
                    </a:clrFrom>
                    <a:clrTo>
                      <a:srgbClr val="FFFFFF">
                        <a:alpha val="0"/>
                      </a:srgbClr>
                    </a:clrTo>
                  </a:clrChange>
                </a:blip>
                <a:srcRect l="4597" t="13588" r="58279" b="58944"/>
                <a:stretch/>
              </p:blipFill>
              <p:spPr>
                <a:xfrm>
                  <a:off x="1653820" y="2379913"/>
                  <a:ext cx="2404534" cy="1828800"/>
                </a:xfrm>
                <a:prstGeom prst="rect">
                  <a:avLst/>
                </a:prstGeom>
              </p:spPr>
            </p:pic>
            <p:grpSp>
              <p:nvGrpSpPr>
                <p:cNvPr id="9" name="Group 8">
                  <a:extLst>
                    <a:ext uri="{FF2B5EF4-FFF2-40B4-BE49-F238E27FC236}">
                      <a16:creationId xmlns:a16="http://schemas.microsoft.com/office/drawing/2014/main" id="{91AF0705-FC02-41BD-B3E4-E3FE592DA778}"/>
                    </a:ext>
                  </a:extLst>
                </p:cNvPr>
                <p:cNvGrpSpPr/>
                <p:nvPr/>
              </p:nvGrpSpPr>
              <p:grpSpPr>
                <a:xfrm>
                  <a:off x="2731912" y="4084638"/>
                  <a:ext cx="248354" cy="365125"/>
                  <a:chOff x="5080000" y="3699065"/>
                  <a:chExt cx="395111" cy="515394"/>
                </a:xfrm>
              </p:grpSpPr>
              <p:sp>
                <p:nvSpPr>
                  <p:cNvPr id="8" name="Rectangle 7">
                    <a:extLst>
                      <a:ext uri="{FF2B5EF4-FFF2-40B4-BE49-F238E27FC236}">
                        <a16:creationId xmlns:a16="http://schemas.microsoft.com/office/drawing/2014/main" id="{D914FC56-664F-4966-94A7-906B1DABD1C9}"/>
                      </a:ext>
                    </a:extLst>
                  </p:cNvPr>
                  <p:cNvSpPr/>
                  <p:nvPr/>
                </p:nvSpPr>
                <p:spPr>
                  <a:xfrm>
                    <a:off x="5147733" y="3699065"/>
                    <a:ext cx="259643" cy="515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60B0272-93F5-4906-90E2-44050215AC66}"/>
                      </a:ext>
                    </a:extLst>
                  </p:cNvPr>
                  <p:cNvSpPr/>
                  <p:nvPr/>
                </p:nvSpPr>
                <p:spPr>
                  <a:xfrm>
                    <a:off x="5080000" y="3751807"/>
                    <a:ext cx="395111" cy="4626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Rectangle 16">
                <a:extLst>
                  <a:ext uri="{FF2B5EF4-FFF2-40B4-BE49-F238E27FC236}">
                    <a16:creationId xmlns:a16="http://schemas.microsoft.com/office/drawing/2014/main" id="{EBB1AE0D-6003-4869-B8BE-F46428F166AD}"/>
                  </a:ext>
                </a:extLst>
              </p:cNvPr>
              <p:cNvSpPr/>
              <p:nvPr/>
            </p:nvSpPr>
            <p:spPr>
              <a:xfrm>
                <a:off x="3171825" y="2413230"/>
                <a:ext cx="238125"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C17EF89-B519-4B79-801B-6D52AE0DB445}"/>
                  </a:ext>
                </a:extLst>
              </p:cNvPr>
              <p:cNvSpPr/>
              <p:nvPr/>
            </p:nvSpPr>
            <p:spPr>
              <a:xfrm>
                <a:off x="909466" y="2348931"/>
                <a:ext cx="238125"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AA240BE8-1DE2-4B22-8436-77E1A4F71A53}"/>
                </a:ext>
              </a:extLst>
            </p:cNvPr>
            <p:cNvGrpSpPr/>
            <p:nvPr/>
          </p:nvGrpSpPr>
          <p:grpSpPr>
            <a:xfrm>
              <a:off x="964734" y="2223083"/>
              <a:ext cx="1442278" cy="551346"/>
              <a:chOff x="964734" y="2223083"/>
              <a:chExt cx="1442278" cy="551346"/>
            </a:xfrm>
          </p:grpSpPr>
          <p:sp>
            <p:nvSpPr>
              <p:cNvPr id="24" name="TextBox 23">
                <a:extLst>
                  <a:ext uri="{FF2B5EF4-FFF2-40B4-BE49-F238E27FC236}">
                    <a16:creationId xmlns:a16="http://schemas.microsoft.com/office/drawing/2014/main" id="{849DF007-4397-46AB-A64A-CAC82CADF376}"/>
                  </a:ext>
                </a:extLst>
              </p:cNvPr>
              <p:cNvSpPr txBox="1"/>
              <p:nvPr/>
            </p:nvSpPr>
            <p:spPr>
              <a:xfrm>
                <a:off x="964734" y="2223083"/>
                <a:ext cx="828786" cy="369332"/>
              </a:xfrm>
              <a:prstGeom prst="rect">
                <a:avLst/>
              </a:prstGeom>
              <a:noFill/>
            </p:spPr>
            <p:txBody>
              <a:bodyPr wrap="square" rtlCol="0">
                <a:spAutoFit/>
              </a:bodyPr>
              <a:lstStyle/>
              <a:p>
                <a:r>
                  <a:rPr lang="en-US" dirty="0"/>
                  <a:t>Lander</a:t>
                </a:r>
              </a:p>
            </p:txBody>
          </p:sp>
          <p:cxnSp>
            <p:nvCxnSpPr>
              <p:cNvPr id="26" name="Straight Arrow Connector 25">
                <a:extLst>
                  <a:ext uri="{FF2B5EF4-FFF2-40B4-BE49-F238E27FC236}">
                    <a16:creationId xmlns:a16="http://schemas.microsoft.com/office/drawing/2014/main" id="{47C40E24-8388-4368-BFDF-E240B37EB8E8}"/>
                  </a:ext>
                </a:extLst>
              </p:cNvPr>
              <p:cNvCxnSpPr>
                <a:cxnSpLocks/>
                <a:stCxn id="24" idx="3"/>
              </p:cNvCxnSpPr>
              <p:nvPr/>
            </p:nvCxnSpPr>
            <p:spPr>
              <a:xfrm>
                <a:off x="1793520" y="2407749"/>
                <a:ext cx="613492" cy="36668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1D165741-7F04-444B-8977-A3D911DA4487}"/>
                </a:ext>
              </a:extLst>
            </p:cNvPr>
            <p:cNvGrpSpPr/>
            <p:nvPr/>
          </p:nvGrpSpPr>
          <p:grpSpPr>
            <a:xfrm>
              <a:off x="788565" y="2875764"/>
              <a:ext cx="1558611" cy="646331"/>
              <a:chOff x="848401" y="2223083"/>
              <a:chExt cx="1558611" cy="646331"/>
            </a:xfrm>
          </p:grpSpPr>
          <p:sp>
            <p:nvSpPr>
              <p:cNvPr id="33" name="TextBox 32">
                <a:extLst>
                  <a:ext uri="{FF2B5EF4-FFF2-40B4-BE49-F238E27FC236}">
                    <a16:creationId xmlns:a16="http://schemas.microsoft.com/office/drawing/2014/main" id="{0BE7B4B5-5569-4FED-A5DC-FCEE6182172A}"/>
                  </a:ext>
                </a:extLst>
              </p:cNvPr>
              <p:cNvSpPr txBox="1"/>
              <p:nvPr/>
            </p:nvSpPr>
            <p:spPr>
              <a:xfrm>
                <a:off x="848401" y="2223083"/>
                <a:ext cx="945119" cy="646331"/>
              </a:xfrm>
              <a:prstGeom prst="rect">
                <a:avLst/>
              </a:prstGeom>
              <a:noFill/>
            </p:spPr>
            <p:txBody>
              <a:bodyPr wrap="square" rtlCol="0">
                <a:spAutoFit/>
              </a:bodyPr>
              <a:lstStyle/>
              <a:p>
                <a:r>
                  <a:rPr lang="en-US" dirty="0"/>
                  <a:t>Descent Stage</a:t>
                </a:r>
              </a:p>
            </p:txBody>
          </p:sp>
          <p:cxnSp>
            <p:nvCxnSpPr>
              <p:cNvPr id="34" name="Straight Arrow Connector 33">
                <a:extLst>
                  <a:ext uri="{FF2B5EF4-FFF2-40B4-BE49-F238E27FC236}">
                    <a16:creationId xmlns:a16="http://schemas.microsoft.com/office/drawing/2014/main" id="{3967F906-9BF2-40F2-B9F8-B528D1B2B351}"/>
                  </a:ext>
                </a:extLst>
              </p:cNvPr>
              <p:cNvCxnSpPr>
                <a:cxnSpLocks/>
                <a:stCxn id="33" idx="3"/>
              </p:cNvCxnSpPr>
              <p:nvPr/>
            </p:nvCxnSpPr>
            <p:spPr>
              <a:xfrm>
                <a:off x="1793520" y="2546249"/>
                <a:ext cx="613492" cy="22818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B0386213-8A49-4463-BB4D-BC0FFAF0A26E}"/>
                </a:ext>
              </a:extLst>
            </p:cNvPr>
            <p:cNvGrpSpPr/>
            <p:nvPr/>
          </p:nvGrpSpPr>
          <p:grpSpPr>
            <a:xfrm>
              <a:off x="1125119" y="4298478"/>
              <a:ext cx="2020753" cy="425106"/>
              <a:chOff x="1057924" y="2167309"/>
              <a:chExt cx="2020753" cy="425106"/>
            </a:xfrm>
          </p:grpSpPr>
          <p:sp>
            <p:nvSpPr>
              <p:cNvPr id="37" name="TextBox 36">
                <a:extLst>
                  <a:ext uri="{FF2B5EF4-FFF2-40B4-BE49-F238E27FC236}">
                    <a16:creationId xmlns:a16="http://schemas.microsoft.com/office/drawing/2014/main" id="{B6138845-46A0-4BF2-A687-62D742CE6E6C}"/>
                  </a:ext>
                </a:extLst>
              </p:cNvPr>
              <p:cNvSpPr txBox="1"/>
              <p:nvPr/>
            </p:nvSpPr>
            <p:spPr>
              <a:xfrm>
                <a:off x="1057924" y="2223083"/>
                <a:ext cx="735596" cy="369332"/>
              </a:xfrm>
              <a:prstGeom prst="rect">
                <a:avLst/>
              </a:prstGeom>
              <a:noFill/>
            </p:spPr>
            <p:txBody>
              <a:bodyPr wrap="square" rtlCol="0">
                <a:spAutoFit/>
              </a:bodyPr>
              <a:lstStyle/>
              <a:p>
                <a:r>
                  <a:rPr lang="en-US" dirty="0"/>
                  <a:t>GGSS</a:t>
                </a:r>
              </a:p>
            </p:txBody>
          </p:sp>
          <p:cxnSp>
            <p:nvCxnSpPr>
              <p:cNvPr id="38" name="Straight Arrow Connector 37">
                <a:extLst>
                  <a:ext uri="{FF2B5EF4-FFF2-40B4-BE49-F238E27FC236}">
                    <a16:creationId xmlns:a16="http://schemas.microsoft.com/office/drawing/2014/main" id="{13890A54-92E1-4DC5-8FAE-F11C8105004E}"/>
                  </a:ext>
                </a:extLst>
              </p:cNvPr>
              <p:cNvCxnSpPr>
                <a:cxnSpLocks/>
                <a:stCxn id="37" idx="3"/>
              </p:cNvCxnSpPr>
              <p:nvPr/>
            </p:nvCxnSpPr>
            <p:spPr>
              <a:xfrm flipV="1">
                <a:off x="1793520" y="2167309"/>
                <a:ext cx="1285157" cy="24044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7C9A2184-88C2-47AC-84DD-B395FE547F58}"/>
                </a:ext>
              </a:extLst>
            </p:cNvPr>
            <p:cNvGrpSpPr/>
            <p:nvPr/>
          </p:nvGrpSpPr>
          <p:grpSpPr>
            <a:xfrm>
              <a:off x="848401" y="5273250"/>
              <a:ext cx="1882807" cy="687552"/>
              <a:chOff x="848401" y="2181862"/>
              <a:chExt cx="1882807" cy="687552"/>
            </a:xfrm>
          </p:grpSpPr>
          <p:sp>
            <p:nvSpPr>
              <p:cNvPr id="42" name="TextBox 41">
                <a:extLst>
                  <a:ext uri="{FF2B5EF4-FFF2-40B4-BE49-F238E27FC236}">
                    <a16:creationId xmlns:a16="http://schemas.microsoft.com/office/drawing/2014/main" id="{C5307428-81E3-4ADD-B958-5C41CF058E52}"/>
                  </a:ext>
                </a:extLst>
              </p:cNvPr>
              <p:cNvSpPr txBox="1"/>
              <p:nvPr/>
            </p:nvSpPr>
            <p:spPr>
              <a:xfrm>
                <a:off x="848401" y="2223083"/>
                <a:ext cx="945119" cy="646331"/>
              </a:xfrm>
              <a:prstGeom prst="rect">
                <a:avLst/>
              </a:prstGeom>
              <a:noFill/>
            </p:spPr>
            <p:txBody>
              <a:bodyPr wrap="square" rtlCol="0">
                <a:spAutoFit/>
              </a:bodyPr>
              <a:lstStyle/>
              <a:p>
                <a:r>
                  <a:rPr lang="en-US" dirty="0"/>
                  <a:t>Deorbit Stage*</a:t>
                </a:r>
              </a:p>
            </p:txBody>
          </p:sp>
          <p:cxnSp>
            <p:nvCxnSpPr>
              <p:cNvPr id="43" name="Straight Arrow Connector 42">
                <a:extLst>
                  <a:ext uri="{FF2B5EF4-FFF2-40B4-BE49-F238E27FC236}">
                    <a16:creationId xmlns:a16="http://schemas.microsoft.com/office/drawing/2014/main" id="{BF04A3AD-B0AD-4D15-A8AE-EB98C04C69E1}"/>
                  </a:ext>
                </a:extLst>
              </p:cNvPr>
              <p:cNvCxnSpPr>
                <a:cxnSpLocks/>
                <a:stCxn id="42" idx="3"/>
                <a:endCxn id="3" idx="1"/>
              </p:cNvCxnSpPr>
              <p:nvPr/>
            </p:nvCxnSpPr>
            <p:spPr>
              <a:xfrm flipV="1">
                <a:off x="1793520" y="2181862"/>
                <a:ext cx="937688" cy="36438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47" name="Footer Placeholder 3">
            <a:extLst>
              <a:ext uri="{FF2B5EF4-FFF2-40B4-BE49-F238E27FC236}">
                <a16:creationId xmlns:a16="http://schemas.microsoft.com/office/drawing/2014/main" id="{3F925769-0DB9-4F1B-860F-C24A9073391E}"/>
              </a:ext>
            </a:extLst>
          </p:cNvPr>
          <p:cNvSpPr txBox="1">
            <a:spLocks/>
          </p:cNvSpPr>
          <p:nvPr/>
        </p:nvSpPr>
        <p:spPr>
          <a:xfrm>
            <a:off x="1191237" y="6016392"/>
            <a:ext cx="7258050" cy="365125"/>
          </a:xfrm>
          <a:prstGeom prst="rect">
            <a:avLst/>
          </a:prstGeom>
        </p:spPr>
        <p:txBody>
          <a:bodyPr vert="horz" lIns="91440" tIns="45720" rIns="91440" bIns="45720" rtlCol="0" anchor="ctr"/>
          <a:lstStyle>
            <a:defPPr>
              <a:defRPr lang="en-US"/>
            </a:defPPr>
            <a:lvl1pPr marL="0" algn="ctr" defTabSz="914400" rtl="0" eaLnBrk="1" latinLnBrk="0" hangingPunct="1">
              <a:defRPr sz="675"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tx1"/>
                </a:solidFill>
              </a:rPr>
              <a:t>*The SRMs visible above the base of the nozzle will not be present if a GGSS is implemented.</a:t>
            </a:r>
          </a:p>
        </p:txBody>
      </p:sp>
    </p:spTree>
    <p:extLst>
      <p:ext uri="{BB962C8B-B14F-4D97-AF65-F5344CB8AC3E}">
        <p14:creationId xmlns:p14="http://schemas.microsoft.com/office/powerpoint/2010/main" val="2952963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C107F-B4D1-4B1C-B440-9025810C00D3}"/>
              </a:ext>
            </a:extLst>
          </p:cNvPr>
          <p:cNvSpPr>
            <a:spLocks noGrp="1"/>
          </p:cNvSpPr>
          <p:nvPr>
            <p:ph type="title"/>
          </p:nvPr>
        </p:nvSpPr>
        <p:spPr>
          <a:xfrm>
            <a:off x="685800" y="355602"/>
            <a:ext cx="7886700" cy="1325563"/>
          </a:xfrm>
        </p:spPr>
        <p:txBody>
          <a:bodyPr/>
          <a:lstStyle/>
          <a:p>
            <a:r>
              <a:rPr lang="en-US" dirty="0"/>
              <a:t>Conclusions Reached</a:t>
            </a:r>
          </a:p>
        </p:txBody>
      </p:sp>
      <p:sp>
        <p:nvSpPr>
          <p:cNvPr id="5" name="TextBox 4">
            <a:extLst>
              <a:ext uri="{FF2B5EF4-FFF2-40B4-BE49-F238E27FC236}">
                <a16:creationId xmlns:a16="http://schemas.microsoft.com/office/drawing/2014/main" id="{0841C5A7-7F7F-4F79-B8B0-5D70B9A415CB}"/>
              </a:ext>
            </a:extLst>
          </p:cNvPr>
          <p:cNvSpPr txBox="1"/>
          <p:nvPr/>
        </p:nvSpPr>
        <p:spPr>
          <a:xfrm>
            <a:off x="872455" y="1593908"/>
            <a:ext cx="7886700" cy="2554545"/>
          </a:xfrm>
          <a:prstGeom prst="rect">
            <a:avLst/>
          </a:prstGeom>
          <a:noFill/>
        </p:spPr>
        <p:txBody>
          <a:bodyPr wrap="square" rtlCol="0">
            <a:spAutoFit/>
          </a:bodyPr>
          <a:lstStyle/>
          <a:p>
            <a:r>
              <a:rPr lang="en-US" sz="2000" dirty="0"/>
              <a:t>Based on the models created, it is expected that: </a:t>
            </a:r>
          </a:p>
          <a:p>
            <a:endParaRPr lang="en-US" sz="2000" dirty="0"/>
          </a:p>
          <a:p>
            <a:pPr marL="285750" indent="-285750">
              <a:buFont typeface="Arial" panose="020B0604020202020204" pitchFamily="34" charset="0"/>
              <a:buChar char="•"/>
            </a:pPr>
            <a:r>
              <a:rPr lang="en-US" sz="2000" dirty="0"/>
              <a:t>A GGSS will increase the mass of the Deorbit Vehicle by between 10Kg and 60kg. Between 0Kg and 1Kg of this mass will remain with the PDV after the jettison of the DOS.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A GGSS is expected to increase the length of the Deorbit Vehicle by between 200mm and 450mm.</a:t>
            </a:r>
          </a:p>
        </p:txBody>
      </p:sp>
    </p:spTree>
    <p:extLst>
      <p:ext uri="{BB962C8B-B14F-4D97-AF65-F5344CB8AC3E}">
        <p14:creationId xmlns:p14="http://schemas.microsoft.com/office/powerpoint/2010/main" val="3060440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6FD4E5-FE37-4EF6-9675-3E80FB27CDA7}"/>
              </a:ext>
            </a:extLst>
          </p:cNvPr>
          <p:cNvSpPr>
            <a:spLocks noGrp="1"/>
          </p:cNvSpPr>
          <p:nvPr>
            <p:ph type="ctrTitle"/>
          </p:nvPr>
        </p:nvSpPr>
        <p:spPr/>
        <p:txBody>
          <a:bodyPr>
            <a:noAutofit/>
          </a:bodyPr>
          <a:lstStyle/>
          <a:p>
            <a:pPr algn="ctr"/>
            <a:r>
              <a:rPr lang="en-US" sz="3000" b="1" dirty="0"/>
              <a:t>Motivation and Request for Information</a:t>
            </a:r>
          </a:p>
        </p:txBody>
      </p:sp>
      <p:sp>
        <p:nvSpPr>
          <p:cNvPr id="2" name="Subtitle 1">
            <a:extLst>
              <a:ext uri="{FF2B5EF4-FFF2-40B4-BE49-F238E27FC236}">
                <a16:creationId xmlns:a16="http://schemas.microsoft.com/office/drawing/2014/main" id="{C5EEE79C-FA73-459B-AB79-55FF602FC029}"/>
              </a:ext>
            </a:extLst>
          </p:cNvPr>
          <p:cNvSpPr>
            <a:spLocks noGrp="1"/>
          </p:cNvSpPr>
          <p:nvPr>
            <p:ph type="subTitle" idx="1"/>
          </p:nvPr>
        </p:nvSpPr>
        <p:spPr>
          <a:xfrm>
            <a:off x="253014" y="4253218"/>
            <a:ext cx="8637972" cy="708766"/>
          </a:xfrm>
        </p:spPr>
        <p:txBody>
          <a:bodyPr>
            <a:normAutofit/>
          </a:bodyPr>
          <a:lstStyle/>
          <a:p>
            <a:r>
              <a:rPr lang="sv-SE" sz="3200" dirty="0">
                <a:solidFill>
                  <a:schemeClr val="tx1"/>
                </a:solidFill>
              </a:rPr>
              <a:t>GGSS Performance Analysis</a:t>
            </a:r>
            <a:endParaRPr lang="en-US" sz="3200" dirty="0">
              <a:solidFill>
                <a:schemeClr val="tx1"/>
              </a:solidFill>
            </a:endParaRPr>
          </a:p>
        </p:txBody>
      </p:sp>
      <p:pic>
        <p:nvPicPr>
          <p:cNvPr id="7" name="Picture 6">
            <a:extLst>
              <a:ext uri="{FF2B5EF4-FFF2-40B4-BE49-F238E27FC236}">
                <a16:creationId xmlns:a16="http://schemas.microsoft.com/office/drawing/2014/main" id="{C1C22F39-4FEA-4FC5-8C71-06DDBD9006C3}"/>
              </a:ext>
            </a:extLst>
          </p:cNvPr>
          <p:cNvPicPr>
            <a:picLocks noChangeAspect="1"/>
          </p:cNvPicPr>
          <p:nvPr/>
        </p:nvPicPr>
        <p:blipFill rotWithShape="1">
          <a:blip r:embed="rId3">
            <a:extLst>
              <a:ext uri="{28A0092B-C50C-407E-A947-70E740481C1C}">
                <a14:useLocalDpi xmlns:a14="http://schemas.microsoft.com/office/drawing/2010/main" val="0"/>
              </a:ext>
            </a:extLst>
          </a:blip>
          <a:srcRect l="25094" t="17654" r="25829" b="50102"/>
          <a:stretch/>
        </p:blipFill>
        <p:spPr>
          <a:xfrm>
            <a:off x="0" y="0"/>
            <a:ext cx="9144000" cy="4253218"/>
          </a:xfrm>
          <a:prstGeom prst="rect">
            <a:avLst/>
          </a:prstGeom>
        </p:spPr>
      </p:pic>
    </p:spTree>
    <p:extLst>
      <p:ext uri="{BB962C8B-B14F-4D97-AF65-F5344CB8AC3E}">
        <p14:creationId xmlns:p14="http://schemas.microsoft.com/office/powerpoint/2010/main" val="1309517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952F2-8B3F-4AAE-920A-094BDD5A18C0}"/>
              </a:ext>
            </a:extLst>
          </p:cNvPr>
          <p:cNvSpPr>
            <a:spLocks noGrp="1"/>
          </p:cNvSpPr>
          <p:nvPr>
            <p:ph type="title"/>
          </p:nvPr>
        </p:nvSpPr>
        <p:spPr/>
        <p:txBody>
          <a:bodyPr/>
          <a:lstStyle/>
          <a:p>
            <a:r>
              <a:rPr lang="en-US" dirty="0"/>
              <a:t>SRM Separation System Analysis</a:t>
            </a:r>
          </a:p>
        </p:txBody>
      </p:sp>
      <p:pic>
        <p:nvPicPr>
          <p:cNvPr id="21" name="Picture 20">
            <a:extLst>
              <a:ext uri="{FF2B5EF4-FFF2-40B4-BE49-F238E27FC236}">
                <a16:creationId xmlns:a16="http://schemas.microsoft.com/office/drawing/2014/main" id="{359251DF-C97F-4B9F-B13C-1A9AAA3EB258}"/>
              </a:ext>
            </a:extLst>
          </p:cNvPr>
          <p:cNvPicPr>
            <a:picLocks noChangeAspect="1"/>
          </p:cNvPicPr>
          <p:nvPr/>
        </p:nvPicPr>
        <p:blipFill rotWithShape="1">
          <a:blip r:embed="rId3">
            <a:clrChange>
              <a:clrFrom>
                <a:srgbClr val="FFFFFF"/>
              </a:clrFrom>
              <a:clrTo>
                <a:srgbClr val="FFFFFF">
                  <a:alpha val="0"/>
                </a:srgbClr>
              </a:clrTo>
            </a:clrChange>
          </a:blip>
          <a:srcRect r="39339" b="2244"/>
          <a:stretch/>
        </p:blipFill>
        <p:spPr>
          <a:xfrm>
            <a:off x="4014148" y="879480"/>
            <a:ext cx="2539598" cy="2062304"/>
          </a:xfrm>
          <a:prstGeom prst="rect">
            <a:avLst/>
          </a:prstGeom>
        </p:spPr>
      </p:pic>
      <p:pic>
        <p:nvPicPr>
          <p:cNvPr id="23" name="Picture 22">
            <a:extLst>
              <a:ext uri="{FF2B5EF4-FFF2-40B4-BE49-F238E27FC236}">
                <a16:creationId xmlns:a16="http://schemas.microsoft.com/office/drawing/2014/main" id="{13947684-214A-4129-B733-36526A4A378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587591" y="841484"/>
            <a:ext cx="2539598" cy="2539598"/>
          </a:xfrm>
          <a:prstGeom prst="rect">
            <a:avLst/>
          </a:prstGeom>
        </p:spPr>
      </p:pic>
      <p:grpSp>
        <p:nvGrpSpPr>
          <p:cNvPr id="26" name="Group 25">
            <a:extLst>
              <a:ext uri="{FF2B5EF4-FFF2-40B4-BE49-F238E27FC236}">
                <a16:creationId xmlns:a16="http://schemas.microsoft.com/office/drawing/2014/main" id="{DAFD4664-A7DD-45B9-B697-4A8473DB0DA3}"/>
              </a:ext>
            </a:extLst>
          </p:cNvPr>
          <p:cNvGrpSpPr/>
          <p:nvPr/>
        </p:nvGrpSpPr>
        <p:grpSpPr>
          <a:xfrm>
            <a:off x="745681" y="879480"/>
            <a:ext cx="3234622" cy="2239861"/>
            <a:chOff x="1381753" y="939377"/>
            <a:chExt cx="3234622" cy="2239861"/>
          </a:xfrm>
        </p:grpSpPr>
        <p:grpSp>
          <p:nvGrpSpPr>
            <p:cNvPr id="24" name="Group 23">
              <a:extLst>
                <a:ext uri="{FF2B5EF4-FFF2-40B4-BE49-F238E27FC236}">
                  <a16:creationId xmlns:a16="http://schemas.microsoft.com/office/drawing/2014/main" id="{CF32AB47-620B-46DF-9E1D-EB7CE0F54E49}"/>
                </a:ext>
              </a:extLst>
            </p:cNvPr>
            <p:cNvGrpSpPr/>
            <p:nvPr/>
          </p:nvGrpSpPr>
          <p:grpSpPr>
            <a:xfrm>
              <a:off x="1481125" y="981610"/>
              <a:ext cx="3135250" cy="2109850"/>
              <a:chOff x="1481125" y="981610"/>
              <a:chExt cx="3135250" cy="2109850"/>
            </a:xfrm>
          </p:grpSpPr>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426CEA-9F8F-4EAC-954F-55F917F0038A}"/>
                      </a:ext>
                    </a:extLst>
                  </p:cNvPr>
                  <p:cNvSpPr txBox="1"/>
                  <p:nvPr/>
                </p:nvSpPr>
                <p:spPr>
                  <a:xfrm>
                    <a:off x="1481735" y="981610"/>
                    <a:ext cx="163423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𝐷𝑂𝑆</m:t>
                              </m:r>
                            </m:sub>
                          </m:sSub>
                          <m:r>
                            <a:rPr lang="en-US" b="0" i="1" smtClean="0">
                              <a:latin typeface="Cambria Math" panose="02040503050406030204" pitchFamily="18" charset="0"/>
                            </a:rPr>
                            <m:t>=250 </m:t>
                          </m:r>
                          <m:r>
                            <a:rPr lang="en-US" b="0" i="1" smtClean="0">
                              <a:latin typeface="Cambria Math" panose="02040503050406030204" pitchFamily="18" charset="0"/>
                            </a:rPr>
                            <m:t>𝐾𝑔</m:t>
                          </m:r>
                        </m:oMath>
                      </m:oMathPara>
                    </a14:m>
                    <a:endParaRPr lang="en-US" sz="2000" dirty="0"/>
                  </a:p>
                </p:txBody>
              </p:sp>
            </mc:Choice>
            <mc:Fallback xmlns="">
              <p:sp>
                <p:nvSpPr>
                  <p:cNvPr id="11" name="TextBox 10">
                    <a:extLst>
                      <a:ext uri="{FF2B5EF4-FFF2-40B4-BE49-F238E27FC236}">
                        <a16:creationId xmlns:a16="http://schemas.microsoft.com/office/drawing/2014/main" id="{12426CEA-9F8F-4EAC-954F-55F917F0038A}"/>
                      </a:ext>
                    </a:extLst>
                  </p:cNvPr>
                  <p:cNvSpPr txBox="1">
                    <a:spLocks noRot="1" noChangeAspect="1" noMove="1" noResize="1" noEditPoints="1" noAdjustHandles="1" noChangeArrowheads="1" noChangeShapeType="1" noTextEdit="1"/>
                  </p:cNvSpPr>
                  <p:nvPr/>
                </p:nvSpPr>
                <p:spPr>
                  <a:xfrm>
                    <a:off x="1481735" y="981610"/>
                    <a:ext cx="1634230" cy="276999"/>
                  </a:xfrm>
                  <a:prstGeom prst="rect">
                    <a:avLst/>
                  </a:prstGeom>
                  <a:blipFill>
                    <a:blip r:embed="rId5"/>
                    <a:stretch>
                      <a:fillRect l="-1493" r="-4478" b="-326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A103723-E15C-49F1-9EAB-0A1BB40EB2B4}"/>
                      </a:ext>
                    </a:extLst>
                  </p:cNvPr>
                  <p:cNvSpPr txBox="1"/>
                  <p:nvPr/>
                </p:nvSpPr>
                <p:spPr>
                  <a:xfrm>
                    <a:off x="1481735" y="1762550"/>
                    <a:ext cx="2816797"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𝑝</m:t>
                              </m:r>
                            </m:sub>
                          </m:sSub>
                          <m:r>
                            <a:rPr lang="en-US" b="0" i="1" smtClean="0">
                              <a:latin typeface="Cambria Math" panose="02040503050406030204" pitchFamily="18" charset="0"/>
                            </a:rPr>
                            <m:t>=1.06 </m:t>
                          </m:r>
                          <m:r>
                            <a:rPr lang="en-US" b="0" i="1" smtClean="0">
                              <a:latin typeface="Cambria Math" panose="02040503050406030204" pitchFamily="18" charset="0"/>
                            </a:rPr>
                            <m:t>𝑙𝑏𝑚</m:t>
                          </m:r>
                          <m:r>
                            <a:rPr lang="en-US" b="0" i="1" smtClean="0">
                              <a:latin typeface="Cambria Math" panose="02040503050406030204" pitchFamily="18" charset="0"/>
                            </a:rPr>
                            <m:t>= 0.481 </m:t>
                          </m:r>
                          <m:r>
                            <a:rPr lang="en-US" b="0" i="1" smtClean="0">
                              <a:latin typeface="Cambria Math" panose="02040503050406030204" pitchFamily="18" charset="0"/>
                            </a:rPr>
                            <m:t>𝐾𝑔</m:t>
                          </m:r>
                        </m:oMath>
                      </m:oMathPara>
                    </a14:m>
                    <a:endParaRPr lang="en-US" sz="2000" dirty="0"/>
                  </a:p>
                </p:txBody>
              </p:sp>
            </mc:Choice>
            <mc:Fallback xmlns="">
              <p:sp>
                <p:nvSpPr>
                  <p:cNvPr id="12" name="TextBox 11">
                    <a:extLst>
                      <a:ext uri="{FF2B5EF4-FFF2-40B4-BE49-F238E27FC236}">
                        <a16:creationId xmlns:a16="http://schemas.microsoft.com/office/drawing/2014/main" id="{EA103723-E15C-49F1-9EAB-0A1BB40EB2B4}"/>
                      </a:ext>
                    </a:extLst>
                  </p:cNvPr>
                  <p:cNvSpPr txBox="1">
                    <a:spLocks noRot="1" noChangeAspect="1" noMove="1" noResize="1" noEditPoints="1" noAdjustHandles="1" noChangeArrowheads="1" noChangeShapeType="1" noTextEdit="1"/>
                  </p:cNvSpPr>
                  <p:nvPr/>
                </p:nvSpPr>
                <p:spPr>
                  <a:xfrm>
                    <a:off x="1481735" y="1762550"/>
                    <a:ext cx="2816797" cy="298415"/>
                  </a:xfrm>
                  <a:prstGeom prst="rect">
                    <a:avLst/>
                  </a:prstGeom>
                  <a:blipFill>
                    <a:blip r:embed="rId6"/>
                    <a:stretch>
                      <a:fillRect l="-866" r="-2381" b="-265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6E13ED7E-892F-4F46-965E-52D51A9FE222}"/>
                      </a:ext>
                    </a:extLst>
                  </p:cNvPr>
                  <p:cNvSpPr txBox="1"/>
                  <p:nvPr/>
                </p:nvSpPr>
                <p:spPr>
                  <a:xfrm>
                    <a:off x="1531043" y="2211975"/>
                    <a:ext cx="30853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𝑖𝑛𝑒𝑟𝑡</m:t>
                              </m:r>
                            </m:sub>
                          </m:sSub>
                          <m:r>
                            <a:rPr lang="en-US" b="0" i="1" smtClean="0">
                              <a:latin typeface="Cambria Math" panose="02040503050406030204" pitchFamily="18" charset="0"/>
                            </a:rPr>
                            <m:t>=</m:t>
                          </m:r>
                          <m:r>
                            <a:rPr lang="en-US" i="1">
                              <a:latin typeface="Cambria Math" panose="02040503050406030204" pitchFamily="18" charset="0"/>
                            </a:rPr>
                            <m:t>1.</m:t>
                          </m:r>
                          <m:r>
                            <a:rPr lang="en-US" b="0" i="1" smtClean="0">
                              <a:latin typeface="Cambria Math" panose="02040503050406030204" pitchFamily="18" charset="0"/>
                            </a:rPr>
                            <m:t>49</m:t>
                          </m:r>
                          <m:r>
                            <a:rPr lang="en-US" i="1">
                              <a:latin typeface="Cambria Math" panose="02040503050406030204" pitchFamily="18" charset="0"/>
                            </a:rPr>
                            <m:t> </m:t>
                          </m:r>
                          <m:r>
                            <a:rPr lang="en-US" i="1">
                              <a:latin typeface="Cambria Math" panose="02040503050406030204" pitchFamily="18" charset="0"/>
                            </a:rPr>
                            <m:t>𝑙𝑏𝑚</m:t>
                          </m:r>
                          <m:r>
                            <a:rPr lang="en-US" i="1">
                              <a:latin typeface="Cambria Math" panose="02040503050406030204" pitchFamily="18" charset="0"/>
                            </a:rPr>
                            <m:t>=0.676 </m:t>
                          </m:r>
                          <m:r>
                            <a:rPr lang="en-US" i="1">
                              <a:latin typeface="Cambria Math" panose="02040503050406030204" pitchFamily="18" charset="0"/>
                            </a:rPr>
                            <m:t>𝐾𝑔</m:t>
                          </m:r>
                        </m:oMath>
                      </m:oMathPara>
                    </a14:m>
                    <a:endParaRPr lang="en-US" sz="2000" dirty="0"/>
                  </a:p>
                </p:txBody>
              </p:sp>
            </mc:Choice>
            <mc:Fallback xmlns="">
              <p:sp>
                <p:nvSpPr>
                  <p:cNvPr id="13" name="TextBox 12">
                    <a:extLst>
                      <a:ext uri="{FF2B5EF4-FFF2-40B4-BE49-F238E27FC236}">
                        <a16:creationId xmlns:a16="http://schemas.microsoft.com/office/drawing/2014/main" id="{6E13ED7E-892F-4F46-965E-52D51A9FE222}"/>
                      </a:ext>
                    </a:extLst>
                  </p:cNvPr>
                  <p:cNvSpPr txBox="1">
                    <a:spLocks noRot="1" noChangeAspect="1" noMove="1" noResize="1" noEditPoints="1" noAdjustHandles="1" noChangeArrowheads="1" noChangeShapeType="1" noTextEdit="1"/>
                  </p:cNvSpPr>
                  <p:nvPr/>
                </p:nvSpPr>
                <p:spPr>
                  <a:xfrm>
                    <a:off x="1531043" y="2211975"/>
                    <a:ext cx="3085332" cy="276999"/>
                  </a:xfrm>
                  <a:prstGeom prst="rect">
                    <a:avLst/>
                  </a:prstGeom>
                  <a:blipFill>
                    <a:blip r:embed="rId7"/>
                    <a:stretch>
                      <a:fillRect l="-593" r="-2174" b="-3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FA0526E-FCE2-4E73-A31F-9FD1CA81B93D}"/>
                      </a:ext>
                    </a:extLst>
                  </p:cNvPr>
                  <p:cNvSpPr txBox="1"/>
                  <p:nvPr/>
                </p:nvSpPr>
                <p:spPr>
                  <a:xfrm>
                    <a:off x="1531043" y="2564906"/>
                    <a:ext cx="1798441" cy="52655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𝑖𝑠𝑝</m:t>
                          </m:r>
                          <m:r>
                            <a:rPr lang="en-US" b="0" i="1" smtClean="0">
                              <a:latin typeface="Cambria Math" panose="02040503050406030204" pitchFamily="18" charset="0"/>
                            </a:rPr>
                            <m:t>=266 </m:t>
                          </m:r>
                          <m:f>
                            <m:fPr>
                              <m:ctrlPr>
                                <a:rPr lang="en-US" b="0" i="1" smtClean="0">
                                  <a:latin typeface="Cambria Math" panose="02040503050406030204" pitchFamily="18" charset="0"/>
                                </a:rPr>
                              </m:ctrlPr>
                            </m:fPr>
                            <m:num>
                              <m:r>
                                <a:rPr lang="en-US" i="1">
                                  <a:latin typeface="Cambria Math" panose="02040503050406030204" pitchFamily="18" charset="0"/>
                                </a:rPr>
                                <m:t>𝑙𝑏𝑓</m:t>
                              </m:r>
                              <m:r>
                                <a:rPr lang="en-US" b="0" i="1" smtClean="0">
                                  <a:latin typeface="Cambria Math" panose="02040503050406030204" pitchFamily="18" charset="0"/>
                                </a:rPr>
                                <m:t>∗</m:t>
                              </m:r>
                              <m:r>
                                <a:rPr lang="en-US" b="0" i="1" smtClean="0">
                                  <a:latin typeface="Cambria Math" panose="02040503050406030204" pitchFamily="18" charset="0"/>
                                </a:rPr>
                                <m:t>𝑠</m:t>
                              </m:r>
                            </m:num>
                            <m:den>
                              <m:r>
                                <a:rPr lang="en-US" b="0" i="1" smtClean="0">
                                  <a:latin typeface="Cambria Math" panose="02040503050406030204" pitchFamily="18" charset="0"/>
                                </a:rPr>
                                <m:t>𝑙𝑏𝑚</m:t>
                              </m:r>
                            </m:den>
                          </m:f>
                        </m:oMath>
                      </m:oMathPara>
                    </a14:m>
                    <a:endParaRPr lang="en-US" sz="2000" dirty="0"/>
                  </a:p>
                </p:txBody>
              </p:sp>
            </mc:Choice>
            <mc:Fallback xmlns="">
              <p:sp>
                <p:nvSpPr>
                  <p:cNvPr id="14" name="TextBox 13">
                    <a:extLst>
                      <a:ext uri="{FF2B5EF4-FFF2-40B4-BE49-F238E27FC236}">
                        <a16:creationId xmlns:a16="http://schemas.microsoft.com/office/drawing/2014/main" id="{5FA0526E-FCE2-4E73-A31F-9FD1CA81B93D}"/>
                      </a:ext>
                    </a:extLst>
                  </p:cNvPr>
                  <p:cNvSpPr txBox="1">
                    <a:spLocks noRot="1" noChangeAspect="1" noMove="1" noResize="1" noEditPoints="1" noAdjustHandles="1" noChangeArrowheads="1" noChangeShapeType="1" noTextEdit="1"/>
                  </p:cNvSpPr>
                  <p:nvPr/>
                </p:nvSpPr>
                <p:spPr>
                  <a:xfrm>
                    <a:off x="1531043" y="2564906"/>
                    <a:ext cx="1798441" cy="5265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687BBA0-3990-4907-83D8-C22CD5711A76}"/>
                      </a:ext>
                    </a:extLst>
                  </p:cNvPr>
                  <p:cNvSpPr txBox="1"/>
                  <p:nvPr/>
                </p:nvSpPr>
                <p:spPr>
                  <a:xfrm>
                    <a:off x="3284665" y="1303918"/>
                    <a:ext cx="4977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𝑟𝑜𝑙𝑙</m:t>
                              </m:r>
                            </m:sub>
                          </m:sSub>
                        </m:oMath>
                      </m:oMathPara>
                    </a14:m>
                    <a:endParaRPr lang="en-US" sz="2000" dirty="0"/>
                  </a:p>
                </p:txBody>
              </p:sp>
            </mc:Choice>
            <mc:Fallback xmlns="">
              <p:sp>
                <p:nvSpPr>
                  <p:cNvPr id="16" name="TextBox 15">
                    <a:extLst>
                      <a:ext uri="{FF2B5EF4-FFF2-40B4-BE49-F238E27FC236}">
                        <a16:creationId xmlns:a16="http://schemas.microsoft.com/office/drawing/2014/main" id="{7687BBA0-3990-4907-83D8-C22CD5711A76}"/>
                      </a:ext>
                    </a:extLst>
                  </p:cNvPr>
                  <p:cNvSpPr txBox="1">
                    <a:spLocks noRot="1" noChangeAspect="1" noMove="1" noResize="1" noEditPoints="1" noAdjustHandles="1" noChangeArrowheads="1" noChangeShapeType="1" noTextEdit="1"/>
                  </p:cNvSpPr>
                  <p:nvPr/>
                </p:nvSpPr>
                <p:spPr>
                  <a:xfrm>
                    <a:off x="3284665" y="1303918"/>
                    <a:ext cx="497700" cy="276999"/>
                  </a:xfrm>
                  <a:prstGeom prst="rect">
                    <a:avLst/>
                  </a:prstGeom>
                  <a:blipFill>
                    <a:blip r:embed="rId9"/>
                    <a:stretch>
                      <a:fillRect l="-9756" r="-3659"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1BF9736-DCDF-43F5-A5AC-525943816EB3}"/>
                      </a:ext>
                    </a:extLst>
                  </p:cNvPr>
                  <p:cNvSpPr txBox="1"/>
                  <p:nvPr/>
                </p:nvSpPr>
                <p:spPr>
                  <a:xfrm>
                    <a:off x="1481125" y="1306722"/>
                    <a:ext cx="797782" cy="307777"/>
                  </a:xfrm>
                  <a:prstGeom prst="rect">
                    <a:avLst/>
                  </a:prstGeom>
                  <a:noFill/>
                </p:spPr>
                <p:txBody>
                  <a:bodyPr wrap="none" lIns="0" tIns="0" rIns="0" bIns="0" rtlCol="0">
                    <a:spAutoFit/>
                  </a:bodyPr>
                  <a:lstStyle/>
                  <a:p>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𝑐𝑎𝑛𝑡</m:t>
                            </m:r>
                          </m:sub>
                        </m:sSub>
                      </m:oMath>
                    </a14:m>
                    <a:r>
                      <a:rPr lang="en-US" sz="2000" dirty="0"/>
                      <a:t>     </a:t>
                    </a:r>
                  </a:p>
                </p:txBody>
              </p:sp>
            </mc:Choice>
            <mc:Fallback xmlns="">
              <p:sp>
                <p:nvSpPr>
                  <p:cNvPr id="17" name="TextBox 16">
                    <a:extLst>
                      <a:ext uri="{FF2B5EF4-FFF2-40B4-BE49-F238E27FC236}">
                        <a16:creationId xmlns:a16="http://schemas.microsoft.com/office/drawing/2014/main" id="{C1BF9736-DCDF-43F5-A5AC-525943816EB3}"/>
                      </a:ext>
                    </a:extLst>
                  </p:cNvPr>
                  <p:cNvSpPr txBox="1">
                    <a:spLocks noRot="1" noChangeAspect="1" noMove="1" noResize="1" noEditPoints="1" noAdjustHandles="1" noChangeArrowheads="1" noChangeShapeType="1" noTextEdit="1"/>
                  </p:cNvSpPr>
                  <p:nvPr/>
                </p:nvSpPr>
                <p:spPr>
                  <a:xfrm>
                    <a:off x="1481125" y="1306722"/>
                    <a:ext cx="797782" cy="307777"/>
                  </a:xfrm>
                  <a:prstGeom prst="rect">
                    <a:avLst/>
                  </a:prstGeom>
                  <a:blipFill>
                    <a:blip r:embed="rId10"/>
                    <a:stretch>
                      <a:fillRect l="-10769"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DF24EC6-ECF5-4553-ADEF-428B68BE2343}"/>
                      </a:ext>
                    </a:extLst>
                  </p:cNvPr>
                  <p:cNvSpPr txBox="1"/>
                  <p:nvPr/>
                </p:nvSpPr>
                <p:spPr>
                  <a:xfrm>
                    <a:off x="3329484" y="982464"/>
                    <a:ext cx="122969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𝑚𝑜𝑡𝑜𝑟𝑠</m:t>
                              </m:r>
                            </m:sub>
                          </m:sSub>
                          <m:r>
                            <a:rPr lang="en-US" b="0" i="1" smtClean="0">
                              <a:latin typeface="Cambria Math" panose="02040503050406030204" pitchFamily="18" charset="0"/>
                            </a:rPr>
                            <m:t>=4</m:t>
                          </m:r>
                        </m:oMath>
                      </m:oMathPara>
                    </a14:m>
                    <a:endParaRPr lang="en-US" sz="2000" dirty="0"/>
                  </a:p>
                </p:txBody>
              </p:sp>
            </mc:Choice>
            <mc:Fallback xmlns="">
              <p:sp>
                <p:nvSpPr>
                  <p:cNvPr id="18" name="TextBox 17">
                    <a:extLst>
                      <a:ext uri="{FF2B5EF4-FFF2-40B4-BE49-F238E27FC236}">
                        <a16:creationId xmlns:a16="http://schemas.microsoft.com/office/drawing/2014/main" id="{FDF24EC6-ECF5-4553-ADEF-428B68BE2343}"/>
                      </a:ext>
                    </a:extLst>
                  </p:cNvPr>
                  <p:cNvSpPr txBox="1">
                    <a:spLocks noRot="1" noChangeAspect="1" noMove="1" noResize="1" noEditPoints="1" noAdjustHandles="1" noChangeArrowheads="1" noChangeShapeType="1" noTextEdit="1"/>
                  </p:cNvSpPr>
                  <p:nvPr/>
                </p:nvSpPr>
                <p:spPr>
                  <a:xfrm>
                    <a:off x="3329484" y="982464"/>
                    <a:ext cx="1229696" cy="276999"/>
                  </a:xfrm>
                  <a:prstGeom prst="rect">
                    <a:avLst/>
                  </a:prstGeom>
                  <a:blipFill>
                    <a:blip r:embed="rId11"/>
                    <a:stretch>
                      <a:fillRect l="-2475" r="-3960" b="-13043"/>
                    </a:stretch>
                  </a:blipFill>
                </p:spPr>
                <p:txBody>
                  <a:bodyPr/>
                  <a:lstStyle/>
                  <a:p>
                    <a:r>
                      <a:rPr lang="en-US">
                        <a:noFill/>
                      </a:rPr>
                      <a:t> </a:t>
                    </a:r>
                  </a:p>
                </p:txBody>
              </p:sp>
            </mc:Fallback>
          </mc:AlternateContent>
        </p:grpSp>
        <p:sp>
          <p:nvSpPr>
            <p:cNvPr id="25" name="Rectangle 24">
              <a:extLst>
                <a:ext uri="{FF2B5EF4-FFF2-40B4-BE49-F238E27FC236}">
                  <a16:creationId xmlns:a16="http://schemas.microsoft.com/office/drawing/2014/main" id="{74FE3920-77AC-4F31-A4BF-21A7252B172E}"/>
                </a:ext>
              </a:extLst>
            </p:cNvPr>
            <p:cNvSpPr/>
            <p:nvPr/>
          </p:nvSpPr>
          <p:spPr>
            <a:xfrm>
              <a:off x="1381753" y="939377"/>
              <a:ext cx="3234622" cy="22398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EB2CB92-5402-4D70-87E3-5C96298FD615}"/>
                  </a:ext>
                </a:extLst>
              </p:cNvPr>
              <p:cNvSpPr txBox="1"/>
              <p:nvPr/>
            </p:nvSpPr>
            <p:spPr>
              <a:xfrm>
                <a:off x="627481" y="5007677"/>
                <a:ext cx="8516519" cy="2191497"/>
              </a:xfrm>
              <a:prstGeom prst="rect">
                <a:avLst/>
              </a:prstGeom>
              <a:noFill/>
            </p:spPr>
            <p:txBody>
              <a:bodyPr wrap="square" rtlCol="0">
                <a:spAutoFit/>
              </a:bodyPr>
              <a:lstStyle/>
              <a:p>
                <a:r>
                  <a:rPr lang="en-US" dirty="0">
                    <a:solidFill>
                      <a:srgbClr val="FF0000"/>
                    </a:solidFill>
                    <a:ea typeface="Cambria Math" panose="02040503050406030204" pitchFamily="18" charset="0"/>
                  </a:rPr>
                  <a:t>Note:</a:t>
                </a:r>
              </a:p>
              <a:p>
                <a:pPr marL="285750" indent="-285750">
                  <a:spcAft>
                    <a:spcPts val="600"/>
                  </a:spcAft>
                  <a:buFont typeface="Arial" panose="020B0604020202020204" pitchFamily="34" charset="0"/>
                  <a:buChar char="•"/>
                </a:pPr>
                <a:r>
                  <a:rPr lang="en-US" sz="1600" dirty="0"/>
                  <a:t>A smaller mass was used as the upper bound DOS dry mass in a recent separation analysis at MSFC.</a:t>
                </a:r>
              </a:p>
              <a:p>
                <a:pPr marL="285750" indent="-285750">
                  <a:spcAft>
                    <a:spcPts val="600"/>
                  </a:spcAft>
                  <a:buFont typeface="Arial" panose="020B0604020202020204" pitchFamily="34" charset="0"/>
                  <a:buChar char="•"/>
                </a:pPr>
                <a:r>
                  <a:rPr lang="en-US" sz="1600" dirty="0">
                    <a:ea typeface="Cambria Math" panose="02040503050406030204" pitchFamily="18" charset="0"/>
                  </a:rPr>
                  <a:t>When this smaller </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𝑚</m:t>
                        </m:r>
                      </m:e>
                      <m:sub>
                        <m:r>
                          <a:rPr lang="en-US" sz="1600" i="1">
                            <a:latin typeface="Cambria Math" panose="02040503050406030204" pitchFamily="18" charset="0"/>
                          </a:rPr>
                          <m:t>𝐷𝑂𝑆</m:t>
                        </m:r>
                      </m:sub>
                    </m:sSub>
                  </m:oMath>
                </a14:m>
                <a:r>
                  <a:rPr lang="en-US" sz="1600" dirty="0">
                    <a:ea typeface="Cambria Math" panose="02040503050406030204" pitchFamily="18" charset="0"/>
                  </a:rPr>
                  <a:t> is used in the calculation above,  </a:t>
                </a:r>
                <a14:m>
                  <m:oMath xmlns:m="http://schemas.openxmlformats.org/officeDocument/2006/math">
                    <m:r>
                      <a:rPr lang="en-US" sz="1600" i="1" smtClean="0">
                        <a:latin typeface="Cambria Math" panose="02040503050406030204" pitchFamily="18" charset="0"/>
                        <a:ea typeface="Cambria Math" panose="02040503050406030204" pitchFamily="18" charset="0"/>
                      </a:rPr>
                      <m:t>∆</m:t>
                    </m:r>
                    <m:r>
                      <a:rPr lang="en-US" sz="1600" i="1" smtClean="0">
                        <a:latin typeface="Cambria Math" panose="02040503050406030204" pitchFamily="18" charset="0"/>
                        <a:ea typeface="Cambria Math" panose="02040503050406030204" pitchFamily="18" charset="0"/>
                      </a:rPr>
                      <m:t>𝑉</m:t>
                    </m:r>
                    <m:r>
                      <a:rPr lang="en-US" sz="1600" i="1" smtClean="0">
                        <a:latin typeface="Cambria Math" panose="02040503050406030204" pitchFamily="18" charset="0"/>
                        <a:ea typeface="Cambria Math" panose="02040503050406030204" pitchFamily="18" charset="0"/>
                      </a:rPr>
                      <m:t>=</m:t>
                    </m:r>
                    <m:r>
                      <m:rPr>
                        <m:nor/>
                      </m:rPr>
                      <a:rPr lang="en-US" sz="1600" dirty="0"/>
                      <m:t>13</m:t>
                    </m:r>
                    <m:r>
                      <m:rPr>
                        <m:nor/>
                      </m:rPr>
                      <a:rPr lang="en-US" sz="1600" dirty="0" smtClean="0"/>
                      <m:t>.0</m:t>
                    </m:r>
                    <m:f>
                      <m:fPr>
                        <m:ctrlPr>
                          <a:rPr lang="en-US" sz="1600" i="1">
                            <a:latin typeface="Cambria Math" panose="02040503050406030204" pitchFamily="18" charset="0"/>
                          </a:rPr>
                        </m:ctrlPr>
                      </m:fPr>
                      <m:num>
                        <m:r>
                          <a:rPr lang="en-US" sz="1600" i="1">
                            <a:latin typeface="Cambria Math" panose="02040503050406030204" pitchFamily="18" charset="0"/>
                          </a:rPr>
                          <m:t>𝑚</m:t>
                        </m:r>
                      </m:num>
                      <m:den>
                        <m:r>
                          <a:rPr lang="en-US" sz="1600" i="1">
                            <a:latin typeface="Cambria Math" panose="02040503050406030204" pitchFamily="18" charset="0"/>
                          </a:rPr>
                          <m:t>𝑠</m:t>
                        </m:r>
                      </m:den>
                    </m:f>
                  </m:oMath>
                </a14:m>
                <a:endParaRPr lang="en-US" sz="1600" dirty="0"/>
              </a:p>
              <a:p>
                <a:pPr marL="285750" indent="-285750">
                  <a:spcAft>
                    <a:spcPts val="600"/>
                  </a:spcAft>
                  <a:buFont typeface="Arial" panose="020B0604020202020204" pitchFamily="34" charset="0"/>
                  <a:buChar char="•"/>
                </a:pPr>
                <a:r>
                  <a:rPr lang="en-US" sz="1600" dirty="0"/>
                  <a:t>The 13m/s RFI requirement may have been based on this smaller dry mass while vendors were asked to design to a 250kg dry mass.</a:t>
                </a:r>
              </a:p>
              <a:p>
                <a:pPr marL="285750" indent="-285750">
                  <a:buFont typeface="Arial" panose="020B0604020202020204" pitchFamily="34" charset="0"/>
                  <a:buChar char="•"/>
                </a:pPr>
                <a:endParaRPr lang="en-US" dirty="0"/>
              </a:p>
            </p:txBody>
          </p:sp>
        </mc:Choice>
        <mc:Fallback xmlns="">
          <p:sp>
            <p:nvSpPr>
              <p:cNvPr id="29" name="TextBox 28">
                <a:extLst>
                  <a:ext uri="{FF2B5EF4-FFF2-40B4-BE49-F238E27FC236}">
                    <a16:creationId xmlns:a16="http://schemas.microsoft.com/office/drawing/2014/main" id="{7EB2CB92-5402-4D70-87E3-5C96298FD615}"/>
                  </a:ext>
                </a:extLst>
              </p:cNvPr>
              <p:cNvSpPr txBox="1">
                <a:spLocks noRot="1" noChangeAspect="1" noMove="1" noResize="1" noEditPoints="1" noAdjustHandles="1" noChangeArrowheads="1" noChangeShapeType="1" noTextEdit="1"/>
              </p:cNvSpPr>
              <p:nvPr/>
            </p:nvSpPr>
            <p:spPr>
              <a:xfrm>
                <a:off x="627481" y="5007677"/>
                <a:ext cx="8516519" cy="2191497"/>
              </a:xfrm>
              <a:prstGeom prst="rect">
                <a:avLst/>
              </a:prstGeom>
              <a:blipFill>
                <a:blip r:embed="rId12"/>
                <a:stretch>
                  <a:fillRect l="-644" t="-1389"/>
                </a:stretch>
              </a:blipFill>
            </p:spPr>
            <p:txBody>
              <a:bodyPr/>
              <a:lstStyle/>
              <a:p>
                <a:r>
                  <a:rPr lang="en-US">
                    <a:noFill/>
                  </a:rPr>
                  <a:t> </a:t>
                </a:r>
              </a:p>
            </p:txBody>
          </p:sp>
        </mc:Fallback>
      </mc:AlternateContent>
      <p:grpSp>
        <p:nvGrpSpPr>
          <p:cNvPr id="30" name="Group 29">
            <a:extLst>
              <a:ext uri="{FF2B5EF4-FFF2-40B4-BE49-F238E27FC236}">
                <a16:creationId xmlns:a16="http://schemas.microsoft.com/office/drawing/2014/main" id="{F879A33E-F5A7-4E96-97A8-7E3C7FE77631}"/>
              </a:ext>
            </a:extLst>
          </p:cNvPr>
          <p:cNvGrpSpPr/>
          <p:nvPr/>
        </p:nvGrpSpPr>
        <p:grpSpPr>
          <a:xfrm>
            <a:off x="767443" y="3567221"/>
            <a:ext cx="7298572" cy="1462400"/>
            <a:chOff x="894971" y="3939389"/>
            <a:chExt cx="7298572" cy="1462400"/>
          </a:xfrm>
        </p:grpSpPr>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0546817B-2526-4641-A62E-A53665D950CC}"/>
                    </a:ext>
                  </a:extLst>
                </p:cNvPr>
                <p:cNvSpPr txBox="1"/>
                <p:nvPr/>
              </p:nvSpPr>
              <p:spPr>
                <a:xfrm>
                  <a:off x="1641649" y="3939389"/>
                  <a:ext cx="2310889" cy="4744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𝑒</m:t>
                            </m:r>
                          </m:sub>
                        </m:sSub>
                        <m:r>
                          <a:rPr lang="en-US" i="1">
                            <a:latin typeface="Cambria Math" panose="02040503050406030204" pitchFamily="18" charset="0"/>
                          </a:rPr>
                          <m:t>=</m:t>
                        </m:r>
                        <m:r>
                          <a:rPr lang="en-US" b="0" i="1" smtClean="0">
                            <a:latin typeface="Cambria Math" panose="02040503050406030204" pitchFamily="18" charset="0"/>
                          </a:rPr>
                          <m:t>−</m:t>
                        </m:r>
                        <m:r>
                          <a:rPr lang="en-US" b="0" i="1" smtClean="0">
                            <a:latin typeface="Cambria Math" panose="02040503050406030204" pitchFamily="18" charset="0"/>
                          </a:rPr>
                          <m:t>𝑖𝑠𝑝</m:t>
                        </m:r>
                        <m:r>
                          <a:rPr lang="en-US" b="0" i="1" smtClean="0">
                            <a:latin typeface="Cambria Math" panose="02040503050406030204" pitchFamily="18" charset="0"/>
                          </a:rPr>
                          <m:t>=−2609 </m:t>
                        </m:r>
                        <m:f>
                          <m:fPr>
                            <m:ctrlPr>
                              <a:rPr lang="en-US" b="0" i="1" smtClean="0">
                                <a:latin typeface="Cambria Math" panose="02040503050406030204" pitchFamily="18" charset="0"/>
                              </a:rPr>
                            </m:ctrlPr>
                          </m:fPr>
                          <m:num>
                            <m:r>
                              <a:rPr lang="en-US" i="1" smtClean="0">
                                <a:latin typeface="Cambria Math" panose="02040503050406030204" pitchFamily="18" charset="0"/>
                              </a:rPr>
                              <m:t>𝑚</m:t>
                            </m:r>
                          </m:num>
                          <m:den>
                            <m:r>
                              <a:rPr lang="en-US" b="0" i="1" smtClean="0">
                                <a:latin typeface="Cambria Math" panose="02040503050406030204" pitchFamily="18" charset="0"/>
                              </a:rPr>
                              <m:t>𝑠</m:t>
                            </m:r>
                          </m:den>
                        </m:f>
                      </m:oMath>
                    </m:oMathPara>
                  </a14:m>
                  <a:endParaRPr lang="en-US" sz="2000" dirty="0"/>
                </a:p>
              </p:txBody>
            </p:sp>
          </mc:Choice>
          <mc:Fallback xmlns="">
            <p:sp>
              <p:nvSpPr>
                <p:cNvPr id="15" name="TextBox 14">
                  <a:extLst>
                    <a:ext uri="{FF2B5EF4-FFF2-40B4-BE49-F238E27FC236}">
                      <a16:creationId xmlns:a16="http://schemas.microsoft.com/office/drawing/2014/main" id="{0546817B-2526-4641-A62E-A53665D950CC}"/>
                    </a:ext>
                  </a:extLst>
                </p:cNvPr>
                <p:cNvSpPr txBox="1">
                  <a:spLocks noRot="1" noChangeAspect="1" noMove="1" noResize="1" noEditPoints="1" noAdjustHandles="1" noChangeArrowheads="1" noChangeShapeType="1" noTextEdit="1"/>
                </p:cNvSpPr>
                <p:nvPr/>
              </p:nvSpPr>
              <p:spPr>
                <a:xfrm>
                  <a:off x="1641649" y="3939389"/>
                  <a:ext cx="2310889" cy="474425"/>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767D68E-4C41-495C-9204-5903E02C288D}"/>
                    </a:ext>
                  </a:extLst>
                </p:cNvPr>
                <p:cNvSpPr txBox="1"/>
                <p:nvPr/>
              </p:nvSpPr>
              <p:spPr>
                <a:xfrm>
                  <a:off x="4618590" y="4056373"/>
                  <a:ext cx="357495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𝑐</m:t>
                        </m:r>
                        <m:r>
                          <a:rPr lang="en-US" b="0" i="1" smtClean="0">
                            <a:latin typeface="Cambria Math" panose="02040503050406030204" pitchFamily="18" charset="0"/>
                          </a:rPr>
                          <m:t>𝑜𝑠𝐿𝑜𝑠𝑠𝑒𝑠</m:t>
                        </m:r>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𝑟𝑜𝑙𝑙</m:t>
                                    </m:r>
                                  </m:sub>
                                </m:sSub>
                              </m:e>
                            </m:d>
                          </m:e>
                        </m:func>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𝑐𝑎𝑛𝑡</m:t>
                                    </m:r>
                                  </m:sub>
                                </m:sSub>
                              </m:e>
                            </m:d>
                          </m:e>
                        </m:func>
                      </m:oMath>
                    </m:oMathPara>
                  </a14:m>
                  <a:endParaRPr lang="en-US" sz="2000" dirty="0"/>
                </a:p>
              </p:txBody>
            </p:sp>
          </mc:Choice>
          <mc:Fallback xmlns="">
            <p:sp>
              <p:nvSpPr>
                <p:cNvPr id="19" name="TextBox 18">
                  <a:extLst>
                    <a:ext uri="{FF2B5EF4-FFF2-40B4-BE49-F238E27FC236}">
                      <a16:creationId xmlns:a16="http://schemas.microsoft.com/office/drawing/2014/main" id="{D767D68E-4C41-495C-9204-5903E02C288D}"/>
                    </a:ext>
                  </a:extLst>
                </p:cNvPr>
                <p:cNvSpPr txBox="1">
                  <a:spLocks noRot="1" noChangeAspect="1" noMove="1" noResize="1" noEditPoints="1" noAdjustHandles="1" noChangeArrowheads="1" noChangeShapeType="1" noTextEdit="1"/>
                </p:cNvSpPr>
                <p:nvPr/>
              </p:nvSpPr>
              <p:spPr>
                <a:xfrm>
                  <a:off x="4618590" y="4056373"/>
                  <a:ext cx="3574953" cy="276999"/>
                </a:xfrm>
                <a:prstGeom prst="rect">
                  <a:avLst/>
                </a:prstGeom>
                <a:blipFill>
                  <a:blip r:embed="rId14"/>
                  <a:stretch>
                    <a:fillRect l="-512"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964671E5-7264-4E92-B3AD-D379B51A59C6}"/>
                    </a:ext>
                  </a:extLst>
                </p:cNvPr>
                <p:cNvSpPr/>
                <p:nvPr/>
              </p:nvSpPr>
              <p:spPr>
                <a:xfrm>
                  <a:off x="894971" y="4593554"/>
                  <a:ext cx="7132657" cy="80823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𝑒</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d>
                              <m:dPr>
                                <m:ctrlPr>
                                  <a:rPr lang="en-US" b="0" i="1" smtClean="0">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𝐷𝑂𝑆</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𝑖𝑛𝑒𝑟𝑡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𝑚𝑜𝑡𝑜𝑟𝑠</m:t>
                                        </m:r>
                                      </m:sub>
                                    </m:sSub>
                                  </m:num>
                                  <m:den>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𝐷𝑂𝑆</m:t>
                                        </m:r>
                                      </m:sub>
                                    </m:sSub>
                                    <m:r>
                                      <a:rPr lang="en-US" i="1">
                                        <a:latin typeface="Cambria Math" panose="02040503050406030204" pitchFamily="18" charset="0"/>
                                      </a:rPr>
                                      <m:t>+</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𝑖𝑛𝑒𝑟𝑡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𝑝</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𝑚𝑜𝑡𝑜𝑟𝑠</m:t>
                                        </m:r>
                                      </m:sub>
                                    </m:sSub>
                                  </m:den>
                                </m:f>
                              </m:e>
                            </m:d>
                            <m:r>
                              <a:rPr lang="en-US" b="0" i="1" smtClean="0">
                                <a:latin typeface="Cambria Math" panose="02040503050406030204" pitchFamily="18" charset="0"/>
                              </a:rPr>
                              <m:t>∗</m:t>
                            </m:r>
                            <m:r>
                              <a:rPr lang="en-US" b="0" i="1" smtClean="0">
                                <a:latin typeface="Cambria Math" panose="02040503050406030204" pitchFamily="18" charset="0"/>
                              </a:rPr>
                              <m:t>𝑐𝑜𝑠𝐿𝑜𝑠𝑠𝑒𝑠</m:t>
                            </m:r>
                            <m:r>
                              <a:rPr lang="en-US" b="0" i="1" smtClean="0">
                                <a:latin typeface="Cambria Math" panose="02040503050406030204" pitchFamily="18" charset="0"/>
                              </a:rPr>
                              <m:t>=11</m:t>
                            </m:r>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func>
                      </m:oMath>
                    </m:oMathPara>
                  </a14:m>
                  <a:endParaRPr lang="en-US" dirty="0"/>
                </a:p>
              </p:txBody>
            </p:sp>
          </mc:Choice>
          <mc:Fallback xmlns="">
            <p:sp>
              <p:nvSpPr>
                <p:cNvPr id="20" name="Rectangle 19">
                  <a:extLst>
                    <a:ext uri="{FF2B5EF4-FFF2-40B4-BE49-F238E27FC236}">
                      <a16:creationId xmlns:a16="http://schemas.microsoft.com/office/drawing/2014/main" id="{964671E5-7264-4E92-B3AD-D379B51A59C6}"/>
                    </a:ext>
                  </a:extLst>
                </p:cNvPr>
                <p:cNvSpPr>
                  <a:spLocks noRot="1" noChangeAspect="1" noMove="1" noResize="1" noEditPoints="1" noAdjustHandles="1" noChangeArrowheads="1" noChangeShapeType="1" noTextEdit="1"/>
                </p:cNvSpPr>
                <p:nvPr/>
              </p:nvSpPr>
              <p:spPr>
                <a:xfrm>
                  <a:off x="894971" y="4593554"/>
                  <a:ext cx="7132657" cy="808235"/>
                </a:xfrm>
                <a:prstGeom prst="rect">
                  <a:avLst/>
                </a:prstGeom>
                <a:blipFill>
                  <a:blip r:embed="rId15"/>
                  <a:stretch>
                    <a:fillRect/>
                  </a:stretch>
                </a:blipFill>
              </p:spPr>
              <p:txBody>
                <a:bodyPr/>
                <a:lstStyle/>
                <a:p>
                  <a:r>
                    <a:rPr lang="en-US">
                      <a:noFill/>
                    </a:rPr>
                    <a:t> </a:t>
                  </a:r>
                </a:p>
              </p:txBody>
            </p:sp>
          </mc:Fallback>
        </mc:AlternateContent>
        <p:sp>
          <p:nvSpPr>
            <p:cNvPr id="27" name="Arrow: Right 26">
              <a:extLst>
                <a:ext uri="{FF2B5EF4-FFF2-40B4-BE49-F238E27FC236}">
                  <a16:creationId xmlns:a16="http://schemas.microsoft.com/office/drawing/2014/main" id="{F2324B09-9E24-483F-8F12-45F659969CD0}"/>
                </a:ext>
              </a:extLst>
            </p:cNvPr>
            <p:cNvSpPr/>
            <p:nvPr/>
          </p:nvSpPr>
          <p:spPr>
            <a:xfrm rot="6177707">
              <a:off x="1605926" y="4463680"/>
              <a:ext cx="399791" cy="229859"/>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Arrow: Right 27">
              <a:extLst>
                <a:ext uri="{FF2B5EF4-FFF2-40B4-BE49-F238E27FC236}">
                  <a16:creationId xmlns:a16="http://schemas.microsoft.com/office/drawing/2014/main" id="{22D62EF1-AC2B-4DD3-B009-0792BE298F6B}"/>
                </a:ext>
              </a:extLst>
            </p:cNvPr>
            <p:cNvSpPr/>
            <p:nvPr/>
          </p:nvSpPr>
          <p:spPr>
            <a:xfrm rot="2687774">
              <a:off x="5613701" y="4468630"/>
              <a:ext cx="579223" cy="229859"/>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Rectangle 2">
            <a:extLst>
              <a:ext uri="{FF2B5EF4-FFF2-40B4-BE49-F238E27FC236}">
                <a16:creationId xmlns:a16="http://schemas.microsoft.com/office/drawing/2014/main" id="{A642372E-2958-46E1-9A3C-DE36619EBA8C}"/>
              </a:ext>
            </a:extLst>
          </p:cNvPr>
          <p:cNvSpPr/>
          <p:nvPr/>
        </p:nvSpPr>
        <p:spPr>
          <a:xfrm>
            <a:off x="4336541" y="2906358"/>
            <a:ext cx="2305503" cy="276999"/>
          </a:xfrm>
          <a:prstGeom prst="rect">
            <a:avLst/>
          </a:prstGeom>
        </p:spPr>
        <p:txBody>
          <a:bodyPr wrap="none">
            <a:spAutoFit/>
          </a:bodyPr>
          <a:lstStyle/>
          <a:p>
            <a:r>
              <a:rPr lang="en-US" sz="1200" dirty="0"/>
              <a:t>Source: 2016 OATK Motor Catalog</a:t>
            </a:r>
          </a:p>
        </p:txBody>
      </p:sp>
    </p:spTree>
    <p:extLst>
      <p:ext uri="{BB962C8B-B14F-4D97-AF65-F5344CB8AC3E}">
        <p14:creationId xmlns:p14="http://schemas.microsoft.com/office/powerpoint/2010/main" val="2039168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F85EF-D0B7-4767-BB1B-5A39A911D628}"/>
              </a:ext>
            </a:extLst>
          </p:cNvPr>
          <p:cNvSpPr>
            <a:spLocks noGrp="1"/>
          </p:cNvSpPr>
          <p:nvPr>
            <p:ph type="title"/>
          </p:nvPr>
        </p:nvSpPr>
        <p:spPr/>
        <p:txBody>
          <a:bodyPr/>
          <a:lstStyle/>
          <a:p>
            <a:r>
              <a:rPr lang="en-US" dirty="0"/>
              <a:t>Gas Generator Separation System Analysis</a:t>
            </a:r>
          </a:p>
        </p:txBody>
      </p:sp>
      <p:sp>
        <p:nvSpPr>
          <p:cNvPr id="118" name="TextBox 117">
            <a:extLst>
              <a:ext uri="{FF2B5EF4-FFF2-40B4-BE49-F238E27FC236}">
                <a16:creationId xmlns:a16="http://schemas.microsoft.com/office/drawing/2014/main" id="{46CF68BC-557C-47A7-B3BF-8DC6A72BFE62}"/>
              </a:ext>
            </a:extLst>
          </p:cNvPr>
          <p:cNvSpPr txBox="1"/>
          <p:nvPr/>
        </p:nvSpPr>
        <p:spPr>
          <a:xfrm>
            <a:off x="924755" y="2302400"/>
            <a:ext cx="7935985" cy="2246769"/>
          </a:xfrm>
          <a:prstGeom prst="rect">
            <a:avLst/>
          </a:prstGeom>
          <a:noFill/>
        </p:spPr>
        <p:txBody>
          <a:bodyPr wrap="square" rtlCol="0">
            <a:spAutoFit/>
          </a:bodyPr>
          <a:lstStyle/>
          <a:p>
            <a:r>
              <a:rPr lang="en-US" sz="2000" dirty="0"/>
              <a:t>Assumptions</a:t>
            </a:r>
          </a:p>
          <a:p>
            <a:pPr marL="285750" indent="-285750">
              <a:spcAft>
                <a:spcPts val="1200"/>
              </a:spcAft>
              <a:buFont typeface="Arial" panose="020B0604020202020204" pitchFamily="34" charset="0"/>
              <a:buChar char="•"/>
            </a:pPr>
            <a:r>
              <a:rPr lang="en-US" sz="1600" dirty="0"/>
              <a:t>Instantaneous propellant combustion</a:t>
            </a:r>
          </a:p>
          <a:p>
            <a:pPr marL="285750" indent="-285750">
              <a:spcAft>
                <a:spcPts val="1200"/>
              </a:spcAft>
              <a:buFont typeface="Arial" panose="020B0604020202020204" pitchFamily="34" charset="0"/>
              <a:buChar char="•"/>
            </a:pPr>
            <a:r>
              <a:rPr lang="en-US" sz="1600" dirty="0"/>
              <a:t>Gas generator produced primarily N</a:t>
            </a:r>
            <a:r>
              <a:rPr lang="en-US" sz="1600" baseline="-25000" dirty="0"/>
              <a:t>2</a:t>
            </a:r>
          </a:p>
          <a:p>
            <a:pPr marL="285750" indent="-285750">
              <a:spcAft>
                <a:spcPts val="1200"/>
              </a:spcAft>
              <a:buFont typeface="Arial" panose="020B0604020202020204" pitchFamily="34" charset="0"/>
              <a:buChar char="•"/>
            </a:pPr>
            <a:r>
              <a:rPr lang="en-US" sz="1600" dirty="0"/>
              <a:t>Isentropic expansion</a:t>
            </a:r>
          </a:p>
          <a:p>
            <a:pPr marL="285750" indent="-285750">
              <a:spcAft>
                <a:spcPts val="1200"/>
              </a:spcAft>
              <a:buFont typeface="Arial" panose="020B0604020202020204" pitchFamily="34" charset="0"/>
              <a:buChar char="•"/>
            </a:pPr>
            <a:r>
              <a:rPr lang="en-US" sz="1600" dirty="0"/>
              <a:t>Initial gas temperature is T</a:t>
            </a:r>
            <a:r>
              <a:rPr lang="en-US" sz="1600" baseline="-25000" dirty="0"/>
              <a:t>0</a:t>
            </a:r>
            <a:r>
              <a:rPr lang="en-US" sz="1600" dirty="0"/>
              <a:t>, chosen to be 1000 K</a:t>
            </a:r>
          </a:p>
          <a:p>
            <a:pPr marL="285750" indent="-285750">
              <a:spcAft>
                <a:spcPts val="1200"/>
              </a:spcAft>
              <a:buFont typeface="Arial" panose="020B0604020202020204" pitchFamily="34" charset="0"/>
              <a:buChar char="•"/>
            </a:pPr>
            <a:r>
              <a:rPr lang="en-US" sz="1600" dirty="0"/>
              <a:t>PDV wet mass is 1750 Kg, DOS dry mass is 250 Kg</a:t>
            </a:r>
          </a:p>
        </p:txBody>
      </p:sp>
      <p:sp>
        <p:nvSpPr>
          <p:cNvPr id="10" name="TextBox 9">
            <a:extLst>
              <a:ext uri="{FF2B5EF4-FFF2-40B4-BE49-F238E27FC236}">
                <a16:creationId xmlns:a16="http://schemas.microsoft.com/office/drawing/2014/main" id="{3AB55ACD-8FA0-4BA1-B343-0E47818C830B}"/>
              </a:ext>
            </a:extLst>
          </p:cNvPr>
          <p:cNvSpPr txBox="1"/>
          <p:nvPr/>
        </p:nvSpPr>
        <p:spPr>
          <a:xfrm>
            <a:off x="924755" y="810084"/>
            <a:ext cx="8219245" cy="1015663"/>
          </a:xfrm>
          <a:prstGeom prst="rect">
            <a:avLst/>
          </a:prstGeom>
          <a:noFill/>
        </p:spPr>
        <p:txBody>
          <a:bodyPr wrap="square" rtlCol="0">
            <a:spAutoFit/>
          </a:bodyPr>
          <a:lstStyle/>
          <a:p>
            <a:pPr marL="342900" indent="-342900">
              <a:buFont typeface="Wingdings" panose="05000000000000000000" pitchFamily="2" charset="2"/>
              <a:buChar char="Ø"/>
            </a:pPr>
            <a:r>
              <a:rPr lang="en-US" sz="2000" dirty="0"/>
              <a:t>How much propellant is needed? </a:t>
            </a:r>
          </a:p>
          <a:p>
            <a:endParaRPr lang="en-US" sz="2000" dirty="0"/>
          </a:p>
          <a:p>
            <a:pPr marL="342900" indent="-342900">
              <a:buFont typeface="Wingdings" panose="05000000000000000000" pitchFamily="2" charset="2"/>
              <a:buChar char="Ø"/>
            </a:pPr>
            <a:r>
              <a:rPr lang="en-US" sz="2000" dirty="0"/>
              <a:t>Will vendor designs exceed the 10g PDV acceleration requirement? </a:t>
            </a:r>
          </a:p>
        </p:txBody>
      </p:sp>
    </p:spTree>
    <p:extLst>
      <p:ext uri="{BB962C8B-B14F-4D97-AF65-F5344CB8AC3E}">
        <p14:creationId xmlns:p14="http://schemas.microsoft.com/office/powerpoint/2010/main" val="3054722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B7A9-8509-401F-A46D-BD1832D66E1B}"/>
              </a:ext>
            </a:extLst>
          </p:cNvPr>
          <p:cNvSpPr>
            <a:spLocks noGrp="1"/>
          </p:cNvSpPr>
          <p:nvPr>
            <p:ph type="title"/>
          </p:nvPr>
        </p:nvSpPr>
        <p:spPr>
          <a:xfrm>
            <a:off x="767443" y="2"/>
            <a:ext cx="7886700" cy="1045029"/>
          </a:xfrm>
        </p:spPr>
        <p:txBody>
          <a:bodyPr/>
          <a:lstStyle/>
          <a:p>
            <a:r>
              <a:rPr lang="en-US" dirty="0"/>
              <a:t>Mathematical Model</a:t>
            </a:r>
          </a:p>
        </p:txBody>
      </p:sp>
      <p:sp>
        <p:nvSpPr>
          <p:cNvPr id="69" name="TextBox 68">
            <a:extLst>
              <a:ext uri="{FF2B5EF4-FFF2-40B4-BE49-F238E27FC236}">
                <a16:creationId xmlns:a16="http://schemas.microsoft.com/office/drawing/2014/main" id="{59BD332B-E8D2-4F70-AE1F-516A063F0700}"/>
              </a:ext>
            </a:extLst>
          </p:cNvPr>
          <p:cNvSpPr txBox="1"/>
          <p:nvPr/>
        </p:nvSpPr>
        <p:spPr>
          <a:xfrm>
            <a:off x="5413416" y="862689"/>
            <a:ext cx="82561" cy="369332"/>
          </a:xfrm>
          <a:prstGeom prst="rect">
            <a:avLst/>
          </a:prstGeom>
          <a:noFill/>
        </p:spPr>
        <p:txBody>
          <a:bodyPr wrap="square" rtlCol="0">
            <a:spAutoFit/>
          </a:bodyPr>
          <a:lstStyle/>
          <a:p>
            <a:endParaRPr lang="en-US" dirty="0"/>
          </a:p>
        </p:txBody>
      </p:sp>
      <p:grpSp>
        <p:nvGrpSpPr>
          <p:cNvPr id="12" name="Group 11">
            <a:extLst>
              <a:ext uri="{FF2B5EF4-FFF2-40B4-BE49-F238E27FC236}">
                <a16:creationId xmlns:a16="http://schemas.microsoft.com/office/drawing/2014/main" id="{90E67886-D668-44DC-B52F-CFF7DADCB00A}"/>
              </a:ext>
            </a:extLst>
          </p:cNvPr>
          <p:cNvGrpSpPr>
            <a:grpSpLocks noChangeAspect="1"/>
          </p:cNvGrpSpPr>
          <p:nvPr/>
        </p:nvGrpSpPr>
        <p:grpSpPr>
          <a:xfrm>
            <a:off x="3421029" y="761008"/>
            <a:ext cx="5462406" cy="3371830"/>
            <a:chOff x="3223809" y="1166853"/>
            <a:chExt cx="5808713" cy="3585599"/>
          </a:xfrm>
        </p:grpSpPr>
        <p:grpSp>
          <p:nvGrpSpPr>
            <p:cNvPr id="11" name="Group 10">
              <a:extLst>
                <a:ext uri="{FF2B5EF4-FFF2-40B4-BE49-F238E27FC236}">
                  <a16:creationId xmlns:a16="http://schemas.microsoft.com/office/drawing/2014/main" id="{5C750BFF-3454-4A71-908D-29158A1E7207}"/>
                </a:ext>
              </a:extLst>
            </p:cNvPr>
            <p:cNvGrpSpPr/>
            <p:nvPr/>
          </p:nvGrpSpPr>
          <p:grpSpPr>
            <a:xfrm>
              <a:off x="3223809" y="1166853"/>
              <a:ext cx="5808713" cy="3585599"/>
              <a:chOff x="3223809" y="1166853"/>
              <a:chExt cx="5808713" cy="3585599"/>
            </a:xfrm>
          </p:grpSpPr>
          <p:grpSp>
            <p:nvGrpSpPr>
              <p:cNvPr id="305" name="Group 304">
                <a:extLst>
                  <a:ext uri="{FF2B5EF4-FFF2-40B4-BE49-F238E27FC236}">
                    <a16:creationId xmlns:a16="http://schemas.microsoft.com/office/drawing/2014/main" id="{2E38CFA2-1A08-40FC-A6B8-CC2012D7D913}"/>
                  </a:ext>
                </a:extLst>
              </p:cNvPr>
              <p:cNvGrpSpPr/>
              <p:nvPr/>
            </p:nvGrpSpPr>
            <p:grpSpPr>
              <a:xfrm>
                <a:off x="3223809" y="1166853"/>
                <a:ext cx="5808713" cy="3585599"/>
                <a:chOff x="3223809" y="1166853"/>
                <a:chExt cx="5808713" cy="3585599"/>
              </a:xfrm>
            </p:grpSpPr>
            <p:grpSp>
              <p:nvGrpSpPr>
                <p:cNvPr id="299" name="Group 298">
                  <a:extLst>
                    <a:ext uri="{FF2B5EF4-FFF2-40B4-BE49-F238E27FC236}">
                      <a16:creationId xmlns:a16="http://schemas.microsoft.com/office/drawing/2014/main" id="{FD630D04-A798-4889-B466-11B71D558E1D}"/>
                    </a:ext>
                  </a:extLst>
                </p:cNvPr>
                <p:cNvGrpSpPr/>
                <p:nvPr/>
              </p:nvGrpSpPr>
              <p:grpSpPr>
                <a:xfrm>
                  <a:off x="3223809" y="1166853"/>
                  <a:ext cx="5808713" cy="3585599"/>
                  <a:chOff x="3308730" y="1064307"/>
                  <a:chExt cx="5808713" cy="3585599"/>
                </a:xfrm>
              </p:grpSpPr>
              <p:cxnSp>
                <p:nvCxnSpPr>
                  <p:cNvPr id="31" name="Straight Arrow Connector 30">
                    <a:extLst>
                      <a:ext uri="{FF2B5EF4-FFF2-40B4-BE49-F238E27FC236}">
                        <a16:creationId xmlns:a16="http://schemas.microsoft.com/office/drawing/2014/main" id="{18CDAC32-BA71-4E48-BCA1-87727654807C}"/>
                      </a:ext>
                    </a:extLst>
                  </p:cNvPr>
                  <p:cNvCxnSpPr>
                    <a:cxnSpLocks/>
                  </p:cNvCxnSpPr>
                  <p:nvPr/>
                </p:nvCxnSpPr>
                <p:spPr>
                  <a:xfrm>
                    <a:off x="4400684" y="4293955"/>
                    <a:ext cx="1438603" cy="0"/>
                  </a:xfrm>
                  <a:prstGeom prst="straightConnector1">
                    <a:avLst/>
                  </a:prstGeom>
                  <a:ln>
                    <a:solidFill>
                      <a:schemeClr val="tx1"/>
                    </a:solidFill>
                    <a:headEnd type="diamond"/>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30BB3113-7B13-4007-BB2E-5CC5DA5EF11B}"/>
                          </a:ext>
                        </a:extLst>
                      </p:cNvPr>
                      <p:cNvSpPr/>
                      <p:nvPr/>
                    </p:nvSpPr>
                    <p:spPr>
                      <a:xfrm>
                        <a:off x="5700723" y="4342129"/>
                        <a:ext cx="326371"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𝑥</m:t>
                              </m:r>
                            </m:oMath>
                          </m:oMathPara>
                        </a14:m>
                        <a:endParaRPr lang="en-US" dirty="0"/>
                      </a:p>
                    </p:txBody>
                  </p:sp>
                </mc:Choice>
                <mc:Fallback xmlns="">
                  <p:sp>
                    <p:nvSpPr>
                      <p:cNvPr id="37" name="Rectangle 36">
                        <a:extLst>
                          <a:ext uri="{FF2B5EF4-FFF2-40B4-BE49-F238E27FC236}">
                            <a16:creationId xmlns:a16="http://schemas.microsoft.com/office/drawing/2014/main" id="{30BB3113-7B13-4007-BB2E-5CC5DA5EF11B}"/>
                          </a:ext>
                        </a:extLst>
                      </p:cNvPr>
                      <p:cNvSpPr>
                        <a:spLocks noRot="1" noChangeAspect="1" noMove="1" noResize="1" noEditPoints="1" noAdjustHandles="1" noChangeArrowheads="1" noChangeShapeType="1" noTextEdit="1"/>
                      </p:cNvSpPr>
                      <p:nvPr/>
                    </p:nvSpPr>
                    <p:spPr>
                      <a:xfrm>
                        <a:off x="5700723" y="4342129"/>
                        <a:ext cx="326371" cy="307777"/>
                      </a:xfrm>
                      <a:prstGeom prst="rect">
                        <a:avLst/>
                      </a:prstGeom>
                      <a:blipFill>
                        <a:blip r:embed="rId36"/>
                        <a:stretch>
                          <a:fillRect/>
                        </a:stretch>
                      </a:blipFill>
                    </p:spPr>
                    <p:txBody>
                      <a:bodyPr/>
                      <a:lstStyle/>
                      <a:p>
                        <a:r>
                          <a:rPr lang="en-US">
                            <a:noFill/>
                          </a:rPr>
                          <a:t> </a:t>
                        </a:r>
                      </a:p>
                    </p:txBody>
                  </p:sp>
                </mc:Fallback>
              </mc:AlternateContent>
              <p:grpSp>
                <p:nvGrpSpPr>
                  <p:cNvPr id="52" name="Group 51">
                    <a:extLst>
                      <a:ext uri="{FF2B5EF4-FFF2-40B4-BE49-F238E27FC236}">
                        <a16:creationId xmlns:a16="http://schemas.microsoft.com/office/drawing/2014/main" id="{B7D1712B-502E-4D38-A1B7-DCCD074EE210}"/>
                      </a:ext>
                    </a:extLst>
                  </p:cNvPr>
                  <p:cNvGrpSpPr/>
                  <p:nvPr/>
                </p:nvGrpSpPr>
                <p:grpSpPr>
                  <a:xfrm>
                    <a:off x="4342633" y="1659752"/>
                    <a:ext cx="1969364" cy="1102865"/>
                    <a:chOff x="4230249" y="4110361"/>
                    <a:chExt cx="1969364" cy="1102865"/>
                  </a:xfrm>
                </p:grpSpPr>
                <p:sp>
                  <p:nvSpPr>
                    <p:cNvPr id="44" name="Flowchart: Process 43">
                      <a:extLst>
                        <a:ext uri="{FF2B5EF4-FFF2-40B4-BE49-F238E27FC236}">
                          <a16:creationId xmlns:a16="http://schemas.microsoft.com/office/drawing/2014/main" id="{724919DF-EA68-4D28-A482-C64AA485C2EA}"/>
                        </a:ext>
                      </a:extLst>
                    </p:cNvPr>
                    <p:cNvSpPr/>
                    <p:nvPr/>
                  </p:nvSpPr>
                  <p:spPr>
                    <a:xfrm>
                      <a:off x="4274559" y="4147399"/>
                      <a:ext cx="609459" cy="1028774"/>
                    </a:xfrm>
                    <a:prstGeom prst="flowChartProces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C425E84C-739A-46B6-887E-185AFFCB5F38}"/>
                        </a:ext>
                      </a:extLst>
                    </p:cNvPr>
                    <p:cNvCxnSpPr>
                      <a:cxnSpLocks/>
                    </p:cNvCxnSpPr>
                    <p:nvPr/>
                  </p:nvCxnSpPr>
                  <p:spPr>
                    <a:xfrm>
                      <a:off x="4252404" y="4110361"/>
                      <a:ext cx="0" cy="1102865"/>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30" name="Straight Connector 29">
                      <a:extLst>
                        <a:ext uri="{FF2B5EF4-FFF2-40B4-BE49-F238E27FC236}">
                          <a16:creationId xmlns:a16="http://schemas.microsoft.com/office/drawing/2014/main" id="{4001E755-C294-4DCE-8B48-724580249C59}"/>
                        </a:ext>
                      </a:extLst>
                    </p:cNvPr>
                    <p:cNvCxnSpPr>
                      <a:cxnSpLocks/>
                    </p:cNvCxnSpPr>
                    <p:nvPr/>
                  </p:nvCxnSpPr>
                  <p:spPr>
                    <a:xfrm flipH="1">
                      <a:off x="4230249" y="5213226"/>
                      <a:ext cx="1969363" cy="0"/>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34" name="Straight Connector 33">
                      <a:extLst>
                        <a:ext uri="{FF2B5EF4-FFF2-40B4-BE49-F238E27FC236}">
                          <a16:creationId xmlns:a16="http://schemas.microsoft.com/office/drawing/2014/main" id="{173145DC-9C0B-4F31-B011-6CE1A4C4A4C6}"/>
                        </a:ext>
                      </a:extLst>
                    </p:cNvPr>
                    <p:cNvCxnSpPr>
                      <a:cxnSpLocks/>
                    </p:cNvCxnSpPr>
                    <p:nvPr/>
                  </p:nvCxnSpPr>
                  <p:spPr>
                    <a:xfrm flipH="1">
                      <a:off x="4230250" y="4110361"/>
                      <a:ext cx="1969363" cy="19447"/>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p:sp>
                  <p:nvSpPr>
                    <p:cNvPr id="42" name="Rectangle: Rounded Corners 41">
                      <a:extLst>
                        <a:ext uri="{FF2B5EF4-FFF2-40B4-BE49-F238E27FC236}">
                          <a16:creationId xmlns:a16="http://schemas.microsoft.com/office/drawing/2014/main" id="{43344142-9E97-42F6-8A13-F0B680EA2471}"/>
                        </a:ext>
                      </a:extLst>
                    </p:cNvPr>
                    <p:cNvSpPr/>
                    <p:nvPr/>
                  </p:nvSpPr>
                  <p:spPr>
                    <a:xfrm>
                      <a:off x="4884020" y="4147399"/>
                      <a:ext cx="330910" cy="10287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a:extLst>
                      <a:ext uri="{FF2B5EF4-FFF2-40B4-BE49-F238E27FC236}">
                        <a16:creationId xmlns:a16="http://schemas.microsoft.com/office/drawing/2014/main" id="{4F2286DC-6982-4A50-8E16-614E01935112}"/>
                      </a:ext>
                    </a:extLst>
                  </p:cNvPr>
                  <p:cNvGrpSpPr/>
                  <p:nvPr/>
                </p:nvGrpSpPr>
                <p:grpSpPr>
                  <a:xfrm>
                    <a:off x="4342634" y="3092480"/>
                    <a:ext cx="1969364" cy="1102865"/>
                    <a:chOff x="4177194" y="2718129"/>
                    <a:chExt cx="1969364" cy="1102865"/>
                  </a:xfrm>
                </p:grpSpPr>
                <p:sp>
                  <p:nvSpPr>
                    <p:cNvPr id="46" name="Flowchart: Process 45">
                      <a:extLst>
                        <a:ext uri="{FF2B5EF4-FFF2-40B4-BE49-F238E27FC236}">
                          <a16:creationId xmlns:a16="http://schemas.microsoft.com/office/drawing/2014/main" id="{0A3540CC-E51F-4D0A-AE09-B812C0DA39F8}"/>
                        </a:ext>
                      </a:extLst>
                    </p:cNvPr>
                    <p:cNvSpPr/>
                    <p:nvPr/>
                  </p:nvSpPr>
                  <p:spPr>
                    <a:xfrm>
                      <a:off x="4230249" y="2755167"/>
                      <a:ext cx="1443598" cy="1028774"/>
                    </a:xfrm>
                    <a:prstGeom prst="flowChartProcess">
                      <a:avLst/>
                    </a:prstGeom>
                    <a:solidFill>
                      <a:srgbClr val="FFFF00"/>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A16072BF-6102-45C9-9098-A504F9C228EB}"/>
                        </a:ext>
                      </a:extLst>
                    </p:cNvPr>
                    <p:cNvCxnSpPr>
                      <a:cxnSpLocks/>
                    </p:cNvCxnSpPr>
                    <p:nvPr/>
                  </p:nvCxnSpPr>
                  <p:spPr>
                    <a:xfrm>
                      <a:off x="4199349" y="2718129"/>
                      <a:ext cx="0" cy="1102865"/>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48" name="Straight Connector 47">
                      <a:extLst>
                        <a:ext uri="{FF2B5EF4-FFF2-40B4-BE49-F238E27FC236}">
                          <a16:creationId xmlns:a16="http://schemas.microsoft.com/office/drawing/2014/main" id="{3A8CAC44-1553-48C3-8F2E-3E06FFC0890E}"/>
                        </a:ext>
                      </a:extLst>
                    </p:cNvPr>
                    <p:cNvCxnSpPr>
                      <a:cxnSpLocks/>
                    </p:cNvCxnSpPr>
                    <p:nvPr/>
                  </p:nvCxnSpPr>
                  <p:spPr>
                    <a:xfrm flipH="1">
                      <a:off x="4177194" y="3820994"/>
                      <a:ext cx="1969363" cy="0"/>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49" name="Straight Connector 48">
                      <a:extLst>
                        <a:ext uri="{FF2B5EF4-FFF2-40B4-BE49-F238E27FC236}">
                          <a16:creationId xmlns:a16="http://schemas.microsoft.com/office/drawing/2014/main" id="{BB4870E7-67C5-4352-8168-E0BD78DCAD93}"/>
                        </a:ext>
                      </a:extLst>
                    </p:cNvPr>
                    <p:cNvCxnSpPr>
                      <a:cxnSpLocks/>
                    </p:cNvCxnSpPr>
                    <p:nvPr/>
                  </p:nvCxnSpPr>
                  <p:spPr>
                    <a:xfrm flipH="1">
                      <a:off x="4177195" y="2718129"/>
                      <a:ext cx="1969363" cy="0"/>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p:sp>
                  <p:nvSpPr>
                    <p:cNvPr id="50" name="Rectangle: Rounded Corners 49">
                      <a:extLst>
                        <a:ext uri="{FF2B5EF4-FFF2-40B4-BE49-F238E27FC236}">
                          <a16:creationId xmlns:a16="http://schemas.microsoft.com/office/drawing/2014/main" id="{BCA9CB89-917D-44CD-A579-DD1FE5316D8A}"/>
                        </a:ext>
                      </a:extLst>
                    </p:cNvPr>
                    <p:cNvSpPr/>
                    <p:nvPr/>
                  </p:nvSpPr>
                  <p:spPr>
                    <a:xfrm>
                      <a:off x="5673847" y="2755167"/>
                      <a:ext cx="330910" cy="1028787"/>
                    </a:xfrm>
                    <a:prstGeom prst="roundRect">
                      <a:avLst/>
                    </a:prstGeom>
                    <a:solidFill>
                      <a:schemeClr val="accent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58" name="Rectangle 57">
                        <a:extLst>
                          <a:ext uri="{FF2B5EF4-FFF2-40B4-BE49-F238E27FC236}">
                            <a16:creationId xmlns:a16="http://schemas.microsoft.com/office/drawing/2014/main" id="{7CD2370F-7D27-49C4-9D98-2AFACB4D1AFF}"/>
                          </a:ext>
                        </a:extLst>
                      </p:cNvPr>
                      <p:cNvSpPr/>
                      <p:nvPr/>
                    </p:nvSpPr>
                    <p:spPr>
                      <a:xfrm>
                        <a:off x="3308730" y="1064307"/>
                        <a:ext cx="548931" cy="3907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i="1">
                                      <a:solidFill>
                                        <a:schemeClr val="tx1"/>
                                      </a:solidFill>
                                      <a:latin typeface="Cambria Math" panose="02040503050406030204" pitchFamily="18" charset="0"/>
                                    </a:rPr>
                                    <m:t>𝑝</m:t>
                                  </m:r>
                                </m:sub>
                              </m:sSub>
                            </m:oMath>
                          </m:oMathPara>
                        </a14:m>
                        <a:endParaRPr lang="en-US" dirty="0">
                          <a:solidFill>
                            <a:schemeClr val="tx1"/>
                          </a:solidFill>
                        </a:endParaRPr>
                      </a:p>
                    </p:txBody>
                  </p:sp>
                </mc:Choice>
                <mc:Fallback xmlns="">
                  <p:sp>
                    <p:nvSpPr>
                      <p:cNvPr id="58" name="Rectangle 57">
                        <a:extLst>
                          <a:ext uri="{FF2B5EF4-FFF2-40B4-BE49-F238E27FC236}">
                            <a16:creationId xmlns:a16="http://schemas.microsoft.com/office/drawing/2014/main" id="{7CD2370F-7D27-49C4-9D98-2AFACB4D1AFF}"/>
                          </a:ext>
                        </a:extLst>
                      </p:cNvPr>
                      <p:cNvSpPr>
                        <a:spLocks noRot="1" noChangeAspect="1" noMove="1" noResize="1" noEditPoints="1" noAdjustHandles="1" noChangeArrowheads="1" noChangeShapeType="1" noTextEdit="1"/>
                      </p:cNvSpPr>
                      <p:nvPr/>
                    </p:nvSpPr>
                    <p:spPr>
                      <a:xfrm>
                        <a:off x="3308730" y="1064307"/>
                        <a:ext cx="548931" cy="390748"/>
                      </a:xfrm>
                      <a:prstGeom prst="rect">
                        <a:avLst/>
                      </a:prstGeom>
                      <a:blipFill>
                        <a:blip r:embed="rId37"/>
                        <a:stretch>
                          <a:fillRect b="-10000"/>
                        </a:stretch>
                      </a:blipFill>
                    </p:spPr>
                    <p:txBody>
                      <a:bodyPr/>
                      <a:lstStyle/>
                      <a:p>
                        <a:r>
                          <a:rPr lang="en-US">
                            <a:noFill/>
                          </a:rPr>
                          <a:t> </a:t>
                        </a:r>
                      </a:p>
                    </p:txBody>
                  </p:sp>
                </mc:Fallback>
              </mc:AlternateContent>
              <p:cxnSp>
                <p:nvCxnSpPr>
                  <p:cNvPr id="63" name="Straight Connector 62">
                    <a:extLst>
                      <a:ext uri="{FF2B5EF4-FFF2-40B4-BE49-F238E27FC236}">
                        <a16:creationId xmlns:a16="http://schemas.microsoft.com/office/drawing/2014/main" id="{703C1B88-B615-487B-8F8D-8D3805CA3134}"/>
                      </a:ext>
                    </a:extLst>
                  </p:cNvPr>
                  <p:cNvCxnSpPr/>
                  <p:nvPr/>
                </p:nvCxnSpPr>
                <p:spPr>
                  <a:xfrm>
                    <a:off x="4996402" y="1512687"/>
                    <a:ext cx="0" cy="283626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930A03C3-D44A-4B24-88DB-299643D990E3}"/>
                          </a:ext>
                        </a:extLst>
                      </p:cNvPr>
                      <p:cNvSpPr/>
                      <p:nvPr/>
                    </p:nvSpPr>
                    <p:spPr>
                      <a:xfrm>
                        <a:off x="4569218" y="4337243"/>
                        <a:ext cx="647036"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400" i="1" spc="-150">
                                      <a:solidFill>
                                        <a:prstClr val="black"/>
                                      </a:solidFill>
                                      <a:latin typeface="Cambria Math" panose="02040503050406030204" pitchFamily="18" charset="0"/>
                                    </a:rPr>
                                  </m:ctrlPr>
                                </m:sSubPr>
                                <m:e>
                                  <m:r>
                                    <a:rPr lang="en-US" sz="1400" i="1" spc="-150">
                                      <a:latin typeface="Cambria Math" panose="02040503050406030204" pitchFamily="18" charset="0"/>
                                    </a:rPr>
                                    <m:t>𝑥</m:t>
                                  </m:r>
                                  <m:r>
                                    <a:rPr lang="en-US" sz="1400" i="1" spc="-150">
                                      <a:latin typeface="Cambria Math" panose="02040503050406030204" pitchFamily="18" charset="0"/>
                                    </a:rPr>
                                    <m:t>=</m:t>
                                  </m:r>
                                  <m:r>
                                    <a:rPr lang="en-US" sz="1400" i="1" spc="-150">
                                      <a:solidFill>
                                        <a:prstClr val="black"/>
                                      </a:solidFill>
                                      <a:latin typeface="Cambria Math" panose="02040503050406030204" pitchFamily="18" charset="0"/>
                                    </a:rPr>
                                    <m:t>𝑥</m:t>
                                  </m:r>
                                </m:e>
                                <m:sub>
                                  <m:r>
                                    <a:rPr lang="en-US" sz="1400" i="1" spc="-150">
                                      <a:solidFill>
                                        <a:prstClr val="black"/>
                                      </a:solidFill>
                                      <a:latin typeface="Cambria Math" panose="02040503050406030204" pitchFamily="18" charset="0"/>
                                    </a:rPr>
                                    <m:t>0</m:t>
                                  </m:r>
                                </m:sub>
                              </m:sSub>
                            </m:oMath>
                          </m:oMathPara>
                        </a14:m>
                        <a:endParaRPr lang="en-US" sz="1400" spc="-150" dirty="0"/>
                      </a:p>
                    </p:txBody>
                  </p:sp>
                </mc:Choice>
                <mc:Fallback xmlns="">
                  <p:sp>
                    <p:nvSpPr>
                      <p:cNvPr id="64" name="Rectangle 63">
                        <a:extLst>
                          <a:ext uri="{FF2B5EF4-FFF2-40B4-BE49-F238E27FC236}">
                            <a16:creationId xmlns:a16="http://schemas.microsoft.com/office/drawing/2014/main" id="{930A03C3-D44A-4B24-88DB-299643D990E3}"/>
                          </a:ext>
                        </a:extLst>
                      </p:cNvPr>
                      <p:cNvSpPr>
                        <a:spLocks noRot="1" noChangeAspect="1" noMove="1" noResize="1" noEditPoints="1" noAdjustHandles="1" noChangeArrowheads="1" noChangeShapeType="1" noTextEdit="1"/>
                      </p:cNvSpPr>
                      <p:nvPr/>
                    </p:nvSpPr>
                    <p:spPr>
                      <a:xfrm>
                        <a:off x="4569218" y="4337243"/>
                        <a:ext cx="647036" cy="307777"/>
                      </a:xfrm>
                      <a:prstGeom prst="rect">
                        <a:avLst/>
                      </a:prstGeom>
                      <a:blipFill>
                        <a:blip r:embed="rId3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310967EF-1015-4869-BAEF-A9AEF71D97C8}"/>
                          </a:ext>
                        </a:extLst>
                      </p:cNvPr>
                      <p:cNvSpPr/>
                      <p:nvPr/>
                    </p:nvSpPr>
                    <p:spPr>
                      <a:xfrm>
                        <a:off x="5532103" y="3195721"/>
                        <a:ext cx="365933"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i="1">
                                  <a:solidFill>
                                    <a:prstClr val="black"/>
                                  </a:solidFill>
                                  <a:latin typeface="Cambria Math" panose="02040503050406030204" pitchFamily="18" charset="0"/>
                                </a:rPr>
                                <m:t>𝑉</m:t>
                              </m:r>
                            </m:oMath>
                          </m:oMathPara>
                        </a14:m>
                        <a:endParaRPr lang="en-US" dirty="0"/>
                      </a:p>
                    </p:txBody>
                  </p:sp>
                </mc:Choice>
                <mc:Fallback xmlns="">
                  <p:sp>
                    <p:nvSpPr>
                      <p:cNvPr id="61" name="Rectangle 60">
                        <a:extLst>
                          <a:ext uri="{FF2B5EF4-FFF2-40B4-BE49-F238E27FC236}">
                            <a16:creationId xmlns:a16="http://schemas.microsoft.com/office/drawing/2014/main" id="{310967EF-1015-4869-BAEF-A9AEF71D97C8}"/>
                          </a:ext>
                        </a:extLst>
                      </p:cNvPr>
                      <p:cNvSpPr>
                        <a:spLocks noRot="1" noChangeAspect="1" noMove="1" noResize="1" noEditPoints="1" noAdjustHandles="1" noChangeArrowheads="1" noChangeShapeType="1" noTextEdit="1"/>
                      </p:cNvSpPr>
                      <p:nvPr/>
                    </p:nvSpPr>
                    <p:spPr>
                      <a:xfrm>
                        <a:off x="5532103" y="3195721"/>
                        <a:ext cx="365933" cy="338554"/>
                      </a:xfrm>
                      <a:prstGeom prst="rect">
                        <a:avLst/>
                      </a:prstGeom>
                      <a:blipFill>
                        <a:blip r:embed="rId3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B159FAA8-3833-4F5A-85DF-76100D7B2EEB}"/>
                          </a:ext>
                        </a:extLst>
                      </p:cNvPr>
                      <p:cNvSpPr/>
                      <p:nvPr/>
                    </p:nvSpPr>
                    <p:spPr>
                      <a:xfrm>
                        <a:off x="3908316" y="4337525"/>
                        <a:ext cx="660181"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US" sz="1400" dirty="0"/>
                      </a:p>
                    </p:txBody>
                  </p:sp>
                </mc:Choice>
                <mc:Fallback xmlns="">
                  <p:sp>
                    <p:nvSpPr>
                      <p:cNvPr id="70" name="Rectangle 69">
                        <a:extLst>
                          <a:ext uri="{FF2B5EF4-FFF2-40B4-BE49-F238E27FC236}">
                            <a16:creationId xmlns:a16="http://schemas.microsoft.com/office/drawing/2014/main" id="{B159FAA8-3833-4F5A-85DF-76100D7B2EEB}"/>
                          </a:ext>
                        </a:extLst>
                      </p:cNvPr>
                      <p:cNvSpPr>
                        <a:spLocks noRot="1" noChangeAspect="1" noMove="1" noResize="1" noEditPoints="1" noAdjustHandles="1" noChangeArrowheads="1" noChangeShapeType="1" noTextEdit="1"/>
                      </p:cNvSpPr>
                      <p:nvPr/>
                    </p:nvSpPr>
                    <p:spPr>
                      <a:xfrm>
                        <a:off x="3908316" y="4337525"/>
                        <a:ext cx="660181" cy="307777"/>
                      </a:xfrm>
                      <a:prstGeom prst="rect">
                        <a:avLst/>
                      </a:prstGeom>
                      <a:blipFill>
                        <a:blip r:embed="rId40"/>
                        <a:stretch>
                          <a:fillRect/>
                        </a:stretch>
                      </a:blipFill>
                    </p:spPr>
                    <p:txBody>
                      <a:bodyPr/>
                      <a:lstStyle/>
                      <a:p>
                        <a:r>
                          <a:rPr lang="en-US">
                            <a:noFill/>
                          </a:rPr>
                          <a:t> </a:t>
                        </a:r>
                      </a:p>
                    </p:txBody>
                  </p:sp>
                </mc:Fallback>
              </mc:AlternateContent>
              <p:cxnSp>
                <p:nvCxnSpPr>
                  <p:cNvPr id="71" name="Straight Connector 70">
                    <a:extLst>
                      <a:ext uri="{FF2B5EF4-FFF2-40B4-BE49-F238E27FC236}">
                        <a16:creationId xmlns:a16="http://schemas.microsoft.com/office/drawing/2014/main" id="{A8A5EB13-3536-4B08-860B-2D48DDB078F9}"/>
                      </a:ext>
                    </a:extLst>
                  </p:cNvPr>
                  <p:cNvCxnSpPr/>
                  <p:nvPr/>
                </p:nvCxnSpPr>
                <p:spPr>
                  <a:xfrm>
                    <a:off x="5847385" y="1524737"/>
                    <a:ext cx="0" cy="283626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4AC4AB9-DD20-42A4-9A66-4DD30C35B1F3}"/>
                      </a:ext>
                    </a:extLst>
                  </p:cNvPr>
                  <p:cNvCxnSpPr/>
                  <p:nvPr/>
                </p:nvCxnSpPr>
                <p:spPr>
                  <a:xfrm>
                    <a:off x="4395689" y="1512687"/>
                    <a:ext cx="0" cy="283626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52" name="Group 251">
                    <a:extLst>
                      <a:ext uri="{FF2B5EF4-FFF2-40B4-BE49-F238E27FC236}">
                        <a16:creationId xmlns:a16="http://schemas.microsoft.com/office/drawing/2014/main" id="{5FF8402F-17F7-4DB6-9F35-5B24048E747C}"/>
                      </a:ext>
                    </a:extLst>
                  </p:cNvPr>
                  <p:cNvGrpSpPr/>
                  <p:nvPr/>
                </p:nvGrpSpPr>
                <p:grpSpPr>
                  <a:xfrm>
                    <a:off x="4436273" y="3164944"/>
                    <a:ext cx="1351432" cy="967243"/>
                    <a:chOff x="3356425" y="1011927"/>
                    <a:chExt cx="1351432" cy="967243"/>
                  </a:xfrm>
                </p:grpSpPr>
                <p:grpSp>
                  <p:nvGrpSpPr>
                    <p:cNvPr id="106" name="Group 105">
                      <a:extLst>
                        <a:ext uri="{FF2B5EF4-FFF2-40B4-BE49-F238E27FC236}">
                          <a16:creationId xmlns:a16="http://schemas.microsoft.com/office/drawing/2014/main" id="{9EC9D1F6-3DB0-427D-8E11-ADF367720118}"/>
                        </a:ext>
                      </a:extLst>
                    </p:cNvPr>
                    <p:cNvGrpSpPr/>
                    <p:nvPr/>
                  </p:nvGrpSpPr>
                  <p:grpSpPr>
                    <a:xfrm>
                      <a:off x="3356425" y="1011927"/>
                      <a:ext cx="1340494" cy="752515"/>
                      <a:chOff x="3450343" y="2588863"/>
                      <a:chExt cx="1340494" cy="752515"/>
                    </a:xfrm>
                  </p:grpSpPr>
                  <p:sp>
                    <p:nvSpPr>
                      <p:cNvPr id="73" name="Flowchart: Connector 72">
                        <a:extLst>
                          <a:ext uri="{FF2B5EF4-FFF2-40B4-BE49-F238E27FC236}">
                            <a16:creationId xmlns:a16="http://schemas.microsoft.com/office/drawing/2014/main" id="{EC38E1BF-F92E-4B3E-A642-7B57C554257E}"/>
                          </a:ext>
                        </a:extLst>
                      </p:cNvPr>
                      <p:cNvSpPr/>
                      <p:nvPr/>
                    </p:nvSpPr>
                    <p:spPr>
                      <a:xfrm flipH="1" flipV="1">
                        <a:off x="3452114" y="27279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4" name="Flowchart: Connector 73">
                        <a:extLst>
                          <a:ext uri="{FF2B5EF4-FFF2-40B4-BE49-F238E27FC236}">
                            <a16:creationId xmlns:a16="http://schemas.microsoft.com/office/drawing/2014/main" id="{6A6713A0-E02B-46C1-9832-4CF0783AB38C}"/>
                          </a:ext>
                        </a:extLst>
                      </p:cNvPr>
                      <p:cNvSpPr/>
                      <p:nvPr/>
                    </p:nvSpPr>
                    <p:spPr>
                      <a:xfrm flipH="1" flipV="1">
                        <a:off x="3573935" y="285446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5" name="Flowchart: Connector 74">
                        <a:extLst>
                          <a:ext uri="{FF2B5EF4-FFF2-40B4-BE49-F238E27FC236}">
                            <a16:creationId xmlns:a16="http://schemas.microsoft.com/office/drawing/2014/main" id="{175F5D3F-4362-48FA-A37A-790956FC804A}"/>
                          </a:ext>
                        </a:extLst>
                      </p:cNvPr>
                      <p:cNvSpPr/>
                      <p:nvPr/>
                    </p:nvSpPr>
                    <p:spPr>
                      <a:xfrm flipH="1" flipV="1">
                        <a:off x="3675725" y="27279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7" name="Flowchart: Connector 76">
                        <a:extLst>
                          <a:ext uri="{FF2B5EF4-FFF2-40B4-BE49-F238E27FC236}">
                            <a16:creationId xmlns:a16="http://schemas.microsoft.com/office/drawing/2014/main" id="{BA50B80C-5057-42A7-A69A-D5BA880A350A}"/>
                          </a:ext>
                        </a:extLst>
                      </p:cNvPr>
                      <p:cNvSpPr/>
                      <p:nvPr/>
                    </p:nvSpPr>
                    <p:spPr>
                      <a:xfrm flipH="1" flipV="1">
                        <a:off x="3556583" y="260019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8" name="Flowchart: Connector 77">
                        <a:extLst>
                          <a:ext uri="{FF2B5EF4-FFF2-40B4-BE49-F238E27FC236}">
                            <a16:creationId xmlns:a16="http://schemas.microsoft.com/office/drawing/2014/main" id="{4884AF05-6C09-460F-AA37-BD563E6C8F32}"/>
                          </a:ext>
                        </a:extLst>
                      </p:cNvPr>
                      <p:cNvSpPr/>
                      <p:nvPr/>
                    </p:nvSpPr>
                    <p:spPr>
                      <a:xfrm flipH="1" flipV="1">
                        <a:off x="3873535" y="27279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9" name="Flowchart: Connector 78">
                        <a:extLst>
                          <a:ext uri="{FF2B5EF4-FFF2-40B4-BE49-F238E27FC236}">
                            <a16:creationId xmlns:a16="http://schemas.microsoft.com/office/drawing/2014/main" id="{9BDB92C4-38A3-466E-8CEA-1735ED87FFC3}"/>
                          </a:ext>
                        </a:extLst>
                      </p:cNvPr>
                      <p:cNvSpPr/>
                      <p:nvPr/>
                    </p:nvSpPr>
                    <p:spPr>
                      <a:xfrm flipH="1" flipV="1">
                        <a:off x="3995356" y="285446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0" name="Flowchart: Connector 79">
                        <a:extLst>
                          <a:ext uri="{FF2B5EF4-FFF2-40B4-BE49-F238E27FC236}">
                            <a16:creationId xmlns:a16="http://schemas.microsoft.com/office/drawing/2014/main" id="{6530E0E0-1E35-47E7-8A97-DEAF6DE65A44}"/>
                          </a:ext>
                        </a:extLst>
                      </p:cNvPr>
                      <p:cNvSpPr/>
                      <p:nvPr/>
                    </p:nvSpPr>
                    <p:spPr>
                      <a:xfrm flipH="1" flipV="1">
                        <a:off x="4097146" y="27279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1" name="Flowchart: Connector 80">
                        <a:extLst>
                          <a:ext uri="{FF2B5EF4-FFF2-40B4-BE49-F238E27FC236}">
                            <a16:creationId xmlns:a16="http://schemas.microsoft.com/office/drawing/2014/main" id="{E30563D6-7D3D-4926-86A8-3FCAAD1BF654}"/>
                          </a:ext>
                        </a:extLst>
                      </p:cNvPr>
                      <p:cNvSpPr/>
                      <p:nvPr/>
                    </p:nvSpPr>
                    <p:spPr>
                      <a:xfrm flipH="1" flipV="1">
                        <a:off x="3978004" y="260019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2" name="Flowchart: Connector 81">
                        <a:extLst>
                          <a:ext uri="{FF2B5EF4-FFF2-40B4-BE49-F238E27FC236}">
                            <a16:creationId xmlns:a16="http://schemas.microsoft.com/office/drawing/2014/main" id="{FD311E94-1AB8-47E6-96E6-19A8B93A49DC}"/>
                          </a:ext>
                        </a:extLst>
                      </p:cNvPr>
                      <p:cNvSpPr/>
                      <p:nvPr/>
                    </p:nvSpPr>
                    <p:spPr>
                      <a:xfrm flipH="1" flipV="1">
                        <a:off x="4232095" y="27279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3" name="Flowchart: Connector 82">
                        <a:extLst>
                          <a:ext uri="{FF2B5EF4-FFF2-40B4-BE49-F238E27FC236}">
                            <a16:creationId xmlns:a16="http://schemas.microsoft.com/office/drawing/2014/main" id="{68BE5B4C-3995-4D78-A6BD-5F199E041166}"/>
                          </a:ext>
                        </a:extLst>
                      </p:cNvPr>
                      <p:cNvSpPr/>
                      <p:nvPr/>
                    </p:nvSpPr>
                    <p:spPr>
                      <a:xfrm flipH="1" flipV="1">
                        <a:off x="4353916" y="285446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4" name="Flowchart: Connector 83">
                        <a:extLst>
                          <a:ext uri="{FF2B5EF4-FFF2-40B4-BE49-F238E27FC236}">
                            <a16:creationId xmlns:a16="http://schemas.microsoft.com/office/drawing/2014/main" id="{B670AACB-EB26-4035-A0B2-503F9172B8C2}"/>
                          </a:ext>
                        </a:extLst>
                      </p:cNvPr>
                      <p:cNvSpPr/>
                      <p:nvPr/>
                    </p:nvSpPr>
                    <p:spPr>
                      <a:xfrm flipH="1" flipV="1">
                        <a:off x="4455706" y="27279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5" name="Flowchart: Connector 84">
                        <a:extLst>
                          <a:ext uri="{FF2B5EF4-FFF2-40B4-BE49-F238E27FC236}">
                            <a16:creationId xmlns:a16="http://schemas.microsoft.com/office/drawing/2014/main" id="{AA2B2437-F1E3-4EB5-BB24-105BABDDD8E8}"/>
                          </a:ext>
                        </a:extLst>
                      </p:cNvPr>
                      <p:cNvSpPr/>
                      <p:nvPr/>
                    </p:nvSpPr>
                    <p:spPr>
                      <a:xfrm flipH="1" flipV="1">
                        <a:off x="4336564" y="260019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6" name="Flowchart: Connector 85">
                        <a:extLst>
                          <a:ext uri="{FF2B5EF4-FFF2-40B4-BE49-F238E27FC236}">
                            <a16:creationId xmlns:a16="http://schemas.microsoft.com/office/drawing/2014/main" id="{B5DD13D6-7013-4E9E-BF3C-F47E07E51A58}"/>
                          </a:ext>
                        </a:extLst>
                      </p:cNvPr>
                      <p:cNvSpPr/>
                      <p:nvPr/>
                    </p:nvSpPr>
                    <p:spPr>
                      <a:xfrm flipH="1" flipV="1">
                        <a:off x="4580789" y="290862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8" name="Flowchart: Connector 87">
                        <a:extLst>
                          <a:ext uri="{FF2B5EF4-FFF2-40B4-BE49-F238E27FC236}">
                            <a16:creationId xmlns:a16="http://schemas.microsoft.com/office/drawing/2014/main" id="{D20DC3A0-A888-473A-A0DB-94A2291F7160}"/>
                          </a:ext>
                        </a:extLst>
                      </p:cNvPr>
                      <p:cNvSpPr/>
                      <p:nvPr/>
                    </p:nvSpPr>
                    <p:spPr>
                      <a:xfrm flipH="1" flipV="1">
                        <a:off x="4563437" y="2654362"/>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9" name="Flowchart: Connector 88">
                        <a:extLst>
                          <a:ext uri="{FF2B5EF4-FFF2-40B4-BE49-F238E27FC236}">
                            <a16:creationId xmlns:a16="http://schemas.microsoft.com/office/drawing/2014/main" id="{5AD66AC1-427C-4144-8ED2-999D4C2712F7}"/>
                          </a:ext>
                        </a:extLst>
                      </p:cNvPr>
                      <p:cNvSpPr/>
                      <p:nvPr/>
                    </p:nvSpPr>
                    <p:spPr>
                      <a:xfrm flipH="1" flipV="1">
                        <a:off x="4685189" y="3061982"/>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0" name="Flowchart: Connector 89">
                        <a:extLst>
                          <a:ext uri="{FF2B5EF4-FFF2-40B4-BE49-F238E27FC236}">
                            <a16:creationId xmlns:a16="http://schemas.microsoft.com/office/drawing/2014/main" id="{37148ADA-9165-4FF1-B160-42C52D642414}"/>
                          </a:ext>
                        </a:extLst>
                      </p:cNvPr>
                      <p:cNvSpPr/>
                      <p:nvPr/>
                    </p:nvSpPr>
                    <p:spPr>
                      <a:xfrm flipH="1" flipV="1">
                        <a:off x="3467695" y="324149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1" name="Flowchart: Connector 90">
                        <a:extLst>
                          <a:ext uri="{FF2B5EF4-FFF2-40B4-BE49-F238E27FC236}">
                            <a16:creationId xmlns:a16="http://schemas.microsoft.com/office/drawing/2014/main" id="{0B2E5CB8-23C4-4FA9-9B25-840DCB6E9AB2}"/>
                          </a:ext>
                        </a:extLst>
                      </p:cNvPr>
                      <p:cNvSpPr/>
                      <p:nvPr/>
                    </p:nvSpPr>
                    <p:spPr>
                      <a:xfrm flipH="1" flipV="1">
                        <a:off x="3569485" y="311502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2" name="Flowchart: Connector 91">
                        <a:extLst>
                          <a:ext uri="{FF2B5EF4-FFF2-40B4-BE49-F238E27FC236}">
                            <a16:creationId xmlns:a16="http://schemas.microsoft.com/office/drawing/2014/main" id="{059986ED-AE03-44D6-9744-69CB64BD6676}"/>
                          </a:ext>
                        </a:extLst>
                      </p:cNvPr>
                      <p:cNvSpPr/>
                      <p:nvPr/>
                    </p:nvSpPr>
                    <p:spPr>
                      <a:xfrm flipH="1" flipV="1">
                        <a:off x="3450343" y="298722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3" name="Flowchart: Connector 92">
                        <a:extLst>
                          <a:ext uri="{FF2B5EF4-FFF2-40B4-BE49-F238E27FC236}">
                            <a16:creationId xmlns:a16="http://schemas.microsoft.com/office/drawing/2014/main" id="{33E9ED5E-5449-4D6D-982F-F8ED5A01FA52}"/>
                          </a:ext>
                        </a:extLst>
                      </p:cNvPr>
                      <p:cNvSpPr/>
                      <p:nvPr/>
                    </p:nvSpPr>
                    <p:spPr>
                      <a:xfrm flipH="1" flipV="1">
                        <a:off x="3767295" y="311502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4" name="Flowchart: Connector 93">
                        <a:extLst>
                          <a:ext uri="{FF2B5EF4-FFF2-40B4-BE49-F238E27FC236}">
                            <a16:creationId xmlns:a16="http://schemas.microsoft.com/office/drawing/2014/main" id="{E0999BFC-DCA1-4A49-9B6D-C5593C31C42B}"/>
                          </a:ext>
                        </a:extLst>
                      </p:cNvPr>
                      <p:cNvSpPr/>
                      <p:nvPr/>
                    </p:nvSpPr>
                    <p:spPr>
                      <a:xfrm flipH="1" flipV="1">
                        <a:off x="3889116" y="324149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5" name="Flowchart: Connector 94">
                        <a:extLst>
                          <a:ext uri="{FF2B5EF4-FFF2-40B4-BE49-F238E27FC236}">
                            <a16:creationId xmlns:a16="http://schemas.microsoft.com/office/drawing/2014/main" id="{B9FD22BE-A9B1-44E2-AEB7-9488ADBAFDB7}"/>
                          </a:ext>
                        </a:extLst>
                      </p:cNvPr>
                      <p:cNvSpPr/>
                      <p:nvPr/>
                    </p:nvSpPr>
                    <p:spPr>
                      <a:xfrm flipH="1" flipV="1">
                        <a:off x="3990906" y="311502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6" name="Flowchart: Connector 95">
                        <a:extLst>
                          <a:ext uri="{FF2B5EF4-FFF2-40B4-BE49-F238E27FC236}">
                            <a16:creationId xmlns:a16="http://schemas.microsoft.com/office/drawing/2014/main" id="{F93D8F7F-E4E8-4828-BAB6-70E6A41C7BCE}"/>
                          </a:ext>
                        </a:extLst>
                      </p:cNvPr>
                      <p:cNvSpPr/>
                      <p:nvPr/>
                    </p:nvSpPr>
                    <p:spPr>
                      <a:xfrm flipH="1" flipV="1">
                        <a:off x="3871764" y="298722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7" name="Flowchart: Connector 96">
                        <a:extLst>
                          <a:ext uri="{FF2B5EF4-FFF2-40B4-BE49-F238E27FC236}">
                            <a16:creationId xmlns:a16="http://schemas.microsoft.com/office/drawing/2014/main" id="{B9DA5679-551B-4494-8450-C6A12E8B7EA0}"/>
                          </a:ext>
                        </a:extLst>
                      </p:cNvPr>
                      <p:cNvSpPr/>
                      <p:nvPr/>
                    </p:nvSpPr>
                    <p:spPr>
                      <a:xfrm flipH="1" flipV="1">
                        <a:off x="4125855" y="311502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8" name="Flowchart: Connector 97">
                        <a:extLst>
                          <a:ext uri="{FF2B5EF4-FFF2-40B4-BE49-F238E27FC236}">
                            <a16:creationId xmlns:a16="http://schemas.microsoft.com/office/drawing/2014/main" id="{B4087D8E-73FE-461F-A65A-ADD45D2DB5DC}"/>
                          </a:ext>
                        </a:extLst>
                      </p:cNvPr>
                      <p:cNvSpPr/>
                      <p:nvPr/>
                    </p:nvSpPr>
                    <p:spPr>
                      <a:xfrm flipH="1" flipV="1">
                        <a:off x="4247676" y="324149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9" name="Flowchart: Connector 98">
                        <a:extLst>
                          <a:ext uri="{FF2B5EF4-FFF2-40B4-BE49-F238E27FC236}">
                            <a16:creationId xmlns:a16="http://schemas.microsoft.com/office/drawing/2014/main" id="{6C393EA5-048B-4CA9-9C73-B543B6083BDC}"/>
                          </a:ext>
                        </a:extLst>
                      </p:cNvPr>
                      <p:cNvSpPr/>
                      <p:nvPr/>
                    </p:nvSpPr>
                    <p:spPr>
                      <a:xfrm flipH="1" flipV="1">
                        <a:off x="4349466" y="311502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0" name="Flowchart: Connector 99">
                        <a:extLst>
                          <a:ext uri="{FF2B5EF4-FFF2-40B4-BE49-F238E27FC236}">
                            <a16:creationId xmlns:a16="http://schemas.microsoft.com/office/drawing/2014/main" id="{0D4014AD-C184-40D3-AD47-2595BD46B418}"/>
                          </a:ext>
                        </a:extLst>
                      </p:cNvPr>
                      <p:cNvSpPr/>
                      <p:nvPr/>
                    </p:nvSpPr>
                    <p:spPr>
                      <a:xfrm flipH="1" flipV="1">
                        <a:off x="4230324" y="298722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1" name="Flowchart: Connector 100">
                        <a:extLst>
                          <a:ext uri="{FF2B5EF4-FFF2-40B4-BE49-F238E27FC236}">
                            <a16:creationId xmlns:a16="http://schemas.microsoft.com/office/drawing/2014/main" id="{7470281F-7BD6-494E-B088-D9817187A848}"/>
                          </a:ext>
                        </a:extLst>
                      </p:cNvPr>
                      <p:cNvSpPr/>
                      <p:nvPr/>
                    </p:nvSpPr>
                    <p:spPr>
                      <a:xfrm flipH="1" flipV="1">
                        <a:off x="4474549" y="329565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2" name="Flowchart: Connector 101">
                        <a:extLst>
                          <a:ext uri="{FF2B5EF4-FFF2-40B4-BE49-F238E27FC236}">
                            <a16:creationId xmlns:a16="http://schemas.microsoft.com/office/drawing/2014/main" id="{448EF440-8EA0-4123-8C1E-2713DCA3981E}"/>
                          </a:ext>
                        </a:extLst>
                      </p:cNvPr>
                      <p:cNvSpPr/>
                      <p:nvPr/>
                    </p:nvSpPr>
                    <p:spPr>
                      <a:xfrm flipH="1" flipV="1">
                        <a:off x="4576339" y="316918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3" name="Flowchart: Connector 102">
                        <a:extLst>
                          <a:ext uri="{FF2B5EF4-FFF2-40B4-BE49-F238E27FC236}">
                            <a16:creationId xmlns:a16="http://schemas.microsoft.com/office/drawing/2014/main" id="{FA629CAD-94C7-40A0-B652-B261A7488CD1}"/>
                          </a:ext>
                        </a:extLst>
                      </p:cNvPr>
                      <p:cNvSpPr/>
                      <p:nvPr/>
                    </p:nvSpPr>
                    <p:spPr>
                      <a:xfrm flipH="1" flipV="1">
                        <a:off x="4457197" y="3041393"/>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4" name="Flowchart: Connector 103">
                        <a:extLst>
                          <a:ext uri="{FF2B5EF4-FFF2-40B4-BE49-F238E27FC236}">
                            <a16:creationId xmlns:a16="http://schemas.microsoft.com/office/drawing/2014/main" id="{74D09365-CFD4-499F-A9B7-00DFC1130961}"/>
                          </a:ext>
                        </a:extLst>
                      </p:cNvPr>
                      <p:cNvSpPr/>
                      <p:nvPr/>
                    </p:nvSpPr>
                    <p:spPr>
                      <a:xfrm flipH="1" flipV="1">
                        <a:off x="4693318" y="328721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5" name="Flowchart: Connector 104">
                        <a:extLst>
                          <a:ext uri="{FF2B5EF4-FFF2-40B4-BE49-F238E27FC236}">
                            <a16:creationId xmlns:a16="http://schemas.microsoft.com/office/drawing/2014/main" id="{796AE35F-B6D8-476D-AAF6-500D8FF852FC}"/>
                          </a:ext>
                        </a:extLst>
                      </p:cNvPr>
                      <p:cNvSpPr/>
                      <p:nvPr/>
                    </p:nvSpPr>
                    <p:spPr>
                      <a:xfrm flipH="1" flipV="1">
                        <a:off x="4745118" y="2588863"/>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236" name="Flowchart: Connector 235">
                      <a:extLst>
                        <a:ext uri="{FF2B5EF4-FFF2-40B4-BE49-F238E27FC236}">
                          <a16:creationId xmlns:a16="http://schemas.microsoft.com/office/drawing/2014/main" id="{78F11CDA-651B-4AF8-8A47-F6CBBEBCD210}"/>
                        </a:ext>
                      </a:extLst>
                    </p:cNvPr>
                    <p:cNvSpPr/>
                    <p:nvPr/>
                  </p:nvSpPr>
                  <p:spPr>
                    <a:xfrm flipH="1" flipV="1">
                      <a:off x="3589553" y="174111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7" name="Flowchart: Connector 236">
                      <a:extLst>
                        <a:ext uri="{FF2B5EF4-FFF2-40B4-BE49-F238E27FC236}">
                          <a16:creationId xmlns:a16="http://schemas.microsoft.com/office/drawing/2014/main" id="{92CBAC5E-CCFA-4838-BFFF-E3BD1323A9CE}"/>
                        </a:ext>
                      </a:extLst>
                    </p:cNvPr>
                    <p:cNvSpPr/>
                    <p:nvPr/>
                  </p:nvSpPr>
                  <p:spPr>
                    <a:xfrm flipH="1" flipV="1">
                      <a:off x="3469086" y="190066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8" name="Flowchart: Connector 237">
                      <a:extLst>
                        <a:ext uri="{FF2B5EF4-FFF2-40B4-BE49-F238E27FC236}">
                          <a16:creationId xmlns:a16="http://schemas.microsoft.com/office/drawing/2014/main" id="{3B1A8AD0-BD24-45C0-996B-9A2F94EEBF14}"/>
                        </a:ext>
                      </a:extLst>
                    </p:cNvPr>
                    <p:cNvSpPr/>
                    <p:nvPr/>
                  </p:nvSpPr>
                  <p:spPr>
                    <a:xfrm flipH="1" flipV="1">
                      <a:off x="3964683" y="177129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9" name="Flowchart: Connector 238">
                      <a:extLst>
                        <a:ext uri="{FF2B5EF4-FFF2-40B4-BE49-F238E27FC236}">
                          <a16:creationId xmlns:a16="http://schemas.microsoft.com/office/drawing/2014/main" id="{8A32E57D-19F8-4491-A31B-E3A028C8B168}"/>
                        </a:ext>
                      </a:extLst>
                    </p:cNvPr>
                    <p:cNvSpPr/>
                    <p:nvPr/>
                  </p:nvSpPr>
                  <p:spPr>
                    <a:xfrm flipH="1" flipV="1">
                      <a:off x="4178449" y="186265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0" name="Flowchart: Connector 239">
                      <a:extLst>
                        <a:ext uri="{FF2B5EF4-FFF2-40B4-BE49-F238E27FC236}">
                          <a16:creationId xmlns:a16="http://schemas.microsoft.com/office/drawing/2014/main" id="{F3004B86-88EE-4546-B872-8CA9696518EF}"/>
                        </a:ext>
                      </a:extLst>
                    </p:cNvPr>
                    <p:cNvSpPr/>
                    <p:nvPr/>
                  </p:nvSpPr>
                  <p:spPr>
                    <a:xfrm flipH="1" flipV="1">
                      <a:off x="3756095" y="1885141"/>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2" name="Flowchart: Connector 241">
                      <a:extLst>
                        <a:ext uri="{FF2B5EF4-FFF2-40B4-BE49-F238E27FC236}">
                          <a16:creationId xmlns:a16="http://schemas.microsoft.com/office/drawing/2014/main" id="{BFA13F55-36D8-4106-A004-EB00D49372E1}"/>
                        </a:ext>
                      </a:extLst>
                    </p:cNvPr>
                    <p:cNvSpPr/>
                    <p:nvPr/>
                  </p:nvSpPr>
                  <p:spPr>
                    <a:xfrm flipH="1" flipV="1">
                      <a:off x="4662138" y="1933451"/>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3" name="Flowchart: Connector 242">
                      <a:extLst>
                        <a:ext uri="{FF2B5EF4-FFF2-40B4-BE49-F238E27FC236}">
                          <a16:creationId xmlns:a16="http://schemas.microsoft.com/office/drawing/2014/main" id="{216F0A30-6CDA-444D-83EF-424B341E07AF}"/>
                        </a:ext>
                      </a:extLst>
                    </p:cNvPr>
                    <p:cNvSpPr/>
                    <p:nvPr/>
                  </p:nvSpPr>
                  <p:spPr>
                    <a:xfrm flipH="1" flipV="1">
                      <a:off x="4460301" y="1871162"/>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grpSp>
                <p:nvGrpSpPr>
                  <p:cNvPr id="253" name="Group 252">
                    <a:extLst>
                      <a:ext uri="{FF2B5EF4-FFF2-40B4-BE49-F238E27FC236}">
                        <a16:creationId xmlns:a16="http://schemas.microsoft.com/office/drawing/2014/main" id="{3C3EC1CB-1BF6-44FA-A1AE-181E40C4A376}"/>
                      </a:ext>
                    </a:extLst>
                  </p:cNvPr>
                  <p:cNvGrpSpPr/>
                  <p:nvPr/>
                </p:nvGrpSpPr>
                <p:grpSpPr>
                  <a:xfrm>
                    <a:off x="4421056" y="1722264"/>
                    <a:ext cx="551933" cy="963630"/>
                    <a:chOff x="3496459" y="2645494"/>
                    <a:chExt cx="551933" cy="963630"/>
                  </a:xfrm>
                </p:grpSpPr>
                <p:sp>
                  <p:nvSpPr>
                    <p:cNvPr id="200" name="Flowchart: Connector 199">
                      <a:extLst>
                        <a:ext uri="{FF2B5EF4-FFF2-40B4-BE49-F238E27FC236}">
                          <a16:creationId xmlns:a16="http://schemas.microsoft.com/office/drawing/2014/main" id="{4632A064-777A-4CC4-BCBD-63FC88EF9D08}"/>
                        </a:ext>
                      </a:extLst>
                    </p:cNvPr>
                    <p:cNvSpPr/>
                    <p:nvPr/>
                  </p:nvSpPr>
                  <p:spPr>
                    <a:xfrm flipH="1" flipV="1">
                      <a:off x="3511676" y="264549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1" name="Flowchart: Connector 200">
                      <a:extLst>
                        <a:ext uri="{FF2B5EF4-FFF2-40B4-BE49-F238E27FC236}">
                          <a16:creationId xmlns:a16="http://schemas.microsoft.com/office/drawing/2014/main" id="{04CFFC6D-43B5-4038-80D6-EE2F29C5F778}"/>
                        </a:ext>
                      </a:extLst>
                    </p:cNvPr>
                    <p:cNvSpPr/>
                    <p:nvPr/>
                  </p:nvSpPr>
                  <p:spPr>
                    <a:xfrm flipH="1" flipV="1">
                      <a:off x="3649309" y="264549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2" name="Flowchart: Connector 201">
                      <a:extLst>
                        <a:ext uri="{FF2B5EF4-FFF2-40B4-BE49-F238E27FC236}">
                          <a16:creationId xmlns:a16="http://schemas.microsoft.com/office/drawing/2014/main" id="{01CD0355-6F7D-4A8F-9290-3FD77520DCD0}"/>
                        </a:ext>
                      </a:extLst>
                    </p:cNvPr>
                    <p:cNvSpPr/>
                    <p:nvPr/>
                  </p:nvSpPr>
                  <p:spPr>
                    <a:xfrm flipH="1" flipV="1">
                      <a:off x="3786942" y="264549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3" name="Flowchart: Connector 202">
                      <a:extLst>
                        <a:ext uri="{FF2B5EF4-FFF2-40B4-BE49-F238E27FC236}">
                          <a16:creationId xmlns:a16="http://schemas.microsoft.com/office/drawing/2014/main" id="{E7C95596-2BE0-4614-BC05-AD54E3DC8AFA}"/>
                        </a:ext>
                      </a:extLst>
                    </p:cNvPr>
                    <p:cNvSpPr/>
                    <p:nvPr/>
                  </p:nvSpPr>
                  <p:spPr>
                    <a:xfrm flipH="1" flipV="1">
                      <a:off x="3924643" y="264549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4" name="Flowchart: Connector 203">
                      <a:extLst>
                        <a:ext uri="{FF2B5EF4-FFF2-40B4-BE49-F238E27FC236}">
                          <a16:creationId xmlns:a16="http://schemas.microsoft.com/office/drawing/2014/main" id="{7B98546B-3FD4-4C50-9D8D-CB9778937776}"/>
                        </a:ext>
                      </a:extLst>
                    </p:cNvPr>
                    <p:cNvSpPr/>
                    <p:nvPr/>
                  </p:nvSpPr>
                  <p:spPr>
                    <a:xfrm flipH="1" flipV="1">
                      <a:off x="3589706" y="2745617"/>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5" name="Flowchart: Connector 204">
                      <a:extLst>
                        <a:ext uri="{FF2B5EF4-FFF2-40B4-BE49-F238E27FC236}">
                          <a16:creationId xmlns:a16="http://schemas.microsoft.com/office/drawing/2014/main" id="{8CEDE270-3F19-48F6-AD1F-15109AFE738A}"/>
                        </a:ext>
                      </a:extLst>
                    </p:cNvPr>
                    <p:cNvSpPr/>
                    <p:nvPr/>
                  </p:nvSpPr>
                  <p:spPr>
                    <a:xfrm flipH="1" flipV="1">
                      <a:off x="3727339" y="274561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7" name="Flowchart: Connector 206">
                      <a:extLst>
                        <a:ext uri="{FF2B5EF4-FFF2-40B4-BE49-F238E27FC236}">
                          <a16:creationId xmlns:a16="http://schemas.microsoft.com/office/drawing/2014/main" id="{4C8A7652-AC28-48EA-8445-471C242CAB12}"/>
                        </a:ext>
                      </a:extLst>
                    </p:cNvPr>
                    <p:cNvSpPr/>
                    <p:nvPr/>
                  </p:nvSpPr>
                  <p:spPr>
                    <a:xfrm flipH="1" flipV="1">
                      <a:off x="4002673" y="274561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8" name="Flowchart: Connector 207">
                      <a:extLst>
                        <a:ext uri="{FF2B5EF4-FFF2-40B4-BE49-F238E27FC236}">
                          <a16:creationId xmlns:a16="http://schemas.microsoft.com/office/drawing/2014/main" id="{3C2839C2-0DDB-470A-943D-72AFFDF2EE42}"/>
                        </a:ext>
                      </a:extLst>
                    </p:cNvPr>
                    <p:cNvSpPr/>
                    <p:nvPr/>
                  </p:nvSpPr>
                  <p:spPr>
                    <a:xfrm flipH="1" flipV="1">
                      <a:off x="3511676" y="285397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9" name="Flowchart: Connector 208">
                      <a:extLst>
                        <a:ext uri="{FF2B5EF4-FFF2-40B4-BE49-F238E27FC236}">
                          <a16:creationId xmlns:a16="http://schemas.microsoft.com/office/drawing/2014/main" id="{F3ABE104-23CB-4AF2-8EDA-FA15A677B52D}"/>
                        </a:ext>
                      </a:extLst>
                    </p:cNvPr>
                    <p:cNvSpPr/>
                    <p:nvPr/>
                  </p:nvSpPr>
                  <p:spPr>
                    <a:xfrm flipH="1" flipV="1">
                      <a:off x="3649309" y="285396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0" name="Flowchart: Connector 209">
                      <a:extLst>
                        <a:ext uri="{FF2B5EF4-FFF2-40B4-BE49-F238E27FC236}">
                          <a16:creationId xmlns:a16="http://schemas.microsoft.com/office/drawing/2014/main" id="{E83E351F-7DA9-4408-87D5-2D03EA19E7C6}"/>
                        </a:ext>
                      </a:extLst>
                    </p:cNvPr>
                    <p:cNvSpPr/>
                    <p:nvPr/>
                  </p:nvSpPr>
                  <p:spPr>
                    <a:xfrm flipH="1" flipV="1">
                      <a:off x="3786942" y="285396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2" name="Flowchart: Connector 211">
                      <a:extLst>
                        <a:ext uri="{FF2B5EF4-FFF2-40B4-BE49-F238E27FC236}">
                          <a16:creationId xmlns:a16="http://schemas.microsoft.com/office/drawing/2014/main" id="{C338EA79-0296-4B98-BD06-95C6BD112B3F}"/>
                        </a:ext>
                      </a:extLst>
                    </p:cNvPr>
                    <p:cNvSpPr/>
                    <p:nvPr/>
                  </p:nvSpPr>
                  <p:spPr>
                    <a:xfrm flipH="1" flipV="1">
                      <a:off x="3589503" y="295821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3" name="Flowchart: Connector 212">
                      <a:extLst>
                        <a:ext uri="{FF2B5EF4-FFF2-40B4-BE49-F238E27FC236}">
                          <a16:creationId xmlns:a16="http://schemas.microsoft.com/office/drawing/2014/main" id="{97172B29-F75B-43DC-AD72-7ABE80FFE70A}"/>
                        </a:ext>
                      </a:extLst>
                    </p:cNvPr>
                    <p:cNvSpPr/>
                    <p:nvPr/>
                  </p:nvSpPr>
                  <p:spPr>
                    <a:xfrm flipH="1" flipV="1">
                      <a:off x="3727136" y="295821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4" name="Flowchart: Connector 213">
                      <a:extLst>
                        <a:ext uri="{FF2B5EF4-FFF2-40B4-BE49-F238E27FC236}">
                          <a16:creationId xmlns:a16="http://schemas.microsoft.com/office/drawing/2014/main" id="{ACAA070A-816E-4D35-90B8-7DEB519E069A}"/>
                        </a:ext>
                      </a:extLst>
                    </p:cNvPr>
                    <p:cNvSpPr/>
                    <p:nvPr/>
                  </p:nvSpPr>
                  <p:spPr>
                    <a:xfrm flipH="1" flipV="1">
                      <a:off x="3864769" y="295821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5" name="Flowchart: Connector 214">
                      <a:extLst>
                        <a:ext uri="{FF2B5EF4-FFF2-40B4-BE49-F238E27FC236}">
                          <a16:creationId xmlns:a16="http://schemas.microsoft.com/office/drawing/2014/main" id="{3BBFD261-C452-4F9B-A1FE-D3FDF3EEA066}"/>
                        </a:ext>
                      </a:extLst>
                    </p:cNvPr>
                    <p:cNvSpPr/>
                    <p:nvPr/>
                  </p:nvSpPr>
                  <p:spPr>
                    <a:xfrm flipH="1" flipV="1">
                      <a:off x="4002470" y="295821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6" name="Flowchart: Connector 215">
                      <a:extLst>
                        <a:ext uri="{FF2B5EF4-FFF2-40B4-BE49-F238E27FC236}">
                          <a16:creationId xmlns:a16="http://schemas.microsoft.com/office/drawing/2014/main" id="{583CA9D2-83B2-4EB1-9689-63877B6D1F09}"/>
                        </a:ext>
                      </a:extLst>
                    </p:cNvPr>
                    <p:cNvSpPr/>
                    <p:nvPr/>
                  </p:nvSpPr>
                  <p:spPr>
                    <a:xfrm flipH="1" flipV="1">
                      <a:off x="3501632" y="3073642"/>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7" name="Flowchart: Connector 216">
                      <a:extLst>
                        <a:ext uri="{FF2B5EF4-FFF2-40B4-BE49-F238E27FC236}">
                          <a16:creationId xmlns:a16="http://schemas.microsoft.com/office/drawing/2014/main" id="{1CD1E3DB-798C-4B5F-832A-F0F39ADBEAAA}"/>
                        </a:ext>
                      </a:extLst>
                    </p:cNvPr>
                    <p:cNvSpPr/>
                    <p:nvPr/>
                  </p:nvSpPr>
                  <p:spPr>
                    <a:xfrm flipH="1" flipV="1">
                      <a:off x="3639265" y="3073641"/>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8" name="Flowchart: Connector 217">
                      <a:extLst>
                        <a:ext uri="{FF2B5EF4-FFF2-40B4-BE49-F238E27FC236}">
                          <a16:creationId xmlns:a16="http://schemas.microsoft.com/office/drawing/2014/main" id="{085295DD-EE5B-4DDA-9868-1E13F4ED1F5E}"/>
                        </a:ext>
                      </a:extLst>
                    </p:cNvPr>
                    <p:cNvSpPr/>
                    <p:nvPr/>
                  </p:nvSpPr>
                  <p:spPr>
                    <a:xfrm flipH="1" flipV="1">
                      <a:off x="3776898" y="3073641"/>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9" name="Flowchart: Connector 218">
                      <a:extLst>
                        <a:ext uri="{FF2B5EF4-FFF2-40B4-BE49-F238E27FC236}">
                          <a16:creationId xmlns:a16="http://schemas.microsoft.com/office/drawing/2014/main" id="{64571888-FBD5-4DF9-B6B8-F23D6B483260}"/>
                        </a:ext>
                      </a:extLst>
                    </p:cNvPr>
                    <p:cNvSpPr/>
                    <p:nvPr/>
                  </p:nvSpPr>
                  <p:spPr>
                    <a:xfrm flipH="1" flipV="1">
                      <a:off x="3914599" y="3073641"/>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0" name="Flowchart: Connector 219">
                      <a:extLst>
                        <a:ext uri="{FF2B5EF4-FFF2-40B4-BE49-F238E27FC236}">
                          <a16:creationId xmlns:a16="http://schemas.microsoft.com/office/drawing/2014/main" id="{5E5DCBAD-C3E4-4C5B-8C94-30704A06A249}"/>
                        </a:ext>
                      </a:extLst>
                    </p:cNvPr>
                    <p:cNvSpPr/>
                    <p:nvPr/>
                  </p:nvSpPr>
                  <p:spPr>
                    <a:xfrm flipH="1" flipV="1">
                      <a:off x="3579662" y="317376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1" name="Flowchart: Connector 220">
                      <a:extLst>
                        <a:ext uri="{FF2B5EF4-FFF2-40B4-BE49-F238E27FC236}">
                          <a16:creationId xmlns:a16="http://schemas.microsoft.com/office/drawing/2014/main" id="{15311766-47C5-4063-93F8-207913D7429B}"/>
                        </a:ext>
                      </a:extLst>
                    </p:cNvPr>
                    <p:cNvSpPr/>
                    <p:nvPr/>
                  </p:nvSpPr>
                  <p:spPr>
                    <a:xfrm flipH="1" flipV="1">
                      <a:off x="3717295" y="3173763"/>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2" name="Flowchart: Connector 221">
                      <a:extLst>
                        <a:ext uri="{FF2B5EF4-FFF2-40B4-BE49-F238E27FC236}">
                          <a16:creationId xmlns:a16="http://schemas.microsoft.com/office/drawing/2014/main" id="{5326A7E7-9627-4F65-A2A6-7954B9734B14}"/>
                        </a:ext>
                      </a:extLst>
                    </p:cNvPr>
                    <p:cNvSpPr/>
                    <p:nvPr/>
                  </p:nvSpPr>
                  <p:spPr>
                    <a:xfrm flipH="1" flipV="1">
                      <a:off x="3854928" y="3173763"/>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3" name="Flowchart: Connector 222">
                      <a:extLst>
                        <a:ext uri="{FF2B5EF4-FFF2-40B4-BE49-F238E27FC236}">
                          <a16:creationId xmlns:a16="http://schemas.microsoft.com/office/drawing/2014/main" id="{41FBB6F5-1052-4C3A-AAB9-61E149DC7964}"/>
                        </a:ext>
                      </a:extLst>
                    </p:cNvPr>
                    <p:cNvSpPr/>
                    <p:nvPr/>
                  </p:nvSpPr>
                  <p:spPr>
                    <a:xfrm flipH="1" flipV="1">
                      <a:off x="3992629" y="3173763"/>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4" name="Flowchart: Connector 223">
                      <a:extLst>
                        <a:ext uri="{FF2B5EF4-FFF2-40B4-BE49-F238E27FC236}">
                          <a16:creationId xmlns:a16="http://schemas.microsoft.com/office/drawing/2014/main" id="{43A354E7-B729-480A-AF19-D8D055EFAC02}"/>
                        </a:ext>
                      </a:extLst>
                    </p:cNvPr>
                    <p:cNvSpPr/>
                    <p:nvPr/>
                  </p:nvSpPr>
                  <p:spPr>
                    <a:xfrm flipH="1" flipV="1">
                      <a:off x="3501632" y="3282117"/>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5" name="Flowchart: Connector 224">
                      <a:extLst>
                        <a:ext uri="{FF2B5EF4-FFF2-40B4-BE49-F238E27FC236}">
                          <a16:creationId xmlns:a16="http://schemas.microsoft.com/office/drawing/2014/main" id="{D464C76C-7FAA-42E3-A625-0F9C195F6337}"/>
                        </a:ext>
                      </a:extLst>
                    </p:cNvPr>
                    <p:cNvSpPr/>
                    <p:nvPr/>
                  </p:nvSpPr>
                  <p:spPr>
                    <a:xfrm flipH="1" flipV="1">
                      <a:off x="3639265" y="328211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6" name="Flowchart: Connector 225">
                      <a:extLst>
                        <a:ext uri="{FF2B5EF4-FFF2-40B4-BE49-F238E27FC236}">
                          <a16:creationId xmlns:a16="http://schemas.microsoft.com/office/drawing/2014/main" id="{A44B4C20-6517-4FDA-BCB6-D01E3ABE5A58}"/>
                        </a:ext>
                      </a:extLst>
                    </p:cNvPr>
                    <p:cNvSpPr/>
                    <p:nvPr/>
                  </p:nvSpPr>
                  <p:spPr>
                    <a:xfrm flipH="1" flipV="1">
                      <a:off x="3776898" y="328211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7" name="Flowchart: Connector 226">
                      <a:extLst>
                        <a:ext uri="{FF2B5EF4-FFF2-40B4-BE49-F238E27FC236}">
                          <a16:creationId xmlns:a16="http://schemas.microsoft.com/office/drawing/2014/main" id="{F4D56AB0-98BC-4489-91BB-97C396AE33A4}"/>
                        </a:ext>
                      </a:extLst>
                    </p:cNvPr>
                    <p:cNvSpPr/>
                    <p:nvPr/>
                  </p:nvSpPr>
                  <p:spPr>
                    <a:xfrm flipH="1" flipV="1">
                      <a:off x="3914599" y="328211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8" name="Flowchart: Connector 227">
                      <a:extLst>
                        <a:ext uri="{FF2B5EF4-FFF2-40B4-BE49-F238E27FC236}">
                          <a16:creationId xmlns:a16="http://schemas.microsoft.com/office/drawing/2014/main" id="{3F09C4FF-BD11-4EAA-A23E-EE0C3BFB9C16}"/>
                        </a:ext>
                      </a:extLst>
                    </p:cNvPr>
                    <p:cNvSpPr/>
                    <p:nvPr/>
                  </p:nvSpPr>
                  <p:spPr>
                    <a:xfrm flipH="1" flipV="1">
                      <a:off x="3579459" y="338636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9" name="Flowchart: Connector 228">
                      <a:extLst>
                        <a:ext uri="{FF2B5EF4-FFF2-40B4-BE49-F238E27FC236}">
                          <a16:creationId xmlns:a16="http://schemas.microsoft.com/office/drawing/2014/main" id="{69A2EFC3-5B3C-4F90-9B19-1420FF34E2A3}"/>
                        </a:ext>
                      </a:extLst>
                    </p:cNvPr>
                    <p:cNvSpPr/>
                    <p:nvPr/>
                  </p:nvSpPr>
                  <p:spPr>
                    <a:xfrm flipH="1" flipV="1">
                      <a:off x="3717092" y="338636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0" name="Flowchart: Connector 229">
                      <a:extLst>
                        <a:ext uri="{FF2B5EF4-FFF2-40B4-BE49-F238E27FC236}">
                          <a16:creationId xmlns:a16="http://schemas.microsoft.com/office/drawing/2014/main" id="{31245A32-EBDD-4DCF-981D-99D92016358B}"/>
                        </a:ext>
                      </a:extLst>
                    </p:cNvPr>
                    <p:cNvSpPr/>
                    <p:nvPr/>
                  </p:nvSpPr>
                  <p:spPr>
                    <a:xfrm flipH="1" flipV="1">
                      <a:off x="3854725" y="338636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1" name="Flowchart: Connector 230">
                      <a:extLst>
                        <a:ext uri="{FF2B5EF4-FFF2-40B4-BE49-F238E27FC236}">
                          <a16:creationId xmlns:a16="http://schemas.microsoft.com/office/drawing/2014/main" id="{58F0CD95-9BA0-4521-8986-2E6AB8CA85D2}"/>
                        </a:ext>
                      </a:extLst>
                    </p:cNvPr>
                    <p:cNvSpPr/>
                    <p:nvPr/>
                  </p:nvSpPr>
                  <p:spPr>
                    <a:xfrm flipH="1" flipV="1">
                      <a:off x="3992426" y="338636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2" name="Flowchart: Connector 231">
                      <a:extLst>
                        <a:ext uri="{FF2B5EF4-FFF2-40B4-BE49-F238E27FC236}">
                          <a16:creationId xmlns:a16="http://schemas.microsoft.com/office/drawing/2014/main" id="{A75EBC36-D9C3-4D19-A3E6-A9DDED60CBEB}"/>
                        </a:ext>
                      </a:extLst>
                    </p:cNvPr>
                    <p:cNvSpPr/>
                    <p:nvPr/>
                  </p:nvSpPr>
                  <p:spPr>
                    <a:xfrm flipH="1" flipV="1">
                      <a:off x="3496459" y="348579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3" name="Flowchart: Connector 232">
                      <a:extLst>
                        <a:ext uri="{FF2B5EF4-FFF2-40B4-BE49-F238E27FC236}">
                          <a16:creationId xmlns:a16="http://schemas.microsoft.com/office/drawing/2014/main" id="{C9DAB2DA-39AB-482F-B26B-1276E4B8E645}"/>
                        </a:ext>
                      </a:extLst>
                    </p:cNvPr>
                    <p:cNvSpPr/>
                    <p:nvPr/>
                  </p:nvSpPr>
                  <p:spPr>
                    <a:xfrm flipH="1" flipV="1">
                      <a:off x="3634092" y="34857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4" name="Flowchart: Connector 233">
                      <a:extLst>
                        <a:ext uri="{FF2B5EF4-FFF2-40B4-BE49-F238E27FC236}">
                          <a16:creationId xmlns:a16="http://schemas.microsoft.com/office/drawing/2014/main" id="{AA918A61-638C-4620-B884-BFC93C937A7A}"/>
                        </a:ext>
                      </a:extLst>
                    </p:cNvPr>
                    <p:cNvSpPr/>
                    <p:nvPr/>
                  </p:nvSpPr>
                  <p:spPr>
                    <a:xfrm flipH="1" flipV="1">
                      <a:off x="3771725" y="34857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5" name="Flowchart: Connector 234">
                      <a:extLst>
                        <a:ext uri="{FF2B5EF4-FFF2-40B4-BE49-F238E27FC236}">
                          <a16:creationId xmlns:a16="http://schemas.microsoft.com/office/drawing/2014/main" id="{4624A6BF-8FB6-46A3-BE65-2BDC709846B0}"/>
                        </a:ext>
                      </a:extLst>
                    </p:cNvPr>
                    <p:cNvSpPr/>
                    <p:nvPr/>
                  </p:nvSpPr>
                  <p:spPr>
                    <a:xfrm flipH="1" flipV="1">
                      <a:off x="3909426" y="34857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8" name="Flowchart: Connector 247">
                      <a:extLst>
                        <a:ext uri="{FF2B5EF4-FFF2-40B4-BE49-F238E27FC236}">
                          <a16:creationId xmlns:a16="http://schemas.microsoft.com/office/drawing/2014/main" id="{C6C9049B-FA7C-4D80-8528-642DEAB11B4C}"/>
                        </a:ext>
                      </a:extLst>
                    </p:cNvPr>
                    <p:cNvSpPr/>
                    <p:nvPr/>
                  </p:nvSpPr>
                  <p:spPr>
                    <a:xfrm flipH="1" flipV="1">
                      <a:off x="3578757" y="356340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9" name="Flowchart: Connector 248">
                      <a:extLst>
                        <a:ext uri="{FF2B5EF4-FFF2-40B4-BE49-F238E27FC236}">
                          <a16:creationId xmlns:a16="http://schemas.microsoft.com/office/drawing/2014/main" id="{F4021F82-67DA-4A09-A45F-6587DB40CAB0}"/>
                        </a:ext>
                      </a:extLst>
                    </p:cNvPr>
                    <p:cNvSpPr/>
                    <p:nvPr/>
                  </p:nvSpPr>
                  <p:spPr>
                    <a:xfrm flipH="1" flipV="1">
                      <a:off x="3716390" y="356340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50" name="Flowchart: Connector 249">
                      <a:extLst>
                        <a:ext uri="{FF2B5EF4-FFF2-40B4-BE49-F238E27FC236}">
                          <a16:creationId xmlns:a16="http://schemas.microsoft.com/office/drawing/2014/main" id="{391FCA7E-879F-4E0E-AA90-EBE02C85204D}"/>
                        </a:ext>
                      </a:extLst>
                    </p:cNvPr>
                    <p:cNvSpPr/>
                    <p:nvPr/>
                  </p:nvSpPr>
                  <p:spPr>
                    <a:xfrm flipH="1" flipV="1">
                      <a:off x="3854023" y="356340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51" name="Flowchart: Connector 250">
                      <a:extLst>
                        <a:ext uri="{FF2B5EF4-FFF2-40B4-BE49-F238E27FC236}">
                          <a16:creationId xmlns:a16="http://schemas.microsoft.com/office/drawing/2014/main" id="{6A242388-7B4A-4F83-951F-0A41ACE67D13}"/>
                        </a:ext>
                      </a:extLst>
                    </p:cNvPr>
                    <p:cNvSpPr/>
                    <p:nvPr/>
                  </p:nvSpPr>
                  <p:spPr>
                    <a:xfrm flipH="1" flipV="1">
                      <a:off x="3991724" y="356340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275" name="Rectangle 274">
                        <a:extLst>
                          <a:ext uri="{FF2B5EF4-FFF2-40B4-BE49-F238E27FC236}">
                            <a16:creationId xmlns:a16="http://schemas.microsoft.com/office/drawing/2014/main" id="{0C9CF967-332E-4377-867E-C78095EAAFFB}"/>
                          </a:ext>
                        </a:extLst>
                      </p:cNvPr>
                      <p:cNvSpPr/>
                      <p:nvPr/>
                    </p:nvSpPr>
                    <p:spPr>
                      <a:xfrm>
                        <a:off x="4618754" y="1647307"/>
                        <a:ext cx="45852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𝑉</m:t>
                                  </m:r>
                                </m:e>
                                <m:sub>
                                  <m:r>
                                    <a:rPr lang="en-US" i="1">
                                      <a:solidFill>
                                        <a:schemeClr val="tx1"/>
                                      </a:solidFill>
                                      <a:latin typeface="Cambria Math" panose="02040503050406030204" pitchFamily="18" charset="0"/>
                                    </a:rPr>
                                    <m:t>0</m:t>
                                  </m:r>
                                </m:sub>
                              </m:sSub>
                            </m:oMath>
                          </m:oMathPara>
                        </a14:m>
                        <a:endParaRPr lang="en-US" dirty="0"/>
                      </a:p>
                    </p:txBody>
                  </p:sp>
                </mc:Choice>
                <mc:Fallback xmlns="">
                  <p:sp>
                    <p:nvSpPr>
                      <p:cNvPr id="275" name="Rectangle 274">
                        <a:extLst>
                          <a:ext uri="{FF2B5EF4-FFF2-40B4-BE49-F238E27FC236}">
                            <a16:creationId xmlns:a16="http://schemas.microsoft.com/office/drawing/2014/main" id="{0C9CF967-332E-4377-867E-C78095EAAFFB}"/>
                          </a:ext>
                        </a:extLst>
                      </p:cNvPr>
                      <p:cNvSpPr>
                        <a:spLocks noRot="1" noChangeAspect="1" noMove="1" noResize="1" noEditPoints="1" noAdjustHandles="1" noChangeArrowheads="1" noChangeShapeType="1" noTextEdit="1"/>
                      </p:cNvSpPr>
                      <p:nvPr/>
                    </p:nvSpPr>
                    <p:spPr>
                      <a:xfrm>
                        <a:off x="4618754" y="1647307"/>
                        <a:ext cx="458522" cy="369332"/>
                      </a:xfrm>
                      <a:prstGeom prst="rect">
                        <a:avLst/>
                      </a:prstGeom>
                      <a:blipFill>
                        <a:blip r:embed="rId41"/>
                        <a:stretch>
                          <a:fillRect b="-5263"/>
                        </a:stretch>
                      </a:blipFill>
                    </p:spPr>
                    <p:txBody>
                      <a:bodyPr/>
                      <a:lstStyle/>
                      <a:p>
                        <a:r>
                          <a:rPr lang="en-US">
                            <a:noFill/>
                          </a:rPr>
                          <a:t> </a:t>
                        </a:r>
                      </a:p>
                    </p:txBody>
                  </p:sp>
                </mc:Fallback>
              </mc:AlternateContent>
              <p:cxnSp>
                <p:nvCxnSpPr>
                  <p:cNvPr id="282" name="Straight Connector 281">
                    <a:extLst>
                      <a:ext uri="{FF2B5EF4-FFF2-40B4-BE49-F238E27FC236}">
                        <a16:creationId xmlns:a16="http://schemas.microsoft.com/office/drawing/2014/main" id="{A4E4BB2B-90AC-42C3-998D-16C6C4B7D342}"/>
                      </a:ext>
                    </a:extLst>
                  </p:cNvPr>
                  <p:cNvCxnSpPr>
                    <a:cxnSpLocks/>
                    <a:stCxn id="283" idx="1"/>
                    <a:endCxn id="42" idx="3"/>
                  </p:cNvCxnSpPr>
                  <p:nvPr/>
                </p:nvCxnSpPr>
                <p:spPr>
                  <a:xfrm flipH="1" flipV="1">
                    <a:off x="5327314" y="2211184"/>
                    <a:ext cx="1117072" cy="305"/>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mc:AlternateContent xmlns:mc="http://schemas.openxmlformats.org/markup-compatibility/2006" xmlns:a14="http://schemas.microsoft.com/office/drawing/2010/main">
                <mc:Choice Requires="a14">
                  <p:sp>
                    <p:nvSpPr>
                      <p:cNvPr id="283" name="Flowchart: Process 282">
                        <a:extLst>
                          <a:ext uri="{FF2B5EF4-FFF2-40B4-BE49-F238E27FC236}">
                            <a16:creationId xmlns:a16="http://schemas.microsoft.com/office/drawing/2014/main" id="{96574500-2678-41F2-949E-837F10A683DA}"/>
                          </a:ext>
                        </a:extLst>
                      </p:cNvPr>
                      <p:cNvSpPr/>
                      <p:nvPr/>
                    </p:nvSpPr>
                    <p:spPr>
                      <a:xfrm>
                        <a:off x="6444386" y="1561649"/>
                        <a:ext cx="1828800" cy="129968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1</m:t>
                                  </m:r>
                                </m:sub>
                              </m:sSub>
                            </m:oMath>
                          </m:oMathPara>
                        </a14:m>
                        <a:endParaRPr lang="en-US" dirty="0"/>
                      </a:p>
                    </p:txBody>
                  </p:sp>
                </mc:Choice>
                <mc:Fallback xmlns="">
                  <p:sp>
                    <p:nvSpPr>
                      <p:cNvPr id="283" name="Flowchart: Process 282">
                        <a:extLst>
                          <a:ext uri="{FF2B5EF4-FFF2-40B4-BE49-F238E27FC236}">
                            <a16:creationId xmlns:a16="http://schemas.microsoft.com/office/drawing/2014/main" id="{96574500-2678-41F2-949E-837F10A683DA}"/>
                          </a:ext>
                        </a:extLst>
                      </p:cNvPr>
                      <p:cNvSpPr>
                        <a:spLocks noRot="1" noChangeAspect="1" noMove="1" noResize="1" noEditPoints="1" noAdjustHandles="1" noChangeArrowheads="1" noChangeShapeType="1" noTextEdit="1"/>
                      </p:cNvSpPr>
                      <p:nvPr/>
                    </p:nvSpPr>
                    <p:spPr>
                      <a:xfrm>
                        <a:off x="6444386" y="1561649"/>
                        <a:ext cx="1828800" cy="1299680"/>
                      </a:xfrm>
                      <a:prstGeom prst="flowChartProcess">
                        <a:avLst/>
                      </a:prstGeom>
                      <a:blipFill>
                        <a:blip r:embed="rId46"/>
                        <a:stretch>
                          <a:fillRect/>
                        </a:stretch>
                      </a:blipFill>
                    </p:spPr>
                    <p:txBody>
                      <a:bodyPr/>
                      <a:lstStyle/>
                      <a:p>
                        <a:r>
                          <a:rPr lang="en-US">
                            <a:noFill/>
                          </a:rPr>
                          <a:t> </a:t>
                        </a:r>
                      </a:p>
                    </p:txBody>
                  </p:sp>
                </mc:Fallback>
              </mc:AlternateContent>
              <p:cxnSp>
                <p:nvCxnSpPr>
                  <p:cNvPr id="291" name="Straight Connector 290">
                    <a:extLst>
                      <a:ext uri="{FF2B5EF4-FFF2-40B4-BE49-F238E27FC236}">
                        <a16:creationId xmlns:a16="http://schemas.microsoft.com/office/drawing/2014/main" id="{F77066A9-664D-41CD-ADC4-F8D515AA4022}"/>
                      </a:ext>
                    </a:extLst>
                  </p:cNvPr>
                  <p:cNvCxnSpPr>
                    <a:cxnSpLocks/>
                    <a:stCxn id="292" idx="1"/>
                    <a:endCxn id="50" idx="3"/>
                  </p:cNvCxnSpPr>
                  <p:nvPr/>
                </p:nvCxnSpPr>
                <p:spPr>
                  <a:xfrm flipH="1">
                    <a:off x="6170197" y="3642089"/>
                    <a:ext cx="1118446" cy="1823"/>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mc:AlternateContent xmlns:mc="http://schemas.openxmlformats.org/markup-compatibility/2006" xmlns:a14="http://schemas.microsoft.com/office/drawing/2010/main">
                <mc:Choice Requires="a14">
                  <p:sp>
                    <p:nvSpPr>
                      <p:cNvPr id="292" name="Flowchart: Process 291">
                        <a:extLst>
                          <a:ext uri="{FF2B5EF4-FFF2-40B4-BE49-F238E27FC236}">
                            <a16:creationId xmlns:a16="http://schemas.microsoft.com/office/drawing/2014/main" id="{61A4547B-43BD-4D68-AAE3-0B7E3EC9B3F0}"/>
                          </a:ext>
                        </a:extLst>
                      </p:cNvPr>
                      <p:cNvSpPr/>
                      <p:nvPr/>
                    </p:nvSpPr>
                    <p:spPr>
                      <a:xfrm>
                        <a:off x="7288643" y="2992249"/>
                        <a:ext cx="1828800" cy="129968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i="1">
                                      <a:solidFill>
                                        <a:schemeClr val="tx1"/>
                                      </a:solidFill>
                                      <a:latin typeface="Cambria Math" panose="02040503050406030204" pitchFamily="18" charset="0"/>
                                    </a:rPr>
                                    <m:t>1</m:t>
                                  </m:r>
                                </m:sub>
                              </m:sSub>
                            </m:oMath>
                          </m:oMathPara>
                        </a14:m>
                        <a:endParaRPr lang="en-US" dirty="0"/>
                      </a:p>
                    </p:txBody>
                  </p:sp>
                </mc:Choice>
                <mc:Fallback xmlns="">
                  <p:sp>
                    <p:nvSpPr>
                      <p:cNvPr id="292" name="Flowchart: Process 291">
                        <a:extLst>
                          <a:ext uri="{FF2B5EF4-FFF2-40B4-BE49-F238E27FC236}">
                            <a16:creationId xmlns:a16="http://schemas.microsoft.com/office/drawing/2014/main" id="{61A4547B-43BD-4D68-AAE3-0B7E3EC9B3F0}"/>
                          </a:ext>
                        </a:extLst>
                      </p:cNvPr>
                      <p:cNvSpPr>
                        <a:spLocks noRot="1" noChangeAspect="1" noMove="1" noResize="1" noEditPoints="1" noAdjustHandles="1" noChangeArrowheads="1" noChangeShapeType="1" noTextEdit="1"/>
                      </p:cNvSpPr>
                      <p:nvPr/>
                    </p:nvSpPr>
                    <p:spPr>
                      <a:xfrm>
                        <a:off x="7288643" y="2992249"/>
                        <a:ext cx="1828800" cy="1299680"/>
                      </a:xfrm>
                      <a:prstGeom prst="flowChartProcess">
                        <a:avLst/>
                      </a:prstGeom>
                      <a:blipFill>
                        <a:blip r:embed="rId4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04" name="Flowchart: Process 303">
                      <a:extLst>
                        <a:ext uri="{FF2B5EF4-FFF2-40B4-BE49-F238E27FC236}">
                          <a16:creationId xmlns:a16="http://schemas.microsoft.com/office/drawing/2014/main" id="{AB09212E-91AC-4FA2-8A2C-DB1655B8CB48}"/>
                        </a:ext>
                      </a:extLst>
                    </p:cNvPr>
                    <p:cNvSpPr/>
                    <p:nvPr/>
                  </p:nvSpPr>
                  <p:spPr>
                    <a:xfrm>
                      <a:off x="3342247" y="3094795"/>
                      <a:ext cx="914400" cy="129968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2</m:t>
                                </m:r>
                              </m:sub>
                            </m:sSub>
                          </m:oMath>
                        </m:oMathPara>
                      </a14:m>
                      <a:endParaRPr lang="en-US" dirty="0"/>
                    </a:p>
                  </p:txBody>
                </p:sp>
              </mc:Choice>
              <mc:Fallback xmlns="">
                <p:sp>
                  <p:nvSpPr>
                    <p:cNvPr id="304" name="Flowchart: Process 303">
                      <a:extLst>
                        <a:ext uri="{FF2B5EF4-FFF2-40B4-BE49-F238E27FC236}">
                          <a16:creationId xmlns:a16="http://schemas.microsoft.com/office/drawing/2014/main" id="{AB09212E-91AC-4FA2-8A2C-DB1655B8CB48}"/>
                        </a:ext>
                      </a:extLst>
                    </p:cNvPr>
                    <p:cNvSpPr>
                      <a:spLocks noRot="1" noChangeAspect="1" noMove="1" noResize="1" noEditPoints="1" noAdjustHandles="1" noChangeArrowheads="1" noChangeShapeType="1" noTextEdit="1"/>
                    </p:cNvSpPr>
                    <p:nvPr/>
                  </p:nvSpPr>
                  <p:spPr>
                    <a:xfrm>
                      <a:off x="3342247" y="3094795"/>
                      <a:ext cx="914400" cy="1299680"/>
                    </a:xfrm>
                    <a:prstGeom prst="flowChartProcess">
                      <a:avLst/>
                    </a:prstGeom>
                    <a:blipFill>
                      <a:blip r:embed="rId4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1" name="Flowchart: Process 300">
                      <a:extLst>
                        <a:ext uri="{FF2B5EF4-FFF2-40B4-BE49-F238E27FC236}">
                          <a16:creationId xmlns:a16="http://schemas.microsoft.com/office/drawing/2014/main" id="{9D743582-BA11-486F-A092-ABFBADB3FAFA}"/>
                        </a:ext>
                      </a:extLst>
                    </p:cNvPr>
                    <p:cNvSpPr/>
                    <p:nvPr/>
                  </p:nvSpPr>
                  <p:spPr>
                    <a:xfrm>
                      <a:off x="3331807" y="1663883"/>
                      <a:ext cx="914400" cy="129968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2</m:t>
                                </m:r>
                              </m:sub>
                            </m:sSub>
                          </m:oMath>
                        </m:oMathPara>
                      </a14:m>
                      <a:endParaRPr lang="en-US" dirty="0"/>
                    </a:p>
                  </p:txBody>
                </p:sp>
              </mc:Choice>
              <mc:Fallback xmlns="">
                <p:sp>
                  <p:nvSpPr>
                    <p:cNvPr id="301" name="Flowchart: Process 300">
                      <a:extLst>
                        <a:ext uri="{FF2B5EF4-FFF2-40B4-BE49-F238E27FC236}">
                          <a16:creationId xmlns:a16="http://schemas.microsoft.com/office/drawing/2014/main" id="{9D743582-BA11-486F-A092-ABFBADB3FAFA}"/>
                        </a:ext>
                      </a:extLst>
                    </p:cNvPr>
                    <p:cNvSpPr>
                      <a:spLocks noRot="1" noChangeAspect="1" noMove="1" noResize="1" noEditPoints="1" noAdjustHandles="1" noChangeArrowheads="1" noChangeShapeType="1" noTextEdit="1"/>
                    </p:cNvSpPr>
                    <p:nvPr/>
                  </p:nvSpPr>
                  <p:spPr>
                    <a:xfrm>
                      <a:off x="3331807" y="1663883"/>
                      <a:ext cx="914400" cy="1299680"/>
                    </a:xfrm>
                    <a:prstGeom prst="flowChartProcess">
                      <a:avLst/>
                    </a:prstGeom>
                    <a:blipFill>
                      <a:blip r:embed="rId49"/>
                      <a:stretch>
                        <a:fillRect/>
                      </a:stretch>
                    </a:blipFill>
                  </p:spPr>
                  <p:txBody>
                    <a:bodyPr/>
                    <a:lstStyle/>
                    <a:p>
                      <a:r>
                        <a:rPr lang="en-US">
                          <a:noFill/>
                        </a:rPr>
                        <a:t> </a:t>
                      </a:r>
                    </a:p>
                  </p:txBody>
                </p:sp>
              </mc:Fallback>
            </mc:AlternateContent>
          </p:grpSp>
          <p:cxnSp>
            <p:nvCxnSpPr>
              <p:cNvPr id="6" name="Straight Arrow Connector 5">
                <a:extLst>
                  <a:ext uri="{FF2B5EF4-FFF2-40B4-BE49-F238E27FC236}">
                    <a16:creationId xmlns:a16="http://schemas.microsoft.com/office/drawing/2014/main" id="{E1D0BBCA-4C68-4D28-880D-D492D9B95EBF}"/>
                  </a:ext>
                </a:extLst>
              </p:cNvPr>
              <p:cNvCxnSpPr>
                <a:cxnSpLocks/>
              </p:cNvCxnSpPr>
              <p:nvPr/>
            </p:nvCxnSpPr>
            <p:spPr>
              <a:xfrm>
                <a:off x="4911481" y="1583562"/>
                <a:ext cx="842885"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7F81858-7014-4EEC-AEFD-7A593D16CC9B}"/>
                      </a:ext>
                    </a:extLst>
                  </p:cNvPr>
                  <p:cNvSpPr txBox="1"/>
                  <p:nvPr/>
                </p:nvSpPr>
                <p:spPr>
                  <a:xfrm>
                    <a:off x="4575962" y="1285248"/>
                    <a:ext cx="158432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𝑥</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𝑥</m:t>
                          </m:r>
                          <m:r>
                            <a:rPr lang="en-US" sz="1400" b="0" i="1" smtClean="0">
                              <a:latin typeface="Cambria Math" panose="02040503050406030204" pitchFamily="18" charset="0"/>
                              <a:ea typeface="Cambria Math" panose="02040503050406030204" pitchFamily="18" charset="0"/>
                            </a:rPr>
                            <m:t>−</m:t>
                          </m:r>
                          <m:sSub>
                            <m:sSubPr>
                              <m:ctrlPr>
                                <a:rPr lang="en-US" sz="1400" i="1" spc="-150">
                                  <a:solidFill>
                                    <a:prstClr val="black"/>
                                  </a:solidFill>
                                  <a:latin typeface="Cambria Math" panose="02040503050406030204" pitchFamily="18" charset="0"/>
                                </a:rPr>
                              </m:ctrlPr>
                            </m:sSubPr>
                            <m:e>
                              <m:r>
                                <a:rPr lang="en-US" sz="1400" i="1" spc="-150">
                                  <a:solidFill>
                                    <a:prstClr val="black"/>
                                  </a:solidFill>
                                  <a:latin typeface="Cambria Math" panose="02040503050406030204" pitchFamily="18" charset="0"/>
                                </a:rPr>
                                <m:t>𝑥</m:t>
                              </m:r>
                            </m:e>
                            <m:sub>
                              <m:r>
                                <a:rPr lang="en-US" sz="1400" i="1" spc="-150">
                                  <a:solidFill>
                                    <a:prstClr val="black"/>
                                  </a:solidFill>
                                  <a:latin typeface="Cambria Math" panose="02040503050406030204" pitchFamily="18" charset="0"/>
                                </a:rPr>
                                <m:t>0</m:t>
                              </m:r>
                            </m:sub>
                          </m:sSub>
                        </m:oMath>
                      </m:oMathPara>
                    </a14:m>
                    <a:endParaRPr lang="en-US" sz="1400" dirty="0"/>
                  </a:p>
                </p:txBody>
              </p:sp>
            </mc:Choice>
            <mc:Fallback xmlns="">
              <p:sp>
                <p:nvSpPr>
                  <p:cNvPr id="10" name="TextBox 9">
                    <a:extLst>
                      <a:ext uri="{FF2B5EF4-FFF2-40B4-BE49-F238E27FC236}">
                        <a16:creationId xmlns:a16="http://schemas.microsoft.com/office/drawing/2014/main" id="{F7F81858-7014-4EEC-AEFD-7A593D16CC9B}"/>
                      </a:ext>
                    </a:extLst>
                  </p:cNvPr>
                  <p:cNvSpPr txBox="1">
                    <a:spLocks noRot="1" noChangeAspect="1" noMove="1" noResize="1" noEditPoints="1" noAdjustHandles="1" noChangeArrowheads="1" noChangeShapeType="1" noTextEdit="1"/>
                  </p:cNvSpPr>
                  <p:nvPr/>
                </p:nvSpPr>
                <p:spPr>
                  <a:xfrm>
                    <a:off x="4575962" y="1285248"/>
                    <a:ext cx="1584324" cy="307777"/>
                  </a:xfrm>
                  <a:prstGeom prst="rect">
                    <a:avLst/>
                  </a:prstGeom>
                  <a:blipFill>
                    <a:blip r:embed="rId50"/>
                    <a:stretch>
                      <a:fillRect/>
                    </a:stretch>
                  </a:blipFill>
                </p:spPr>
                <p:txBody>
                  <a:bodyPr/>
                  <a:lstStyle/>
                  <a:p>
                    <a:r>
                      <a:rPr lang="en-US">
                        <a:noFill/>
                      </a:rPr>
                      <a:t> </a:t>
                    </a:r>
                  </a:p>
                </p:txBody>
              </p:sp>
            </mc:Fallback>
          </mc:AlternateContent>
        </p:grpSp>
        <p:cxnSp>
          <p:nvCxnSpPr>
            <p:cNvPr id="139" name="Straight Arrow Connector 138">
              <a:extLst>
                <a:ext uri="{FF2B5EF4-FFF2-40B4-BE49-F238E27FC236}">
                  <a16:creationId xmlns:a16="http://schemas.microsoft.com/office/drawing/2014/main" id="{71F11070-4384-452C-AB98-CC1C856DEA1A}"/>
                </a:ext>
              </a:extLst>
            </p:cNvPr>
            <p:cNvCxnSpPr>
              <a:cxnSpLocks/>
            </p:cNvCxnSpPr>
            <p:nvPr/>
          </p:nvCxnSpPr>
          <p:spPr>
            <a:xfrm>
              <a:off x="3705022" y="1517100"/>
              <a:ext cx="886563" cy="6307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1FA31BBD-6A84-4188-8730-5AC48A3C944A}"/>
              </a:ext>
            </a:extLst>
          </p:cNvPr>
          <p:cNvGrpSpPr/>
          <p:nvPr/>
        </p:nvGrpSpPr>
        <p:grpSpPr>
          <a:xfrm>
            <a:off x="681062" y="844901"/>
            <a:ext cx="2475700" cy="5163397"/>
            <a:chOff x="672673" y="1163683"/>
            <a:chExt cx="2475700" cy="5163397"/>
          </a:xfrm>
        </p:grpSpPr>
        <p:grpSp>
          <p:nvGrpSpPr>
            <p:cNvPr id="28" name="Group 27">
              <a:extLst>
                <a:ext uri="{FF2B5EF4-FFF2-40B4-BE49-F238E27FC236}">
                  <a16:creationId xmlns:a16="http://schemas.microsoft.com/office/drawing/2014/main" id="{C06DA7FB-4864-42F7-9D2E-6896554119C3}"/>
                </a:ext>
              </a:extLst>
            </p:cNvPr>
            <p:cNvGrpSpPr/>
            <p:nvPr/>
          </p:nvGrpSpPr>
          <p:grpSpPr>
            <a:xfrm>
              <a:off x="1180850" y="1235073"/>
              <a:ext cx="1967523" cy="4638187"/>
              <a:chOff x="938429" y="1261739"/>
              <a:chExt cx="1967523" cy="4638187"/>
            </a:xfrm>
          </p:grpSpPr>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43615103-57BB-4E32-A83C-E3289F5F5ED3}"/>
                      </a:ext>
                    </a:extLst>
                  </p:cNvPr>
                  <p:cNvSpPr txBox="1"/>
                  <p:nvPr/>
                </p:nvSpPr>
                <p:spPr>
                  <a:xfrm>
                    <a:off x="1095164" y="1261739"/>
                    <a:ext cx="1155316" cy="5818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600" i="1" smtClean="0">
                                  <a:latin typeface="Cambria Math" panose="02040503050406030204" pitchFamily="18" charset="0"/>
                                </a:rPr>
                              </m:ctrlPr>
                            </m:fPr>
                            <m:num>
                              <m:r>
                                <a:rPr lang="en-US" sz="1600" b="0" i="1" smtClean="0">
                                  <a:latin typeface="Cambria Math" panose="02040503050406030204" pitchFamily="18" charset="0"/>
                                </a:rPr>
                                <m:t>𝑃</m:t>
                              </m:r>
                            </m:num>
                            <m:den>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𝑃</m:t>
                                  </m:r>
                                </m:e>
                                <m:sub>
                                  <m:r>
                                    <a:rPr lang="en-US" sz="1600" b="0" i="1" smtClean="0">
                                      <a:latin typeface="Cambria Math" panose="02040503050406030204" pitchFamily="18" charset="0"/>
                                    </a:rPr>
                                    <m:t>0</m:t>
                                  </m:r>
                                </m:sub>
                              </m:sSub>
                            </m:den>
                          </m:f>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d>
                                <m:dPr>
                                  <m:ctrlPr>
                                    <a:rPr lang="en-US" sz="1600" i="1">
                                      <a:latin typeface="Cambria Math" panose="02040503050406030204" pitchFamily="18" charset="0"/>
                                    </a:rPr>
                                  </m:ctrlPr>
                                </m:dPr>
                                <m:e>
                                  <m:f>
                                    <m:fPr>
                                      <m:ctrlPr>
                                        <a:rPr lang="en-US" sz="1600" i="1">
                                          <a:latin typeface="Cambria Math" panose="02040503050406030204" pitchFamily="18" charset="0"/>
                                        </a:rPr>
                                      </m:ctrlPr>
                                    </m:fPr>
                                    <m:num>
                                      <m:r>
                                        <a:rPr lang="en-US" sz="1600" i="1">
                                          <a:latin typeface="Cambria Math" panose="02040503050406030204" pitchFamily="18" charset="0"/>
                                        </a:rPr>
                                        <m:t>𝑉</m:t>
                                      </m:r>
                                    </m:num>
                                    <m:den>
                                      <m:sSub>
                                        <m:sSubPr>
                                          <m:ctrlPr>
                                            <a:rPr lang="en-US" sz="1600" i="1">
                                              <a:latin typeface="Cambria Math" panose="02040503050406030204" pitchFamily="18" charset="0"/>
                                            </a:rPr>
                                          </m:ctrlPr>
                                        </m:sSubPr>
                                        <m:e>
                                          <m:r>
                                            <a:rPr lang="en-US" sz="1600" i="1">
                                              <a:latin typeface="Cambria Math" panose="02040503050406030204" pitchFamily="18" charset="0"/>
                                            </a:rPr>
                                            <m:t>𝑉</m:t>
                                          </m:r>
                                        </m:e>
                                        <m:sub>
                                          <m:r>
                                            <a:rPr lang="en-US" sz="1600" i="1">
                                              <a:latin typeface="Cambria Math" panose="02040503050406030204" pitchFamily="18" charset="0"/>
                                            </a:rPr>
                                            <m:t>0</m:t>
                                          </m:r>
                                        </m:sub>
                                      </m:sSub>
                                    </m:den>
                                  </m:f>
                                </m:e>
                              </m:d>
                            </m:e>
                            <m:sup>
                              <m:r>
                                <a:rPr lang="en-US" sz="1600" b="0" i="1" smtClean="0">
                                  <a:latin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𝛾</m:t>
                              </m:r>
                            </m:sup>
                          </m:sSup>
                        </m:oMath>
                      </m:oMathPara>
                    </a14:m>
                    <a:endParaRPr lang="en-US" sz="1600" dirty="0"/>
                  </a:p>
                </p:txBody>
              </p:sp>
            </mc:Choice>
            <mc:Fallback xmlns="">
              <p:sp>
                <p:nvSpPr>
                  <p:cNvPr id="20" name="TextBox 19">
                    <a:extLst>
                      <a:ext uri="{FF2B5EF4-FFF2-40B4-BE49-F238E27FC236}">
                        <a16:creationId xmlns:a16="http://schemas.microsoft.com/office/drawing/2014/main" id="{43615103-57BB-4E32-A83C-E3289F5F5ED3}"/>
                      </a:ext>
                    </a:extLst>
                  </p:cNvPr>
                  <p:cNvSpPr txBox="1">
                    <a:spLocks noRot="1" noChangeAspect="1" noMove="1" noResize="1" noEditPoints="1" noAdjustHandles="1" noChangeArrowheads="1" noChangeShapeType="1" noTextEdit="1"/>
                  </p:cNvSpPr>
                  <p:nvPr/>
                </p:nvSpPr>
                <p:spPr>
                  <a:xfrm>
                    <a:off x="1095164" y="1261739"/>
                    <a:ext cx="1155316" cy="581826"/>
                  </a:xfrm>
                  <a:prstGeom prst="rect">
                    <a:avLst/>
                  </a:prstGeom>
                  <a:blipFill>
                    <a:blip r:embed="rId51"/>
                    <a:stretch>
                      <a:fillRect b="-10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C70C4E67-DBCA-4DC1-A0A0-D64275572CF6}"/>
                      </a:ext>
                    </a:extLst>
                  </p:cNvPr>
                  <p:cNvSpPr/>
                  <p:nvPr/>
                </p:nvSpPr>
                <p:spPr>
                  <a:xfrm>
                    <a:off x="945479" y="2744569"/>
                    <a:ext cx="1705852" cy="6741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1600" i="1" smtClean="0">
                                  <a:latin typeface="Cambria Math" panose="02040503050406030204" pitchFamily="18" charset="0"/>
                                </a:rPr>
                              </m:ctrlPr>
                            </m:fPr>
                            <m:num>
                              <m:r>
                                <a:rPr lang="en-US" sz="1600" b="0" i="1" smtClean="0">
                                  <a:latin typeface="Cambria Math" panose="02040503050406030204" pitchFamily="18" charset="0"/>
                                </a:rPr>
                                <m:t>𝐹</m:t>
                              </m:r>
                              <m:r>
                                <a:rPr lang="en-US" sz="1600" b="0" i="1" smtClean="0">
                                  <a:latin typeface="Cambria Math" panose="02040503050406030204" pitchFamily="18" charset="0"/>
                                </a:rPr>
                                <m:t>(</m:t>
                              </m:r>
                              <m:r>
                                <a:rPr lang="en-US" sz="1600" b="0" i="1" smtClean="0">
                                  <a:latin typeface="Cambria Math" panose="02040503050406030204" pitchFamily="18" charset="0"/>
                                </a:rPr>
                                <m:t>𝑡</m:t>
                              </m:r>
                              <m:r>
                                <a:rPr lang="en-US" sz="1600" b="0" i="1" smtClean="0">
                                  <a:latin typeface="Cambria Math" panose="02040503050406030204" pitchFamily="18" charset="0"/>
                                </a:rPr>
                                <m:t>)</m:t>
                              </m:r>
                            </m:num>
                            <m:den>
                              <m:sSub>
                                <m:sSubPr>
                                  <m:ctrlPr>
                                    <a:rPr lang="en-US" sz="1600" i="1">
                                      <a:latin typeface="Cambria Math" panose="02040503050406030204" pitchFamily="18" charset="0"/>
                                    </a:rPr>
                                  </m:ctrlPr>
                                </m:sSubPr>
                                <m:e>
                                  <m:r>
                                    <a:rPr lang="en-US" sz="1600" b="0" i="1" smtClean="0">
                                      <a:latin typeface="Cambria Math" panose="02040503050406030204" pitchFamily="18" charset="0"/>
                                    </a:rPr>
                                    <m:t>𝐹</m:t>
                                  </m:r>
                                </m:e>
                                <m:sub>
                                  <m:r>
                                    <a:rPr lang="en-US" sz="1600" i="1">
                                      <a:latin typeface="Cambria Math" panose="02040503050406030204" pitchFamily="18" charset="0"/>
                                    </a:rPr>
                                    <m:t>0</m:t>
                                  </m:r>
                                </m:sub>
                              </m:sSub>
                            </m:den>
                          </m:f>
                          <m:r>
                            <a:rPr lang="en-US" sz="1600" i="1">
                              <a:latin typeface="Cambria Math" panose="02040503050406030204" pitchFamily="18" charset="0"/>
                            </a:rPr>
                            <m:t>=</m:t>
                          </m:r>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f>
                                    <m:fPr>
                                      <m:ctrlPr>
                                        <a:rPr lang="en-US" sz="1600" i="1">
                                          <a:latin typeface="Cambria Math" panose="02040503050406030204" pitchFamily="18" charset="0"/>
                                        </a:rPr>
                                      </m:ctrlPr>
                                    </m:fPr>
                                    <m:num>
                                      <m:r>
                                        <a:rPr lang="en-US" sz="1600" b="0" i="1" smtClean="0">
                                          <a:latin typeface="Cambria Math" panose="02040503050406030204" pitchFamily="18" charset="0"/>
                                        </a:rPr>
                                        <m:t>𝑥</m:t>
                                      </m:r>
                                      <m:r>
                                        <a:rPr lang="en-US" sz="1600" b="0" i="1" smtClean="0">
                                          <a:latin typeface="Cambria Math" panose="02040503050406030204" pitchFamily="18" charset="0"/>
                                        </a:rPr>
                                        <m:t>(</m:t>
                                      </m:r>
                                      <m:r>
                                        <a:rPr lang="en-US" sz="1600" b="0" i="1" smtClean="0">
                                          <a:latin typeface="Cambria Math" panose="02040503050406030204" pitchFamily="18" charset="0"/>
                                        </a:rPr>
                                        <m:t>𝑡</m:t>
                                      </m:r>
                                      <m:r>
                                        <a:rPr lang="en-US" sz="1600" b="0" i="1" smtClean="0">
                                          <a:latin typeface="Cambria Math" panose="02040503050406030204" pitchFamily="18" charset="0"/>
                                        </a:rPr>
                                        <m:t>)</m:t>
                                      </m:r>
                                    </m:num>
                                    <m:den>
                                      <m:sSub>
                                        <m:sSubPr>
                                          <m:ctrlPr>
                                            <a:rPr lang="en-US" sz="1600" i="1">
                                              <a:latin typeface="Cambria Math" panose="02040503050406030204" pitchFamily="18" charset="0"/>
                                            </a:rPr>
                                          </m:ctrlPr>
                                        </m:sSubPr>
                                        <m:e>
                                          <m:r>
                                            <a:rPr lang="en-US" sz="1600" b="0" i="1" smtClean="0">
                                              <a:latin typeface="Cambria Math" panose="02040503050406030204" pitchFamily="18" charset="0"/>
                                            </a:rPr>
                                            <m:t>𝑥</m:t>
                                          </m:r>
                                        </m:e>
                                        <m:sub>
                                          <m:r>
                                            <a:rPr lang="en-US" sz="1600" i="1">
                                              <a:latin typeface="Cambria Math" panose="02040503050406030204" pitchFamily="18" charset="0"/>
                                            </a:rPr>
                                            <m:t>0</m:t>
                                          </m:r>
                                        </m:sub>
                                      </m:sSub>
                                    </m:den>
                                  </m:f>
                                </m:e>
                              </m:d>
                            </m:e>
                            <m:sup>
                              <m:r>
                                <a:rPr lang="en-US" sz="1600" i="1">
                                  <a:latin typeface="Cambria Math" panose="02040503050406030204" pitchFamily="18" charset="0"/>
                                </a:rPr>
                                <m:t>−</m:t>
                              </m:r>
                              <m:r>
                                <a:rPr lang="en-US" sz="1600" i="1">
                                  <a:latin typeface="Cambria Math" panose="02040503050406030204" pitchFamily="18" charset="0"/>
                                  <a:ea typeface="Cambria Math" panose="02040503050406030204" pitchFamily="18" charset="0"/>
                                </a:rPr>
                                <m:t>𝛾</m:t>
                              </m:r>
                            </m:sup>
                          </m:sSup>
                        </m:oMath>
                      </m:oMathPara>
                    </a14:m>
                    <a:endParaRPr lang="en-US" sz="1600" dirty="0"/>
                  </a:p>
                </p:txBody>
              </p:sp>
            </mc:Choice>
            <mc:Fallback xmlns="">
              <p:sp>
                <p:nvSpPr>
                  <p:cNvPr id="22" name="Rectangle 21">
                    <a:extLst>
                      <a:ext uri="{FF2B5EF4-FFF2-40B4-BE49-F238E27FC236}">
                        <a16:creationId xmlns:a16="http://schemas.microsoft.com/office/drawing/2014/main" id="{C70C4E67-DBCA-4DC1-A0A0-D64275572CF6}"/>
                      </a:ext>
                    </a:extLst>
                  </p:cNvPr>
                  <p:cNvSpPr>
                    <a:spLocks noRot="1" noChangeAspect="1" noMove="1" noResize="1" noEditPoints="1" noAdjustHandles="1" noChangeArrowheads="1" noChangeShapeType="1" noTextEdit="1"/>
                  </p:cNvSpPr>
                  <p:nvPr/>
                </p:nvSpPr>
                <p:spPr>
                  <a:xfrm>
                    <a:off x="945479" y="2744569"/>
                    <a:ext cx="1705852" cy="674159"/>
                  </a:xfrm>
                  <a:prstGeom prst="rect">
                    <a:avLst/>
                  </a:prstGeom>
                  <a:blipFill>
                    <a:blip r:embed="rId5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B995B2C1-5DBD-4D34-8EB0-EC6C6257F622}"/>
                      </a:ext>
                    </a:extLst>
                  </p:cNvPr>
                  <p:cNvSpPr/>
                  <p:nvPr/>
                </p:nvSpPr>
                <p:spPr>
                  <a:xfrm>
                    <a:off x="938429" y="3578663"/>
                    <a:ext cx="1883849" cy="6741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1600" i="1" smtClean="0">
                                  <a:latin typeface="Cambria Math" panose="02040503050406030204" pitchFamily="18" charset="0"/>
                                </a:rPr>
                              </m:ctrlPr>
                            </m:fPr>
                            <m:num>
                              <m:r>
                                <a:rPr lang="en-US" sz="1600" b="0" i="1" smtClean="0">
                                  <a:latin typeface="Cambria Math" panose="02040503050406030204" pitchFamily="18" charset="0"/>
                                </a:rPr>
                                <m:t>𝑚</m:t>
                              </m:r>
                              <m:r>
                                <a:rPr lang="en-US" sz="1600" b="0" i="1" smtClean="0">
                                  <a:latin typeface="Cambria Math" panose="02040503050406030204" pitchFamily="18" charset="0"/>
                                </a:rPr>
                                <m:t>∗</m:t>
                              </m:r>
                              <m:acc>
                                <m:accPr>
                                  <m:chr m:val="̈"/>
                                  <m:ctrlPr>
                                    <a:rPr lang="en-US" sz="1600" b="0" i="1" smtClean="0">
                                      <a:latin typeface="Cambria Math" panose="02040503050406030204" pitchFamily="18" charset="0"/>
                                    </a:rPr>
                                  </m:ctrlPr>
                                </m:accPr>
                                <m:e>
                                  <m:r>
                                    <a:rPr lang="en-US" sz="1600" i="1">
                                      <a:latin typeface="Cambria Math" panose="02040503050406030204" pitchFamily="18" charset="0"/>
                                    </a:rPr>
                                    <m:t>𝑥</m:t>
                                  </m:r>
                                </m:e>
                              </m:acc>
                            </m:num>
                            <m:den>
                              <m:r>
                                <a:rPr lang="en-US" sz="1600" i="1">
                                  <a:latin typeface="Cambria Math" panose="02040503050406030204" pitchFamily="18" charset="0"/>
                                </a:rPr>
                                <m:t>𝑚</m:t>
                              </m:r>
                              <m:r>
                                <a:rPr lang="en-US" sz="1600" i="1">
                                  <a:latin typeface="Cambria Math" panose="02040503050406030204" pitchFamily="18" charset="0"/>
                                </a:rPr>
                                <m:t>∗</m:t>
                              </m:r>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𝑥</m:t>
                                      </m:r>
                                    </m:e>
                                  </m:acc>
                                </m:e>
                                <m:sub>
                                  <m:r>
                                    <a:rPr lang="en-US" sz="1600" b="0" i="1" smtClean="0">
                                      <a:latin typeface="Cambria Math" panose="02040503050406030204" pitchFamily="18" charset="0"/>
                                    </a:rPr>
                                    <m:t>0</m:t>
                                  </m:r>
                                </m:sub>
                              </m:sSub>
                            </m:den>
                          </m:f>
                          <m:r>
                            <a:rPr lang="en-US" sz="1600" i="1">
                              <a:latin typeface="Cambria Math" panose="02040503050406030204" pitchFamily="18" charset="0"/>
                            </a:rPr>
                            <m:t>=</m:t>
                          </m:r>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f>
                                    <m:fPr>
                                      <m:ctrlPr>
                                        <a:rPr lang="en-US" sz="1600" i="1">
                                          <a:latin typeface="Cambria Math" panose="02040503050406030204" pitchFamily="18" charset="0"/>
                                        </a:rPr>
                                      </m:ctrlPr>
                                    </m:fPr>
                                    <m:num>
                                      <m:r>
                                        <a:rPr lang="en-US" sz="1600" b="0" i="1" smtClean="0">
                                          <a:latin typeface="Cambria Math" panose="02040503050406030204" pitchFamily="18" charset="0"/>
                                        </a:rPr>
                                        <m:t>𝑥</m:t>
                                      </m:r>
                                      <m:r>
                                        <a:rPr lang="en-US" sz="1600" b="0" i="1" smtClean="0">
                                          <a:latin typeface="Cambria Math" panose="02040503050406030204" pitchFamily="18" charset="0"/>
                                        </a:rPr>
                                        <m:t>(</m:t>
                                      </m:r>
                                      <m:r>
                                        <a:rPr lang="en-US" sz="1600" b="0" i="1" smtClean="0">
                                          <a:latin typeface="Cambria Math" panose="02040503050406030204" pitchFamily="18" charset="0"/>
                                        </a:rPr>
                                        <m:t>𝑡</m:t>
                                      </m:r>
                                      <m:r>
                                        <a:rPr lang="en-US" sz="1600" b="0" i="1" smtClean="0">
                                          <a:latin typeface="Cambria Math" panose="02040503050406030204" pitchFamily="18" charset="0"/>
                                        </a:rPr>
                                        <m:t>)</m:t>
                                      </m:r>
                                    </m:num>
                                    <m:den>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i="1">
                                              <a:latin typeface="Cambria Math" panose="02040503050406030204" pitchFamily="18" charset="0"/>
                                            </a:rPr>
                                            <m:t>0</m:t>
                                          </m:r>
                                        </m:sub>
                                      </m:sSub>
                                    </m:den>
                                  </m:f>
                                </m:e>
                              </m:d>
                            </m:e>
                            <m:sup>
                              <m:r>
                                <a:rPr lang="en-US" sz="1600" i="1">
                                  <a:latin typeface="Cambria Math" panose="02040503050406030204" pitchFamily="18" charset="0"/>
                                </a:rPr>
                                <m:t>−</m:t>
                              </m:r>
                              <m:r>
                                <a:rPr lang="en-US" sz="1600" i="1">
                                  <a:latin typeface="Cambria Math" panose="02040503050406030204" pitchFamily="18" charset="0"/>
                                  <a:ea typeface="Cambria Math" panose="02040503050406030204" pitchFamily="18" charset="0"/>
                                </a:rPr>
                                <m:t>𝛾</m:t>
                              </m:r>
                            </m:sup>
                          </m:sSup>
                        </m:oMath>
                      </m:oMathPara>
                    </a14:m>
                    <a:endParaRPr lang="en-US" sz="1600" dirty="0"/>
                  </a:p>
                </p:txBody>
              </p:sp>
            </mc:Choice>
            <mc:Fallback xmlns="">
              <p:sp>
                <p:nvSpPr>
                  <p:cNvPr id="23" name="Rectangle 22">
                    <a:extLst>
                      <a:ext uri="{FF2B5EF4-FFF2-40B4-BE49-F238E27FC236}">
                        <a16:creationId xmlns:a16="http://schemas.microsoft.com/office/drawing/2014/main" id="{B995B2C1-5DBD-4D34-8EB0-EC6C6257F622}"/>
                      </a:ext>
                    </a:extLst>
                  </p:cNvPr>
                  <p:cNvSpPr>
                    <a:spLocks noRot="1" noChangeAspect="1" noMove="1" noResize="1" noEditPoints="1" noAdjustHandles="1" noChangeArrowheads="1" noChangeShapeType="1" noTextEdit="1"/>
                  </p:cNvSpPr>
                  <p:nvPr/>
                </p:nvSpPr>
                <p:spPr>
                  <a:xfrm>
                    <a:off x="938429" y="3578663"/>
                    <a:ext cx="1883849" cy="674159"/>
                  </a:xfrm>
                  <a:prstGeom prst="rect">
                    <a:avLst/>
                  </a:prstGeom>
                  <a:blipFill>
                    <a:blip r:embed="rId5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8A46DF02-97E5-4A6E-A3CA-834B5DD57ACF}"/>
                      </a:ext>
                    </a:extLst>
                  </p:cNvPr>
                  <p:cNvSpPr/>
                  <p:nvPr/>
                </p:nvSpPr>
                <p:spPr>
                  <a:xfrm>
                    <a:off x="948416" y="4410326"/>
                    <a:ext cx="1878591" cy="74680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acc>
                                <m:accPr>
                                  <m:chr m:val="̈"/>
                                  <m:ctrlPr>
                                    <a:rPr lang="en-US" i="1" smtClean="0">
                                      <a:latin typeface="Cambria Math" panose="02040503050406030204" pitchFamily="18" charset="0"/>
                                    </a:rPr>
                                  </m:ctrlPr>
                                </m:accPr>
                                <m:e>
                                  <m:r>
                                    <a:rPr lang="en-US" i="1">
                                      <a:latin typeface="Cambria Math" panose="02040503050406030204" pitchFamily="18" charset="0"/>
                                    </a:rPr>
                                    <m:t>𝑥</m:t>
                                  </m:r>
                                </m:e>
                              </m:acc>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num>
                            <m:den>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i="1">
                                      <a:latin typeface="Cambria Math" panose="02040503050406030204" pitchFamily="18" charset="0"/>
                                    </a:rPr>
                                    <m:t>0</m:t>
                                  </m:r>
                                </m:sub>
                              </m:sSub>
                            </m:den>
                          </m:f>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num>
                                    <m:den>
                                      <m:sSub>
                                        <m:sSubPr>
                                          <m:ctrlPr>
                                            <a:rPr lang="en-US" i="1">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0</m:t>
                                          </m:r>
                                        </m:sub>
                                      </m:sSub>
                                    </m:den>
                                  </m:f>
                                </m:e>
                              </m:d>
                            </m:e>
                            <m:sup>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𝛾</m:t>
                              </m:r>
                            </m:sup>
                          </m:sSup>
                        </m:oMath>
                      </m:oMathPara>
                    </a14:m>
                    <a:endParaRPr lang="en-US" dirty="0"/>
                  </a:p>
                </p:txBody>
              </p:sp>
            </mc:Choice>
            <mc:Fallback xmlns="">
              <p:sp>
                <p:nvSpPr>
                  <p:cNvPr id="24" name="Rectangle 23">
                    <a:extLst>
                      <a:ext uri="{FF2B5EF4-FFF2-40B4-BE49-F238E27FC236}">
                        <a16:creationId xmlns:a16="http://schemas.microsoft.com/office/drawing/2014/main" id="{8A46DF02-97E5-4A6E-A3CA-834B5DD57ACF}"/>
                      </a:ext>
                    </a:extLst>
                  </p:cNvPr>
                  <p:cNvSpPr>
                    <a:spLocks noRot="1" noChangeAspect="1" noMove="1" noResize="1" noEditPoints="1" noAdjustHandles="1" noChangeArrowheads="1" noChangeShapeType="1" noTextEdit="1"/>
                  </p:cNvSpPr>
                  <p:nvPr/>
                </p:nvSpPr>
                <p:spPr>
                  <a:xfrm>
                    <a:off x="948416" y="4410326"/>
                    <a:ext cx="1878591" cy="746808"/>
                  </a:xfrm>
                  <a:prstGeom prst="rect">
                    <a:avLst/>
                  </a:prstGeom>
                  <a:blipFill>
                    <a:blip r:embed="rId5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272B23D0-A586-4987-A1C0-51741E151AD6}"/>
                      </a:ext>
                    </a:extLst>
                  </p:cNvPr>
                  <p:cNvSpPr/>
                  <p:nvPr/>
                </p:nvSpPr>
                <p:spPr>
                  <a:xfrm>
                    <a:off x="960163" y="5521937"/>
                    <a:ext cx="1945789" cy="37798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𝑋</m:t>
                              </m:r>
                            </m:e>
                          </m:acc>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smtClean="0">
                                      <a:latin typeface="Cambria Math" panose="02040503050406030204" pitchFamily="18" charset="0"/>
                                    </a:rPr>
                                    <m:t>𝑋</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e>
                              </m:d>
                            </m:e>
                            <m:sup>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𝛾</m:t>
                              </m:r>
                            </m:sup>
                          </m:sSup>
                        </m:oMath>
                      </m:oMathPara>
                    </a14:m>
                    <a:endParaRPr lang="en-US" dirty="0"/>
                  </a:p>
                </p:txBody>
              </p:sp>
            </mc:Choice>
            <mc:Fallback xmlns="">
              <p:sp>
                <p:nvSpPr>
                  <p:cNvPr id="26" name="Rectangle 25">
                    <a:extLst>
                      <a:ext uri="{FF2B5EF4-FFF2-40B4-BE49-F238E27FC236}">
                        <a16:creationId xmlns:a16="http://schemas.microsoft.com/office/drawing/2014/main" id="{272B23D0-A586-4987-A1C0-51741E151AD6}"/>
                      </a:ext>
                    </a:extLst>
                  </p:cNvPr>
                  <p:cNvSpPr>
                    <a:spLocks noRot="1" noChangeAspect="1" noMove="1" noResize="1" noEditPoints="1" noAdjustHandles="1" noChangeArrowheads="1" noChangeShapeType="1" noTextEdit="1"/>
                  </p:cNvSpPr>
                  <p:nvPr/>
                </p:nvSpPr>
                <p:spPr>
                  <a:xfrm>
                    <a:off x="960163" y="5521937"/>
                    <a:ext cx="1945789" cy="377989"/>
                  </a:xfrm>
                  <a:prstGeom prst="rect">
                    <a:avLst/>
                  </a:prstGeom>
                  <a:blipFill>
                    <a:blip r:embed="rId55"/>
                    <a:stretch>
                      <a:fillRect b="-145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0" name="TextBox 299">
                    <a:extLst>
                      <a:ext uri="{FF2B5EF4-FFF2-40B4-BE49-F238E27FC236}">
                        <a16:creationId xmlns:a16="http://schemas.microsoft.com/office/drawing/2014/main" id="{1905F121-A2B5-4DCA-A881-DD8B6009E57E}"/>
                      </a:ext>
                    </a:extLst>
                  </p:cNvPr>
                  <p:cNvSpPr txBox="1"/>
                  <p:nvPr/>
                </p:nvSpPr>
                <p:spPr>
                  <a:xfrm>
                    <a:off x="1044934" y="2002634"/>
                    <a:ext cx="1710533" cy="5818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600" i="1" smtClean="0">
                                  <a:latin typeface="Cambria Math" panose="02040503050406030204" pitchFamily="18" charset="0"/>
                                </a:rPr>
                              </m:ctrlPr>
                            </m:fPr>
                            <m:num>
                              <m:r>
                                <a:rPr lang="en-US" sz="1600" b="0" i="1" smtClean="0">
                                  <a:latin typeface="Cambria Math" panose="02040503050406030204" pitchFamily="18" charset="0"/>
                                </a:rPr>
                                <m:t>𝑃</m:t>
                              </m:r>
                              <m:r>
                                <a:rPr lang="en-US" sz="1600" b="0" i="1" smtClean="0">
                                  <a:latin typeface="Cambria Math" panose="02040503050406030204" pitchFamily="18" charset="0"/>
                                </a:rPr>
                                <m:t>∗</m:t>
                              </m:r>
                              <m:r>
                                <a:rPr lang="en-US" sz="1600" b="0" i="1" smtClean="0">
                                  <a:latin typeface="Cambria Math" panose="02040503050406030204" pitchFamily="18" charset="0"/>
                                </a:rPr>
                                <m:t>𝐴</m:t>
                              </m:r>
                            </m:num>
                            <m:den>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𝑃</m:t>
                                  </m:r>
                                </m:e>
                                <m:sub>
                                  <m:r>
                                    <a:rPr lang="en-US" sz="1600" b="0" i="1" smtClean="0">
                                      <a:latin typeface="Cambria Math" panose="02040503050406030204" pitchFamily="18" charset="0"/>
                                    </a:rPr>
                                    <m:t>0</m:t>
                                  </m:r>
                                </m:sub>
                              </m:sSub>
                              <m:r>
                                <a:rPr lang="en-US" sz="1600" b="0" i="1" smtClean="0">
                                  <a:latin typeface="Cambria Math" panose="02040503050406030204" pitchFamily="18" charset="0"/>
                                </a:rPr>
                                <m:t>∗</m:t>
                              </m:r>
                              <m:r>
                                <a:rPr lang="en-US" sz="1600" b="0" i="1" smtClean="0">
                                  <a:latin typeface="Cambria Math" panose="02040503050406030204" pitchFamily="18" charset="0"/>
                                </a:rPr>
                                <m:t>𝐴</m:t>
                              </m:r>
                            </m:den>
                          </m:f>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d>
                                <m:dPr>
                                  <m:ctrlPr>
                                    <a:rPr lang="en-US" sz="1600" i="1">
                                      <a:latin typeface="Cambria Math" panose="02040503050406030204" pitchFamily="18" charset="0"/>
                                    </a:rPr>
                                  </m:ctrlPr>
                                </m:dPr>
                                <m:e>
                                  <m:f>
                                    <m:fPr>
                                      <m:ctrlPr>
                                        <a:rPr lang="en-US" sz="1600" i="1">
                                          <a:latin typeface="Cambria Math" panose="02040503050406030204" pitchFamily="18" charset="0"/>
                                        </a:rPr>
                                      </m:ctrlPr>
                                    </m:fPr>
                                    <m:num>
                                      <m:r>
                                        <a:rPr lang="en-US" sz="1600" i="1">
                                          <a:latin typeface="Cambria Math" panose="02040503050406030204" pitchFamily="18" charset="0"/>
                                        </a:rPr>
                                        <m:t>𝑉</m:t>
                                      </m:r>
                                      <m:r>
                                        <a:rPr lang="en-US" sz="1600" b="0" i="1" smtClean="0">
                                          <a:latin typeface="Cambria Math" panose="02040503050406030204" pitchFamily="18" charset="0"/>
                                        </a:rPr>
                                        <m:t>/</m:t>
                                      </m:r>
                                      <m:r>
                                        <a:rPr lang="en-US" sz="1600" b="0" i="1" smtClean="0">
                                          <a:latin typeface="Cambria Math" panose="02040503050406030204" pitchFamily="18" charset="0"/>
                                        </a:rPr>
                                        <m:t>𝐴</m:t>
                                      </m:r>
                                    </m:num>
                                    <m:den>
                                      <m:sSub>
                                        <m:sSubPr>
                                          <m:ctrlPr>
                                            <a:rPr lang="en-US" sz="1600" i="1">
                                              <a:latin typeface="Cambria Math" panose="02040503050406030204" pitchFamily="18" charset="0"/>
                                            </a:rPr>
                                          </m:ctrlPr>
                                        </m:sSubPr>
                                        <m:e>
                                          <m:r>
                                            <a:rPr lang="en-US" sz="1600" i="1">
                                              <a:latin typeface="Cambria Math" panose="02040503050406030204" pitchFamily="18" charset="0"/>
                                            </a:rPr>
                                            <m:t>𝑉</m:t>
                                          </m:r>
                                        </m:e>
                                        <m:sub>
                                          <m:r>
                                            <a:rPr lang="en-US" sz="1600" i="1">
                                              <a:latin typeface="Cambria Math" panose="02040503050406030204" pitchFamily="18" charset="0"/>
                                            </a:rPr>
                                            <m:t>0</m:t>
                                          </m:r>
                                        </m:sub>
                                      </m:sSub>
                                      <m:r>
                                        <a:rPr lang="en-US" sz="1600" b="0" i="1" smtClean="0">
                                          <a:latin typeface="Cambria Math" panose="02040503050406030204" pitchFamily="18" charset="0"/>
                                        </a:rPr>
                                        <m:t>/</m:t>
                                      </m:r>
                                      <m:r>
                                        <a:rPr lang="en-US" sz="1600" b="0" i="1" smtClean="0">
                                          <a:latin typeface="Cambria Math" panose="02040503050406030204" pitchFamily="18" charset="0"/>
                                        </a:rPr>
                                        <m:t>𝐴</m:t>
                                      </m:r>
                                    </m:den>
                                  </m:f>
                                </m:e>
                              </m:d>
                            </m:e>
                            <m:sup>
                              <m:r>
                                <a:rPr lang="en-US" sz="1600" b="0" i="1" smtClean="0">
                                  <a:latin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𝛾</m:t>
                              </m:r>
                            </m:sup>
                          </m:sSup>
                        </m:oMath>
                      </m:oMathPara>
                    </a14:m>
                    <a:endParaRPr lang="en-US" sz="1600" dirty="0"/>
                  </a:p>
                </p:txBody>
              </p:sp>
            </mc:Choice>
            <mc:Fallback xmlns="">
              <p:sp>
                <p:nvSpPr>
                  <p:cNvPr id="300" name="TextBox 299">
                    <a:extLst>
                      <a:ext uri="{FF2B5EF4-FFF2-40B4-BE49-F238E27FC236}">
                        <a16:creationId xmlns:a16="http://schemas.microsoft.com/office/drawing/2014/main" id="{1905F121-A2B5-4DCA-A881-DD8B6009E57E}"/>
                      </a:ext>
                    </a:extLst>
                  </p:cNvPr>
                  <p:cNvSpPr txBox="1">
                    <a:spLocks noRot="1" noChangeAspect="1" noMove="1" noResize="1" noEditPoints="1" noAdjustHandles="1" noChangeArrowheads="1" noChangeShapeType="1" noTextEdit="1"/>
                  </p:cNvSpPr>
                  <p:nvPr/>
                </p:nvSpPr>
                <p:spPr>
                  <a:xfrm>
                    <a:off x="1044934" y="2002634"/>
                    <a:ext cx="1710533" cy="581826"/>
                  </a:xfrm>
                  <a:prstGeom prst="rect">
                    <a:avLst/>
                  </a:prstGeom>
                  <a:blipFill>
                    <a:blip r:embed="rId56"/>
                    <a:stretch>
                      <a:fillRect b="-1053"/>
                    </a:stretch>
                  </a:blipFill>
                </p:spPr>
                <p:txBody>
                  <a:bodyPr/>
                  <a:lstStyle/>
                  <a:p>
                    <a:r>
                      <a:rPr lang="en-US">
                        <a:noFill/>
                      </a:rPr>
                      <a:t> </a:t>
                    </a:r>
                  </a:p>
                </p:txBody>
              </p:sp>
            </mc:Fallback>
          </mc:AlternateContent>
          <p:cxnSp>
            <p:nvCxnSpPr>
              <p:cNvPr id="143" name="Straight Connector 142">
                <a:extLst>
                  <a:ext uri="{FF2B5EF4-FFF2-40B4-BE49-F238E27FC236}">
                    <a16:creationId xmlns:a16="http://schemas.microsoft.com/office/drawing/2014/main" id="{29DD7453-4C2E-4C08-86E3-5BD320DCB491}"/>
                  </a:ext>
                </a:extLst>
              </p:cNvPr>
              <p:cNvCxnSpPr>
                <a:cxnSpLocks/>
              </p:cNvCxnSpPr>
              <p:nvPr/>
            </p:nvCxnSpPr>
            <p:spPr>
              <a:xfrm flipH="1">
                <a:off x="1102855" y="3625705"/>
                <a:ext cx="145699" cy="58007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B594479F-5F13-4862-9BC1-4EDA7D25DAB4}"/>
                </a:ext>
              </a:extLst>
            </p:cNvPr>
            <p:cNvGrpSpPr/>
            <p:nvPr/>
          </p:nvGrpSpPr>
          <p:grpSpPr>
            <a:xfrm>
              <a:off x="672673" y="1163683"/>
              <a:ext cx="2401218" cy="5163397"/>
              <a:chOff x="672673" y="1163683"/>
              <a:chExt cx="2401218" cy="5163397"/>
            </a:xfrm>
          </p:grpSpPr>
          <p:grpSp>
            <p:nvGrpSpPr>
              <p:cNvPr id="27" name="Group 26">
                <a:extLst>
                  <a:ext uri="{FF2B5EF4-FFF2-40B4-BE49-F238E27FC236}">
                    <a16:creationId xmlns:a16="http://schemas.microsoft.com/office/drawing/2014/main" id="{3B49E12D-86A3-404B-A12B-1F5EDA863432}"/>
                  </a:ext>
                </a:extLst>
              </p:cNvPr>
              <p:cNvGrpSpPr/>
              <p:nvPr/>
            </p:nvGrpSpPr>
            <p:grpSpPr>
              <a:xfrm>
                <a:off x="672673" y="1163683"/>
                <a:ext cx="2401218" cy="5163397"/>
                <a:chOff x="396594" y="1189607"/>
                <a:chExt cx="2381313" cy="5163397"/>
              </a:xfrm>
            </p:grpSpPr>
            <p:sp>
              <p:nvSpPr>
                <p:cNvPr id="9" name="Arrow: Right 8">
                  <a:extLst>
                    <a:ext uri="{FF2B5EF4-FFF2-40B4-BE49-F238E27FC236}">
                      <a16:creationId xmlns:a16="http://schemas.microsoft.com/office/drawing/2014/main" id="{3524C728-0757-4C2F-AA64-FFE4D4894686}"/>
                    </a:ext>
                  </a:extLst>
                </p:cNvPr>
                <p:cNvSpPr/>
                <p:nvPr/>
              </p:nvSpPr>
              <p:spPr>
                <a:xfrm rot="16200000" flipH="1">
                  <a:off x="-1670354" y="3256555"/>
                  <a:ext cx="4619673" cy="485777"/>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Non-dimensionalize</a:t>
                  </a:r>
                  <a:endParaRPr lang="en-US" dirty="0"/>
                </a:p>
              </p:txBody>
            </p:sp>
            <p:sp>
              <p:nvSpPr>
                <p:cNvPr id="25" name="Rectangle 24">
                  <a:extLst>
                    <a:ext uri="{FF2B5EF4-FFF2-40B4-BE49-F238E27FC236}">
                      <a16:creationId xmlns:a16="http://schemas.microsoft.com/office/drawing/2014/main" id="{342155CB-F9B4-4A7C-9E35-882B730916A0}"/>
                    </a:ext>
                  </a:extLst>
                </p:cNvPr>
                <p:cNvSpPr/>
                <p:nvPr/>
              </p:nvSpPr>
              <p:spPr>
                <a:xfrm>
                  <a:off x="897537" y="1189608"/>
                  <a:ext cx="1880370" cy="51633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6" name="Flowchart: Process 145">
                <a:extLst>
                  <a:ext uri="{FF2B5EF4-FFF2-40B4-BE49-F238E27FC236}">
                    <a16:creationId xmlns:a16="http://schemas.microsoft.com/office/drawing/2014/main" id="{F7654580-89E7-413E-9669-3A620E0DEDE4}"/>
                  </a:ext>
                </a:extLst>
              </p:cNvPr>
              <p:cNvSpPr/>
              <p:nvPr/>
            </p:nvSpPr>
            <p:spPr>
              <a:xfrm>
                <a:off x="1566468" y="5955324"/>
                <a:ext cx="987994" cy="2336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Solve</a:t>
                </a:r>
              </a:p>
            </p:txBody>
          </p:sp>
        </p:grpSp>
      </p:grpSp>
      <p:sp>
        <p:nvSpPr>
          <p:cNvPr id="38" name="Right Brace 37">
            <a:extLst>
              <a:ext uri="{FF2B5EF4-FFF2-40B4-BE49-F238E27FC236}">
                <a16:creationId xmlns:a16="http://schemas.microsoft.com/office/drawing/2014/main" id="{A920655A-E2E9-4910-99F2-F5FF3B30E6EA}"/>
              </a:ext>
            </a:extLst>
          </p:cNvPr>
          <p:cNvSpPr/>
          <p:nvPr/>
        </p:nvSpPr>
        <p:spPr>
          <a:xfrm rot="5400000">
            <a:off x="3913197" y="5612638"/>
            <a:ext cx="127172" cy="1069831"/>
          </a:xfrm>
          <a:prstGeom prst="rightBrace">
            <a:avLst>
              <a:gd name="adj1" fmla="val 8333"/>
              <a:gd name="adj2" fmla="val 50784"/>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6" name="Arrow: Right 275">
            <a:extLst>
              <a:ext uri="{FF2B5EF4-FFF2-40B4-BE49-F238E27FC236}">
                <a16:creationId xmlns:a16="http://schemas.microsoft.com/office/drawing/2014/main" id="{3F890BC9-7918-4E18-95A5-AF840CE5556D}"/>
              </a:ext>
            </a:extLst>
          </p:cNvPr>
          <p:cNvSpPr/>
          <p:nvPr/>
        </p:nvSpPr>
        <p:spPr>
          <a:xfrm>
            <a:off x="3037452" y="5439679"/>
            <a:ext cx="383577" cy="273990"/>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7" name="Arrow: Right 276">
            <a:extLst>
              <a:ext uri="{FF2B5EF4-FFF2-40B4-BE49-F238E27FC236}">
                <a16:creationId xmlns:a16="http://schemas.microsoft.com/office/drawing/2014/main" id="{BAE8F836-E299-4247-93A6-FBEE9D810B2F}"/>
              </a:ext>
            </a:extLst>
          </p:cNvPr>
          <p:cNvSpPr/>
          <p:nvPr/>
        </p:nvSpPr>
        <p:spPr>
          <a:xfrm rot="851843">
            <a:off x="3015304" y="5743426"/>
            <a:ext cx="388077" cy="273991"/>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8" name="Arrow: Right 277">
            <a:extLst>
              <a:ext uri="{FF2B5EF4-FFF2-40B4-BE49-F238E27FC236}">
                <a16:creationId xmlns:a16="http://schemas.microsoft.com/office/drawing/2014/main" id="{7E0615F9-749A-481C-A379-FC990D56EFAF}"/>
              </a:ext>
            </a:extLst>
          </p:cNvPr>
          <p:cNvSpPr/>
          <p:nvPr/>
        </p:nvSpPr>
        <p:spPr>
          <a:xfrm rot="10109454">
            <a:off x="4633045" y="5076585"/>
            <a:ext cx="514100" cy="229859"/>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0" name="Arrow: Right 279">
            <a:extLst>
              <a:ext uri="{FF2B5EF4-FFF2-40B4-BE49-F238E27FC236}">
                <a16:creationId xmlns:a16="http://schemas.microsoft.com/office/drawing/2014/main" id="{96743656-61C6-4931-AB6F-A2F781B0EBF6}"/>
              </a:ext>
            </a:extLst>
          </p:cNvPr>
          <p:cNvSpPr/>
          <p:nvPr/>
        </p:nvSpPr>
        <p:spPr>
          <a:xfrm rot="11938705">
            <a:off x="4581987" y="5946111"/>
            <a:ext cx="605548" cy="229859"/>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lowchart: Process 35">
            <a:extLst>
              <a:ext uri="{FF2B5EF4-FFF2-40B4-BE49-F238E27FC236}">
                <a16:creationId xmlns:a16="http://schemas.microsoft.com/office/drawing/2014/main" id="{05B5F798-05A1-400E-9A94-AAC81537D2AC}"/>
              </a:ext>
            </a:extLst>
          </p:cNvPr>
          <p:cNvSpPr/>
          <p:nvPr/>
        </p:nvSpPr>
        <p:spPr>
          <a:xfrm>
            <a:off x="2916576" y="6319239"/>
            <a:ext cx="2074794" cy="2336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Re-dimensionalize</a:t>
            </a:r>
          </a:p>
        </p:txBody>
      </p:sp>
      <p:sp>
        <p:nvSpPr>
          <p:cNvPr id="144" name="Arrow: Right 143">
            <a:extLst>
              <a:ext uri="{FF2B5EF4-FFF2-40B4-BE49-F238E27FC236}">
                <a16:creationId xmlns:a16="http://schemas.microsoft.com/office/drawing/2014/main" id="{510B1AF2-BD1D-4183-A6F9-4F921C7D8872}"/>
              </a:ext>
            </a:extLst>
          </p:cNvPr>
          <p:cNvSpPr/>
          <p:nvPr/>
        </p:nvSpPr>
        <p:spPr>
          <a:xfrm>
            <a:off x="3037452" y="5082226"/>
            <a:ext cx="383577" cy="273990"/>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Arrow: Right 144">
            <a:extLst>
              <a:ext uri="{FF2B5EF4-FFF2-40B4-BE49-F238E27FC236}">
                <a16:creationId xmlns:a16="http://schemas.microsoft.com/office/drawing/2014/main" id="{65D674C4-79B1-40F3-9004-360E433C5252}"/>
              </a:ext>
            </a:extLst>
          </p:cNvPr>
          <p:cNvSpPr/>
          <p:nvPr/>
        </p:nvSpPr>
        <p:spPr>
          <a:xfrm rot="9632397">
            <a:off x="4505146" y="4568502"/>
            <a:ext cx="592759" cy="229859"/>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Arrow: Right 146">
            <a:extLst>
              <a:ext uri="{FF2B5EF4-FFF2-40B4-BE49-F238E27FC236}">
                <a16:creationId xmlns:a16="http://schemas.microsoft.com/office/drawing/2014/main" id="{4B114FD3-EA50-4921-A181-344462753070}"/>
              </a:ext>
            </a:extLst>
          </p:cNvPr>
          <p:cNvSpPr/>
          <p:nvPr/>
        </p:nvSpPr>
        <p:spPr>
          <a:xfrm rot="20440206">
            <a:off x="3003378" y="4790831"/>
            <a:ext cx="383577" cy="273990"/>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CD210827-EB63-4A25-87D6-AFC409FEC933}"/>
              </a:ext>
            </a:extLst>
          </p:cNvPr>
          <p:cNvGrpSpPr/>
          <p:nvPr/>
        </p:nvGrpSpPr>
        <p:grpSpPr>
          <a:xfrm>
            <a:off x="3429404" y="4661372"/>
            <a:ext cx="1216102" cy="1390505"/>
            <a:chOff x="7523403" y="4062774"/>
            <a:chExt cx="1216102" cy="1390505"/>
          </a:xfrm>
        </p:grpSpPr>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12374683-479E-4221-84C5-3004F215F77A}"/>
                    </a:ext>
                  </a:extLst>
                </p:cNvPr>
                <p:cNvSpPr txBox="1"/>
                <p:nvPr/>
              </p:nvSpPr>
              <p:spPr>
                <a:xfrm>
                  <a:off x="7549738" y="4459597"/>
                  <a:ext cx="11147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rPr>
                              <m:t>∗</m:t>
                            </m:r>
                            <m:r>
                              <a:rPr lang="en-US" i="1">
                                <a:latin typeface="Cambria Math" panose="02040503050406030204" pitchFamily="18" charset="0"/>
                              </a:rPr>
                              <m:t>𝑥</m:t>
                            </m:r>
                          </m:e>
                          <m:sub>
                            <m:r>
                              <a:rPr lang="en-US" i="1">
                                <a:latin typeface="Cambria Math" panose="02040503050406030204" pitchFamily="18" charset="0"/>
                              </a:rPr>
                              <m:t>0</m:t>
                            </m:r>
                          </m:sub>
                        </m:sSub>
                      </m:oMath>
                    </m:oMathPara>
                  </a14:m>
                  <a:endParaRPr lang="en-US" dirty="0"/>
                </a:p>
              </p:txBody>
            </p:sp>
          </mc:Choice>
          <mc:Fallback xmlns="">
            <p:sp>
              <p:nvSpPr>
                <p:cNvPr id="148" name="TextBox 147">
                  <a:extLst>
                    <a:ext uri="{FF2B5EF4-FFF2-40B4-BE49-F238E27FC236}">
                      <a16:creationId xmlns:a16="http://schemas.microsoft.com/office/drawing/2014/main" id="{12374683-479E-4221-84C5-3004F215F77A}"/>
                    </a:ext>
                  </a:extLst>
                </p:cNvPr>
                <p:cNvSpPr txBox="1">
                  <a:spLocks noRot="1" noChangeAspect="1" noMove="1" noResize="1" noEditPoints="1" noAdjustHandles="1" noChangeArrowheads="1" noChangeShapeType="1" noTextEdit="1"/>
                </p:cNvSpPr>
                <p:nvPr/>
              </p:nvSpPr>
              <p:spPr>
                <a:xfrm>
                  <a:off x="7549738" y="4459597"/>
                  <a:ext cx="1114792" cy="276999"/>
                </a:xfrm>
                <a:prstGeom prst="rect">
                  <a:avLst/>
                </a:prstGeom>
                <a:blipFill>
                  <a:blip r:embed="rId57"/>
                  <a:stretch>
                    <a:fillRect l="-1093"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9" name="TextBox 148">
                  <a:extLst>
                    <a:ext uri="{FF2B5EF4-FFF2-40B4-BE49-F238E27FC236}">
                      <a16:creationId xmlns:a16="http://schemas.microsoft.com/office/drawing/2014/main" id="{E243A799-C05C-491E-AB92-50726A384A23}"/>
                    </a:ext>
                  </a:extLst>
                </p:cNvPr>
                <p:cNvSpPr txBox="1"/>
                <p:nvPr/>
              </p:nvSpPr>
              <p:spPr>
                <a:xfrm>
                  <a:off x="7549738" y="5167623"/>
                  <a:ext cx="1082732" cy="2856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i="1">
                                <a:latin typeface="Cambria Math" panose="02040503050406030204" pitchFamily="18" charset="0"/>
                              </a:rPr>
                              <m:t>𝑥</m:t>
                            </m:r>
                          </m:e>
                        </m:acc>
                        <m:r>
                          <a:rPr lang="en-US" b="0" i="1" smtClean="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𝑋</m:t>
                            </m:r>
                          </m:e>
                        </m:acc>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i="1">
                                <a:latin typeface="Cambria Math" panose="02040503050406030204" pitchFamily="18" charset="0"/>
                              </a:rPr>
                              <m:t>0</m:t>
                            </m:r>
                          </m:sub>
                        </m:sSub>
                      </m:oMath>
                    </m:oMathPara>
                  </a14:m>
                  <a:endParaRPr lang="en-US" dirty="0"/>
                </a:p>
              </p:txBody>
            </p:sp>
          </mc:Choice>
          <mc:Fallback xmlns="">
            <p:sp>
              <p:nvSpPr>
                <p:cNvPr id="149" name="TextBox 148">
                  <a:extLst>
                    <a:ext uri="{FF2B5EF4-FFF2-40B4-BE49-F238E27FC236}">
                      <a16:creationId xmlns:a16="http://schemas.microsoft.com/office/drawing/2014/main" id="{E243A799-C05C-491E-AB92-50726A384A23}"/>
                    </a:ext>
                  </a:extLst>
                </p:cNvPr>
                <p:cNvSpPr txBox="1">
                  <a:spLocks noRot="1" noChangeAspect="1" noMove="1" noResize="1" noEditPoints="1" noAdjustHandles="1" noChangeArrowheads="1" noChangeShapeType="1" noTextEdit="1"/>
                </p:cNvSpPr>
                <p:nvPr/>
              </p:nvSpPr>
              <p:spPr>
                <a:xfrm>
                  <a:off x="7549738" y="5167623"/>
                  <a:ext cx="1082732" cy="285656"/>
                </a:xfrm>
                <a:prstGeom prst="rect">
                  <a:avLst/>
                </a:prstGeom>
                <a:blipFill>
                  <a:blip r:embed="rId58"/>
                  <a:stretch>
                    <a:fillRect l="-2825" t="-14894" r="-17514" b="-148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0" name="Rectangle 149">
                  <a:extLst>
                    <a:ext uri="{FF2B5EF4-FFF2-40B4-BE49-F238E27FC236}">
                      <a16:creationId xmlns:a16="http://schemas.microsoft.com/office/drawing/2014/main" id="{D3C5FF88-B024-463C-A6FB-838D0EFE1B45}"/>
                    </a:ext>
                  </a:extLst>
                </p:cNvPr>
                <p:cNvSpPr/>
                <p:nvPr/>
              </p:nvSpPr>
              <p:spPr>
                <a:xfrm>
                  <a:off x="7523403" y="4062774"/>
                  <a:ext cx="110440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r>
                          <a:rPr lang="en-US" i="1" smtClean="0">
                            <a:latin typeface="Cambria Math" panose="02040503050406030204" pitchFamily="18" charset="0"/>
                          </a:rPr>
                          <m:t>𝜏</m:t>
                        </m:r>
                      </m:oMath>
                    </m:oMathPara>
                  </a14:m>
                  <a:endParaRPr lang="en-US" dirty="0"/>
                </a:p>
              </p:txBody>
            </p:sp>
          </mc:Choice>
          <mc:Fallback xmlns="">
            <p:sp>
              <p:nvSpPr>
                <p:cNvPr id="150" name="Rectangle 149">
                  <a:extLst>
                    <a:ext uri="{FF2B5EF4-FFF2-40B4-BE49-F238E27FC236}">
                      <a16:creationId xmlns:a16="http://schemas.microsoft.com/office/drawing/2014/main" id="{D3C5FF88-B024-463C-A6FB-838D0EFE1B45}"/>
                    </a:ext>
                  </a:extLst>
                </p:cNvPr>
                <p:cNvSpPr>
                  <a:spLocks noRot="1" noChangeAspect="1" noMove="1" noResize="1" noEditPoints="1" noAdjustHandles="1" noChangeArrowheads="1" noChangeShapeType="1" noTextEdit="1"/>
                </p:cNvSpPr>
                <p:nvPr/>
              </p:nvSpPr>
              <p:spPr>
                <a:xfrm>
                  <a:off x="7523403" y="4062774"/>
                  <a:ext cx="1104405" cy="369332"/>
                </a:xfrm>
                <a:prstGeom prst="rect">
                  <a:avLst/>
                </a:prstGeom>
                <a:blipFill>
                  <a:blip r:embed="rId5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1" name="Rectangle 150">
                  <a:extLst>
                    <a:ext uri="{FF2B5EF4-FFF2-40B4-BE49-F238E27FC236}">
                      <a16:creationId xmlns:a16="http://schemas.microsoft.com/office/drawing/2014/main" id="{691C130D-C53C-46E7-870A-48CE4C7EACF5}"/>
                    </a:ext>
                  </a:extLst>
                </p:cNvPr>
                <p:cNvSpPr/>
                <p:nvPr/>
              </p:nvSpPr>
              <p:spPr>
                <a:xfrm>
                  <a:off x="7523403" y="4764087"/>
                  <a:ext cx="1216102" cy="377989"/>
                </a:xfrm>
                <a:prstGeom prst="rect">
                  <a:avLst/>
                </a:prstGeom>
              </p:spPr>
              <p:txBody>
                <a:bodyPr wrap="none">
                  <a:spAutoFit/>
                </a:bodyPr>
                <a:lstStyle/>
                <a:p>
                  <a14:m>
                    <m:oMath xmlns:m="http://schemas.openxmlformats.org/officeDocument/2006/math">
                      <m:acc>
                        <m:accPr>
                          <m:chr m:val="̇"/>
                          <m:ctrlPr>
                            <a:rPr lang="en-US" i="1" smtClean="0">
                              <a:latin typeface="Cambria Math" panose="02040503050406030204" pitchFamily="18" charset="0"/>
                            </a:rPr>
                          </m:ctrlPr>
                        </m:accPr>
                        <m:e>
                          <m:r>
                            <a:rPr lang="en-US" i="1">
                              <a:latin typeface="Cambria Math" panose="02040503050406030204" pitchFamily="18" charset="0"/>
                            </a:rPr>
                            <m:t>𝑥</m:t>
                          </m:r>
                        </m:e>
                      </m:acc>
                      <m:r>
                        <a:rPr lang="en-US" i="1">
                          <a:latin typeface="Cambria Math" panose="02040503050406030204" pitchFamily="18" charset="0"/>
                        </a:rPr>
                        <m:t>=</m:t>
                      </m:r>
                      <m:acc>
                        <m:accPr>
                          <m:chr m:val="̇"/>
                          <m:ctrlPr>
                            <a:rPr lang="en-US" i="1">
                              <a:latin typeface="Cambria Math" panose="02040503050406030204" pitchFamily="18" charset="0"/>
                            </a:rPr>
                          </m:ctrlPr>
                        </m:accPr>
                        <m:e>
                          <m:r>
                            <a:rPr lang="en-US" b="0" i="1" smtClean="0">
                              <a:latin typeface="Cambria Math" panose="02040503050406030204" pitchFamily="18" charset="0"/>
                            </a:rPr>
                            <m:t>𝑋</m:t>
                          </m:r>
                        </m:e>
                      </m:acc>
                      <m:r>
                        <a:rPr lang="en-US" i="1">
                          <a:latin typeface="Cambria Math" panose="02040503050406030204" pitchFamily="18" charset="0"/>
                        </a:rPr>
                        <m:t>∗</m:t>
                      </m:r>
                    </m:oMath>
                  </a14:m>
                  <a:r>
                    <a:rPr lang="en-US" dirty="0"/>
                    <a:t>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i="1">
                              <a:latin typeface="Cambria Math" panose="02040503050406030204" pitchFamily="18" charset="0"/>
                            </a:rPr>
                            <m:t>0</m:t>
                          </m:r>
                        </m:sub>
                      </m:sSub>
                    </m:oMath>
                  </a14:m>
                  <a:endParaRPr lang="en-US" dirty="0"/>
                </a:p>
              </p:txBody>
            </p:sp>
          </mc:Choice>
          <mc:Fallback xmlns="">
            <p:sp>
              <p:nvSpPr>
                <p:cNvPr id="151" name="Rectangle 150">
                  <a:extLst>
                    <a:ext uri="{FF2B5EF4-FFF2-40B4-BE49-F238E27FC236}">
                      <a16:creationId xmlns:a16="http://schemas.microsoft.com/office/drawing/2014/main" id="{691C130D-C53C-46E7-870A-48CE4C7EACF5}"/>
                    </a:ext>
                  </a:extLst>
                </p:cNvPr>
                <p:cNvSpPr>
                  <a:spLocks noRot="1" noChangeAspect="1" noMove="1" noResize="1" noEditPoints="1" noAdjustHandles="1" noChangeArrowheads="1" noChangeShapeType="1" noTextEdit="1"/>
                </p:cNvSpPr>
                <p:nvPr/>
              </p:nvSpPr>
              <p:spPr>
                <a:xfrm>
                  <a:off x="7523403" y="4764087"/>
                  <a:ext cx="1216102" cy="377989"/>
                </a:xfrm>
                <a:prstGeom prst="rect">
                  <a:avLst/>
                </a:prstGeom>
                <a:blipFill>
                  <a:blip r:embed="rId60"/>
                  <a:stretch>
                    <a:fillRect/>
                  </a:stretch>
                </a:blipFill>
              </p:spPr>
              <p:txBody>
                <a:bodyPr/>
                <a:lstStyle/>
                <a:p>
                  <a:r>
                    <a:rPr lang="en-US">
                      <a:noFill/>
                    </a:rPr>
                    <a:t> </a:t>
                  </a:r>
                </a:p>
              </p:txBody>
            </p:sp>
          </mc:Fallback>
        </mc:AlternateContent>
      </p:grpSp>
      <p:grpSp>
        <p:nvGrpSpPr>
          <p:cNvPr id="14" name="Group 13">
            <a:extLst>
              <a:ext uri="{FF2B5EF4-FFF2-40B4-BE49-F238E27FC236}">
                <a16:creationId xmlns:a16="http://schemas.microsoft.com/office/drawing/2014/main" id="{B7B14C6C-5B25-408C-8C93-5F6ED0379522}"/>
              </a:ext>
            </a:extLst>
          </p:cNvPr>
          <p:cNvGrpSpPr/>
          <p:nvPr/>
        </p:nvGrpSpPr>
        <p:grpSpPr>
          <a:xfrm>
            <a:off x="5119263" y="4348249"/>
            <a:ext cx="4120295" cy="2253070"/>
            <a:chOff x="6562939" y="4024396"/>
            <a:chExt cx="4120295" cy="2253070"/>
          </a:xfrm>
        </p:grpSpPr>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64E1EB0-2A3B-4D40-B96D-D1DFFAD3E56A}"/>
                    </a:ext>
                  </a:extLst>
                </p:cNvPr>
                <p:cNvSpPr txBox="1"/>
                <p:nvPr/>
              </p:nvSpPr>
              <p:spPr>
                <a:xfrm>
                  <a:off x="6614842" y="4488638"/>
                  <a:ext cx="934038" cy="7937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0</m:t>
                            </m:r>
                          </m:sub>
                        </m:sSub>
                        <m:r>
                          <a:rPr lang="en-US" i="1">
                            <a:latin typeface="Cambria Math" panose="02040503050406030204" pitchFamily="18" charset="0"/>
                          </a:rPr>
                          <m:t>= </m:t>
                        </m:r>
                        <m:f>
                          <m:fPr>
                            <m:ctrlPr>
                              <a:rPr lang="en-US" i="1" smtClean="0">
                                <a:latin typeface="Cambria Math" panose="02040503050406030204" pitchFamily="18" charset="0"/>
                              </a:rPr>
                            </m:ctrlPr>
                          </m:fPr>
                          <m:num>
                            <m:sSub>
                              <m:sSubPr>
                                <m:ctrlPr>
                                  <a:rPr lang="en-US" i="1" smtClean="0">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𝑉</m:t>
                                </m:r>
                              </m:e>
                              <m:sub>
                                <m:r>
                                  <a:rPr lang="en-US" i="1">
                                    <a:solidFill>
                                      <a:srgbClr val="00B050"/>
                                    </a:solidFill>
                                    <a:latin typeface="Cambria Math" panose="02040503050406030204" pitchFamily="18" charset="0"/>
                                  </a:rPr>
                                  <m:t>0</m:t>
                                </m:r>
                              </m:sub>
                            </m:sSub>
                          </m:num>
                          <m:den>
                            <m:r>
                              <a:rPr lang="en-US" b="0" i="1" smtClean="0">
                                <a:solidFill>
                                  <a:srgbClr val="00B050"/>
                                </a:solidFill>
                                <a:latin typeface="Cambria Math" panose="02040503050406030204" pitchFamily="18" charset="0"/>
                              </a:rPr>
                              <m:t>𝐴</m:t>
                            </m:r>
                          </m:den>
                        </m:f>
                      </m:oMath>
                    </m:oMathPara>
                  </a14:m>
                  <a:endParaRPr lang="en-US" dirty="0"/>
                </a:p>
                <a:p>
                  <a:endParaRPr lang="en-US" dirty="0"/>
                </a:p>
              </p:txBody>
            </p:sp>
          </mc:Choice>
          <mc:Fallback xmlns="">
            <p:sp>
              <p:nvSpPr>
                <p:cNvPr id="35" name="TextBox 34">
                  <a:extLst>
                    <a:ext uri="{FF2B5EF4-FFF2-40B4-BE49-F238E27FC236}">
                      <a16:creationId xmlns:a16="http://schemas.microsoft.com/office/drawing/2014/main" id="{B64E1EB0-2A3B-4D40-B96D-D1DFFAD3E56A}"/>
                    </a:ext>
                  </a:extLst>
                </p:cNvPr>
                <p:cNvSpPr txBox="1">
                  <a:spLocks noRot="1" noChangeAspect="1" noMove="1" noResize="1" noEditPoints="1" noAdjustHandles="1" noChangeArrowheads="1" noChangeShapeType="1" noTextEdit="1"/>
                </p:cNvSpPr>
                <p:nvPr/>
              </p:nvSpPr>
              <p:spPr>
                <a:xfrm>
                  <a:off x="6614842" y="4488638"/>
                  <a:ext cx="934038" cy="793743"/>
                </a:xfrm>
                <a:prstGeom prst="rect">
                  <a:avLst/>
                </a:prstGeom>
                <a:blipFill>
                  <a:blip r:embed="rId6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DB54512D-3B98-4FBF-89A6-1A141CBFB3DC}"/>
                    </a:ext>
                  </a:extLst>
                </p:cNvPr>
                <p:cNvSpPr/>
                <p:nvPr/>
              </p:nvSpPr>
              <p:spPr>
                <a:xfrm>
                  <a:off x="6562939" y="5562783"/>
                  <a:ext cx="4120295" cy="7146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i="1">
                                <a:latin typeface="Cambria Math" panose="02040503050406030204" pitchFamily="18" charset="0"/>
                              </a:rPr>
                              <m:t>0</m:t>
                            </m:r>
                          </m:sub>
                        </m:sSub>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solidFill>
                                      <a:srgbClr val="00B050"/>
                                    </a:solidFill>
                                    <a:latin typeface="Cambria Math" panose="02040503050406030204" pitchFamily="18" charset="0"/>
                                  </a:rPr>
                                </m:ctrlPr>
                              </m:sSubPr>
                              <m:e>
                                <m:r>
                                  <a:rPr lang="en-US" i="1">
                                    <a:latin typeface="Cambria Math" panose="02040503050406030204" pitchFamily="18" charset="0"/>
                                  </a:rPr>
                                  <m:t>(</m:t>
                                </m:r>
                                <m:r>
                                  <a:rPr lang="en-US" i="1">
                                    <a:solidFill>
                                      <a:srgbClr val="00B050"/>
                                    </a:solidFill>
                                    <a:latin typeface="Cambria Math" panose="02040503050406030204" pitchFamily="18" charset="0"/>
                                  </a:rPr>
                                  <m:t>𝑚</m:t>
                                </m:r>
                              </m:e>
                              <m:sub>
                                <m:r>
                                  <a:rPr lang="en-US" i="1">
                                    <a:solidFill>
                                      <a:srgbClr val="00B050"/>
                                    </a:solidFill>
                                    <a:latin typeface="Cambria Math" panose="02040503050406030204" pitchFamily="18" charset="0"/>
                                  </a:rPr>
                                  <m:t>𝑝</m:t>
                                </m:r>
                              </m:sub>
                            </m:sSub>
                            <m:r>
                              <a:rPr lang="en-US" i="1">
                                <a:latin typeface="Cambria Math" panose="02040503050406030204" pitchFamily="18" charset="0"/>
                              </a:rPr>
                              <m:t>∗</m:t>
                            </m:r>
                            <m:r>
                              <a:rPr lang="en-US" i="1">
                                <a:solidFill>
                                  <a:srgbClr val="00B050"/>
                                </a:solidFill>
                                <a:latin typeface="Cambria Math" panose="02040503050406030204" pitchFamily="18" charset="0"/>
                              </a:rPr>
                              <m:t>𝑛</m:t>
                            </m:r>
                            <m:r>
                              <a:rPr lang="en-US" i="1">
                                <a:latin typeface="Cambria Math" panose="02040503050406030204" pitchFamily="18" charset="0"/>
                              </a:rPr>
                              <m:t>∗</m:t>
                            </m:r>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𝑅</m:t>
                                </m:r>
                              </m:e>
                              <m:sub>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𝑁</m:t>
                                    </m:r>
                                  </m:e>
                                  <m:sub>
                                    <m:r>
                                      <a:rPr lang="en-US" i="1">
                                        <a:solidFill>
                                          <a:srgbClr val="00B050"/>
                                        </a:solidFill>
                                        <a:latin typeface="Cambria Math" panose="02040503050406030204" pitchFamily="18" charset="0"/>
                                      </a:rPr>
                                      <m:t>2</m:t>
                                    </m:r>
                                  </m:sub>
                                </m:sSub>
                              </m:sub>
                            </m:sSub>
                            <m:r>
                              <a:rPr lang="en-US" i="1">
                                <a:latin typeface="Cambria Math" panose="02040503050406030204" pitchFamily="18" charset="0"/>
                              </a:rPr>
                              <m:t>∗</m:t>
                            </m:r>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𝑇</m:t>
                                </m:r>
                              </m:e>
                              <m:sub>
                                <m:r>
                                  <a:rPr lang="en-US" i="1">
                                    <a:solidFill>
                                      <a:srgbClr val="00B050"/>
                                    </a:solidFill>
                                    <a:latin typeface="Cambria Math" panose="02040503050406030204" pitchFamily="18" charset="0"/>
                                  </a:rPr>
                                  <m:t>0</m:t>
                                </m:r>
                              </m:sub>
                            </m:sSub>
                            <m:r>
                              <a:rPr lang="en-US" i="1">
                                <a:latin typeface="Cambria Math" panose="02040503050406030204" pitchFamily="18" charset="0"/>
                              </a:rPr>
                              <m:t>)∗</m:t>
                            </m:r>
                            <m:r>
                              <a:rPr lang="en-US" i="1">
                                <a:solidFill>
                                  <a:srgbClr val="00B050"/>
                                </a:solidFill>
                                <a:latin typeface="Cambria Math" panose="02040503050406030204" pitchFamily="18" charset="0"/>
                              </a:rPr>
                              <m:t>𝐴</m:t>
                            </m:r>
                          </m:num>
                          <m:den>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𝑉</m:t>
                                </m:r>
                              </m:e>
                              <m:sub>
                                <m:r>
                                  <a:rPr lang="en-US" i="1">
                                    <a:solidFill>
                                      <a:srgbClr val="00B050"/>
                                    </a:solidFill>
                                    <a:latin typeface="Cambria Math" panose="02040503050406030204" pitchFamily="18" charset="0"/>
                                  </a:rPr>
                                  <m:t>0</m:t>
                                </m:r>
                              </m:sub>
                            </m:sSub>
                          </m:den>
                        </m:f>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𝑚</m:t>
                                    </m:r>
                                  </m:e>
                                  <m:sub>
                                    <m:r>
                                      <a:rPr lang="en-US" i="1">
                                        <a:solidFill>
                                          <a:srgbClr val="00B050"/>
                                        </a:solidFill>
                                        <a:latin typeface="Cambria Math" panose="02040503050406030204" pitchFamily="18" charset="0"/>
                                      </a:rPr>
                                      <m:t>1</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𝑚</m:t>
                                    </m:r>
                                  </m:e>
                                  <m:sub>
                                    <m:r>
                                      <a:rPr lang="en-US" i="1">
                                        <a:solidFill>
                                          <a:srgbClr val="00B050"/>
                                        </a:solidFill>
                                        <a:latin typeface="Cambria Math" panose="02040503050406030204" pitchFamily="18" charset="0"/>
                                      </a:rPr>
                                      <m:t>2</m:t>
                                    </m:r>
                                  </m:sub>
                                </m:sSub>
                              </m:den>
                            </m:f>
                          </m:e>
                        </m:d>
                      </m:oMath>
                    </m:oMathPara>
                  </a14:m>
                  <a:endParaRPr lang="en-US" dirty="0"/>
                </a:p>
              </p:txBody>
            </p:sp>
          </mc:Choice>
          <mc:Fallback xmlns="">
            <p:sp>
              <p:nvSpPr>
                <p:cNvPr id="40" name="Rectangle 39">
                  <a:extLst>
                    <a:ext uri="{FF2B5EF4-FFF2-40B4-BE49-F238E27FC236}">
                      <a16:creationId xmlns:a16="http://schemas.microsoft.com/office/drawing/2014/main" id="{DB54512D-3B98-4FBF-89A6-1A141CBFB3DC}"/>
                    </a:ext>
                  </a:extLst>
                </p:cNvPr>
                <p:cNvSpPr>
                  <a:spLocks noRot="1" noChangeAspect="1" noMove="1" noResize="1" noEditPoints="1" noAdjustHandles="1" noChangeArrowheads="1" noChangeShapeType="1" noTextEdit="1"/>
                </p:cNvSpPr>
                <p:nvPr/>
              </p:nvSpPr>
              <p:spPr>
                <a:xfrm>
                  <a:off x="6562939" y="5562783"/>
                  <a:ext cx="4120295" cy="714683"/>
                </a:xfrm>
                <a:prstGeom prst="rect">
                  <a:avLst/>
                </a:prstGeom>
                <a:blipFill>
                  <a:blip r:embed="rId6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4" name="TextBox 153">
                  <a:extLst>
                    <a:ext uri="{FF2B5EF4-FFF2-40B4-BE49-F238E27FC236}">
                      <a16:creationId xmlns:a16="http://schemas.microsoft.com/office/drawing/2014/main" id="{647B7052-F4D2-4767-8F17-88473766A8F7}"/>
                    </a:ext>
                  </a:extLst>
                </p:cNvPr>
                <p:cNvSpPr txBox="1"/>
                <p:nvPr/>
              </p:nvSpPr>
              <p:spPr>
                <a:xfrm>
                  <a:off x="6631144" y="4024396"/>
                  <a:ext cx="1207318" cy="3354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𝜏</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
                              <m:sSubPr>
                                <m:ctrlPr>
                                  <a:rPr lang="en-US" i="1">
                                    <a:latin typeface="Cambria Math" panose="02040503050406030204" pitchFamily="18" charset="0"/>
                                  </a:rPr>
                                </m:ctrlPr>
                              </m:sSub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0</m:t>
                                    </m:r>
                                  </m:sub>
                                </m:sSub>
                                <m:r>
                                  <a:rPr lang="en-US" b="0" i="1" smtClean="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i="1">
                                    <a:latin typeface="Cambria Math" panose="02040503050406030204" pitchFamily="18" charset="0"/>
                                  </a:rPr>
                                  <m:t>0</m:t>
                                </m:r>
                              </m:sub>
                            </m:sSub>
                          </m:e>
                        </m:rad>
                      </m:oMath>
                    </m:oMathPara>
                  </a14:m>
                  <a:endParaRPr lang="en-US" dirty="0"/>
                </a:p>
              </p:txBody>
            </p:sp>
          </mc:Choice>
          <mc:Fallback xmlns="">
            <p:sp>
              <p:nvSpPr>
                <p:cNvPr id="154" name="TextBox 153">
                  <a:extLst>
                    <a:ext uri="{FF2B5EF4-FFF2-40B4-BE49-F238E27FC236}">
                      <a16:creationId xmlns:a16="http://schemas.microsoft.com/office/drawing/2014/main" id="{647B7052-F4D2-4767-8F17-88473766A8F7}"/>
                    </a:ext>
                  </a:extLst>
                </p:cNvPr>
                <p:cNvSpPr txBox="1">
                  <a:spLocks noRot="1" noChangeAspect="1" noMove="1" noResize="1" noEditPoints="1" noAdjustHandles="1" noChangeArrowheads="1" noChangeShapeType="1" noTextEdit="1"/>
                </p:cNvSpPr>
                <p:nvPr/>
              </p:nvSpPr>
              <p:spPr>
                <a:xfrm>
                  <a:off x="6631144" y="4024396"/>
                  <a:ext cx="1207318" cy="335413"/>
                </a:xfrm>
                <a:prstGeom prst="rect">
                  <a:avLst/>
                </a:prstGeom>
                <a:blipFill>
                  <a:blip r:embed="rId63"/>
                  <a:stretch>
                    <a:fillRect l="-2525" r="-16162" b="-25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7" name="TextBox 156">
                  <a:extLst>
                    <a:ext uri="{FF2B5EF4-FFF2-40B4-BE49-F238E27FC236}">
                      <a16:creationId xmlns:a16="http://schemas.microsoft.com/office/drawing/2014/main" id="{33BCDCD4-F5F8-44E7-A07B-04F3436308F9}"/>
                    </a:ext>
                  </a:extLst>
                </p:cNvPr>
                <p:cNvSpPr txBox="1"/>
                <p:nvPr/>
              </p:nvSpPr>
              <p:spPr>
                <a:xfrm>
                  <a:off x="6651564" y="5150984"/>
                  <a:ext cx="1426096" cy="3354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i="1">
                                <a:latin typeface="Cambria Math" panose="02040503050406030204" pitchFamily="18" charset="0"/>
                              </a:rPr>
                              <m:t>0</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
                              <m:sSubPr>
                                <m:ctrlPr>
                                  <a:rPr lang="en-US" i="1">
                                    <a:latin typeface="Cambria Math" panose="02040503050406030204" pitchFamily="18" charset="0"/>
                                  </a:rPr>
                                </m:ctrlPr>
                              </m:sSub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i="1">
                                        <a:latin typeface="Cambria Math" panose="02040503050406030204" pitchFamily="18" charset="0"/>
                                      </a:rPr>
                                      <m:t>0</m:t>
                                    </m:r>
                                  </m:sub>
                                </m:sSub>
                                <m:r>
                                  <a:rPr lang="en-US" b="0" i="1" smtClean="0">
                                    <a:latin typeface="Cambria Math" panose="02040503050406030204" pitchFamily="18" charset="0"/>
                                  </a:rPr>
                                  <m:t>∗</m:t>
                                </m:r>
                                <m:r>
                                  <a:rPr lang="en-US" i="1">
                                    <a:latin typeface="Cambria Math" panose="02040503050406030204" pitchFamily="18" charset="0"/>
                                  </a:rPr>
                                  <m:t>𝑥</m:t>
                                </m:r>
                              </m:e>
                              <m:sub>
                                <m:r>
                                  <a:rPr lang="en-US" i="1">
                                    <a:latin typeface="Cambria Math" panose="02040503050406030204" pitchFamily="18" charset="0"/>
                                  </a:rPr>
                                  <m:t>0</m:t>
                                </m:r>
                              </m:sub>
                            </m:sSub>
                          </m:e>
                        </m:rad>
                      </m:oMath>
                    </m:oMathPara>
                  </a14:m>
                  <a:endParaRPr lang="en-US" dirty="0"/>
                </a:p>
              </p:txBody>
            </p:sp>
          </mc:Choice>
          <mc:Fallback xmlns="">
            <p:sp>
              <p:nvSpPr>
                <p:cNvPr id="157" name="TextBox 156">
                  <a:extLst>
                    <a:ext uri="{FF2B5EF4-FFF2-40B4-BE49-F238E27FC236}">
                      <a16:creationId xmlns:a16="http://schemas.microsoft.com/office/drawing/2014/main" id="{33BCDCD4-F5F8-44E7-A07B-04F3436308F9}"/>
                    </a:ext>
                  </a:extLst>
                </p:cNvPr>
                <p:cNvSpPr txBox="1">
                  <a:spLocks noRot="1" noChangeAspect="1" noMove="1" noResize="1" noEditPoints="1" noAdjustHandles="1" noChangeArrowheads="1" noChangeShapeType="1" noTextEdit="1"/>
                </p:cNvSpPr>
                <p:nvPr/>
              </p:nvSpPr>
              <p:spPr>
                <a:xfrm>
                  <a:off x="6651564" y="5150984"/>
                  <a:ext cx="1426096" cy="335413"/>
                </a:xfrm>
                <a:prstGeom prst="rect">
                  <a:avLst/>
                </a:prstGeom>
                <a:blipFill>
                  <a:blip r:embed="rId64"/>
                  <a:stretch>
                    <a:fillRect l="-2137" r="-1282" b="-9091"/>
                  </a:stretch>
                </a:blipFill>
              </p:spPr>
              <p:txBody>
                <a:bodyPr/>
                <a:lstStyle/>
                <a:p>
                  <a:r>
                    <a:rPr lang="en-US">
                      <a:noFill/>
                    </a:rPr>
                    <a:t> </a:t>
                  </a:r>
                </a:p>
              </p:txBody>
            </p:sp>
          </mc:Fallback>
        </mc:AlternateContent>
      </p:grpSp>
      <p:sp>
        <p:nvSpPr>
          <p:cNvPr id="159" name="Arrow: Right 158">
            <a:extLst>
              <a:ext uri="{FF2B5EF4-FFF2-40B4-BE49-F238E27FC236}">
                <a16:creationId xmlns:a16="http://schemas.microsoft.com/office/drawing/2014/main" id="{E37414C0-03DF-461E-BD44-4EA990AB834A}"/>
              </a:ext>
            </a:extLst>
          </p:cNvPr>
          <p:cNvSpPr/>
          <p:nvPr/>
        </p:nvSpPr>
        <p:spPr>
          <a:xfrm rot="11065567">
            <a:off x="4601435" y="5509431"/>
            <a:ext cx="537897" cy="229859"/>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139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B7A9-8509-401F-A46D-BD1832D66E1B}"/>
              </a:ext>
            </a:extLst>
          </p:cNvPr>
          <p:cNvSpPr>
            <a:spLocks noGrp="1"/>
          </p:cNvSpPr>
          <p:nvPr>
            <p:ph type="title"/>
          </p:nvPr>
        </p:nvSpPr>
        <p:spPr>
          <a:xfrm>
            <a:off x="767443" y="2"/>
            <a:ext cx="7886700" cy="1045029"/>
          </a:xfrm>
        </p:spPr>
        <p:txBody>
          <a:bodyPr/>
          <a:lstStyle/>
          <a:p>
            <a:r>
              <a:rPr lang="en-US" dirty="0"/>
              <a:t>Acceleration in the Initial Frame</a:t>
            </a:r>
          </a:p>
        </p:txBody>
      </p:sp>
      <p:sp>
        <p:nvSpPr>
          <p:cNvPr id="69" name="TextBox 68">
            <a:extLst>
              <a:ext uri="{FF2B5EF4-FFF2-40B4-BE49-F238E27FC236}">
                <a16:creationId xmlns:a16="http://schemas.microsoft.com/office/drawing/2014/main" id="{59BD332B-E8D2-4F70-AE1F-516A063F0700}"/>
              </a:ext>
            </a:extLst>
          </p:cNvPr>
          <p:cNvSpPr txBox="1"/>
          <p:nvPr/>
        </p:nvSpPr>
        <p:spPr>
          <a:xfrm>
            <a:off x="5413416" y="862689"/>
            <a:ext cx="82561" cy="369332"/>
          </a:xfrm>
          <a:prstGeom prst="rect">
            <a:avLst/>
          </a:prstGeom>
          <a:noFill/>
        </p:spPr>
        <p:txBody>
          <a:bodyPr wrap="square" rtlCol="0">
            <a:spAutoFit/>
          </a:bodyPr>
          <a:lstStyle/>
          <a:p>
            <a:endParaRPr lang="en-US" dirty="0"/>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E0F77DE3-B76A-45E8-87AB-79E6DD20171D}"/>
                  </a:ext>
                </a:extLst>
              </p:cNvPr>
              <p:cNvSpPr/>
              <p:nvPr/>
            </p:nvSpPr>
            <p:spPr>
              <a:xfrm>
                <a:off x="1912959" y="4445357"/>
                <a:ext cx="5927456" cy="537776"/>
              </a:xfrm>
              <a:prstGeom prst="rect">
                <a:avLst/>
              </a:prstGeom>
            </p:spPr>
            <p:txBody>
              <a:bodyPr wrap="none">
                <a:spAutoFit/>
              </a:bodyPr>
              <a:lstStyle/>
              <a:p>
                <a14:m>
                  <m:oMath xmlns:m="http://schemas.openxmlformats.org/officeDocument/2006/math">
                    <m:acc>
                      <m:accPr>
                        <m:chr m:val="̈"/>
                        <m:ctrlPr>
                          <a:rPr lang="en-US" i="1" smtClean="0">
                            <a:latin typeface="Cambria Math" panose="02040503050406030204" pitchFamily="18" charset="0"/>
                          </a:rPr>
                        </m:ctrlPr>
                      </m:accPr>
                      <m:e>
                        <m:r>
                          <a:rPr lang="en-US" i="1">
                            <a:latin typeface="Cambria Math" panose="02040503050406030204" pitchFamily="18" charset="0"/>
                          </a:rPr>
                          <m:t>𝑥</m:t>
                        </m:r>
                      </m:e>
                    </m:acc>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b="0" i="1" smtClean="0">
                            <a:latin typeface="Cambria Math" panose="02040503050406030204" pitchFamily="18" charset="0"/>
                          </a:rPr>
                          <m:t>1</m:t>
                        </m:r>
                      </m:sub>
                    </m:sSub>
                    <m:d>
                      <m:dPr>
                        <m:ctrlPr>
                          <a:rPr lang="en-US" b="0" i="1" smtClean="0">
                            <a:latin typeface="Cambria Math" panose="02040503050406030204" pitchFamily="18" charset="0"/>
                          </a:rPr>
                        </m:ctrlPr>
                      </m:dPr>
                      <m:e>
                        <m:r>
                          <a:rPr lang="en-US" i="1">
                            <a:latin typeface="Cambria Math" panose="02040503050406030204" pitchFamily="18" charset="0"/>
                          </a:rPr>
                          <m:t>𝑡</m:t>
                        </m:r>
                      </m:e>
                    </m:d>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b="0" i="1" smtClean="0">
                            <a:latin typeface="Cambria Math" panose="02040503050406030204" pitchFamily="18" charset="0"/>
                          </a:rPr>
                          <m:t>2</m:t>
                        </m:r>
                      </m:sub>
                    </m:sSub>
                    <m:d>
                      <m:dPr>
                        <m:ctrlPr>
                          <a:rPr lang="en-US" b="0" i="1" smtClean="0">
                            <a:latin typeface="Cambria Math" panose="02040503050406030204" pitchFamily="18" charset="0"/>
                          </a:rPr>
                        </m:ctrlPr>
                      </m:dPr>
                      <m:e>
                        <m:r>
                          <a:rPr lang="en-US" i="1">
                            <a:latin typeface="Cambria Math" panose="02040503050406030204" pitchFamily="18" charset="0"/>
                          </a:rPr>
                          <m:t>𝑡</m:t>
                        </m:r>
                      </m:e>
                    </m:d>
                    <m:r>
                      <a:rPr lang="en-US" b="0" i="1" smtClean="0">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𝐹</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𝑛</m:t>
                        </m:r>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den>
                    </m:f>
                  </m:oMath>
                </a14:m>
                <a:r>
                  <a:rPr lang="en-US" dirty="0"/>
                  <a:t> + </a:t>
                </a:r>
                <a14:m>
                  <m:oMath xmlns:m="http://schemas.openxmlformats.org/officeDocument/2006/math">
                    <m:f>
                      <m:fPr>
                        <m:ctrlPr>
                          <a:rPr lang="en-US" i="1" smtClean="0">
                            <a:latin typeface="Cambria Math" panose="02040503050406030204" pitchFamily="18" charset="0"/>
                          </a:rPr>
                        </m:ctrlPr>
                      </m:fPr>
                      <m:num>
                        <m:r>
                          <a:rPr lang="en-US" i="1">
                            <a:latin typeface="Cambria Math" panose="02040503050406030204" pitchFamily="18" charset="0"/>
                          </a:rPr>
                          <m:t>𝐹</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𝑛</m:t>
                        </m:r>
                      </m:num>
                      <m:den>
                        <m:sSub>
                          <m:sSubPr>
                            <m:ctrlPr>
                              <a:rPr lang="en-US" i="1" smtClean="0">
                                <a:latin typeface="Cambria Math" panose="02040503050406030204" pitchFamily="18" charset="0"/>
                              </a:rPr>
                            </m:ctrlPr>
                          </m:sSubPr>
                          <m:e>
                            <m:r>
                              <a:rPr lang="en-US" i="1">
                                <a:latin typeface="Cambria Math" panose="02040503050406030204" pitchFamily="18" charset="0"/>
                              </a:rPr>
                              <m:t>𝑚</m:t>
                            </m:r>
                          </m:e>
                          <m:sub>
                            <m:r>
                              <a:rPr lang="en-US" b="0" i="1" smtClean="0">
                                <a:latin typeface="Cambria Math" panose="02040503050406030204" pitchFamily="18" charset="0"/>
                              </a:rPr>
                              <m:t>2</m:t>
                            </m:r>
                          </m:sub>
                        </m:sSub>
                      </m:den>
                    </m:f>
                    <m:r>
                      <a:rPr lang="en-US" b="0" i="1" smtClean="0">
                        <a:latin typeface="Cambria Math" panose="02040503050406030204" pitchFamily="18" charset="0"/>
                      </a:rPr>
                      <m:t>=</m:t>
                    </m:r>
                    <m:r>
                      <a:rPr lang="en-US" i="1">
                        <a:latin typeface="Cambria Math" panose="02040503050406030204" pitchFamily="18" charset="0"/>
                      </a:rPr>
                      <m:t>𝐹</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𝑛</m:t>
                    </m:r>
                    <m:d>
                      <m:dPr>
                        <m:ctrlPr>
                          <a:rPr lang="en-US" i="1" smtClean="0">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1</m:t>
                                </m:r>
                              </m:sub>
                            </m:sSub>
                          </m:den>
                        </m:f>
                        <m:r>
                          <m:rPr>
                            <m:nor/>
                          </m:rPr>
                          <a:rPr lang="en-US" dirty="0"/>
                          <m:t> + </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den>
                        </m:f>
                      </m:e>
                    </m:d>
                  </m:oMath>
                </a14:m>
                <a:endParaRPr lang="en-US" dirty="0"/>
              </a:p>
            </p:txBody>
          </p:sp>
        </mc:Choice>
        <mc:Fallback xmlns="">
          <p:sp>
            <p:nvSpPr>
              <p:cNvPr id="3" name="Rectangle 2">
                <a:extLst>
                  <a:ext uri="{FF2B5EF4-FFF2-40B4-BE49-F238E27FC236}">
                    <a16:creationId xmlns:a16="http://schemas.microsoft.com/office/drawing/2014/main" id="{E0F77DE3-B76A-45E8-87AB-79E6DD20171D}"/>
                  </a:ext>
                </a:extLst>
              </p:cNvPr>
              <p:cNvSpPr>
                <a:spLocks noRot="1" noChangeAspect="1" noMove="1" noResize="1" noEditPoints="1" noAdjustHandles="1" noChangeArrowheads="1" noChangeShapeType="1" noTextEdit="1"/>
              </p:cNvSpPr>
              <p:nvPr/>
            </p:nvSpPr>
            <p:spPr>
              <a:xfrm>
                <a:off x="1912959" y="4445357"/>
                <a:ext cx="5927456" cy="537776"/>
              </a:xfrm>
              <a:prstGeom prst="rect">
                <a:avLst/>
              </a:prstGeom>
              <a:blipFill>
                <a:blip r:embed="rId3"/>
                <a:stretch>
                  <a:fillRect b="-11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49EE9C48-324D-4ED4-A7D0-57D769B93F68}"/>
                  </a:ext>
                </a:extLst>
              </p:cNvPr>
              <p:cNvSpPr/>
              <p:nvPr/>
            </p:nvSpPr>
            <p:spPr>
              <a:xfrm>
                <a:off x="1340275" y="5598407"/>
                <a:ext cx="7175106" cy="90172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 </m:t>
                      </m:r>
                      <m:r>
                        <a:rPr lang="en-US" i="1" smtClean="0">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rPr>
                            <m:t>𝑡</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acc>
                            <m:accPr>
                              <m:chr m:val="̈"/>
                              <m:ctrlPr>
                                <a:rPr lang="en-US" i="1">
                                  <a:latin typeface="Cambria Math" panose="02040503050406030204" pitchFamily="18" charset="0"/>
                                </a:rPr>
                              </m:ctrlPr>
                            </m:accPr>
                            <m:e>
                              <m:r>
                                <a:rPr lang="en-US" i="1">
                                  <a:latin typeface="Cambria Math" panose="02040503050406030204" pitchFamily="18" charset="0"/>
                                </a:rPr>
                                <m:t>𝑥</m:t>
                              </m:r>
                            </m:e>
                          </m:acc>
                          <m:d>
                            <m:dPr>
                              <m:ctrlPr>
                                <a:rPr lang="en-US" i="1">
                                  <a:latin typeface="Cambria Math" panose="02040503050406030204" pitchFamily="18" charset="0"/>
                                </a:rPr>
                              </m:ctrlPr>
                            </m:dPr>
                            <m:e>
                              <m:r>
                                <a:rPr lang="en-US" i="1">
                                  <a:latin typeface="Cambria Math" panose="02040503050406030204" pitchFamily="18" charset="0"/>
                                </a:rPr>
                                <m:t>𝑡</m:t>
                              </m:r>
                            </m:e>
                          </m:d>
                        </m:num>
                        <m:den>
                          <m:r>
                            <a:rPr lang="en-US" i="1">
                              <a:latin typeface="Cambria Math" panose="02040503050406030204" pitchFamily="18" charset="0"/>
                            </a:rPr>
                            <m:t>𝑛</m:t>
                          </m:r>
                          <m:r>
                            <a:rPr lang="en-US" b="0" i="1" smtClean="0">
                              <a:latin typeface="Cambria Math" panose="02040503050406030204" pitchFamily="18" charset="0"/>
                            </a:rPr>
                            <m:t>∗</m:t>
                          </m:r>
                          <m:d>
                            <m:dPr>
                              <m:ctrlPr>
                                <a:rPr lang="en-US" i="1" smtClean="0">
                                  <a:latin typeface="Cambria Math" panose="02040503050406030204" pitchFamily="18" charset="0"/>
                                </a:rPr>
                              </m:ctrlPr>
                            </m:dPr>
                            <m:e>
                              <m:f>
                                <m:fPr>
                                  <m:ctrlPr>
                                    <a:rPr lang="en-US" i="1" smtClean="0">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1</m:t>
                                      </m:r>
                                    </m:sub>
                                  </m:sSub>
                                </m:den>
                              </m:f>
                              <m:r>
                                <m:rPr>
                                  <m:nor/>
                                </m:rPr>
                                <a:rPr lang="en-US" dirty="0"/>
                                <m:t> + </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den>
                              </m:f>
                            </m:e>
                          </m:d>
                        </m:den>
                      </m:f>
                      <m:r>
                        <a:rPr lang="en-US" b="0" i="1" smtClean="0">
                          <a:latin typeface="Cambria Math" panose="02040503050406030204" pitchFamily="18" charset="0"/>
                        </a:rPr>
                        <m:t>     </m:t>
                      </m:r>
                      <m:r>
                        <a:rPr lang="en-US" b="0" i="1" smtClean="0">
                          <a:latin typeface="Cambria Math" panose="02040503050406030204" pitchFamily="18" charset="0"/>
                        </a:rPr>
                        <m:t>𝑎𝑛𝑑</m:t>
                      </m:r>
                      <m:r>
                        <a:rPr lang="en-US" b="0" i="1" smtClean="0">
                          <a:latin typeface="Cambria Math" panose="02040503050406030204" pitchFamily="18" charset="0"/>
                        </a:rPr>
                        <m:t>     </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i="1">
                              <a:latin typeface="Cambria Math" panose="02040503050406030204" pitchFamily="18" charset="0"/>
                            </a:rPr>
                            <m:t>2</m:t>
                          </m:r>
                        </m:sub>
                      </m:sSub>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𝑛</m:t>
                          </m:r>
                        </m:num>
                        <m:den>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den>
                      </m:f>
                      <m:r>
                        <m:rPr>
                          <m:nor/>
                        </m:rPr>
                        <a:rPr lang="en-US" dirty="0"/>
                        <m:t>,</m:t>
                      </m:r>
                      <m:r>
                        <m:rPr>
                          <m:nor/>
                        </m:rPr>
                        <a:rPr lang="en-US" b="0" i="0" dirty="0" smtClean="0"/>
                        <m:t>     </m:t>
                      </m:r>
                      <m:r>
                        <m:rPr>
                          <m:nor/>
                        </m:rPr>
                        <a:rPr lang="en-US" dirty="0"/>
                        <m:t>	</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i="1">
                              <a:latin typeface="Cambria Math" panose="02040503050406030204" pitchFamily="18" charset="0"/>
                            </a:rPr>
                            <m:t>1</m:t>
                          </m:r>
                        </m:sub>
                      </m:sSub>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𝑛</m:t>
                          </m:r>
                        </m:num>
                        <m:den>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1</m:t>
                              </m:r>
                            </m:sub>
                          </m:sSub>
                        </m:den>
                      </m:f>
                    </m:oMath>
                  </m:oMathPara>
                </a14:m>
                <a:endParaRPr lang="en-US" dirty="0"/>
              </a:p>
            </p:txBody>
          </p:sp>
        </mc:Choice>
        <mc:Fallback xmlns="">
          <p:sp>
            <p:nvSpPr>
              <p:cNvPr id="4" name="Rectangle 3">
                <a:extLst>
                  <a:ext uri="{FF2B5EF4-FFF2-40B4-BE49-F238E27FC236}">
                    <a16:creationId xmlns:a16="http://schemas.microsoft.com/office/drawing/2014/main" id="{49EE9C48-324D-4ED4-A7D0-57D769B93F68}"/>
                  </a:ext>
                </a:extLst>
              </p:cNvPr>
              <p:cNvSpPr>
                <a:spLocks noRot="1" noChangeAspect="1" noMove="1" noResize="1" noEditPoints="1" noAdjustHandles="1" noChangeArrowheads="1" noChangeShapeType="1" noTextEdit="1"/>
              </p:cNvSpPr>
              <p:nvPr/>
            </p:nvSpPr>
            <p:spPr>
              <a:xfrm>
                <a:off x="1340275" y="5598407"/>
                <a:ext cx="7175106" cy="901722"/>
              </a:xfrm>
              <a:prstGeom prst="rect">
                <a:avLst/>
              </a:prstGeom>
              <a:blipFill>
                <a:blip r:embed="rId4"/>
                <a:stretch>
                  <a:fillRect/>
                </a:stretch>
              </a:blipFill>
            </p:spPr>
            <p:txBody>
              <a:bodyPr/>
              <a:lstStyle/>
              <a:p>
                <a:r>
                  <a:rPr lang="en-US">
                    <a:noFill/>
                  </a:rPr>
                  <a:t> </a:t>
                </a:r>
              </a:p>
            </p:txBody>
          </p:sp>
        </mc:Fallback>
      </mc:AlternateContent>
      <p:grpSp>
        <p:nvGrpSpPr>
          <p:cNvPr id="752" name="Group 751">
            <a:extLst>
              <a:ext uri="{FF2B5EF4-FFF2-40B4-BE49-F238E27FC236}">
                <a16:creationId xmlns:a16="http://schemas.microsoft.com/office/drawing/2014/main" id="{B63894BA-9B96-4784-826A-7EBF40EAA887}"/>
              </a:ext>
            </a:extLst>
          </p:cNvPr>
          <p:cNvGrpSpPr/>
          <p:nvPr/>
        </p:nvGrpSpPr>
        <p:grpSpPr>
          <a:xfrm>
            <a:off x="1700339" y="712543"/>
            <a:ext cx="5743322" cy="3543813"/>
            <a:chOff x="3289200" y="1208639"/>
            <a:chExt cx="5743322" cy="3543813"/>
          </a:xfrm>
        </p:grpSpPr>
        <p:grpSp>
          <p:nvGrpSpPr>
            <p:cNvPr id="753" name="Group 752">
              <a:extLst>
                <a:ext uri="{FF2B5EF4-FFF2-40B4-BE49-F238E27FC236}">
                  <a16:creationId xmlns:a16="http://schemas.microsoft.com/office/drawing/2014/main" id="{2D2C085E-88EE-4624-91B4-9EC24ACA9D6D}"/>
                </a:ext>
              </a:extLst>
            </p:cNvPr>
            <p:cNvGrpSpPr/>
            <p:nvPr/>
          </p:nvGrpSpPr>
          <p:grpSpPr>
            <a:xfrm>
              <a:off x="3289200" y="1208639"/>
              <a:ext cx="5743322" cy="3543813"/>
              <a:chOff x="3289200" y="1208639"/>
              <a:chExt cx="5743322" cy="3543813"/>
            </a:xfrm>
          </p:grpSpPr>
          <p:grpSp>
            <p:nvGrpSpPr>
              <p:cNvPr id="755" name="Group 754">
                <a:extLst>
                  <a:ext uri="{FF2B5EF4-FFF2-40B4-BE49-F238E27FC236}">
                    <a16:creationId xmlns:a16="http://schemas.microsoft.com/office/drawing/2014/main" id="{DC552FB4-4E9F-4F70-8153-EB366C54856F}"/>
                  </a:ext>
                </a:extLst>
              </p:cNvPr>
              <p:cNvGrpSpPr/>
              <p:nvPr/>
            </p:nvGrpSpPr>
            <p:grpSpPr>
              <a:xfrm>
                <a:off x="3289200" y="1208639"/>
                <a:ext cx="5743322" cy="3543813"/>
                <a:chOff x="3289200" y="1208639"/>
                <a:chExt cx="5743322" cy="3543813"/>
              </a:xfrm>
            </p:grpSpPr>
            <p:grpSp>
              <p:nvGrpSpPr>
                <p:cNvPr id="758" name="Group 757">
                  <a:extLst>
                    <a:ext uri="{FF2B5EF4-FFF2-40B4-BE49-F238E27FC236}">
                      <a16:creationId xmlns:a16="http://schemas.microsoft.com/office/drawing/2014/main" id="{6A6D297D-159E-4799-94D6-F8CBC1CA58C9}"/>
                    </a:ext>
                  </a:extLst>
                </p:cNvPr>
                <p:cNvGrpSpPr/>
                <p:nvPr/>
              </p:nvGrpSpPr>
              <p:grpSpPr>
                <a:xfrm>
                  <a:off x="3289200" y="1208639"/>
                  <a:ext cx="5743322" cy="3543813"/>
                  <a:chOff x="3374121" y="1106093"/>
                  <a:chExt cx="5743322" cy="3543813"/>
                </a:xfrm>
              </p:grpSpPr>
              <p:cxnSp>
                <p:nvCxnSpPr>
                  <p:cNvPr id="761" name="Straight Arrow Connector 760">
                    <a:extLst>
                      <a:ext uri="{FF2B5EF4-FFF2-40B4-BE49-F238E27FC236}">
                        <a16:creationId xmlns:a16="http://schemas.microsoft.com/office/drawing/2014/main" id="{B4DD509C-32C0-4667-8370-72457680E97B}"/>
                      </a:ext>
                    </a:extLst>
                  </p:cNvPr>
                  <p:cNvCxnSpPr>
                    <a:cxnSpLocks/>
                  </p:cNvCxnSpPr>
                  <p:nvPr/>
                </p:nvCxnSpPr>
                <p:spPr>
                  <a:xfrm>
                    <a:off x="4400684" y="4293955"/>
                    <a:ext cx="1438603" cy="0"/>
                  </a:xfrm>
                  <a:prstGeom prst="straightConnector1">
                    <a:avLst/>
                  </a:prstGeom>
                  <a:ln>
                    <a:solidFill>
                      <a:schemeClr val="tx1"/>
                    </a:solidFill>
                    <a:headEnd type="diamond"/>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62" name="Rectangle 761">
                        <a:extLst>
                          <a:ext uri="{FF2B5EF4-FFF2-40B4-BE49-F238E27FC236}">
                            <a16:creationId xmlns:a16="http://schemas.microsoft.com/office/drawing/2014/main" id="{9D465113-CDE1-42DA-B7A6-9D25FAD8473F}"/>
                          </a:ext>
                        </a:extLst>
                      </p:cNvPr>
                      <p:cNvSpPr/>
                      <p:nvPr/>
                    </p:nvSpPr>
                    <p:spPr>
                      <a:xfrm>
                        <a:off x="5700723" y="4342129"/>
                        <a:ext cx="326371"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𝑥</m:t>
                              </m:r>
                            </m:oMath>
                          </m:oMathPara>
                        </a14:m>
                        <a:endParaRPr lang="en-US" dirty="0"/>
                      </a:p>
                    </p:txBody>
                  </p:sp>
                </mc:Choice>
                <mc:Fallback xmlns="">
                  <p:sp>
                    <p:nvSpPr>
                      <p:cNvPr id="37" name="Rectangle 36">
                        <a:extLst>
                          <a:ext uri="{FF2B5EF4-FFF2-40B4-BE49-F238E27FC236}">
                            <a16:creationId xmlns:a16="http://schemas.microsoft.com/office/drawing/2014/main" id="{30BB3113-7B13-4007-BB2E-5CC5DA5EF11B}"/>
                          </a:ext>
                        </a:extLst>
                      </p:cNvPr>
                      <p:cNvSpPr>
                        <a:spLocks noRot="1" noChangeAspect="1" noMove="1" noResize="1" noEditPoints="1" noAdjustHandles="1" noChangeArrowheads="1" noChangeShapeType="1" noTextEdit="1"/>
                      </p:cNvSpPr>
                      <p:nvPr/>
                    </p:nvSpPr>
                    <p:spPr>
                      <a:xfrm>
                        <a:off x="5700723" y="4342129"/>
                        <a:ext cx="326371" cy="307777"/>
                      </a:xfrm>
                      <a:prstGeom prst="rect">
                        <a:avLst/>
                      </a:prstGeom>
                      <a:blipFill>
                        <a:blip r:embed="rId36"/>
                        <a:stretch>
                          <a:fillRect/>
                        </a:stretch>
                      </a:blipFill>
                    </p:spPr>
                    <p:txBody>
                      <a:bodyPr/>
                      <a:lstStyle/>
                      <a:p>
                        <a:r>
                          <a:rPr lang="en-US">
                            <a:noFill/>
                          </a:rPr>
                          <a:t> </a:t>
                        </a:r>
                      </a:p>
                    </p:txBody>
                  </p:sp>
                </mc:Fallback>
              </mc:AlternateContent>
              <p:grpSp>
                <p:nvGrpSpPr>
                  <p:cNvPr id="763" name="Group 762">
                    <a:extLst>
                      <a:ext uri="{FF2B5EF4-FFF2-40B4-BE49-F238E27FC236}">
                        <a16:creationId xmlns:a16="http://schemas.microsoft.com/office/drawing/2014/main" id="{26EC7F13-E1E9-4A4C-AA20-8D3855B5473D}"/>
                      </a:ext>
                    </a:extLst>
                  </p:cNvPr>
                  <p:cNvGrpSpPr/>
                  <p:nvPr/>
                </p:nvGrpSpPr>
                <p:grpSpPr>
                  <a:xfrm>
                    <a:off x="4342633" y="1659752"/>
                    <a:ext cx="1969364" cy="1102865"/>
                    <a:chOff x="4230249" y="4110361"/>
                    <a:chExt cx="1969364" cy="1102865"/>
                  </a:xfrm>
                </p:grpSpPr>
                <p:sp>
                  <p:nvSpPr>
                    <p:cNvPr id="861" name="Flowchart: Process 860">
                      <a:extLst>
                        <a:ext uri="{FF2B5EF4-FFF2-40B4-BE49-F238E27FC236}">
                          <a16:creationId xmlns:a16="http://schemas.microsoft.com/office/drawing/2014/main" id="{1ECB4A90-788F-4F8F-9AAA-02786DD65483}"/>
                        </a:ext>
                      </a:extLst>
                    </p:cNvPr>
                    <p:cNvSpPr/>
                    <p:nvPr/>
                  </p:nvSpPr>
                  <p:spPr>
                    <a:xfrm>
                      <a:off x="4274559" y="4147399"/>
                      <a:ext cx="609459" cy="1028774"/>
                    </a:xfrm>
                    <a:prstGeom prst="flowChartProces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62" name="Straight Connector 861">
                      <a:extLst>
                        <a:ext uri="{FF2B5EF4-FFF2-40B4-BE49-F238E27FC236}">
                          <a16:creationId xmlns:a16="http://schemas.microsoft.com/office/drawing/2014/main" id="{1973CE79-1830-4701-B3C3-287E2E406427}"/>
                        </a:ext>
                      </a:extLst>
                    </p:cNvPr>
                    <p:cNvCxnSpPr>
                      <a:cxnSpLocks/>
                    </p:cNvCxnSpPr>
                    <p:nvPr/>
                  </p:nvCxnSpPr>
                  <p:spPr>
                    <a:xfrm>
                      <a:off x="4252404" y="4110361"/>
                      <a:ext cx="0" cy="1102865"/>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863" name="Straight Connector 862">
                      <a:extLst>
                        <a:ext uri="{FF2B5EF4-FFF2-40B4-BE49-F238E27FC236}">
                          <a16:creationId xmlns:a16="http://schemas.microsoft.com/office/drawing/2014/main" id="{DBDA84E6-2A35-41F3-844B-A09B3239E252}"/>
                        </a:ext>
                      </a:extLst>
                    </p:cNvPr>
                    <p:cNvCxnSpPr>
                      <a:cxnSpLocks/>
                    </p:cNvCxnSpPr>
                    <p:nvPr/>
                  </p:nvCxnSpPr>
                  <p:spPr>
                    <a:xfrm flipH="1">
                      <a:off x="4230249" y="5213226"/>
                      <a:ext cx="1969363" cy="0"/>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864" name="Straight Connector 863">
                      <a:extLst>
                        <a:ext uri="{FF2B5EF4-FFF2-40B4-BE49-F238E27FC236}">
                          <a16:creationId xmlns:a16="http://schemas.microsoft.com/office/drawing/2014/main" id="{EF4247DC-D97C-4294-97B3-8359CEA9F13A}"/>
                        </a:ext>
                      </a:extLst>
                    </p:cNvPr>
                    <p:cNvCxnSpPr>
                      <a:cxnSpLocks/>
                    </p:cNvCxnSpPr>
                    <p:nvPr/>
                  </p:nvCxnSpPr>
                  <p:spPr>
                    <a:xfrm flipH="1">
                      <a:off x="4230250" y="4110361"/>
                      <a:ext cx="1969363" cy="0"/>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p:sp>
                  <p:nvSpPr>
                    <p:cNvPr id="865" name="Rectangle: Rounded Corners 864">
                      <a:extLst>
                        <a:ext uri="{FF2B5EF4-FFF2-40B4-BE49-F238E27FC236}">
                          <a16:creationId xmlns:a16="http://schemas.microsoft.com/office/drawing/2014/main" id="{0BBCAD85-E010-4A3F-8F3E-EB9C43E8719B}"/>
                        </a:ext>
                      </a:extLst>
                    </p:cNvPr>
                    <p:cNvSpPr/>
                    <p:nvPr/>
                  </p:nvSpPr>
                  <p:spPr>
                    <a:xfrm>
                      <a:off x="4884020" y="4147399"/>
                      <a:ext cx="330910" cy="10287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4" name="Group 763">
                    <a:extLst>
                      <a:ext uri="{FF2B5EF4-FFF2-40B4-BE49-F238E27FC236}">
                        <a16:creationId xmlns:a16="http://schemas.microsoft.com/office/drawing/2014/main" id="{2D6B9CB7-92E7-445A-A512-9DC151B656F0}"/>
                      </a:ext>
                    </a:extLst>
                  </p:cNvPr>
                  <p:cNvGrpSpPr/>
                  <p:nvPr/>
                </p:nvGrpSpPr>
                <p:grpSpPr>
                  <a:xfrm>
                    <a:off x="4342634" y="3092480"/>
                    <a:ext cx="1969364" cy="1102865"/>
                    <a:chOff x="4177194" y="2718129"/>
                    <a:chExt cx="1969364" cy="1102865"/>
                  </a:xfrm>
                </p:grpSpPr>
                <p:sp>
                  <p:nvSpPr>
                    <p:cNvPr id="856" name="Flowchart: Process 855">
                      <a:extLst>
                        <a:ext uri="{FF2B5EF4-FFF2-40B4-BE49-F238E27FC236}">
                          <a16:creationId xmlns:a16="http://schemas.microsoft.com/office/drawing/2014/main" id="{A355427F-6206-4D6B-9FF4-8DC9CE74D22B}"/>
                        </a:ext>
                      </a:extLst>
                    </p:cNvPr>
                    <p:cNvSpPr/>
                    <p:nvPr/>
                  </p:nvSpPr>
                  <p:spPr>
                    <a:xfrm>
                      <a:off x="4230249" y="2755167"/>
                      <a:ext cx="1443598" cy="1028774"/>
                    </a:xfrm>
                    <a:prstGeom prst="flowChartProcess">
                      <a:avLst/>
                    </a:prstGeom>
                    <a:solidFill>
                      <a:srgbClr val="FFFF00"/>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7" name="Straight Connector 856">
                      <a:extLst>
                        <a:ext uri="{FF2B5EF4-FFF2-40B4-BE49-F238E27FC236}">
                          <a16:creationId xmlns:a16="http://schemas.microsoft.com/office/drawing/2014/main" id="{C5EF7712-E28A-4088-8087-36CE429A5C4B}"/>
                        </a:ext>
                      </a:extLst>
                    </p:cNvPr>
                    <p:cNvCxnSpPr>
                      <a:cxnSpLocks/>
                    </p:cNvCxnSpPr>
                    <p:nvPr/>
                  </p:nvCxnSpPr>
                  <p:spPr>
                    <a:xfrm>
                      <a:off x="4199349" y="2718129"/>
                      <a:ext cx="0" cy="1102865"/>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858" name="Straight Connector 857">
                      <a:extLst>
                        <a:ext uri="{FF2B5EF4-FFF2-40B4-BE49-F238E27FC236}">
                          <a16:creationId xmlns:a16="http://schemas.microsoft.com/office/drawing/2014/main" id="{97E41C3B-DF94-45B3-92F2-67879DFE88F6}"/>
                        </a:ext>
                      </a:extLst>
                    </p:cNvPr>
                    <p:cNvCxnSpPr>
                      <a:cxnSpLocks/>
                    </p:cNvCxnSpPr>
                    <p:nvPr/>
                  </p:nvCxnSpPr>
                  <p:spPr>
                    <a:xfrm flipH="1">
                      <a:off x="4177194" y="3820994"/>
                      <a:ext cx="1969363" cy="0"/>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859" name="Straight Connector 858">
                      <a:extLst>
                        <a:ext uri="{FF2B5EF4-FFF2-40B4-BE49-F238E27FC236}">
                          <a16:creationId xmlns:a16="http://schemas.microsoft.com/office/drawing/2014/main" id="{392E74D0-0DB4-4C1A-887A-13FB7CC9DAB9}"/>
                        </a:ext>
                      </a:extLst>
                    </p:cNvPr>
                    <p:cNvCxnSpPr>
                      <a:cxnSpLocks/>
                    </p:cNvCxnSpPr>
                    <p:nvPr/>
                  </p:nvCxnSpPr>
                  <p:spPr>
                    <a:xfrm flipH="1">
                      <a:off x="4177195" y="2718129"/>
                      <a:ext cx="1969363" cy="0"/>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p:sp>
                  <p:nvSpPr>
                    <p:cNvPr id="860" name="Rectangle: Rounded Corners 859">
                      <a:extLst>
                        <a:ext uri="{FF2B5EF4-FFF2-40B4-BE49-F238E27FC236}">
                          <a16:creationId xmlns:a16="http://schemas.microsoft.com/office/drawing/2014/main" id="{CDB756F0-86C9-4D3F-BA1D-6693011BE453}"/>
                        </a:ext>
                      </a:extLst>
                    </p:cNvPr>
                    <p:cNvSpPr/>
                    <p:nvPr/>
                  </p:nvSpPr>
                  <p:spPr>
                    <a:xfrm>
                      <a:off x="5673847" y="2755167"/>
                      <a:ext cx="330910" cy="1028787"/>
                    </a:xfrm>
                    <a:prstGeom prst="roundRect">
                      <a:avLst/>
                    </a:prstGeom>
                    <a:solidFill>
                      <a:schemeClr val="accent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765" name="Rectangle 764">
                        <a:extLst>
                          <a:ext uri="{FF2B5EF4-FFF2-40B4-BE49-F238E27FC236}">
                            <a16:creationId xmlns:a16="http://schemas.microsoft.com/office/drawing/2014/main" id="{6CCAB39F-F98A-4146-8229-C27BB2DB2FC4}"/>
                          </a:ext>
                        </a:extLst>
                      </p:cNvPr>
                      <p:cNvSpPr/>
                      <p:nvPr/>
                    </p:nvSpPr>
                    <p:spPr>
                      <a:xfrm>
                        <a:off x="3374121" y="1106093"/>
                        <a:ext cx="548932" cy="3907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i="1">
                                      <a:solidFill>
                                        <a:schemeClr val="tx1"/>
                                      </a:solidFill>
                                      <a:latin typeface="Cambria Math" panose="02040503050406030204" pitchFamily="18" charset="0"/>
                                    </a:rPr>
                                    <m:t>𝑝</m:t>
                                  </m:r>
                                </m:sub>
                              </m:sSub>
                            </m:oMath>
                          </m:oMathPara>
                        </a14:m>
                        <a:endParaRPr lang="en-US" dirty="0">
                          <a:solidFill>
                            <a:schemeClr val="tx1"/>
                          </a:solidFill>
                        </a:endParaRPr>
                      </a:p>
                    </p:txBody>
                  </p:sp>
                </mc:Choice>
                <mc:Fallback xmlns="">
                  <p:sp>
                    <p:nvSpPr>
                      <p:cNvPr id="58" name="Rectangle 57">
                        <a:extLst>
                          <a:ext uri="{FF2B5EF4-FFF2-40B4-BE49-F238E27FC236}">
                            <a16:creationId xmlns:a16="http://schemas.microsoft.com/office/drawing/2014/main" id="{7CD2370F-7D27-49C4-9D98-2AFACB4D1AFF}"/>
                          </a:ext>
                        </a:extLst>
                      </p:cNvPr>
                      <p:cNvSpPr>
                        <a:spLocks noRot="1" noChangeAspect="1" noMove="1" noResize="1" noEditPoints="1" noAdjustHandles="1" noChangeArrowheads="1" noChangeShapeType="1" noTextEdit="1"/>
                      </p:cNvSpPr>
                      <p:nvPr/>
                    </p:nvSpPr>
                    <p:spPr>
                      <a:xfrm>
                        <a:off x="3374121" y="1106093"/>
                        <a:ext cx="548932" cy="390748"/>
                      </a:xfrm>
                      <a:prstGeom prst="rect">
                        <a:avLst/>
                      </a:prstGeom>
                      <a:blipFill>
                        <a:blip r:embed="rId45"/>
                        <a:stretch>
                          <a:fillRect b="-4688"/>
                        </a:stretch>
                      </a:blipFill>
                    </p:spPr>
                    <p:txBody>
                      <a:bodyPr/>
                      <a:lstStyle/>
                      <a:p>
                        <a:r>
                          <a:rPr lang="en-US">
                            <a:noFill/>
                          </a:rPr>
                          <a:t> </a:t>
                        </a:r>
                      </a:p>
                    </p:txBody>
                  </p:sp>
                </mc:Fallback>
              </mc:AlternateContent>
              <p:cxnSp>
                <p:nvCxnSpPr>
                  <p:cNvPr id="766" name="Straight Connector 765">
                    <a:extLst>
                      <a:ext uri="{FF2B5EF4-FFF2-40B4-BE49-F238E27FC236}">
                        <a16:creationId xmlns:a16="http://schemas.microsoft.com/office/drawing/2014/main" id="{B74BBA0B-D439-4CCA-9651-5578F3AD3615}"/>
                      </a:ext>
                    </a:extLst>
                  </p:cNvPr>
                  <p:cNvCxnSpPr/>
                  <p:nvPr/>
                </p:nvCxnSpPr>
                <p:spPr>
                  <a:xfrm>
                    <a:off x="4996402" y="1512687"/>
                    <a:ext cx="0" cy="283626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67" name="Rectangle 766">
                        <a:extLst>
                          <a:ext uri="{FF2B5EF4-FFF2-40B4-BE49-F238E27FC236}">
                            <a16:creationId xmlns:a16="http://schemas.microsoft.com/office/drawing/2014/main" id="{016C88D4-BC04-44B2-88B7-A8088F5F47B5}"/>
                          </a:ext>
                        </a:extLst>
                      </p:cNvPr>
                      <p:cNvSpPr/>
                      <p:nvPr/>
                    </p:nvSpPr>
                    <p:spPr>
                      <a:xfrm>
                        <a:off x="4569218" y="4337243"/>
                        <a:ext cx="647036"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400" i="1" spc="-150">
                                      <a:solidFill>
                                        <a:prstClr val="black"/>
                                      </a:solidFill>
                                      <a:latin typeface="Cambria Math" panose="02040503050406030204" pitchFamily="18" charset="0"/>
                                    </a:rPr>
                                  </m:ctrlPr>
                                </m:sSubPr>
                                <m:e>
                                  <m:r>
                                    <a:rPr lang="en-US" sz="1400" i="1" spc="-150">
                                      <a:latin typeface="Cambria Math" panose="02040503050406030204" pitchFamily="18" charset="0"/>
                                    </a:rPr>
                                    <m:t>𝑥</m:t>
                                  </m:r>
                                  <m:r>
                                    <a:rPr lang="en-US" sz="1400" i="1" spc="-150">
                                      <a:latin typeface="Cambria Math" panose="02040503050406030204" pitchFamily="18" charset="0"/>
                                    </a:rPr>
                                    <m:t>=</m:t>
                                  </m:r>
                                  <m:r>
                                    <a:rPr lang="en-US" sz="1400" i="1" spc="-150">
                                      <a:solidFill>
                                        <a:prstClr val="black"/>
                                      </a:solidFill>
                                      <a:latin typeface="Cambria Math" panose="02040503050406030204" pitchFamily="18" charset="0"/>
                                    </a:rPr>
                                    <m:t>𝑥</m:t>
                                  </m:r>
                                </m:e>
                                <m:sub>
                                  <m:r>
                                    <a:rPr lang="en-US" sz="1400" i="1" spc="-150">
                                      <a:solidFill>
                                        <a:prstClr val="black"/>
                                      </a:solidFill>
                                      <a:latin typeface="Cambria Math" panose="02040503050406030204" pitchFamily="18" charset="0"/>
                                    </a:rPr>
                                    <m:t>0</m:t>
                                  </m:r>
                                </m:sub>
                              </m:sSub>
                            </m:oMath>
                          </m:oMathPara>
                        </a14:m>
                        <a:endParaRPr lang="en-US" sz="1400" spc="-150" dirty="0"/>
                      </a:p>
                    </p:txBody>
                  </p:sp>
                </mc:Choice>
                <mc:Fallback xmlns="">
                  <p:sp>
                    <p:nvSpPr>
                      <p:cNvPr id="64" name="Rectangle 63">
                        <a:extLst>
                          <a:ext uri="{FF2B5EF4-FFF2-40B4-BE49-F238E27FC236}">
                            <a16:creationId xmlns:a16="http://schemas.microsoft.com/office/drawing/2014/main" id="{930A03C3-D44A-4B24-88DB-299643D990E3}"/>
                          </a:ext>
                        </a:extLst>
                      </p:cNvPr>
                      <p:cNvSpPr>
                        <a:spLocks noRot="1" noChangeAspect="1" noMove="1" noResize="1" noEditPoints="1" noAdjustHandles="1" noChangeArrowheads="1" noChangeShapeType="1" noTextEdit="1"/>
                      </p:cNvSpPr>
                      <p:nvPr/>
                    </p:nvSpPr>
                    <p:spPr>
                      <a:xfrm>
                        <a:off x="4569218" y="4337243"/>
                        <a:ext cx="647036" cy="307777"/>
                      </a:xfrm>
                      <a:prstGeom prst="rect">
                        <a:avLst/>
                      </a:prstGeom>
                      <a:blipFill>
                        <a:blip r:embed="rId3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8" name="Rectangle 767">
                        <a:extLst>
                          <a:ext uri="{FF2B5EF4-FFF2-40B4-BE49-F238E27FC236}">
                            <a16:creationId xmlns:a16="http://schemas.microsoft.com/office/drawing/2014/main" id="{1610B4FE-F755-44BA-B4BB-DE3554444280}"/>
                          </a:ext>
                        </a:extLst>
                      </p:cNvPr>
                      <p:cNvSpPr/>
                      <p:nvPr/>
                    </p:nvSpPr>
                    <p:spPr>
                      <a:xfrm>
                        <a:off x="5532103" y="3195721"/>
                        <a:ext cx="365933"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i="1">
                                  <a:solidFill>
                                    <a:prstClr val="black"/>
                                  </a:solidFill>
                                  <a:latin typeface="Cambria Math" panose="02040503050406030204" pitchFamily="18" charset="0"/>
                                </a:rPr>
                                <m:t>𝑉</m:t>
                              </m:r>
                            </m:oMath>
                          </m:oMathPara>
                        </a14:m>
                        <a:endParaRPr lang="en-US" dirty="0"/>
                      </a:p>
                    </p:txBody>
                  </p:sp>
                </mc:Choice>
                <mc:Fallback xmlns="">
                  <p:sp>
                    <p:nvSpPr>
                      <p:cNvPr id="61" name="Rectangle 60">
                        <a:extLst>
                          <a:ext uri="{FF2B5EF4-FFF2-40B4-BE49-F238E27FC236}">
                            <a16:creationId xmlns:a16="http://schemas.microsoft.com/office/drawing/2014/main" id="{310967EF-1015-4869-BAEF-A9AEF71D97C8}"/>
                          </a:ext>
                        </a:extLst>
                      </p:cNvPr>
                      <p:cNvSpPr>
                        <a:spLocks noRot="1" noChangeAspect="1" noMove="1" noResize="1" noEditPoints="1" noAdjustHandles="1" noChangeArrowheads="1" noChangeShapeType="1" noTextEdit="1"/>
                      </p:cNvSpPr>
                      <p:nvPr/>
                    </p:nvSpPr>
                    <p:spPr>
                      <a:xfrm>
                        <a:off x="5532103" y="3195721"/>
                        <a:ext cx="365933" cy="338554"/>
                      </a:xfrm>
                      <a:prstGeom prst="rect">
                        <a:avLst/>
                      </a:prstGeom>
                      <a:blipFill>
                        <a:blip r:embed="rId3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9" name="Rectangle 768">
                        <a:extLst>
                          <a:ext uri="{FF2B5EF4-FFF2-40B4-BE49-F238E27FC236}">
                            <a16:creationId xmlns:a16="http://schemas.microsoft.com/office/drawing/2014/main" id="{332B06F3-0985-465D-9786-8B05F3B8E0A8}"/>
                          </a:ext>
                        </a:extLst>
                      </p:cNvPr>
                      <p:cNvSpPr/>
                      <p:nvPr/>
                    </p:nvSpPr>
                    <p:spPr>
                      <a:xfrm>
                        <a:off x="3908316" y="4337525"/>
                        <a:ext cx="660181"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US" sz="1400" dirty="0"/>
                      </a:p>
                    </p:txBody>
                  </p:sp>
                </mc:Choice>
                <mc:Fallback xmlns="">
                  <p:sp>
                    <p:nvSpPr>
                      <p:cNvPr id="70" name="Rectangle 69">
                        <a:extLst>
                          <a:ext uri="{FF2B5EF4-FFF2-40B4-BE49-F238E27FC236}">
                            <a16:creationId xmlns:a16="http://schemas.microsoft.com/office/drawing/2014/main" id="{B159FAA8-3833-4F5A-85DF-76100D7B2EEB}"/>
                          </a:ext>
                        </a:extLst>
                      </p:cNvPr>
                      <p:cNvSpPr>
                        <a:spLocks noRot="1" noChangeAspect="1" noMove="1" noResize="1" noEditPoints="1" noAdjustHandles="1" noChangeArrowheads="1" noChangeShapeType="1" noTextEdit="1"/>
                      </p:cNvSpPr>
                      <p:nvPr/>
                    </p:nvSpPr>
                    <p:spPr>
                      <a:xfrm>
                        <a:off x="3908316" y="4337525"/>
                        <a:ext cx="660181" cy="307777"/>
                      </a:xfrm>
                      <a:prstGeom prst="rect">
                        <a:avLst/>
                      </a:prstGeom>
                      <a:blipFill>
                        <a:blip r:embed="rId40"/>
                        <a:stretch>
                          <a:fillRect/>
                        </a:stretch>
                      </a:blipFill>
                    </p:spPr>
                    <p:txBody>
                      <a:bodyPr/>
                      <a:lstStyle/>
                      <a:p>
                        <a:r>
                          <a:rPr lang="en-US">
                            <a:noFill/>
                          </a:rPr>
                          <a:t> </a:t>
                        </a:r>
                      </a:p>
                    </p:txBody>
                  </p:sp>
                </mc:Fallback>
              </mc:AlternateContent>
              <p:cxnSp>
                <p:nvCxnSpPr>
                  <p:cNvPr id="770" name="Straight Connector 769">
                    <a:extLst>
                      <a:ext uri="{FF2B5EF4-FFF2-40B4-BE49-F238E27FC236}">
                        <a16:creationId xmlns:a16="http://schemas.microsoft.com/office/drawing/2014/main" id="{42B59CE1-4B5C-456B-8482-65A13FF6B09D}"/>
                      </a:ext>
                    </a:extLst>
                  </p:cNvPr>
                  <p:cNvCxnSpPr/>
                  <p:nvPr/>
                </p:nvCxnSpPr>
                <p:spPr>
                  <a:xfrm>
                    <a:off x="5847385" y="1524737"/>
                    <a:ext cx="0" cy="283626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71" name="Straight Connector 770">
                    <a:extLst>
                      <a:ext uri="{FF2B5EF4-FFF2-40B4-BE49-F238E27FC236}">
                        <a16:creationId xmlns:a16="http://schemas.microsoft.com/office/drawing/2014/main" id="{CA2E7FDE-7DDB-473D-A760-87FE1A5CDCA7}"/>
                      </a:ext>
                    </a:extLst>
                  </p:cNvPr>
                  <p:cNvCxnSpPr/>
                  <p:nvPr/>
                </p:nvCxnSpPr>
                <p:spPr>
                  <a:xfrm>
                    <a:off x="4395689" y="1512687"/>
                    <a:ext cx="0" cy="283626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772" name="Group 771">
                    <a:extLst>
                      <a:ext uri="{FF2B5EF4-FFF2-40B4-BE49-F238E27FC236}">
                        <a16:creationId xmlns:a16="http://schemas.microsoft.com/office/drawing/2014/main" id="{7E52F6F4-0E43-4C3D-A115-A80230959AA5}"/>
                      </a:ext>
                    </a:extLst>
                  </p:cNvPr>
                  <p:cNvGrpSpPr/>
                  <p:nvPr/>
                </p:nvGrpSpPr>
                <p:grpSpPr>
                  <a:xfrm>
                    <a:off x="4436273" y="3164944"/>
                    <a:ext cx="1351432" cy="967243"/>
                    <a:chOff x="3356425" y="1011927"/>
                    <a:chExt cx="1351432" cy="967243"/>
                  </a:xfrm>
                </p:grpSpPr>
                <p:grpSp>
                  <p:nvGrpSpPr>
                    <p:cNvPr id="817" name="Group 816">
                      <a:extLst>
                        <a:ext uri="{FF2B5EF4-FFF2-40B4-BE49-F238E27FC236}">
                          <a16:creationId xmlns:a16="http://schemas.microsoft.com/office/drawing/2014/main" id="{66FDF4BC-16B8-4586-A408-AA3ECE4AF341}"/>
                        </a:ext>
                      </a:extLst>
                    </p:cNvPr>
                    <p:cNvGrpSpPr/>
                    <p:nvPr/>
                  </p:nvGrpSpPr>
                  <p:grpSpPr>
                    <a:xfrm>
                      <a:off x="3356425" y="1011927"/>
                      <a:ext cx="1340494" cy="752515"/>
                      <a:chOff x="3450343" y="2588863"/>
                      <a:chExt cx="1340494" cy="752515"/>
                    </a:xfrm>
                  </p:grpSpPr>
                  <p:sp>
                    <p:nvSpPr>
                      <p:cNvPr id="825" name="Flowchart: Connector 824">
                        <a:extLst>
                          <a:ext uri="{FF2B5EF4-FFF2-40B4-BE49-F238E27FC236}">
                            <a16:creationId xmlns:a16="http://schemas.microsoft.com/office/drawing/2014/main" id="{6EE5929E-2A47-43B3-8B89-0E8E7489328D}"/>
                          </a:ext>
                        </a:extLst>
                      </p:cNvPr>
                      <p:cNvSpPr/>
                      <p:nvPr/>
                    </p:nvSpPr>
                    <p:spPr>
                      <a:xfrm flipH="1" flipV="1">
                        <a:off x="3452114" y="27279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26" name="Flowchart: Connector 825">
                        <a:extLst>
                          <a:ext uri="{FF2B5EF4-FFF2-40B4-BE49-F238E27FC236}">
                            <a16:creationId xmlns:a16="http://schemas.microsoft.com/office/drawing/2014/main" id="{63A46F27-71D9-4B3C-8F6E-3AE7613C53E2}"/>
                          </a:ext>
                        </a:extLst>
                      </p:cNvPr>
                      <p:cNvSpPr/>
                      <p:nvPr/>
                    </p:nvSpPr>
                    <p:spPr>
                      <a:xfrm flipH="1" flipV="1">
                        <a:off x="3573935" y="285446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27" name="Flowchart: Connector 826">
                        <a:extLst>
                          <a:ext uri="{FF2B5EF4-FFF2-40B4-BE49-F238E27FC236}">
                            <a16:creationId xmlns:a16="http://schemas.microsoft.com/office/drawing/2014/main" id="{B477A723-CDC6-42DF-8D1C-942E034284FE}"/>
                          </a:ext>
                        </a:extLst>
                      </p:cNvPr>
                      <p:cNvSpPr/>
                      <p:nvPr/>
                    </p:nvSpPr>
                    <p:spPr>
                      <a:xfrm flipH="1" flipV="1">
                        <a:off x="3675725" y="27279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28" name="Flowchart: Connector 827">
                        <a:extLst>
                          <a:ext uri="{FF2B5EF4-FFF2-40B4-BE49-F238E27FC236}">
                            <a16:creationId xmlns:a16="http://schemas.microsoft.com/office/drawing/2014/main" id="{5136DB43-671F-4C42-856D-5390D6C5752A}"/>
                          </a:ext>
                        </a:extLst>
                      </p:cNvPr>
                      <p:cNvSpPr/>
                      <p:nvPr/>
                    </p:nvSpPr>
                    <p:spPr>
                      <a:xfrm flipH="1" flipV="1">
                        <a:off x="3556583" y="260019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29" name="Flowchart: Connector 828">
                        <a:extLst>
                          <a:ext uri="{FF2B5EF4-FFF2-40B4-BE49-F238E27FC236}">
                            <a16:creationId xmlns:a16="http://schemas.microsoft.com/office/drawing/2014/main" id="{52142EEA-D4ED-4977-A1A3-89C435FBE17B}"/>
                          </a:ext>
                        </a:extLst>
                      </p:cNvPr>
                      <p:cNvSpPr/>
                      <p:nvPr/>
                    </p:nvSpPr>
                    <p:spPr>
                      <a:xfrm flipH="1" flipV="1">
                        <a:off x="3873535" y="27279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30" name="Flowchart: Connector 829">
                        <a:extLst>
                          <a:ext uri="{FF2B5EF4-FFF2-40B4-BE49-F238E27FC236}">
                            <a16:creationId xmlns:a16="http://schemas.microsoft.com/office/drawing/2014/main" id="{032A8E52-E2FB-48A5-BCDA-A15DF69904BE}"/>
                          </a:ext>
                        </a:extLst>
                      </p:cNvPr>
                      <p:cNvSpPr/>
                      <p:nvPr/>
                    </p:nvSpPr>
                    <p:spPr>
                      <a:xfrm flipH="1" flipV="1">
                        <a:off x="3995356" y="285446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31" name="Flowchart: Connector 830">
                        <a:extLst>
                          <a:ext uri="{FF2B5EF4-FFF2-40B4-BE49-F238E27FC236}">
                            <a16:creationId xmlns:a16="http://schemas.microsoft.com/office/drawing/2014/main" id="{6EF06C60-62C9-4248-B5FD-48CCE93412BB}"/>
                          </a:ext>
                        </a:extLst>
                      </p:cNvPr>
                      <p:cNvSpPr/>
                      <p:nvPr/>
                    </p:nvSpPr>
                    <p:spPr>
                      <a:xfrm flipH="1" flipV="1">
                        <a:off x="4097146" y="27279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32" name="Flowchart: Connector 831">
                        <a:extLst>
                          <a:ext uri="{FF2B5EF4-FFF2-40B4-BE49-F238E27FC236}">
                            <a16:creationId xmlns:a16="http://schemas.microsoft.com/office/drawing/2014/main" id="{31008CC6-DECC-463B-86C8-FFDEAA35FA4E}"/>
                          </a:ext>
                        </a:extLst>
                      </p:cNvPr>
                      <p:cNvSpPr/>
                      <p:nvPr/>
                    </p:nvSpPr>
                    <p:spPr>
                      <a:xfrm flipH="1" flipV="1">
                        <a:off x="3978004" y="260019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33" name="Flowchart: Connector 832">
                        <a:extLst>
                          <a:ext uri="{FF2B5EF4-FFF2-40B4-BE49-F238E27FC236}">
                            <a16:creationId xmlns:a16="http://schemas.microsoft.com/office/drawing/2014/main" id="{3B5160FB-1EDA-4783-A973-DD59112E1721}"/>
                          </a:ext>
                        </a:extLst>
                      </p:cNvPr>
                      <p:cNvSpPr/>
                      <p:nvPr/>
                    </p:nvSpPr>
                    <p:spPr>
                      <a:xfrm flipH="1" flipV="1">
                        <a:off x="4232095" y="27279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34" name="Flowchart: Connector 833">
                        <a:extLst>
                          <a:ext uri="{FF2B5EF4-FFF2-40B4-BE49-F238E27FC236}">
                            <a16:creationId xmlns:a16="http://schemas.microsoft.com/office/drawing/2014/main" id="{3292C138-FF95-4F9E-BDB9-279FBACD38E5}"/>
                          </a:ext>
                        </a:extLst>
                      </p:cNvPr>
                      <p:cNvSpPr/>
                      <p:nvPr/>
                    </p:nvSpPr>
                    <p:spPr>
                      <a:xfrm flipH="1" flipV="1">
                        <a:off x="4353916" y="285446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35" name="Flowchart: Connector 834">
                        <a:extLst>
                          <a:ext uri="{FF2B5EF4-FFF2-40B4-BE49-F238E27FC236}">
                            <a16:creationId xmlns:a16="http://schemas.microsoft.com/office/drawing/2014/main" id="{91684685-6C32-466E-9B28-CF38FFEBB848}"/>
                          </a:ext>
                        </a:extLst>
                      </p:cNvPr>
                      <p:cNvSpPr/>
                      <p:nvPr/>
                    </p:nvSpPr>
                    <p:spPr>
                      <a:xfrm flipH="1" flipV="1">
                        <a:off x="4455706" y="27279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36" name="Flowchart: Connector 835">
                        <a:extLst>
                          <a:ext uri="{FF2B5EF4-FFF2-40B4-BE49-F238E27FC236}">
                            <a16:creationId xmlns:a16="http://schemas.microsoft.com/office/drawing/2014/main" id="{96433F5C-9659-46B3-9969-AC647E778EDA}"/>
                          </a:ext>
                        </a:extLst>
                      </p:cNvPr>
                      <p:cNvSpPr/>
                      <p:nvPr/>
                    </p:nvSpPr>
                    <p:spPr>
                      <a:xfrm flipH="1" flipV="1">
                        <a:off x="4336564" y="260019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37" name="Flowchart: Connector 836">
                        <a:extLst>
                          <a:ext uri="{FF2B5EF4-FFF2-40B4-BE49-F238E27FC236}">
                            <a16:creationId xmlns:a16="http://schemas.microsoft.com/office/drawing/2014/main" id="{7A7F2CDB-1629-47BF-BB57-E9E2D20526D2}"/>
                          </a:ext>
                        </a:extLst>
                      </p:cNvPr>
                      <p:cNvSpPr/>
                      <p:nvPr/>
                    </p:nvSpPr>
                    <p:spPr>
                      <a:xfrm flipH="1" flipV="1">
                        <a:off x="4580789" y="290862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38" name="Flowchart: Connector 837">
                        <a:extLst>
                          <a:ext uri="{FF2B5EF4-FFF2-40B4-BE49-F238E27FC236}">
                            <a16:creationId xmlns:a16="http://schemas.microsoft.com/office/drawing/2014/main" id="{B3F0864B-074D-40B3-AE31-B89451C9D987}"/>
                          </a:ext>
                        </a:extLst>
                      </p:cNvPr>
                      <p:cNvSpPr/>
                      <p:nvPr/>
                    </p:nvSpPr>
                    <p:spPr>
                      <a:xfrm flipH="1" flipV="1">
                        <a:off x="4563437" y="2654362"/>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39" name="Flowchart: Connector 838">
                        <a:extLst>
                          <a:ext uri="{FF2B5EF4-FFF2-40B4-BE49-F238E27FC236}">
                            <a16:creationId xmlns:a16="http://schemas.microsoft.com/office/drawing/2014/main" id="{4D5B3B46-1330-49FC-BACE-EBF27378B0C4}"/>
                          </a:ext>
                        </a:extLst>
                      </p:cNvPr>
                      <p:cNvSpPr/>
                      <p:nvPr/>
                    </p:nvSpPr>
                    <p:spPr>
                      <a:xfrm flipH="1" flipV="1">
                        <a:off x="4685189" y="3061982"/>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40" name="Flowchart: Connector 839">
                        <a:extLst>
                          <a:ext uri="{FF2B5EF4-FFF2-40B4-BE49-F238E27FC236}">
                            <a16:creationId xmlns:a16="http://schemas.microsoft.com/office/drawing/2014/main" id="{B0BF1DCC-CA62-40AA-8A93-D7D3A61C0212}"/>
                          </a:ext>
                        </a:extLst>
                      </p:cNvPr>
                      <p:cNvSpPr/>
                      <p:nvPr/>
                    </p:nvSpPr>
                    <p:spPr>
                      <a:xfrm flipH="1" flipV="1">
                        <a:off x="3467695" y="324149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41" name="Flowchart: Connector 840">
                        <a:extLst>
                          <a:ext uri="{FF2B5EF4-FFF2-40B4-BE49-F238E27FC236}">
                            <a16:creationId xmlns:a16="http://schemas.microsoft.com/office/drawing/2014/main" id="{8FFAE9F5-3176-4EE9-8515-DAABD6813393}"/>
                          </a:ext>
                        </a:extLst>
                      </p:cNvPr>
                      <p:cNvSpPr/>
                      <p:nvPr/>
                    </p:nvSpPr>
                    <p:spPr>
                      <a:xfrm flipH="1" flipV="1">
                        <a:off x="3569485" y="311502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42" name="Flowchart: Connector 841">
                        <a:extLst>
                          <a:ext uri="{FF2B5EF4-FFF2-40B4-BE49-F238E27FC236}">
                            <a16:creationId xmlns:a16="http://schemas.microsoft.com/office/drawing/2014/main" id="{354C1FFD-A73E-4747-BEF8-7569382C2A87}"/>
                          </a:ext>
                        </a:extLst>
                      </p:cNvPr>
                      <p:cNvSpPr/>
                      <p:nvPr/>
                    </p:nvSpPr>
                    <p:spPr>
                      <a:xfrm flipH="1" flipV="1">
                        <a:off x="3450343" y="298722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43" name="Flowchart: Connector 842">
                        <a:extLst>
                          <a:ext uri="{FF2B5EF4-FFF2-40B4-BE49-F238E27FC236}">
                            <a16:creationId xmlns:a16="http://schemas.microsoft.com/office/drawing/2014/main" id="{8B83A91E-CFF5-41C6-ABFF-9705E4104F95}"/>
                          </a:ext>
                        </a:extLst>
                      </p:cNvPr>
                      <p:cNvSpPr/>
                      <p:nvPr/>
                    </p:nvSpPr>
                    <p:spPr>
                      <a:xfrm flipH="1" flipV="1">
                        <a:off x="3767295" y="311502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44" name="Flowchart: Connector 843">
                        <a:extLst>
                          <a:ext uri="{FF2B5EF4-FFF2-40B4-BE49-F238E27FC236}">
                            <a16:creationId xmlns:a16="http://schemas.microsoft.com/office/drawing/2014/main" id="{0CA77580-F4D7-4D05-9BBF-DC5A419C1A61}"/>
                          </a:ext>
                        </a:extLst>
                      </p:cNvPr>
                      <p:cNvSpPr/>
                      <p:nvPr/>
                    </p:nvSpPr>
                    <p:spPr>
                      <a:xfrm flipH="1" flipV="1">
                        <a:off x="3889116" y="324149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45" name="Flowchart: Connector 844">
                        <a:extLst>
                          <a:ext uri="{FF2B5EF4-FFF2-40B4-BE49-F238E27FC236}">
                            <a16:creationId xmlns:a16="http://schemas.microsoft.com/office/drawing/2014/main" id="{5FBEB5D7-C590-424D-B39F-202C61C80A74}"/>
                          </a:ext>
                        </a:extLst>
                      </p:cNvPr>
                      <p:cNvSpPr/>
                      <p:nvPr/>
                    </p:nvSpPr>
                    <p:spPr>
                      <a:xfrm flipH="1" flipV="1">
                        <a:off x="3990906" y="311502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46" name="Flowchart: Connector 845">
                        <a:extLst>
                          <a:ext uri="{FF2B5EF4-FFF2-40B4-BE49-F238E27FC236}">
                            <a16:creationId xmlns:a16="http://schemas.microsoft.com/office/drawing/2014/main" id="{F9D7ABBE-CE24-4E79-ABAD-3FE8B97FA77F}"/>
                          </a:ext>
                        </a:extLst>
                      </p:cNvPr>
                      <p:cNvSpPr/>
                      <p:nvPr/>
                    </p:nvSpPr>
                    <p:spPr>
                      <a:xfrm flipH="1" flipV="1">
                        <a:off x="3871764" y="298722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47" name="Flowchart: Connector 846">
                        <a:extLst>
                          <a:ext uri="{FF2B5EF4-FFF2-40B4-BE49-F238E27FC236}">
                            <a16:creationId xmlns:a16="http://schemas.microsoft.com/office/drawing/2014/main" id="{0117A7CB-55DD-4636-9F10-0871B9020FEC}"/>
                          </a:ext>
                        </a:extLst>
                      </p:cNvPr>
                      <p:cNvSpPr/>
                      <p:nvPr/>
                    </p:nvSpPr>
                    <p:spPr>
                      <a:xfrm flipH="1" flipV="1">
                        <a:off x="4125855" y="311502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48" name="Flowchart: Connector 847">
                        <a:extLst>
                          <a:ext uri="{FF2B5EF4-FFF2-40B4-BE49-F238E27FC236}">
                            <a16:creationId xmlns:a16="http://schemas.microsoft.com/office/drawing/2014/main" id="{2CC6D8CD-4C50-4C36-BD22-5860F192F0C4}"/>
                          </a:ext>
                        </a:extLst>
                      </p:cNvPr>
                      <p:cNvSpPr/>
                      <p:nvPr/>
                    </p:nvSpPr>
                    <p:spPr>
                      <a:xfrm flipH="1" flipV="1">
                        <a:off x="4247676" y="324149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49" name="Flowchart: Connector 848">
                        <a:extLst>
                          <a:ext uri="{FF2B5EF4-FFF2-40B4-BE49-F238E27FC236}">
                            <a16:creationId xmlns:a16="http://schemas.microsoft.com/office/drawing/2014/main" id="{F66B6C03-1B08-47F5-A45C-CB9F3C063BEC}"/>
                          </a:ext>
                        </a:extLst>
                      </p:cNvPr>
                      <p:cNvSpPr/>
                      <p:nvPr/>
                    </p:nvSpPr>
                    <p:spPr>
                      <a:xfrm flipH="1" flipV="1">
                        <a:off x="4349466" y="311502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50" name="Flowchart: Connector 849">
                        <a:extLst>
                          <a:ext uri="{FF2B5EF4-FFF2-40B4-BE49-F238E27FC236}">
                            <a16:creationId xmlns:a16="http://schemas.microsoft.com/office/drawing/2014/main" id="{6A7F1DD2-206D-44A4-A452-8B190105A7A3}"/>
                          </a:ext>
                        </a:extLst>
                      </p:cNvPr>
                      <p:cNvSpPr/>
                      <p:nvPr/>
                    </p:nvSpPr>
                    <p:spPr>
                      <a:xfrm flipH="1" flipV="1">
                        <a:off x="4230324" y="298722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51" name="Flowchart: Connector 850">
                        <a:extLst>
                          <a:ext uri="{FF2B5EF4-FFF2-40B4-BE49-F238E27FC236}">
                            <a16:creationId xmlns:a16="http://schemas.microsoft.com/office/drawing/2014/main" id="{BAE6FE84-FE5A-4506-825A-D75F3B2CD405}"/>
                          </a:ext>
                        </a:extLst>
                      </p:cNvPr>
                      <p:cNvSpPr/>
                      <p:nvPr/>
                    </p:nvSpPr>
                    <p:spPr>
                      <a:xfrm flipH="1" flipV="1">
                        <a:off x="4474549" y="329565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52" name="Flowchart: Connector 851">
                        <a:extLst>
                          <a:ext uri="{FF2B5EF4-FFF2-40B4-BE49-F238E27FC236}">
                            <a16:creationId xmlns:a16="http://schemas.microsoft.com/office/drawing/2014/main" id="{B4DD5BF4-1578-4669-8DC0-863E8FD4DB89}"/>
                          </a:ext>
                        </a:extLst>
                      </p:cNvPr>
                      <p:cNvSpPr/>
                      <p:nvPr/>
                    </p:nvSpPr>
                    <p:spPr>
                      <a:xfrm flipH="1" flipV="1">
                        <a:off x="4576339" y="316918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53" name="Flowchart: Connector 852">
                        <a:extLst>
                          <a:ext uri="{FF2B5EF4-FFF2-40B4-BE49-F238E27FC236}">
                            <a16:creationId xmlns:a16="http://schemas.microsoft.com/office/drawing/2014/main" id="{13CC8416-F22D-42ED-A9C5-C42A4D6FF2B2}"/>
                          </a:ext>
                        </a:extLst>
                      </p:cNvPr>
                      <p:cNvSpPr/>
                      <p:nvPr/>
                    </p:nvSpPr>
                    <p:spPr>
                      <a:xfrm flipH="1" flipV="1">
                        <a:off x="4457197" y="3041393"/>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54" name="Flowchart: Connector 853">
                        <a:extLst>
                          <a:ext uri="{FF2B5EF4-FFF2-40B4-BE49-F238E27FC236}">
                            <a16:creationId xmlns:a16="http://schemas.microsoft.com/office/drawing/2014/main" id="{AD52955D-79DB-4A29-939B-4C443CFB5954}"/>
                          </a:ext>
                        </a:extLst>
                      </p:cNvPr>
                      <p:cNvSpPr/>
                      <p:nvPr/>
                    </p:nvSpPr>
                    <p:spPr>
                      <a:xfrm flipH="1" flipV="1">
                        <a:off x="4693318" y="328721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55" name="Flowchart: Connector 854">
                        <a:extLst>
                          <a:ext uri="{FF2B5EF4-FFF2-40B4-BE49-F238E27FC236}">
                            <a16:creationId xmlns:a16="http://schemas.microsoft.com/office/drawing/2014/main" id="{10CAC83C-AA1E-43E3-B0E8-40430472590C}"/>
                          </a:ext>
                        </a:extLst>
                      </p:cNvPr>
                      <p:cNvSpPr/>
                      <p:nvPr/>
                    </p:nvSpPr>
                    <p:spPr>
                      <a:xfrm flipH="1" flipV="1">
                        <a:off x="4745118" y="2588863"/>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818" name="Flowchart: Connector 817">
                      <a:extLst>
                        <a:ext uri="{FF2B5EF4-FFF2-40B4-BE49-F238E27FC236}">
                          <a16:creationId xmlns:a16="http://schemas.microsoft.com/office/drawing/2014/main" id="{EE3DF279-AE0D-4155-A123-7A2A1F43030B}"/>
                        </a:ext>
                      </a:extLst>
                    </p:cNvPr>
                    <p:cNvSpPr/>
                    <p:nvPr/>
                  </p:nvSpPr>
                  <p:spPr>
                    <a:xfrm flipH="1" flipV="1">
                      <a:off x="3589553" y="174111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19" name="Flowchart: Connector 818">
                      <a:extLst>
                        <a:ext uri="{FF2B5EF4-FFF2-40B4-BE49-F238E27FC236}">
                          <a16:creationId xmlns:a16="http://schemas.microsoft.com/office/drawing/2014/main" id="{9FEB59B2-0E1A-4D3E-A62F-9B525E05AC5F}"/>
                        </a:ext>
                      </a:extLst>
                    </p:cNvPr>
                    <p:cNvSpPr/>
                    <p:nvPr/>
                  </p:nvSpPr>
                  <p:spPr>
                    <a:xfrm flipH="1" flipV="1">
                      <a:off x="3469086" y="190066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20" name="Flowchart: Connector 819">
                      <a:extLst>
                        <a:ext uri="{FF2B5EF4-FFF2-40B4-BE49-F238E27FC236}">
                          <a16:creationId xmlns:a16="http://schemas.microsoft.com/office/drawing/2014/main" id="{EC54A05C-927B-4528-A6F6-9487738D88B2}"/>
                        </a:ext>
                      </a:extLst>
                    </p:cNvPr>
                    <p:cNvSpPr/>
                    <p:nvPr/>
                  </p:nvSpPr>
                  <p:spPr>
                    <a:xfrm flipH="1" flipV="1">
                      <a:off x="3964683" y="177129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21" name="Flowchart: Connector 820">
                      <a:extLst>
                        <a:ext uri="{FF2B5EF4-FFF2-40B4-BE49-F238E27FC236}">
                          <a16:creationId xmlns:a16="http://schemas.microsoft.com/office/drawing/2014/main" id="{844A844F-0A02-4AFA-9D29-A5CE1C982C94}"/>
                        </a:ext>
                      </a:extLst>
                    </p:cNvPr>
                    <p:cNvSpPr/>
                    <p:nvPr/>
                  </p:nvSpPr>
                  <p:spPr>
                    <a:xfrm flipH="1" flipV="1">
                      <a:off x="4178449" y="186265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22" name="Flowchart: Connector 821">
                      <a:extLst>
                        <a:ext uri="{FF2B5EF4-FFF2-40B4-BE49-F238E27FC236}">
                          <a16:creationId xmlns:a16="http://schemas.microsoft.com/office/drawing/2014/main" id="{DB6E3E74-73AE-4F06-A002-8F66BDBDC388}"/>
                        </a:ext>
                      </a:extLst>
                    </p:cNvPr>
                    <p:cNvSpPr/>
                    <p:nvPr/>
                  </p:nvSpPr>
                  <p:spPr>
                    <a:xfrm flipH="1" flipV="1">
                      <a:off x="3756095" y="1885141"/>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23" name="Flowchart: Connector 822">
                      <a:extLst>
                        <a:ext uri="{FF2B5EF4-FFF2-40B4-BE49-F238E27FC236}">
                          <a16:creationId xmlns:a16="http://schemas.microsoft.com/office/drawing/2014/main" id="{58E54303-B3E5-4608-AC5F-D46D4D8155D2}"/>
                        </a:ext>
                      </a:extLst>
                    </p:cNvPr>
                    <p:cNvSpPr/>
                    <p:nvPr/>
                  </p:nvSpPr>
                  <p:spPr>
                    <a:xfrm flipH="1" flipV="1">
                      <a:off x="4662138" y="1933451"/>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24" name="Flowchart: Connector 823">
                      <a:extLst>
                        <a:ext uri="{FF2B5EF4-FFF2-40B4-BE49-F238E27FC236}">
                          <a16:creationId xmlns:a16="http://schemas.microsoft.com/office/drawing/2014/main" id="{E23931E9-F169-445C-A4E5-B3396DD02E53}"/>
                        </a:ext>
                      </a:extLst>
                    </p:cNvPr>
                    <p:cNvSpPr/>
                    <p:nvPr/>
                  </p:nvSpPr>
                  <p:spPr>
                    <a:xfrm flipH="1" flipV="1">
                      <a:off x="4460301" y="1871162"/>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grpSp>
                <p:nvGrpSpPr>
                  <p:cNvPr id="773" name="Group 772">
                    <a:extLst>
                      <a:ext uri="{FF2B5EF4-FFF2-40B4-BE49-F238E27FC236}">
                        <a16:creationId xmlns:a16="http://schemas.microsoft.com/office/drawing/2014/main" id="{8F10F12C-6939-4A0E-B41F-65F9256281FE}"/>
                      </a:ext>
                    </a:extLst>
                  </p:cNvPr>
                  <p:cNvGrpSpPr/>
                  <p:nvPr/>
                </p:nvGrpSpPr>
                <p:grpSpPr>
                  <a:xfrm>
                    <a:off x="4421056" y="1722264"/>
                    <a:ext cx="551933" cy="963630"/>
                    <a:chOff x="3496459" y="2645494"/>
                    <a:chExt cx="551933" cy="963630"/>
                  </a:xfrm>
                </p:grpSpPr>
                <p:sp>
                  <p:nvSpPr>
                    <p:cNvPr id="779" name="Flowchart: Connector 778">
                      <a:extLst>
                        <a:ext uri="{FF2B5EF4-FFF2-40B4-BE49-F238E27FC236}">
                          <a16:creationId xmlns:a16="http://schemas.microsoft.com/office/drawing/2014/main" id="{CAEF83DB-E592-44A6-BADE-AFB4B1D22752}"/>
                        </a:ext>
                      </a:extLst>
                    </p:cNvPr>
                    <p:cNvSpPr/>
                    <p:nvPr/>
                  </p:nvSpPr>
                  <p:spPr>
                    <a:xfrm flipH="1" flipV="1">
                      <a:off x="3511676" y="264549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80" name="Flowchart: Connector 779">
                      <a:extLst>
                        <a:ext uri="{FF2B5EF4-FFF2-40B4-BE49-F238E27FC236}">
                          <a16:creationId xmlns:a16="http://schemas.microsoft.com/office/drawing/2014/main" id="{F2D4F2E1-1325-41D6-AEA4-A0C69A39DAD1}"/>
                        </a:ext>
                      </a:extLst>
                    </p:cNvPr>
                    <p:cNvSpPr/>
                    <p:nvPr/>
                  </p:nvSpPr>
                  <p:spPr>
                    <a:xfrm flipH="1" flipV="1">
                      <a:off x="3649309" y="264549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81" name="Flowchart: Connector 780">
                      <a:extLst>
                        <a:ext uri="{FF2B5EF4-FFF2-40B4-BE49-F238E27FC236}">
                          <a16:creationId xmlns:a16="http://schemas.microsoft.com/office/drawing/2014/main" id="{D5DC5FCE-2171-40BD-ABC2-343F50713BFE}"/>
                        </a:ext>
                      </a:extLst>
                    </p:cNvPr>
                    <p:cNvSpPr/>
                    <p:nvPr/>
                  </p:nvSpPr>
                  <p:spPr>
                    <a:xfrm flipH="1" flipV="1">
                      <a:off x="3786942" y="264549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82" name="Flowchart: Connector 781">
                      <a:extLst>
                        <a:ext uri="{FF2B5EF4-FFF2-40B4-BE49-F238E27FC236}">
                          <a16:creationId xmlns:a16="http://schemas.microsoft.com/office/drawing/2014/main" id="{34B08D2A-1B79-4F7C-BB49-DAF951EA4BE8}"/>
                        </a:ext>
                      </a:extLst>
                    </p:cNvPr>
                    <p:cNvSpPr/>
                    <p:nvPr/>
                  </p:nvSpPr>
                  <p:spPr>
                    <a:xfrm flipH="1" flipV="1">
                      <a:off x="3924643" y="264549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83" name="Flowchart: Connector 782">
                      <a:extLst>
                        <a:ext uri="{FF2B5EF4-FFF2-40B4-BE49-F238E27FC236}">
                          <a16:creationId xmlns:a16="http://schemas.microsoft.com/office/drawing/2014/main" id="{7A0C9943-598F-466E-8DB5-91D381722A40}"/>
                        </a:ext>
                      </a:extLst>
                    </p:cNvPr>
                    <p:cNvSpPr/>
                    <p:nvPr/>
                  </p:nvSpPr>
                  <p:spPr>
                    <a:xfrm flipH="1" flipV="1">
                      <a:off x="3589706" y="2745617"/>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84" name="Flowchart: Connector 783">
                      <a:extLst>
                        <a:ext uri="{FF2B5EF4-FFF2-40B4-BE49-F238E27FC236}">
                          <a16:creationId xmlns:a16="http://schemas.microsoft.com/office/drawing/2014/main" id="{67727677-A329-4F27-BD1D-F7259B1CB682}"/>
                        </a:ext>
                      </a:extLst>
                    </p:cNvPr>
                    <p:cNvSpPr/>
                    <p:nvPr/>
                  </p:nvSpPr>
                  <p:spPr>
                    <a:xfrm flipH="1" flipV="1">
                      <a:off x="3727339" y="274561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85" name="Flowchart: Connector 784">
                      <a:extLst>
                        <a:ext uri="{FF2B5EF4-FFF2-40B4-BE49-F238E27FC236}">
                          <a16:creationId xmlns:a16="http://schemas.microsoft.com/office/drawing/2014/main" id="{6588A424-C552-48E1-9FF8-42C4D2A2445B}"/>
                        </a:ext>
                      </a:extLst>
                    </p:cNvPr>
                    <p:cNvSpPr/>
                    <p:nvPr/>
                  </p:nvSpPr>
                  <p:spPr>
                    <a:xfrm flipH="1" flipV="1">
                      <a:off x="4002673" y="274561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86" name="Flowchart: Connector 785">
                      <a:extLst>
                        <a:ext uri="{FF2B5EF4-FFF2-40B4-BE49-F238E27FC236}">
                          <a16:creationId xmlns:a16="http://schemas.microsoft.com/office/drawing/2014/main" id="{E59434A2-6DF3-4410-897C-46425577783B}"/>
                        </a:ext>
                      </a:extLst>
                    </p:cNvPr>
                    <p:cNvSpPr/>
                    <p:nvPr/>
                  </p:nvSpPr>
                  <p:spPr>
                    <a:xfrm flipH="1" flipV="1">
                      <a:off x="3511676" y="285397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87" name="Flowchart: Connector 786">
                      <a:extLst>
                        <a:ext uri="{FF2B5EF4-FFF2-40B4-BE49-F238E27FC236}">
                          <a16:creationId xmlns:a16="http://schemas.microsoft.com/office/drawing/2014/main" id="{B25C9CE3-3467-4DF1-BD63-C65900EBD1C6}"/>
                        </a:ext>
                      </a:extLst>
                    </p:cNvPr>
                    <p:cNvSpPr/>
                    <p:nvPr/>
                  </p:nvSpPr>
                  <p:spPr>
                    <a:xfrm flipH="1" flipV="1">
                      <a:off x="3649309" y="285396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88" name="Flowchart: Connector 787">
                      <a:extLst>
                        <a:ext uri="{FF2B5EF4-FFF2-40B4-BE49-F238E27FC236}">
                          <a16:creationId xmlns:a16="http://schemas.microsoft.com/office/drawing/2014/main" id="{3EB5DBFE-7A1F-4E5A-9CBC-B470573E00D4}"/>
                        </a:ext>
                      </a:extLst>
                    </p:cNvPr>
                    <p:cNvSpPr/>
                    <p:nvPr/>
                  </p:nvSpPr>
                  <p:spPr>
                    <a:xfrm flipH="1" flipV="1">
                      <a:off x="3786942" y="285396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89" name="Flowchart: Connector 788">
                      <a:extLst>
                        <a:ext uri="{FF2B5EF4-FFF2-40B4-BE49-F238E27FC236}">
                          <a16:creationId xmlns:a16="http://schemas.microsoft.com/office/drawing/2014/main" id="{EF0C6F41-4F2B-4437-876C-021DF50B15F1}"/>
                        </a:ext>
                      </a:extLst>
                    </p:cNvPr>
                    <p:cNvSpPr/>
                    <p:nvPr/>
                  </p:nvSpPr>
                  <p:spPr>
                    <a:xfrm flipH="1" flipV="1">
                      <a:off x="3589503" y="295821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90" name="Flowchart: Connector 789">
                      <a:extLst>
                        <a:ext uri="{FF2B5EF4-FFF2-40B4-BE49-F238E27FC236}">
                          <a16:creationId xmlns:a16="http://schemas.microsoft.com/office/drawing/2014/main" id="{7AB150D3-3821-4F29-9DD2-17D3600E4156}"/>
                        </a:ext>
                      </a:extLst>
                    </p:cNvPr>
                    <p:cNvSpPr/>
                    <p:nvPr/>
                  </p:nvSpPr>
                  <p:spPr>
                    <a:xfrm flipH="1" flipV="1">
                      <a:off x="3727136" y="295821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91" name="Flowchart: Connector 790">
                      <a:extLst>
                        <a:ext uri="{FF2B5EF4-FFF2-40B4-BE49-F238E27FC236}">
                          <a16:creationId xmlns:a16="http://schemas.microsoft.com/office/drawing/2014/main" id="{01E2BF3E-D985-4A42-A5CF-BA5F97498609}"/>
                        </a:ext>
                      </a:extLst>
                    </p:cNvPr>
                    <p:cNvSpPr/>
                    <p:nvPr/>
                  </p:nvSpPr>
                  <p:spPr>
                    <a:xfrm flipH="1" flipV="1">
                      <a:off x="3864769" y="295821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92" name="Flowchart: Connector 791">
                      <a:extLst>
                        <a:ext uri="{FF2B5EF4-FFF2-40B4-BE49-F238E27FC236}">
                          <a16:creationId xmlns:a16="http://schemas.microsoft.com/office/drawing/2014/main" id="{045ABDB6-3E02-455B-B0CF-4F0D66451263}"/>
                        </a:ext>
                      </a:extLst>
                    </p:cNvPr>
                    <p:cNvSpPr/>
                    <p:nvPr/>
                  </p:nvSpPr>
                  <p:spPr>
                    <a:xfrm flipH="1" flipV="1">
                      <a:off x="4002470" y="2958218"/>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93" name="Flowchart: Connector 792">
                      <a:extLst>
                        <a:ext uri="{FF2B5EF4-FFF2-40B4-BE49-F238E27FC236}">
                          <a16:creationId xmlns:a16="http://schemas.microsoft.com/office/drawing/2014/main" id="{2F5FDB55-4111-4ADB-9F5B-383CCD5B90F9}"/>
                        </a:ext>
                      </a:extLst>
                    </p:cNvPr>
                    <p:cNvSpPr/>
                    <p:nvPr/>
                  </p:nvSpPr>
                  <p:spPr>
                    <a:xfrm flipH="1" flipV="1">
                      <a:off x="3501632" y="3073642"/>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94" name="Flowchart: Connector 793">
                      <a:extLst>
                        <a:ext uri="{FF2B5EF4-FFF2-40B4-BE49-F238E27FC236}">
                          <a16:creationId xmlns:a16="http://schemas.microsoft.com/office/drawing/2014/main" id="{4FBF0562-2CA6-4A35-8837-CF620618CFE8}"/>
                        </a:ext>
                      </a:extLst>
                    </p:cNvPr>
                    <p:cNvSpPr/>
                    <p:nvPr/>
                  </p:nvSpPr>
                  <p:spPr>
                    <a:xfrm flipH="1" flipV="1">
                      <a:off x="3639265" y="3073641"/>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95" name="Flowchart: Connector 794">
                      <a:extLst>
                        <a:ext uri="{FF2B5EF4-FFF2-40B4-BE49-F238E27FC236}">
                          <a16:creationId xmlns:a16="http://schemas.microsoft.com/office/drawing/2014/main" id="{B016E1B9-6419-4F55-808F-74C89DB7B8B7}"/>
                        </a:ext>
                      </a:extLst>
                    </p:cNvPr>
                    <p:cNvSpPr/>
                    <p:nvPr/>
                  </p:nvSpPr>
                  <p:spPr>
                    <a:xfrm flipH="1" flipV="1">
                      <a:off x="3776898" y="3073641"/>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96" name="Flowchart: Connector 795">
                      <a:extLst>
                        <a:ext uri="{FF2B5EF4-FFF2-40B4-BE49-F238E27FC236}">
                          <a16:creationId xmlns:a16="http://schemas.microsoft.com/office/drawing/2014/main" id="{31DBA667-DDC4-432E-99B5-869C29DCD508}"/>
                        </a:ext>
                      </a:extLst>
                    </p:cNvPr>
                    <p:cNvSpPr/>
                    <p:nvPr/>
                  </p:nvSpPr>
                  <p:spPr>
                    <a:xfrm flipH="1" flipV="1">
                      <a:off x="3914599" y="3073641"/>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97" name="Flowchart: Connector 796">
                      <a:extLst>
                        <a:ext uri="{FF2B5EF4-FFF2-40B4-BE49-F238E27FC236}">
                          <a16:creationId xmlns:a16="http://schemas.microsoft.com/office/drawing/2014/main" id="{D4E3DDF1-A4BB-4113-A89A-5817659FDBAC}"/>
                        </a:ext>
                      </a:extLst>
                    </p:cNvPr>
                    <p:cNvSpPr/>
                    <p:nvPr/>
                  </p:nvSpPr>
                  <p:spPr>
                    <a:xfrm flipH="1" flipV="1">
                      <a:off x="3579662" y="317376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98" name="Flowchart: Connector 797">
                      <a:extLst>
                        <a:ext uri="{FF2B5EF4-FFF2-40B4-BE49-F238E27FC236}">
                          <a16:creationId xmlns:a16="http://schemas.microsoft.com/office/drawing/2014/main" id="{87FAA62F-E13D-4A96-A217-294C9EF2F9E7}"/>
                        </a:ext>
                      </a:extLst>
                    </p:cNvPr>
                    <p:cNvSpPr/>
                    <p:nvPr/>
                  </p:nvSpPr>
                  <p:spPr>
                    <a:xfrm flipH="1" flipV="1">
                      <a:off x="3717295" y="3173763"/>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99" name="Flowchart: Connector 798">
                      <a:extLst>
                        <a:ext uri="{FF2B5EF4-FFF2-40B4-BE49-F238E27FC236}">
                          <a16:creationId xmlns:a16="http://schemas.microsoft.com/office/drawing/2014/main" id="{27B73F1B-A11F-46DA-861E-3C5BDE44A9F8}"/>
                        </a:ext>
                      </a:extLst>
                    </p:cNvPr>
                    <p:cNvSpPr/>
                    <p:nvPr/>
                  </p:nvSpPr>
                  <p:spPr>
                    <a:xfrm flipH="1" flipV="1">
                      <a:off x="3854928" y="3173763"/>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00" name="Flowchart: Connector 799">
                      <a:extLst>
                        <a:ext uri="{FF2B5EF4-FFF2-40B4-BE49-F238E27FC236}">
                          <a16:creationId xmlns:a16="http://schemas.microsoft.com/office/drawing/2014/main" id="{B6E06D56-F147-461A-8C27-E35E32C2626E}"/>
                        </a:ext>
                      </a:extLst>
                    </p:cNvPr>
                    <p:cNvSpPr/>
                    <p:nvPr/>
                  </p:nvSpPr>
                  <p:spPr>
                    <a:xfrm flipH="1" flipV="1">
                      <a:off x="3992629" y="3173763"/>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01" name="Flowchart: Connector 800">
                      <a:extLst>
                        <a:ext uri="{FF2B5EF4-FFF2-40B4-BE49-F238E27FC236}">
                          <a16:creationId xmlns:a16="http://schemas.microsoft.com/office/drawing/2014/main" id="{E6785400-E5AC-4B18-95F4-0749FC21E8F9}"/>
                        </a:ext>
                      </a:extLst>
                    </p:cNvPr>
                    <p:cNvSpPr/>
                    <p:nvPr/>
                  </p:nvSpPr>
                  <p:spPr>
                    <a:xfrm flipH="1" flipV="1">
                      <a:off x="3501632" y="3282117"/>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02" name="Flowchart: Connector 801">
                      <a:extLst>
                        <a:ext uri="{FF2B5EF4-FFF2-40B4-BE49-F238E27FC236}">
                          <a16:creationId xmlns:a16="http://schemas.microsoft.com/office/drawing/2014/main" id="{81D5A733-4806-46F4-83FA-13B33ED4F2C5}"/>
                        </a:ext>
                      </a:extLst>
                    </p:cNvPr>
                    <p:cNvSpPr/>
                    <p:nvPr/>
                  </p:nvSpPr>
                  <p:spPr>
                    <a:xfrm flipH="1" flipV="1">
                      <a:off x="3639265" y="328211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03" name="Flowchart: Connector 802">
                      <a:extLst>
                        <a:ext uri="{FF2B5EF4-FFF2-40B4-BE49-F238E27FC236}">
                          <a16:creationId xmlns:a16="http://schemas.microsoft.com/office/drawing/2014/main" id="{D449953F-4329-47E1-84EB-036CE2538A4E}"/>
                        </a:ext>
                      </a:extLst>
                    </p:cNvPr>
                    <p:cNvSpPr/>
                    <p:nvPr/>
                  </p:nvSpPr>
                  <p:spPr>
                    <a:xfrm flipH="1" flipV="1">
                      <a:off x="3776898" y="328211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04" name="Flowchart: Connector 803">
                      <a:extLst>
                        <a:ext uri="{FF2B5EF4-FFF2-40B4-BE49-F238E27FC236}">
                          <a16:creationId xmlns:a16="http://schemas.microsoft.com/office/drawing/2014/main" id="{70CB16FB-5B2D-4F29-A81B-C2F113F78968}"/>
                        </a:ext>
                      </a:extLst>
                    </p:cNvPr>
                    <p:cNvSpPr/>
                    <p:nvPr/>
                  </p:nvSpPr>
                  <p:spPr>
                    <a:xfrm flipH="1" flipV="1">
                      <a:off x="3914599" y="328211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05" name="Flowchart: Connector 804">
                      <a:extLst>
                        <a:ext uri="{FF2B5EF4-FFF2-40B4-BE49-F238E27FC236}">
                          <a16:creationId xmlns:a16="http://schemas.microsoft.com/office/drawing/2014/main" id="{EACA70D8-088D-476C-9775-C3A7BFF845C7}"/>
                        </a:ext>
                      </a:extLst>
                    </p:cNvPr>
                    <p:cNvSpPr/>
                    <p:nvPr/>
                  </p:nvSpPr>
                  <p:spPr>
                    <a:xfrm flipH="1" flipV="1">
                      <a:off x="3579459" y="3386366"/>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06" name="Flowchart: Connector 805">
                      <a:extLst>
                        <a:ext uri="{FF2B5EF4-FFF2-40B4-BE49-F238E27FC236}">
                          <a16:creationId xmlns:a16="http://schemas.microsoft.com/office/drawing/2014/main" id="{2A57F4BC-2B7F-4CF9-9D92-3D60979FD7A0}"/>
                        </a:ext>
                      </a:extLst>
                    </p:cNvPr>
                    <p:cNvSpPr/>
                    <p:nvPr/>
                  </p:nvSpPr>
                  <p:spPr>
                    <a:xfrm flipH="1" flipV="1">
                      <a:off x="3717092" y="338636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07" name="Flowchart: Connector 806">
                      <a:extLst>
                        <a:ext uri="{FF2B5EF4-FFF2-40B4-BE49-F238E27FC236}">
                          <a16:creationId xmlns:a16="http://schemas.microsoft.com/office/drawing/2014/main" id="{D36D00D5-872B-40E0-B007-483CC3CB2DCA}"/>
                        </a:ext>
                      </a:extLst>
                    </p:cNvPr>
                    <p:cNvSpPr/>
                    <p:nvPr/>
                  </p:nvSpPr>
                  <p:spPr>
                    <a:xfrm flipH="1" flipV="1">
                      <a:off x="3854725" y="338636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08" name="Flowchart: Connector 807">
                      <a:extLst>
                        <a:ext uri="{FF2B5EF4-FFF2-40B4-BE49-F238E27FC236}">
                          <a16:creationId xmlns:a16="http://schemas.microsoft.com/office/drawing/2014/main" id="{3726FD17-E4D8-4785-B877-901DD94866A5}"/>
                        </a:ext>
                      </a:extLst>
                    </p:cNvPr>
                    <p:cNvSpPr/>
                    <p:nvPr/>
                  </p:nvSpPr>
                  <p:spPr>
                    <a:xfrm flipH="1" flipV="1">
                      <a:off x="3992426" y="338636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09" name="Flowchart: Connector 808">
                      <a:extLst>
                        <a:ext uri="{FF2B5EF4-FFF2-40B4-BE49-F238E27FC236}">
                          <a16:creationId xmlns:a16="http://schemas.microsoft.com/office/drawing/2014/main" id="{C820A213-0EAB-48AA-A1EA-D4A6DCF10B3C}"/>
                        </a:ext>
                      </a:extLst>
                    </p:cNvPr>
                    <p:cNvSpPr/>
                    <p:nvPr/>
                  </p:nvSpPr>
                  <p:spPr>
                    <a:xfrm flipH="1" flipV="1">
                      <a:off x="3496459" y="3485790"/>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10" name="Flowchart: Connector 809">
                      <a:extLst>
                        <a:ext uri="{FF2B5EF4-FFF2-40B4-BE49-F238E27FC236}">
                          <a16:creationId xmlns:a16="http://schemas.microsoft.com/office/drawing/2014/main" id="{041C5A58-3649-431E-9EC4-12EF1BC73193}"/>
                        </a:ext>
                      </a:extLst>
                    </p:cNvPr>
                    <p:cNvSpPr/>
                    <p:nvPr/>
                  </p:nvSpPr>
                  <p:spPr>
                    <a:xfrm flipH="1" flipV="1">
                      <a:off x="3634092" y="34857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11" name="Flowchart: Connector 810">
                      <a:extLst>
                        <a:ext uri="{FF2B5EF4-FFF2-40B4-BE49-F238E27FC236}">
                          <a16:creationId xmlns:a16="http://schemas.microsoft.com/office/drawing/2014/main" id="{7D6944AF-19CA-4F30-BDC6-038B718D4746}"/>
                        </a:ext>
                      </a:extLst>
                    </p:cNvPr>
                    <p:cNvSpPr/>
                    <p:nvPr/>
                  </p:nvSpPr>
                  <p:spPr>
                    <a:xfrm flipH="1" flipV="1">
                      <a:off x="3771725" y="34857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12" name="Flowchart: Connector 811">
                      <a:extLst>
                        <a:ext uri="{FF2B5EF4-FFF2-40B4-BE49-F238E27FC236}">
                          <a16:creationId xmlns:a16="http://schemas.microsoft.com/office/drawing/2014/main" id="{FD786EFF-F2C2-4411-AFC7-3B7DADCEF92D}"/>
                        </a:ext>
                      </a:extLst>
                    </p:cNvPr>
                    <p:cNvSpPr/>
                    <p:nvPr/>
                  </p:nvSpPr>
                  <p:spPr>
                    <a:xfrm flipH="1" flipV="1">
                      <a:off x="3909426" y="3485789"/>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13" name="Flowchart: Connector 812">
                      <a:extLst>
                        <a:ext uri="{FF2B5EF4-FFF2-40B4-BE49-F238E27FC236}">
                          <a16:creationId xmlns:a16="http://schemas.microsoft.com/office/drawing/2014/main" id="{6F1D1F77-A95A-47E4-A287-0F5667363DA9}"/>
                        </a:ext>
                      </a:extLst>
                    </p:cNvPr>
                    <p:cNvSpPr/>
                    <p:nvPr/>
                  </p:nvSpPr>
                  <p:spPr>
                    <a:xfrm flipH="1" flipV="1">
                      <a:off x="3578757" y="3563405"/>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14" name="Flowchart: Connector 813">
                      <a:extLst>
                        <a:ext uri="{FF2B5EF4-FFF2-40B4-BE49-F238E27FC236}">
                          <a16:creationId xmlns:a16="http://schemas.microsoft.com/office/drawing/2014/main" id="{CAF3702A-ED20-46FA-8A45-3D4AD9FCD0A1}"/>
                        </a:ext>
                      </a:extLst>
                    </p:cNvPr>
                    <p:cNvSpPr/>
                    <p:nvPr/>
                  </p:nvSpPr>
                  <p:spPr>
                    <a:xfrm flipH="1" flipV="1">
                      <a:off x="3716390" y="356340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15" name="Flowchart: Connector 814">
                      <a:extLst>
                        <a:ext uri="{FF2B5EF4-FFF2-40B4-BE49-F238E27FC236}">
                          <a16:creationId xmlns:a16="http://schemas.microsoft.com/office/drawing/2014/main" id="{D0BA5F76-0BEF-44D6-B2AF-5235295C0049}"/>
                        </a:ext>
                      </a:extLst>
                    </p:cNvPr>
                    <p:cNvSpPr/>
                    <p:nvPr/>
                  </p:nvSpPr>
                  <p:spPr>
                    <a:xfrm flipH="1" flipV="1">
                      <a:off x="3854023" y="356340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16" name="Flowchart: Connector 815">
                      <a:extLst>
                        <a:ext uri="{FF2B5EF4-FFF2-40B4-BE49-F238E27FC236}">
                          <a16:creationId xmlns:a16="http://schemas.microsoft.com/office/drawing/2014/main" id="{9E8965B6-999C-44EC-A0E4-85B082F16EF7}"/>
                        </a:ext>
                      </a:extLst>
                    </p:cNvPr>
                    <p:cNvSpPr/>
                    <p:nvPr/>
                  </p:nvSpPr>
                  <p:spPr>
                    <a:xfrm flipH="1" flipV="1">
                      <a:off x="3991724" y="3563404"/>
                      <a:ext cx="45719" cy="4571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774" name="Rectangle 773">
                        <a:extLst>
                          <a:ext uri="{FF2B5EF4-FFF2-40B4-BE49-F238E27FC236}">
                            <a16:creationId xmlns:a16="http://schemas.microsoft.com/office/drawing/2014/main" id="{EBA05D33-3775-4D01-BFF0-429871932515}"/>
                          </a:ext>
                        </a:extLst>
                      </p:cNvPr>
                      <p:cNvSpPr/>
                      <p:nvPr/>
                    </p:nvSpPr>
                    <p:spPr>
                      <a:xfrm>
                        <a:off x="4649216" y="1686989"/>
                        <a:ext cx="45852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𝑉</m:t>
                                  </m:r>
                                </m:e>
                                <m:sub>
                                  <m:r>
                                    <a:rPr lang="en-US" i="1">
                                      <a:solidFill>
                                        <a:schemeClr val="tx1"/>
                                      </a:solidFill>
                                      <a:latin typeface="Cambria Math" panose="02040503050406030204" pitchFamily="18" charset="0"/>
                                    </a:rPr>
                                    <m:t>0</m:t>
                                  </m:r>
                                </m:sub>
                              </m:sSub>
                            </m:oMath>
                          </m:oMathPara>
                        </a14:m>
                        <a:endParaRPr lang="en-US" dirty="0"/>
                      </a:p>
                    </p:txBody>
                  </p:sp>
                </mc:Choice>
                <mc:Fallback xmlns="">
                  <p:sp>
                    <p:nvSpPr>
                      <p:cNvPr id="275" name="Rectangle 274">
                        <a:extLst>
                          <a:ext uri="{FF2B5EF4-FFF2-40B4-BE49-F238E27FC236}">
                            <a16:creationId xmlns:a16="http://schemas.microsoft.com/office/drawing/2014/main" id="{0C9CF967-332E-4377-867E-C78095EAAFFB}"/>
                          </a:ext>
                        </a:extLst>
                      </p:cNvPr>
                      <p:cNvSpPr>
                        <a:spLocks noRot="1" noChangeAspect="1" noMove="1" noResize="1" noEditPoints="1" noAdjustHandles="1" noChangeArrowheads="1" noChangeShapeType="1" noTextEdit="1"/>
                      </p:cNvSpPr>
                      <p:nvPr/>
                    </p:nvSpPr>
                    <p:spPr>
                      <a:xfrm>
                        <a:off x="4649216" y="1686989"/>
                        <a:ext cx="458522" cy="369332"/>
                      </a:xfrm>
                      <a:prstGeom prst="rect">
                        <a:avLst/>
                      </a:prstGeom>
                      <a:blipFill>
                        <a:blip r:embed="rId41"/>
                        <a:stretch>
                          <a:fillRect/>
                        </a:stretch>
                      </a:blipFill>
                    </p:spPr>
                    <p:txBody>
                      <a:bodyPr/>
                      <a:lstStyle/>
                      <a:p>
                        <a:r>
                          <a:rPr lang="en-US">
                            <a:noFill/>
                          </a:rPr>
                          <a:t> </a:t>
                        </a:r>
                      </a:p>
                    </p:txBody>
                  </p:sp>
                </mc:Fallback>
              </mc:AlternateContent>
              <p:cxnSp>
                <p:nvCxnSpPr>
                  <p:cNvPr id="775" name="Straight Connector 774">
                    <a:extLst>
                      <a:ext uri="{FF2B5EF4-FFF2-40B4-BE49-F238E27FC236}">
                        <a16:creationId xmlns:a16="http://schemas.microsoft.com/office/drawing/2014/main" id="{C3CE51C6-439D-4695-A1BF-C13437F29776}"/>
                      </a:ext>
                    </a:extLst>
                  </p:cNvPr>
                  <p:cNvCxnSpPr>
                    <a:cxnSpLocks/>
                    <a:stCxn id="776" idx="1"/>
                    <a:endCxn id="865" idx="3"/>
                  </p:cNvCxnSpPr>
                  <p:nvPr/>
                </p:nvCxnSpPr>
                <p:spPr>
                  <a:xfrm flipH="1" flipV="1">
                    <a:off x="5327314" y="2211184"/>
                    <a:ext cx="1117072" cy="305"/>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mc:AlternateContent xmlns:mc="http://schemas.openxmlformats.org/markup-compatibility/2006" xmlns:a14="http://schemas.microsoft.com/office/drawing/2010/main">
                <mc:Choice Requires="a14">
                  <p:sp>
                    <p:nvSpPr>
                      <p:cNvPr id="776" name="Flowchart: Process 775">
                        <a:extLst>
                          <a:ext uri="{FF2B5EF4-FFF2-40B4-BE49-F238E27FC236}">
                            <a16:creationId xmlns:a16="http://schemas.microsoft.com/office/drawing/2014/main" id="{B02259D5-03E3-470F-8482-A315A09E152E}"/>
                          </a:ext>
                        </a:extLst>
                      </p:cNvPr>
                      <p:cNvSpPr/>
                      <p:nvPr/>
                    </p:nvSpPr>
                    <p:spPr>
                      <a:xfrm>
                        <a:off x="6444386" y="1561649"/>
                        <a:ext cx="1828800" cy="129968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1</m:t>
                                  </m:r>
                                </m:sub>
                              </m:sSub>
                            </m:oMath>
                          </m:oMathPara>
                        </a14:m>
                        <a:endParaRPr lang="en-US" dirty="0"/>
                      </a:p>
                    </p:txBody>
                  </p:sp>
                </mc:Choice>
                <mc:Fallback xmlns="">
                  <p:sp>
                    <p:nvSpPr>
                      <p:cNvPr id="283" name="Flowchart: Process 282">
                        <a:extLst>
                          <a:ext uri="{FF2B5EF4-FFF2-40B4-BE49-F238E27FC236}">
                            <a16:creationId xmlns:a16="http://schemas.microsoft.com/office/drawing/2014/main" id="{96574500-2678-41F2-949E-837F10A683DA}"/>
                          </a:ext>
                        </a:extLst>
                      </p:cNvPr>
                      <p:cNvSpPr>
                        <a:spLocks noRot="1" noChangeAspect="1" noMove="1" noResize="1" noEditPoints="1" noAdjustHandles="1" noChangeArrowheads="1" noChangeShapeType="1" noTextEdit="1"/>
                      </p:cNvSpPr>
                      <p:nvPr/>
                    </p:nvSpPr>
                    <p:spPr>
                      <a:xfrm>
                        <a:off x="6444386" y="1561649"/>
                        <a:ext cx="1828800" cy="1299680"/>
                      </a:xfrm>
                      <a:prstGeom prst="flowChartProcess">
                        <a:avLst/>
                      </a:prstGeom>
                      <a:blipFill>
                        <a:blip r:embed="rId46"/>
                        <a:stretch>
                          <a:fillRect/>
                        </a:stretch>
                      </a:blipFill>
                    </p:spPr>
                    <p:txBody>
                      <a:bodyPr/>
                      <a:lstStyle/>
                      <a:p>
                        <a:r>
                          <a:rPr lang="en-US">
                            <a:noFill/>
                          </a:rPr>
                          <a:t> </a:t>
                        </a:r>
                      </a:p>
                    </p:txBody>
                  </p:sp>
                </mc:Fallback>
              </mc:AlternateContent>
              <p:cxnSp>
                <p:nvCxnSpPr>
                  <p:cNvPr id="777" name="Straight Connector 776">
                    <a:extLst>
                      <a:ext uri="{FF2B5EF4-FFF2-40B4-BE49-F238E27FC236}">
                        <a16:creationId xmlns:a16="http://schemas.microsoft.com/office/drawing/2014/main" id="{E1BB472C-00AC-44E1-AF67-86A680102807}"/>
                      </a:ext>
                    </a:extLst>
                  </p:cNvPr>
                  <p:cNvCxnSpPr>
                    <a:cxnSpLocks/>
                    <a:stCxn id="778" idx="1"/>
                    <a:endCxn id="860" idx="3"/>
                  </p:cNvCxnSpPr>
                  <p:nvPr/>
                </p:nvCxnSpPr>
                <p:spPr>
                  <a:xfrm flipH="1">
                    <a:off x="6170197" y="3642089"/>
                    <a:ext cx="1118446" cy="1823"/>
                  </a:xfrm>
                  <a:prstGeom prst="line">
                    <a:avLst/>
                  </a:prstGeom>
                  <a:ln w="66675">
                    <a:solidFill>
                      <a:schemeClr val="accent1"/>
                    </a:solidFill>
                  </a:ln>
                </p:spPr>
                <p:style>
                  <a:lnRef idx="1">
                    <a:schemeClr val="accent5"/>
                  </a:lnRef>
                  <a:fillRef idx="0">
                    <a:schemeClr val="accent5"/>
                  </a:fillRef>
                  <a:effectRef idx="0">
                    <a:schemeClr val="accent5"/>
                  </a:effectRef>
                  <a:fontRef idx="minor">
                    <a:schemeClr val="tx1"/>
                  </a:fontRef>
                </p:style>
              </p:cxnSp>
              <mc:AlternateContent xmlns:mc="http://schemas.openxmlformats.org/markup-compatibility/2006" xmlns:a14="http://schemas.microsoft.com/office/drawing/2010/main">
                <mc:Choice Requires="a14">
                  <p:sp>
                    <p:nvSpPr>
                      <p:cNvPr id="778" name="Flowchart: Process 777">
                        <a:extLst>
                          <a:ext uri="{FF2B5EF4-FFF2-40B4-BE49-F238E27FC236}">
                            <a16:creationId xmlns:a16="http://schemas.microsoft.com/office/drawing/2014/main" id="{8BB4086D-E823-41E1-BEE5-2C736A702B95}"/>
                          </a:ext>
                        </a:extLst>
                      </p:cNvPr>
                      <p:cNvSpPr/>
                      <p:nvPr/>
                    </p:nvSpPr>
                    <p:spPr>
                      <a:xfrm>
                        <a:off x="7288643" y="2992249"/>
                        <a:ext cx="1828800" cy="129968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i="1">
                                      <a:solidFill>
                                        <a:schemeClr val="tx1"/>
                                      </a:solidFill>
                                      <a:latin typeface="Cambria Math" panose="02040503050406030204" pitchFamily="18" charset="0"/>
                                    </a:rPr>
                                    <m:t>1</m:t>
                                  </m:r>
                                </m:sub>
                              </m:sSub>
                            </m:oMath>
                          </m:oMathPara>
                        </a14:m>
                        <a:endParaRPr lang="en-US" dirty="0"/>
                      </a:p>
                    </p:txBody>
                  </p:sp>
                </mc:Choice>
                <mc:Fallback xmlns="">
                  <p:sp>
                    <p:nvSpPr>
                      <p:cNvPr id="292" name="Flowchart: Process 291">
                        <a:extLst>
                          <a:ext uri="{FF2B5EF4-FFF2-40B4-BE49-F238E27FC236}">
                            <a16:creationId xmlns:a16="http://schemas.microsoft.com/office/drawing/2014/main" id="{61A4547B-43BD-4D68-AAE3-0B7E3EC9B3F0}"/>
                          </a:ext>
                        </a:extLst>
                      </p:cNvPr>
                      <p:cNvSpPr>
                        <a:spLocks noRot="1" noChangeAspect="1" noMove="1" noResize="1" noEditPoints="1" noAdjustHandles="1" noChangeArrowheads="1" noChangeShapeType="1" noTextEdit="1"/>
                      </p:cNvSpPr>
                      <p:nvPr/>
                    </p:nvSpPr>
                    <p:spPr>
                      <a:xfrm>
                        <a:off x="7288643" y="2992249"/>
                        <a:ext cx="1828800" cy="1299680"/>
                      </a:xfrm>
                      <a:prstGeom prst="flowChartProcess">
                        <a:avLst/>
                      </a:prstGeom>
                      <a:blipFill>
                        <a:blip r:embed="rId4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759" name="Flowchart: Process 758">
                      <a:extLst>
                        <a:ext uri="{FF2B5EF4-FFF2-40B4-BE49-F238E27FC236}">
                          <a16:creationId xmlns:a16="http://schemas.microsoft.com/office/drawing/2014/main" id="{1F4851CB-330D-4CE3-8826-F4997D50984A}"/>
                        </a:ext>
                      </a:extLst>
                    </p:cNvPr>
                    <p:cNvSpPr/>
                    <p:nvPr/>
                  </p:nvSpPr>
                  <p:spPr>
                    <a:xfrm>
                      <a:off x="3342247" y="3094795"/>
                      <a:ext cx="914400" cy="129968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2</m:t>
                                </m:r>
                              </m:sub>
                            </m:sSub>
                          </m:oMath>
                        </m:oMathPara>
                      </a14:m>
                      <a:endParaRPr lang="en-US" dirty="0"/>
                    </a:p>
                  </p:txBody>
                </p:sp>
              </mc:Choice>
              <mc:Fallback xmlns="">
                <p:sp>
                  <p:nvSpPr>
                    <p:cNvPr id="304" name="Flowchart: Process 303">
                      <a:extLst>
                        <a:ext uri="{FF2B5EF4-FFF2-40B4-BE49-F238E27FC236}">
                          <a16:creationId xmlns:a16="http://schemas.microsoft.com/office/drawing/2014/main" id="{AB09212E-91AC-4FA2-8A2C-DB1655B8CB48}"/>
                        </a:ext>
                      </a:extLst>
                    </p:cNvPr>
                    <p:cNvSpPr>
                      <a:spLocks noRot="1" noChangeAspect="1" noMove="1" noResize="1" noEditPoints="1" noAdjustHandles="1" noChangeArrowheads="1" noChangeShapeType="1" noTextEdit="1"/>
                    </p:cNvSpPr>
                    <p:nvPr/>
                  </p:nvSpPr>
                  <p:spPr>
                    <a:xfrm>
                      <a:off x="3342247" y="3094795"/>
                      <a:ext cx="914400" cy="1299680"/>
                    </a:xfrm>
                    <a:prstGeom prst="flowChartProcess">
                      <a:avLst/>
                    </a:prstGeom>
                    <a:blipFill>
                      <a:blip r:embed="rId4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0" name="Flowchart: Process 759">
                      <a:extLst>
                        <a:ext uri="{FF2B5EF4-FFF2-40B4-BE49-F238E27FC236}">
                          <a16:creationId xmlns:a16="http://schemas.microsoft.com/office/drawing/2014/main" id="{BE6C03B7-98BC-47C6-9524-9CAD2AE294DB}"/>
                        </a:ext>
                      </a:extLst>
                    </p:cNvPr>
                    <p:cNvSpPr/>
                    <p:nvPr/>
                  </p:nvSpPr>
                  <p:spPr>
                    <a:xfrm>
                      <a:off x="3331807" y="1663883"/>
                      <a:ext cx="914400" cy="129968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2</m:t>
                                </m:r>
                              </m:sub>
                            </m:sSub>
                          </m:oMath>
                        </m:oMathPara>
                      </a14:m>
                      <a:endParaRPr lang="en-US" dirty="0"/>
                    </a:p>
                  </p:txBody>
                </p:sp>
              </mc:Choice>
              <mc:Fallback xmlns="">
                <p:sp>
                  <p:nvSpPr>
                    <p:cNvPr id="301" name="Flowchart: Process 300">
                      <a:extLst>
                        <a:ext uri="{FF2B5EF4-FFF2-40B4-BE49-F238E27FC236}">
                          <a16:creationId xmlns:a16="http://schemas.microsoft.com/office/drawing/2014/main" id="{9D743582-BA11-486F-A092-ABFBADB3FAFA}"/>
                        </a:ext>
                      </a:extLst>
                    </p:cNvPr>
                    <p:cNvSpPr>
                      <a:spLocks noRot="1" noChangeAspect="1" noMove="1" noResize="1" noEditPoints="1" noAdjustHandles="1" noChangeArrowheads="1" noChangeShapeType="1" noTextEdit="1"/>
                    </p:cNvSpPr>
                    <p:nvPr/>
                  </p:nvSpPr>
                  <p:spPr>
                    <a:xfrm>
                      <a:off x="3331807" y="1663883"/>
                      <a:ext cx="914400" cy="1299680"/>
                    </a:xfrm>
                    <a:prstGeom prst="flowChartProcess">
                      <a:avLst/>
                    </a:prstGeom>
                    <a:blipFill>
                      <a:blip r:embed="rId49"/>
                      <a:stretch>
                        <a:fillRect/>
                      </a:stretch>
                    </a:blipFill>
                  </p:spPr>
                  <p:txBody>
                    <a:bodyPr/>
                    <a:lstStyle/>
                    <a:p>
                      <a:r>
                        <a:rPr lang="en-US">
                          <a:noFill/>
                        </a:rPr>
                        <a:t> </a:t>
                      </a:r>
                    </a:p>
                  </p:txBody>
                </p:sp>
              </mc:Fallback>
            </mc:AlternateContent>
          </p:grpSp>
          <p:cxnSp>
            <p:nvCxnSpPr>
              <p:cNvPr id="756" name="Straight Arrow Connector 755">
                <a:extLst>
                  <a:ext uri="{FF2B5EF4-FFF2-40B4-BE49-F238E27FC236}">
                    <a16:creationId xmlns:a16="http://schemas.microsoft.com/office/drawing/2014/main" id="{5F74AEE8-5ADF-4EF0-B9F8-471672C3A321}"/>
                  </a:ext>
                </a:extLst>
              </p:cNvPr>
              <p:cNvCxnSpPr>
                <a:cxnSpLocks/>
              </p:cNvCxnSpPr>
              <p:nvPr/>
            </p:nvCxnSpPr>
            <p:spPr>
              <a:xfrm>
                <a:off x="4911481" y="1583562"/>
                <a:ext cx="842885"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57" name="TextBox 756">
                    <a:extLst>
                      <a:ext uri="{FF2B5EF4-FFF2-40B4-BE49-F238E27FC236}">
                        <a16:creationId xmlns:a16="http://schemas.microsoft.com/office/drawing/2014/main" id="{2925ED09-116F-4643-9978-362A6F49728F}"/>
                      </a:ext>
                    </a:extLst>
                  </p:cNvPr>
                  <p:cNvSpPr txBox="1"/>
                  <p:nvPr/>
                </p:nvSpPr>
                <p:spPr>
                  <a:xfrm>
                    <a:off x="5029573" y="1302145"/>
                    <a:ext cx="610473"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m:t>
                          </m:r>
                          <m:r>
                            <a:rPr lang="en-US" sz="1400" i="1">
                              <a:latin typeface="Cambria Math" panose="02040503050406030204" pitchFamily="18" charset="0"/>
                            </a:rPr>
                            <m:t>𝑥</m:t>
                          </m:r>
                        </m:oMath>
                      </m:oMathPara>
                    </a14:m>
                    <a:endParaRPr lang="en-US" sz="1400" dirty="0"/>
                  </a:p>
                </p:txBody>
              </p:sp>
            </mc:Choice>
            <mc:Fallback xmlns="">
              <p:sp>
                <p:nvSpPr>
                  <p:cNvPr id="757" name="TextBox 756">
                    <a:extLst>
                      <a:ext uri="{FF2B5EF4-FFF2-40B4-BE49-F238E27FC236}">
                        <a16:creationId xmlns:a16="http://schemas.microsoft.com/office/drawing/2014/main" id="{2925ED09-116F-4643-9978-362A6F49728F}"/>
                      </a:ext>
                    </a:extLst>
                  </p:cNvPr>
                  <p:cNvSpPr txBox="1">
                    <a:spLocks noRot="1" noChangeAspect="1" noMove="1" noResize="1" noEditPoints="1" noAdjustHandles="1" noChangeArrowheads="1" noChangeShapeType="1" noTextEdit="1"/>
                  </p:cNvSpPr>
                  <p:nvPr/>
                </p:nvSpPr>
                <p:spPr>
                  <a:xfrm>
                    <a:off x="5029573" y="1302145"/>
                    <a:ext cx="610473" cy="307777"/>
                  </a:xfrm>
                  <a:prstGeom prst="rect">
                    <a:avLst/>
                  </a:prstGeom>
                  <a:blipFill>
                    <a:blip r:embed="rId50"/>
                    <a:stretch>
                      <a:fillRect/>
                    </a:stretch>
                  </a:blipFill>
                </p:spPr>
                <p:txBody>
                  <a:bodyPr/>
                  <a:lstStyle/>
                  <a:p>
                    <a:r>
                      <a:rPr lang="en-US">
                        <a:noFill/>
                      </a:rPr>
                      <a:t> </a:t>
                    </a:r>
                  </a:p>
                </p:txBody>
              </p:sp>
            </mc:Fallback>
          </mc:AlternateContent>
        </p:grpSp>
        <p:cxnSp>
          <p:nvCxnSpPr>
            <p:cNvPr id="754" name="Straight Arrow Connector 753">
              <a:extLst>
                <a:ext uri="{FF2B5EF4-FFF2-40B4-BE49-F238E27FC236}">
                  <a16:creationId xmlns:a16="http://schemas.microsoft.com/office/drawing/2014/main" id="{A3367390-0714-4681-B1EB-33D1D957B50F}"/>
                </a:ext>
              </a:extLst>
            </p:cNvPr>
            <p:cNvCxnSpPr>
              <a:cxnSpLocks/>
            </p:cNvCxnSpPr>
            <p:nvPr/>
          </p:nvCxnSpPr>
          <p:spPr>
            <a:xfrm>
              <a:off x="3705022" y="1517100"/>
              <a:ext cx="886563" cy="6307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Left Brace 9">
            <a:extLst>
              <a:ext uri="{FF2B5EF4-FFF2-40B4-BE49-F238E27FC236}">
                <a16:creationId xmlns:a16="http://schemas.microsoft.com/office/drawing/2014/main" id="{46257AC8-496D-4A16-9A57-FE5470AFA311}"/>
              </a:ext>
            </a:extLst>
          </p:cNvPr>
          <p:cNvSpPr/>
          <p:nvPr/>
        </p:nvSpPr>
        <p:spPr>
          <a:xfrm rot="5400000">
            <a:off x="3043120" y="4814331"/>
            <a:ext cx="310393" cy="1554934"/>
          </a:xfrm>
          <a:prstGeom prst="leftBrace">
            <a:avLst>
              <a:gd name="adj1" fmla="val 13738"/>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1" name="Group 10">
            <a:extLst>
              <a:ext uri="{FF2B5EF4-FFF2-40B4-BE49-F238E27FC236}">
                <a16:creationId xmlns:a16="http://schemas.microsoft.com/office/drawing/2014/main" id="{E9B67468-F0C0-4BE5-9170-815E2F27791A}"/>
              </a:ext>
            </a:extLst>
          </p:cNvPr>
          <p:cNvGrpSpPr/>
          <p:nvPr/>
        </p:nvGrpSpPr>
        <p:grpSpPr>
          <a:xfrm>
            <a:off x="3150557" y="5183804"/>
            <a:ext cx="2790848" cy="433895"/>
            <a:chOff x="3148954" y="5218181"/>
            <a:chExt cx="2790848" cy="894561"/>
          </a:xfrm>
        </p:grpSpPr>
        <p:sp>
          <p:nvSpPr>
            <p:cNvPr id="8" name="Arrow: Bent 7">
              <a:extLst>
                <a:ext uri="{FF2B5EF4-FFF2-40B4-BE49-F238E27FC236}">
                  <a16:creationId xmlns:a16="http://schemas.microsoft.com/office/drawing/2014/main" id="{9F3334D1-6A90-479A-8B33-66F1F3D13695}"/>
                </a:ext>
              </a:extLst>
            </p:cNvPr>
            <p:cNvSpPr/>
            <p:nvPr/>
          </p:nvSpPr>
          <p:spPr>
            <a:xfrm rot="5400000">
              <a:off x="4429407" y="4602343"/>
              <a:ext cx="894561" cy="2126228"/>
            </a:xfrm>
            <a:prstGeom prst="bentArrow">
              <a:avLst>
                <a:gd name="adj1" fmla="val 5140"/>
                <a:gd name="adj2" fmla="val 15333"/>
                <a:gd name="adj3" fmla="val 23066"/>
                <a:gd name="adj4" fmla="val 766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68" name="Arrow: Bent 867">
              <a:extLst>
                <a:ext uri="{FF2B5EF4-FFF2-40B4-BE49-F238E27FC236}">
                  <a16:creationId xmlns:a16="http://schemas.microsoft.com/office/drawing/2014/main" id="{D86F68FC-3FB6-49C3-8751-1AA41769EDFA}"/>
                </a:ext>
              </a:extLst>
            </p:cNvPr>
            <p:cNvSpPr/>
            <p:nvPr/>
          </p:nvSpPr>
          <p:spPr>
            <a:xfrm rot="16200000" flipH="1">
              <a:off x="4033085" y="4336593"/>
              <a:ext cx="357966" cy="2126228"/>
            </a:xfrm>
            <a:prstGeom prst="bentArrow">
              <a:avLst>
                <a:gd name="adj1" fmla="val 10939"/>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869" name="Arrow: Bent 868">
            <a:extLst>
              <a:ext uri="{FF2B5EF4-FFF2-40B4-BE49-F238E27FC236}">
                <a16:creationId xmlns:a16="http://schemas.microsoft.com/office/drawing/2014/main" id="{A9F401D8-DD06-463A-AEDF-7BE00D1BBC39}"/>
              </a:ext>
            </a:extLst>
          </p:cNvPr>
          <p:cNvSpPr/>
          <p:nvPr/>
        </p:nvSpPr>
        <p:spPr>
          <a:xfrm rot="5400000">
            <a:off x="6455189" y="4224590"/>
            <a:ext cx="433895" cy="2352319"/>
          </a:xfrm>
          <a:prstGeom prst="bentArrow">
            <a:avLst>
              <a:gd name="adj1" fmla="val 5140"/>
              <a:gd name="adj2" fmla="val 15333"/>
              <a:gd name="adj3" fmla="val 23066"/>
              <a:gd name="adj4" fmla="val 766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30278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952F2-8B3F-4AAE-920A-094BDD5A18C0}"/>
              </a:ext>
            </a:extLst>
          </p:cNvPr>
          <p:cNvSpPr>
            <a:spLocks noGrp="1"/>
          </p:cNvSpPr>
          <p:nvPr>
            <p:ph type="title"/>
          </p:nvPr>
        </p:nvSpPr>
        <p:spPr/>
        <p:txBody>
          <a:bodyPr/>
          <a:lstStyle/>
          <a:p>
            <a:r>
              <a:rPr lang="en-US" dirty="0"/>
              <a:t>Cross Checking Propellant Mass</a:t>
            </a:r>
          </a:p>
        </p:txBody>
      </p:sp>
      <p:grpSp>
        <p:nvGrpSpPr>
          <p:cNvPr id="9" name="Group 8">
            <a:extLst>
              <a:ext uri="{FF2B5EF4-FFF2-40B4-BE49-F238E27FC236}">
                <a16:creationId xmlns:a16="http://schemas.microsoft.com/office/drawing/2014/main" id="{F1A55FB7-3AA9-4AC9-9069-900FF65DC928}"/>
              </a:ext>
            </a:extLst>
          </p:cNvPr>
          <p:cNvGrpSpPr/>
          <p:nvPr/>
        </p:nvGrpSpPr>
        <p:grpSpPr>
          <a:xfrm>
            <a:off x="895000" y="1275793"/>
            <a:ext cx="4488777" cy="2185008"/>
            <a:chOff x="1041964" y="1140809"/>
            <a:chExt cx="4488777" cy="2185008"/>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F37CD50-2DD5-45F6-82E8-A4C224B5A6DA}"/>
                    </a:ext>
                  </a:extLst>
                </p:cNvPr>
                <p:cNvSpPr txBox="1"/>
                <p:nvPr/>
              </p:nvSpPr>
              <p:spPr>
                <a:xfrm>
                  <a:off x="1365091" y="1140809"/>
                  <a:ext cx="1853328" cy="7356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𝑊</m:t>
                            </m:r>
                          </m:e>
                          <m:sub>
                            <m:r>
                              <a:rPr lang="en-US" sz="1600" b="0" i="1" smtClean="0">
                                <a:latin typeface="Cambria Math" panose="02040503050406030204" pitchFamily="18" charset="0"/>
                              </a:rPr>
                              <m:t>𝑟𝑒𝑞</m:t>
                            </m:r>
                          </m:sub>
                        </m:sSub>
                        <m:r>
                          <a:rPr lang="en-US" sz="1600" b="0" i="1" smtClean="0">
                            <a:latin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sSup>
                              <m:sSupPr>
                                <m:ctrlPr>
                                  <a:rPr lang="en-US" sz="1600" b="0" i="1" smtClean="0">
                                    <a:latin typeface="Cambria Math" panose="02040503050406030204" pitchFamily="18" charset="0"/>
                                    <a:ea typeface="Cambria Math" panose="02040503050406030204" pitchFamily="18" charset="0"/>
                                  </a:rPr>
                                </m:ctrlPr>
                              </m:sSupPr>
                              <m:e>
                                <m:r>
                                  <a:rPr lang="en-US" sz="1600" i="1" smtClean="0">
                                    <a:solidFill>
                                      <a:srgbClr val="00B050"/>
                                    </a:solidFill>
                                    <a:latin typeface="Cambria Math" panose="02040503050406030204" pitchFamily="18" charset="0"/>
                                    <a:ea typeface="Cambria Math" panose="02040503050406030204" pitchFamily="18" charset="0"/>
                                  </a:rPr>
                                  <m:t>∆</m:t>
                                </m:r>
                                <m:r>
                                  <a:rPr lang="en-US" sz="1600" i="1" smtClean="0">
                                    <a:solidFill>
                                      <a:srgbClr val="00B050"/>
                                    </a:solidFill>
                                    <a:latin typeface="Cambria Math" panose="02040503050406030204" pitchFamily="18" charset="0"/>
                                    <a:ea typeface="Cambria Math" panose="02040503050406030204" pitchFamily="18" charset="0"/>
                                  </a:rPr>
                                  <m:t>𝑉</m:t>
                                </m:r>
                              </m:e>
                              <m:sup>
                                <m:r>
                                  <a:rPr lang="en-US" sz="1600" b="0" i="1" smtClean="0">
                                    <a:latin typeface="Cambria Math" panose="02040503050406030204" pitchFamily="18" charset="0"/>
                                    <a:ea typeface="Cambria Math" panose="02040503050406030204" pitchFamily="18" charset="0"/>
                                  </a:rPr>
                                  <m:t>2</m:t>
                                </m:r>
                              </m:sup>
                            </m:sSup>
                          </m:num>
                          <m:den>
                            <m:r>
                              <a:rPr lang="en-US" sz="1600" b="0" i="1" smtClean="0">
                                <a:latin typeface="Cambria Math" panose="02040503050406030204" pitchFamily="18" charset="0"/>
                                <a:ea typeface="Cambria Math" panose="02040503050406030204" pitchFamily="18" charset="0"/>
                              </a:rPr>
                              <m:t>2</m:t>
                            </m:r>
                            <m:d>
                              <m:dPr>
                                <m:ctrlPr>
                                  <a:rPr lang="en-US" sz="1600" b="0" i="1" smtClean="0">
                                    <a:latin typeface="Cambria Math" panose="02040503050406030204" pitchFamily="18" charset="0"/>
                                    <a:ea typeface="Cambria Math" panose="02040503050406030204" pitchFamily="18" charset="0"/>
                                  </a:rPr>
                                </m:ctrlPr>
                              </m:dPr>
                              <m:e>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1</m:t>
                                    </m:r>
                                  </m:num>
                                  <m:den>
                                    <m:sSub>
                                      <m:sSubPr>
                                        <m:ctrlPr>
                                          <a:rPr lang="en-US" sz="1600" i="1" smtClean="0">
                                            <a:solidFill>
                                              <a:srgbClr val="00B050"/>
                                            </a:solidFill>
                                            <a:latin typeface="Cambria Math" panose="02040503050406030204" pitchFamily="18" charset="0"/>
                                          </a:rPr>
                                        </m:ctrlPr>
                                      </m:sSubPr>
                                      <m:e>
                                        <m:r>
                                          <a:rPr lang="en-US" sz="1600" b="0" i="1" smtClean="0">
                                            <a:solidFill>
                                              <a:srgbClr val="00B050"/>
                                            </a:solidFill>
                                            <a:latin typeface="Cambria Math" panose="02040503050406030204" pitchFamily="18" charset="0"/>
                                          </a:rPr>
                                          <m:t>𝑚</m:t>
                                        </m:r>
                                      </m:e>
                                      <m:sub>
                                        <m:r>
                                          <a:rPr lang="en-US" sz="1600" b="0" i="1" smtClean="0">
                                            <a:solidFill>
                                              <a:srgbClr val="00B050"/>
                                            </a:solidFill>
                                            <a:latin typeface="Cambria Math" panose="02040503050406030204" pitchFamily="18" charset="0"/>
                                          </a:rPr>
                                          <m:t>1</m:t>
                                        </m:r>
                                      </m:sub>
                                    </m:sSub>
                                  </m:den>
                                </m:f>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1</m:t>
                                    </m:r>
                                  </m:num>
                                  <m:den>
                                    <m:sSub>
                                      <m:sSubPr>
                                        <m:ctrlPr>
                                          <a:rPr lang="en-US" sz="1600" i="1" smtClean="0">
                                            <a:solidFill>
                                              <a:srgbClr val="00B050"/>
                                            </a:solidFill>
                                            <a:latin typeface="Cambria Math" panose="02040503050406030204" pitchFamily="18" charset="0"/>
                                          </a:rPr>
                                        </m:ctrlPr>
                                      </m:sSubPr>
                                      <m:e>
                                        <m:r>
                                          <a:rPr lang="en-US" sz="1600" b="0" i="1" smtClean="0">
                                            <a:solidFill>
                                              <a:srgbClr val="00B050"/>
                                            </a:solidFill>
                                            <a:latin typeface="Cambria Math" panose="02040503050406030204" pitchFamily="18" charset="0"/>
                                          </a:rPr>
                                          <m:t>𝑚</m:t>
                                        </m:r>
                                      </m:e>
                                      <m:sub>
                                        <m:r>
                                          <a:rPr lang="en-US" sz="1600" b="0" i="1" smtClean="0">
                                            <a:solidFill>
                                              <a:srgbClr val="00B050"/>
                                            </a:solidFill>
                                            <a:latin typeface="Cambria Math" panose="02040503050406030204" pitchFamily="18" charset="0"/>
                                          </a:rPr>
                                          <m:t>2</m:t>
                                        </m:r>
                                      </m:sub>
                                    </m:sSub>
                                  </m:den>
                                </m:f>
                              </m:e>
                            </m:d>
                          </m:den>
                        </m:f>
                      </m:oMath>
                    </m:oMathPara>
                  </a14:m>
                  <a:endParaRPr lang="en-US" sz="1600" dirty="0"/>
                </a:p>
              </p:txBody>
            </p:sp>
          </mc:Choice>
          <mc:Fallback xmlns="">
            <p:sp>
              <p:nvSpPr>
                <p:cNvPr id="3" name="TextBox 2">
                  <a:extLst>
                    <a:ext uri="{FF2B5EF4-FFF2-40B4-BE49-F238E27FC236}">
                      <a16:creationId xmlns:a16="http://schemas.microsoft.com/office/drawing/2014/main" id="{3F37CD50-2DD5-45F6-82E8-A4C224B5A6DA}"/>
                    </a:ext>
                  </a:extLst>
                </p:cNvPr>
                <p:cNvSpPr txBox="1">
                  <a:spLocks noRot="1" noChangeAspect="1" noMove="1" noResize="1" noEditPoints="1" noAdjustHandles="1" noChangeArrowheads="1" noChangeShapeType="1" noTextEdit="1"/>
                </p:cNvSpPr>
                <p:nvPr/>
              </p:nvSpPr>
              <p:spPr>
                <a:xfrm>
                  <a:off x="1365091" y="1140809"/>
                  <a:ext cx="1853328" cy="73565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35D19FD-8C43-4FEF-9C6D-674C3B1C0964}"/>
                    </a:ext>
                  </a:extLst>
                </p:cNvPr>
                <p:cNvSpPr txBox="1"/>
                <p:nvPr/>
              </p:nvSpPr>
              <p:spPr>
                <a:xfrm>
                  <a:off x="1365091" y="2082007"/>
                  <a:ext cx="1109406" cy="50892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𝐸</m:t>
                            </m:r>
                          </m:e>
                          <m:sub>
                            <m:r>
                              <a:rPr lang="en-US" sz="1600" b="0" i="1" smtClean="0">
                                <a:latin typeface="Cambria Math" panose="02040503050406030204" pitchFamily="18" charset="0"/>
                              </a:rPr>
                              <m:t>𝑟𝑒𝑞</m:t>
                            </m:r>
                          </m:sub>
                        </m:sSub>
                        <m:r>
                          <a:rPr lang="en-US" sz="1600" b="0" i="1" smtClean="0">
                            <a:latin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rPr>
                                  <m:t>𝑊</m:t>
                                </m:r>
                              </m:e>
                              <m:sub>
                                <m:r>
                                  <a:rPr lang="en-US" sz="1600" i="1">
                                    <a:latin typeface="Cambria Math" panose="02040503050406030204" pitchFamily="18" charset="0"/>
                                  </a:rPr>
                                  <m:t>𝑟𝑒𝑞</m:t>
                                </m:r>
                              </m:sub>
                            </m:sSub>
                          </m:num>
                          <m:den>
                            <m:sSub>
                              <m:sSubPr>
                                <m:ctrlPr>
                                  <a:rPr lang="en-US" sz="1600" i="1">
                                    <a:latin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𝜂</m:t>
                                </m:r>
                              </m:e>
                              <m:sub>
                                <m:r>
                                  <a:rPr lang="en-US" sz="1600" b="0" i="1" smtClean="0">
                                    <a:latin typeface="Cambria Math" panose="02040503050406030204" pitchFamily="18" charset="0"/>
                                  </a:rPr>
                                  <m:t>𝑇𝐻</m:t>
                                </m:r>
                              </m:sub>
                            </m:sSub>
                          </m:den>
                        </m:f>
                      </m:oMath>
                    </m:oMathPara>
                  </a14:m>
                  <a:endParaRPr lang="en-US" sz="1600" dirty="0"/>
                </a:p>
              </p:txBody>
            </p:sp>
          </mc:Choice>
          <mc:Fallback xmlns="">
            <p:sp>
              <p:nvSpPr>
                <p:cNvPr id="4" name="TextBox 3">
                  <a:extLst>
                    <a:ext uri="{FF2B5EF4-FFF2-40B4-BE49-F238E27FC236}">
                      <a16:creationId xmlns:a16="http://schemas.microsoft.com/office/drawing/2014/main" id="{635D19FD-8C43-4FEF-9C6D-674C3B1C0964}"/>
                    </a:ext>
                  </a:extLst>
                </p:cNvPr>
                <p:cNvSpPr txBox="1">
                  <a:spLocks noRot="1" noChangeAspect="1" noMove="1" noResize="1" noEditPoints="1" noAdjustHandles="1" noChangeArrowheads="1" noChangeShapeType="1" noTextEdit="1"/>
                </p:cNvSpPr>
                <p:nvPr/>
              </p:nvSpPr>
              <p:spPr>
                <a:xfrm>
                  <a:off x="1365091" y="2082007"/>
                  <a:ext cx="1109406" cy="50892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37CB688-6686-43B3-AB7E-CC26416D97F3}"/>
                    </a:ext>
                  </a:extLst>
                </p:cNvPr>
                <p:cNvSpPr txBox="1"/>
                <p:nvPr/>
              </p:nvSpPr>
              <p:spPr>
                <a:xfrm>
                  <a:off x="3492940" y="1643806"/>
                  <a:ext cx="2037801" cy="60657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𝜂</m:t>
                            </m:r>
                          </m:e>
                          <m:sub>
                            <m:r>
                              <a:rPr lang="en-US" sz="1600" i="1">
                                <a:latin typeface="Cambria Math" panose="02040503050406030204" pitchFamily="18" charset="0"/>
                              </a:rPr>
                              <m:t>𝑇𝐻</m:t>
                            </m:r>
                          </m:sub>
                        </m:sSub>
                        <m:r>
                          <a:rPr lang="en-US" sz="1600" b="0" i="1" smtClean="0">
                            <a:latin typeface="Cambria Math" panose="02040503050406030204" pitchFamily="18" charset="0"/>
                          </a:rPr>
                          <m:t>=1−</m:t>
                        </m:r>
                        <m:sSup>
                          <m:sSupPr>
                            <m:ctrlPr>
                              <a:rPr lang="en-US" sz="1600" b="0" i="1" smtClean="0">
                                <a:latin typeface="Cambria Math" panose="02040503050406030204" pitchFamily="18" charset="0"/>
                              </a:rPr>
                            </m:ctrlPr>
                          </m:sSupPr>
                          <m:e>
                            <m:d>
                              <m:dPr>
                                <m:ctrlPr>
                                  <a:rPr lang="en-US" sz="1600" i="1" smtClean="0">
                                    <a:latin typeface="Cambria Math" panose="02040503050406030204" pitchFamily="18" charset="0"/>
                                  </a:rPr>
                                </m:ctrlPr>
                              </m:dPr>
                              <m:e>
                                <m:f>
                                  <m:fPr>
                                    <m:ctrlPr>
                                      <a:rPr lang="en-US" sz="1600" i="1">
                                        <a:latin typeface="Cambria Math" panose="02040503050406030204" pitchFamily="18" charset="0"/>
                                        <a:ea typeface="Cambria Math" panose="02040503050406030204" pitchFamily="18" charset="0"/>
                                      </a:rPr>
                                    </m:ctrlPr>
                                  </m:fPr>
                                  <m:num>
                                    <m:r>
                                      <a:rPr lang="en-US" sz="1600" i="1">
                                        <a:latin typeface="Cambria Math" panose="02040503050406030204" pitchFamily="18" charset="0"/>
                                        <a:ea typeface="Cambria Math" panose="02040503050406030204" pitchFamily="18" charset="0"/>
                                      </a:rPr>
                                      <m:t>1</m:t>
                                    </m:r>
                                  </m:num>
                                  <m:den>
                                    <m:sSub>
                                      <m:sSubPr>
                                        <m:ctrlPr>
                                          <a:rPr lang="en-US" sz="1600" i="1" smtClean="0">
                                            <a:solidFill>
                                              <a:srgbClr val="00B050"/>
                                            </a:solidFill>
                                            <a:latin typeface="Cambria Math" panose="02040503050406030204" pitchFamily="18" charset="0"/>
                                          </a:rPr>
                                        </m:ctrlPr>
                                      </m:sSubPr>
                                      <m:e>
                                        <m:r>
                                          <a:rPr lang="en-US" sz="1600" i="1">
                                            <a:solidFill>
                                              <a:srgbClr val="00B050"/>
                                            </a:solidFill>
                                            <a:latin typeface="Cambria Math" panose="02040503050406030204" pitchFamily="18" charset="0"/>
                                          </a:rPr>
                                          <m:t>𝑉</m:t>
                                        </m:r>
                                      </m:e>
                                      <m:sub>
                                        <m:r>
                                          <a:rPr lang="en-US" sz="1600" i="1">
                                            <a:solidFill>
                                              <a:srgbClr val="00B050"/>
                                            </a:solidFill>
                                            <a:latin typeface="Cambria Math" panose="02040503050406030204" pitchFamily="18" charset="0"/>
                                          </a:rPr>
                                          <m:t>𝑓</m:t>
                                        </m:r>
                                      </m:sub>
                                    </m:sSub>
                                    <m:r>
                                      <a:rPr lang="en-US" sz="1600" i="1">
                                        <a:latin typeface="Cambria Math" panose="02040503050406030204" pitchFamily="18" charset="0"/>
                                      </a:rPr>
                                      <m:t>/</m:t>
                                    </m:r>
                                    <m:sSub>
                                      <m:sSubPr>
                                        <m:ctrlPr>
                                          <a:rPr lang="en-US" sz="1600" i="1" smtClean="0">
                                            <a:solidFill>
                                              <a:srgbClr val="00B050"/>
                                            </a:solidFill>
                                            <a:latin typeface="Cambria Math" panose="02040503050406030204" pitchFamily="18" charset="0"/>
                                          </a:rPr>
                                        </m:ctrlPr>
                                      </m:sSubPr>
                                      <m:e>
                                        <m:r>
                                          <a:rPr lang="en-US" sz="1600" i="1">
                                            <a:solidFill>
                                              <a:srgbClr val="00B050"/>
                                            </a:solidFill>
                                            <a:latin typeface="Cambria Math" panose="02040503050406030204" pitchFamily="18" charset="0"/>
                                          </a:rPr>
                                          <m:t>𝑉</m:t>
                                        </m:r>
                                      </m:e>
                                      <m:sub>
                                        <m:r>
                                          <a:rPr lang="en-US" sz="1600" i="1">
                                            <a:solidFill>
                                              <a:srgbClr val="00B050"/>
                                            </a:solidFill>
                                            <a:latin typeface="Cambria Math" panose="02040503050406030204" pitchFamily="18" charset="0"/>
                                          </a:rPr>
                                          <m:t>𝑖</m:t>
                                        </m:r>
                                      </m:sub>
                                    </m:sSub>
                                  </m:den>
                                </m:f>
                              </m:e>
                            </m:d>
                          </m:e>
                          <m:sup>
                            <m:r>
                              <a:rPr lang="en-US" sz="1600" i="1" smtClean="0">
                                <a:solidFill>
                                  <a:srgbClr val="00B050"/>
                                </a:solidFill>
                                <a:latin typeface="Cambria Math" panose="02040503050406030204" pitchFamily="18" charset="0"/>
                                <a:ea typeface="Cambria Math" panose="02040503050406030204" pitchFamily="18" charset="0"/>
                              </a:rPr>
                              <m:t>𝛾</m:t>
                            </m:r>
                            <m:r>
                              <m:rPr>
                                <m:nor/>
                              </m:rPr>
                              <a:rPr lang="en-US" sz="1600" dirty="0"/>
                              <m:t> </m:t>
                            </m:r>
                            <m:r>
                              <a:rPr lang="en-US" sz="1600" b="0" i="1" dirty="0" smtClean="0">
                                <a:latin typeface="Cambria Math" panose="02040503050406030204" pitchFamily="18" charset="0"/>
                              </a:rPr>
                              <m:t>−1</m:t>
                            </m:r>
                          </m:sup>
                        </m:sSup>
                      </m:oMath>
                    </m:oMathPara>
                  </a14:m>
                  <a:endParaRPr lang="en-US" sz="1600" dirty="0"/>
                </a:p>
              </p:txBody>
            </p:sp>
          </mc:Choice>
          <mc:Fallback xmlns="">
            <p:sp>
              <p:nvSpPr>
                <p:cNvPr id="5" name="TextBox 4">
                  <a:extLst>
                    <a:ext uri="{FF2B5EF4-FFF2-40B4-BE49-F238E27FC236}">
                      <a16:creationId xmlns:a16="http://schemas.microsoft.com/office/drawing/2014/main" id="{C37CB688-6686-43B3-AB7E-CC26416D97F3}"/>
                    </a:ext>
                  </a:extLst>
                </p:cNvPr>
                <p:cNvSpPr txBox="1">
                  <a:spLocks noRot="1" noChangeAspect="1" noMove="1" noResize="1" noEditPoints="1" noAdjustHandles="1" noChangeArrowheads="1" noChangeShapeType="1" noTextEdit="1"/>
                </p:cNvSpPr>
                <p:nvPr/>
              </p:nvSpPr>
              <p:spPr>
                <a:xfrm>
                  <a:off x="3492940" y="1643806"/>
                  <a:ext cx="2037801" cy="60657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4EEB4CB-9321-483A-B6FD-338CE585161F}"/>
                    </a:ext>
                  </a:extLst>
                </p:cNvPr>
                <p:cNvSpPr txBox="1"/>
                <p:nvPr/>
              </p:nvSpPr>
              <p:spPr>
                <a:xfrm>
                  <a:off x="1365091" y="2770922"/>
                  <a:ext cx="1654235" cy="55489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𝑚</m:t>
                            </m:r>
                          </m:e>
                          <m:sub>
                            <m:r>
                              <a:rPr lang="en-US" sz="1600" i="1">
                                <a:latin typeface="Cambria Math" panose="02040503050406030204" pitchFamily="18" charset="0"/>
                              </a:rPr>
                              <m:t>𝑝</m:t>
                            </m:r>
                          </m:sub>
                        </m:sSub>
                        <m:r>
                          <a:rPr lang="en-US" sz="1600" b="0" i="1" smtClean="0">
                            <a:latin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rPr>
                                  <m:t>𝐸</m:t>
                                </m:r>
                              </m:e>
                              <m:sub>
                                <m:r>
                                  <a:rPr lang="en-US" sz="1600" i="1">
                                    <a:latin typeface="Cambria Math" panose="02040503050406030204" pitchFamily="18" charset="0"/>
                                  </a:rPr>
                                  <m:t>𝑟𝑒𝑞</m:t>
                                </m:r>
                              </m:sub>
                            </m:sSub>
                            <m:d>
                              <m:dPr>
                                <m:ctrlPr>
                                  <a:rPr lang="en-US" sz="1600" i="1" smtClean="0">
                                    <a:latin typeface="Cambria Math" panose="02040503050406030204" pitchFamily="18" charset="0"/>
                                  </a:rPr>
                                </m:ctrlPr>
                              </m:dPr>
                              <m:e>
                                <m:r>
                                  <a:rPr lang="en-US" sz="1600" i="1" smtClean="0">
                                    <a:solidFill>
                                      <a:srgbClr val="00B050"/>
                                    </a:solidFill>
                                    <a:latin typeface="Cambria Math" panose="02040503050406030204" pitchFamily="18" charset="0"/>
                                    <a:ea typeface="Cambria Math" panose="02040503050406030204" pitchFamily="18" charset="0"/>
                                  </a:rPr>
                                  <m:t>𝛾</m:t>
                                </m:r>
                                <m:r>
                                  <m:rPr>
                                    <m:nor/>
                                  </m:rPr>
                                  <a:rPr lang="en-US" sz="1600" dirty="0"/>
                                  <m:t> </m:t>
                                </m:r>
                                <m:r>
                                  <a:rPr lang="en-US" sz="1600" i="1" dirty="0">
                                    <a:latin typeface="Cambria Math" panose="02040503050406030204" pitchFamily="18" charset="0"/>
                                  </a:rPr>
                                  <m:t>−</m:t>
                                </m:r>
                                <m:r>
                                  <a:rPr lang="en-US" sz="1600" b="0" i="1" dirty="0" smtClean="0">
                                    <a:latin typeface="Cambria Math" panose="02040503050406030204" pitchFamily="18" charset="0"/>
                                  </a:rPr>
                                  <m:t>1</m:t>
                                </m:r>
                              </m:e>
                            </m:d>
                          </m:num>
                          <m:den>
                            <m:sSub>
                              <m:sSubPr>
                                <m:ctrlPr>
                                  <a:rPr lang="en-US" sz="1600" i="1">
                                    <a:latin typeface="Cambria Math" panose="02040503050406030204" pitchFamily="18" charset="0"/>
                                  </a:rPr>
                                </m:ctrlPr>
                              </m:sSubPr>
                              <m:e>
                                <m:sSub>
                                  <m:sSubPr>
                                    <m:ctrlPr>
                                      <a:rPr lang="en-US" sz="1600" i="1" smtClean="0">
                                        <a:solidFill>
                                          <a:srgbClr val="00B050"/>
                                        </a:solidFill>
                                        <a:latin typeface="Cambria Math" panose="02040503050406030204" pitchFamily="18" charset="0"/>
                                      </a:rPr>
                                    </m:ctrlPr>
                                  </m:sSubPr>
                                  <m:e>
                                    <m:r>
                                      <a:rPr lang="en-US" sz="1600" i="1">
                                        <a:solidFill>
                                          <a:srgbClr val="00B050"/>
                                        </a:solidFill>
                                        <a:latin typeface="Cambria Math" panose="02040503050406030204" pitchFamily="18" charset="0"/>
                                      </a:rPr>
                                      <m:t>𝑅</m:t>
                                    </m:r>
                                  </m:e>
                                  <m:sub>
                                    <m:sSub>
                                      <m:sSubPr>
                                        <m:ctrlPr>
                                          <a:rPr lang="en-US" sz="1600" i="1">
                                            <a:solidFill>
                                              <a:srgbClr val="00B050"/>
                                            </a:solidFill>
                                            <a:latin typeface="Cambria Math" panose="02040503050406030204" pitchFamily="18" charset="0"/>
                                          </a:rPr>
                                        </m:ctrlPr>
                                      </m:sSubPr>
                                      <m:e>
                                        <m:r>
                                          <a:rPr lang="en-US" sz="1600" i="1">
                                            <a:solidFill>
                                              <a:srgbClr val="00B050"/>
                                            </a:solidFill>
                                            <a:latin typeface="Cambria Math" panose="02040503050406030204" pitchFamily="18" charset="0"/>
                                          </a:rPr>
                                          <m:t>𝑁</m:t>
                                        </m:r>
                                      </m:e>
                                      <m:sub>
                                        <m:r>
                                          <a:rPr lang="en-US" sz="1600" i="1">
                                            <a:solidFill>
                                              <a:srgbClr val="00B050"/>
                                            </a:solidFill>
                                            <a:latin typeface="Cambria Math" panose="02040503050406030204" pitchFamily="18" charset="0"/>
                                          </a:rPr>
                                          <m:t>2</m:t>
                                        </m:r>
                                      </m:sub>
                                    </m:sSub>
                                  </m:sub>
                                </m:sSub>
                                <m:r>
                                  <a:rPr lang="en-US" sz="1600" i="1">
                                    <a:latin typeface="Cambria Math" panose="02040503050406030204" pitchFamily="18" charset="0"/>
                                  </a:rPr>
                                  <m:t>∗</m:t>
                                </m:r>
                                <m:r>
                                  <a:rPr lang="en-US" sz="1600" i="1" smtClean="0">
                                    <a:solidFill>
                                      <a:srgbClr val="00B050"/>
                                    </a:solidFill>
                                    <a:latin typeface="Cambria Math" panose="02040503050406030204" pitchFamily="18" charset="0"/>
                                  </a:rPr>
                                  <m:t>𝑇</m:t>
                                </m:r>
                              </m:e>
                              <m:sub>
                                <m:r>
                                  <a:rPr lang="en-US" sz="1600" i="1" smtClean="0">
                                    <a:solidFill>
                                      <a:srgbClr val="00B050"/>
                                    </a:solidFill>
                                    <a:latin typeface="Cambria Math" panose="02040503050406030204" pitchFamily="18" charset="0"/>
                                  </a:rPr>
                                  <m:t>0</m:t>
                                </m:r>
                              </m:sub>
                            </m:sSub>
                            <m:r>
                              <a:rPr lang="en-US" sz="1600" b="0" i="1" smtClean="0">
                                <a:latin typeface="Cambria Math" panose="02040503050406030204" pitchFamily="18" charset="0"/>
                              </a:rPr>
                              <m:t>∗</m:t>
                            </m:r>
                            <m:r>
                              <a:rPr lang="en-US" sz="1600" b="0" i="1" smtClean="0">
                                <a:solidFill>
                                  <a:srgbClr val="00B050"/>
                                </a:solidFill>
                                <a:latin typeface="Cambria Math" panose="02040503050406030204" pitchFamily="18" charset="0"/>
                              </a:rPr>
                              <m:t>𝑛</m:t>
                            </m:r>
                          </m:den>
                        </m:f>
                      </m:oMath>
                    </m:oMathPara>
                  </a14:m>
                  <a:endParaRPr lang="en-US" sz="1600" dirty="0"/>
                </a:p>
              </p:txBody>
            </p:sp>
          </mc:Choice>
          <mc:Fallback xmlns="">
            <p:sp>
              <p:nvSpPr>
                <p:cNvPr id="6" name="TextBox 5">
                  <a:extLst>
                    <a:ext uri="{FF2B5EF4-FFF2-40B4-BE49-F238E27FC236}">
                      <a16:creationId xmlns:a16="http://schemas.microsoft.com/office/drawing/2014/main" id="{64EEB4CB-9321-483A-B6FD-338CE585161F}"/>
                    </a:ext>
                  </a:extLst>
                </p:cNvPr>
                <p:cNvSpPr txBox="1">
                  <a:spLocks noRot="1" noChangeAspect="1" noMove="1" noResize="1" noEditPoints="1" noAdjustHandles="1" noChangeArrowheads="1" noChangeShapeType="1" noTextEdit="1"/>
                </p:cNvSpPr>
                <p:nvPr/>
              </p:nvSpPr>
              <p:spPr>
                <a:xfrm>
                  <a:off x="1365091" y="2770922"/>
                  <a:ext cx="1654235" cy="554895"/>
                </a:xfrm>
                <a:prstGeom prst="rect">
                  <a:avLst/>
                </a:prstGeom>
                <a:blipFill>
                  <a:blip r:embed="rId6"/>
                  <a:stretch>
                    <a:fillRect/>
                  </a:stretch>
                </a:blipFill>
              </p:spPr>
              <p:txBody>
                <a:bodyPr/>
                <a:lstStyle/>
                <a:p>
                  <a:r>
                    <a:rPr lang="en-US">
                      <a:noFill/>
                    </a:rPr>
                    <a:t> </a:t>
                  </a:r>
                </a:p>
              </p:txBody>
            </p:sp>
          </mc:Fallback>
        </mc:AlternateContent>
        <p:sp>
          <p:nvSpPr>
            <p:cNvPr id="7" name="Arrow: Right 6">
              <a:extLst>
                <a:ext uri="{FF2B5EF4-FFF2-40B4-BE49-F238E27FC236}">
                  <a16:creationId xmlns:a16="http://schemas.microsoft.com/office/drawing/2014/main" id="{587BA4FF-8968-41FB-AE95-D1DAF502AD06}"/>
                </a:ext>
              </a:extLst>
            </p:cNvPr>
            <p:cNvSpPr/>
            <p:nvPr/>
          </p:nvSpPr>
          <p:spPr>
            <a:xfrm rot="16200000" flipH="1">
              <a:off x="326875" y="1933200"/>
              <a:ext cx="1753303" cy="323126"/>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Right 7">
              <a:extLst>
                <a:ext uri="{FF2B5EF4-FFF2-40B4-BE49-F238E27FC236}">
                  <a16:creationId xmlns:a16="http://schemas.microsoft.com/office/drawing/2014/main" id="{C28B9D3E-5BC4-46B3-8393-D52ED36390EA}"/>
                </a:ext>
              </a:extLst>
            </p:cNvPr>
            <p:cNvSpPr/>
            <p:nvPr/>
          </p:nvSpPr>
          <p:spPr>
            <a:xfrm rot="9359574">
              <a:off x="2479738" y="2121767"/>
              <a:ext cx="959899" cy="229859"/>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graphicFrame>
            <p:nvGraphicFramePr>
              <p:cNvPr id="10" name="Table 9">
                <a:extLst>
                  <a:ext uri="{FF2B5EF4-FFF2-40B4-BE49-F238E27FC236}">
                    <a16:creationId xmlns:a16="http://schemas.microsoft.com/office/drawing/2014/main" id="{C2AF35E8-3FF3-42BF-B2E0-1141E138F9E2}"/>
                  </a:ext>
                </a:extLst>
              </p:cNvPr>
              <p:cNvGraphicFramePr>
                <a:graphicFrameLocks noGrp="1"/>
              </p:cNvGraphicFramePr>
              <p:nvPr/>
            </p:nvGraphicFramePr>
            <p:xfrm>
              <a:off x="5635566" y="977158"/>
              <a:ext cx="3310498" cy="3509967"/>
            </p:xfrm>
            <a:graphic>
              <a:graphicData uri="http://schemas.openxmlformats.org/drawingml/2006/table">
                <a:tbl>
                  <a:tblPr firstRow="1" bandRow="1">
                    <a:tableStyleId>{5C22544A-7EE6-4342-B048-85BDC9FD1C3A}</a:tableStyleId>
                  </a:tblPr>
                  <a:tblGrid>
                    <a:gridCol w="599619">
                      <a:extLst>
                        <a:ext uri="{9D8B030D-6E8A-4147-A177-3AD203B41FA5}">
                          <a16:colId xmlns:a16="http://schemas.microsoft.com/office/drawing/2014/main" val="219025169"/>
                        </a:ext>
                      </a:extLst>
                    </a:gridCol>
                    <a:gridCol w="2710879">
                      <a:extLst>
                        <a:ext uri="{9D8B030D-6E8A-4147-A177-3AD203B41FA5}">
                          <a16:colId xmlns:a16="http://schemas.microsoft.com/office/drawing/2014/main" val="3505641330"/>
                        </a:ext>
                      </a:extLst>
                    </a:gridCol>
                  </a:tblGrid>
                  <a:tr h="198237">
                    <a:tc>
                      <a:txBody>
                        <a:bodyPr/>
                        <a:lstStyle/>
                        <a:p>
                          <a:r>
                            <a:rPr lang="en-US" dirty="0"/>
                            <a:t>Input</a:t>
                          </a:r>
                        </a:p>
                      </a:txBody>
                      <a:tcPr/>
                    </a:tc>
                    <a:tc>
                      <a:txBody>
                        <a:bodyPr/>
                        <a:lstStyle/>
                        <a:p>
                          <a:r>
                            <a:rPr lang="en-US" dirty="0"/>
                            <a:t>Definition</a:t>
                          </a:r>
                        </a:p>
                      </a:txBody>
                      <a:tcPr/>
                    </a:tc>
                    <a:extLst>
                      <a:ext uri="{0D108BD9-81ED-4DB2-BD59-A6C34878D82A}">
                        <a16:rowId xmlns:a16="http://schemas.microsoft.com/office/drawing/2014/main" val="3706298900"/>
                      </a:ext>
                    </a:extLst>
                  </a:tr>
                  <a:tr h="202794">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𝑟𝑒𝑞</m:t>
                                    </m:r>
                                  </m:sub>
                                </m:sSub>
                              </m:oMath>
                            </m:oMathPara>
                          </a14:m>
                          <a:endParaRPr lang="en-US" dirty="0"/>
                        </a:p>
                      </a:txBody>
                      <a:tcPr/>
                    </a:tc>
                    <a:tc>
                      <a:txBody>
                        <a:bodyPr/>
                        <a:lstStyle/>
                        <a:p>
                          <a:r>
                            <a:rPr lang="en-US" dirty="0"/>
                            <a:t>Work to Achieve Delta V Req.</a:t>
                          </a:r>
                        </a:p>
                      </a:txBody>
                      <a:tcPr/>
                    </a:tc>
                    <a:extLst>
                      <a:ext uri="{0D108BD9-81ED-4DB2-BD59-A6C34878D82A}">
                        <a16:rowId xmlns:a16="http://schemas.microsoft.com/office/drawing/2014/main" val="3219840769"/>
                      </a:ext>
                    </a:extLst>
                  </a:tr>
                  <a:tr h="198237">
                    <a:tc>
                      <a:txBody>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𝑉</m:t>
                                </m:r>
                              </m:oMath>
                            </m:oMathPara>
                          </a14:m>
                          <a:endParaRPr lang="en-US" dirty="0"/>
                        </a:p>
                      </a:txBody>
                      <a:tcPr/>
                    </a:tc>
                    <a:tc>
                      <a:txBody>
                        <a:bodyPr/>
                        <a:lstStyle/>
                        <a:p>
                          <a:r>
                            <a:rPr lang="en-US" dirty="0"/>
                            <a:t>Delta V Req. (13 m/s)</a:t>
                          </a:r>
                        </a:p>
                      </a:txBody>
                      <a:tcPr/>
                    </a:tc>
                    <a:extLst>
                      <a:ext uri="{0D108BD9-81ED-4DB2-BD59-A6C34878D82A}">
                        <a16:rowId xmlns:a16="http://schemas.microsoft.com/office/drawing/2014/main" val="2915530132"/>
                      </a:ext>
                    </a:extLst>
                  </a:tr>
                  <a:tr h="198237">
                    <a:tc>
                      <a:txBody>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1</m:t>
                                    </m:r>
                                  </m:sub>
                                </m:sSub>
                              </m:oMath>
                            </m:oMathPara>
                          </a14:m>
                          <a:endParaRPr lang="en-US" dirty="0"/>
                        </a:p>
                      </a:txBody>
                      <a:tcPr/>
                    </a:tc>
                    <a:tc>
                      <a:txBody>
                        <a:bodyPr/>
                        <a:lstStyle/>
                        <a:p>
                          <a:r>
                            <a:rPr lang="en-US" dirty="0"/>
                            <a:t>Mass 1 (the PDV)</a:t>
                          </a:r>
                        </a:p>
                      </a:txBody>
                      <a:tcPr/>
                    </a:tc>
                    <a:extLst>
                      <a:ext uri="{0D108BD9-81ED-4DB2-BD59-A6C34878D82A}">
                        <a16:rowId xmlns:a16="http://schemas.microsoft.com/office/drawing/2014/main" val="675300430"/>
                      </a:ext>
                    </a:extLst>
                  </a:tr>
                  <a:tr h="198237">
                    <a:tc>
                      <a:txBody>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2</m:t>
                                    </m:r>
                                  </m:sub>
                                </m:sSub>
                              </m:oMath>
                            </m:oMathPara>
                          </a14:m>
                          <a:endParaRPr lang="en-US" dirty="0"/>
                        </a:p>
                      </a:txBody>
                      <a:tcPr/>
                    </a:tc>
                    <a:tc>
                      <a:txBody>
                        <a:bodyPr/>
                        <a:lstStyle/>
                        <a:p>
                          <a:r>
                            <a:rPr lang="en-US" dirty="0"/>
                            <a:t>Mass 2 (the DOS)</a:t>
                          </a:r>
                        </a:p>
                      </a:txBody>
                      <a:tcPr/>
                    </a:tc>
                    <a:extLst>
                      <a:ext uri="{0D108BD9-81ED-4DB2-BD59-A6C34878D82A}">
                        <a16:rowId xmlns:a16="http://schemas.microsoft.com/office/drawing/2014/main" val="2696403230"/>
                      </a:ext>
                    </a:extLst>
                  </a:tr>
                  <a:tr h="198237">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𝑟𝑒𝑞</m:t>
                                    </m:r>
                                  </m:sub>
                                </m:sSub>
                              </m:oMath>
                            </m:oMathPara>
                          </a14:m>
                          <a:endParaRPr lang="en-US" dirty="0"/>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dirty="0"/>
                            <a:t>Energy to Achieve Delta V Req.</a:t>
                          </a:r>
                        </a:p>
                      </a:txBody>
                      <a:tcPr/>
                    </a:tc>
                    <a:extLst>
                      <a:ext uri="{0D108BD9-81ED-4DB2-BD59-A6C34878D82A}">
                        <a16:rowId xmlns:a16="http://schemas.microsoft.com/office/drawing/2014/main" val="2124824522"/>
                      </a:ext>
                    </a:extLst>
                  </a:tr>
                  <a:tr h="198237">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𝜂</m:t>
                                    </m:r>
                                  </m:e>
                                  <m:sub>
                                    <m:r>
                                      <a:rPr lang="en-US" b="0" i="1" smtClean="0">
                                        <a:latin typeface="Cambria Math" panose="02040503050406030204" pitchFamily="18" charset="0"/>
                                      </a:rPr>
                                      <m:t>𝑇𝐻</m:t>
                                    </m:r>
                                  </m:sub>
                                </m:sSub>
                              </m:oMath>
                            </m:oMathPara>
                          </a14:m>
                          <a:endParaRPr lang="en-US" dirty="0"/>
                        </a:p>
                      </a:txBody>
                      <a:tcPr/>
                    </a:tc>
                    <a:tc>
                      <a:txBody>
                        <a:bodyPr/>
                        <a:lstStyle/>
                        <a:p>
                          <a:r>
                            <a:rPr lang="en-US" dirty="0"/>
                            <a:t>Thermal Efficiency</a:t>
                          </a:r>
                        </a:p>
                      </a:txBody>
                      <a:tcPr/>
                    </a:tc>
                    <a:extLst>
                      <a:ext uri="{0D108BD9-81ED-4DB2-BD59-A6C34878D82A}">
                        <a16:rowId xmlns:a16="http://schemas.microsoft.com/office/drawing/2014/main" val="1182829486"/>
                      </a:ext>
                    </a:extLst>
                  </a:tr>
                  <a:tr h="198237">
                    <a:tc>
                      <a:txBody>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𝑉</m:t>
                                    </m:r>
                                  </m:e>
                                  <m:sub>
                                    <m:r>
                                      <a:rPr lang="en-US" i="1">
                                        <a:solidFill>
                                          <a:schemeClr val="tx1"/>
                                        </a:solidFill>
                                        <a:latin typeface="Cambria Math" panose="02040503050406030204" pitchFamily="18" charset="0"/>
                                      </a:rPr>
                                      <m:t>𝑓</m:t>
                                    </m:r>
                                  </m:sub>
                                </m:sSub>
                              </m:oMath>
                            </m:oMathPara>
                          </a14:m>
                          <a:endParaRPr lang="en-US" dirty="0">
                            <a:solidFill>
                              <a:schemeClr val="tx1"/>
                            </a:solidFill>
                          </a:endParaRPr>
                        </a:p>
                      </a:txBody>
                      <a:tcPr/>
                    </a:tc>
                    <a:tc>
                      <a:txBody>
                        <a:bodyPr/>
                        <a:lstStyle/>
                        <a:p>
                          <a:r>
                            <a:rPr lang="en-US" dirty="0"/>
                            <a:t>Final Volume</a:t>
                          </a:r>
                        </a:p>
                      </a:txBody>
                      <a:tcPr/>
                    </a:tc>
                    <a:extLst>
                      <a:ext uri="{0D108BD9-81ED-4DB2-BD59-A6C34878D82A}">
                        <a16:rowId xmlns:a16="http://schemas.microsoft.com/office/drawing/2014/main" val="518587430"/>
                      </a:ext>
                    </a:extLst>
                  </a:tr>
                  <a:tr h="198237">
                    <a:tc>
                      <a:txBody>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𝑉</m:t>
                                    </m:r>
                                  </m:e>
                                  <m:sub>
                                    <m:r>
                                      <a:rPr lang="en-US" b="0" i="1" smtClean="0">
                                        <a:solidFill>
                                          <a:schemeClr val="tx1"/>
                                        </a:solidFill>
                                        <a:latin typeface="Cambria Math" panose="02040503050406030204" pitchFamily="18" charset="0"/>
                                      </a:rPr>
                                      <m:t>𝑖</m:t>
                                    </m:r>
                                  </m:sub>
                                </m:sSub>
                              </m:oMath>
                            </m:oMathPara>
                          </a14:m>
                          <a:endParaRPr lang="en-US" dirty="0">
                            <a:solidFill>
                              <a:schemeClr val="tx1"/>
                            </a:solidFill>
                          </a:endParaRPr>
                        </a:p>
                      </a:txBody>
                      <a:tcPr/>
                    </a:tc>
                    <a:tc>
                      <a:txBody>
                        <a:bodyPr/>
                        <a:lstStyle/>
                        <a:p>
                          <a:r>
                            <a:rPr lang="en-US" dirty="0"/>
                            <a:t>Initial Volume</a:t>
                          </a:r>
                        </a:p>
                      </a:txBody>
                      <a:tcPr/>
                    </a:tc>
                    <a:extLst>
                      <a:ext uri="{0D108BD9-81ED-4DB2-BD59-A6C34878D82A}">
                        <a16:rowId xmlns:a16="http://schemas.microsoft.com/office/drawing/2014/main" val="3043433164"/>
                      </a:ext>
                    </a:extLst>
                  </a:tr>
                  <a:tr h="198237">
                    <a:tc>
                      <a:txBody>
                        <a:bodyPr/>
                        <a:lstStyle/>
                        <a:p>
                          <a:pPr/>
                          <a14:m>
                            <m:oMathPara xmlns:m="http://schemas.openxmlformats.org/officeDocument/2006/math">
                              <m:oMathParaPr>
                                <m:jc m:val="centerGroup"/>
                              </m:oMathParaPr>
                              <m:oMath xmlns:m="http://schemas.openxmlformats.org/officeDocument/2006/math">
                                <m:r>
                                  <a:rPr lang="en-US" sz="1050" b="0" i="1" smtClean="0">
                                    <a:latin typeface="Cambria Math" panose="02040503050406030204" pitchFamily="18" charset="0"/>
                                    <a:ea typeface="Cambria Math" panose="02040503050406030204" pitchFamily="18" charset="0"/>
                                  </a:rPr>
                                  <m:t>𝛾</m:t>
                                </m:r>
                              </m:oMath>
                            </m:oMathPara>
                          </a14:m>
                          <a:endParaRPr lang="en-US" dirty="0"/>
                        </a:p>
                      </a:txBody>
                      <a:tcPr/>
                    </a:tc>
                    <a:tc>
                      <a:txBody>
                        <a:bodyPr/>
                        <a:lstStyle/>
                        <a:p>
                          <a:r>
                            <a:rPr lang="en-US" dirty="0"/>
                            <a:t>Ratio of Specific Heats for Gaseous N</a:t>
                          </a:r>
                          <a:r>
                            <a:rPr lang="en-US" baseline="-25000" dirty="0"/>
                            <a:t>2</a:t>
                          </a:r>
                          <a:endParaRPr lang="en-US" dirty="0"/>
                        </a:p>
                      </a:txBody>
                      <a:tcPr/>
                    </a:tc>
                    <a:extLst>
                      <a:ext uri="{0D108BD9-81ED-4DB2-BD59-A6C34878D82A}">
                        <a16:rowId xmlns:a16="http://schemas.microsoft.com/office/drawing/2014/main" val="310141503"/>
                      </a:ext>
                    </a:extLst>
                  </a:tr>
                  <a:tr h="198237">
                    <a:tc>
                      <a:txBody>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𝑁</m:t>
                                        </m:r>
                                      </m:e>
                                      <m:sub>
                                        <m:r>
                                          <a:rPr lang="en-US" i="1">
                                            <a:solidFill>
                                              <a:schemeClr val="tx1"/>
                                            </a:solidFill>
                                            <a:latin typeface="Cambria Math" panose="02040503050406030204" pitchFamily="18" charset="0"/>
                                          </a:rPr>
                                          <m:t>2</m:t>
                                        </m:r>
                                      </m:sub>
                                    </m:sSub>
                                  </m:sub>
                                </m:sSub>
                              </m:oMath>
                            </m:oMathPara>
                          </a14:m>
                          <a:endParaRPr lang="en-US" dirty="0">
                            <a:solidFill>
                              <a:schemeClr val="tx1"/>
                            </a:solidFill>
                          </a:endParaRPr>
                        </a:p>
                      </a:txBody>
                      <a:tcPr/>
                    </a:tc>
                    <a:tc>
                      <a:txBody>
                        <a:bodyPr/>
                        <a:lstStyle/>
                        <a:p>
                          <a:r>
                            <a:rPr lang="en-US" dirty="0"/>
                            <a:t>Ideal Gas Constant for Gaseous N</a:t>
                          </a:r>
                          <a:r>
                            <a:rPr lang="en-US" baseline="-25000" dirty="0"/>
                            <a:t>2</a:t>
                          </a:r>
                          <a:endParaRPr lang="en-US" dirty="0"/>
                        </a:p>
                      </a:txBody>
                      <a:tcPr/>
                    </a:tc>
                    <a:extLst>
                      <a:ext uri="{0D108BD9-81ED-4DB2-BD59-A6C34878D82A}">
                        <a16:rowId xmlns:a16="http://schemas.microsoft.com/office/drawing/2014/main" val="2291916851"/>
                      </a:ext>
                    </a:extLst>
                  </a:tr>
                  <a:tr h="198237">
                    <a:tc>
                      <a:txBody>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0</m:t>
                                    </m:r>
                                  </m:sub>
                                </m:sSub>
                              </m:oMath>
                            </m:oMathPara>
                          </a14:m>
                          <a:endParaRPr lang="en-US" dirty="0">
                            <a:solidFill>
                              <a:schemeClr val="tx1"/>
                            </a:solidFill>
                          </a:endParaRPr>
                        </a:p>
                      </a:txBody>
                      <a:tcPr/>
                    </a:tc>
                    <a:tc>
                      <a:txBody>
                        <a:bodyPr/>
                        <a:lstStyle/>
                        <a:p>
                          <a:r>
                            <a:rPr lang="en-US" dirty="0"/>
                            <a:t>Initial Combusted Gas Temperature</a:t>
                          </a:r>
                        </a:p>
                      </a:txBody>
                      <a:tcPr/>
                    </a:tc>
                    <a:extLst>
                      <a:ext uri="{0D108BD9-81ED-4DB2-BD59-A6C34878D82A}">
                        <a16:rowId xmlns:a16="http://schemas.microsoft.com/office/drawing/2014/main" val="4074395666"/>
                      </a:ext>
                    </a:extLst>
                  </a:tr>
                  <a:tr h="198237">
                    <a:tc>
                      <a:txBody>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𝑛</m:t>
                                </m:r>
                              </m:oMath>
                            </m:oMathPara>
                          </a14:m>
                          <a:endParaRPr lang="en-US" dirty="0">
                            <a:solidFill>
                              <a:schemeClr val="tx1"/>
                            </a:solidFill>
                          </a:endParaRPr>
                        </a:p>
                      </a:txBody>
                      <a:tcPr/>
                    </a:tc>
                    <a:tc>
                      <a:txBody>
                        <a:bodyPr/>
                        <a:lstStyle/>
                        <a:p>
                          <a:r>
                            <a:rPr lang="en-US" dirty="0"/>
                            <a:t>Number of Actuators Used</a:t>
                          </a:r>
                        </a:p>
                      </a:txBody>
                      <a:tcPr/>
                    </a:tc>
                    <a:extLst>
                      <a:ext uri="{0D108BD9-81ED-4DB2-BD59-A6C34878D82A}">
                        <a16:rowId xmlns:a16="http://schemas.microsoft.com/office/drawing/2014/main" val="723017926"/>
                      </a:ext>
                    </a:extLst>
                  </a:tr>
                  <a:tr h="198237">
                    <a:tc>
                      <a:txBody>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i="1">
                                        <a:solidFill>
                                          <a:schemeClr val="tx1"/>
                                        </a:solidFill>
                                        <a:latin typeface="Cambria Math" panose="02040503050406030204" pitchFamily="18" charset="0"/>
                                      </a:rPr>
                                      <m:t>𝑝</m:t>
                                    </m:r>
                                  </m:sub>
                                </m:sSub>
                              </m:oMath>
                            </m:oMathPara>
                          </a14:m>
                          <a:endParaRPr lang="en-US" dirty="0"/>
                        </a:p>
                      </a:txBody>
                      <a:tcPr/>
                    </a:tc>
                    <a:tc>
                      <a:txBody>
                        <a:bodyPr/>
                        <a:lstStyle/>
                        <a:p>
                          <a:r>
                            <a:rPr lang="en-US" dirty="0"/>
                            <a:t>Propellant Mass (per actuator)</a:t>
                          </a:r>
                        </a:p>
                      </a:txBody>
                      <a:tcPr/>
                    </a:tc>
                    <a:extLst>
                      <a:ext uri="{0D108BD9-81ED-4DB2-BD59-A6C34878D82A}">
                        <a16:rowId xmlns:a16="http://schemas.microsoft.com/office/drawing/2014/main" val="496925536"/>
                      </a:ext>
                    </a:extLst>
                  </a:tr>
                </a:tbl>
              </a:graphicData>
            </a:graphic>
          </p:graphicFrame>
        </mc:Choice>
        <mc:Fallback xmlns="">
          <p:graphicFrame>
            <p:nvGraphicFramePr>
              <p:cNvPr id="10" name="Table 9">
                <a:extLst>
                  <a:ext uri="{FF2B5EF4-FFF2-40B4-BE49-F238E27FC236}">
                    <a16:creationId xmlns:a16="http://schemas.microsoft.com/office/drawing/2014/main" id="{C2AF35E8-3FF3-42BF-B2E0-1141E138F9E2}"/>
                  </a:ext>
                </a:extLst>
              </p:cNvPr>
              <p:cNvGraphicFramePr>
                <a:graphicFrameLocks noGrp="1"/>
              </p:cNvGraphicFramePr>
              <p:nvPr>
                <p:extLst/>
              </p:nvPr>
            </p:nvGraphicFramePr>
            <p:xfrm>
              <a:off x="5635566" y="977158"/>
              <a:ext cx="3310498" cy="3509967"/>
            </p:xfrm>
            <a:graphic>
              <a:graphicData uri="http://schemas.openxmlformats.org/drawingml/2006/table">
                <a:tbl>
                  <a:tblPr firstRow="1" bandRow="1">
                    <a:tableStyleId>{5C22544A-7EE6-4342-B048-85BDC9FD1C3A}</a:tableStyleId>
                  </a:tblPr>
                  <a:tblGrid>
                    <a:gridCol w="599619">
                      <a:extLst>
                        <a:ext uri="{9D8B030D-6E8A-4147-A177-3AD203B41FA5}">
                          <a16:colId xmlns:a16="http://schemas.microsoft.com/office/drawing/2014/main" val="219025169"/>
                        </a:ext>
                      </a:extLst>
                    </a:gridCol>
                    <a:gridCol w="2710879">
                      <a:extLst>
                        <a:ext uri="{9D8B030D-6E8A-4147-A177-3AD203B41FA5}">
                          <a16:colId xmlns:a16="http://schemas.microsoft.com/office/drawing/2014/main" val="3505641330"/>
                        </a:ext>
                      </a:extLst>
                    </a:gridCol>
                  </a:tblGrid>
                  <a:tr h="245809">
                    <a:tc>
                      <a:txBody>
                        <a:bodyPr/>
                        <a:lstStyle/>
                        <a:p>
                          <a:r>
                            <a:rPr lang="en-US" dirty="0"/>
                            <a:t>Input</a:t>
                          </a:r>
                        </a:p>
                      </a:txBody>
                      <a:tcPr/>
                    </a:tc>
                    <a:tc>
                      <a:txBody>
                        <a:bodyPr/>
                        <a:lstStyle/>
                        <a:p>
                          <a:r>
                            <a:rPr lang="en-US" dirty="0"/>
                            <a:t>Definition</a:t>
                          </a:r>
                        </a:p>
                      </a:txBody>
                      <a:tcPr/>
                    </a:tc>
                    <a:extLst>
                      <a:ext uri="{0D108BD9-81ED-4DB2-BD59-A6C34878D82A}">
                        <a16:rowId xmlns:a16="http://schemas.microsoft.com/office/drawing/2014/main" val="3706298900"/>
                      </a:ext>
                    </a:extLst>
                  </a:tr>
                  <a:tr h="258064">
                    <a:tc>
                      <a:txBody>
                        <a:bodyPr/>
                        <a:lstStyle/>
                        <a:p>
                          <a:endParaRPr lang="en-US"/>
                        </a:p>
                      </a:txBody>
                      <a:tcPr>
                        <a:blipFill>
                          <a:blip r:embed="rId7"/>
                          <a:stretch>
                            <a:fillRect l="-1010" t="-95349" r="-453535" b="-1155814"/>
                          </a:stretch>
                        </a:blipFill>
                      </a:tcPr>
                    </a:tc>
                    <a:tc>
                      <a:txBody>
                        <a:bodyPr/>
                        <a:lstStyle/>
                        <a:p>
                          <a:r>
                            <a:rPr lang="en-US" dirty="0"/>
                            <a:t>Work to Achieve Delta V Req.</a:t>
                          </a:r>
                        </a:p>
                      </a:txBody>
                      <a:tcPr/>
                    </a:tc>
                    <a:extLst>
                      <a:ext uri="{0D108BD9-81ED-4DB2-BD59-A6C34878D82A}">
                        <a16:rowId xmlns:a16="http://schemas.microsoft.com/office/drawing/2014/main" val="3219840769"/>
                      </a:ext>
                    </a:extLst>
                  </a:tr>
                  <a:tr h="245809">
                    <a:tc>
                      <a:txBody>
                        <a:bodyPr/>
                        <a:lstStyle/>
                        <a:p>
                          <a:endParaRPr lang="en-US"/>
                        </a:p>
                      </a:txBody>
                      <a:tcPr>
                        <a:blipFill>
                          <a:blip r:embed="rId7"/>
                          <a:stretch>
                            <a:fillRect l="-1010" t="-210000" r="-453535" b="-1142500"/>
                          </a:stretch>
                        </a:blipFill>
                      </a:tcPr>
                    </a:tc>
                    <a:tc>
                      <a:txBody>
                        <a:bodyPr/>
                        <a:lstStyle/>
                        <a:p>
                          <a:r>
                            <a:rPr lang="en-US" dirty="0"/>
                            <a:t>Delta V Req. (13 m/s)</a:t>
                          </a:r>
                        </a:p>
                      </a:txBody>
                      <a:tcPr/>
                    </a:tc>
                    <a:extLst>
                      <a:ext uri="{0D108BD9-81ED-4DB2-BD59-A6C34878D82A}">
                        <a16:rowId xmlns:a16="http://schemas.microsoft.com/office/drawing/2014/main" val="2915530132"/>
                      </a:ext>
                    </a:extLst>
                  </a:tr>
                  <a:tr h="245809">
                    <a:tc>
                      <a:txBody>
                        <a:bodyPr/>
                        <a:lstStyle/>
                        <a:p>
                          <a:endParaRPr lang="en-US"/>
                        </a:p>
                      </a:txBody>
                      <a:tcPr>
                        <a:blipFill>
                          <a:blip r:embed="rId7"/>
                          <a:stretch>
                            <a:fillRect l="-1010" t="-302439" r="-453535" b="-1014634"/>
                          </a:stretch>
                        </a:blipFill>
                      </a:tcPr>
                    </a:tc>
                    <a:tc>
                      <a:txBody>
                        <a:bodyPr/>
                        <a:lstStyle/>
                        <a:p>
                          <a:r>
                            <a:rPr lang="en-US" dirty="0"/>
                            <a:t>Mass 1 (the PDV)</a:t>
                          </a:r>
                        </a:p>
                      </a:txBody>
                      <a:tcPr/>
                    </a:tc>
                    <a:extLst>
                      <a:ext uri="{0D108BD9-81ED-4DB2-BD59-A6C34878D82A}">
                        <a16:rowId xmlns:a16="http://schemas.microsoft.com/office/drawing/2014/main" val="675300430"/>
                      </a:ext>
                    </a:extLst>
                  </a:tr>
                  <a:tr h="245809">
                    <a:tc>
                      <a:txBody>
                        <a:bodyPr/>
                        <a:lstStyle/>
                        <a:p>
                          <a:endParaRPr lang="en-US"/>
                        </a:p>
                      </a:txBody>
                      <a:tcPr>
                        <a:blipFill>
                          <a:blip r:embed="rId7"/>
                          <a:stretch>
                            <a:fillRect l="-1010" t="-412500" r="-453535" b="-940000"/>
                          </a:stretch>
                        </a:blipFill>
                      </a:tcPr>
                    </a:tc>
                    <a:tc>
                      <a:txBody>
                        <a:bodyPr/>
                        <a:lstStyle/>
                        <a:p>
                          <a:r>
                            <a:rPr lang="en-US" dirty="0"/>
                            <a:t>Mass 2 (the DOS)</a:t>
                          </a:r>
                        </a:p>
                      </a:txBody>
                      <a:tcPr/>
                    </a:tc>
                    <a:extLst>
                      <a:ext uri="{0D108BD9-81ED-4DB2-BD59-A6C34878D82A}">
                        <a16:rowId xmlns:a16="http://schemas.microsoft.com/office/drawing/2014/main" val="2696403230"/>
                      </a:ext>
                    </a:extLst>
                  </a:tr>
                  <a:tr h="258064">
                    <a:tc>
                      <a:txBody>
                        <a:bodyPr/>
                        <a:lstStyle/>
                        <a:p>
                          <a:endParaRPr lang="en-US"/>
                        </a:p>
                      </a:txBody>
                      <a:tcPr>
                        <a:blipFill>
                          <a:blip r:embed="rId7"/>
                          <a:stretch>
                            <a:fillRect l="-1010" t="-488095" r="-453535" b="-795238"/>
                          </a:stretch>
                        </a:blipFill>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dirty="0"/>
                            <a:t>Energy to Achieve Delta V Req.</a:t>
                          </a:r>
                        </a:p>
                      </a:txBody>
                      <a:tcPr/>
                    </a:tc>
                    <a:extLst>
                      <a:ext uri="{0D108BD9-81ED-4DB2-BD59-A6C34878D82A}">
                        <a16:rowId xmlns:a16="http://schemas.microsoft.com/office/drawing/2014/main" val="2124824522"/>
                      </a:ext>
                    </a:extLst>
                  </a:tr>
                  <a:tr h="245809">
                    <a:tc>
                      <a:txBody>
                        <a:bodyPr/>
                        <a:lstStyle/>
                        <a:p>
                          <a:endParaRPr lang="en-US"/>
                        </a:p>
                      </a:txBody>
                      <a:tcPr>
                        <a:blipFill>
                          <a:blip r:embed="rId7"/>
                          <a:stretch>
                            <a:fillRect l="-1010" t="-602439" r="-453535" b="-714634"/>
                          </a:stretch>
                        </a:blipFill>
                      </a:tcPr>
                    </a:tc>
                    <a:tc>
                      <a:txBody>
                        <a:bodyPr/>
                        <a:lstStyle/>
                        <a:p>
                          <a:r>
                            <a:rPr lang="en-US" dirty="0"/>
                            <a:t>Thermal Efficiency</a:t>
                          </a:r>
                        </a:p>
                      </a:txBody>
                      <a:tcPr/>
                    </a:tc>
                    <a:extLst>
                      <a:ext uri="{0D108BD9-81ED-4DB2-BD59-A6C34878D82A}">
                        <a16:rowId xmlns:a16="http://schemas.microsoft.com/office/drawing/2014/main" val="1182829486"/>
                      </a:ext>
                    </a:extLst>
                  </a:tr>
                  <a:tr h="258445">
                    <a:tc>
                      <a:txBody>
                        <a:bodyPr/>
                        <a:lstStyle/>
                        <a:p>
                          <a:endParaRPr lang="en-US"/>
                        </a:p>
                      </a:txBody>
                      <a:tcPr>
                        <a:blipFill>
                          <a:blip r:embed="rId7"/>
                          <a:stretch>
                            <a:fillRect l="-1010" t="-685714" r="-453535" b="-597619"/>
                          </a:stretch>
                        </a:blipFill>
                      </a:tcPr>
                    </a:tc>
                    <a:tc>
                      <a:txBody>
                        <a:bodyPr/>
                        <a:lstStyle/>
                        <a:p>
                          <a:r>
                            <a:rPr lang="en-US" dirty="0"/>
                            <a:t>Final Volume</a:t>
                          </a:r>
                        </a:p>
                      </a:txBody>
                      <a:tcPr/>
                    </a:tc>
                    <a:extLst>
                      <a:ext uri="{0D108BD9-81ED-4DB2-BD59-A6C34878D82A}">
                        <a16:rowId xmlns:a16="http://schemas.microsoft.com/office/drawing/2014/main" val="518587430"/>
                      </a:ext>
                    </a:extLst>
                  </a:tr>
                  <a:tr h="245809">
                    <a:tc>
                      <a:txBody>
                        <a:bodyPr/>
                        <a:lstStyle/>
                        <a:p>
                          <a:endParaRPr lang="en-US"/>
                        </a:p>
                      </a:txBody>
                      <a:tcPr>
                        <a:blipFill>
                          <a:blip r:embed="rId7"/>
                          <a:stretch>
                            <a:fillRect l="-1010" t="-804878" r="-453535" b="-512195"/>
                          </a:stretch>
                        </a:blipFill>
                      </a:tcPr>
                    </a:tc>
                    <a:tc>
                      <a:txBody>
                        <a:bodyPr/>
                        <a:lstStyle/>
                        <a:p>
                          <a:r>
                            <a:rPr lang="en-US" dirty="0"/>
                            <a:t>Initial Volume</a:t>
                          </a:r>
                        </a:p>
                      </a:txBody>
                      <a:tcPr/>
                    </a:tc>
                    <a:extLst>
                      <a:ext uri="{0D108BD9-81ED-4DB2-BD59-A6C34878D82A}">
                        <a16:rowId xmlns:a16="http://schemas.microsoft.com/office/drawing/2014/main" val="3043433164"/>
                      </a:ext>
                    </a:extLst>
                  </a:tr>
                  <a:tr h="251460">
                    <a:tc>
                      <a:txBody>
                        <a:bodyPr/>
                        <a:lstStyle/>
                        <a:p>
                          <a:endParaRPr lang="en-US"/>
                        </a:p>
                      </a:txBody>
                      <a:tcPr>
                        <a:blipFill>
                          <a:blip r:embed="rId7"/>
                          <a:stretch>
                            <a:fillRect l="-1010" t="-904878" r="-453535" b="-412195"/>
                          </a:stretch>
                        </a:blipFill>
                      </a:tcPr>
                    </a:tc>
                    <a:tc>
                      <a:txBody>
                        <a:bodyPr/>
                        <a:lstStyle/>
                        <a:p>
                          <a:r>
                            <a:rPr lang="en-US" dirty="0"/>
                            <a:t>Ratio of Specific Heats for Gaseous N</a:t>
                          </a:r>
                          <a:r>
                            <a:rPr lang="en-US" baseline="-25000" dirty="0"/>
                            <a:t>2</a:t>
                          </a:r>
                          <a:endParaRPr lang="en-US" dirty="0"/>
                        </a:p>
                      </a:txBody>
                      <a:tcPr/>
                    </a:tc>
                    <a:extLst>
                      <a:ext uri="{0D108BD9-81ED-4DB2-BD59-A6C34878D82A}">
                        <a16:rowId xmlns:a16="http://schemas.microsoft.com/office/drawing/2014/main" val="310141503"/>
                      </a:ext>
                    </a:extLst>
                  </a:tr>
                  <a:tr h="259398">
                    <a:tc>
                      <a:txBody>
                        <a:bodyPr/>
                        <a:lstStyle/>
                        <a:p>
                          <a:endParaRPr lang="en-US"/>
                        </a:p>
                      </a:txBody>
                      <a:tcPr>
                        <a:blipFill>
                          <a:blip r:embed="rId7"/>
                          <a:stretch>
                            <a:fillRect l="-1010" t="-958140" r="-453535" b="-293023"/>
                          </a:stretch>
                        </a:blipFill>
                      </a:tcPr>
                    </a:tc>
                    <a:tc>
                      <a:txBody>
                        <a:bodyPr/>
                        <a:lstStyle/>
                        <a:p>
                          <a:r>
                            <a:rPr lang="en-US" dirty="0"/>
                            <a:t>Ideal Gas Constant for Gaseous N</a:t>
                          </a:r>
                          <a:r>
                            <a:rPr lang="en-US" baseline="-25000" dirty="0"/>
                            <a:t>2</a:t>
                          </a:r>
                          <a:endParaRPr lang="en-US" dirty="0"/>
                        </a:p>
                      </a:txBody>
                      <a:tcPr/>
                    </a:tc>
                    <a:extLst>
                      <a:ext uri="{0D108BD9-81ED-4DB2-BD59-A6C34878D82A}">
                        <a16:rowId xmlns:a16="http://schemas.microsoft.com/office/drawing/2014/main" val="2291916851"/>
                      </a:ext>
                    </a:extLst>
                  </a:tr>
                  <a:tr h="245809">
                    <a:tc>
                      <a:txBody>
                        <a:bodyPr/>
                        <a:lstStyle/>
                        <a:p>
                          <a:endParaRPr lang="en-US"/>
                        </a:p>
                      </a:txBody>
                      <a:tcPr>
                        <a:blipFill>
                          <a:blip r:embed="rId7"/>
                          <a:stretch>
                            <a:fillRect l="-1010" t="-1137500" r="-453535" b="-215000"/>
                          </a:stretch>
                        </a:blipFill>
                      </a:tcPr>
                    </a:tc>
                    <a:tc>
                      <a:txBody>
                        <a:bodyPr/>
                        <a:lstStyle/>
                        <a:p>
                          <a:r>
                            <a:rPr lang="en-US" dirty="0"/>
                            <a:t>Initial Combusted Gas Temperature</a:t>
                          </a:r>
                        </a:p>
                      </a:txBody>
                      <a:tcPr/>
                    </a:tc>
                    <a:extLst>
                      <a:ext uri="{0D108BD9-81ED-4DB2-BD59-A6C34878D82A}">
                        <a16:rowId xmlns:a16="http://schemas.microsoft.com/office/drawing/2014/main" val="4074395666"/>
                      </a:ext>
                    </a:extLst>
                  </a:tr>
                  <a:tr h="245809">
                    <a:tc>
                      <a:txBody>
                        <a:bodyPr/>
                        <a:lstStyle/>
                        <a:p>
                          <a:endParaRPr lang="en-US"/>
                        </a:p>
                      </a:txBody>
                      <a:tcPr>
                        <a:blipFill>
                          <a:blip r:embed="rId7"/>
                          <a:stretch>
                            <a:fillRect l="-1010" t="-1207317" r="-453535" b="-109756"/>
                          </a:stretch>
                        </a:blipFill>
                      </a:tcPr>
                    </a:tc>
                    <a:tc>
                      <a:txBody>
                        <a:bodyPr/>
                        <a:lstStyle/>
                        <a:p>
                          <a:r>
                            <a:rPr lang="en-US" dirty="0"/>
                            <a:t>Number of Actuators Used</a:t>
                          </a:r>
                        </a:p>
                      </a:txBody>
                      <a:tcPr/>
                    </a:tc>
                    <a:extLst>
                      <a:ext uri="{0D108BD9-81ED-4DB2-BD59-A6C34878D82A}">
                        <a16:rowId xmlns:a16="http://schemas.microsoft.com/office/drawing/2014/main" val="723017926"/>
                      </a:ext>
                    </a:extLst>
                  </a:tr>
                  <a:tr h="258064">
                    <a:tc>
                      <a:txBody>
                        <a:bodyPr/>
                        <a:lstStyle/>
                        <a:p>
                          <a:endParaRPr lang="en-US"/>
                        </a:p>
                      </a:txBody>
                      <a:tcPr>
                        <a:blipFill>
                          <a:blip r:embed="rId7"/>
                          <a:stretch>
                            <a:fillRect l="-1010" t="-1276190" r="-453535" b="-7143"/>
                          </a:stretch>
                        </a:blipFill>
                      </a:tcPr>
                    </a:tc>
                    <a:tc>
                      <a:txBody>
                        <a:bodyPr/>
                        <a:lstStyle/>
                        <a:p>
                          <a:r>
                            <a:rPr lang="en-US" dirty="0"/>
                            <a:t>Propellant Mass (per actuator)</a:t>
                          </a:r>
                        </a:p>
                      </a:txBody>
                      <a:tcPr/>
                    </a:tc>
                    <a:extLst>
                      <a:ext uri="{0D108BD9-81ED-4DB2-BD59-A6C34878D82A}">
                        <a16:rowId xmlns:a16="http://schemas.microsoft.com/office/drawing/2014/main" val="496925536"/>
                      </a:ext>
                    </a:extLst>
                  </a:tr>
                </a:tbl>
              </a:graphicData>
            </a:graphic>
          </p:graphicFrame>
        </mc:Fallback>
      </mc:AlternateContent>
      <p:sp>
        <p:nvSpPr>
          <p:cNvPr id="12" name="TextBox 11">
            <a:extLst>
              <a:ext uri="{FF2B5EF4-FFF2-40B4-BE49-F238E27FC236}">
                <a16:creationId xmlns:a16="http://schemas.microsoft.com/office/drawing/2014/main" id="{05956BA6-14CC-4DD5-9D3B-D0919E4D7D0C}"/>
              </a:ext>
            </a:extLst>
          </p:cNvPr>
          <p:cNvSpPr txBox="1"/>
          <p:nvPr/>
        </p:nvSpPr>
        <p:spPr>
          <a:xfrm>
            <a:off x="767443" y="4846557"/>
            <a:ext cx="7415868" cy="1277273"/>
          </a:xfrm>
          <a:prstGeom prst="rect">
            <a:avLst/>
          </a:prstGeom>
          <a:noFill/>
        </p:spPr>
        <p:txBody>
          <a:bodyPr wrap="square" rtlCol="0">
            <a:spAutoFit/>
          </a:bodyPr>
          <a:lstStyle/>
          <a:p>
            <a:r>
              <a:rPr lang="en-US" dirty="0">
                <a:solidFill>
                  <a:srgbClr val="FF0000"/>
                </a:solidFill>
              </a:rPr>
              <a:t>Purpose:</a:t>
            </a:r>
          </a:p>
          <a:p>
            <a:pPr marL="285750" indent="-285750">
              <a:spcAft>
                <a:spcPts val="600"/>
              </a:spcAft>
              <a:buFont typeface="Arial" panose="020B0604020202020204" pitchFamily="34" charset="0"/>
              <a:buChar char="•"/>
            </a:pPr>
            <a:r>
              <a:rPr lang="en-US" dirty="0"/>
              <a:t>This energy analysis is used as a cross check. </a:t>
            </a:r>
          </a:p>
          <a:p>
            <a:pPr marL="285750" indent="-285750">
              <a:spcAft>
                <a:spcPts val="600"/>
              </a:spcAft>
              <a:buFont typeface="Arial" panose="020B0604020202020204" pitchFamily="34" charset="0"/>
              <a:buChar char="•"/>
            </a:pPr>
            <a:r>
              <a:rPr lang="en-US" dirty="0"/>
              <a:t>It is also used as the initial guess for the iterative isentropic expansion code to find the needed prop mass and associated quantities.</a:t>
            </a:r>
          </a:p>
        </p:txBody>
      </p:sp>
    </p:spTree>
    <p:extLst>
      <p:ext uri="{BB962C8B-B14F-4D97-AF65-F5344CB8AC3E}">
        <p14:creationId xmlns:p14="http://schemas.microsoft.com/office/powerpoint/2010/main" val="2038277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F7D55-5111-48E1-A0DD-921E26EEA64E}"/>
              </a:ext>
            </a:extLst>
          </p:cNvPr>
          <p:cNvSpPr>
            <a:spLocks noGrp="1"/>
          </p:cNvSpPr>
          <p:nvPr>
            <p:ph type="title"/>
          </p:nvPr>
        </p:nvSpPr>
        <p:spPr/>
        <p:txBody>
          <a:bodyPr/>
          <a:lstStyle/>
          <a:p>
            <a:r>
              <a:rPr lang="en-US" dirty="0"/>
              <a:t>Vendor Analysis</a:t>
            </a:r>
          </a:p>
        </p:txBody>
      </p:sp>
      <p:sp>
        <p:nvSpPr>
          <p:cNvPr id="3" name="TextBox 2">
            <a:extLst>
              <a:ext uri="{FF2B5EF4-FFF2-40B4-BE49-F238E27FC236}">
                <a16:creationId xmlns:a16="http://schemas.microsoft.com/office/drawing/2014/main" id="{48072D96-B502-40D0-B7E7-6EF3A1039E70}"/>
              </a:ext>
            </a:extLst>
          </p:cNvPr>
          <p:cNvSpPr txBox="1"/>
          <p:nvPr/>
        </p:nvSpPr>
        <p:spPr>
          <a:xfrm>
            <a:off x="1023457" y="1045031"/>
            <a:ext cx="7630686" cy="1200329"/>
          </a:xfrm>
          <a:prstGeom prst="rect">
            <a:avLst/>
          </a:prstGeom>
          <a:noFill/>
        </p:spPr>
        <p:txBody>
          <a:bodyPr wrap="square" rtlCol="0">
            <a:spAutoFit/>
          </a:bodyPr>
          <a:lstStyle/>
          <a:p>
            <a:pPr marL="285750" indent="-285750">
              <a:buFont typeface="Arial" panose="020B0604020202020204" pitchFamily="34" charset="0"/>
              <a:buChar char="•"/>
            </a:pPr>
            <a:r>
              <a:rPr lang="en-US" dirty="0"/>
              <a:t>Specific analyses performed for vendor designs will not be presented.</a:t>
            </a:r>
          </a:p>
          <a:p>
            <a:endParaRPr lang="en-US" dirty="0"/>
          </a:p>
          <a:p>
            <a:pPr marL="285750" indent="-285750">
              <a:buFont typeface="Arial" panose="020B0604020202020204" pitchFamily="34" charset="0"/>
              <a:buChar char="•"/>
            </a:pPr>
            <a:r>
              <a:rPr lang="en-US" dirty="0"/>
              <a:t>The following two slides show a detailed analysis of a fictitious vendor design with system parameters that would fulfill the RFI performance requirements.</a:t>
            </a:r>
          </a:p>
        </p:txBody>
      </p:sp>
    </p:spTree>
    <p:extLst>
      <p:ext uri="{BB962C8B-B14F-4D97-AF65-F5344CB8AC3E}">
        <p14:creationId xmlns:p14="http://schemas.microsoft.com/office/powerpoint/2010/main" val="842721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F7D55-5111-48E1-A0DD-921E26EEA64E}"/>
              </a:ext>
            </a:extLst>
          </p:cNvPr>
          <p:cNvSpPr>
            <a:spLocks noGrp="1"/>
          </p:cNvSpPr>
          <p:nvPr>
            <p:ph type="title"/>
          </p:nvPr>
        </p:nvSpPr>
        <p:spPr/>
        <p:txBody>
          <a:bodyPr/>
          <a:lstStyle/>
          <a:p>
            <a:r>
              <a:rPr lang="en-US" dirty="0"/>
              <a:t>Vendor Parameters and Performance (Example)</a:t>
            </a:r>
          </a:p>
        </p:txBody>
      </p:sp>
      <p:grpSp>
        <p:nvGrpSpPr>
          <p:cNvPr id="36" name="Group 35">
            <a:extLst>
              <a:ext uri="{FF2B5EF4-FFF2-40B4-BE49-F238E27FC236}">
                <a16:creationId xmlns:a16="http://schemas.microsoft.com/office/drawing/2014/main" id="{DAF6F79A-EEF5-4DEC-9E4E-045AC9A8B861}"/>
              </a:ext>
            </a:extLst>
          </p:cNvPr>
          <p:cNvGrpSpPr/>
          <p:nvPr/>
        </p:nvGrpSpPr>
        <p:grpSpPr>
          <a:xfrm>
            <a:off x="700627" y="992449"/>
            <a:ext cx="688149" cy="1349540"/>
            <a:chOff x="518569" y="1865311"/>
            <a:chExt cx="688149" cy="1349540"/>
          </a:xfrm>
        </p:grpSpPr>
        <p:sp>
          <p:nvSpPr>
            <p:cNvPr id="15" name="TextBox 14">
              <a:extLst>
                <a:ext uri="{FF2B5EF4-FFF2-40B4-BE49-F238E27FC236}">
                  <a16:creationId xmlns:a16="http://schemas.microsoft.com/office/drawing/2014/main" id="{13B744E0-1228-4B7F-BC25-C7B7F371B210}"/>
                </a:ext>
              </a:extLst>
            </p:cNvPr>
            <p:cNvSpPr txBox="1"/>
            <p:nvPr/>
          </p:nvSpPr>
          <p:spPr>
            <a:xfrm rot="16200000">
              <a:off x="28465" y="2355415"/>
              <a:ext cx="1349540" cy="369332"/>
            </a:xfrm>
            <a:prstGeom prst="rect">
              <a:avLst/>
            </a:prstGeom>
            <a:noFill/>
          </p:spPr>
          <p:txBody>
            <a:bodyPr wrap="square" rtlCol="0">
              <a:spAutoFit/>
            </a:bodyPr>
            <a:lstStyle/>
            <a:p>
              <a:r>
                <a:rPr lang="en-US" dirty="0"/>
                <a:t>20.32 cm</a:t>
              </a:r>
            </a:p>
          </p:txBody>
        </p:sp>
        <p:sp>
          <p:nvSpPr>
            <p:cNvPr id="12" name="Arrow: Down 11">
              <a:extLst>
                <a:ext uri="{FF2B5EF4-FFF2-40B4-BE49-F238E27FC236}">
                  <a16:creationId xmlns:a16="http://schemas.microsoft.com/office/drawing/2014/main" id="{C35C3673-F70F-41DD-838E-0EBC53E774CE}"/>
                </a:ext>
              </a:extLst>
            </p:cNvPr>
            <p:cNvSpPr/>
            <p:nvPr/>
          </p:nvSpPr>
          <p:spPr>
            <a:xfrm rot="10800000">
              <a:off x="873946" y="2230427"/>
              <a:ext cx="332772" cy="8443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7B109D7E-B381-4657-832E-C3C70034E3F2}"/>
              </a:ext>
            </a:extLst>
          </p:cNvPr>
          <p:cNvGrpSpPr/>
          <p:nvPr/>
        </p:nvGrpSpPr>
        <p:grpSpPr>
          <a:xfrm>
            <a:off x="2834873" y="930849"/>
            <a:ext cx="1771311" cy="3597165"/>
            <a:chOff x="2147803" y="1815531"/>
            <a:chExt cx="1771311" cy="3597165"/>
          </a:xfrm>
        </p:grpSpPr>
        <p:sp>
          <p:nvSpPr>
            <p:cNvPr id="18" name="Rectangle 17">
              <a:extLst>
                <a:ext uri="{FF2B5EF4-FFF2-40B4-BE49-F238E27FC236}">
                  <a16:creationId xmlns:a16="http://schemas.microsoft.com/office/drawing/2014/main" id="{533D5A0D-12AB-4594-92E1-7EED844E5E79}"/>
                </a:ext>
              </a:extLst>
            </p:cNvPr>
            <p:cNvSpPr/>
            <p:nvPr/>
          </p:nvSpPr>
          <p:spPr>
            <a:xfrm>
              <a:off x="2392747" y="1815531"/>
              <a:ext cx="928459" cy="369332"/>
            </a:xfrm>
            <a:prstGeom prst="rect">
              <a:avLst/>
            </a:prstGeom>
          </p:spPr>
          <p:txBody>
            <a:bodyPr wrap="none">
              <a:spAutoFit/>
            </a:bodyPr>
            <a:lstStyle/>
            <a:p>
              <a:r>
                <a:rPr lang="en-US" dirty="0"/>
                <a:t>10.2 cm</a:t>
              </a:r>
            </a:p>
          </p:txBody>
        </p:sp>
        <p:grpSp>
          <p:nvGrpSpPr>
            <p:cNvPr id="4" name="Group 3">
              <a:extLst>
                <a:ext uri="{FF2B5EF4-FFF2-40B4-BE49-F238E27FC236}">
                  <a16:creationId xmlns:a16="http://schemas.microsoft.com/office/drawing/2014/main" id="{A42FB9FC-96DE-4E93-8FDA-3DF89DA99604}"/>
                </a:ext>
              </a:extLst>
            </p:cNvPr>
            <p:cNvGrpSpPr/>
            <p:nvPr/>
          </p:nvGrpSpPr>
          <p:grpSpPr>
            <a:xfrm>
              <a:off x="2576259" y="2248693"/>
              <a:ext cx="457200" cy="3064069"/>
              <a:chOff x="1869166" y="3489673"/>
              <a:chExt cx="457200" cy="3064069"/>
            </a:xfrm>
          </p:grpSpPr>
          <p:sp>
            <p:nvSpPr>
              <p:cNvPr id="29" name="Rectangle 28">
                <a:extLst>
                  <a:ext uri="{FF2B5EF4-FFF2-40B4-BE49-F238E27FC236}">
                    <a16:creationId xmlns:a16="http://schemas.microsoft.com/office/drawing/2014/main" id="{B144C32D-5D72-4D06-BB5A-595FF4DE7C00}"/>
                  </a:ext>
                </a:extLst>
              </p:cNvPr>
              <p:cNvSpPr/>
              <p:nvPr/>
            </p:nvSpPr>
            <p:spPr>
              <a:xfrm>
                <a:off x="1923123" y="3489673"/>
                <a:ext cx="349286" cy="960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83F3EFA-3C40-463F-9FF9-8833742465AA}"/>
                  </a:ext>
                </a:extLst>
              </p:cNvPr>
              <p:cNvSpPr/>
              <p:nvPr/>
            </p:nvSpPr>
            <p:spPr>
              <a:xfrm>
                <a:off x="1869166" y="4450622"/>
                <a:ext cx="457200" cy="2103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Rectangle 10">
              <a:extLst>
                <a:ext uri="{FF2B5EF4-FFF2-40B4-BE49-F238E27FC236}">
                  <a16:creationId xmlns:a16="http://schemas.microsoft.com/office/drawing/2014/main" id="{B855EB98-8C39-4B3F-8A30-4C67C1793970}"/>
                </a:ext>
              </a:extLst>
            </p:cNvPr>
            <p:cNvSpPr/>
            <p:nvPr/>
          </p:nvSpPr>
          <p:spPr>
            <a:xfrm>
              <a:off x="2147803" y="5277884"/>
              <a:ext cx="1771311" cy="134812"/>
            </a:xfrm>
            <a:prstGeom prst="rect">
              <a:avLst/>
            </a:prstGeom>
          </p:spPr>
          <p:txBody>
            <a:bodyPr wrap="square">
              <a:spAutoFit/>
            </a:bodyPr>
            <a:lstStyle/>
            <a:p>
              <a:r>
                <a:rPr lang="en-US" dirty="0"/>
                <a:t>V</a:t>
              </a:r>
              <a:r>
                <a:rPr lang="en-US" baseline="-25000" dirty="0"/>
                <a:t>f </a:t>
              </a:r>
              <a:r>
                <a:rPr lang="en-US" dirty="0"/>
                <a:t>= 3750 cm</a:t>
              </a:r>
              <a:r>
                <a:rPr lang="en-US" baseline="30000" dirty="0"/>
                <a:t>3</a:t>
              </a:r>
              <a:endParaRPr lang="en-US" dirty="0"/>
            </a:p>
          </p:txBody>
        </p:sp>
        <p:cxnSp>
          <p:nvCxnSpPr>
            <p:cNvPr id="17" name="Straight Arrow Connector 16">
              <a:extLst>
                <a:ext uri="{FF2B5EF4-FFF2-40B4-BE49-F238E27FC236}">
                  <a16:creationId xmlns:a16="http://schemas.microsoft.com/office/drawing/2014/main" id="{A8994A5A-78AF-494B-822E-AC3F122772CB}"/>
                </a:ext>
              </a:extLst>
            </p:cNvPr>
            <p:cNvCxnSpPr>
              <a:cxnSpLocks/>
            </p:cNvCxnSpPr>
            <p:nvPr/>
          </p:nvCxnSpPr>
          <p:spPr>
            <a:xfrm>
              <a:off x="2636863" y="2178992"/>
              <a:ext cx="349286"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pSp>
      <p:graphicFrame>
        <p:nvGraphicFramePr>
          <p:cNvPr id="5" name="Diagram 4">
            <a:extLst>
              <a:ext uri="{FF2B5EF4-FFF2-40B4-BE49-F238E27FC236}">
                <a16:creationId xmlns:a16="http://schemas.microsoft.com/office/drawing/2014/main" id="{85FAC6C2-D568-4ABD-A6DB-A02B6165E2A1}"/>
              </a:ext>
            </a:extLst>
          </p:cNvPr>
          <p:cNvGraphicFramePr/>
          <p:nvPr>
            <p:extLst>
              <p:ext uri="{D42A27DB-BD31-4B8C-83A1-F6EECF244321}">
                <p14:modId xmlns:p14="http://schemas.microsoft.com/office/powerpoint/2010/main" val="1341416686"/>
              </p:ext>
            </p:extLst>
          </p:nvPr>
        </p:nvGraphicFramePr>
        <p:xfrm>
          <a:off x="4805577" y="3828678"/>
          <a:ext cx="4278385" cy="33470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Box 15">
            <a:extLst>
              <a:ext uri="{FF2B5EF4-FFF2-40B4-BE49-F238E27FC236}">
                <a16:creationId xmlns:a16="http://schemas.microsoft.com/office/drawing/2014/main" id="{2EA7A3E7-A57B-4F50-8224-B89901C3CC0E}"/>
              </a:ext>
            </a:extLst>
          </p:cNvPr>
          <p:cNvSpPr txBox="1"/>
          <p:nvPr/>
        </p:nvSpPr>
        <p:spPr>
          <a:xfrm>
            <a:off x="1993806" y="5405882"/>
            <a:ext cx="1512674" cy="369332"/>
          </a:xfrm>
          <a:prstGeom prst="rect">
            <a:avLst/>
          </a:prstGeom>
          <a:noFill/>
          <a:ln w="12700">
            <a:solidFill>
              <a:schemeClr val="accent1">
                <a:lumMod val="60000"/>
                <a:lumOff val="40000"/>
              </a:schemeClr>
            </a:solidFill>
          </a:ln>
        </p:spPr>
        <p:txBody>
          <a:bodyPr wrap="square" rtlCol="0">
            <a:spAutoFit/>
          </a:bodyPr>
          <a:lstStyle/>
          <a:p>
            <a:r>
              <a:rPr lang="en-US" dirty="0"/>
              <a:t>V</a:t>
            </a:r>
            <a:r>
              <a:rPr lang="en-US" baseline="-25000" dirty="0"/>
              <a:t>f  </a:t>
            </a:r>
            <a:r>
              <a:rPr lang="en-US" dirty="0"/>
              <a:t>/ V</a:t>
            </a:r>
            <a:r>
              <a:rPr lang="en-US" baseline="-25000" dirty="0"/>
              <a:t>i </a:t>
            </a:r>
            <a:r>
              <a:rPr lang="en-US" dirty="0"/>
              <a:t>= 1.875</a:t>
            </a:r>
          </a:p>
        </p:txBody>
      </p:sp>
      <p:pic>
        <p:nvPicPr>
          <p:cNvPr id="26" name="Picture 25">
            <a:extLst>
              <a:ext uri="{FF2B5EF4-FFF2-40B4-BE49-F238E27FC236}">
                <a16:creationId xmlns:a16="http://schemas.microsoft.com/office/drawing/2014/main" id="{BF125A6D-0352-4FF7-A111-77B741C1569D}"/>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05440" y="684300"/>
            <a:ext cx="4878657" cy="3657599"/>
          </a:xfrm>
          <a:prstGeom prst="rect">
            <a:avLst/>
          </a:prstGeom>
        </p:spPr>
      </p:pic>
      <p:graphicFrame>
        <p:nvGraphicFramePr>
          <p:cNvPr id="27" name="Table 26">
            <a:extLst>
              <a:ext uri="{FF2B5EF4-FFF2-40B4-BE49-F238E27FC236}">
                <a16:creationId xmlns:a16="http://schemas.microsoft.com/office/drawing/2014/main" id="{4FE57359-39CF-454C-8E1D-DFCCF8B5AB19}"/>
              </a:ext>
            </a:extLst>
          </p:cNvPr>
          <p:cNvGraphicFramePr>
            <a:graphicFrameLocks noGrp="1"/>
          </p:cNvGraphicFramePr>
          <p:nvPr>
            <p:extLst>
              <p:ext uri="{D42A27DB-BD31-4B8C-83A1-F6EECF244321}">
                <p14:modId xmlns:p14="http://schemas.microsoft.com/office/powerpoint/2010/main" val="1269270066"/>
              </p:ext>
            </p:extLst>
          </p:nvPr>
        </p:nvGraphicFramePr>
        <p:xfrm>
          <a:off x="5451530" y="5093402"/>
          <a:ext cx="1408704" cy="1055217"/>
        </p:xfrm>
        <a:graphic>
          <a:graphicData uri="http://schemas.openxmlformats.org/drawingml/2006/table">
            <a:tbl>
              <a:tblPr firstRow="1" bandRow="1">
                <a:tableStyleId>{5C22544A-7EE6-4342-B048-85BDC9FD1C3A}</a:tableStyleId>
              </a:tblPr>
              <a:tblGrid>
                <a:gridCol w="705989">
                  <a:extLst>
                    <a:ext uri="{9D8B030D-6E8A-4147-A177-3AD203B41FA5}">
                      <a16:colId xmlns:a16="http://schemas.microsoft.com/office/drawing/2014/main" val="1744547177"/>
                    </a:ext>
                  </a:extLst>
                </a:gridCol>
                <a:gridCol w="702715">
                  <a:extLst>
                    <a:ext uri="{9D8B030D-6E8A-4147-A177-3AD203B41FA5}">
                      <a16:colId xmlns:a16="http://schemas.microsoft.com/office/drawing/2014/main" val="312903029"/>
                    </a:ext>
                  </a:extLst>
                </a:gridCol>
              </a:tblGrid>
              <a:tr h="359608">
                <a:tc>
                  <a:txBody>
                    <a:bodyPr/>
                    <a:lstStyle/>
                    <a:p>
                      <a:r>
                        <a:rPr lang="en-US" dirty="0"/>
                        <a:t>Item</a:t>
                      </a:r>
                    </a:p>
                  </a:txBody>
                  <a:tcPr/>
                </a:tc>
                <a:tc>
                  <a:txBody>
                    <a:bodyPr/>
                    <a:lstStyle/>
                    <a:p>
                      <a:r>
                        <a:rPr lang="en-US" dirty="0"/>
                        <a:t>Mass [Kg]</a:t>
                      </a:r>
                    </a:p>
                  </a:txBody>
                  <a:tcPr/>
                </a:tc>
                <a:extLst>
                  <a:ext uri="{0D108BD9-81ED-4DB2-BD59-A6C34878D82A}">
                    <a16:rowId xmlns:a16="http://schemas.microsoft.com/office/drawing/2014/main" val="1899875044"/>
                  </a:ext>
                </a:extLst>
              </a:tr>
              <a:tr h="295432">
                <a:tc>
                  <a:txBody>
                    <a:bodyPr/>
                    <a:lstStyle/>
                    <a:p>
                      <a:r>
                        <a:rPr lang="en-US" dirty="0"/>
                        <a:t>PDV Mass</a:t>
                      </a:r>
                    </a:p>
                  </a:txBody>
                  <a:tcPr/>
                </a:tc>
                <a:tc>
                  <a:txBody>
                    <a:bodyPr/>
                    <a:lstStyle/>
                    <a:p>
                      <a:r>
                        <a:rPr lang="en-US" dirty="0"/>
                        <a:t>1750</a:t>
                      </a:r>
                    </a:p>
                  </a:txBody>
                  <a:tcPr/>
                </a:tc>
                <a:extLst>
                  <a:ext uri="{0D108BD9-81ED-4DB2-BD59-A6C34878D82A}">
                    <a16:rowId xmlns:a16="http://schemas.microsoft.com/office/drawing/2014/main" val="1528163107"/>
                  </a:ext>
                </a:extLst>
              </a:tr>
              <a:tr h="295432">
                <a:tc>
                  <a:txBody>
                    <a:bodyPr/>
                    <a:lstStyle/>
                    <a:p>
                      <a:r>
                        <a:rPr lang="en-US" dirty="0"/>
                        <a:t>GGSS Impact</a:t>
                      </a:r>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sz="1050" b="0" i="0" u="none" strike="noStrike" dirty="0">
                          <a:solidFill>
                            <a:srgbClr val="000000"/>
                          </a:solidFill>
                          <a:effectLst/>
                          <a:latin typeface="Calibri" panose="020F0502020204030204" pitchFamily="34" charset="0"/>
                        </a:rPr>
                        <a:t>1</a:t>
                      </a:r>
                    </a:p>
                  </a:txBody>
                  <a:tcPr/>
                </a:tc>
                <a:extLst>
                  <a:ext uri="{0D108BD9-81ED-4DB2-BD59-A6C34878D82A}">
                    <a16:rowId xmlns:a16="http://schemas.microsoft.com/office/drawing/2014/main" val="2097563321"/>
                  </a:ext>
                </a:extLst>
              </a:tr>
            </a:tbl>
          </a:graphicData>
        </a:graphic>
      </p:graphicFrame>
      <p:graphicFrame>
        <p:nvGraphicFramePr>
          <p:cNvPr id="28" name="Table 27">
            <a:extLst>
              <a:ext uri="{FF2B5EF4-FFF2-40B4-BE49-F238E27FC236}">
                <a16:creationId xmlns:a16="http://schemas.microsoft.com/office/drawing/2014/main" id="{01497C3D-C0D2-457C-9765-8016E7145C94}"/>
              </a:ext>
            </a:extLst>
          </p:cNvPr>
          <p:cNvGraphicFramePr>
            <a:graphicFrameLocks noGrp="1"/>
          </p:cNvGraphicFramePr>
          <p:nvPr>
            <p:extLst>
              <p:ext uri="{D42A27DB-BD31-4B8C-83A1-F6EECF244321}">
                <p14:modId xmlns:p14="http://schemas.microsoft.com/office/powerpoint/2010/main" val="2626230559"/>
              </p:ext>
            </p:extLst>
          </p:nvPr>
        </p:nvGraphicFramePr>
        <p:xfrm>
          <a:off x="7007475" y="5091182"/>
          <a:ext cx="1408704" cy="1159962"/>
        </p:xfrm>
        <a:graphic>
          <a:graphicData uri="http://schemas.openxmlformats.org/drawingml/2006/table">
            <a:tbl>
              <a:tblPr firstRow="1" bandRow="1">
                <a:tableStyleId>{5C22544A-7EE6-4342-B048-85BDC9FD1C3A}</a:tableStyleId>
              </a:tblPr>
              <a:tblGrid>
                <a:gridCol w="705989">
                  <a:extLst>
                    <a:ext uri="{9D8B030D-6E8A-4147-A177-3AD203B41FA5}">
                      <a16:colId xmlns:a16="http://schemas.microsoft.com/office/drawing/2014/main" val="1744547177"/>
                    </a:ext>
                  </a:extLst>
                </a:gridCol>
                <a:gridCol w="702715">
                  <a:extLst>
                    <a:ext uri="{9D8B030D-6E8A-4147-A177-3AD203B41FA5}">
                      <a16:colId xmlns:a16="http://schemas.microsoft.com/office/drawing/2014/main" val="312903029"/>
                    </a:ext>
                  </a:extLst>
                </a:gridCol>
              </a:tblGrid>
              <a:tr h="359608">
                <a:tc>
                  <a:txBody>
                    <a:bodyPr/>
                    <a:lstStyle/>
                    <a:p>
                      <a:r>
                        <a:rPr lang="en-US" dirty="0"/>
                        <a:t>Item</a:t>
                      </a:r>
                    </a:p>
                  </a:txBody>
                  <a:tcPr/>
                </a:tc>
                <a:tc>
                  <a:txBody>
                    <a:bodyPr/>
                    <a:lstStyle/>
                    <a:p>
                      <a:r>
                        <a:rPr lang="en-US" dirty="0"/>
                        <a:t>Mass [Kg]</a:t>
                      </a:r>
                    </a:p>
                  </a:txBody>
                  <a:tcPr/>
                </a:tc>
                <a:extLst>
                  <a:ext uri="{0D108BD9-81ED-4DB2-BD59-A6C34878D82A}">
                    <a16:rowId xmlns:a16="http://schemas.microsoft.com/office/drawing/2014/main" val="1899875044"/>
                  </a:ext>
                </a:extLst>
              </a:tr>
              <a:tr h="295432">
                <a:tc>
                  <a:txBody>
                    <a:bodyPr/>
                    <a:lstStyle/>
                    <a:p>
                      <a:r>
                        <a:rPr lang="en-US" dirty="0"/>
                        <a:t>DOS Mass</a:t>
                      </a:r>
                    </a:p>
                  </a:txBody>
                  <a:tcPr/>
                </a:tc>
                <a:tc>
                  <a:txBody>
                    <a:bodyPr/>
                    <a:lstStyle/>
                    <a:p>
                      <a:r>
                        <a:rPr lang="en-US" dirty="0"/>
                        <a:t>250</a:t>
                      </a:r>
                    </a:p>
                  </a:txBody>
                  <a:tcPr/>
                </a:tc>
                <a:extLst>
                  <a:ext uri="{0D108BD9-81ED-4DB2-BD59-A6C34878D82A}">
                    <a16:rowId xmlns:a16="http://schemas.microsoft.com/office/drawing/2014/main" val="1528163107"/>
                  </a:ext>
                </a:extLst>
              </a:tr>
              <a:tr h="295432">
                <a:tc>
                  <a:txBody>
                    <a:bodyPr/>
                    <a:lstStyle/>
                    <a:p>
                      <a:r>
                        <a:rPr lang="en-US" dirty="0"/>
                        <a:t>GGSS Impact</a:t>
                      </a:r>
                    </a:p>
                  </a:txBody>
                  <a:tcPr/>
                </a:tc>
                <a:tc>
                  <a:txBody>
                    <a:bodyPr/>
                    <a:lstStyle/>
                    <a:p>
                      <a:r>
                        <a:rPr lang="en-US" sz="1050" b="0" i="0" u="none" strike="noStrike" dirty="0">
                          <a:solidFill>
                            <a:srgbClr val="000000"/>
                          </a:solidFill>
                          <a:effectLst/>
                          <a:latin typeface="Calibri" panose="020F0502020204030204" pitchFamily="34" charset="0"/>
                        </a:rPr>
                        <a:t>20</a:t>
                      </a:r>
                      <a:endParaRPr lang="en-US" dirty="0"/>
                    </a:p>
                  </a:txBody>
                  <a:tcPr/>
                </a:tc>
                <a:extLst>
                  <a:ext uri="{0D108BD9-81ED-4DB2-BD59-A6C34878D82A}">
                    <a16:rowId xmlns:a16="http://schemas.microsoft.com/office/drawing/2014/main" val="2097563321"/>
                  </a:ext>
                </a:extLst>
              </a:tr>
            </a:tbl>
          </a:graphicData>
        </a:graphic>
      </p:graphicFrame>
      <p:grpSp>
        <p:nvGrpSpPr>
          <p:cNvPr id="32" name="Group 31">
            <a:extLst>
              <a:ext uri="{FF2B5EF4-FFF2-40B4-BE49-F238E27FC236}">
                <a16:creationId xmlns:a16="http://schemas.microsoft.com/office/drawing/2014/main" id="{42F92DB0-1D86-40AF-B04F-7568E9EAF3D3}"/>
              </a:ext>
            </a:extLst>
          </p:cNvPr>
          <p:cNvGrpSpPr/>
          <p:nvPr/>
        </p:nvGrpSpPr>
        <p:grpSpPr>
          <a:xfrm>
            <a:off x="1267446" y="2265605"/>
            <a:ext cx="1501970" cy="2255888"/>
            <a:chOff x="819988" y="3037256"/>
            <a:chExt cx="1501970" cy="2255888"/>
          </a:xfrm>
        </p:grpSpPr>
        <p:sp>
          <p:nvSpPr>
            <p:cNvPr id="8" name="Rectangle 7">
              <a:extLst>
                <a:ext uri="{FF2B5EF4-FFF2-40B4-BE49-F238E27FC236}">
                  <a16:creationId xmlns:a16="http://schemas.microsoft.com/office/drawing/2014/main" id="{A9A04981-1894-4459-B745-D01EA23251BF}"/>
                </a:ext>
              </a:extLst>
            </p:cNvPr>
            <p:cNvSpPr/>
            <p:nvPr/>
          </p:nvSpPr>
          <p:spPr>
            <a:xfrm>
              <a:off x="819988" y="5158332"/>
              <a:ext cx="1501970" cy="134812"/>
            </a:xfrm>
            <a:prstGeom prst="rect">
              <a:avLst/>
            </a:prstGeom>
          </p:spPr>
          <p:txBody>
            <a:bodyPr wrap="square">
              <a:spAutoFit/>
            </a:bodyPr>
            <a:lstStyle/>
            <a:p>
              <a:r>
                <a:rPr lang="en-US" dirty="0"/>
                <a:t>V</a:t>
              </a:r>
              <a:r>
                <a:rPr lang="en-US" baseline="-25000" dirty="0"/>
                <a:t>i </a:t>
              </a:r>
              <a:r>
                <a:rPr lang="en-US" dirty="0"/>
                <a:t>= 2000 cm</a:t>
              </a:r>
              <a:r>
                <a:rPr lang="en-US" baseline="30000" dirty="0"/>
                <a:t>3</a:t>
              </a:r>
              <a:endParaRPr lang="en-US" dirty="0"/>
            </a:p>
          </p:txBody>
        </p:sp>
        <p:grpSp>
          <p:nvGrpSpPr>
            <p:cNvPr id="7" name="Group 6">
              <a:extLst>
                <a:ext uri="{FF2B5EF4-FFF2-40B4-BE49-F238E27FC236}">
                  <a16:creationId xmlns:a16="http://schemas.microsoft.com/office/drawing/2014/main" id="{58E573DE-724A-463F-8AD7-01F22EC5F1AE}"/>
                </a:ext>
              </a:extLst>
            </p:cNvPr>
            <p:cNvGrpSpPr/>
            <p:nvPr/>
          </p:nvGrpSpPr>
          <p:grpSpPr>
            <a:xfrm>
              <a:off x="1268069" y="3037256"/>
              <a:ext cx="457200" cy="2164816"/>
              <a:chOff x="2733568" y="4388926"/>
              <a:chExt cx="457200" cy="2164816"/>
            </a:xfrm>
          </p:grpSpPr>
          <p:sp>
            <p:nvSpPr>
              <p:cNvPr id="3" name="Rectangle 2">
                <a:extLst>
                  <a:ext uri="{FF2B5EF4-FFF2-40B4-BE49-F238E27FC236}">
                    <a16:creationId xmlns:a16="http://schemas.microsoft.com/office/drawing/2014/main" id="{BC159923-9C04-4759-AA83-E4A644B80442}"/>
                  </a:ext>
                </a:extLst>
              </p:cNvPr>
              <p:cNvSpPr/>
              <p:nvPr/>
            </p:nvSpPr>
            <p:spPr>
              <a:xfrm>
                <a:off x="2788989" y="4388926"/>
                <a:ext cx="349286" cy="960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16AAF69-BF6E-4E29-BEA0-CD2E76E3712F}"/>
                  </a:ext>
                </a:extLst>
              </p:cNvPr>
              <p:cNvSpPr/>
              <p:nvPr/>
            </p:nvSpPr>
            <p:spPr>
              <a:xfrm>
                <a:off x="2733568" y="4450622"/>
                <a:ext cx="457200" cy="2103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627330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374DB-73AB-41A9-82D2-31A655C45A11}"/>
              </a:ext>
            </a:extLst>
          </p:cNvPr>
          <p:cNvSpPr>
            <a:spLocks noGrp="1"/>
          </p:cNvSpPr>
          <p:nvPr>
            <p:ph type="title"/>
          </p:nvPr>
        </p:nvSpPr>
        <p:spPr/>
        <p:txBody>
          <a:bodyPr/>
          <a:lstStyle/>
          <a:p>
            <a:r>
              <a:rPr lang="en-US" dirty="0"/>
              <a:t>Vendor Performance (Example)</a:t>
            </a:r>
          </a:p>
        </p:txBody>
      </p:sp>
      <p:sp>
        <p:nvSpPr>
          <p:cNvPr id="16" name="Rectangle 15">
            <a:extLst>
              <a:ext uri="{FF2B5EF4-FFF2-40B4-BE49-F238E27FC236}">
                <a16:creationId xmlns:a16="http://schemas.microsoft.com/office/drawing/2014/main" id="{7842F7B8-44D7-4DCC-9458-2FCC4A918493}"/>
              </a:ext>
            </a:extLst>
          </p:cNvPr>
          <p:cNvSpPr/>
          <p:nvPr/>
        </p:nvSpPr>
        <p:spPr>
          <a:xfrm>
            <a:off x="767442" y="4182114"/>
            <a:ext cx="3960690" cy="1651542"/>
          </a:xfrm>
          <a:prstGeom prst="rect">
            <a:avLst/>
          </a:prstGeom>
        </p:spPr>
        <p:txBody>
          <a:bodyPr wrap="square">
            <a:spAutoFit/>
          </a:bodyPr>
          <a:lstStyle/>
          <a:p>
            <a:pPr>
              <a:lnSpc>
                <a:spcPct val="107000"/>
              </a:lnSpc>
              <a:spcAft>
                <a:spcPts val="800"/>
              </a:spcAft>
            </a:pPr>
            <a:r>
              <a:rPr lang="en-US" sz="1400" dirty="0">
                <a:latin typeface="Courier New" panose="02070309020205020404" pitchFamily="49" charset="0"/>
                <a:ea typeface="Calibri" panose="020F0502020204030204" pitchFamily="34" charset="0"/>
                <a:cs typeface="Times New Roman" panose="02020603050405020304" pitchFamily="18" charset="0"/>
              </a:rPr>
              <a:t>Prop Mass Needed</a:t>
            </a:r>
          </a:p>
          <a:p>
            <a:pPr>
              <a:lnSpc>
                <a:spcPct val="107000"/>
              </a:lnSpc>
              <a:spcAft>
                <a:spcPts val="800"/>
              </a:spcAft>
            </a:pPr>
            <a:r>
              <a:rPr lang="en-US" sz="1400" dirty="0">
                <a:latin typeface="Courier New" panose="02070309020205020404" pitchFamily="49" charset="0"/>
                <a:ea typeface="Calibri" panose="020F0502020204030204" pitchFamily="34" charset="0"/>
                <a:cs typeface="Times New Roman" panose="02020603050405020304" pitchFamily="18" charset="0"/>
              </a:rPr>
              <a:t>-Energy Estimate: 119.77 grams</a:t>
            </a:r>
          </a:p>
          <a:p>
            <a:pPr>
              <a:lnSpc>
                <a:spcPct val="107000"/>
              </a:lnSpc>
              <a:spcAft>
                <a:spcPts val="800"/>
              </a:spcAft>
            </a:pPr>
            <a:r>
              <a:rPr lang="en-US" sz="1400" dirty="0">
                <a:latin typeface="Courier New" panose="02070309020205020404" pitchFamily="49" charset="0"/>
                <a:ea typeface="Calibri" panose="020F0502020204030204" pitchFamily="34" charset="0"/>
                <a:cs typeface="Times New Roman" panose="02020603050405020304" pitchFamily="18" charset="0"/>
              </a:rPr>
              <a:t>-Expansion Analysis: 125.39 grams</a:t>
            </a:r>
          </a:p>
          <a:p>
            <a:pPr>
              <a:lnSpc>
                <a:spcPct val="107000"/>
              </a:lnSpc>
              <a:spcAft>
                <a:spcPts val="800"/>
              </a:spcAft>
            </a:pPr>
            <a:r>
              <a:rPr lang="en-US" sz="1400" dirty="0">
                <a:latin typeface="Courier New" panose="02070309020205020404" pitchFamily="49" charset="0"/>
                <a:ea typeface="Calibri" panose="020F0502020204030204" pitchFamily="34" charset="0"/>
                <a:cs typeface="Times New Roman" panose="02020603050405020304" pitchFamily="18" charset="0"/>
              </a:rPr>
              <a:t>-Percent Change 4.69%</a:t>
            </a:r>
          </a:p>
          <a:p>
            <a:pPr>
              <a:lnSpc>
                <a:spcPct val="107000"/>
              </a:lnSpc>
              <a:spcAft>
                <a:spcPts val="800"/>
              </a:spcAft>
            </a:pPr>
            <a:endParaRPr lang="en-US" sz="1400" dirty="0">
              <a:latin typeface="Courier New" panose="02070309020205020404" pitchFamily="49" charset="0"/>
              <a:ea typeface="Calibri" panose="020F0502020204030204" pitchFamily="34" charset="0"/>
              <a:cs typeface="Times New Roman" panose="02020603050405020304" pitchFamily="18" charset="0"/>
            </a:endParaRPr>
          </a:p>
        </p:txBody>
      </p:sp>
      <p:pic>
        <p:nvPicPr>
          <p:cNvPr id="20" name="Picture 19">
            <a:extLst>
              <a:ext uri="{FF2B5EF4-FFF2-40B4-BE49-F238E27FC236}">
                <a16:creationId xmlns:a16="http://schemas.microsoft.com/office/drawing/2014/main" id="{18FB675F-7225-41A2-B7A0-625D2993EB6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66977" y="1821760"/>
            <a:ext cx="5480624" cy="4110469"/>
          </a:xfrm>
          <a:prstGeom prst="rect">
            <a:avLst/>
          </a:prstGeom>
        </p:spPr>
      </p:pic>
      <p:sp>
        <p:nvSpPr>
          <p:cNvPr id="21" name="Rectangle 20">
            <a:extLst>
              <a:ext uri="{FF2B5EF4-FFF2-40B4-BE49-F238E27FC236}">
                <a16:creationId xmlns:a16="http://schemas.microsoft.com/office/drawing/2014/main" id="{2BC141D4-3C89-4E4A-98A2-BEF3A8C6EBEF}"/>
              </a:ext>
            </a:extLst>
          </p:cNvPr>
          <p:cNvSpPr/>
          <p:nvPr/>
        </p:nvSpPr>
        <p:spPr>
          <a:xfrm>
            <a:off x="767442" y="1900149"/>
            <a:ext cx="3347357" cy="1651542"/>
          </a:xfrm>
          <a:prstGeom prst="rect">
            <a:avLst/>
          </a:prstGeom>
        </p:spPr>
        <p:txBody>
          <a:bodyPr wrap="square">
            <a:spAutoFit/>
          </a:bodyPr>
          <a:lstStyle/>
          <a:p>
            <a:pPr>
              <a:lnSpc>
                <a:spcPct val="107000"/>
              </a:lnSpc>
              <a:spcAft>
                <a:spcPts val="800"/>
              </a:spcAft>
            </a:pPr>
            <a:r>
              <a:rPr lang="en-US" sz="1400" dirty="0">
                <a:latin typeface="Courier New" panose="02070309020205020404" pitchFamily="49" charset="0"/>
                <a:ea typeface="Calibri" panose="020F0502020204030204" pitchFamily="34" charset="0"/>
                <a:cs typeface="Times New Roman" panose="02020603050405020304" pitchFamily="18" charset="0"/>
              </a:rPr>
              <a:t>Max PDV Accel: 8.79 </a:t>
            </a:r>
            <a:r>
              <a:rPr lang="en-US" sz="1400" dirty="0" err="1">
                <a:latin typeface="Courier New" panose="02070309020205020404" pitchFamily="49" charset="0"/>
                <a:ea typeface="Calibri" panose="020F0502020204030204" pitchFamily="34" charset="0"/>
                <a:cs typeface="Times New Roman" panose="02020603050405020304" pitchFamily="18" charset="0"/>
              </a:rPr>
              <a:t>gs</a:t>
            </a:r>
            <a:endParaRPr lang="en-US" sz="1400" dirty="0">
              <a:latin typeface="Courier New" panose="02070309020205020404" pitchFamily="49" charset="0"/>
              <a:ea typeface="Calibri" panose="020F0502020204030204" pitchFamily="34" charset="0"/>
              <a:cs typeface="Times New Roman" panose="02020603050405020304" pitchFamily="18" charset="0"/>
            </a:endParaRPr>
          </a:p>
          <a:p>
            <a:pPr>
              <a:lnSpc>
                <a:spcPct val="107000"/>
              </a:lnSpc>
              <a:spcAft>
                <a:spcPts val="800"/>
              </a:spcAft>
            </a:pPr>
            <a:r>
              <a:rPr lang="en-US" sz="1400" dirty="0">
                <a:latin typeface="Courier New" panose="02070309020205020404" pitchFamily="49" charset="0"/>
                <a:ea typeface="Calibri" panose="020F0502020204030204" pitchFamily="34" charset="0"/>
                <a:cs typeface="Times New Roman" panose="02020603050405020304" pitchFamily="18" charset="0"/>
              </a:rPr>
              <a:t>Time above 10g: 0 </a:t>
            </a:r>
            <a:r>
              <a:rPr lang="en-US" sz="1400" dirty="0" err="1">
                <a:latin typeface="Courier New" panose="02070309020205020404" pitchFamily="49" charset="0"/>
                <a:ea typeface="Calibri" panose="020F0502020204030204" pitchFamily="34" charset="0"/>
                <a:cs typeface="Times New Roman" panose="02020603050405020304" pitchFamily="18" charset="0"/>
              </a:rPr>
              <a:t>ms</a:t>
            </a:r>
            <a:endParaRPr lang="en-US" sz="1400" dirty="0">
              <a:latin typeface="Courier New" panose="02070309020205020404" pitchFamily="49" charset="0"/>
              <a:ea typeface="Calibri" panose="020F0502020204030204" pitchFamily="34" charset="0"/>
              <a:cs typeface="Times New Roman" panose="02020603050405020304" pitchFamily="18" charset="0"/>
            </a:endParaRPr>
          </a:p>
          <a:p>
            <a:pPr>
              <a:lnSpc>
                <a:spcPct val="107000"/>
              </a:lnSpc>
              <a:spcAft>
                <a:spcPts val="800"/>
              </a:spcAft>
            </a:pPr>
            <a:r>
              <a:rPr lang="en-US" sz="1400" dirty="0">
                <a:latin typeface="Courier New" panose="02070309020205020404" pitchFamily="49" charset="0"/>
                <a:ea typeface="Calibri" panose="020F0502020204030204" pitchFamily="34" charset="0"/>
                <a:cs typeface="Times New Roman" panose="02020603050405020304" pitchFamily="18" charset="0"/>
              </a:rPr>
              <a:t>Delta V Achieved: 13.02 m/s</a:t>
            </a:r>
          </a:p>
          <a:p>
            <a:pPr>
              <a:lnSpc>
                <a:spcPct val="107000"/>
              </a:lnSpc>
              <a:spcAft>
                <a:spcPts val="800"/>
              </a:spcAft>
            </a:pPr>
            <a:r>
              <a:rPr lang="en-US" sz="1400" dirty="0">
                <a:latin typeface="Courier New" panose="02070309020205020404" pitchFamily="49" charset="0"/>
                <a:ea typeface="Calibri" panose="020F0502020204030204" pitchFamily="34" charset="0"/>
                <a:cs typeface="Times New Roman" panose="02020603050405020304" pitchFamily="18" charset="0"/>
              </a:rPr>
              <a:t>Actuation Time: 27.2 </a:t>
            </a:r>
            <a:r>
              <a:rPr lang="en-US" sz="1400" dirty="0" err="1">
                <a:latin typeface="Courier New" panose="02070309020205020404" pitchFamily="49" charset="0"/>
                <a:ea typeface="Calibri" panose="020F0502020204030204" pitchFamily="34" charset="0"/>
                <a:cs typeface="Times New Roman" panose="02020603050405020304" pitchFamily="18" charset="0"/>
              </a:rPr>
              <a:t>ms</a:t>
            </a:r>
            <a:endParaRPr lang="en-US" sz="1400" dirty="0">
              <a:latin typeface="Courier New" panose="02070309020205020404" pitchFamily="49" charset="0"/>
              <a:ea typeface="Calibri" panose="020F0502020204030204" pitchFamily="34" charset="0"/>
              <a:cs typeface="Times New Roman" panose="02020603050405020304" pitchFamily="18" charset="0"/>
            </a:endParaRPr>
          </a:p>
          <a:p>
            <a:pPr>
              <a:lnSpc>
                <a:spcPct val="107000"/>
              </a:lnSpc>
              <a:spcAft>
                <a:spcPts val="800"/>
              </a:spcAft>
            </a:pPr>
            <a:endParaRPr lang="en-US" sz="1400" dirty="0">
              <a:latin typeface="Courier New" panose="02070309020205020404" pitchFamily="49"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FEC6D3AC-8CBB-4233-BD3F-B17AB63E524B}"/>
              </a:ext>
            </a:extLst>
          </p:cNvPr>
          <p:cNvSpPr txBox="1"/>
          <p:nvPr/>
        </p:nvSpPr>
        <p:spPr>
          <a:xfrm>
            <a:off x="767443" y="844919"/>
            <a:ext cx="8141665" cy="646331"/>
          </a:xfrm>
          <a:prstGeom prst="rect">
            <a:avLst/>
          </a:prstGeom>
          <a:noFill/>
        </p:spPr>
        <p:txBody>
          <a:bodyPr wrap="square" rtlCol="0">
            <a:spAutoFit/>
          </a:bodyPr>
          <a:lstStyle/>
          <a:p>
            <a:r>
              <a:rPr lang="en-US" dirty="0"/>
              <a:t>This design would not exceed the PDV acceleration requirement. It would also reach 13 m/s within the stroke of the actuator.</a:t>
            </a:r>
          </a:p>
        </p:txBody>
      </p:sp>
    </p:spTree>
    <p:extLst>
      <p:ext uri="{BB962C8B-B14F-4D97-AF65-F5344CB8AC3E}">
        <p14:creationId xmlns:p14="http://schemas.microsoft.com/office/powerpoint/2010/main" val="191535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521B2-BD51-4FE6-A97A-58BAABC432C3}"/>
              </a:ext>
            </a:extLst>
          </p:cNvPr>
          <p:cNvSpPr>
            <a:spLocks noGrp="1"/>
          </p:cNvSpPr>
          <p:nvPr>
            <p:ph type="title"/>
          </p:nvPr>
        </p:nvSpPr>
        <p:spPr>
          <a:xfrm>
            <a:off x="629842" y="5555"/>
            <a:ext cx="7886700" cy="1325563"/>
          </a:xfrm>
        </p:spPr>
        <p:txBody>
          <a:bodyPr/>
          <a:lstStyle/>
          <a:p>
            <a:r>
              <a:rPr lang="en-US" dirty="0"/>
              <a:t>Performance Validation</a:t>
            </a:r>
          </a:p>
        </p:txBody>
      </p:sp>
      <p:graphicFrame>
        <p:nvGraphicFramePr>
          <p:cNvPr id="11" name="Content Placeholder 9">
            <a:extLst>
              <a:ext uri="{FF2B5EF4-FFF2-40B4-BE49-F238E27FC236}">
                <a16:creationId xmlns:a16="http://schemas.microsoft.com/office/drawing/2014/main" id="{EF44EFBB-4329-4DF5-A36A-0ECD3ED1F34B}"/>
              </a:ext>
            </a:extLst>
          </p:cNvPr>
          <p:cNvGraphicFramePr>
            <a:graphicFrameLocks/>
          </p:cNvGraphicFramePr>
          <p:nvPr>
            <p:extLst>
              <p:ext uri="{D42A27DB-BD31-4B8C-83A1-F6EECF244321}">
                <p14:modId xmlns:p14="http://schemas.microsoft.com/office/powerpoint/2010/main" val="235186866"/>
              </p:ext>
            </p:extLst>
          </p:nvPr>
        </p:nvGraphicFramePr>
        <p:xfrm>
          <a:off x="843059" y="3965732"/>
          <a:ext cx="8028264" cy="743078"/>
        </p:xfrm>
        <a:graphic>
          <a:graphicData uri="http://schemas.openxmlformats.org/drawingml/2006/table">
            <a:tbl>
              <a:tblPr firstRow="1" bandRow="1">
                <a:tableStyleId>{5C22544A-7EE6-4342-B048-85BDC9FD1C3A}</a:tableStyleId>
              </a:tblPr>
              <a:tblGrid>
                <a:gridCol w="1064460">
                  <a:extLst>
                    <a:ext uri="{9D8B030D-6E8A-4147-A177-3AD203B41FA5}">
                      <a16:colId xmlns:a16="http://schemas.microsoft.com/office/drawing/2014/main" val="3396424180"/>
                    </a:ext>
                  </a:extLst>
                </a:gridCol>
                <a:gridCol w="1333329">
                  <a:extLst>
                    <a:ext uri="{9D8B030D-6E8A-4147-A177-3AD203B41FA5}">
                      <a16:colId xmlns:a16="http://schemas.microsoft.com/office/drawing/2014/main" val="1883856653"/>
                    </a:ext>
                  </a:extLst>
                </a:gridCol>
                <a:gridCol w="1511480">
                  <a:extLst>
                    <a:ext uri="{9D8B030D-6E8A-4147-A177-3AD203B41FA5}">
                      <a16:colId xmlns:a16="http://schemas.microsoft.com/office/drawing/2014/main" val="1955265377"/>
                    </a:ext>
                  </a:extLst>
                </a:gridCol>
                <a:gridCol w="998290">
                  <a:extLst>
                    <a:ext uri="{9D8B030D-6E8A-4147-A177-3AD203B41FA5}">
                      <a16:colId xmlns:a16="http://schemas.microsoft.com/office/drawing/2014/main" val="2723231869"/>
                    </a:ext>
                  </a:extLst>
                </a:gridCol>
                <a:gridCol w="1350627">
                  <a:extLst>
                    <a:ext uri="{9D8B030D-6E8A-4147-A177-3AD203B41FA5}">
                      <a16:colId xmlns:a16="http://schemas.microsoft.com/office/drawing/2014/main" val="1134656345"/>
                    </a:ext>
                  </a:extLst>
                </a:gridCol>
                <a:gridCol w="1770078">
                  <a:extLst>
                    <a:ext uri="{9D8B030D-6E8A-4147-A177-3AD203B41FA5}">
                      <a16:colId xmlns:a16="http://schemas.microsoft.com/office/drawing/2014/main" val="3366742220"/>
                    </a:ext>
                  </a:extLst>
                </a:gridCol>
              </a:tblGrid>
              <a:tr h="203273">
                <a:tc>
                  <a:txBody>
                    <a:bodyPr/>
                    <a:lstStyle/>
                    <a:p>
                      <a:endParaRPr lang="en-US" dirty="0"/>
                    </a:p>
                  </a:txBody>
                  <a:tcPr>
                    <a:solidFill>
                      <a:schemeClr val="bg1"/>
                    </a:solidFill>
                  </a:tcPr>
                </a:tc>
                <a:tc>
                  <a:txBody>
                    <a:bodyPr/>
                    <a:lstStyle/>
                    <a:p>
                      <a:r>
                        <a:rPr lang="en-US" dirty="0"/>
                        <a:t>Max PDV Accel [g]</a:t>
                      </a:r>
                    </a:p>
                  </a:txBody>
                  <a:tcPr/>
                </a:tc>
                <a:tc>
                  <a:txBody>
                    <a:bodyPr/>
                    <a:lstStyle/>
                    <a:p>
                      <a:r>
                        <a:rPr lang="en-US" dirty="0"/>
                        <a:t>Time Exceeding 10g [ms]</a:t>
                      </a:r>
                    </a:p>
                  </a:txBody>
                  <a:tcPr/>
                </a:tc>
                <a:tc>
                  <a:txBody>
                    <a:bodyPr/>
                    <a:lstStyle/>
                    <a:p>
                      <a:r>
                        <a:rPr lang="en-US" dirty="0"/>
                        <a:t>Delta V [m/s]</a:t>
                      </a:r>
                    </a:p>
                  </a:txBody>
                  <a:tcPr/>
                </a:tc>
                <a:tc>
                  <a:txBody>
                    <a:bodyPr/>
                    <a:lstStyle/>
                    <a:p>
                      <a:r>
                        <a:rPr lang="en-US" dirty="0"/>
                        <a:t>Separation Time [ms]</a:t>
                      </a:r>
                    </a:p>
                  </a:txBody>
                  <a:tcPr/>
                </a:tc>
                <a:tc>
                  <a:txBody>
                    <a:bodyPr/>
                    <a:lstStyle/>
                    <a:p>
                      <a:r>
                        <a:rPr lang="en-US" dirty="0"/>
                        <a:t>Prop Mass (total) [g]</a:t>
                      </a:r>
                    </a:p>
                  </a:txBody>
                  <a:tcPr/>
                </a:tc>
                <a:extLst>
                  <a:ext uri="{0D108BD9-81ED-4DB2-BD59-A6C34878D82A}">
                    <a16:rowId xmlns:a16="http://schemas.microsoft.com/office/drawing/2014/main" val="3462481497"/>
                  </a:ext>
                </a:extLst>
              </a:tr>
              <a:tr h="207946">
                <a:tc>
                  <a:txBody>
                    <a:bodyPr/>
                    <a:lstStyle/>
                    <a:p>
                      <a:r>
                        <a:rPr lang="en-US" dirty="0">
                          <a:solidFill>
                            <a:schemeClr val="bg1"/>
                          </a:solidFill>
                        </a:rPr>
                        <a:t>Reported Values</a:t>
                      </a:r>
                    </a:p>
                  </a:txBody>
                  <a:tcPr>
                    <a:solidFill>
                      <a:schemeClr val="accent1"/>
                    </a:solidFill>
                  </a:tcPr>
                </a:tc>
                <a:tc>
                  <a:txBody>
                    <a:bodyPr/>
                    <a:lstStyle/>
                    <a:p>
                      <a:r>
                        <a:rPr lang="en-US" sz="1050" dirty="0"/>
                        <a:t>5-15</a:t>
                      </a:r>
                      <a:endParaRPr lang="en-US" dirty="0"/>
                    </a:p>
                  </a:txBody>
                  <a:tcPr/>
                </a:tc>
                <a:tc>
                  <a:txBody>
                    <a:bodyPr/>
                    <a:lstStyle/>
                    <a:p>
                      <a:r>
                        <a:rPr lang="en-US" dirty="0"/>
                        <a:t>N/A</a:t>
                      </a:r>
                    </a:p>
                  </a:txBody>
                  <a:tcPr/>
                </a:tc>
                <a:tc>
                  <a:txBody>
                    <a:bodyPr/>
                    <a:lstStyle/>
                    <a:p>
                      <a:r>
                        <a:rPr lang="en-US" dirty="0"/>
                        <a:t>13</a:t>
                      </a:r>
                    </a:p>
                  </a:txBody>
                  <a:tcPr/>
                </a:tc>
                <a:tc>
                  <a:txBody>
                    <a:bodyPr/>
                    <a:lstStyle/>
                    <a:p>
                      <a:r>
                        <a:rPr lang="en-US" dirty="0"/>
                        <a:t>10-40</a:t>
                      </a:r>
                    </a:p>
                  </a:txBody>
                  <a:tcPr/>
                </a:tc>
                <a:tc>
                  <a:txBody>
                    <a:bodyPr/>
                    <a:lstStyle/>
                    <a:p>
                      <a:r>
                        <a:rPr lang="en-US" dirty="0"/>
                        <a:t>N/A</a:t>
                      </a:r>
                    </a:p>
                  </a:txBody>
                  <a:tcPr/>
                </a:tc>
                <a:extLst>
                  <a:ext uri="{0D108BD9-81ED-4DB2-BD59-A6C34878D82A}">
                    <a16:rowId xmlns:a16="http://schemas.microsoft.com/office/drawing/2014/main" val="2752995221"/>
                  </a:ext>
                </a:extLst>
              </a:tr>
              <a:tr h="203273">
                <a:tc>
                  <a:txBody>
                    <a:bodyPr/>
                    <a:lstStyle/>
                    <a:p>
                      <a:r>
                        <a:rPr lang="en-US" dirty="0">
                          <a:solidFill>
                            <a:schemeClr val="bg1"/>
                          </a:solidFill>
                        </a:rPr>
                        <a:t>Analysis Results</a:t>
                      </a:r>
                    </a:p>
                  </a:txBody>
                  <a:tcPr>
                    <a:solidFill>
                      <a:schemeClr val="accent1"/>
                    </a:solidFill>
                  </a:tcPr>
                </a:tc>
                <a:tc>
                  <a:txBody>
                    <a:bodyPr/>
                    <a:lstStyle/>
                    <a:p>
                      <a:r>
                        <a:rPr lang="en-US" dirty="0">
                          <a:solidFill>
                            <a:srgbClr val="FF0000"/>
                          </a:solidFill>
                        </a:rPr>
                        <a:t>10-25</a:t>
                      </a:r>
                    </a:p>
                  </a:txBody>
                  <a:tcPr/>
                </a:tc>
                <a:tc>
                  <a:txBody>
                    <a:bodyPr/>
                    <a:lstStyle/>
                    <a:p>
                      <a:r>
                        <a:rPr lang="en-US" dirty="0">
                          <a:solidFill>
                            <a:srgbClr val="FF0000"/>
                          </a:solidFill>
                        </a:rPr>
                        <a:t>Up to 10</a:t>
                      </a:r>
                    </a:p>
                  </a:txBody>
                  <a:tcPr/>
                </a:tc>
                <a:tc>
                  <a:txBody>
                    <a:bodyPr/>
                    <a:lstStyle/>
                    <a:p>
                      <a:r>
                        <a:rPr lang="en-US" dirty="0"/>
                        <a:t>13</a:t>
                      </a:r>
                    </a:p>
                  </a:txBody>
                  <a:tcPr/>
                </a:tc>
                <a:tc>
                  <a:txBody>
                    <a:bodyPr/>
                    <a:lstStyle/>
                    <a:p>
                      <a:r>
                        <a:rPr lang="en-US" dirty="0"/>
                        <a:t>20-30</a:t>
                      </a:r>
                    </a:p>
                  </a:txBody>
                  <a:tcPr/>
                </a:tc>
                <a:tc>
                  <a:txBody>
                    <a:bodyPr/>
                    <a:lstStyle/>
                    <a:p>
                      <a:r>
                        <a:rPr lang="en-US" dirty="0"/>
                        <a:t>60-115</a:t>
                      </a:r>
                    </a:p>
                  </a:txBody>
                  <a:tcPr/>
                </a:tc>
                <a:extLst>
                  <a:ext uri="{0D108BD9-81ED-4DB2-BD59-A6C34878D82A}">
                    <a16:rowId xmlns:a16="http://schemas.microsoft.com/office/drawing/2014/main" val="4052606303"/>
                  </a:ext>
                </a:extLst>
              </a:tr>
            </a:tbl>
          </a:graphicData>
        </a:graphic>
      </p:graphicFrame>
      <p:sp>
        <p:nvSpPr>
          <p:cNvPr id="4" name="TextBox 3">
            <a:extLst>
              <a:ext uri="{FF2B5EF4-FFF2-40B4-BE49-F238E27FC236}">
                <a16:creationId xmlns:a16="http://schemas.microsoft.com/office/drawing/2014/main" id="{811CE08F-4199-4A76-90CB-1A84318338F6}"/>
              </a:ext>
            </a:extLst>
          </p:cNvPr>
          <p:cNvSpPr txBox="1"/>
          <p:nvPr/>
        </p:nvSpPr>
        <p:spPr>
          <a:xfrm>
            <a:off x="843059" y="1172843"/>
            <a:ext cx="8028264" cy="2308324"/>
          </a:xfrm>
          <a:prstGeom prst="rect">
            <a:avLst/>
          </a:prstGeom>
          <a:noFill/>
        </p:spPr>
        <p:txBody>
          <a:bodyPr wrap="square" rtlCol="0">
            <a:spAutoFit/>
          </a:bodyPr>
          <a:lstStyle/>
          <a:p>
            <a:pPr marL="285750" indent="-285750">
              <a:buFont typeface="Arial" panose="020B0604020202020204" pitchFamily="34" charset="0"/>
              <a:buChar char="•"/>
            </a:pPr>
            <a:r>
              <a:rPr lang="en-US" dirty="0"/>
              <a:t>Specific analysis results for the vendor designs were compared with the performance capabilities reported in the vendor responses.</a:t>
            </a:r>
          </a:p>
          <a:p>
            <a:endParaRPr lang="en-US" dirty="0"/>
          </a:p>
          <a:p>
            <a:pPr marL="285750" indent="-285750">
              <a:buFont typeface="Arial" panose="020B0604020202020204" pitchFamily="34" charset="0"/>
              <a:buChar char="•"/>
            </a:pPr>
            <a:r>
              <a:rPr lang="en-US" dirty="0"/>
              <a:t>Approximate ranges for performance values across the vendor systems studied are shown.</a:t>
            </a:r>
          </a:p>
          <a:p>
            <a:endParaRPr lang="en-US" dirty="0"/>
          </a:p>
          <a:p>
            <a:pPr marL="285750" indent="-285750">
              <a:buFont typeface="Arial" panose="020B0604020202020204" pitchFamily="34" charset="0"/>
              <a:buChar char="•"/>
            </a:pPr>
            <a:r>
              <a:rPr lang="en-US" dirty="0"/>
              <a:t>Analyses for all vendor designs showed PDV accelerations exceeding the 10g requirement by at least a small margin.</a:t>
            </a:r>
          </a:p>
        </p:txBody>
      </p:sp>
    </p:spTree>
    <p:extLst>
      <p:ext uri="{BB962C8B-B14F-4D97-AF65-F5344CB8AC3E}">
        <p14:creationId xmlns:p14="http://schemas.microsoft.com/office/powerpoint/2010/main" val="3987852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DE2D4-8261-4DFB-9844-E52ABD4EBBAE}"/>
              </a:ext>
            </a:extLst>
          </p:cNvPr>
          <p:cNvSpPr>
            <a:spLocks noGrp="1"/>
          </p:cNvSpPr>
          <p:nvPr>
            <p:ph type="title"/>
          </p:nvPr>
        </p:nvSpPr>
        <p:spPr/>
        <p:txBody>
          <a:bodyPr/>
          <a:lstStyle/>
          <a:p>
            <a:r>
              <a:rPr lang="en-US" dirty="0"/>
              <a:t>Performance and Property Comparison</a:t>
            </a:r>
          </a:p>
        </p:txBody>
      </p:sp>
      <p:graphicFrame>
        <p:nvGraphicFramePr>
          <p:cNvPr id="3" name="Table 2">
            <a:extLst>
              <a:ext uri="{FF2B5EF4-FFF2-40B4-BE49-F238E27FC236}">
                <a16:creationId xmlns:a16="http://schemas.microsoft.com/office/drawing/2014/main" id="{BC6DBBE6-EF97-45C0-931F-A0DECA1A60D8}"/>
              </a:ext>
            </a:extLst>
          </p:cNvPr>
          <p:cNvGraphicFramePr>
            <a:graphicFrameLocks noGrp="1"/>
          </p:cNvGraphicFramePr>
          <p:nvPr>
            <p:extLst>
              <p:ext uri="{D42A27DB-BD31-4B8C-83A1-F6EECF244321}">
                <p14:modId xmlns:p14="http://schemas.microsoft.com/office/powerpoint/2010/main" val="660896357"/>
              </p:ext>
            </p:extLst>
          </p:nvPr>
        </p:nvGraphicFramePr>
        <p:xfrm>
          <a:off x="767443" y="4050252"/>
          <a:ext cx="8338253" cy="1259675"/>
        </p:xfrm>
        <a:graphic>
          <a:graphicData uri="http://schemas.openxmlformats.org/drawingml/2006/table">
            <a:tbl>
              <a:tblPr firstRow="1" bandRow="1">
                <a:tableStyleId>{5C22544A-7EE6-4342-B048-85BDC9FD1C3A}</a:tableStyleId>
              </a:tblPr>
              <a:tblGrid>
                <a:gridCol w="626459">
                  <a:extLst>
                    <a:ext uri="{9D8B030D-6E8A-4147-A177-3AD203B41FA5}">
                      <a16:colId xmlns:a16="http://schemas.microsoft.com/office/drawing/2014/main" val="4027039353"/>
                    </a:ext>
                  </a:extLst>
                </a:gridCol>
                <a:gridCol w="1137425">
                  <a:extLst>
                    <a:ext uri="{9D8B030D-6E8A-4147-A177-3AD203B41FA5}">
                      <a16:colId xmlns:a16="http://schemas.microsoft.com/office/drawing/2014/main" val="657587166"/>
                    </a:ext>
                  </a:extLst>
                </a:gridCol>
                <a:gridCol w="1215483">
                  <a:extLst>
                    <a:ext uri="{9D8B030D-6E8A-4147-A177-3AD203B41FA5}">
                      <a16:colId xmlns:a16="http://schemas.microsoft.com/office/drawing/2014/main" val="1516204054"/>
                    </a:ext>
                  </a:extLst>
                </a:gridCol>
                <a:gridCol w="758283">
                  <a:extLst>
                    <a:ext uri="{9D8B030D-6E8A-4147-A177-3AD203B41FA5}">
                      <a16:colId xmlns:a16="http://schemas.microsoft.com/office/drawing/2014/main" val="4185774372"/>
                    </a:ext>
                  </a:extLst>
                </a:gridCol>
                <a:gridCol w="947853">
                  <a:extLst>
                    <a:ext uri="{9D8B030D-6E8A-4147-A177-3AD203B41FA5}">
                      <a16:colId xmlns:a16="http://schemas.microsoft.com/office/drawing/2014/main" val="1336267630"/>
                    </a:ext>
                  </a:extLst>
                </a:gridCol>
                <a:gridCol w="992459">
                  <a:extLst>
                    <a:ext uri="{9D8B030D-6E8A-4147-A177-3AD203B41FA5}">
                      <a16:colId xmlns:a16="http://schemas.microsoft.com/office/drawing/2014/main" val="1913696787"/>
                    </a:ext>
                  </a:extLst>
                </a:gridCol>
                <a:gridCol w="780585">
                  <a:extLst>
                    <a:ext uri="{9D8B030D-6E8A-4147-A177-3AD203B41FA5}">
                      <a16:colId xmlns:a16="http://schemas.microsoft.com/office/drawing/2014/main" val="3020692333"/>
                    </a:ext>
                  </a:extLst>
                </a:gridCol>
                <a:gridCol w="925551">
                  <a:extLst>
                    <a:ext uri="{9D8B030D-6E8A-4147-A177-3AD203B41FA5}">
                      <a16:colId xmlns:a16="http://schemas.microsoft.com/office/drawing/2014/main" val="2224234051"/>
                    </a:ext>
                  </a:extLst>
                </a:gridCol>
                <a:gridCol w="954155">
                  <a:extLst>
                    <a:ext uri="{9D8B030D-6E8A-4147-A177-3AD203B41FA5}">
                      <a16:colId xmlns:a16="http://schemas.microsoft.com/office/drawing/2014/main" val="2617027351"/>
                    </a:ext>
                  </a:extLst>
                </a:gridCol>
              </a:tblGrid>
              <a:tr h="370840">
                <a:tc>
                  <a:txBody>
                    <a:bodyPr/>
                    <a:lstStyle/>
                    <a:p>
                      <a:endParaRPr lang="en-US" dirty="0"/>
                    </a:p>
                  </a:txBody>
                  <a:tcPr/>
                </a:tc>
                <a:tc>
                  <a:txBody>
                    <a:bodyPr/>
                    <a:lstStyle/>
                    <a:p>
                      <a:r>
                        <a:rPr lang="en-US" dirty="0"/>
                        <a:t>System Mass [Kg]</a:t>
                      </a:r>
                    </a:p>
                    <a:p>
                      <a:r>
                        <a:rPr lang="en-US" dirty="0"/>
                        <a:t>(Estimated)</a:t>
                      </a:r>
                    </a:p>
                  </a:txBody>
                  <a:tcPr/>
                </a:tc>
                <a:tc>
                  <a:txBody>
                    <a:bodyPr/>
                    <a:lstStyle/>
                    <a:p>
                      <a:r>
                        <a:rPr lang="en-US" dirty="0"/>
                        <a:t>Total Prop Mass [g]</a:t>
                      </a:r>
                    </a:p>
                    <a:p>
                      <a:r>
                        <a:rPr lang="en-US" dirty="0"/>
                        <a:t>(Analysis)</a:t>
                      </a:r>
                    </a:p>
                  </a:txBody>
                  <a:tcPr/>
                </a:tc>
                <a:tc>
                  <a:txBody>
                    <a:bodyPr/>
                    <a:lstStyle/>
                    <a:p>
                      <a:r>
                        <a:rPr lang="en-US" dirty="0"/>
                        <a:t>∆V [m/s]</a:t>
                      </a:r>
                    </a:p>
                    <a:p>
                      <a:r>
                        <a:rPr lang="en-US" dirty="0"/>
                        <a:t>(Analysis)</a:t>
                      </a:r>
                    </a:p>
                  </a:txBody>
                  <a:tcPr/>
                </a:tc>
                <a:tc>
                  <a:txBody>
                    <a:bodyPr/>
                    <a:lstStyle/>
                    <a:p>
                      <a:r>
                        <a:rPr lang="en-US" dirty="0"/>
                        <a:t>PDV Accel [g]</a:t>
                      </a:r>
                    </a:p>
                    <a:p>
                      <a:r>
                        <a:rPr lang="en-US" dirty="0"/>
                        <a:t>(Analysis)</a:t>
                      </a:r>
                    </a:p>
                  </a:txBody>
                  <a:tcPr/>
                </a:tc>
                <a:tc>
                  <a:txBody>
                    <a:bodyPr/>
                    <a:lstStyle/>
                    <a:p>
                      <a:r>
                        <a:rPr lang="en-US" dirty="0"/>
                        <a:t>Sep Time [</a:t>
                      </a:r>
                      <a:r>
                        <a:rPr lang="en-US" dirty="0" err="1"/>
                        <a:t>ms</a:t>
                      </a:r>
                      <a:r>
                        <a:rPr lang="en-US" dirty="0"/>
                        <a:t>]</a:t>
                      </a:r>
                    </a:p>
                    <a:p>
                      <a:r>
                        <a:rPr lang="en-US" dirty="0"/>
                        <a:t>(Analysis)</a:t>
                      </a:r>
                    </a:p>
                  </a:txBody>
                  <a:tcPr/>
                </a:tc>
                <a:tc>
                  <a:txBody>
                    <a:bodyPr/>
                    <a:lstStyle/>
                    <a:p>
                      <a:r>
                        <a:rPr lang="en-US" dirty="0"/>
                        <a:t>∆V [m/s]</a:t>
                      </a:r>
                    </a:p>
                    <a:p>
                      <a:r>
                        <a:rPr lang="en-US" dirty="0"/>
                        <a:t>(Reported)</a:t>
                      </a:r>
                    </a:p>
                    <a:p>
                      <a:endParaRPr lang="en-US" dirty="0"/>
                    </a:p>
                  </a:txBody>
                  <a:tcPr/>
                </a:tc>
                <a:tc>
                  <a:txBody>
                    <a:bodyPr/>
                    <a:lstStyle/>
                    <a:p>
                      <a:r>
                        <a:rPr lang="en-US" dirty="0"/>
                        <a:t>PDV Accel [g] (Reported)</a:t>
                      </a:r>
                    </a:p>
                  </a:txBody>
                  <a:tcPr/>
                </a:tc>
                <a:tc>
                  <a:txBody>
                    <a:bodyPr/>
                    <a:lstStyle/>
                    <a:p>
                      <a:r>
                        <a:rPr lang="en-US" dirty="0"/>
                        <a:t>Sep Time [</a:t>
                      </a:r>
                      <a:r>
                        <a:rPr lang="en-US" dirty="0" err="1"/>
                        <a:t>ms</a:t>
                      </a:r>
                      <a:r>
                        <a:rPr lang="en-US" dirty="0"/>
                        <a:t>]</a:t>
                      </a:r>
                    </a:p>
                    <a:p>
                      <a:r>
                        <a:rPr lang="en-US" dirty="0"/>
                        <a:t>(Reported)</a:t>
                      </a:r>
                    </a:p>
                  </a:txBody>
                  <a:tcPr/>
                </a:tc>
                <a:extLst>
                  <a:ext uri="{0D108BD9-81ED-4DB2-BD59-A6C34878D82A}">
                    <a16:rowId xmlns:a16="http://schemas.microsoft.com/office/drawing/2014/main" val="3389519399"/>
                  </a:ext>
                </a:extLst>
              </a:tr>
              <a:tr h="359268">
                <a:tc>
                  <a:txBody>
                    <a:bodyPr/>
                    <a:lstStyle/>
                    <a:p>
                      <a:r>
                        <a:rPr lang="en-US" dirty="0">
                          <a:ln>
                            <a:noFill/>
                          </a:ln>
                          <a:solidFill>
                            <a:schemeClr val="bg1"/>
                          </a:solidFill>
                        </a:rPr>
                        <a:t>Baseline</a:t>
                      </a:r>
                    </a:p>
                  </a:txBody>
                  <a:tcPr>
                    <a:solidFill>
                      <a:schemeClr val="accent1"/>
                    </a:solidFill>
                  </a:tcPr>
                </a:tc>
                <a:tc>
                  <a:txBody>
                    <a:bodyPr/>
                    <a:lstStyle/>
                    <a:p>
                      <a:pPr algn="l" fontAlgn="b"/>
                      <a:r>
                        <a:rPr lang="en-US" sz="1050" b="0" i="0" u="none" strike="noStrike" dirty="0">
                          <a:solidFill>
                            <a:srgbClr val="000000"/>
                          </a:solidFill>
                          <a:effectLst/>
                          <a:latin typeface="Calibri" panose="020F0502020204030204" pitchFamily="34" charset="0"/>
                        </a:rPr>
                        <a:t>4.627</a:t>
                      </a:r>
                    </a:p>
                    <a:p>
                      <a:r>
                        <a:rPr lang="en-US" dirty="0"/>
                        <a:t>(SRMs Only)</a:t>
                      </a:r>
                    </a:p>
                  </a:txBody>
                  <a:tcPr/>
                </a:tc>
                <a:tc>
                  <a:txBody>
                    <a:bodyPr/>
                    <a:lstStyle/>
                    <a:p>
                      <a:r>
                        <a:rPr lang="en-US" dirty="0"/>
                        <a:t>1924</a:t>
                      </a:r>
                    </a:p>
                    <a:p>
                      <a:r>
                        <a:rPr lang="en-US" dirty="0"/>
                        <a:t>(from SRM Vendor)</a:t>
                      </a:r>
                    </a:p>
                  </a:txBody>
                  <a:tcPr/>
                </a:tc>
                <a:tc>
                  <a:txBody>
                    <a:bodyPr/>
                    <a:lstStyle/>
                    <a:p>
                      <a:r>
                        <a:rPr lang="en-US" dirty="0"/>
                        <a:t>11</a:t>
                      </a:r>
                    </a:p>
                  </a:txBody>
                  <a:tcPr/>
                </a:tc>
                <a:tc>
                  <a:txBody>
                    <a:bodyPr/>
                    <a:lstStyle/>
                    <a:p>
                      <a:r>
                        <a:rPr lang="en-US" dirty="0"/>
                        <a:t>0</a:t>
                      </a:r>
                    </a:p>
                  </a:txBody>
                  <a:tcPr/>
                </a:tc>
                <a:tc>
                  <a:txBody>
                    <a:bodyPr/>
                    <a:lstStyle/>
                    <a:p>
                      <a:r>
                        <a:rPr lang="en-US" dirty="0"/>
                        <a:t>&gt;1000*</a:t>
                      </a:r>
                    </a:p>
                  </a:txBody>
                  <a:tcPr/>
                </a:tc>
                <a:tc>
                  <a:txBody>
                    <a:bodyPr/>
                    <a:lstStyle/>
                    <a:p>
                      <a:r>
                        <a:rPr lang="en-US" dirty="0"/>
                        <a:t>N/A</a:t>
                      </a:r>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dirty="0"/>
                        <a:t>N/A</a:t>
                      </a:r>
                    </a:p>
                    <a:p>
                      <a:endParaRPr lang="en-US" dirty="0"/>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dirty="0"/>
                        <a:t>N/A</a:t>
                      </a:r>
                    </a:p>
                    <a:p>
                      <a:endParaRPr lang="en-US" dirty="0"/>
                    </a:p>
                  </a:txBody>
                  <a:tcPr/>
                </a:tc>
                <a:extLst>
                  <a:ext uri="{0D108BD9-81ED-4DB2-BD59-A6C34878D82A}">
                    <a16:rowId xmlns:a16="http://schemas.microsoft.com/office/drawing/2014/main" val="597929906"/>
                  </a:ext>
                </a:extLst>
              </a:tr>
              <a:tr h="299300">
                <a:tc>
                  <a:txBody>
                    <a:bodyPr/>
                    <a:lstStyle/>
                    <a:p>
                      <a:r>
                        <a:rPr lang="en-US" dirty="0">
                          <a:ln>
                            <a:noFill/>
                          </a:ln>
                          <a:solidFill>
                            <a:schemeClr val="bg1"/>
                          </a:solidFill>
                        </a:rPr>
                        <a:t>Vendors</a:t>
                      </a:r>
                    </a:p>
                  </a:txBody>
                  <a:tcPr>
                    <a:solidFill>
                      <a:schemeClr val="accent1"/>
                    </a:solidFill>
                  </a:tcPr>
                </a:tc>
                <a:tc>
                  <a:txBody>
                    <a:bodyPr/>
                    <a:lstStyle/>
                    <a:p>
                      <a:r>
                        <a:rPr lang="en-US" dirty="0"/>
                        <a:t>10-60</a:t>
                      </a:r>
                    </a:p>
                  </a:txBody>
                  <a:tcPr/>
                </a:tc>
                <a:tc>
                  <a:txBody>
                    <a:bodyPr/>
                    <a:lstStyle/>
                    <a:p>
                      <a:r>
                        <a:rPr lang="en-US" dirty="0"/>
                        <a:t>60-115</a:t>
                      </a:r>
                    </a:p>
                  </a:txBody>
                  <a:tcPr/>
                </a:tc>
                <a:tc>
                  <a:txBody>
                    <a:bodyPr/>
                    <a:lstStyle/>
                    <a:p>
                      <a:r>
                        <a:rPr lang="en-US" dirty="0"/>
                        <a:t>13</a:t>
                      </a:r>
                    </a:p>
                  </a:txBody>
                  <a:tcPr/>
                </a:tc>
                <a:tc>
                  <a:txBody>
                    <a:bodyPr/>
                    <a:lstStyle/>
                    <a:p>
                      <a:r>
                        <a:rPr lang="en-US" dirty="0"/>
                        <a:t>10-25</a:t>
                      </a:r>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dirty="0"/>
                        <a:t>20-30</a:t>
                      </a:r>
                    </a:p>
                  </a:txBody>
                  <a:tcPr/>
                </a:tc>
                <a:tc>
                  <a:txBody>
                    <a:bodyPr/>
                    <a:lstStyle/>
                    <a:p>
                      <a:r>
                        <a:rPr lang="en-US" dirty="0"/>
                        <a:t>13</a:t>
                      </a:r>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sz="1000" dirty="0"/>
                        <a:t>5-15</a:t>
                      </a:r>
                      <a:endParaRPr lang="en-US" dirty="0"/>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dirty="0"/>
                        <a:t>10-45</a:t>
                      </a:r>
                    </a:p>
                  </a:txBody>
                  <a:tcPr/>
                </a:tc>
                <a:extLst>
                  <a:ext uri="{0D108BD9-81ED-4DB2-BD59-A6C34878D82A}">
                    <a16:rowId xmlns:a16="http://schemas.microsoft.com/office/drawing/2014/main" val="3125320262"/>
                  </a:ext>
                </a:extLst>
              </a:tr>
            </a:tbl>
          </a:graphicData>
        </a:graphic>
      </p:graphicFrame>
      <p:sp>
        <p:nvSpPr>
          <p:cNvPr id="5" name="TextBox 4">
            <a:extLst>
              <a:ext uri="{FF2B5EF4-FFF2-40B4-BE49-F238E27FC236}">
                <a16:creationId xmlns:a16="http://schemas.microsoft.com/office/drawing/2014/main" id="{1F3A579D-5C1D-45C8-B88C-6716E37B18A9}"/>
              </a:ext>
            </a:extLst>
          </p:cNvPr>
          <p:cNvSpPr txBox="1"/>
          <p:nvPr/>
        </p:nvSpPr>
        <p:spPr>
          <a:xfrm>
            <a:off x="767443" y="1035482"/>
            <a:ext cx="8075474" cy="2850139"/>
          </a:xfrm>
          <a:prstGeom prst="rect">
            <a:avLst/>
          </a:prstGeom>
          <a:noFill/>
        </p:spPr>
        <p:txBody>
          <a:bodyPr wrap="square" rtlCol="0">
            <a:spAutoFit/>
          </a:bodyPr>
          <a:lstStyle/>
          <a:p>
            <a:pPr marL="285750" indent="-285750">
              <a:lnSpc>
                <a:spcPct val="150000"/>
              </a:lnSpc>
              <a:spcAft>
                <a:spcPts val="600"/>
              </a:spcAft>
              <a:buFont typeface="Arial" panose="020B0604020202020204" pitchFamily="34" charset="0"/>
              <a:buChar char="•"/>
            </a:pPr>
            <a:r>
              <a:rPr lang="en-US" dirty="0"/>
              <a:t>All GGSS designs require far less propellant mass than baseline.</a:t>
            </a:r>
          </a:p>
          <a:p>
            <a:pPr marL="285750" indent="-285750">
              <a:lnSpc>
                <a:spcPct val="150000"/>
              </a:lnSpc>
              <a:spcAft>
                <a:spcPts val="600"/>
              </a:spcAft>
              <a:buFont typeface="Arial" panose="020B0604020202020204" pitchFamily="34" charset="0"/>
              <a:buChar char="•"/>
            </a:pPr>
            <a:r>
              <a:rPr lang="en-US" dirty="0"/>
              <a:t>All GGSS designs have far shorter separation times than baseline.</a:t>
            </a:r>
          </a:p>
          <a:p>
            <a:pPr marL="285750" indent="-285750">
              <a:lnSpc>
                <a:spcPct val="150000"/>
              </a:lnSpc>
              <a:spcAft>
                <a:spcPts val="600"/>
              </a:spcAft>
              <a:buFont typeface="Arial" panose="020B0604020202020204" pitchFamily="34" charset="0"/>
              <a:buChar char="•"/>
            </a:pPr>
            <a:r>
              <a:rPr lang="en-US" dirty="0"/>
              <a:t>All GGSS designs are expected to require more mass than baseline.</a:t>
            </a:r>
          </a:p>
          <a:p>
            <a:pPr marL="285750" indent="-285750">
              <a:lnSpc>
                <a:spcPct val="150000"/>
              </a:lnSpc>
              <a:spcAft>
                <a:spcPts val="600"/>
              </a:spcAft>
              <a:buFont typeface="Arial" panose="020B0604020202020204" pitchFamily="34" charset="0"/>
              <a:buChar char="•"/>
            </a:pPr>
            <a:r>
              <a:rPr lang="en-US" dirty="0"/>
              <a:t>Two of the respondent designs have similar performance profiles.</a:t>
            </a:r>
          </a:p>
          <a:p>
            <a:pPr marL="285750" indent="-285750">
              <a:lnSpc>
                <a:spcPct val="150000"/>
              </a:lnSpc>
              <a:buFont typeface="Arial" panose="020B0604020202020204" pitchFamily="34" charset="0"/>
              <a:buChar char="•"/>
            </a:pPr>
            <a:r>
              <a:rPr lang="en-US" dirty="0"/>
              <a:t>One vendor design requires significantly more mass and is expected to have more difficulty meeting the acceleration requirement than the others.</a:t>
            </a:r>
          </a:p>
        </p:txBody>
      </p:sp>
      <p:sp>
        <p:nvSpPr>
          <p:cNvPr id="8" name="TextBox 7">
            <a:extLst>
              <a:ext uri="{FF2B5EF4-FFF2-40B4-BE49-F238E27FC236}">
                <a16:creationId xmlns:a16="http://schemas.microsoft.com/office/drawing/2014/main" id="{51E60292-DD65-449A-81A0-BF9B948EE59D}"/>
              </a:ext>
            </a:extLst>
          </p:cNvPr>
          <p:cNvSpPr txBox="1"/>
          <p:nvPr/>
        </p:nvSpPr>
        <p:spPr>
          <a:xfrm>
            <a:off x="767443" y="5474558"/>
            <a:ext cx="8499951" cy="253916"/>
          </a:xfrm>
          <a:prstGeom prst="rect">
            <a:avLst/>
          </a:prstGeom>
          <a:noFill/>
        </p:spPr>
        <p:txBody>
          <a:bodyPr wrap="square" rtlCol="0">
            <a:spAutoFit/>
          </a:bodyPr>
          <a:lstStyle/>
          <a:p>
            <a:pPr>
              <a:spcAft>
                <a:spcPts val="600"/>
              </a:spcAft>
            </a:pPr>
            <a:r>
              <a:rPr lang="en-US" sz="1050" dirty="0"/>
              <a:t>*Inferred from recent separation analysis at MSFC.</a:t>
            </a:r>
          </a:p>
        </p:txBody>
      </p:sp>
    </p:spTree>
    <p:extLst>
      <p:ext uri="{BB962C8B-B14F-4D97-AF65-F5344CB8AC3E}">
        <p14:creationId xmlns:p14="http://schemas.microsoft.com/office/powerpoint/2010/main" val="14409973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521B2-BD51-4FE6-A97A-58BAABC432C3}"/>
              </a:ext>
            </a:extLst>
          </p:cNvPr>
          <p:cNvSpPr>
            <a:spLocks noGrp="1"/>
          </p:cNvSpPr>
          <p:nvPr>
            <p:ph type="title"/>
          </p:nvPr>
        </p:nvSpPr>
        <p:spPr>
          <a:xfrm>
            <a:off x="629842" y="5555"/>
            <a:ext cx="7886700" cy="1325563"/>
          </a:xfrm>
        </p:spPr>
        <p:txBody>
          <a:bodyPr/>
          <a:lstStyle/>
          <a:p>
            <a:r>
              <a:rPr lang="en-US" dirty="0"/>
              <a:t>Observations</a:t>
            </a:r>
          </a:p>
        </p:txBody>
      </p:sp>
      <p:sp>
        <p:nvSpPr>
          <p:cNvPr id="3" name="TextBox 2">
            <a:extLst>
              <a:ext uri="{FF2B5EF4-FFF2-40B4-BE49-F238E27FC236}">
                <a16:creationId xmlns:a16="http://schemas.microsoft.com/office/drawing/2014/main" id="{AE49E14A-E7BA-4C76-B892-35DDB25C278B}"/>
              </a:ext>
            </a:extLst>
          </p:cNvPr>
          <p:cNvSpPr txBox="1"/>
          <p:nvPr/>
        </p:nvSpPr>
        <p:spPr>
          <a:xfrm>
            <a:off x="696286" y="1233182"/>
            <a:ext cx="8321879" cy="3754874"/>
          </a:xfrm>
          <a:prstGeom prst="rect">
            <a:avLst/>
          </a:prstGeom>
          <a:noFill/>
        </p:spPr>
        <p:txBody>
          <a:bodyPr wrap="square" rtlCol="0">
            <a:spAutoFit/>
          </a:bodyPr>
          <a:lstStyle/>
          <a:p>
            <a:pPr marL="285750" indent="-285750">
              <a:spcAft>
                <a:spcPts val="1200"/>
              </a:spcAft>
              <a:buFont typeface="Wingdings" panose="05000000000000000000" pitchFamily="2" charset="2"/>
              <a:buChar char="q"/>
            </a:pPr>
            <a:r>
              <a:rPr lang="en-US" dirty="0"/>
              <a:t>All systems offer separation times more than an order of magnitude shorter than the baselined system.</a:t>
            </a:r>
          </a:p>
          <a:p>
            <a:pPr marL="285750" indent="-285750">
              <a:spcAft>
                <a:spcPts val="600"/>
              </a:spcAft>
              <a:buFont typeface="Wingdings" panose="05000000000000000000" pitchFamily="2" charset="2"/>
              <a:buChar char="q"/>
            </a:pPr>
            <a:r>
              <a:rPr lang="en-US" dirty="0"/>
              <a:t>Two of the vendor systems studied have similar performance profiles.</a:t>
            </a:r>
          </a:p>
          <a:p>
            <a:pPr marL="742950" lvl="1" indent="-285750">
              <a:spcAft>
                <a:spcPts val="600"/>
              </a:spcAft>
              <a:buFont typeface="Arial" panose="020B0604020202020204" pitchFamily="34" charset="0"/>
              <a:buChar char="•"/>
            </a:pPr>
            <a:r>
              <a:rPr lang="en-US" dirty="0"/>
              <a:t>The discrepancies in PDV acceleration and separation time for these systems may be a result of the isentropic expansion analysis disregarding propellant burn rate.</a:t>
            </a:r>
          </a:p>
          <a:p>
            <a:pPr marL="285750" indent="-285750">
              <a:spcAft>
                <a:spcPts val="600"/>
              </a:spcAft>
              <a:buFont typeface="Wingdings" panose="05000000000000000000" pitchFamily="2" charset="2"/>
              <a:buChar char="q"/>
            </a:pPr>
            <a:r>
              <a:rPr lang="en-US" dirty="0"/>
              <a:t>A discrepancy in reported and predicted propellant mass for one studied system should be investigated.</a:t>
            </a:r>
          </a:p>
          <a:p>
            <a:pPr marL="285750" indent="-285750">
              <a:spcBef>
                <a:spcPts val="1200"/>
              </a:spcBef>
              <a:spcAft>
                <a:spcPts val="600"/>
              </a:spcAft>
              <a:buFont typeface="Wingdings" panose="05000000000000000000" pitchFamily="2" charset="2"/>
              <a:buChar char="q"/>
            </a:pPr>
            <a:r>
              <a:rPr lang="en-US" dirty="0"/>
              <a:t>The isentropic expansion analysis suggests a very high PDV acceleration for one vendor. This discrepancy should be investigated further.</a:t>
            </a:r>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2807074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6FD4E5-FE37-4EF6-9675-3E80FB27CDA7}"/>
              </a:ext>
            </a:extLst>
          </p:cNvPr>
          <p:cNvSpPr>
            <a:spLocks noGrp="1"/>
          </p:cNvSpPr>
          <p:nvPr>
            <p:ph type="ctrTitle"/>
          </p:nvPr>
        </p:nvSpPr>
        <p:spPr/>
        <p:txBody>
          <a:bodyPr>
            <a:noAutofit/>
          </a:bodyPr>
          <a:lstStyle/>
          <a:p>
            <a:pPr algn="ctr"/>
            <a:r>
              <a:rPr lang="en-US" sz="3000" b="1" dirty="0"/>
              <a:t>Motivation and Request for Information</a:t>
            </a:r>
          </a:p>
        </p:txBody>
      </p:sp>
      <p:sp>
        <p:nvSpPr>
          <p:cNvPr id="2" name="Subtitle 1">
            <a:extLst>
              <a:ext uri="{FF2B5EF4-FFF2-40B4-BE49-F238E27FC236}">
                <a16:creationId xmlns:a16="http://schemas.microsoft.com/office/drawing/2014/main" id="{C5EEE79C-FA73-459B-AB79-55FF602FC029}"/>
              </a:ext>
            </a:extLst>
          </p:cNvPr>
          <p:cNvSpPr>
            <a:spLocks noGrp="1"/>
          </p:cNvSpPr>
          <p:nvPr>
            <p:ph type="subTitle" idx="1"/>
          </p:nvPr>
        </p:nvSpPr>
        <p:spPr>
          <a:xfrm>
            <a:off x="253014" y="4253218"/>
            <a:ext cx="8637972" cy="708766"/>
          </a:xfrm>
        </p:spPr>
        <p:txBody>
          <a:bodyPr>
            <a:normAutofit/>
          </a:bodyPr>
          <a:lstStyle/>
          <a:p>
            <a:r>
              <a:rPr lang="sv-SE" sz="3200" dirty="0">
                <a:solidFill>
                  <a:schemeClr val="tx1"/>
                </a:solidFill>
              </a:rPr>
              <a:t>Conclusions and Forward Work</a:t>
            </a:r>
            <a:endParaRPr lang="en-US" sz="3200" dirty="0">
              <a:solidFill>
                <a:schemeClr val="tx1"/>
              </a:solidFill>
            </a:endParaRPr>
          </a:p>
        </p:txBody>
      </p:sp>
      <p:pic>
        <p:nvPicPr>
          <p:cNvPr id="7" name="Picture 6">
            <a:extLst>
              <a:ext uri="{FF2B5EF4-FFF2-40B4-BE49-F238E27FC236}">
                <a16:creationId xmlns:a16="http://schemas.microsoft.com/office/drawing/2014/main" id="{C1C22F39-4FEA-4FC5-8C71-06DDBD9006C3}"/>
              </a:ext>
            </a:extLst>
          </p:cNvPr>
          <p:cNvPicPr>
            <a:picLocks noChangeAspect="1"/>
          </p:cNvPicPr>
          <p:nvPr/>
        </p:nvPicPr>
        <p:blipFill rotWithShape="1">
          <a:blip r:embed="rId2">
            <a:extLst>
              <a:ext uri="{28A0092B-C50C-407E-A947-70E740481C1C}">
                <a14:useLocalDpi xmlns:a14="http://schemas.microsoft.com/office/drawing/2010/main" val="0"/>
              </a:ext>
            </a:extLst>
          </a:blip>
          <a:srcRect l="25094" t="17654" r="25829" b="50102"/>
          <a:stretch/>
        </p:blipFill>
        <p:spPr>
          <a:xfrm>
            <a:off x="0" y="0"/>
            <a:ext cx="9144000" cy="4253218"/>
          </a:xfrm>
          <a:prstGeom prst="rect">
            <a:avLst/>
          </a:prstGeom>
        </p:spPr>
      </p:pic>
    </p:spTree>
    <p:extLst>
      <p:ext uri="{BB962C8B-B14F-4D97-AF65-F5344CB8AC3E}">
        <p14:creationId xmlns:p14="http://schemas.microsoft.com/office/powerpoint/2010/main" val="275371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D51C9-6ECE-47B7-8A23-65CEED813577}"/>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66E5BECB-BB47-44D6-8D5A-B3DFBB83D211}"/>
              </a:ext>
            </a:extLst>
          </p:cNvPr>
          <p:cNvSpPr>
            <a:spLocks noGrp="1"/>
          </p:cNvSpPr>
          <p:nvPr>
            <p:ph idx="1"/>
          </p:nvPr>
        </p:nvSpPr>
        <p:spPr>
          <a:xfrm>
            <a:off x="697584" y="857839"/>
            <a:ext cx="8446416" cy="5535997"/>
          </a:xfrm>
        </p:spPr>
        <p:txBody>
          <a:bodyPr>
            <a:noAutofit/>
          </a:bodyPr>
          <a:lstStyle/>
          <a:p>
            <a:pPr>
              <a:lnSpc>
                <a:spcPct val="100000"/>
              </a:lnSpc>
              <a:buFont typeface="Wingdings" panose="05000000000000000000" pitchFamily="2" charset="2"/>
              <a:buChar char="Ø"/>
            </a:pPr>
            <a:r>
              <a:rPr lang="en-US" sz="1600" dirty="0"/>
              <a:t>The vendor responses and subsequent analysis work in ER62 show that a gas generator separation system (GGSS) is a feasible option. Replacing the SRM separation system with a GGSS is possible and would be advantageous. </a:t>
            </a:r>
          </a:p>
          <a:p>
            <a:pPr>
              <a:lnSpc>
                <a:spcPct val="100000"/>
              </a:lnSpc>
              <a:buFont typeface="Wingdings" panose="05000000000000000000" pitchFamily="2" charset="2"/>
              <a:buChar char="Ø"/>
            </a:pPr>
            <a:endParaRPr lang="en-US" sz="1600" dirty="0"/>
          </a:p>
          <a:p>
            <a:pPr>
              <a:lnSpc>
                <a:spcPct val="100000"/>
              </a:lnSpc>
              <a:buFont typeface="Wingdings" panose="05000000000000000000" pitchFamily="2" charset="2"/>
              <a:buChar char="Ø"/>
            </a:pPr>
            <a:r>
              <a:rPr lang="en-US" sz="1600" dirty="0"/>
              <a:t>One vendor design was identified as most promising. It will likely require the least mass and appears to achieve the RFI requirements. </a:t>
            </a:r>
          </a:p>
          <a:p>
            <a:pPr lvl="1">
              <a:lnSpc>
                <a:spcPct val="100000"/>
              </a:lnSpc>
            </a:pPr>
            <a:r>
              <a:rPr lang="en-US" sz="1400" dirty="0"/>
              <a:t>The RFI responses cannot be used to make conclusions regarding the vendors’ abilities to deliver a Gas Generator Separation System. Judgments leveled before a competitive proposal request would be premature. </a:t>
            </a:r>
          </a:p>
          <a:p>
            <a:pPr marL="257175" lvl="1" indent="0">
              <a:lnSpc>
                <a:spcPct val="100000"/>
              </a:lnSpc>
              <a:buNone/>
            </a:pPr>
            <a:endParaRPr lang="en-US" sz="1600" dirty="0"/>
          </a:p>
          <a:p>
            <a:pPr>
              <a:lnSpc>
                <a:spcPct val="100000"/>
              </a:lnSpc>
              <a:buFont typeface="Wingdings" panose="05000000000000000000" pitchFamily="2" charset="2"/>
              <a:buChar char="Ø"/>
            </a:pPr>
            <a:r>
              <a:rPr lang="en-US" sz="1600" dirty="0"/>
              <a:t>A complete GGSS system will add mass to the vehicle.</a:t>
            </a:r>
          </a:p>
          <a:p>
            <a:pPr lvl="1">
              <a:lnSpc>
                <a:spcPct val="100000"/>
              </a:lnSpc>
            </a:pPr>
            <a:r>
              <a:rPr lang="en-US" sz="1375" dirty="0"/>
              <a:t>How much additional mass is uncertain. Assessments based on RFI 80MSFC20LER1107 range from 10 to 60 Kg.</a:t>
            </a:r>
          </a:p>
          <a:p>
            <a:pPr marL="257175" lvl="1" indent="0">
              <a:lnSpc>
                <a:spcPct val="100000"/>
              </a:lnSpc>
              <a:buNone/>
            </a:pPr>
            <a:endParaRPr lang="en-US" sz="1375" dirty="0">
              <a:solidFill>
                <a:srgbClr val="FF0000"/>
              </a:solidFill>
            </a:endParaRPr>
          </a:p>
          <a:p>
            <a:pPr>
              <a:lnSpc>
                <a:spcPct val="100000"/>
              </a:lnSpc>
              <a:buFont typeface="Wingdings" panose="05000000000000000000" pitchFamily="2" charset="2"/>
              <a:buChar char="Ø"/>
            </a:pPr>
            <a:r>
              <a:rPr lang="en-US" sz="1600" dirty="0"/>
              <a:t>However, it will also:</a:t>
            </a:r>
          </a:p>
          <a:p>
            <a:pPr lvl="1">
              <a:lnSpc>
                <a:spcPct val="100000"/>
              </a:lnSpc>
            </a:pPr>
            <a:r>
              <a:rPr lang="en-US" sz="1400" dirty="0"/>
              <a:t>Reduce the opportunity for exhaust products and particulate to interfere with the Descent Stage or Lander.</a:t>
            </a:r>
          </a:p>
          <a:p>
            <a:pPr lvl="1">
              <a:lnSpc>
                <a:spcPct val="100000"/>
              </a:lnSpc>
            </a:pPr>
            <a:r>
              <a:rPr lang="en-US" sz="1400" dirty="0"/>
              <a:t>Mitigate the risk of recontact between the DOS and the PDV by reducing the temporal length of the separation event.</a:t>
            </a:r>
          </a:p>
          <a:p>
            <a:pPr marL="257175" lvl="1" indent="0">
              <a:lnSpc>
                <a:spcPct val="100000"/>
              </a:lnSpc>
              <a:buNone/>
            </a:pPr>
            <a:endParaRPr lang="en-US" sz="1600" dirty="0"/>
          </a:p>
          <a:p>
            <a:pPr>
              <a:lnSpc>
                <a:spcPct val="100000"/>
              </a:lnSpc>
              <a:buFont typeface="Wingdings" panose="05000000000000000000" pitchFamily="2" charset="2"/>
              <a:buChar char="Ø"/>
            </a:pPr>
            <a:r>
              <a:rPr lang="en-US" sz="1600" dirty="0"/>
              <a:t>The team recommends that a GGSS be pursued for use on the Europa Lander mission.</a:t>
            </a:r>
          </a:p>
        </p:txBody>
      </p:sp>
    </p:spTree>
    <p:extLst>
      <p:ext uri="{BB962C8B-B14F-4D97-AF65-F5344CB8AC3E}">
        <p14:creationId xmlns:p14="http://schemas.microsoft.com/office/powerpoint/2010/main" val="3781743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01DCC-22F2-4F61-A118-D86E39247626}"/>
              </a:ext>
            </a:extLst>
          </p:cNvPr>
          <p:cNvSpPr>
            <a:spLocks noGrp="1"/>
          </p:cNvSpPr>
          <p:nvPr>
            <p:ph type="title"/>
          </p:nvPr>
        </p:nvSpPr>
        <p:spPr/>
        <p:txBody>
          <a:bodyPr/>
          <a:lstStyle/>
          <a:p>
            <a:r>
              <a:rPr lang="en-US" dirty="0"/>
              <a:t>Forward Work</a:t>
            </a:r>
          </a:p>
        </p:txBody>
      </p:sp>
      <p:sp>
        <p:nvSpPr>
          <p:cNvPr id="3" name="Content Placeholder 2">
            <a:extLst>
              <a:ext uri="{FF2B5EF4-FFF2-40B4-BE49-F238E27FC236}">
                <a16:creationId xmlns:a16="http://schemas.microsoft.com/office/drawing/2014/main" id="{468D4734-6C97-45C7-9B07-3FD6EEFA6001}"/>
              </a:ext>
            </a:extLst>
          </p:cNvPr>
          <p:cNvSpPr>
            <a:spLocks noGrp="1"/>
          </p:cNvSpPr>
          <p:nvPr>
            <p:ph idx="1"/>
          </p:nvPr>
        </p:nvSpPr>
        <p:spPr>
          <a:xfrm>
            <a:off x="767442" y="1045031"/>
            <a:ext cx="8323217" cy="5389636"/>
          </a:xfrm>
        </p:spPr>
        <p:txBody>
          <a:bodyPr>
            <a:normAutofit fontScale="92500" lnSpcReduction="20000"/>
          </a:bodyPr>
          <a:lstStyle/>
          <a:p>
            <a:pPr>
              <a:buFont typeface="Wingdings" panose="05000000000000000000" pitchFamily="2" charset="2"/>
              <a:buChar char="Ø"/>
            </a:pPr>
            <a:r>
              <a:rPr lang="en-US" sz="1800" dirty="0"/>
              <a:t>Investigate detachment methods and configurations in greater detail.</a:t>
            </a:r>
          </a:p>
          <a:p>
            <a:pPr marL="0" indent="0">
              <a:buNone/>
            </a:pPr>
            <a:endParaRPr lang="en-US" sz="1900" dirty="0"/>
          </a:p>
          <a:p>
            <a:pPr>
              <a:buFont typeface="Wingdings" panose="05000000000000000000" pitchFamily="2" charset="2"/>
              <a:buChar char="Ø"/>
            </a:pPr>
            <a:r>
              <a:rPr lang="en-US" sz="1800" dirty="0"/>
              <a:t>Investigate the structural validity of the integration schemes presented.</a:t>
            </a:r>
          </a:p>
          <a:p>
            <a:pPr lvl="1"/>
            <a:r>
              <a:rPr lang="en-US" sz="1600" dirty="0"/>
              <a:t>Is extending the length of the vehicle acceptable? Is creating a longer moment arm acceptable?</a:t>
            </a:r>
          </a:p>
          <a:p>
            <a:pPr lvl="1"/>
            <a:r>
              <a:rPr lang="en-US" sz="1600" dirty="0"/>
              <a:t>Could actuators be mounted on the side of the deorbit motor to avoid a length increase? </a:t>
            </a:r>
          </a:p>
          <a:p>
            <a:pPr marL="257175" lvl="1" indent="0">
              <a:buNone/>
            </a:pPr>
            <a:endParaRPr lang="en-US" sz="1900" dirty="0"/>
          </a:p>
          <a:p>
            <a:pPr>
              <a:buFont typeface="Wingdings" panose="05000000000000000000" pitchFamily="2" charset="2"/>
              <a:buChar char="Ø"/>
            </a:pPr>
            <a:r>
              <a:rPr lang="en-US" sz="1800" dirty="0"/>
              <a:t>Assess environmental effects such as temperature and radiation for propellants and materials of vendor designs.</a:t>
            </a:r>
          </a:p>
          <a:p>
            <a:pPr marL="0" indent="0">
              <a:buNone/>
            </a:pPr>
            <a:endParaRPr lang="en-US" sz="1900" dirty="0"/>
          </a:p>
          <a:p>
            <a:pPr>
              <a:buFont typeface="Wingdings" panose="05000000000000000000" pitchFamily="2" charset="2"/>
              <a:buChar char="Ø"/>
            </a:pPr>
            <a:r>
              <a:rPr lang="en-US" sz="1800" dirty="0"/>
              <a:t>Refine the performance analysis to account for propellant characteristics, particularly burn rate and gas temperature.</a:t>
            </a:r>
          </a:p>
          <a:p>
            <a:pPr lvl="1"/>
            <a:r>
              <a:rPr lang="en-US" sz="1600" dirty="0"/>
              <a:t>A constant pressure analysis could also be performed to help bound the expected performance for each vendor design.</a:t>
            </a:r>
          </a:p>
          <a:p>
            <a:pPr marL="257175" lvl="1" indent="0">
              <a:buNone/>
            </a:pPr>
            <a:endParaRPr lang="en-US" sz="1900" dirty="0"/>
          </a:p>
          <a:p>
            <a:pPr>
              <a:buFont typeface="Wingdings" panose="05000000000000000000" pitchFamily="2" charset="2"/>
              <a:buChar char="Ø"/>
            </a:pPr>
            <a:r>
              <a:rPr lang="en-US" sz="1800" dirty="0"/>
              <a:t>Assess the separation system ignition scheme in greater detail. </a:t>
            </a:r>
          </a:p>
          <a:p>
            <a:pPr marL="0" indent="0">
              <a:buNone/>
            </a:pPr>
            <a:endParaRPr lang="en-US" sz="1900" dirty="0"/>
          </a:p>
          <a:p>
            <a:pPr>
              <a:buFont typeface="Wingdings" panose="05000000000000000000" pitchFamily="2" charset="2"/>
              <a:buChar char="Ø"/>
            </a:pPr>
            <a:r>
              <a:rPr lang="en-US" sz="1800" dirty="0"/>
              <a:t>Assess changes to ancillary hardware and their effect on mass.</a:t>
            </a:r>
          </a:p>
          <a:p>
            <a:pPr lvl="1">
              <a:spcAft>
                <a:spcPts val="600"/>
              </a:spcAft>
            </a:pPr>
            <a:r>
              <a:rPr lang="en-US" sz="1600" dirty="0"/>
              <a:t>Removal of pyro devices and brackets required for SRMs</a:t>
            </a:r>
          </a:p>
          <a:p>
            <a:pPr lvl="1">
              <a:spcAft>
                <a:spcPts val="600"/>
              </a:spcAft>
            </a:pPr>
            <a:r>
              <a:rPr lang="en-US" sz="1600" dirty="0"/>
              <a:t>Addition of GGSS ancillary components for arming, ignition, etc.</a:t>
            </a:r>
          </a:p>
          <a:p>
            <a:pPr lvl="1">
              <a:spcAft>
                <a:spcPts val="600"/>
              </a:spcAft>
            </a:pPr>
            <a:r>
              <a:rPr lang="en-US" sz="1600" dirty="0"/>
              <a:t>Removal of frangible nuts and ancillary components for designs that include an alternative detachment system </a:t>
            </a:r>
          </a:p>
          <a:p>
            <a:pPr marL="0" indent="0">
              <a:spcAft>
                <a:spcPts val="600"/>
              </a:spcAft>
              <a:buNone/>
            </a:pPr>
            <a:r>
              <a:rPr lang="en-US" sz="1800" dirty="0"/>
              <a:t> </a:t>
            </a:r>
          </a:p>
        </p:txBody>
      </p:sp>
    </p:spTree>
    <p:extLst>
      <p:ext uri="{BB962C8B-B14F-4D97-AF65-F5344CB8AC3E}">
        <p14:creationId xmlns:p14="http://schemas.microsoft.com/office/powerpoint/2010/main" val="701677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E18FA-E3CA-4A9F-9E8D-D50C944565D9}"/>
              </a:ext>
            </a:extLst>
          </p:cNvPr>
          <p:cNvSpPr>
            <a:spLocks noGrp="1"/>
          </p:cNvSpPr>
          <p:nvPr>
            <p:ph type="title"/>
          </p:nvPr>
        </p:nvSpPr>
        <p:spPr>
          <a:xfrm>
            <a:off x="767443" y="2592200"/>
            <a:ext cx="7886700" cy="1045029"/>
          </a:xfrm>
        </p:spPr>
        <p:txBody>
          <a:bodyPr>
            <a:normAutofit/>
          </a:bodyPr>
          <a:lstStyle/>
          <a:p>
            <a:pPr algn="ctr"/>
            <a:r>
              <a:rPr lang="en-US" sz="5400" dirty="0"/>
              <a:t> Questions?</a:t>
            </a:r>
          </a:p>
        </p:txBody>
      </p:sp>
      <p:sp>
        <p:nvSpPr>
          <p:cNvPr id="3" name="Content Placeholder 2">
            <a:extLst>
              <a:ext uri="{FF2B5EF4-FFF2-40B4-BE49-F238E27FC236}">
                <a16:creationId xmlns:a16="http://schemas.microsoft.com/office/drawing/2014/main" id="{7AF220B0-467F-46F9-B87C-4CF7BE8324BD}"/>
              </a:ext>
            </a:extLst>
          </p:cNvPr>
          <p:cNvSpPr>
            <a:spLocks noGrp="1"/>
          </p:cNvSpPr>
          <p:nvPr>
            <p:ph idx="1"/>
          </p:nvPr>
        </p:nvSpPr>
        <p:spPr>
          <a:xfrm>
            <a:off x="767443" y="4399202"/>
            <a:ext cx="7886700" cy="609025"/>
          </a:xfrm>
        </p:spPr>
        <p:txBody>
          <a:bodyPr/>
          <a:lstStyle/>
          <a:p>
            <a:pPr marL="0" indent="0" algn="ctr">
              <a:buNone/>
            </a:pPr>
            <a:r>
              <a:rPr lang="en-US" dirty="0"/>
              <a:t>Acknowledgments: </a:t>
            </a:r>
          </a:p>
          <a:p>
            <a:pPr marL="0" indent="0" algn="ctr">
              <a:buNone/>
            </a:pPr>
            <a:r>
              <a:rPr lang="en-US" dirty="0"/>
              <a:t>Lisa McCollum, Tim Kibbey, Yvonne Villegas-aguilera, The MSFC ER62 Gas Generation Team</a:t>
            </a:r>
          </a:p>
        </p:txBody>
      </p:sp>
    </p:spTree>
    <p:extLst>
      <p:ext uri="{BB962C8B-B14F-4D97-AF65-F5344CB8AC3E}">
        <p14:creationId xmlns:p14="http://schemas.microsoft.com/office/powerpoint/2010/main" val="2392893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E46E723-1442-4582-80F5-C573DAB70DC9}"/>
              </a:ext>
            </a:extLst>
          </p:cNvPr>
          <p:cNvSpPr txBox="1">
            <a:spLocks/>
          </p:cNvSpPr>
          <p:nvPr/>
        </p:nvSpPr>
        <p:spPr>
          <a:xfrm>
            <a:off x="767443" y="2592200"/>
            <a:ext cx="7886700" cy="1045029"/>
          </a:xfrm>
          <a:prstGeom prst="rect">
            <a:avLst/>
          </a:prstGeom>
        </p:spPr>
        <p:txBody>
          <a:bodyPr vert="horz" lIns="91440" tIns="45720" rIns="91440" bIns="45720" rtlCol="0" anchor="ctr">
            <a:normAutofit/>
          </a:bodyPr>
          <a:lstStyle>
            <a:lvl1pPr algn="l" defTabSz="514350" rtl="0" eaLnBrk="1" latinLnBrk="0" hangingPunct="1">
              <a:lnSpc>
                <a:spcPct val="90000"/>
              </a:lnSpc>
              <a:spcBef>
                <a:spcPct val="0"/>
              </a:spcBef>
              <a:buNone/>
              <a:defRPr sz="2475" b="1" kern="1200">
                <a:solidFill>
                  <a:schemeClr val="tx1"/>
                </a:solidFill>
                <a:latin typeface="+mj-lt"/>
                <a:ea typeface="+mj-ea"/>
                <a:cs typeface="+mj-cs"/>
              </a:defRPr>
            </a:lvl1pPr>
          </a:lstStyle>
          <a:p>
            <a:pPr algn="ctr"/>
            <a:r>
              <a:rPr lang="en-US" sz="5400" dirty="0"/>
              <a:t>Back Up</a:t>
            </a:r>
          </a:p>
        </p:txBody>
      </p:sp>
    </p:spTree>
    <p:extLst>
      <p:ext uri="{BB962C8B-B14F-4D97-AF65-F5344CB8AC3E}">
        <p14:creationId xmlns:p14="http://schemas.microsoft.com/office/powerpoint/2010/main" val="597057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26F6EAD1-D15A-44F5-99DE-EBA6E3BC779B}"/>
                  </a:ext>
                </a:extLst>
              </p:cNvPr>
              <p:cNvGraphicFramePr>
                <a:graphicFrameLocks noGrp="1"/>
              </p:cNvGraphicFramePr>
              <p:nvPr>
                <p:extLst>
                  <p:ext uri="{D42A27DB-BD31-4B8C-83A1-F6EECF244321}">
                    <p14:modId xmlns:p14="http://schemas.microsoft.com/office/powerpoint/2010/main" val="1642645087"/>
                  </p:ext>
                </p:extLst>
              </p:nvPr>
            </p:nvGraphicFramePr>
            <p:xfrm>
              <a:off x="696286" y="1206966"/>
              <a:ext cx="8388990" cy="4659630"/>
            </p:xfrm>
            <a:graphic>
              <a:graphicData uri="http://schemas.openxmlformats.org/drawingml/2006/table">
                <a:tbl>
                  <a:tblPr firstRow="1" bandRow="1">
                    <a:tableStyleId>{5C22544A-7EE6-4342-B048-85BDC9FD1C3A}</a:tableStyleId>
                  </a:tblPr>
                  <a:tblGrid>
                    <a:gridCol w="1273112">
                      <a:extLst>
                        <a:ext uri="{9D8B030D-6E8A-4147-A177-3AD203B41FA5}">
                          <a16:colId xmlns:a16="http://schemas.microsoft.com/office/drawing/2014/main" val="1953377490"/>
                        </a:ext>
                      </a:extLst>
                    </a:gridCol>
                    <a:gridCol w="2461769">
                      <a:extLst>
                        <a:ext uri="{9D8B030D-6E8A-4147-A177-3AD203B41FA5}">
                          <a16:colId xmlns:a16="http://schemas.microsoft.com/office/drawing/2014/main" val="1892103407"/>
                        </a:ext>
                      </a:extLst>
                    </a:gridCol>
                    <a:gridCol w="4654109">
                      <a:extLst>
                        <a:ext uri="{9D8B030D-6E8A-4147-A177-3AD203B41FA5}">
                          <a16:colId xmlns:a16="http://schemas.microsoft.com/office/drawing/2014/main" val="118279771"/>
                        </a:ext>
                      </a:extLst>
                    </a:gridCol>
                  </a:tblGrid>
                  <a:tr h="278130">
                    <a:tc>
                      <a:txBody>
                        <a:bodyPr/>
                        <a:lstStyle/>
                        <a:p>
                          <a:r>
                            <a:rPr lang="en-US" sz="1000" dirty="0"/>
                            <a:t>Subsection No.</a:t>
                          </a:r>
                        </a:p>
                      </a:txBody>
                      <a:tcPr marL="68580" marR="68580" marT="34290" marB="34290"/>
                    </a:tc>
                    <a:tc>
                      <a:txBody>
                        <a:bodyPr/>
                        <a:lstStyle/>
                        <a:p>
                          <a:r>
                            <a:rPr lang="en-US" sz="1000" dirty="0"/>
                            <a:t>Title</a:t>
                          </a:r>
                        </a:p>
                      </a:txBody>
                      <a:tcPr marL="68580" marR="68580" marT="34290" marB="34290"/>
                    </a:tc>
                    <a:tc>
                      <a:txBody>
                        <a:bodyPr/>
                        <a:lstStyle/>
                        <a:p>
                          <a:r>
                            <a:rPr lang="en-US" sz="1000" dirty="0"/>
                            <a:t>Requirement (summarized)</a:t>
                          </a:r>
                        </a:p>
                      </a:txBody>
                      <a:tcPr marL="68580" marR="68580" marT="34290" marB="34290"/>
                    </a:tc>
                    <a:extLst>
                      <a:ext uri="{0D108BD9-81ED-4DB2-BD59-A6C34878D82A}">
                        <a16:rowId xmlns:a16="http://schemas.microsoft.com/office/drawing/2014/main" val="856641032"/>
                      </a:ext>
                    </a:extLst>
                  </a:tr>
                  <a:tr h="480060">
                    <a:tc>
                      <a:txBody>
                        <a:bodyPr/>
                        <a:lstStyle/>
                        <a:p>
                          <a:r>
                            <a:rPr lang="en-US" sz="1400" b="1" i="0" u="none" strike="noStrike" kern="1200" baseline="0" dirty="0">
                              <a:solidFill>
                                <a:schemeClr val="dk1"/>
                              </a:solidFill>
                              <a:latin typeface="+mn-lt"/>
                              <a:ea typeface="+mn-ea"/>
                              <a:cs typeface="+mn-cs"/>
                            </a:rPr>
                            <a:t>R.GGSS.201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Energy Output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Should provide 13 m/s separation delta-V; maximum acceleration of PDS should not exceed 10g</a:t>
                          </a:r>
                          <a:endParaRPr lang="en-US" sz="1400" dirty="0"/>
                        </a:p>
                      </a:txBody>
                      <a:tcPr marL="68580" marR="68580" marT="34290" marB="34290"/>
                    </a:tc>
                    <a:extLst>
                      <a:ext uri="{0D108BD9-81ED-4DB2-BD59-A6C34878D82A}">
                        <a16:rowId xmlns:a16="http://schemas.microsoft.com/office/drawing/2014/main" val="3755962471"/>
                      </a:ext>
                    </a:extLst>
                  </a:tr>
                  <a:tr h="377190">
                    <a:tc>
                      <a:txBody>
                        <a:bodyPr/>
                        <a:lstStyle/>
                        <a:p>
                          <a:r>
                            <a:rPr lang="en-US" sz="1400" b="1" i="0" u="none" strike="noStrike" kern="1200" baseline="0" dirty="0">
                              <a:solidFill>
                                <a:schemeClr val="dk1"/>
                              </a:solidFill>
                              <a:latin typeface="+mn-lt"/>
                              <a:ea typeface="+mn-ea"/>
                              <a:cs typeface="+mn-cs"/>
                            </a:rPr>
                            <a:t>R.GGSS.202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Location and Physical Configuration </a:t>
                          </a:r>
                          <a:endParaRPr lang="en-US" sz="1400" dirty="0"/>
                        </a:p>
                      </a:txBody>
                      <a:tcPr marL="68580" marR="68580" marT="34290" marB="34290"/>
                    </a:tc>
                    <a:tc>
                      <a:txBody>
                        <a:bodyPr/>
                        <a:lstStyle/>
                        <a:p>
                          <a:r>
                            <a:rPr lang="en-US" sz="1400" dirty="0"/>
                            <a:t>Shall be located on forward end of DOS motor; Shall utilize a piston-driven separation mechanism with a stroke length ≤ 8in</a:t>
                          </a:r>
                        </a:p>
                      </a:txBody>
                      <a:tcPr marL="68580" marR="68580" marT="34290" marB="34290"/>
                    </a:tc>
                    <a:extLst>
                      <a:ext uri="{0D108BD9-81ED-4DB2-BD59-A6C34878D82A}">
                        <a16:rowId xmlns:a16="http://schemas.microsoft.com/office/drawing/2014/main" val="2366282176"/>
                      </a:ext>
                    </a:extLst>
                  </a:tr>
                  <a:tr h="278130">
                    <a:tc>
                      <a:txBody>
                        <a:bodyPr/>
                        <a:lstStyle/>
                        <a:p>
                          <a:r>
                            <a:rPr lang="en-US" sz="1400" b="1" i="0" u="none" strike="noStrike" kern="1200" baseline="0" dirty="0">
                              <a:solidFill>
                                <a:schemeClr val="dk1"/>
                              </a:solidFill>
                              <a:latin typeface="+mn-lt"/>
                              <a:ea typeface="+mn-ea"/>
                              <a:cs typeface="+mn-cs"/>
                            </a:rPr>
                            <a:t>R.GGSS.203</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Electrical Power </a:t>
                          </a:r>
                          <a:endParaRPr lang="en-US" sz="1400" dirty="0"/>
                        </a:p>
                      </a:txBody>
                      <a:tcPr marL="68580" marR="68580" marT="34290" marB="34290"/>
                    </a:tc>
                    <a:tc>
                      <a:txBody>
                        <a:bodyPr/>
                        <a:lstStyle/>
                        <a:p>
                          <a:r>
                            <a:rPr lang="en-US" sz="1400" dirty="0"/>
                            <a:t>Only initiation electrical power will be made available to GGSS</a:t>
                          </a:r>
                        </a:p>
                      </a:txBody>
                      <a:tcPr marL="68580" marR="68580" marT="34290" marB="34290"/>
                    </a:tc>
                    <a:extLst>
                      <a:ext uri="{0D108BD9-81ED-4DB2-BD59-A6C34878D82A}">
                        <a16:rowId xmlns:a16="http://schemas.microsoft.com/office/drawing/2014/main" val="2729872883"/>
                      </a:ext>
                    </a:extLst>
                  </a:tr>
                  <a:tr h="278130">
                    <a:tc>
                      <a:txBody>
                        <a:bodyPr/>
                        <a:lstStyle/>
                        <a:p>
                          <a:r>
                            <a:rPr lang="en-US" sz="1400" b="1" i="0" u="none" strike="noStrike" kern="1200" baseline="0" dirty="0">
                              <a:solidFill>
                                <a:schemeClr val="dk1"/>
                              </a:solidFill>
                              <a:latin typeface="+mn-lt"/>
                              <a:ea typeface="+mn-ea"/>
                              <a:cs typeface="+mn-cs"/>
                            </a:rPr>
                            <a:t>R.GGSS.204</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Mass Allocation </a:t>
                          </a:r>
                          <a:endParaRPr lang="en-US" sz="1400" dirty="0"/>
                        </a:p>
                      </a:txBody>
                      <a:tcPr marL="68580" marR="68580" marT="34290" marB="34290"/>
                    </a:tc>
                    <a:tc>
                      <a:txBody>
                        <a:bodyPr/>
                        <a:lstStyle/>
                        <a:p>
                          <a:r>
                            <a:rPr lang="en-US" sz="1400" dirty="0"/>
                            <a:t>Shall not exceed 10Kg; should be the minimal practical</a:t>
                          </a:r>
                        </a:p>
                      </a:txBody>
                      <a:tcPr marL="68580" marR="68580" marT="34290" marB="34290"/>
                    </a:tc>
                    <a:extLst>
                      <a:ext uri="{0D108BD9-81ED-4DB2-BD59-A6C34878D82A}">
                        <a16:rowId xmlns:a16="http://schemas.microsoft.com/office/drawing/2014/main" val="2364172326"/>
                      </a:ext>
                    </a:extLst>
                  </a:tr>
                  <a:tr h="274320">
                    <a:tc>
                      <a:txBody>
                        <a:bodyPr/>
                        <a:lstStyle/>
                        <a:p>
                          <a:r>
                            <a:rPr lang="en-US" sz="1400" b="1" i="0" u="none" strike="noStrike" kern="1200" baseline="0" dirty="0">
                              <a:solidFill>
                                <a:schemeClr val="dk1"/>
                              </a:solidFill>
                              <a:latin typeface="+mn-lt"/>
                              <a:ea typeface="+mn-ea"/>
                              <a:cs typeface="+mn-cs"/>
                            </a:rPr>
                            <a:t>R.GGSS.205</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Action (Operating) Time </a:t>
                          </a:r>
                          <a:endParaRPr lang="en-US" sz="1400" dirty="0"/>
                        </a:p>
                      </a:txBody>
                      <a:tcPr marL="68580" marR="68580" marT="34290" marB="34290"/>
                    </a:tc>
                    <a:tc>
                      <a:txBody>
                        <a:bodyPr/>
                        <a:lstStyle/>
                        <a:p>
                          <a:r>
                            <a:rPr lang="en-US" sz="1400" dirty="0"/>
                            <a:t>Should have a total action time not exceeding 1 second</a:t>
                          </a:r>
                        </a:p>
                      </a:txBody>
                      <a:tcPr marL="68580" marR="68580" marT="34290" marB="34290"/>
                    </a:tc>
                    <a:extLst>
                      <a:ext uri="{0D108BD9-81ED-4DB2-BD59-A6C34878D82A}">
                        <a16:rowId xmlns:a16="http://schemas.microsoft.com/office/drawing/2014/main" val="852795817"/>
                      </a:ext>
                    </a:extLst>
                  </a:tr>
                  <a:tr h="480060">
                    <a:tc>
                      <a:txBody>
                        <a:bodyPr/>
                        <a:lstStyle/>
                        <a:p>
                          <a:r>
                            <a:rPr lang="en-US" sz="1400" b="1" i="0" u="none" strike="noStrike" kern="1200" baseline="0" dirty="0">
                              <a:solidFill>
                                <a:schemeClr val="dk1"/>
                              </a:solidFill>
                              <a:latin typeface="+mn-lt"/>
                              <a:ea typeface="+mn-ea"/>
                              <a:cs typeface="+mn-cs"/>
                            </a:rPr>
                            <a:t>R.GGSS.206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Hazard Classification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Shall meet acceptable Department of Transportation (DOT) or United Nations (UN) series hazards classifications </a:t>
                          </a:r>
                          <a:endParaRPr lang="en-US" sz="1400" dirty="0"/>
                        </a:p>
                      </a:txBody>
                      <a:tcPr marL="68580" marR="68580" marT="34290" marB="34290"/>
                    </a:tc>
                    <a:extLst>
                      <a:ext uri="{0D108BD9-81ED-4DB2-BD59-A6C34878D82A}">
                        <a16:rowId xmlns:a16="http://schemas.microsoft.com/office/drawing/2014/main" val="2051821897"/>
                      </a:ext>
                    </a:extLst>
                  </a:tr>
                  <a:tr h="2781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dk1"/>
                              </a:solidFill>
                              <a:latin typeface="+mn-lt"/>
                              <a:ea typeface="+mn-ea"/>
                              <a:cs typeface="+mn-cs"/>
                            </a:rPr>
                            <a:t>R.GGSS.207</a:t>
                          </a:r>
                          <a:endParaRPr lang="en-US" sz="1400" dirty="0"/>
                        </a:p>
                      </a:txBody>
                      <a:tcPr marL="68580" marR="68580" marT="34290" marB="34290"/>
                    </a:tc>
                    <a:tc>
                      <a:txBody>
                        <a:bodyPr/>
                        <a:lstStyle/>
                        <a:p>
                          <a:r>
                            <a:rPr lang="en-US" sz="1400" dirty="0"/>
                            <a:t>Non-Operating Temperature Range</a:t>
                          </a:r>
                        </a:p>
                      </a:txBody>
                      <a:tcPr marL="68580" marR="68580" marT="34290" marB="34290"/>
                    </a:tc>
                    <a:tc>
                      <a:txBody>
                        <a:bodyPr/>
                        <a:lstStyle/>
                        <a:p>
                          <a:r>
                            <a:rPr lang="en-US" sz="1400" b="0" i="0" u="none" strike="noStrike" kern="1200" baseline="0" dirty="0">
                              <a:solidFill>
                                <a:schemeClr val="dk1"/>
                              </a:solidFill>
                              <a:latin typeface="+mn-lt"/>
                              <a:ea typeface="+mn-ea"/>
                              <a:cs typeface="+mn-cs"/>
                            </a:rPr>
                            <a:t>Shall be capable of storage in a range of -53 °C  to +60 °C </a:t>
                          </a:r>
                          <a:endParaRPr lang="en-US" sz="1400" dirty="0"/>
                        </a:p>
                      </a:txBody>
                      <a:tcPr marL="68580" marR="68580" marT="34290" marB="34290"/>
                    </a:tc>
                    <a:extLst>
                      <a:ext uri="{0D108BD9-81ED-4DB2-BD59-A6C34878D82A}">
                        <a16:rowId xmlns:a16="http://schemas.microsoft.com/office/drawing/2014/main" val="3593322928"/>
                      </a:ext>
                    </a:extLst>
                  </a:tr>
                  <a:tr h="2781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dk1"/>
                              </a:solidFill>
                              <a:latin typeface="+mn-lt"/>
                              <a:ea typeface="+mn-ea"/>
                              <a:cs typeface="+mn-cs"/>
                            </a:rPr>
                            <a:t>R.GGSS.208</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Operating Temperature Range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Shall be capable of operating in a range of -40 °C  to +40 °C</a:t>
                          </a:r>
                          <a:endParaRPr lang="en-US" sz="1400" dirty="0"/>
                        </a:p>
                      </a:txBody>
                      <a:tcPr marL="68580" marR="68580" marT="34290" marB="34290"/>
                    </a:tc>
                    <a:extLst>
                      <a:ext uri="{0D108BD9-81ED-4DB2-BD59-A6C34878D82A}">
                        <a16:rowId xmlns:a16="http://schemas.microsoft.com/office/drawing/2014/main" val="2808279726"/>
                      </a:ext>
                    </a:extLst>
                  </a:tr>
                  <a:tr h="4800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dk1"/>
                              </a:solidFill>
                              <a:latin typeface="+mn-lt"/>
                              <a:ea typeface="+mn-ea"/>
                              <a:cs typeface="+mn-cs"/>
                            </a:rPr>
                            <a:t>R.GGSS.209</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Pressurant Delivery Profile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Potential vendor responses on what pressurant delivery profiles are likely is requested</a:t>
                          </a:r>
                          <a:endParaRPr lang="en-US" sz="1400" dirty="0"/>
                        </a:p>
                      </a:txBody>
                      <a:tcPr marL="68580" marR="68580" marT="34290" marB="34290"/>
                    </a:tc>
                    <a:extLst>
                      <a:ext uri="{0D108BD9-81ED-4DB2-BD59-A6C34878D82A}">
                        <a16:rowId xmlns:a16="http://schemas.microsoft.com/office/drawing/2014/main" val="3934014521"/>
                      </a:ext>
                    </a:extLst>
                  </a:tr>
                  <a:tr h="4286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dk1"/>
                              </a:solidFill>
                              <a:latin typeface="+mn-lt"/>
                              <a:ea typeface="+mn-ea"/>
                              <a:cs typeface="+mn-cs"/>
                            </a:rPr>
                            <a:t>R.GGSS.210</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Planetary Protection </a:t>
                          </a:r>
                          <a:endParaRPr lang="en-US" sz="1400" dirty="0"/>
                        </a:p>
                      </a:txBody>
                      <a:tcPr marL="68580" marR="68580" marT="34290" marB="34290"/>
                    </a:tc>
                    <a:tc>
                      <a:txBody>
                        <a:bodyPr/>
                        <a:lstStyle/>
                        <a:p>
                          <a:r>
                            <a:rPr lang="en-US" sz="1400" dirty="0"/>
                            <a:t>Shall </a:t>
                          </a:r>
                          <a:r>
                            <a:rPr lang="en-US" sz="1400" b="0" i="0" u="none" strike="noStrike" kern="1200" baseline="0" dirty="0">
                              <a:solidFill>
                                <a:schemeClr val="dk1"/>
                              </a:solidFill>
                              <a:latin typeface="+mn-lt"/>
                              <a:ea typeface="+mn-ea"/>
                              <a:cs typeface="+mn-cs"/>
                            </a:rPr>
                            <a:t>meet a planetary protection requirement; </a:t>
                          </a:r>
                          <a:r>
                            <a:rPr lang="en-US" sz="1400" dirty="0"/>
                            <a:t>probability of contamination to be on order of </a:t>
                          </a:r>
                          <a14:m>
                            <m:oMath xmlns:m="http://schemas.openxmlformats.org/officeDocument/2006/math">
                              <m:r>
                                <a:rPr lang="en-US" sz="1400" b="0" i="1" smtClean="0">
                                  <a:latin typeface="Cambria Math" panose="02040503050406030204" pitchFamily="18" charset="0"/>
                                </a:rPr>
                                <m:t>1</m:t>
                              </m:r>
                              <m:r>
                                <a:rPr lang="en-US" sz="1400" b="0" i="1" smtClean="0">
                                  <a:latin typeface="Cambria Math" panose="02040503050406030204" pitchFamily="18" charset="0"/>
                                  <a:ea typeface="Cambria Math" panose="02040503050406030204" pitchFamily="18" charset="0"/>
                                </a:rPr>
                                <m:t>×</m:t>
                              </m:r>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10</m:t>
                                  </m:r>
                                </m:e>
                                <m:sup>
                                  <m:r>
                                    <a:rPr lang="en-US" sz="1400" b="0" i="1" smtClean="0">
                                      <a:latin typeface="Cambria Math" panose="02040503050406030204" pitchFamily="18" charset="0"/>
                                      <a:ea typeface="Cambria Math" panose="02040503050406030204" pitchFamily="18" charset="0"/>
                                    </a:rPr>
                                    <m:t>−4</m:t>
                                  </m:r>
                                </m:sup>
                              </m:sSup>
                            </m:oMath>
                          </a14:m>
                          <a:endParaRPr lang="en-US" sz="1400" dirty="0"/>
                        </a:p>
                      </a:txBody>
                      <a:tcPr marL="68580" marR="68580" marT="34290" marB="34290"/>
                    </a:tc>
                    <a:extLst>
                      <a:ext uri="{0D108BD9-81ED-4DB2-BD59-A6C34878D82A}">
                        <a16:rowId xmlns:a16="http://schemas.microsoft.com/office/drawing/2014/main" val="401784658"/>
                      </a:ext>
                    </a:extLst>
                  </a:tr>
                  <a:tr h="2781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dk1"/>
                              </a:solidFill>
                              <a:latin typeface="+mn-lt"/>
                              <a:ea typeface="+mn-ea"/>
                              <a:cs typeface="+mn-cs"/>
                            </a:rPr>
                            <a:t>R.GGSS.211</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Radiation Capability </a:t>
                          </a:r>
                          <a:endParaRPr lang="en-US"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Shall be capable of surviving a radiation dose of </a:t>
                          </a:r>
                          <a:r>
                            <a:rPr lang="en-US" sz="1400" b="0" i="0" kern="1200" dirty="0">
                              <a:solidFill>
                                <a:schemeClr val="dk1"/>
                              </a:solidFill>
                              <a:effectLst/>
                              <a:latin typeface="+mn-lt"/>
                              <a:ea typeface="+mn-ea"/>
                              <a:cs typeface="+mn-cs"/>
                            </a:rPr>
                            <a:t>~</a:t>
                          </a:r>
                          <a:r>
                            <a:rPr lang="en-US" sz="1400" b="0" i="0" u="none" strike="noStrike" kern="1200" baseline="0" dirty="0">
                              <a:solidFill>
                                <a:schemeClr val="dk1"/>
                              </a:solidFill>
                              <a:latin typeface="+mn-lt"/>
                              <a:ea typeface="+mn-ea"/>
                              <a:cs typeface="+mn-cs"/>
                            </a:rPr>
                            <a:t>6Mrad</a:t>
                          </a:r>
                          <a:endParaRPr lang="en-US" sz="1400" dirty="0"/>
                        </a:p>
                      </a:txBody>
                      <a:tcPr marL="68580" marR="68580" marT="34290" marB="34290"/>
                    </a:tc>
                    <a:extLst>
                      <a:ext uri="{0D108BD9-81ED-4DB2-BD59-A6C34878D82A}">
                        <a16:rowId xmlns:a16="http://schemas.microsoft.com/office/drawing/2014/main" val="4057923603"/>
                      </a:ext>
                    </a:extLst>
                  </a:tr>
                </a:tbl>
              </a:graphicData>
            </a:graphic>
          </p:graphicFrame>
        </mc:Choice>
        <mc:Fallback xmlns="">
          <p:graphicFrame>
            <p:nvGraphicFramePr>
              <p:cNvPr id="6" name="Table 5">
                <a:extLst>
                  <a:ext uri="{FF2B5EF4-FFF2-40B4-BE49-F238E27FC236}">
                    <a16:creationId xmlns:a16="http://schemas.microsoft.com/office/drawing/2014/main" id="{26F6EAD1-D15A-44F5-99DE-EBA6E3BC779B}"/>
                  </a:ext>
                </a:extLst>
              </p:cNvPr>
              <p:cNvGraphicFramePr>
                <a:graphicFrameLocks noGrp="1"/>
              </p:cNvGraphicFramePr>
              <p:nvPr>
                <p:extLst>
                  <p:ext uri="{D42A27DB-BD31-4B8C-83A1-F6EECF244321}">
                    <p14:modId xmlns:p14="http://schemas.microsoft.com/office/powerpoint/2010/main" val="1642645087"/>
                  </p:ext>
                </p:extLst>
              </p:nvPr>
            </p:nvGraphicFramePr>
            <p:xfrm>
              <a:off x="696286" y="1206966"/>
              <a:ext cx="8388990" cy="4659630"/>
            </p:xfrm>
            <a:graphic>
              <a:graphicData uri="http://schemas.openxmlformats.org/drawingml/2006/table">
                <a:tbl>
                  <a:tblPr firstRow="1" bandRow="1">
                    <a:tableStyleId>{5C22544A-7EE6-4342-B048-85BDC9FD1C3A}</a:tableStyleId>
                  </a:tblPr>
                  <a:tblGrid>
                    <a:gridCol w="1273112">
                      <a:extLst>
                        <a:ext uri="{9D8B030D-6E8A-4147-A177-3AD203B41FA5}">
                          <a16:colId xmlns:a16="http://schemas.microsoft.com/office/drawing/2014/main" val="1953377490"/>
                        </a:ext>
                      </a:extLst>
                    </a:gridCol>
                    <a:gridCol w="2461769">
                      <a:extLst>
                        <a:ext uri="{9D8B030D-6E8A-4147-A177-3AD203B41FA5}">
                          <a16:colId xmlns:a16="http://schemas.microsoft.com/office/drawing/2014/main" val="1892103407"/>
                        </a:ext>
                      </a:extLst>
                    </a:gridCol>
                    <a:gridCol w="4654109">
                      <a:extLst>
                        <a:ext uri="{9D8B030D-6E8A-4147-A177-3AD203B41FA5}">
                          <a16:colId xmlns:a16="http://schemas.microsoft.com/office/drawing/2014/main" val="118279771"/>
                        </a:ext>
                      </a:extLst>
                    </a:gridCol>
                  </a:tblGrid>
                  <a:tr h="278130">
                    <a:tc>
                      <a:txBody>
                        <a:bodyPr/>
                        <a:lstStyle/>
                        <a:p>
                          <a:r>
                            <a:rPr lang="en-US" sz="1000" dirty="0"/>
                            <a:t>Subsection No.</a:t>
                          </a:r>
                        </a:p>
                      </a:txBody>
                      <a:tcPr marL="68580" marR="68580" marT="34290" marB="34290"/>
                    </a:tc>
                    <a:tc>
                      <a:txBody>
                        <a:bodyPr/>
                        <a:lstStyle/>
                        <a:p>
                          <a:r>
                            <a:rPr lang="en-US" sz="1000" dirty="0"/>
                            <a:t>Title</a:t>
                          </a:r>
                        </a:p>
                      </a:txBody>
                      <a:tcPr marL="68580" marR="68580" marT="34290" marB="34290"/>
                    </a:tc>
                    <a:tc>
                      <a:txBody>
                        <a:bodyPr/>
                        <a:lstStyle/>
                        <a:p>
                          <a:r>
                            <a:rPr lang="en-US" sz="1000" dirty="0"/>
                            <a:t>Requirement (summarized)</a:t>
                          </a:r>
                        </a:p>
                      </a:txBody>
                      <a:tcPr marL="68580" marR="68580" marT="34290" marB="34290"/>
                    </a:tc>
                    <a:extLst>
                      <a:ext uri="{0D108BD9-81ED-4DB2-BD59-A6C34878D82A}">
                        <a16:rowId xmlns:a16="http://schemas.microsoft.com/office/drawing/2014/main" val="856641032"/>
                      </a:ext>
                    </a:extLst>
                  </a:tr>
                  <a:tr h="495300">
                    <a:tc>
                      <a:txBody>
                        <a:bodyPr/>
                        <a:lstStyle/>
                        <a:p>
                          <a:r>
                            <a:rPr lang="en-US" sz="1400" b="1" i="0" u="none" strike="noStrike" kern="1200" baseline="0" dirty="0">
                              <a:solidFill>
                                <a:schemeClr val="dk1"/>
                              </a:solidFill>
                              <a:latin typeface="+mn-lt"/>
                              <a:ea typeface="+mn-ea"/>
                              <a:cs typeface="+mn-cs"/>
                            </a:rPr>
                            <a:t>R.GGSS.201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Energy Output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Should provide 13 m/s separation delta-V; maximum acceleration of PDS should not exceed 10g</a:t>
                          </a:r>
                          <a:endParaRPr lang="en-US" sz="1400" dirty="0"/>
                        </a:p>
                      </a:txBody>
                      <a:tcPr marL="68580" marR="68580" marT="34290" marB="34290"/>
                    </a:tc>
                    <a:extLst>
                      <a:ext uri="{0D108BD9-81ED-4DB2-BD59-A6C34878D82A}">
                        <a16:rowId xmlns:a16="http://schemas.microsoft.com/office/drawing/2014/main" val="3755962471"/>
                      </a:ext>
                    </a:extLst>
                  </a:tr>
                  <a:tr h="495300">
                    <a:tc>
                      <a:txBody>
                        <a:bodyPr/>
                        <a:lstStyle/>
                        <a:p>
                          <a:r>
                            <a:rPr lang="en-US" sz="1400" b="1" i="0" u="none" strike="noStrike" kern="1200" baseline="0" dirty="0">
                              <a:solidFill>
                                <a:schemeClr val="dk1"/>
                              </a:solidFill>
                              <a:latin typeface="+mn-lt"/>
                              <a:ea typeface="+mn-ea"/>
                              <a:cs typeface="+mn-cs"/>
                            </a:rPr>
                            <a:t>R.GGSS.202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Location and Physical Configuration </a:t>
                          </a:r>
                          <a:endParaRPr lang="en-US" sz="1400" dirty="0"/>
                        </a:p>
                      </a:txBody>
                      <a:tcPr marL="68580" marR="68580" marT="34290" marB="34290"/>
                    </a:tc>
                    <a:tc>
                      <a:txBody>
                        <a:bodyPr/>
                        <a:lstStyle/>
                        <a:p>
                          <a:r>
                            <a:rPr lang="en-US" sz="1400" dirty="0"/>
                            <a:t>Shall be located on forward end of DOS motor; Shall utilize a piston-driven separation mechanism with a stroke length ≤ 8in</a:t>
                          </a:r>
                        </a:p>
                      </a:txBody>
                      <a:tcPr marL="68580" marR="68580" marT="34290" marB="34290"/>
                    </a:tc>
                    <a:extLst>
                      <a:ext uri="{0D108BD9-81ED-4DB2-BD59-A6C34878D82A}">
                        <a16:rowId xmlns:a16="http://schemas.microsoft.com/office/drawing/2014/main" val="2366282176"/>
                      </a:ext>
                    </a:extLst>
                  </a:tr>
                  <a:tr h="281940">
                    <a:tc>
                      <a:txBody>
                        <a:bodyPr/>
                        <a:lstStyle/>
                        <a:p>
                          <a:r>
                            <a:rPr lang="en-US" sz="1400" b="1" i="0" u="none" strike="noStrike" kern="1200" baseline="0" dirty="0">
                              <a:solidFill>
                                <a:schemeClr val="dk1"/>
                              </a:solidFill>
                              <a:latin typeface="+mn-lt"/>
                              <a:ea typeface="+mn-ea"/>
                              <a:cs typeface="+mn-cs"/>
                            </a:rPr>
                            <a:t>R.GGSS.203</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Electrical Power </a:t>
                          </a:r>
                          <a:endParaRPr lang="en-US" sz="1400" dirty="0"/>
                        </a:p>
                      </a:txBody>
                      <a:tcPr marL="68580" marR="68580" marT="34290" marB="34290"/>
                    </a:tc>
                    <a:tc>
                      <a:txBody>
                        <a:bodyPr/>
                        <a:lstStyle/>
                        <a:p>
                          <a:r>
                            <a:rPr lang="en-US" sz="1400" dirty="0"/>
                            <a:t>Only initiation electrical power will be made available to GGSS</a:t>
                          </a:r>
                        </a:p>
                      </a:txBody>
                      <a:tcPr marL="68580" marR="68580" marT="34290" marB="34290"/>
                    </a:tc>
                    <a:extLst>
                      <a:ext uri="{0D108BD9-81ED-4DB2-BD59-A6C34878D82A}">
                        <a16:rowId xmlns:a16="http://schemas.microsoft.com/office/drawing/2014/main" val="2729872883"/>
                      </a:ext>
                    </a:extLst>
                  </a:tr>
                  <a:tr h="281940">
                    <a:tc>
                      <a:txBody>
                        <a:bodyPr/>
                        <a:lstStyle/>
                        <a:p>
                          <a:r>
                            <a:rPr lang="en-US" sz="1400" b="1" i="0" u="none" strike="noStrike" kern="1200" baseline="0" dirty="0">
                              <a:solidFill>
                                <a:schemeClr val="dk1"/>
                              </a:solidFill>
                              <a:latin typeface="+mn-lt"/>
                              <a:ea typeface="+mn-ea"/>
                              <a:cs typeface="+mn-cs"/>
                            </a:rPr>
                            <a:t>R.GGSS.204</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Mass Allocation </a:t>
                          </a:r>
                          <a:endParaRPr lang="en-US" sz="1400" dirty="0"/>
                        </a:p>
                      </a:txBody>
                      <a:tcPr marL="68580" marR="68580" marT="34290" marB="34290"/>
                    </a:tc>
                    <a:tc>
                      <a:txBody>
                        <a:bodyPr/>
                        <a:lstStyle/>
                        <a:p>
                          <a:r>
                            <a:rPr lang="en-US" sz="1400" dirty="0"/>
                            <a:t>Shall not exceed 10Kg; should be the minimal practical</a:t>
                          </a:r>
                        </a:p>
                      </a:txBody>
                      <a:tcPr marL="68580" marR="68580" marT="34290" marB="34290"/>
                    </a:tc>
                    <a:extLst>
                      <a:ext uri="{0D108BD9-81ED-4DB2-BD59-A6C34878D82A}">
                        <a16:rowId xmlns:a16="http://schemas.microsoft.com/office/drawing/2014/main" val="2364172326"/>
                      </a:ext>
                    </a:extLst>
                  </a:tr>
                  <a:tr h="281940">
                    <a:tc>
                      <a:txBody>
                        <a:bodyPr/>
                        <a:lstStyle/>
                        <a:p>
                          <a:r>
                            <a:rPr lang="en-US" sz="1400" b="1" i="0" u="none" strike="noStrike" kern="1200" baseline="0" dirty="0">
                              <a:solidFill>
                                <a:schemeClr val="dk1"/>
                              </a:solidFill>
                              <a:latin typeface="+mn-lt"/>
                              <a:ea typeface="+mn-ea"/>
                              <a:cs typeface="+mn-cs"/>
                            </a:rPr>
                            <a:t>R.GGSS.205</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Action (Operating) Time </a:t>
                          </a:r>
                          <a:endParaRPr lang="en-US" sz="1400" dirty="0"/>
                        </a:p>
                      </a:txBody>
                      <a:tcPr marL="68580" marR="68580" marT="34290" marB="34290"/>
                    </a:tc>
                    <a:tc>
                      <a:txBody>
                        <a:bodyPr/>
                        <a:lstStyle/>
                        <a:p>
                          <a:r>
                            <a:rPr lang="en-US" sz="1400" dirty="0"/>
                            <a:t>Should have a total action time not exceeding 1 second</a:t>
                          </a:r>
                        </a:p>
                      </a:txBody>
                      <a:tcPr marL="68580" marR="68580" marT="34290" marB="34290"/>
                    </a:tc>
                    <a:extLst>
                      <a:ext uri="{0D108BD9-81ED-4DB2-BD59-A6C34878D82A}">
                        <a16:rowId xmlns:a16="http://schemas.microsoft.com/office/drawing/2014/main" val="852795817"/>
                      </a:ext>
                    </a:extLst>
                  </a:tr>
                  <a:tr h="495300">
                    <a:tc>
                      <a:txBody>
                        <a:bodyPr/>
                        <a:lstStyle/>
                        <a:p>
                          <a:r>
                            <a:rPr lang="en-US" sz="1400" b="1" i="0" u="none" strike="noStrike" kern="1200" baseline="0" dirty="0">
                              <a:solidFill>
                                <a:schemeClr val="dk1"/>
                              </a:solidFill>
                              <a:latin typeface="+mn-lt"/>
                              <a:ea typeface="+mn-ea"/>
                              <a:cs typeface="+mn-cs"/>
                            </a:rPr>
                            <a:t>R.GGSS.206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Hazard Classification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Shall meet acceptable Department of Transportation (DOT) or United Nations (UN) series hazards classifications </a:t>
                          </a:r>
                          <a:endParaRPr lang="en-US" sz="1400" dirty="0"/>
                        </a:p>
                      </a:txBody>
                      <a:tcPr marL="68580" marR="68580" marT="34290" marB="34290"/>
                    </a:tc>
                    <a:extLst>
                      <a:ext uri="{0D108BD9-81ED-4DB2-BD59-A6C34878D82A}">
                        <a16:rowId xmlns:a16="http://schemas.microsoft.com/office/drawing/2014/main" val="2051821897"/>
                      </a:ext>
                    </a:extLst>
                  </a:tr>
                  <a:tr h="4953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dk1"/>
                              </a:solidFill>
                              <a:latin typeface="+mn-lt"/>
                              <a:ea typeface="+mn-ea"/>
                              <a:cs typeface="+mn-cs"/>
                            </a:rPr>
                            <a:t>R.GGSS.207</a:t>
                          </a:r>
                          <a:endParaRPr lang="en-US" sz="1400" dirty="0"/>
                        </a:p>
                      </a:txBody>
                      <a:tcPr marL="68580" marR="68580" marT="34290" marB="34290"/>
                    </a:tc>
                    <a:tc>
                      <a:txBody>
                        <a:bodyPr/>
                        <a:lstStyle/>
                        <a:p>
                          <a:r>
                            <a:rPr lang="en-US" sz="1400" dirty="0"/>
                            <a:t>Non-Operating Temperature Range</a:t>
                          </a:r>
                        </a:p>
                      </a:txBody>
                      <a:tcPr marL="68580" marR="68580" marT="34290" marB="34290"/>
                    </a:tc>
                    <a:tc>
                      <a:txBody>
                        <a:bodyPr/>
                        <a:lstStyle/>
                        <a:p>
                          <a:r>
                            <a:rPr lang="en-US" sz="1400" b="0" i="0" u="none" strike="noStrike" kern="1200" baseline="0" dirty="0">
                              <a:solidFill>
                                <a:schemeClr val="dk1"/>
                              </a:solidFill>
                              <a:latin typeface="+mn-lt"/>
                              <a:ea typeface="+mn-ea"/>
                              <a:cs typeface="+mn-cs"/>
                            </a:rPr>
                            <a:t>Shall be capable of storage in a range of -53 °C  to +60 °C </a:t>
                          </a:r>
                          <a:endParaRPr lang="en-US" sz="1400" dirty="0"/>
                        </a:p>
                      </a:txBody>
                      <a:tcPr marL="68580" marR="68580" marT="34290" marB="34290"/>
                    </a:tc>
                    <a:extLst>
                      <a:ext uri="{0D108BD9-81ED-4DB2-BD59-A6C34878D82A}">
                        <a16:rowId xmlns:a16="http://schemas.microsoft.com/office/drawing/2014/main" val="3593322928"/>
                      </a:ext>
                    </a:extLst>
                  </a:tr>
                  <a:tr h="2819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dk1"/>
                              </a:solidFill>
                              <a:latin typeface="+mn-lt"/>
                              <a:ea typeface="+mn-ea"/>
                              <a:cs typeface="+mn-cs"/>
                            </a:rPr>
                            <a:t>R.GGSS.208</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Operating Temperature Range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Shall be capable of operating in a range of -40 °C  to +40 °C</a:t>
                          </a:r>
                          <a:endParaRPr lang="en-US" sz="1400" dirty="0"/>
                        </a:p>
                      </a:txBody>
                      <a:tcPr marL="68580" marR="68580" marT="34290" marB="34290"/>
                    </a:tc>
                    <a:extLst>
                      <a:ext uri="{0D108BD9-81ED-4DB2-BD59-A6C34878D82A}">
                        <a16:rowId xmlns:a16="http://schemas.microsoft.com/office/drawing/2014/main" val="2808279726"/>
                      </a:ext>
                    </a:extLst>
                  </a:tr>
                  <a:tr h="4953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dk1"/>
                              </a:solidFill>
                              <a:latin typeface="+mn-lt"/>
                              <a:ea typeface="+mn-ea"/>
                              <a:cs typeface="+mn-cs"/>
                            </a:rPr>
                            <a:t>R.GGSS.209</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Pressurant Delivery Profile </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Potential vendor responses on what pressurant delivery profiles are likely is requested</a:t>
                          </a:r>
                          <a:endParaRPr lang="en-US" sz="1400" dirty="0"/>
                        </a:p>
                      </a:txBody>
                      <a:tcPr marL="68580" marR="68580" marT="34290" marB="34290"/>
                    </a:tc>
                    <a:extLst>
                      <a:ext uri="{0D108BD9-81ED-4DB2-BD59-A6C34878D82A}">
                        <a16:rowId xmlns:a16="http://schemas.microsoft.com/office/drawing/2014/main" val="3934014521"/>
                      </a:ext>
                    </a:extLst>
                  </a:tr>
                  <a:tr h="4953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dk1"/>
                              </a:solidFill>
                              <a:latin typeface="+mn-lt"/>
                              <a:ea typeface="+mn-ea"/>
                              <a:cs typeface="+mn-cs"/>
                            </a:rPr>
                            <a:t>R.GGSS.210</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Planetary Protection </a:t>
                          </a:r>
                          <a:endParaRPr lang="en-US" sz="1400" dirty="0"/>
                        </a:p>
                      </a:txBody>
                      <a:tcPr marL="68580" marR="68580" marT="34290" marB="34290"/>
                    </a:tc>
                    <a:tc>
                      <a:txBody>
                        <a:bodyPr/>
                        <a:lstStyle/>
                        <a:p>
                          <a:endParaRPr lang="en-US"/>
                        </a:p>
                      </a:txBody>
                      <a:tcPr marL="68580" marR="68580" marT="34290" marB="34290">
                        <a:blipFill>
                          <a:blip r:embed="rId3"/>
                          <a:stretch>
                            <a:fillRect l="-80366" t="-779268" r="-524" b="-70732"/>
                          </a:stretch>
                        </a:blipFill>
                      </a:tcPr>
                    </a:tc>
                    <a:extLst>
                      <a:ext uri="{0D108BD9-81ED-4DB2-BD59-A6C34878D82A}">
                        <a16:rowId xmlns:a16="http://schemas.microsoft.com/office/drawing/2014/main" val="401784658"/>
                      </a:ext>
                    </a:extLst>
                  </a:tr>
                  <a:tr h="2819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dk1"/>
                              </a:solidFill>
                              <a:latin typeface="+mn-lt"/>
                              <a:ea typeface="+mn-ea"/>
                              <a:cs typeface="+mn-cs"/>
                            </a:rPr>
                            <a:t>R.GGSS.211</a:t>
                          </a:r>
                          <a:endParaRPr lang="en-US" sz="1400" dirty="0"/>
                        </a:p>
                      </a:txBody>
                      <a:tcPr marL="68580" marR="68580" marT="34290" marB="34290"/>
                    </a:tc>
                    <a:tc>
                      <a:txBody>
                        <a:bodyPr/>
                        <a:lstStyle/>
                        <a:p>
                          <a:r>
                            <a:rPr lang="en-US" sz="1400" b="0" i="0" u="none" strike="noStrike" kern="1200" baseline="0" dirty="0">
                              <a:solidFill>
                                <a:schemeClr val="dk1"/>
                              </a:solidFill>
                              <a:latin typeface="+mn-lt"/>
                              <a:ea typeface="+mn-ea"/>
                              <a:cs typeface="+mn-cs"/>
                            </a:rPr>
                            <a:t>Radiation Capability </a:t>
                          </a:r>
                          <a:endParaRPr lang="en-US"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Shall be capable of surviving a radiation dose of </a:t>
                          </a:r>
                          <a:r>
                            <a:rPr lang="en-US" sz="1400" b="0" i="0" kern="1200" dirty="0">
                              <a:solidFill>
                                <a:schemeClr val="dk1"/>
                              </a:solidFill>
                              <a:effectLst/>
                              <a:latin typeface="+mn-lt"/>
                              <a:ea typeface="+mn-ea"/>
                              <a:cs typeface="+mn-cs"/>
                            </a:rPr>
                            <a:t>~</a:t>
                          </a:r>
                          <a:r>
                            <a:rPr lang="en-US" sz="1400" b="0" i="0" u="none" strike="noStrike" kern="1200" baseline="0" dirty="0">
                              <a:solidFill>
                                <a:schemeClr val="dk1"/>
                              </a:solidFill>
                              <a:latin typeface="+mn-lt"/>
                              <a:ea typeface="+mn-ea"/>
                              <a:cs typeface="+mn-cs"/>
                            </a:rPr>
                            <a:t>6Mrad</a:t>
                          </a:r>
                          <a:endParaRPr lang="en-US" sz="1400" dirty="0"/>
                        </a:p>
                      </a:txBody>
                      <a:tcPr marL="68580" marR="68580" marT="34290" marB="34290"/>
                    </a:tc>
                    <a:extLst>
                      <a:ext uri="{0D108BD9-81ED-4DB2-BD59-A6C34878D82A}">
                        <a16:rowId xmlns:a16="http://schemas.microsoft.com/office/drawing/2014/main" val="4057923603"/>
                      </a:ext>
                    </a:extLst>
                  </a:tr>
                </a:tbl>
              </a:graphicData>
            </a:graphic>
          </p:graphicFrame>
        </mc:Fallback>
      </mc:AlternateContent>
      <p:sp>
        <p:nvSpPr>
          <p:cNvPr id="5" name="Title 1">
            <a:extLst>
              <a:ext uri="{FF2B5EF4-FFF2-40B4-BE49-F238E27FC236}">
                <a16:creationId xmlns:a16="http://schemas.microsoft.com/office/drawing/2014/main" id="{EE35ACA1-B4C9-40CC-AB29-D3453FA0F91F}"/>
              </a:ext>
            </a:extLst>
          </p:cNvPr>
          <p:cNvSpPr>
            <a:spLocks noGrp="1"/>
          </p:cNvSpPr>
          <p:nvPr>
            <p:ph type="title"/>
          </p:nvPr>
        </p:nvSpPr>
        <p:spPr>
          <a:xfrm>
            <a:off x="767443" y="2"/>
            <a:ext cx="7886700" cy="1045029"/>
          </a:xfrm>
        </p:spPr>
        <p:txBody>
          <a:bodyPr/>
          <a:lstStyle/>
          <a:p>
            <a:r>
              <a:rPr lang="en-US" dirty="0">
                <a:solidFill>
                  <a:prstClr val="black"/>
                </a:solidFill>
              </a:rPr>
              <a:t>NASA RFI</a:t>
            </a:r>
            <a:br>
              <a:rPr lang="en-US" dirty="0">
                <a:solidFill>
                  <a:prstClr val="black"/>
                </a:solidFill>
              </a:rPr>
            </a:br>
            <a:r>
              <a:rPr lang="en-US" sz="1600" dirty="0">
                <a:solidFill>
                  <a:prstClr val="black"/>
                </a:solidFill>
              </a:rPr>
              <a:t>Requirements List</a:t>
            </a:r>
            <a:endParaRPr lang="en-US" dirty="0"/>
          </a:p>
        </p:txBody>
      </p:sp>
    </p:spTree>
    <p:extLst>
      <p:ext uri="{BB962C8B-B14F-4D97-AF65-F5344CB8AC3E}">
        <p14:creationId xmlns:p14="http://schemas.microsoft.com/office/powerpoint/2010/main" val="35896139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FA10E-F7C7-4D36-BD23-E8A217B4E132}"/>
              </a:ext>
            </a:extLst>
          </p:cNvPr>
          <p:cNvSpPr>
            <a:spLocks noGrp="1"/>
          </p:cNvSpPr>
          <p:nvPr>
            <p:ph type="title"/>
          </p:nvPr>
        </p:nvSpPr>
        <p:spPr/>
        <p:txBody>
          <a:bodyPr/>
          <a:lstStyle/>
          <a:p>
            <a:r>
              <a:rPr lang="en-US" dirty="0">
                <a:solidFill>
                  <a:prstClr val="black"/>
                </a:solidFill>
              </a:rPr>
              <a:t>NASA RFI</a:t>
            </a:r>
            <a:br>
              <a:rPr lang="en-US" dirty="0">
                <a:solidFill>
                  <a:prstClr val="black"/>
                </a:solidFill>
              </a:rPr>
            </a:br>
            <a:r>
              <a:rPr lang="en-US" sz="1600" dirty="0">
                <a:solidFill>
                  <a:prstClr val="black"/>
                </a:solidFill>
              </a:rPr>
              <a:t>Requirements List</a:t>
            </a:r>
            <a:endParaRPr lang="en-US" dirty="0"/>
          </a:p>
        </p:txBody>
      </p:sp>
      <p:sp>
        <p:nvSpPr>
          <p:cNvPr id="3" name="Content Placeholder 2">
            <a:extLst>
              <a:ext uri="{FF2B5EF4-FFF2-40B4-BE49-F238E27FC236}">
                <a16:creationId xmlns:a16="http://schemas.microsoft.com/office/drawing/2014/main" id="{7173EAD1-2484-4230-A712-A396099F5992}"/>
              </a:ext>
            </a:extLst>
          </p:cNvPr>
          <p:cNvSpPr>
            <a:spLocks noGrp="1"/>
          </p:cNvSpPr>
          <p:nvPr>
            <p:ph idx="1"/>
          </p:nvPr>
        </p:nvSpPr>
        <p:spPr/>
        <p:txBody>
          <a:bodyPr>
            <a:normAutofit/>
          </a:bodyPr>
          <a:lstStyle/>
          <a:p>
            <a:r>
              <a:rPr lang="en-US" dirty="0"/>
              <a:t>A GGSS should meet the requirements of NASA, MSFC, and ANSI/AIAA standards for design and construction</a:t>
            </a:r>
          </a:p>
          <a:p>
            <a:endParaRPr lang="en-US" dirty="0"/>
          </a:p>
          <a:p>
            <a:endParaRPr lang="en-US" dirty="0"/>
          </a:p>
          <a:p>
            <a:endParaRPr lang="en-US" dirty="0"/>
          </a:p>
          <a:p>
            <a:endParaRPr lang="en-US" dirty="0"/>
          </a:p>
          <a:p>
            <a:endParaRPr lang="en-US" dirty="0"/>
          </a:p>
          <a:p>
            <a:pPr marL="0" indent="0">
              <a:buNone/>
            </a:pPr>
            <a:endParaRPr lang="en-US" dirty="0"/>
          </a:p>
          <a:p>
            <a:pPr marL="0" indent="0">
              <a:buNone/>
            </a:pPr>
            <a:endParaRPr lang="en-US" dirty="0"/>
          </a:p>
          <a:p>
            <a:endParaRPr lang="en-US" dirty="0"/>
          </a:p>
          <a:p>
            <a:endParaRPr lang="en-US" dirty="0"/>
          </a:p>
          <a:p>
            <a:endParaRPr lang="en-US" dirty="0"/>
          </a:p>
          <a:p>
            <a:r>
              <a:rPr lang="en-US" dirty="0"/>
              <a:t>A GGSS should also meet environmental and interface requirements</a:t>
            </a:r>
          </a:p>
          <a:p>
            <a:pPr marL="0" indent="0">
              <a:buNone/>
            </a:pPr>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p:txBody>
      </p:sp>
      <p:graphicFrame>
        <p:nvGraphicFramePr>
          <p:cNvPr id="4" name="Table 3">
            <a:extLst>
              <a:ext uri="{FF2B5EF4-FFF2-40B4-BE49-F238E27FC236}">
                <a16:creationId xmlns:a16="http://schemas.microsoft.com/office/drawing/2014/main" id="{7EB3891B-D2D4-46B6-84C2-F4D024E435A3}"/>
              </a:ext>
            </a:extLst>
          </p:cNvPr>
          <p:cNvGraphicFramePr>
            <a:graphicFrameLocks noGrp="1"/>
          </p:cNvGraphicFramePr>
          <p:nvPr/>
        </p:nvGraphicFramePr>
        <p:xfrm>
          <a:off x="1200468" y="1957789"/>
          <a:ext cx="7020649" cy="2273817"/>
        </p:xfrm>
        <a:graphic>
          <a:graphicData uri="http://schemas.openxmlformats.org/drawingml/2006/table">
            <a:tbl>
              <a:tblPr firstRow="1" bandRow="1">
                <a:tableStyleId>{5C22544A-7EE6-4342-B048-85BDC9FD1C3A}</a:tableStyleId>
              </a:tblPr>
              <a:tblGrid>
                <a:gridCol w="1437389">
                  <a:extLst>
                    <a:ext uri="{9D8B030D-6E8A-4147-A177-3AD203B41FA5}">
                      <a16:colId xmlns:a16="http://schemas.microsoft.com/office/drawing/2014/main" val="1953377490"/>
                    </a:ext>
                  </a:extLst>
                </a:gridCol>
                <a:gridCol w="3935936">
                  <a:extLst>
                    <a:ext uri="{9D8B030D-6E8A-4147-A177-3AD203B41FA5}">
                      <a16:colId xmlns:a16="http://schemas.microsoft.com/office/drawing/2014/main" val="1892103407"/>
                    </a:ext>
                  </a:extLst>
                </a:gridCol>
                <a:gridCol w="1647324">
                  <a:extLst>
                    <a:ext uri="{9D8B030D-6E8A-4147-A177-3AD203B41FA5}">
                      <a16:colId xmlns:a16="http://schemas.microsoft.com/office/drawing/2014/main" val="118279771"/>
                    </a:ext>
                  </a:extLst>
                </a:gridCol>
              </a:tblGrid>
              <a:tr h="278130">
                <a:tc>
                  <a:txBody>
                    <a:bodyPr/>
                    <a:lstStyle/>
                    <a:p>
                      <a:r>
                        <a:rPr lang="en-US" sz="1000" dirty="0"/>
                        <a:t>Subsection No.</a:t>
                      </a:r>
                    </a:p>
                  </a:txBody>
                  <a:tcPr marL="68580" marR="68580" marT="34290" marB="34290"/>
                </a:tc>
                <a:tc>
                  <a:txBody>
                    <a:bodyPr/>
                    <a:lstStyle/>
                    <a:p>
                      <a:r>
                        <a:rPr lang="en-US" sz="1000" dirty="0"/>
                        <a:t>Title</a:t>
                      </a:r>
                    </a:p>
                  </a:txBody>
                  <a:tcPr marL="68580" marR="68580" marT="34290" marB="34290"/>
                </a:tc>
                <a:tc>
                  <a:txBody>
                    <a:bodyPr/>
                    <a:lstStyle/>
                    <a:p>
                      <a:r>
                        <a:rPr lang="en-US" sz="1000" dirty="0"/>
                        <a:t>Standard</a:t>
                      </a:r>
                    </a:p>
                  </a:txBody>
                  <a:tcPr marL="68580" marR="68580" marT="34290" marB="34290"/>
                </a:tc>
                <a:extLst>
                  <a:ext uri="{0D108BD9-81ED-4DB2-BD59-A6C34878D82A}">
                    <a16:rowId xmlns:a16="http://schemas.microsoft.com/office/drawing/2014/main" val="856641032"/>
                  </a:ext>
                </a:extLst>
              </a:tr>
              <a:tr h="278130">
                <a:tc>
                  <a:txBody>
                    <a:bodyPr/>
                    <a:lstStyle/>
                    <a:p>
                      <a:r>
                        <a:rPr lang="en-US" sz="1400" b="1" i="0" u="none" strike="noStrike" kern="1200" baseline="0" dirty="0">
                          <a:solidFill>
                            <a:schemeClr val="dk1"/>
                          </a:solidFill>
                          <a:latin typeface="+mn-lt"/>
                          <a:ea typeface="+mn-ea"/>
                          <a:cs typeface="+mn-cs"/>
                        </a:rPr>
                        <a:t>R.GGSS.301 </a:t>
                      </a:r>
                      <a:endParaRPr lang="en-US" sz="10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Strength and Life Design </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NASA-STD-5001B</a:t>
                      </a:r>
                    </a:p>
                  </a:txBody>
                  <a:tcPr marL="68580" marR="68580" marT="34290" marB="34290"/>
                </a:tc>
                <a:extLst>
                  <a:ext uri="{0D108BD9-81ED-4DB2-BD59-A6C34878D82A}">
                    <a16:rowId xmlns:a16="http://schemas.microsoft.com/office/drawing/2014/main" val="3755962471"/>
                  </a:ext>
                </a:extLst>
              </a:tr>
              <a:tr h="278130">
                <a:tc>
                  <a:txBody>
                    <a:bodyPr/>
                    <a:lstStyle/>
                    <a:p>
                      <a:r>
                        <a:rPr lang="en-US" sz="1400" b="1" i="0" u="none" strike="noStrike" kern="1200" baseline="0" dirty="0">
                          <a:solidFill>
                            <a:schemeClr val="dk1"/>
                          </a:solidFill>
                          <a:latin typeface="+mn-lt"/>
                          <a:ea typeface="+mn-ea"/>
                          <a:cs typeface="+mn-cs"/>
                        </a:rPr>
                        <a:t>R.GGSS.302 </a:t>
                      </a:r>
                      <a:endParaRPr lang="en-US" sz="10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Metallic Pressure Vessel Design </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ANSI/AIAA S-080</a:t>
                      </a:r>
                    </a:p>
                  </a:txBody>
                  <a:tcPr marL="68580" marR="68580" marT="34290" marB="34290"/>
                </a:tc>
                <a:extLst>
                  <a:ext uri="{0D108BD9-81ED-4DB2-BD59-A6C34878D82A}">
                    <a16:rowId xmlns:a16="http://schemas.microsoft.com/office/drawing/2014/main" val="2366282176"/>
                  </a:ext>
                </a:extLst>
              </a:tr>
              <a:tr h="304047">
                <a:tc>
                  <a:txBody>
                    <a:bodyPr/>
                    <a:lstStyle/>
                    <a:p>
                      <a:r>
                        <a:rPr lang="en-US" sz="1400" b="1" i="0" u="none" strike="noStrike" kern="1200" baseline="0" dirty="0">
                          <a:solidFill>
                            <a:schemeClr val="dk1"/>
                          </a:solidFill>
                          <a:latin typeface="+mn-lt"/>
                          <a:ea typeface="+mn-ea"/>
                          <a:cs typeface="+mn-cs"/>
                        </a:rPr>
                        <a:t>R.GGSS.303</a:t>
                      </a:r>
                      <a:endParaRPr lang="en-US" sz="10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Composite Overwrapped Pressure Vessel Design</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ANSI/AIAA S-081A</a:t>
                      </a:r>
                    </a:p>
                  </a:txBody>
                  <a:tcPr marL="68580" marR="68580" marT="34290" marB="34290"/>
                </a:tc>
                <a:extLst>
                  <a:ext uri="{0D108BD9-81ED-4DB2-BD59-A6C34878D82A}">
                    <a16:rowId xmlns:a16="http://schemas.microsoft.com/office/drawing/2014/main" val="2729872883"/>
                  </a:ext>
                </a:extLst>
              </a:tr>
              <a:tr h="278130">
                <a:tc>
                  <a:txBody>
                    <a:bodyPr/>
                    <a:lstStyle/>
                    <a:p>
                      <a:r>
                        <a:rPr lang="en-US" sz="1400" b="1" i="0" u="none" strike="noStrike" kern="1200" baseline="0" dirty="0">
                          <a:solidFill>
                            <a:schemeClr val="dk1"/>
                          </a:solidFill>
                          <a:latin typeface="+mn-lt"/>
                          <a:ea typeface="+mn-ea"/>
                          <a:cs typeface="+mn-cs"/>
                        </a:rPr>
                        <a:t>R.GGSS.304</a:t>
                      </a:r>
                      <a:endParaRPr lang="en-US" sz="10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Structural Strength requirements</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MSFC-HDBK-505B</a:t>
                      </a:r>
                    </a:p>
                  </a:txBody>
                  <a:tcPr marL="68580" marR="68580" marT="34290" marB="34290"/>
                </a:tc>
                <a:extLst>
                  <a:ext uri="{0D108BD9-81ED-4DB2-BD59-A6C34878D82A}">
                    <a16:rowId xmlns:a16="http://schemas.microsoft.com/office/drawing/2014/main" val="2364172326"/>
                  </a:ext>
                </a:extLst>
              </a:tr>
              <a:tr h="274320">
                <a:tc>
                  <a:txBody>
                    <a:bodyPr/>
                    <a:lstStyle/>
                    <a:p>
                      <a:r>
                        <a:rPr lang="en-US" sz="1400" b="1" i="0" u="none" strike="noStrike" kern="1200" baseline="0" dirty="0">
                          <a:solidFill>
                            <a:schemeClr val="dk1"/>
                          </a:solidFill>
                          <a:latin typeface="+mn-lt"/>
                          <a:ea typeface="+mn-ea"/>
                          <a:cs typeface="+mn-cs"/>
                        </a:rPr>
                        <a:t>R.GGSS.305</a:t>
                      </a:r>
                      <a:endParaRPr lang="en-US" sz="10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Mechanism Design</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NASA-STD-5017A</a:t>
                      </a:r>
                    </a:p>
                  </a:txBody>
                  <a:tcPr marL="68580" marR="68580" marT="34290" marB="34290"/>
                </a:tc>
                <a:extLst>
                  <a:ext uri="{0D108BD9-81ED-4DB2-BD59-A6C34878D82A}">
                    <a16:rowId xmlns:a16="http://schemas.microsoft.com/office/drawing/2014/main" val="852795817"/>
                  </a:ext>
                </a:extLst>
              </a:tr>
              <a:tr h="278130">
                <a:tc>
                  <a:txBody>
                    <a:bodyPr/>
                    <a:lstStyle/>
                    <a:p>
                      <a:r>
                        <a:rPr lang="en-US" sz="1400" b="1" i="0" u="none" strike="noStrike" kern="1200" baseline="0" dirty="0">
                          <a:solidFill>
                            <a:schemeClr val="dk1"/>
                          </a:solidFill>
                          <a:latin typeface="+mn-lt"/>
                          <a:ea typeface="+mn-ea"/>
                          <a:cs typeface="+mn-cs"/>
                        </a:rPr>
                        <a:t>R.GGSS.306 </a:t>
                      </a:r>
                      <a:endParaRPr lang="en-US" sz="10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Fracture Control</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NASA-STD-5019A</a:t>
                      </a:r>
                    </a:p>
                  </a:txBody>
                  <a:tcPr marL="68580" marR="68580" marT="34290" marB="34290"/>
                </a:tc>
                <a:extLst>
                  <a:ext uri="{0D108BD9-81ED-4DB2-BD59-A6C34878D82A}">
                    <a16:rowId xmlns:a16="http://schemas.microsoft.com/office/drawing/2014/main" val="2051821897"/>
                  </a:ext>
                </a:extLst>
              </a:tr>
              <a:tr h="2781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a:solidFill>
                            <a:schemeClr val="dk1"/>
                          </a:solidFill>
                          <a:latin typeface="+mn-lt"/>
                          <a:ea typeface="+mn-ea"/>
                          <a:cs typeface="+mn-cs"/>
                        </a:rPr>
                        <a:t>R.GGSS.307</a:t>
                      </a:r>
                      <a:endParaRPr lang="en-US" sz="10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Materials and Processes</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NASA-STD-6016A </a:t>
                      </a:r>
                    </a:p>
                  </a:txBody>
                  <a:tcPr marL="68580" marR="68580" marT="34290" marB="34290"/>
                </a:tc>
                <a:extLst>
                  <a:ext uri="{0D108BD9-81ED-4DB2-BD59-A6C34878D82A}">
                    <a16:rowId xmlns:a16="http://schemas.microsoft.com/office/drawing/2014/main" val="3593322928"/>
                  </a:ext>
                </a:extLst>
              </a:tr>
            </a:tbl>
          </a:graphicData>
        </a:graphic>
      </p:graphicFrame>
      <p:graphicFrame>
        <p:nvGraphicFramePr>
          <p:cNvPr id="6" name="Table 5">
            <a:extLst>
              <a:ext uri="{FF2B5EF4-FFF2-40B4-BE49-F238E27FC236}">
                <a16:creationId xmlns:a16="http://schemas.microsoft.com/office/drawing/2014/main" id="{DE0949B2-BAF0-406E-AF5F-AE50A0D042CA}"/>
              </a:ext>
            </a:extLst>
          </p:cNvPr>
          <p:cNvGraphicFramePr>
            <a:graphicFrameLocks noGrp="1"/>
          </p:cNvGraphicFramePr>
          <p:nvPr/>
        </p:nvGraphicFramePr>
        <p:xfrm>
          <a:off x="1200468" y="5127943"/>
          <a:ext cx="7453675" cy="773430"/>
        </p:xfrm>
        <a:graphic>
          <a:graphicData uri="http://schemas.openxmlformats.org/drawingml/2006/table">
            <a:tbl>
              <a:tblPr firstRow="1" bandRow="1">
                <a:tableStyleId>{5C22544A-7EE6-4342-B048-85BDC9FD1C3A}</a:tableStyleId>
              </a:tblPr>
              <a:tblGrid>
                <a:gridCol w="1427322">
                  <a:extLst>
                    <a:ext uri="{9D8B030D-6E8A-4147-A177-3AD203B41FA5}">
                      <a16:colId xmlns:a16="http://schemas.microsoft.com/office/drawing/2014/main" val="1953377490"/>
                    </a:ext>
                  </a:extLst>
                </a:gridCol>
                <a:gridCol w="1037337">
                  <a:extLst>
                    <a:ext uri="{9D8B030D-6E8A-4147-A177-3AD203B41FA5}">
                      <a16:colId xmlns:a16="http://schemas.microsoft.com/office/drawing/2014/main" val="1892103407"/>
                    </a:ext>
                  </a:extLst>
                </a:gridCol>
                <a:gridCol w="4989016">
                  <a:extLst>
                    <a:ext uri="{9D8B030D-6E8A-4147-A177-3AD203B41FA5}">
                      <a16:colId xmlns:a16="http://schemas.microsoft.com/office/drawing/2014/main" val="118279771"/>
                    </a:ext>
                  </a:extLst>
                </a:gridCol>
              </a:tblGrid>
              <a:tr h="278130">
                <a:tc>
                  <a:txBody>
                    <a:bodyPr/>
                    <a:lstStyle/>
                    <a:p>
                      <a:r>
                        <a:rPr lang="en-US" sz="1000" dirty="0"/>
                        <a:t>Subsection No.</a:t>
                      </a:r>
                    </a:p>
                  </a:txBody>
                  <a:tcPr marL="68580" marR="68580" marT="34290" marB="34290"/>
                </a:tc>
                <a:tc>
                  <a:txBody>
                    <a:bodyPr/>
                    <a:lstStyle/>
                    <a:p>
                      <a:r>
                        <a:rPr lang="en-US" sz="1000" dirty="0"/>
                        <a:t>Title</a:t>
                      </a:r>
                    </a:p>
                  </a:txBody>
                  <a:tcPr marL="68580" marR="68580" marT="34290" marB="34290"/>
                </a:tc>
                <a:tc>
                  <a:txBody>
                    <a:bodyPr/>
                    <a:lstStyle/>
                    <a:p>
                      <a:r>
                        <a:rPr lang="en-US" sz="1000" dirty="0"/>
                        <a:t>Requirement</a:t>
                      </a:r>
                    </a:p>
                  </a:txBody>
                  <a:tcPr marL="68580" marR="68580" marT="34290" marB="34290"/>
                </a:tc>
                <a:extLst>
                  <a:ext uri="{0D108BD9-81ED-4DB2-BD59-A6C34878D82A}">
                    <a16:rowId xmlns:a16="http://schemas.microsoft.com/office/drawing/2014/main" val="856641032"/>
                  </a:ext>
                </a:extLst>
              </a:tr>
              <a:tr h="480060">
                <a:tc>
                  <a:txBody>
                    <a:bodyPr/>
                    <a:lstStyle/>
                    <a:p>
                      <a:r>
                        <a:rPr lang="en-US" sz="1400" b="1" i="0" u="none" strike="noStrike" kern="1200" baseline="0" dirty="0">
                          <a:solidFill>
                            <a:schemeClr val="dk1"/>
                          </a:solidFill>
                          <a:latin typeface="+mn-lt"/>
                          <a:ea typeface="+mn-ea"/>
                          <a:cs typeface="+mn-cs"/>
                        </a:rPr>
                        <a:t>R.GGSS.401 </a:t>
                      </a:r>
                      <a:endParaRPr lang="en-US" sz="10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Dimensions </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a:solidFill>
                            <a:schemeClr val="dk1"/>
                          </a:solidFill>
                          <a:latin typeface="+mn-lt"/>
                          <a:ea typeface="+mn-ea"/>
                          <a:cs typeface="+mn-cs"/>
                        </a:rPr>
                        <a:t>The GGSS should be able to fit within a cylindrical volume bounded by 49 inches outside diameter (OD) by 18 inches in height. </a:t>
                      </a:r>
                    </a:p>
                  </a:txBody>
                  <a:tcPr marL="68580" marR="68580" marT="34290" marB="34290"/>
                </a:tc>
                <a:extLst>
                  <a:ext uri="{0D108BD9-81ED-4DB2-BD59-A6C34878D82A}">
                    <a16:rowId xmlns:a16="http://schemas.microsoft.com/office/drawing/2014/main" val="3755962471"/>
                  </a:ext>
                </a:extLst>
              </a:tr>
            </a:tbl>
          </a:graphicData>
        </a:graphic>
      </p:graphicFrame>
    </p:spTree>
    <p:extLst>
      <p:ext uri="{BB962C8B-B14F-4D97-AF65-F5344CB8AC3E}">
        <p14:creationId xmlns:p14="http://schemas.microsoft.com/office/powerpoint/2010/main" val="1628781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CA4F8-5B7A-4373-A275-8A79E6BE764A}"/>
              </a:ext>
            </a:extLst>
          </p:cNvPr>
          <p:cNvSpPr>
            <a:spLocks noGrp="1"/>
          </p:cNvSpPr>
          <p:nvPr>
            <p:ph type="title"/>
          </p:nvPr>
        </p:nvSpPr>
        <p:spPr/>
        <p:txBody>
          <a:bodyPr/>
          <a:lstStyle/>
          <a:p>
            <a:r>
              <a:rPr lang="en-US" dirty="0"/>
              <a:t>NASA RFI (Request for Information)</a:t>
            </a:r>
          </a:p>
        </p:txBody>
      </p:sp>
      <p:sp>
        <p:nvSpPr>
          <p:cNvPr id="3" name="Content Placeholder 2">
            <a:extLst>
              <a:ext uri="{FF2B5EF4-FFF2-40B4-BE49-F238E27FC236}">
                <a16:creationId xmlns:a16="http://schemas.microsoft.com/office/drawing/2014/main" id="{2FFF6A96-12E2-4113-BEDD-50A48132ECED}"/>
              </a:ext>
            </a:extLst>
          </p:cNvPr>
          <p:cNvSpPr>
            <a:spLocks noGrp="1"/>
          </p:cNvSpPr>
          <p:nvPr>
            <p:ph idx="1"/>
          </p:nvPr>
        </p:nvSpPr>
        <p:spPr/>
        <p:txBody>
          <a:bodyPr/>
          <a:lstStyle/>
          <a:p>
            <a:r>
              <a:rPr lang="en-US" dirty="0"/>
              <a:t>Information Requested</a:t>
            </a:r>
          </a:p>
          <a:p>
            <a:pPr marL="685800" lvl="1" indent="-342900">
              <a:buFont typeface="+mj-lt"/>
              <a:buAutoNum type="arabicPeriod"/>
            </a:pPr>
            <a:r>
              <a:rPr lang="en-US" dirty="0"/>
              <a:t>Physical Characteristics</a:t>
            </a:r>
          </a:p>
          <a:p>
            <a:pPr marL="685800" lvl="1" indent="-342900">
              <a:buFont typeface="+mj-lt"/>
              <a:buAutoNum type="arabicPeriod"/>
            </a:pPr>
            <a:r>
              <a:rPr lang="en-US" dirty="0"/>
              <a:t>Interface Description</a:t>
            </a:r>
          </a:p>
          <a:p>
            <a:pPr marL="685800" lvl="1" indent="-342900">
              <a:buFont typeface="+mj-lt"/>
              <a:buAutoNum type="arabicPeriod"/>
            </a:pPr>
            <a:r>
              <a:rPr lang="en-US" dirty="0"/>
              <a:t>Design, Qualification, and Acceptance</a:t>
            </a:r>
          </a:p>
          <a:p>
            <a:pPr marL="685800" lvl="1" indent="-342900">
              <a:buFont typeface="+mj-lt"/>
              <a:buAutoNum type="arabicPeriod"/>
            </a:pPr>
            <a:r>
              <a:rPr lang="en-US" dirty="0"/>
              <a:t>Manufacturing</a:t>
            </a:r>
          </a:p>
          <a:p>
            <a:pPr marL="685800" lvl="1" indent="-342900">
              <a:buFont typeface="+mj-lt"/>
              <a:buAutoNum type="arabicPeriod"/>
            </a:pPr>
            <a:r>
              <a:rPr lang="en-US" dirty="0"/>
              <a:t>Handling and Operations</a:t>
            </a:r>
          </a:p>
          <a:p>
            <a:pPr marL="685800" lvl="1" indent="-342900">
              <a:buFont typeface="+mj-lt"/>
              <a:buAutoNum type="arabicPeriod"/>
            </a:pPr>
            <a:r>
              <a:rPr lang="en-US" dirty="0"/>
              <a:t>Safety and Risk Mitigation</a:t>
            </a:r>
          </a:p>
          <a:p>
            <a:pPr marL="685800" lvl="1" indent="-342900">
              <a:buFont typeface="+mj-lt"/>
              <a:buAutoNum type="arabicPeriod"/>
            </a:pPr>
            <a:r>
              <a:rPr lang="en-US" dirty="0"/>
              <a:t>Engineering Cost Estimates and Schedule</a:t>
            </a:r>
          </a:p>
          <a:p>
            <a:pPr marL="685800" lvl="1" indent="-342900">
              <a:buFont typeface="+mj-lt"/>
              <a:buAutoNum type="arabicPeriod"/>
            </a:pPr>
            <a:r>
              <a:rPr lang="en-US" dirty="0"/>
              <a:t>Relevant History</a:t>
            </a:r>
          </a:p>
        </p:txBody>
      </p:sp>
    </p:spTree>
    <p:extLst>
      <p:ext uri="{BB962C8B-B14F-4D97-AF65-F5344CB8AC3E}">
        <p14:creationId xmlns:p14="http://schemas.microsoft.com/office/powerpoint/2010/main" val="4157102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F85EF-D0B7-4767-BB1B-5A39A911D628}"/>
              </a:ext>
            </a:extLst>
          </p:cNvPr>
          <p:cNvSpPr>
            <a:spLocks noGrp="1"/>
          </p:cNvSpPr>
          <p:nvPr>
            <p:ph type="title"/>
          </p:nvPr>
        </p:nvSpPr>
        <p:spPr/>
        <p:txBody>
          <a:bodyPr/>
          <a:lstStyle/>
          <a:p>
            <a:r>
              <a:rPr lang="en-US" dirty="0"/>
              <a:t>Gas Generator Separation System Analysis</a:t>
            </a:r>
          </a:p>
        </p:txBody>
      </p:sp>
      <p:sp>
        <p:nvSpPr>
          <p:cNvPr id="120" name="Title 1">
            <a:extLst>
              <a:ext uri="{FF2B5EF4-FFF2-40B4-BE49-F238E27FC236}">
                <a16:creationId xmlns:a16="http://schemas.microsoft.com/office/drawing/2014/main" id="{E94BD759-2CD2-4C08-992D-C95D101F6C1D}"/>
              </a:ext>
            </a:extLst>
          </p:cNvPr>
          <p:cNvSpPr txBox="1">
            <a:spLocks/>
          </p:cNvSpPr>
          <p:nvPr/>
        </p:nvSpPr>
        <p:spPr>
          <a:xfrm>
            <a:off x="1031394" y="660690"/>
            <a:ext cx="7886700" cy="1045029"/>
          </a:xfrm>
          <a:prstGeom prst="rect">
            <a:avLst/>
          </a:prstGeom>
        </p:spPr>
        <p:txBody>
          <a:bodyPr vert="horz" lIns="91440" tIns="45720" rIns="91440" bIns="45720" rtlCol="0" anchor="ctr">
            <a:normAutofit/>
          </a:bodyPr>
          <a:lstStyle>
            <a:lvl1pPr algn="l" defTabSz="514350" rtl="0" eaLnBrk="1" latinLnBrk="0" hangingPunct="1">
              <a:lnSpc>
                <a:spcPct val="90000"/>
              </a:lnSpc>
              <a:spcBef>
                <a:spcPct val="0"/>
              </a:spcBef>
              <a:buNone/>
              <a:defRPr sz="2475" b="1" kern="1200">
                <a:solidFill>
                  <a:schemeClr val="tx1"/>
                </a:solidFill>
                <a:latin typeface="+mj-lt"/>
                <a:ea typeface="+mj-ea"/>
                <a:cs typeface="+mj-cs"/>
              </a:defRPr>
            </a:lvl1pPr>
          </a:lstStyle>
          <a:p>
            <a:r>
              <a:rPr lang="en-US" sz="2400" dirty="0"/>
              <a:t>Definition of Variables</a:t>
            </a:r>
          </a:p>
        </p:txBody>
      </p:sp>
      <mc:AlternateContent xmlns:mc="http://schemas.openxmlformats.org/markup-compatibility/2006" xmlns:a14="http://schemas.microsoft.com/office/drawing/2010/main">
        <mc:Choice Requires="a14">
          <p:graphicFrame>
            <p:nvGraphicFramePr>
              <p:cNvPr id="122" name="Table 121">
                <a:extLst>
                  <a:ext uri="{FF2B5EF4-FFF2-40B4-BE49-F238E27FC236}">
                    <a16:creationId xmlns:a16="http://schemas.microsoft.com/office/drawing/2014/main" id="{659BFF8F-5FA1-4BB1-980D-2B73D4BD25F4}"/>
                  </a:ext>
                </a:extLst>
              </p:cNvPr>
              <p:cNvGraphicFramePr>
                <a:graphicFrameLocks noGrp="1"/>
              </p:cNvGraphicFramePr>
              <p:nvPr>
                <p:extLst>
                  <p:ext uri="{D42A27DB-BD31-4B8C-83A1-F6EECF244321}">
                    <p14:modId xmlns:p14="http://schemas.microsoft.com/office/powerpoint/2010/main" val="1821419449"/>
                  </p:ext>
                </p:extLst>
              </p:nvPr>
            </p:nvGraphicFramePr>
            <p:xfrm>
              <a:off x="6765342" y="1422698"/>
              <a:ext cx="2081640" cy="1914394"/>
            </p:xfrm>
            <a:graphic>
              <a:graphicData uri="http://schemas.openxmlformats.org/drawingml/2006/table">
                <a:tbl>
                  <a:tblPr firstRow="1" bandRow="1">
                    <a:tableStyleId>{5C22544A-7EE6-4342-B048-85BDC9FD1C3A}</a:tableStyleId>
                  </a:tblPr>
                  <a:tblGrid>
                    <a:gridCol w="635511">
                      <a:extLst>
                        <a:ext uri="{9D8B030D-6E8A-4147-A177-3AD203B41FA5}">
                          <a16:colId xmlns:a16="http://schemas.microsoft.com/office/drawing/2014/main" val="219025169"/>
                        </a:ext>
                      </a:extLst>
                    </a:gridCol>
                    <a:gridCol w="1446129">
                      <a:extLst>
                        <a:ext uri="{9D8B030D-6E8A-4147-A177-3AD203B41FA5}">
                          <a16:colId xmlns:a16="http://schemas.microsoft.com/office/drawing/2014/main" val="3505641330"/>
                        </a:ext>
                      </a:extLst>
                    </a:gridCol>
                  </a:tblGrid>
                  <a:tr h="317848">
                    <a:tc>
                      <a:txBody>
                        <a:bodyPr/>
                        <a:lstStyle/>
                        <a:p>
                          <a:r>
                            <a:rPr lang="en-US" dirty="0"/>
                            <a:t>Variable</a:t>
                          </a:r>
                        </a:p>
                      </a:txBody>
                      <a:tcPr/>
                    </a:tc>
                    <a:tc>
                      <a:txBody>
                        <a:bodyPr/>
                        <a:lstStyle/>
                        <a:p>
                          <a:r>
                            <a:rPr lang="en-US" dirty="0"/>
                            <a:t>Definition</a:t>
                          </a:r>
                        </a:p>
                      </a:txBody>
                      <a:tcPr/>
                    </a:tc>
                    <a:extLst>
                      <a:ext uri="{0D108BD9-81ED-4DB2-BD59-A6C34878D82A}">
                        <a16:rowId xmlns:a16="http://schemas.microsoft.com/office/drawing/2014/main" val="3706298900"/>
                      </a:ext>
                    </a:extLst>
                  </a:tr>
                  <a:tr h="317848">
                    <a:tc>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𝑉</m:t>
                                </m:r>
                              </m:oMath>
                            </m:oMathPara>
                          </a14:m>
                          <a:endParaRPr lang="en-US" dirty="0"/>
                        </a:p>
                      </a:txBody>
                      <a:tcPr/>
                    </a:tc>
                    <a:tc>
                      <a:txBody>
                        <a:bodyPr/>
                        <a:lstStyle/>
                        <a:p>
                          <a:r>
                            <a:rPr lang="en-US" dirty="0"/>
                            <a:t>Instantaneous Volume</a:t>
                          </a:r>
                        </a:p>
                      </a:txBody>
                      <a:tcPr/>
                    </a:tc>
                    <a:extLst>
                      <a:ext uri="{0D108BD9-81ED-4DB2-BD59-A6C34878D82A}">
                        <a16:rowId xmlns:a16="http://schemas.microsoft.com/office/drawing/2014/main" val="2439192015"/>
                      </a:ext>
                    </a:extLst>
                  </a:tr>
                  <a:tr h="325154">
                    <a:tc>
                      <a:txBody>
                        <a:bodyPr/>
                        <a:lstStyle/>
                        <a:p>
                          <a:pPr/>
                          <a14:m>
                            <m:oMathPara xmlns:m="http://schemas.openxmlformats.org/officeDocument/2006/math">
                              <m:oMathParaPr>
                                <m:jc m:val="centerGroup"/>
                              </m:oMathParaPr>
                              <m:oMath xmlns:m="http://schemas.openxmlformats.org/officeDocument/2006/math">
                                <m:r>
                                  <a:rPr lang="en-US" sz="1050" b="0" i="1" smtClean="0">
                                    <a:latin typeface="Cambria Math" panose="02040503050406030204" pitchFamily="18" charset="0"/>
                                  </a:rPr>
                                  <m:t>𝑃</m:t>
                                </m:r>
                              </m:oMath>
                            </m:oMathPara>
                          </a14:m>
                          <a:endParaRPr lang="en-US" dirty="0"/>
                        </a:p>
                      </a:txBody>
                      <a:tcPr/>
                    </a:tc>
                    <a:tc>
                      <a:txBody>
                        <a:bodyPr/>
                        <a:lstStyle/>
                        <a:p>
                          <a:r>
                            <a:rPr lang="en-US" dirty="0"/>
                            <a:t>Instantaneous Pressure</a:t>
                          </a:r>
                        </a:p>
                      </a:txBody>
                      <a:tcPr/>
                    </a:tc>
                    <a:extLst>
                      <a:ext uri="{0D108BD9-81ED-4DB2-BD59-A6C34878D82A}">
                        <a16:rowId xmlns:a16="http://schemas.microsoft.com/office/drawing/2014/main" val="3219840769"/>
                      </a:ext>
                    </a:extLst>
                  </a:tr>
                  <a:tr h="317848">
                    <a:tc>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oMath>
                            </m:oMathPara>
                          </a14:m>
                          <a:endParaRPr lang="en-US" dirty="0"/>
                        </a:p>
                      </a:txBody>
                      <a:tcPr/>
                    </a:tc>
                    <a:tc>
                      <a:txBody>
                        <a:bodyPr/>
                        <a:lstStyle/>
                        <a:p>
                          <a:r>
                            <a:rPr lang="en-US" dirty="0"/>
                            <a:t>Instantaneous Force</a:t>
                          </a:r>
                        </a:p>
                      </a:txBody>
                      <a:tcPr/>
                    </a:tc>
                    <a:extLst>
                      <a:ext uri="{0D108BD9-81ED-4DB2-BD59-A6C34878D82A}">
                        <a16:rowId xmlns:a16="http://schemas.microsoft.com/office/drawing/2014/main" val="1242048403"/>
                      </a:ext>
                    </a:extLst>
                  </a:tr>
                  <a:tr h="317848">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latin typeface="Cambria Math" panose="02040503050406030204" pitchFamily="18" charset="0"/>
                                      </a:rPr>
                                    </m:ctrlPr>
                                  </m:sSubPr>
                                  <m:e>
                                    <m:r>
                                      <a:rPr lang="en-US" sz="1000" b="0" i="1" smtClean="0">
                                        <a:latin typeface="Cambria Math" panose="02040503050406030204" pitchFamily="18" charset="0"/>
                                      </a:rPr>
                                      <m:t>𝑃</m:t>
                                    </m:r>
                                  </m:e>
                                  <m:sub>
                                    <m:r>
                                      <a:rPr lang="en-US" sz="1000" b="0" i="1" smtClean="0">
                                        <a:latin typeface="Cambria Math" panose="02040503050406030204" pitchFamily="18" charset="0"/>
                                      </a:rPr>
                                      <m:t>0</m:t>
                                    </m:r>
                                  </m:sub>
                                </m:sSub>
                              </m:oMath>
                            </m:oMathPara>
                          </a14:m>
                          <a:endParaRPr lang="en-US" dirty="0"/>
                        </a:p>
                      </a:txBody>
                      <a:tcPr/>
                    </a:tc>
                    <a:tc>
                      <a:txBody>
                        <a:bodyPr/>
                        <a:lstStyle/>
                        <a:p>
                          <a:r>
                            <a:rPr lang="en-US" dirty="0"/>
                            <a:t>Initial Pressure</a:t>
                          </a:r>
                        </a:p>
                      </a:txBody>
                      <a:tcPr/>
                    </a:tc>
                    <a:extLst>
                      <a:ext uri="{0D108BD9-81ED-4DB2-BD59-A6C34878D82A}">
                        <a16:rowId xmlns:a16="http://schemas.microsoft.com/office/drawing/2014/main" val="3112377963"/>
                      </a:ext>
                    </a:extLst>
                  </a:tr>
                  <a:tr h="317848">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latin typeface="Cambria Math" panose="02040503050406030204" pitchFamily="18" charset="0"/>
                                      </a:rPr>
                                    </m:ctrlPr>
                                  </m:sSubPr>
                                  <m:e>
                                    <m:r>
                                      <a:rPr lang="en-US" sz="1000" b="0" i="1" smtClean="0">
                                        <a:latin typeface="Cambria Math" panose="02040503050406030204" pitchFamily="18" charset="0"/>
                                      </a:rPr>
                                      <m:t>𝐹</m:t>
                                    </m:r>
                                  </m:e>
                                  <m:sub>
                                    <m:r>
                                      <a:rPr lang="en-US" sz="1000" b="0" i="1" smtClean="0">
                                        <a:latin typeface="Cambria Math" panose="02040503050406030204" pitchFamily="18" charset="0"/>
                                      </a:rPr>
                                      <m:t>0</m:t>
                                    </m:r>
                                  </m:sub>
                                </m:sSub>
                              </m:oMath>
                            </m:oMathPara>
                          </a14:m>
                          <a:endParaRPr lang="en-US" dirty="0"/>
                        </a:p>
                      </a:txBody>
                      <a:tcPr/>
                    </a:tc>
                    <a:tc>
                      <a:txBody>
                        <a:bodyPr/>
                        <a:lstStyle/>
                        <a:p>
                          <a:r>
                            <a:rPr lang="en-US" dirty="0"/>
                            <a:t>Initial Force</a:t>
                          </a:r>
                        </a:p>
                      </a:txBody>
                      <a:tcPr/>
                    </a:tc>
                    <a:extLst>
                      <a:ext uri="{0D108BD9-81ED-4DB2-BD59-A6C34878D82A}">
                        <a16:rowId xmlns:a16="http://schemas.microsoft.com/office/drawing/2014/main" val="681844281"/>
                      </a:ext>
                    </a:extLst>
                  </a:tr>
                </a:tbl>
              </a:graphicData>
            </a:graphic>
          </p:graphicFrame>
        </mc:Choice>
        <mc:Fallback xmlns="">
          <p:graphicFrame>
            <p:nvGraphicFramePr>
              <p:cNvPr id="122" name="Table 121">
                <a:extLst>
                  <a:ext uri="{FF2B5EF4-FFF2-40B4-BE49-F238E27FC236}">
                    <a16:creationId xmlns:a16="http://schemas.microsoft.com/office/drawing/2014/main" id="{659BFF8F-5FA1-4BB1-980D-2B73D4BD25F4}"/>
                  </a:ext>
                </a:extLst>
              </p:cNvPr>
              <p:cNvGraphicFramePr>
                <a:graphicFrameLocks noGrp="1"/>
              </p:cNvGraphicFramePr>
              <p:nvPr>
                <p:extLst>
                  <p:ext uri="{D42A27DB-BD31-4B8C-83A1-F6EECF244321}">
                    <p14:modId xmlns:p14="http://schemas.microsoft.com/office/powerpoint/2010/main" val="1821419449"/>
                  </p:ext>
                </p:extLst>
              </p:nvPr>
            </p:nvGraphicFramePr>
            <p:xfrm>
              <a:off x="6765342" y="1422698"/>
              <a:ext cx="2081640" cy="1914394"/>
            </p:xfrm>
            <a:graphic>
              <a:graphicData uri="http://schemas.openxmlformats.org/drawingml/2006/table">
                <a:tbl>
                  <a:tblPr firstRow="1" bandRow="1">
                    <a:tableStyleId>{5C22544A-7EE6-4342-B048-85BDC9FD1C3A}</a:tableStyleId>
                  </a:tblPr>
                  <a:tblGrid>
                    <a:gridCol w="635511">
                      <a:extLst>
                        <a:ext uri="{9D8B030D-6E8A-4147-A177-3AD203B41FA5}">
                          <a16:colId xmlns:a16="http://schemas.microsoft.com/office/drawing/2014/main" val="219025169"/>
                        </a:ext>
                      </a:extLst>
                    </a:gridCol>
                    <a:gridCol w="1446129">
                      <a:extLst>
                        <a:ext uri="{9D8B030D-6E8A-4147-A177-3AD203B41FA5}">
                          <a16:colId xmlns:a16="http://schemas.microsoft.com/office/drawing/2014/main" val="3505641330"/>
                        </a:ext>
                      </a:extLst>
                    </a:gridCol>
                  </a:tblGrid>
                  <a:tr h="317848">
                    <a:tc>
                      <a:txBody>
                        <a:bodyPr/>
                        <a:lstStyle/>
                        <a:p>
                          <a:r>
                            <a:rPr lang="en-US" dirty="0"/>
                            <a:t>Variable</a:t>
                          </a:r>
                        </a:p>
                      </a:txBody>
                      <a:tcPr/>
                    </a:tc>
                    <a:tc>
                      <a:txBody>
                        <a:bodyPr/>
                        <a:lstStyle/>
                        <a:p>
                          <a:r>
                            <a:rPr lang="en-US" dirty="0"/>
                            <a:t>Definition</a:t>
                          </a:r>
                        </a:p>
                      </a:txBody>
                      <a:tcPr/>
                    </a:tc>
                    <a:extLst>
                      <a:ext uri="{0D108BD9-81ED-4DB2-BD59-A6C34878D82A}">
                        <a16:rowId xmlns:a16="http://schemas.microsoft.com/office/drawing/2014/main" val="3706298900"/>
                      </a:ext>
                    </a:extLst>
                  </a:tr>
                  <a:tr h="317848">
                    <a:tc>
                      <a:txBody>
                        <a:bodyPr/>
                        <a:lstStyle/>
                        <a:p>
                          <a:endParaRPr lang="en-US"/>
                        </a:p>
                      </a:txBody>
                      <a:tcPr>
                        <a:blipFill>
                          <a:blip r:embed="rId2"/>
                          <a:stretch>
                            <a:fillRect l="-952" t="-100000" r="-230476" b="-400000"/>
                          </a:stretch>
                        </a:blipFill>
                      </a:tcPr>
                    </a:tc>
                    <a:tc>
                      <a:txBody>
                        <a:bodyPr/>
                        <a:lstStyle/>
                        <a:p>
                          <a:r>
                            <a:rPr lang="en-US" dirty="0"/>
                            <a:t>Instantaneous Volume</a:t>
                          </a:r>
                        </a:p>
                      </a:txBody>
                      <a:tcPr/>
                    </a:tc>
                    <a:extLst>
                      <a:ext uri="{0D108BD9-81ED-4DB2-BD59-A6C34878D82A}">
                        <a16:rowId xmlns:a16="http://schemas.microsoft.com/office/drawing/2014/main" val="2439192015"/>
                      </a:ext>
                    </a:extLst>
                  </a:tr>
                  <a:tr h="325154">
                    <a:tc>
                      <a:txBody>
                        <a:bodyPr/>
                        <a:lstStyle/>
                        <a:p>
                          <a:endParaRPr lang="en-US"/>
                        </a:p>
                      </a:txBody>
                      <a:tcPr>
                        <a:blipFill>
                          <a:blip r:embed="rId2"/>
                          <a:stretch>
                            <a:fillRect l="-952" t="-200000" r="-230476" b="-300000"/>
                          </a:stretch>
                        </a:blipFill>
                      </a:tcPr>
                    </a:tc>
                    <a:tc>
                      <a:txBody>
                        <a:bodyPr/>
                        <a:lstStyle/>
                        <a:p>
                          <a:r>
                            <a:rPr lang="en-US" dirty="0"/>
                            <a:t>Instantaneous Pressure</a:t>
                          </a:r>
                        </a:p>
                      </a:txBody>
                      <a:tcPr/>
                    </a:tc>
                    <a:extLst>
                      <a:ext uri="{0D108BD9-81ED-4DB2-BD59-A6C34878D82A}">
                        <a16:rowId xmlns:a16="http://schemas.microsoft.com/office/drawing/2014/main" val="3219840769"/>
                      </a:ext>
                    </a:extLst>
                  </a:tr>
                  <a:tr h="317848">
                    <a:tc>
                      <a:txBody>
                        <a:bodyPr/>
                        <a:lstStyle/>
                        <a:p>
                          <a:endParaRPr lang="en-US"/>
                        </a:p>
                      </a:txBody>
                      <a:tcPr>
                        <a:blipFill>
                          <a:blip r:embed="rId2"/>
                          <a:stretch>
                            <a:fillRect l="-952" t="-305769" r="-230476" b="-205769"/>
                          </a:stretch>
                        </a:blipFill>
                      </a:tcPr>
                    </a:tc>
                    <a:tc>
                      <a:txBody>
                        <a:bodyPr/>
                        <a:lstStyle/>
                        <a:p>
                          <a:r>
                            <a:rPr lang="en-US" dirty="0"/>
                            <a:t>Instantaneous Force</a:t>
                          </a:r>
                        </a:p>
                      </a:txBody>
                      <a:tcPr/>
                    </a:tc>
                    <a:extLst>
                      <a:ext uri="{0D108BD9-81ED-4DB2-BD59-A6C34878D82A}">
                        <a16:rowId xmlns:a16="http://schemas.microsoft.com/office/drawing/2014/main" val="1242048403"/>
                      </a:ext>
                    </a:extLst>
                  </a:tr>
                  <a:tr h="317848">
                    <a:tc>
                      <a:txBody>
                        <a:bodyPr/>
                        <a:lstStyle/>
                        <a:p>
                          <a:endParaRPr lang="en-US"/>
                        </a:p>
                      </a:txBody>
                      <a:tcPr>
                        <a:blipFill>
                          <a:blip r:embed="rId2"/>
                          <a:stretch>
                            <a:fillRect l="-952" t="-398113" r="-230476" b="-101887"/>
                          </a:stretch>
                        </a:blipFill>
                      </a:tcPr>
                    </a:tc>
                    <a:tc>
                      <a:txBody>
                        <a:bodyPr/>
                        <a:lstStyle/>
                        <a:p>
                          <a:r>
                            <a:rPr lang="en-US" dirty="0"/>
                            <a:t>Initial Pressure</a:t>
                          </a:r>
                        </a:p>
                      </a:txBody>
                      <a:tcPr/>
                    </a:tc>
                    <a:extLst>
                      <a:ext uri="{0D108BD9-81ED-4DB2-BD59-A6C34878D82A}">
                        <a16:rowId xmlns:a16="http://schemas.microsoft.com/office/drawing/2014/main" val="3112377963"/>
                      </a:ext>
                    </a:extLst>
                  </a:tr>
                  <a:tr h="317848">
                    <a:tc>
                      <a:txBody>
                        <a:bodyPr/>
                        <a:lstStyle/>
                        <a:p>
                          <a:endParaRPr lang="en-US"/>
                        </a:p>
                      </a:txBody>
                      <a:tcPr>
                        <a:blipFill>
                          <a:blip r:embed="rId2"/>
                          <a:stretch>
                            <a:fillRect l="-952" t="-507692" r="-230476" b="-3846"/>
                          </a:stretch>
                        </a:blipFill>
                      </a:tcPr>
                    </a:tc>
                    <a:tc>
                      <a:txBody>
                        <a:bodyPr/>
                        <a:lstStyle/>
                        <a:p>
                          <a:r>
                            <a:rPr lang="en-US" dirty="0"/>
                            <a:t>Initial Force</a:t>
                          </a:r>
                        </a:p>
                      </a:txBody>
                      <a:tcPr/>
                    </a:tc>
                    <a:extLst>
                      <a:ext uri="{0D108BD9-81ED-4DB2-BD59-A6C34878D82A}">
                        <a16:rowId xmlns:a16="http://schemas.microsoft.com/office/drawing/2014/main" val="68184428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24" name="Table 123">
                <a:extLst>
                  <a:ext uri="{FF2B5EF4-FFF2-40B4-BE49-F238E27FC236}">
                    <a16:creationId xmlns:a16="http://schemas.microsoft.com/office/drawing/2014/main" id="{8DCD5DE3-81D8-40AD-9E0B-147AD2C24FE8}"/>
                  </a:ext>
                </a:extLst>
              </p:cNvPr>
              <p:cNvGraphicFramePr>
                <a:graphicFrameLocks noGrp="1"/>
              </p:cNvGraphicFramePr>
              <p:nvPr>
                <p:extLst>
                  <p:ext uri="{D42A27DB-BD31-4B8C-83A1-F6EECF244321}">
                    <p14:modId xmlns:p14="http://schemas.microsoft.com/office/powerpoint/2010/main" val="2499004321"/>
                  </p:ext>
                </p:extLst>
              </p:nvPr>
            </p:nvGraphicFramePr>
            <p:xfrm>
              <a:off x="1096427" y="1416402"/>
              <a:ext cx="2691917" cy="3306430"/>
            </p:xfrm>
            <a:graphic>
              <a:graphicData uri="http://schemas.openxmlformats.org/drawingml/2006/table">
                <a:tbl>
                  <a:tblPr firstRow="1" bandRow="1">
                    <a:tableStyleId>{5C22544A-7EE6-4342-B048-85BDC9FD1C3A}</a:tableStyleId>
                  </a:tblPr>
                  <a:tblGrid>
                    <a:gridCol w="487578">
                      <a:extLst>
                        <a:ext uri="{9D8B030D-6E8A-4147-A177-3AD203B41FA5}">
                          <a16:colId xmlns:a16="http://schemas.microsoft.com/office/drawing/2014/main" val="219025169"/>
                        </a:ext>
                      </a:extLst>
                    </a:gridCol>
                    <a:gridCol w="2204339">
                      <a:extLst>
                        <a:ext uri="{9D8B030D-6E8A-4147-A177-3AD203B41FA5}">
                          <a16:colId xmlns:a16="http://schemas.microsoft.com/office/drawing/2014/main" val="3505641330"/>
                        </a:ext>
                      </a:extLst>
                    </a:gridCol>
                  </a:tblGrid>
                  <a:tr h="325721">
                    <a:tc>
                      <a:txBody>
                        <a:bodyPr/>
                        <a:lstStyle/>
                        <a:p>
                          <a:r>
                            <a:rPr lang="en-US" dirty="0"/>
                            <a:t>Input</a:t>
                          </a:r>
                        </a:p>
                      </a:txBody>
                      <a:tcPr/>
                    </a:tc>
                    <a:tc>
                      <a:txBody>
                        <a:bodyPr/>
                        <a:lstStyle/>
                        <a:p>
                          <a:r>
                            <a:rPr lang="en-US" dirty="0"/>
                            <a:t>Definition</a:t>
                          </a:r>
                        </a:p>
                      </a:txBody>
                      <a:tcPr/>
                    </a:tc>
                    <a:extLst>
                      <a:ext uri="{0D108BD9-81ED-4DB2-BD59-A6C34878D82A}">
                        <a16:rowId xmlns:a16="http://schemas.microsoft.com/office/drawing/2014/main" val="3706298900"/>
                      </a:ext>
                    </a:extLst>
                  </a:tr>
                  <a:tr h="333209">
                    <a:tc>
                      <a:txBody>
                        <a:bodyPr/>
                        <a:lstStyle/>
                        <a:p>
                          <a:pPr/>
                          <a14:m>
                            <m:oMathPara xmlns:m="http://schemas.openxmlformats.org/officeDocument/2006/math">
                              <m:oMathParaPr>
                                <m:jc m:val="centerGroup"/>
                              </m:oMathParaPr>
                              <m:oMath xmlns:m="http://schemas.openxmlformats.org/officeDocument/2006/math">
                                <m:r>
                                  <a:rPr lang="en-US" sz="1050" b="0" i="1" smtClean="0">
                                    <a:latin typeface="Cambria Math" panose="02040503050406030204" pitchFamily="18" charset="0"/>
                                  </a:rPr>
                                  <m:t>𝐴</m:t>
                                </m:r>
                              </m:oMath>
                            </m:oMathPara>
                          </a14:m>
                          <a:endParaRPr lang="en-US" dirty="0"/>
                        </a:p>
                      </a:txBody>
                      <a:tcPr/>
                    </a:tc>
                    <a:tc>
                      <a:txBody>
                        <a:bodyPr/>
                        <a:lstStyle/>
                        <a:p>
                          <a:r>
                            <a:rPr lang="en-US" dirty="0"/>
                            <a:t>Piston Area</a:t>
                          </a:r>
                        </a:p>
                      </a:txBody>
                      <a:tcPr/>
                    </a:tc>
                    <a:extLst>
                      <a:ext uri="{0D108BD9-81ED-4DB2-BD59-A6C34878D82A}">
                        <a16:rowId xmlns:a16="http://schemas.microsoft.com/office/drawing/2014/main" val="3219840769"/>
                      </a:ext>
                    </a:extLst>
                  </a:tr>
                  <a:tr h="325721">
                    <a:tc>
                      <a:txBody>
                        <a:bodyPr/>
                        <a:lstStyle/>
                        <a:p>
                          <a:pPr/>
                          <a14:m>
                            <m:oMathPara xmlns:m="http://schemas.openxmlformats.org/officeDocument/2006/math">
                              <m:oMathParaPr>
                                <m:jc m:val="centerGroup"/>
                              </m:oMathParaPr>
                              <m:oMath xmlns:m="http://schemas.openxmlformats.org/officeDocument/2006/math">
                                <m:sSub>
                                  <m:sSubPr>
                                    <m:ctrlPr>
                                      <a:rPr lang="en-US" sz="1000" b="0" i="1" smtClean="0">
                                        <a:latin typeface="Cambria Math" panose="02040503050406030204" pitchFamily="18" charset="0"/>
                                      </a:rPr>
                                    </m:ctrlPr>
                                  </m:sSubPr>
                                  <m:e>
                                    <m:r>
                                      <a:rPr lang="en-US" sz="1000" b="0" i="1" smtClean="0">
                                        <a:latin typeface="Cambria Math" panose="02040503050406030204" pitchFamily="18" charset="0"/>
                                      </a:rPr>
                                      <m:t>𝑉</m:t>
                                    </m:r>
                                  </m:e>
                                  <m:sub>
                                    <m:r>
                                      <a:rPr lang="en-US" sz="1000" b="0" i="1" smtClean="0">
                                        <a:latin typeface="Cambria Math" panose="02040503050406030204" pitchFamily="18" charset="0"/>
                                      </a:rPr>
                                      <m:t>0</m:t>
                                    </m:r>
                                  </m:sub>
                                </m:sSub>
                              </m:oMath>
                            </m:oMathPara>
                          </a14:m>
                          <a:endParaRPr lang="en-US" dirty="0"/>
                        </a:p>
                      </a:txBody>
                      <a:tcPr/>
                    </a:tc>
                    <a:tc>
                      <a:txBody>
                        <a:bodyPr/>
                        <a:lstStyle/>
                        <a:p>
                          <a:r>
                            <a:rPr lang="en-US" dirty="0"/>
                            <a:t>Initial Volume</a:t>
                          </a:r>
                        </a:p>
                      </a:txBody>
                      <a:tcPr/>
                    </a:tc>
                    <a:extLst>
                      <a:ext uri="{0D108BD9-81ED-4DB2-BD59-A6C34878D82A}">
                        <a16:rowId xmlns:a16="http://schemas.microsoft.com/office/drawing/2014/main" val="2915530132"/>
                      </a:ext>
                    </a:extLst>
                  </a:tr>
                  <a:tr h="325721">
                    <a:tc>
                      <a:txBody>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𝑛</m:t>
                                </m:r>
                              </m:oMath>
                            </m:oMathPara>
                          </a14:m>
                          <a:endParaRPr lang="en-US" dirty="0">
                            <a:solidFill>
                              <a:schemeClr val="tx1"/>
                            </a:solidFill>
                          </a:endParaRPr>
                        </a:p>
                      </a:txBody>
                      <a:tcPr/>
                    </a:tc>
                    <a:tc>
                      <a:txBody>
                        <a:bodyPr/>
                        <a:lstStyle/>
                        <a:p>
                          <a:r>
                            <a:rPr lang="en-US" dirty="0"/>
                            <a:t>Number of Actuators Used</a:t>
                          </a:r>
                        </a:p>
                      </a:txBody>
                      <a:tcPr/>
                    </a:tc>
                    <a:extLst>
                      <a:ext uri="{0D108BD9-81ED-4DB2-BD59-A6C34878D82A}">
                        <a16:rowId xmlns:a16="http://schemas.microsoft.com/office/drawing/2014/main" val="243341362"/>
                      </a:ext>
                    </a:extLst>
                  </a:tr>
                  <a:tr h="341959">
                    <a:tc>
                      <a:txBody>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i="1">
                                        <a:solidFill>
                                          <a:schemeClr val="tx1"/>
                                        </a:solidFill>
                                        <a:latin typeface="Cambria Math" panose="02040503050406030204" pitchFamily="18" charset="0"/>
                                      </a:rPr>
                                      <m:t>𝑝</m:t>
                                    </m:r>
                                  </m:sub>
                                </m:sSub>
                              </m:oMath>
                            </m:oMathPara>
                          </a14:m>
                          <a:endParaRPr lang="en-US" dirty="0"/>
                        </a:p>
                      </a:txBody>
                      <a:tcPr/>
                    </a:tc>
                    <a:tc>
                      <a:txBody>
                        <a:bodyPr/>
                        <a:lstStyle/>
                        <a:p>
                          <a:r>
                            <a:rPr lang="en-US" dirty="0"/>
                            <a:t>Propellant Mass (per actuator)</a:t>
                          </a:r>
                        </a:p>
                      </a:txBody>
                      <a:tcPr/>
                    </a:tc>
                    <a:extLst>
                      <a:ext uri="{0D108BD9-81ED-4DB2-BD59-A6C34878D82A}">
                        <a16:rowId xmlns:a16="http://schemas.microsoft.com/office/drawing/2014/main" val="2455183512"/>
                      </a:ext>
                    </a:extLst>
                  </a:tr>
                  <a:tr h="325721">
                    <a:tc>
                      <a:txBody>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1</m:t>
                                    </m:r>
                                  </m:sub>
                                </m:sSub>
                              </m:oMath>
                            </m:oMathPara>
                          </a14:m>
                          <a:endParaRPr lang="en-US" dirty="0"/>
                        </a:p>
                      </a:txBody>
                      <a:tcPr/>
                    </a:tc>
                    <a:tc>
                      <a:txBody>
                        <a:bodyPr/>
                        <a:lstStyle/>
                        <a:p>
                          <a:r>
                            <a:rPr lang="en-US" dirty="0"/>
                            <a:t>Mass 1 (the PDV)</a:t>
                          </a:r>
                        </a:p>
                      </a:txBody>
                      <a:tcPr/>
                    </a:tc>
                    <a:extLst>
                      <a:ext uri="{0D108BD9-81ED-4DB2-BD59-A6C34878D82A}">
                        <a16:rowId xmlns:a16="http://schemas.microsoft.com/office/drawing/2014/main" val="884970716"/>
                      </a:ext>
                    </a:extLst>
                  </a:tr>
                  <a:tr h="325721">
                    <a:tc>
                      <a:txBody>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2</m:t>
                                    </m:r>
                                  </m:sub>
                                </m:sSub>
                              </m:oMath>
                            </m:oMathPara>
                          </a14:m>
                          <a:endParaRPr lang="en-US" dirty="0"/>
                        </a:p>
                      </a:txBody>
                      <a:tcPr/>
                    </a:tc>
                    <a:tc>
                      <a:txBody>
                        <a:bodyPr/>
                        <a:lstStyle/>
                        <a:p>
                          <a:r>
                            <a:rPr lang="en-US" dirty="0"/>
                            <a:t>Mass 2 (the DOS)</a:t>
                          </a:r>
                        </a:p>
                      </a:txBody>
                      <a:tcPr/>
                    </a:tc>
                    <a:extLst>
                      <a:ext uri="{0D108BD9-81ED-4DB2-BD59-A6C34878D82A}">
                        <a16:rowId xmlns:a16="http://schemas.microsoft.com/office/drawing/2014/main" val="3530900478"/>
                      </a:ext>
                    </a:extLst>
                  </a:tr>
                  <a:tr h="343727">
                    <a:tc>
                      <a:txBody>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𝑁</m:t>
                                        </m:r>
                                      </m:e>
                                      <m:sub>
                                        <m:r>
                                          <a:rPr lang="en-US" i="1">
                                            <a:solidFill>
                                              <a:schemeClr val="tx1"/>
                                            </a:solidFill>
                                            <a:latin typeface="Cambria Math" panose="02040503050406030204" pitchFamily="18" charset="0"/>
                                          </a:rPr>
                                          <m:t>2</m:t>
                                        </m:r>
                                      </m:sub>
                                    </m:sSub>
                                  </m:sub>
                                </m:sSub>
                              </m:oMath>
                            </m:oMathPara>
                          </a14:m>
                          <a:endParaRPr lang="en-US" dirty="0">
                            <a:solidFill>
                              <a:schemeClr val="tx1"/>
                            </a:solidFill>
                          </a:endParaRPr>
                        </a:p>
                      </a:txBody>
                      <a:tcPr/>
                    </a:tc>
                    <a:tc>
                      <a:txBody>
                        <a:bodyPr/>
                        <a:lstStyle/>
                        <a:p>
                          <a:r>
                            <a:rPr lang="en-US" dirty="0"/>
                            <a:t>Ideal Gas Constant for Gaseous N</a:t>
                          </a:r>
                          <a:r>
                            <a:rPr lang="en-US" baseline="-25000" dirty="0"/>
                            <a:t>2</a:t>
                          </a:r>
                          <a:endParaRPr lang="en-US" dirty="0"/>
                        </a:p>
                      </a:txBody>
                      <a:tcPr/>
                    </a:tc>
                    <a:extLst>
                      <a:ext uri="{0D108BD9-81ED-4DB2-BD59-A6C34878D82A}">
                        <a16:rowId xmlns:a16="http://schemas.microsoft.com/office/drawing/2014/main" val="2559533892"/>
                      </a:ext>
                    </a:extLst>
                  </a:tr>
                  <a:tr h="333209">
                    <a:tc>
                      <a:txBody>
                        <a:bodyPr/>
                        <a:lstStyle/>
                        <a:p>
                          <a:pPr/>
                          <a14:m>
                            <m:oMathPara xmlns:m="http://schemas.openxmlformats.org/officeDocument/2006/math">
                              <m:oMathParaPr>
                                <m:jc m:val="centerGroup"/>
                              </m:oMathParaPr>
                              <m:oMath xmlns:m="http://schemas.openxmlformats.org/officeDocument/2006/math">
                                <m:r>
                                  <a:rPr lang="en-US" sz="1050" b="0" i="1" smtClean="0">
                                    <a:latin typeface="Cambria Math" panose="02040503050406030204" pitchFamily="18" charset="0"/>
                                    <a:ea typeface="Cambria Math" panose="02040503050406030204" pitchFamily="18" charset="0"/>
                                  </a:rPr>
                                  <m:t>𝛾</m:t>
                                </m:r>
                              </m:oMath>
                            </m:oMathPara>
                          </a14:m>
                          <a:endParaRPr lang="en-US" dirty="0"/>
                        </a:p>
                      </a:txBody>
                      <a:tcPr/>
                    </a:tc>
                    <a:tc>
                      <a:txBody>
                        <a:bodyPr/>
                        <a:lstStyle/>
                        <a:p>
                          <a:r>
                            <a:rPr lang="en-US" dirty="0"/>
                            <a:t>Ratio of Specific Heats for Gaseous N</a:t>
                          </a:r>
                          <a:r>
                            <a:rPr lang="en-US" baseline="-25000" dirty="0"/>
                            <a:t>2</a:t>
                          </a:r>
                          <a:endParaRPr lang="en-US" dirty="0"/>
                        </a:p>
                      </a:txBody>
                      <a:tcPr/>
                    </a:tc>
                    <a:extLst>
                      <a:ext uri="{0D108BD9-81ED-4DB2-BD59-A6C34878D82A}">
                        <a16:rowId xmlns:a16="http://schemas.microsoft.com/office/drawing/2014/main" val="2618942039"/>
                      </a:ext>
                    </a:extLst>
                  </a:tr>
                  <a:tr h="325721">
                    <a:tc>
                      <a:txBody>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0</m:t>
                                    </m:r>
                                  </m:sub>
                                </m:sSub>
                              </m:oMath>
                            </m:oMathPara>
                          </a14:m>
                          <a:endParaRPr lang="en-US" dirty="0">
                            <a:solidFill>
                              <a:schemeClr val="tx1"/>
                            </a:solidFill>
                          </a:endParaRPr>
                        </a:p>
                      </a:txBody>
                      <a:tcPr/>
                    </a:tc>
                    <a:tc>
                      <a:txBody>
                        <a:bodyPr/>
                        <a:lstStyle/>
                        <a:p>
                          <a:r>
                            <a:rPr lang="en-US" dirty="0"/>
                            <a:t>Initial Combusted Gas Temperature</a:t>
                          </a:r>
                        </a:p>
                      </a:txBody>
                      <a:tcPr/>
                    </a:tc>
                    <a:extLst>
                      <a:ext uri="{0D108BD9-81ED-4DB2-BD59-A6C34878D82A}">
                        <a16:rowId xmlns:a16="http://schemas.microsoft.com/office/drawing/2014/main" val="3487563556"/>
                      </a:ext>
                    </a:extLst>
                  </a:tr>
                </a:tbl>
              </a:graphicData>
            </a:graphic>
          </p:graphicFrame>
        </mc:Choice>
        <mc:Fallback xmlns="">
          <p:graphicFrame>
            <p:nvGraphicFramePr>
              <p:cNvPr id="124" name="Table 123">
                <a:extLst>
                  <a:ext uri="{FF2B5EF4-FFF2-40B4-BE49-F238E27FC236}">
                    <a16:creationId xmlns:a16="http://schemas.microsoft.com/office/drawing/2014/main" id="{8DCD5DE3-81D8-40AD-9E0B-147AD2C24FE8}"/>
                  </a:ext>
                </a:extLst>
              </p:cNvPr>
              <p:cNvGraphicFramePr>
                <a:graphicFrameLocks noGrp="1"/>
              </p:cNvGraphicFramePr>
              <p:nvPr>
                <p:extLst>
                  <p:ext uri="{D42A27DB-BD31-4B8C-83A1-F6EECF244321}">
                    <p14:modId xmlns:p14="http://schemas.microsoft.com/office/powerpoint/2010/main" val="2499004321"/>
                  </p:ext>
                </p:extLst>
              </p:nvPr>
            </p:nvGraphicFramePr>
            <p:xfrm>
              <a:off x="1096427" y="1416402"/>
              <a:ext cx="2691917" cy="3306430"/>
            </p:xfrm>
            <a:graphic>
              <a:graphicData uri="http://schemas.openxmlformats.org/drawingml/2006/table">
                <a:tbl>
                  <a:tblPr firstRow="1" bandRow="1">
                    <a:tableStyleId>{5C22544A-7EE6-4342-B048-85BDC9FD1C3A}</a:tableStyleId>
                  </a:tblPr>
                  <a:tblGrid>
                    <a:gridCol w="487578">
                      <a:extLst>
                        <a:ext uri="{9D8B030D-6E8A-4147-A177-3AD203B41FA5}">
                          <a16:colId xmlns:a16="http://schemas.microsoft.com/office/drawing/2014/main" val="219025169"/>
                        </a:ext>
                      </a:extLst>
                    </a:gridCol>
                    <a:gridCol w="2204339">
                      <a:extLst>
                        <a:ext uri="{9D8B030D-6E8A-4147-A177-3AD203B41FA5}">
                          <a16:colId xmlns:a16="http://schemas.microsoft.com/office/drawing/2014/main" val="3505641330"/>
                        </a:ext>
                      </a:extLst>
                    </a:gridCol>
                  </a:tblGrid>
                  <a:tr h="325721">
                    <a:tc>
                      <a:txBody>
                        <a:bodyPr/>
                        <a:lstStyle/>
                        <a:p>
                          <a:r>
                            <a:rPr lang="en-US" dirty="0"/>
                            <a:t>Input</a:t>
                          </a:r>
                        </a:p>
                      </a:txBody>
                      <a:tcPr/>
                    </a:tc>
                    <a:tc>
                      <a:txBody>
                        <a:bodyPr/>
                        <a:lstStyle/>
                        <a:p>
                          <a:r>
                            <a:rPr lang="en-US" dirty="0"/>
                            <a:t>Definition</a:t>
                          </a:r>
                        </a:p>
                      </a:txBody>
                      <a:tcPr/>
                    </a:tc>
                    <a:extLst>
                      <a:ext uri="{0D108BD9-81ED-4DB2-BD59-A6C34878D82A}">
                        <a16:rowId xmlns:a16="http://schemas.microsoft.com/office/drawing/2014/main" val="3706298900"/>
                      </a:ext>
                    </a:extLst>
                  </a:tr>
                  <a:tr h="333209">
                    <a:tc>
                      <a:txBody>
                        <a:bodyPr/>
                        <a:lstStyle/>
                        <a:p>
                          <a:endParaRPr lang="en-US"/>
                        </a:p>
                      </a:txBody>
                      <a:tcPr>
                        <a:blipFill>
                          <a:blip r:embed="rId3"/>
                          <a:stretch>
                            <a:fillRect l="-1250" t="-98182" r="-458750" b="-794545"/>
                          </a:stretch>
                        </a:blipFill>
                      </a:tcPr>
                    </a:tc>
                    <a:tc>
                      <a:txBody>
                        <a:bodyPr/>
                        <a:lstStyle/>
                        <a:p>
                          <a:r>
                            <a:rPr lang="en-US" dirty="0"/>
                            <a:t>Piston Area</a:t>
                          </a:r>
                        </a:p>
                      </a:txBody>
                      <a:tcPr/>
                    </a:tc>
                    <a:extLst>
                      <a:ext uri="{0D108BD9-81ED-4DB2-BD59-A6C34878D82A}">
                        <a16:rowId xmlns:a16="http://schemas.microsoft.com/office/drawing/2014/main" val="3219840769"/>
                      </a:ext>
                    </a:extLst>
                  </a:tr>
                  <a:tr h="325721">
                    <a:tc>
                      <a:txBody>
                        <a:bodyPr/>
                        <a:lstStyle/>
                        <a:p>
                          <a:endParaRPr lang="en-US"/>
                        </a:p>
                      </a:txBody>
                      <a:tcPr>
                        <a:blipFill>
                          <a:blip r:embed="rId3"/>
                          <a:stretch>
                            <a:fillRect l="-1250" t="-201852" r="-458750" b="-709259"/>
                          </a:stretch>
                        </a:blipFill>
                      </a:tcPr>
                    </a:tc>
                    <a:tc>
                      <a:txBody>
                        <a:bodyPr/>
                        <a:lstStyle/>
                        <a:p>
                          <a:r>
                            <a:rPr lang="en-US" dirty="0"/>
                            <a:t>Initial Volume</a:t>
                          </a:r>
                        </a:p>
                      </a:txBody>
                      <a:tcPr/>
                    </a:tc>
                    <a:extLst>
                      <a:ext uri="{0D108BD9-81ED-4DB2-BD59-A6C34878D82A}">
                        <a16:rowId xmlns:a16="http://schemas.microsoft.com/office/drawing/2014/main" val="2915530132"/>
                      </a:ext>
                    </a:extLst>
                  </a:tr>
                  <a:tr h="325721">
                    <a:tc>
                      <a:txBody>
                        <a:bodyPr/>
                        <a:lstStyle/>
                        <a:p>
                          <a:endParaRPr lang="en-US"/>
                        </a:p>
                      </a:txBody>
                      <a:tcPr>
                        <a:blipFill>
                          <a:blip r:embed="rId3"/>
                          <a:stretch>
                            <a:fillRect l="-1250" t="-307547" r="-458750" b="-622642"/>
                          </a:stretch>
                        </a:blipFill>
                      </a:tcPr>
                    </a:tc>
                    <a:tc>
                      <a:txBody>
                        <a:bodyPr/>
                        <a:lstStyle/>
                        <a:p>
                          <a:r>
                            <a:rPr lang="en-US" dirty="0"/>
                            <a:t>Number of Actuators Used</a:t>
                          </a:r>
                        </a:p>
                      </a:txBody>
                      <a:tcPr/>
                    </a:tc>
                    <a:extLst>
                      <a:ext uri="{0D108BD9-81ED-4DB2-BD59-A6C34878D82A}">
                        <a16:rowId xmlns:a16="http://schemas.microsoft.com/office/drawing/2014/main" val="243341362"/>
                      </a:ext>
                    </a:extLst>
                  </a:tr>
                  <a:tr h="341959">
                    <a:tc>
                      <a:txBody>
                        <a:bodyPr/>
                        <a:lstStyle/>
                        <a:p>
                          <a:endParaRPr lang="en-US"/>
                        </a:p>
                      </a:txBody>
                      <a:tcPr>
                        <a:blipFill>
                          <a:blip r:embed="rId3"/>
                          <a:stretch>
                            <a:fillRect l="-1250" t="-385714" r="-458750" b="-489286"/>
                          </a:stretch>
                        </a:blipFill>
                      </a:tcPr>
                    </a:tc>
                    <a:tc>
                      <a:txBody>
                        <a:bodyPr/>
                        <a:lstStyle/>
                        <a:p>
                          <a:r>
                            <a:rPr lang="en-US" dirty="0"/>
                            <a:t>Propellant Mass (per actuator)</a:t>
                          </a:r>
                        </a:p>
                      </a:txBody>
                      <a:tcPr/>
                    </a:tc>
                    <a:extLst>
                      <a:ext uri="{0D108BD9-81ED-4DB2-BD59-A6C34878D82A}">
                        <a16:rowId xmlns:a16="http://schemas.microsoft.com/office/drawing/2014/main" val="2455183512"/>
                      </a:ext>
                    </a:extLst>
                  </a:tr>
                  <a:tr h="325721">
                    <a:tc>
                      <a:txBody>
                        <a:bodyPr/>
                        <a:lstStyle/>
                        <a:p>
                          <a:endParaRPr lang="en-US"/>
                        </a:p>
                      </a:txBody>
                      <a:tcPr>
                        <a:blipFill>
                          <a:blip r:embed="rId3"/>
                          <a:stretch>
                            <a:fillRect l="-1250" t="-503704" r="-458750" b="-407407"/>
                          </a:stretch>
                        </a:blipFill>
                      </a:tcPr>
                    </a:tc>
                    <a:tc>
                      <a:txBody>
                        <a:bodyPr/>
                        <a:lstStyle/>
                        <a:p>
                          <a:r>
                            <a:rPr lang="en-US" dirty="0"/>
                            <a:t>Mass 1 (the PDV)</a:t>
                          </a:r>
                        </a:p>
                      </a:txBody>
                      <a:tcPr/>
                    </a:tc>
                    <a:extLst>
                      <a:ext uri="{0D108BD9-81ED-4DB2-BD59-A6C34878D82A}">
                        <a16:rowId xmlns:a16="http://schemas.microsoft.com/office/drawing/2014/main" val="884970716"/>
                      </a:ext>
                    </a:extLst>
                  </a:tr>
                  <a:tr h="325721">
                    <a:tc>
                      <a:txBody>
                        <a:bodyPr/>
                        <a:lstStyle/>
                        <a:p>
                          <a:endParaRPr lang="en-US"/>
                        </a:p>
                      </a:txBody>
                      <a:tcPr>
                        <a:blipFill>
                          <a:blip r:embed="rId3"/>
                          <a:stretch>
                            <a:fillRect l="-1250" t="-615094" r="-458750" b="-315094"/>
                          </a:stretch>
                        </a:blipFill>
                      </a:tcPr>
                    </a:tc>
                    <a:tc>
                      <a:txBody>
                        <a:bodyPr/>
                        <a:lstStyle/>
                        <a:p>
                          <a:r>
                            <a:rPr lang="en-US" dirty="0"/>
                            <a:t>Mass 2 (the DOS)</a:t>
                          </a:r>
                        </a:p>
                      </a:txBody>
                      <a:tcPr/>
                    </a:tc>
                    <a:extLst>
                      <a:ext uri="{0D108BD9-81ED-4DB2-BD59-A6C34878D82A}">
                        <a16:rowId xmlns:a16="http://schemas.microsoft.com/office/drawing/2014/main" val="3530900478"/>
                      </a:ext>
                    </a:extLst>
                  </a:tr>
                  <a:tr h="343727">
                    <a:tc>
                      <a:txBody>
                        <a:bodyPr/>
                        <a:lstStyle/>
                        <a:p>
                          <a:endParaRPr lang="en-US"/>
                        </a:p>
                      </a:txBody>
                      <a:tcPr>
                        <a:blipFill>
                          <a:blip r:embed="rId3"/>
                          <a:stretch>
                            <a:fillRect l="-1250" t="-664912" r="-458750" b="-192982"/>
                          </a:stretch>
                        </a:blipFill>
                      </a:tcPr>
                    </a:tc>
                    <a:tc>
                      <a:txBody>
                        <a:bodyPr/>
                        <a:lstStyle/>
                        <a:p>
                          <a:r>
                            <a:rPr lang="en-US" dirty="0"/>
                            <a:t>Ideal Gas Constant for Gaseous N</a:t>
                          </a:r>
                          <a:r>
                            <a:rPr lang="en-US" baseline="-25000" dirty="0"/>
                            <a:t>2</a:t>
                          </a:r>
                          <a:endParaRPr lang="en-US" dirty="0"/>
                        </a:p>
                      </a:txBody>
                      <a:tcPr/>
                    </a:tc>
                    <a:extLst>
                      <a:ext uri="{0D108BD9-81ED-4DB2-BD59-A6C34878D82A}">
                        <a16:rowId xmlns:a16="http://schemas.microsoft.com/office/drawing/2014/main" val="2559533892"/>
                      </a:ext>
                    </a:extLst>
                  </a:tr>
                  <a:tr h="333209">
                    <a:tc>
                      <a:txBody>
                        <a:bodyPr/>
                        <a:lstStyle/>
                        <a:p>
                          <a:endParaRPr lang="en-US"/>
                        </a:p>
                      </a:txBody>
                      <a:tcPr>
                        <a:blipFill>
                          <a:blip r:embed="rId3"/>
                          <a:stretch>
                            <a:fillRect l="-1250" t="-792727" r="-458750" b="-100000"/>
                          </a:stretch>
                        </a:blipFill>
                      </a:tcPr>
                    </a:tc>
                    <a:tc>
                      <a:txBody>
                        <a:bodyPr/>
                        <a:lstStyle/>
                        <a:p>
                          <a:r>
                            <a:rPr lang="en-US" dirty="0"/>
                            <a:t>Ratio of Specific Heats for Gaseous N</a:t>
                          </a:r>
                          <a:r>
                            <a:rPr lang="en-US" baseline="-25000" dirty="0"/>
                            <a:t>2</a:t>
                          </a:r>
                          <a:endParaRPr lang="en-US" dirty="0"/>
                        </a:p>
                      </a:txBody>
                      <a:tcPr/>
                    </a:tc>
                    <a:extLst>
                      <a:ext uri="{0D108BD9-81ED-4DB2-BD59-A6C34878D82A}">
                        <a16:rowId xmlns:a16="http://schemas.microsoft.com/office/drawing/2014/main" val="2618942039"/>
                      </a:ext>
                    </a:extLst>
                  </a:tr>
                  <a:tr h="325721">
                    <a:tc>
                      <a:txBody>
                        <a:bodyPr/>
                        <a:lstStyle/>
                        <a:p>
                          <a:endParaRPr lang="en-US"/>
                        </a:p>
                      </a:txBody>
                      <a:tcPr>
                        <a:blipFill>
                          <a:blip r:embed="rId3"/>
                          <a:stretch>
                            <a:fillRect l="-1250" t="-926415" r="-458750" b="-3774"/>
                          </a:stretch>
                        </a:blipFill>
                      </a:tcPr>
                    </a:tc>
                    <a:tc>
                      <a:txBody>
                        <a:bodyPr/>
                        <a:lstStyle/>
                        <a:p>
                          <a:r>
                            <a:rPr lang="en-US" dirty="0"/>
                            <a:t>Initial Combusted Gas Temperature</a:t>
                          </a:r>
                        </a:p>
                      </a:txBody>
                      <a:tcPr/>
                    </a:tc>
                    <a:extLst>
                      <a:ext uri="{0D108BD9-81ED-4DB2-BD59-A6C34878D82A}">
                        <a16:rowId xmlns:a16="http://schemas.microsoft.com/office/drawing/2014/main" val="3487563556"/>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7E199069-E75A-4B09-9C1B-DFC2363C9CC2}"/>
                  </a:ext>
                </a:extLst>
              </p:cNvPr>
              <p:cNvGraphicFramePr>
                <a:graphicFrameLocks noGrp="1"/>
              </p:cNvGraphicFramePr>
              <p:nvPr>
                <p:extLst>
                  <p:ext uri="{D42A27DB-BD31-4B8C-83A1-F6EECF244321}">
                    <p14:modId xmlns:p14="http://schemas.microsoft.com/office/powerpoint/2010/main" val="3518158750"/>
                  </p:ext>
                </p:extLst>
              </p:nvPr>
            </p:nvGraphicFramePr>
            <p:xfrm>
              <a:off x="3995209" y="1416406"/>
              <a:ext cx="2563268" cy="4258534"/>
            </p:xfrm>
            <a:graphic>
              <a:graphicData uri="http://schemas.openxmlformats.org/drawingml/2006/table">
                <a:tbl>
                  <a:tblPr firstRow="1" bandRow="1">
                    <a:tableStyleId>{5C22544A-7EE6-4342-B048-85BDC9FD1C3A}</a:tableStyleId>
                  </a:tblPr>
                  <a:tblGrid>
                    <a:gridCol w="717647">
                      <a:extLst>
                        <a:ext uri="{9D8B030D-6E8A-4147-A177-3AD203B41FA5}">
                          <a16:colId xmlns:a16="http://schemas.microsoft.com/office/drawing/2014/main" val="219025169"/>
                        </a:ext>
                      </a:extLst>
                    </a:gridCol>
                    <a:gridCol w="1845621">
                      <a:extLst>
                        <a:ext uri="{9D8B030D-6E8A-4147-A177-3AD203B41FA5}">
                          <a16:colId xmlns:a16="http://schemas.microsoft.com/office/drawing/2014/main" val="3505641330"/>
                        </a:ext>
                      </a:extLst>
                    </a:gridCol>
                  </a:tblGrid>
                  <a:tr h="325420">
                    <a:tc>
                      <a:txBody>
                        <a:bodyPr/>
                        <a:lstStyle/>
                        <a:p>
                          <a:r>
                            <a:rPr lang="en-US" dirty="0"/>
                            <a:t>Variable</a:t>
                          </a:r>
                        </a:p>
                      </a:txBody>
                      <a:tcPr/>
                    </a:tc>
                    <a:tc>
                      <a:txBody>
                        <a:bodyPr/>
                        <a:lstStyle/>
                        <a:p>
                          <a:r>
                            <a:rPr lang="en-US" dirty="0"/>
                            <a:t>Definition</a:t>
                          </a:r>
                        </a:p>
                      </a:txBody>
                      <a:tcPr/>
                    </a:tc>
                    <a:extLst>
                      <a:ext uri="{0D108BD9-81ED-4DB2-BD59-A6C34878D82A}">
                        <a16:rowId xmlns:a16="http://schemas.microsoft.com/office/drawing/2014/main" val="3706298900"/>
                      </a:ext>
                    </a:extLst>
                  </a:tr>
                  <a:tr h="32542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oMath>
                            </m:oMathPara>
                          </a14:m>
                          <a:endParaRPr lang="en-US" dirty="0"/>
                        </a:p>
                      </a:txBody>
                      <a:tcPr/>
                    </a:tc>
                    <a:tc>
                      <a:txBody>
                        <a:bodyPr/>
                        <a:lstStyle/>
                        <a:p>
                          <a:r>
                            <a:rPr lang="en-US" dirty="0"/>
                            <a:t>Time</a:t>
                          </a:r>
                        </a:p>
                      </a:txBody>
                      <a:tcPr/>
                    </a:tc>
                    <a:extLst>
                      <a:ext uri="{0D108BD9-81ED-4DB2-BD59-A6C34878D82A}">
                        <a16:rowId xmlns:a16="http://schemas.microsoft.com/office/drawing/2014/main" val="2507265240"/>
                      </a:ext>
                    </a:extLst>
                  </a:tr>
                  <a:tr h="325420">
                    <a:tc>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a:txBody>
                      <a:tcPr/>
                    </a:tc>
                    <a:tc>
                      <a:txBody>
                        <a:bodyPr/>
                        <a:lstStyle/>
                        <a:p>
                          <a:r>
                            <a:rPr lang="en-US" dirty="0"/>
                            <a:t>Instantaneous Position</a:t>
                          </a:r>
                        </a:p>
                      </a:txBody>
                      <a:tcPr/>
                    </a:tc>
                    <a:extLst>
                      <a:ext uri="{0D108BD9-81ED-4DB2-BD59-A6C34878D82A}">
                        <a16:rowId xmlns:a16="http://schemas.microsoft.com/office/drawing/2014/main" val="3219840769"/>
                      </a:ext>
                    </a:extLst>
                  </a:tr>
                  <a:tr h="325420">
                    <a:tc>
                      <a:txBody>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𝑥</m:t>
                                    </m:r>
                                  </m:e>
                                </m:acc>
                              </m:oMath>
                            </m:oMathPara>
                          </a14:m>
                          <a:endParaRPr lang="en-US" dirty="0"/>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dirty="0"/>
                            <a:t>Instantaneous Velocity</a:t>
                          </a:r>
                        </a:p>
                      </a:txBody>
                      <a:tcPr/>
                    </a:tc>
                    <a:extLst>
                      <a:ext uri="{0D108BD9-81ED-4DB2-BD59-A6C34878D82A}">
                        <a16:rowId xmlns:a16="http://schemas.microsoft.com/office/drawing/2014/main" val="3006628738"/>
                      </a:ext>
                    </a:extLst>
                  </a:tr>
                  <a:tr h="332900">
                    <a:tc>
                      <a:txBody>
                        <a:bodyPr/>
                        <a:lstStyle/>
                        <a:p>
                          <a:pPr/>
                          <a14:m>
                            <m:oMathPara xmlns:m="http://schemas.openxmlformats.org/officeDocument/2006/math">
                              <m:oMathParaPr>
                                <m:jc m:val="centerGroup"/>
                              </m:oMathParaPr>
                              <m:oMath xmlns:m="http://schemas.openxmlformats.org/officeDocument/2006/math">
                                <m:acc>
                                  <m:accPr>
                                    <m:chr m:val="̈"/>
                                    <m:ctrlPr>
                                      <a:rPr lang="en-US" sz="1050" b="0" i="1" smtClean="0">
                                        <a:latin typeface="Cambria Math" panose="02040503050406030204" pitchFamily="18" charset="0"/>
                                      </a:rPr>
                                    </m:ctrlPr>
                                  </m:accPr>
                                  <m:e>
                                    <m:r>
                                      <a:rPr lang="en-US" sz="1050" b="0" i="1" smtClean="0">
                                        <a:latin typeface="Cambria Math" panose="02040503050406030204" pitchFamily="18" charset="0"/>
                                      </a:rPr>
                                      <m:t>𝑥</m:t>
                                    </m:r>
                                  </m:e>
                                </m:acc>
                              </m:oMath>
                            </m:oMathPara>
                          </a14:m>
                          <a:endParaRPr lang="en-US" dirty="0"/>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dirty="0"/>
                            <a:t>Instantaneous Acceleration</a:t>
                          </a:r>
                        </a:p>
                      </a:txBody>
                      <a:tcPr/>
                    </a:tc>
                    <a:extLst>
                      <a:ext uri="{0D108BD9-81ED-4DB2-BD59-A6C34878D82A}">
                        <a16:rowId xmlns:a16="http://schemas.microsoft.com/office/drawing/2014/main" val="1242048403"/>
                      </a:ext>
                    </a:extLst>
                  </a:tr>
                  <a:tr h="32542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m:t>
                                </m:r>
                              </m:oMath>
                            </m:oMathPara>
                          </a14:m>
                          <a:endParaRPr lang="en-US" dirty="0"/>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dirty="0"/>
                            <a:t>Non-Dimensional Time</a:t>
                          </a:r>
                        </a:p>
                      </a:txBody>
                      <a:tcPr/>
                    </a:tc>
                    <a:extLst>
                      <a:ext uri="{0D108BD9-81ED-4DB2-BD59-A6C34878D82A}">
                        <a16:rowId xmlns:a16="http://schemas.microsoft.com/office/drawing/2014/main" val="4183702299"/>
                      </a:ext>
                    </a:extLst>
                  </a:tr>
                  <a:tr h="325420">
                    <a:tc>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𝑋</m:t>
                                </m:r>
                              </m:oMath>
                            </m:oMathPara>
                          </a14:m>
                          <a:endParaRPr lang="en-US" dirty="0"/>
                        </a:p>
                      </a:txBody>
                      <a:tcPr/>
                    </a:tc>
                    <a:tc>
                      <a:txBody>
                        <a:bodyPr/>
                        <a:lstStyle/>
                        <a:p>
                          <a:r>
                            <a:rPr lang="en-US" dirty="0"/>
                            <a:t>Non-Dimensional Position</a:t>
                          </a:r>
                        </a:p>
                      </a:txBody>
                      <a:tcPr/>
                    </a:tc>
                    <a:extLst>
                      <a:ext uri="{0D108BD9-81ED-4DB2-BD59-A6C34878D82A}">
                        <a16:rowId xmlns:a16="http://schemas.microsoft.com/office/drawing/2014/main" val="1933996164"/>
                      </a:ext>
                    </a:extLst>
                  </a:tr>
                  <a:tr h="331809">
                    <a:tc>
                      <a:txBody>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𝑋</m:t>
                                    </m:r>
                                  </m:e>
                                </m:acc>
                              </m:oMath>
                            </m:oMathPara>
                          </a14:m>
                          <a:endParaRPr lang="en-US" dirty="0"/>
                        </a:p>
                      </a:txBody>
                      <a:tcPr/>
                    </a:tc>
                    <a:tc>
                      <a:txBody>
                        <a:bodyPr/>
                        <a:lstStyle/>
                        <a:p>
                          <a:r>
                            <a:rPr lang="en-US" dirty="0"/>
                            <a:t>Non-Dimensional Velocity</a:t>
                          </a:r>
                        </a:p>
                      </a:txBody>
                      <a:tcPr/>
                    </a:tc>
                    <a:extLst>
                      <a:ext uri="{0D108BD9-81ED-4DB2-BD59-A6C34878D82A}">
                        <a16:rowId xmlns:a16="http://schemas.microsoft.com/office/drawing/2014/main" val="4013235324"/>
                      </a:ext>
                    </a:extLst>
                  </a:tr>
                  <a:tr h="339625">
                    <a:tc>
                      <a:txBody>
                        <a:bodyPr/>
                        <a:lstStyle/>
                        <a:p>
                          <a:pPr/>
                          <a14:m>
                            <m:oMathPara xmlns:m="http://schemas.openxmlformats.org/officeDocument/2006/math">
                              <m:oMathParaPr>
                                <m:jc m:val="centerGroup"/>
                              </m:oMathParaPr>
                              <m:oMath xmlns:m="http://schemas.openxmlformats.org/officeDocument/2006/math">
                                <m:acc>
                                  <m:accPr>
                                    <m:chr m:val="̈"/>
                                    <m:ctrlPr>
                                      <a:rPr lang="en-US" sz="1050" b="0" i="1" smtClean="0">
                                        <a:latin typeface="Cambria Math" panose="02040503050406030204" pitchFamily="18" charset="0"/>
                                      </a:rPr>
                                    </m:ctrlPr>
                                  </m:accPr>
                                  <m:e>
                                    <m:r>
                                      <a:rPr lang="en-US" sz="1050" b="0" i="1" smtClean="0">
                                        <a:latin typeface="Cambria Math" panose="02040503050406030204" pitchFamily="18" charset="0"/>
                                      </a:rPr>
                                      <m:t>𝑋</m:t>
                                    </m:r>
                                  </m:e>
                                </m:acc>
                              </m:oMath>
                            </m:oMathPara>
                          </a14:m>
                          <a:endParaRPr lang="en-US" dirty="0"/>
                        </a:p>
                      </a:txBody>
                      <a:tcPr/>
                    </a:tc>
                    <a:tc>
                      <a:txBody>
                        <a:bodyPr/>
                        <a:lstStyle/>
                        <a:p>
                          <a:r>
                            <a:rPr lang="en-US" dirty="0"/>
                            <a:t>Non-Dimensional Acceleration</a:t>
                          </a:r>
                        </a:p>
                      </a:txBody>
                      <a:tcPr/>
                    </a:tc>
                    <a:extLst>
                      <a:ext uri="{0D108BD9-81ED-4DB2-BD59-A6C34878D82A}">
                        <a16:rowId xmlns:a16="http://schemas.microsoft.com/office/drawing/2014/main" val="2755728750"/>
                      </a:ext>
                    </a:extLst>
                  </a:tr>
                  <a:tr h="325420">
                    <a:tc>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𝜏</m:t>
                                </m:r>
                              </m:oMath>
                            </m:oMathPara>
                          </a14:m>
                          <a:endParaRPr lang="en-US" dirty="0"/>
                        </a:p>
                      </a:txBody>
                      <a:tcPr/>
                    </a:tc>
                    <a:tc>
                      <a:txBody>
                        <a:bodyPr/>
                        <a:lstStyle/>
                        <a:p>
                          <a:r>
                            <a:rPr lang="en-US" dirty="0"/>
                            <a:t>Time Constant</a:t>
                          </a:r>
                        </a:p>
                      </a:txBody>
                      <a:tcPr/>
                    </a:tc>
                    <a:extLst>
                      <a:ext uri="{0D108BD9-81ED-4DB2-BD59-A6C34878D82A}">
                        <a16:rowId xmlns:a16="http://schemas.microsoft.com/office/drawing/2014/main" val="3486854114"/>
                      </a:ext>
                    </a:extLst>
                  </a:tr>
                  <a:tr h="325420">
                    <a:tc>
                      <a: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oMath>
                            </m:oMathPara>
                          </a14:m>
                          <a:endParaRPr lang="en-US" dirty="0"/>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prstClr val="black"/>
                              </a:solidFill>
                              <a:effectLst/>
                              <a:uLnTx/>
                              <a:uFillTx/>
                              <a:latin typeface="Calibri" panose="020F0502020204030204"/>
                              <a:ea typeface="+mn-ea"/>
                              <a:cs typeface="+mn-cs"/>
                            </a:rPr>
                            <a:t>Initial Position</a:t>
                          </a:r>
                        </a:p>
                      </a:txBody>
                      <a:tcPr/>
                    </a:tc>
                    <a:extLst>
                      <a:ext uri="{0D108BD9-81ED-4DB2-BD59-A6C34878D82A}">
                        <a16:rowId xmlns:a16="http://schemas.microsoft.com/office/drawing/2014/main" val="2985374340"/>
                      </a:ext>
                    </a:extLst>
                  </a:tr>
                  <a:tr h="325420">
                    <a:tc>
                      <a: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𝑥</m:t>
                                        </m:r>
                                      </m:e>
                                    </m:acc>
                                  </m:e>
                                  <m:sub>
                                    <m:r>
                                      <a:rPr lang="en-US" b="0" i="1" smtClean="0">
                                        <a:latin typeface="Cambria Math" panose="02040503050406030204" pitchFamily="18" charset="0"/>
                                      </a:rPr>
                                      <m:t>0</m:t>
                                    </m:r>
                                  </m:sub>
                                </m:sSub>
                              </m:oMath>
                            </m:oMathPara>
                          </a14:m>
                          <a:endParaRPr lang="en-US" dirty="0"/>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prstClr val="black"/>
                              </a:solidFill>
                              <a:effectLst/>
                              <a:uLnTx/>
                              <a:uFillTx/>
                              <a:latin typeface="Calibri" panose="020F0502020204030204"/>
                              <a:ea typeface="+mn-ea"/>
                              <a:cs typeface="+mn-cs"/>
                            </a:rPr>
                            <a:t>Initial </a:t>
                          </a:r>
                          <a:r>
                            <a:rPr lang="en-US" dirty="0"/>
                            <a:t>Velocity</a:t>
                          </a:r>
                          <a:endParaRPr kumimoji="0" lang="en-US" sz="1013"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1349778205"/>
                      </a:ext>
                    </a:extLst>
                  </a:tr>
                  <a:tr h="325420">
                    <a:tc>
                      <a: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US" sz="1000" b="0" i="1" smtClean="0">
                                            <a:latin typeface="Cambria Math" panose="02040503050406030204" pitchFamily="18" charset="0"/>
                                          </a:rPr>
                                        </m:ctrlPr>
                                      </m:accPr>
                                      <m:e>
                                        <m:r>
                                          <a:rPr lang="en-US" sz="1000" b="0" i="1" smtClean="0">
                                            <a:latin typeface="Cambria Math" panose="02040503050406030204" pitchFamily="18" charset="0"/>
                                          </a:rPr>
                                          <m:t>𝑥</m:t>
                                        </m:r>
                                      </m:e>
                                    </m:acc>
                                  </m:e>
                                  <m:sub>
                                    <m:r>
                                      <a:rPr lang="en-US" b="0" i="1" smtClean="0">
                                        <a:latin typeface="Cambria Math" panose="02040503050406030204" pitchFamily="18" charset="0"/>
                                      </a:rPr>
                                      <m:t>0</m:t>
                                    </m:r>
                                  </m:sub>
                                </m:sSub>
                              </m:oMath>
                            </m:oMathPara>
                          </a14:m>
                          <a:endParaRPr lang="en-US" dirty="0"/>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prstClr val="black"/>
                              </a:solidFill>
                              <a:effectLst/>
                              <a:uLnTx/>
                              <a:uFillTx/>
                              <a:latin typeface="Calibri" panose="020F0502020204030204"/>
                              <a:ea typeface="+mn-ea"/>
                              <a:cs typeface="+mn-cs"/>
                            </a:rPr>
                            <a:t>Initial </a:t>
                          </a:r>
                          <a:r>
                            <a:rPr lang="en-US" dirty="0"/>
                            <a:t>Acceleration</a:t>
                          </a:r>
                        </a:p>
                      </a:txBody>
                      <a:tcPr/>
                    </a:tc>
                    <a:extLst>
                      <a:ext uri="{0D108BD9-81ED-4DB2-BD59-A6C34878D82A}">
                        <a16:rowId xmlns:a16="http://schemas.microsoft.com/office/drawing/2014/main" val="978479455"/>
                      </a:ext>
                    </a:extLst>
                  </a:tr>
                </a:tbl>
              </a:graphicData>
            </a:graphic>
          </p:graphicFrame>
        </mc:Choice>
        <mc:Fallback xmlns="">
          <p:graphicFrame>
            <p:nvGraphicFramePr>
              <p:cNvPr id="8" name="Table 7">
                <a:extLst>
                  <a:ext uri="{FF2B5EF4-FFF2-40B4-BE49-F238E27FC236}">
                    <a16:creationId xmlns:a16="http://schemas.microsoft.com/office/drawing/2014/main" id="{7E199069-E75A-4B09-9C1B-DFC2363C9CC2}"/>
                  </a:ext>
                </a:extLst>
              </p:cNvPr>
              <p:cNvGraphicFramePr>
                <a:graphicFrameLocks noGrp="1"/>
              </p:cNvGraphicFramePr>
              <p:nvPr>
                <p:extLst>
                  <p:ext uri="{D42A27DB-BD31-4B8C-83A1-F6EECF244321}">
                    <p14:modId xmlns:p14="http://schemas.microsoft.com/office/powerpoint/2010/main" val="3518158750"/>
                  </p:ext>
                </p:extLst>
              </p:nvPr>
            </p:nvGraphicFramePr>
            <p:xfrm>
              <a:off x="3995209" y="1416406"/>
              <a:ext cx="2563268" cy="4258534"/>
            </p:xfrm>
            <a:graphic>
              <a:graphicData uri="http://schemas.openxmlformats.org/drawingml/2006/table">
                <a:tbl>
                  <a:tblPr firstRow="1" bandRow="1">
                    <a:tableStyleId>{5C22544A-7EE6-4342-B048-85BDC9FD1C3A}</a:tableStyleId>
                  </a:tblPr>
                  <a:tblGrid>
                    <a:gridCol w="717647">
                      <a:extLst>
                        <a:ext uri="{9D8B030D-6E8A-4147-A177-3AD203B41FA5}">
                          <a16:colId xmlns:a16="http://schemas.microsoft.com/office/drawing/2014/main" val="219025169"/>
                        </a:ext>
                      </a:extLst>
                    </a:gridCol>
                    <a:gridCol w="1845621">
                      <a:extLst>
                        <a:ext uri="{9D8B030D-6E8A-4147-A177-3AD203B41FA5}">
                          <a16:colId xmlns:a16="http://schemas.microsoft.com/office/drawing/2014/main" val="3505641330"/>
                        </a:ext>
                      </a:extLst>
                    </a:gridCol>
                  </a:tblGrid>
                  <a:tr h="325420">
                    <a:tc>
                      <a:txBody>
                        <a:bodyPr/>
                        <a:lstStyle/>
                        <a:p>
                          <a:r>
                            <a:rPr lang="en-US" dirty="0"/>
                            <a:t>Variable</a:t>
                          </a:r>
                        </a:p>
                      </a:txBody>
                      <a:tcPr/>
                    </a:tc>
                    <a:tc>
                      <a:txBody>
                        <a:bodyPr/>
                        <a:lstStyle/>
                        <a:p>
                          <a:r>
                            <a:rPr lang="en-US" dirty="0"/>
                            <a:t>Definition</a:t>
                          </a:r>
                        </a:p>
                      </a:txBody>
                      <a:tcPr/>
                    </a:tc>
                    <a:extLst>
                      <a:ext uri="{0D108BD9-81ED-4DB2-BD59-A6C34878D82A}">
                        <a16:rowId xmlns:a16="http://schemas.microsoft.com/office/drawing/2014/main" val="3706298900"/>
                      </a:ext>
                    </a:extLst>
                  </a:tr>
                  <a:tr h="325420">
                    <a:tc>
                      <a:txBody>
                        <a:bodyPr/>
                        <a:lstStyle/>
                        <a:p>
                          <a:endParaRPr lang="en-US"/>
                        </a:p>
                      </a:txBody>
                      <a:tcPr>
                        <a:blipFill>
                          <a:blip r:embed="rId4"/>
                          <a:stretch>
                            <a:fillRect l="-847" t="-100000" r="-261017" b="-1101852"/>
                          </a:stretch>
                        </a:blipFill>
                      </a:tcPr>
                    </a:tc>
                    <a:tc>
                      <a:txBody>
                        <a:bodyPr/>
                        <a:lstStyle/>
                        <a:p>
                          <a:r>
                            <a:rPr lang="en-US" dirty="0"/>
                            <a:t>Time</a:t>
                          </a:r>
                        </a:p>
                      </a:txBody>
                      <a:tcPr/>
                    </a:tc>
                    <a:extLst>
                      <a:ext uri="{0D108BD9-81ED-4DB2-BD59-A6C34878D82A}">
                        <a16:rowId xmlns:a16="http://schemas.microsoft.com/office/drawing/2014/main" val="2507265240"/>
                      </a:ext>
                    </a:extLst>
                  </a:tr>
                  <a:tr h="325420">
                    <a:tc>
                      <a:txBody>
                        <a:bodyPr/>
                        <a:lstStyle/>
                        <a:p>
                          <a:endParaRPr lang="en-US"/>
                        </a:p>
                      </a:txBody>
                      <a:tcPr>
                        <a:blipFill>
                          <a:blip r:embed="rId4"/>
                          <a:stretch>
                            <a:fillRect l="-847" t="-203774" r="-261017" b="-1022642"/>
                          </a:stretch>
                        </a:blipFill>
                      </a:tcPr>
                    </a:tc>
                    <a:tc>
                      <a:txBody>
                        <a:bodyPr/>
                        <a:lstStyle/>
                        <a:p>
                          <a:r>
                            <a:rPr lang="en-US" dirty="0"/>
                            <a:t>Instantaneous Position</a:t>
                          </a:r>
                        </a:p>
                      </a:txBody>
                      <a:tcPr/>
                    </a:tc>
                    <a:extLst>
                      <a:ext uri="{0D108BD9-81ED-4DB2-BD59-A6C34878D82A}">
                        <a16:rowId xmlns:a16="http://schemas.microsoft.com/office/drawing/2014/main" val="3219840769"/>
                      </a:ext>
                    </a:extLst>
                  </a:tr>
                  <a:tr h="325420">
                    <a:tc>
                      <a:txBody>
                        <a:bodyPr/>
                        <a:lstStyle/>
                        <a:p>
                          <a:endParaRPr lang="en-US"/>
                        </a:p>
                      </a:txBody>
                      <a:tcPr>
                        <a:blipFill>
                          <a:blip r:embed="rId4"/>
                          <a:stretch>
                            <a:fillRect l="-847" t="-298148" r="-261017" b="-903704"/>
                          </a:stretch>
                        </a:blipFill>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dirty="0"/>
                            <a:t>Instantaneous Velocity</a:t>
                          </a:r>
                        </a:p>
                      </a:txBody>
                      <a:tcPr/>
                    </a:tc>
                    <a:extLst>
                      <a:ext uri="{0D108BD9-81ED-4DB2-BD59-A6C34878D82A}">
                        <a16:rowId xmlns:a16="http://schemas.microsoft.com/office/drawing/2014/main" val="3006628738"/>
                      </a:ext>
                    </a:extLst>
                  </a:tr>
                  <a:tr h="332900">
                    <a:tc>
                      <a:txBody>
                        <a:bodyPr/>
                        <a:lstStyle/>
                        <a:p>
                          <a:endParaRPr lang="en-US"/>
                        </a:p>
                      </a:txBody>
                      <a:tcPr>
                        <a:blipFill>
                          <a:blip r:embed="rId4"/>
                          <a:stretch>
                            <a:fillRect l="-847" t="-398148" r="-261017" b="-803704"/>
                          </a:stretch>
                        </a:blipFill>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dirty="0"/>
                            <a:t>Instantaneous Acceleration</a:t>
                          </a:r>
                        </a:p>
                      </a:txBody>
                      <a:tcPr/>
                    </a:tc>
                    <a:extLst>
                      <a:ext uri="{0D108BD9-81ED-4DB2-BD59-A6C34878D82A}">
                        <a16:rowId xmlns:a16="http://schemas.microsoft.com/office/drawing/2014/main" val="1242048403"/>
                      </a:ext>
                    </a:extLst>
                  </a:tr>
                  <a:tr h="325420">
                    <a:tc>
                      <a:txBody>
                        <a:bodyPr/>
                        <a:lstStyle/>
                        <a:p>
                          <a:endParaRPr lang="en-US"/>
                        </a:p>
                      </a:txBody>
                      <a:tcPr>
                        <a:blipFill>
                          <a:blip r:embed="rId4"/>
                          <a:stretch>
                            <a:fillRect l="-847" t="-498148" r="-261017" b="-703704"/>
                          </a:stretch>
                        </a:blipFill>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dirty="0"/>
                            <a:t>Non-Dimensional Time</a:t>
                          </a:r>
                        </a:p>
                      </a:txBody>
                      <a:tcPr/>
                    </a:tc>
                    <a:extLst>
                      <a:ext uri="{0D108BD9-81ED-4DB2-BD59-A6C34878D82A}">
                        <a16:rowId xmlns:a16="http://schemas.microsoft.com/office/drawing/2014/main" val="4183702299"/>
                      </a:ext>
                    </a:extLst>
                  </a:tr>
                  <a:tr h="325420">
                    <a:tc>
                      <a:txBody>
                        <a:bodyPr/>
                        <a:lstStyle/>
                        <a:p>
                          <a:endParaRPr lang="en-US"/>
                        </a:p>
                      </a:txBody>
                      <a:tcPr>
                        <a:blipFill>
                          <a:blip r:embed="rId4"/>
                          <a:stretch>
                            <a:fillRect l="-847" t="-609434" r="-261017" b="-616981"/>
                          </a:stretch>
                        </a:blipFill>
                      </a:tcPr>
                    </a:tc>
                    <a:tc>
                      <a:txBody>
                        <a:bodyPr/>
                        <a:lstStyle/>
                        <a:p>
                          <a:r>
                            <a:rPr lang="en-US" dirty="0"/>
                            <a:t>Non-Dimensional Position</a:t>
                          </a:r>
                        </a:p>
                      </a:txBody>
                      <a:tcPr/>
                    </a:tc>
                    <a:extLst>
                      <a:ext uri="{0D108BD9-81ED-4DB2-BD59-A6C34878D82A}">
                        <a16:rowId xmlns:a16="http://schemas.microsoft.com/office/drawing/2014/main" val="1933996164"/>
                      </a:ext>
                    </a:extLst>
                  </a:tr>
                  <a:tr h="331809">
                    <a:tc>
                      <a:txBody>
                        <a:bodyPr/>
                        <a:lstStyle/>
                        <a:p>
                          <a:endParaRPr lang="en-US"/>
                        </a:p>
                      </a:txBody>
                      <a:tcPr>
                        <a:blipFill>
                          <a:blip r:embed="rId4"/>
                          <a:stretch>
                            <a:fillRect l="-847" t="-683636" r="-261017" b="-494545"/>
                          </a:stretch>
                        </a:blipFill>
                      </a:tcPr>
                    </a:tc>
                    <a:tc>
                      <a:txBody>
                        <a:bodyPr/>
                        <a:lstStyle/>
                        <a:p>
                          <a:r>
                            <a:rPr lang="en-US" dirty="0"/>
                            <a:t>Non-Dimensional Velocity</a:t>
                          </a:r>
                        </a:p>
                      </a:txBody>
                      <a:tcPr/>
                    </a:tc>
                    <a:extLst>
                      <a:ext uri="{0D108BD9-81ED-4DB2-BD59-A6C34878D82A}">
                        <a16:rowId xmlns:a16="http://schemas.microsoft.com/office/drawing/2014/main" val="4013235324"/>
                      </a:ext>
                    </a:extLst>
                  </a:tr>
                  <a:tr h="339625">
                    <a:tc>
                      <a:txBody>
                        <a:bodyPr/>
                        <a:lstStyle/>
                        <a:p>
                          <a:endParaRPr lang="en-US"/>
                        </a:p>
                      </a:txBody>
                      <a:tcPr>
                        <a:blipFill>
                          <a:blip r:embed="rId4"/>
                          <a:stretch>
                            <a:fillRect l="-847" t="-783636" r="-261017" b="-394545"/>
                          </a:stretch>
                        </a:blipFill>
                      </a:tcPr>
                    </a:tc>
                    <a:tc>
                      <a:txBody>
                        <a:bodyPr/>
                        <a:lstStyle/>
                        <a:p>
                          <a:r>
                            <a:rPr lang="en-US" dirty="0"/>
                            <a:t>Non-Dimensional Acceleration</a:t>
                          </a:r>
                        </a:p>
                      </a:txBody>
                      <a:tcPr/>
                    </a:tc>
                    <a:extLst>
                      <a:ext uri="{0D108BD9-81ED-4DB2-BD59-A6C34878D82A}">
                        <a16:rowId xmlns:a16="http://schemas.microsoft.com/office/drawing/2014/main" val="2755728750"/>
                      </a:ext>
                    </a:extLst>
                  </a:tr>
                  <a:tr h="325420">
                    <a:tc>
                      <a:txBody>
                        <a:bodyPr/>
                        <a:lstStyle/>
                        <a:p>
                          <a:endParaRPr lang="en-US"/>
                        </a:p>
                      </a:txBody>
                      <a:tcPr>
                        <a:blipFill>
                          <a:blip r:embed="rId4"/>
                          <a:stretch>
                            <a:fillRect l="-847" t="-900000" r="-261017" b="-301852"/>
                          </a:stretch>
                        </a:blipFill>
                      </a:tcPr>
                    </a:tc>
                    <a:tc>
                      <a:txBody>
                        <a:bodyPr/>
                        <a:lstStyle/>
                        <a:p>
                          <a:r>
                            <a:rPr lang="en-US" dirty="0"/>
                            <a:t>Time Constant</a:t>
                          </a:r>
                        </a:p>
                      </a:txBody>
                      <a:tcPr/>
                    </a:tc>
                    <a:extLst>
                      <a:ext uri="{0D108BD9-81ED-4DB2-BD59-A6C34878D82A}">
                        <a16:rowId xmlns:a16="http://schemas.microsoft.com/office/drawing/2014/main" val="3486854114"/>
                      </a:ext>
                    </a:extLst>
                  </a:tr>
                  <a:tr h="325420">
                    <a:tc>
                      <a:txBody>
                        <a:bodyPr/>
                        <a:lstStyle/>
                        <a:p>
                          <a:endParaRPr lang="en-US"/>
                        </a:p>
                      </a:txBody>
                      <a:tcPr>
                        <a:blipFill>
                          <a:blip r:embed="rId4"/>
                          <a:stretch>
                            <a:fillRect l="-847" t="-1018868" r="-261017" b="-207547"/>
                          </a:stretch>
                        </a:blipFill>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prstClr val="black"/>
                              </a:solidFill>
                              <a:effectLst/>
                              <a:uLnTx/>
                              <a:uFillTx/>
                              <a:latin typeface="Calibri" panose="020F0502020204030204"/>
                              <a:ea typeface="+mn-ea"/>
                              <a:cs typeface="+mn-cs"/>
                            </a:rPr>
                            <a:t>Initial Position</a:t>
                          </a:r>
                        </a:p>
                      </a:txBody>
                      <a:tcPr/>
                    </a:tc>
                    <a:extLst>
                      <a:ext uri="{0D108BD9-81ED-4DB2-BD59-A6C34878D82A}">
                        <a16:rowId xmlns:a16="http://schemas.microsoft.com/office/drawing/2014/main" val="2985374340"/>
                      </a:ext>
                    </a:extLst>
                  </a:tr>
                  <a:tr h="325420">
                    <a:tc>
                      <a:txBody>
                        <a:bodyPr/>
                        <a:lstStyle/>
                        <a:p>
                          <a:endParaRPr lang="en-US"/>
                        </a:p>
                      </a:txBody>
                      <a:tcPr>
                        <a:blipFill>
                          <a:blip r:embed="rId4"/>
                          <a:stretch>
                            <a:fillRect l="-847" t="-1098148" r="-261017" b="-103704"/>
                          </a:stretch>
                        </a:blipFill>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prstClr val="black"/>
                              </a:solidFill>
                              <a:effectLst/>
                              <a:uLnTx/>
                              <a:uFillTx/>
                              <a:latin typeface="Calibri" panose="020F0502020204030204"/>
                              <a:ea typeface="+mn-ea"/>
                              <a:cs typeface="+mn-cs"/>
                            </a:rPr>
                            <a:t>Initial </a:t>
                          </a:r>
                          <a:r>
                            <a:rPr lang="en-US" dirty="0"/>
                            <a:t>Velocity</a:t>
                          </a:r>
                          <a:endParaRPr kumimoji="0" lang="en-US" sz="1013"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1349778205"/>
                      </a:ext>
                    </a:extLst>
                  </a:tr>
                  <a:tr h="325420">
                    <a:tc>
                      <a:txBody>
                        <a:bodyPr/>
                        <a:lstStyle/>
                        <a:p>
                          <a:endParaRPr lang="en-US"/>
                        </a:p>
                      </a:txBody>
                      <a:tcPr>
                        <a:blipFill>
                          <a:blip r:embed="rId4"/>
                          <a:stretch>
                            <a:fillRect l="-847" t="-1220755" r="-261017" b="-5660"/>
                          </a:stretch>
                        </a:blipFill>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prstClr val="black"/>
                              </a:solidFill>
                              <a:effectLst/>
                              <a:uLnTx/>
                              <a:uFillTx/>
                              <a:latin typeface="Calibri" panose="020F0502020204030204"/>
                              <a:ea typeface="+mn-ea"/>
                              <a:cs typeface="+mn-cs"/>
                            </a:rPr>
                            <a:t>Initial </a:t>
                          </a:r>
                          <a:r>
                            <a:rPr lang="en-US" dirty="0"/>
                            <a:t>Acceleration</a:t>
                          </a:r>
                        </a:p>
                      </a:txBody>
                      <a:tcPr/>
                    </a:tc>
                    <a:extLst>
                      <a:ext uri="{0D108BD9-81ED-4DB2-BD59-A6C34878D82A}">
                        <a16:rowId xmlns:a16="http://schemas.microsoft.com/office/drawing/2014/main" val="97847945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9" name="Table 8">
                <a:extLst>
                  <a:ext uri="{FF2B5EF4-FFF2-40B4-BE49-F238E27FC236}">
                    <a16:creationId xmlns:a16="http://schemas.microsoft.com/office/drawing/2014/main" id="{7B7961DB-3C56-4B99-AC8C-B1AB177CAB9F}"/>
                  </a:ext>
                </a:extLst>
              </p:cNvPr>
              <p:cNvGraphicFramePr>
                <a:graphicFrameLocks noGrp="1"/>
              </p:cNvGraphicFramePr>
              <p:nvPr>
                <p:extLst>
                  <p:ext uri="{D42A27DB-BD31-4B8C-83A1-F6EECF244321}">
                    <p14:modId xmlns:p14="http://schemas.microsoft.com/office/powerpoint/2010/main" val="4052920143"/>
                  </p:ext>
                </p:extLst>
              </p:nvPr>
            </p:nvGraphicFramePr>
            <p:xfrm>
              <a:off x="6765342" y="3545673"/>
              <a:ext cx="2081640" cy="1516521"/>
            </p:xfrm>
            <a:graphic>
              <a:graphicData uri="http://schemas.openxmlformats.org/drawingml/2006/table">
                <a:tbl>
                  <a:tblPr firstRow="1" bandRow="1">
                    <a:tableStyleId>{5C22544A-7EE6-4342-B048-85BDC9FD1C3A}</a:tableStyleId>
                  </a:tblPr>
                  <a:tblGrid>
                    <a:gridCol w="635511">
                      <a:extLst>
                        <a:ext uri="{9D8B030D-6E8A-4147-A177-3AD203B41FA5}">
                          <a16:colId xmlns:a16="http://schemas.microsoft.com/office/drawing/2014/main" val="219025169"/>
                        </a:ext>
                      </a:extLst>
                    </a:gridCol>
                    <a:gridCol w="1446129">
                      <a:extLst>
                        <a:ext uri="{9D8B030D-6E8A-4147-A177-3AD203B41FA5}">
                          <a16:colId xmlns:a16="http://schemas.microsoft.com/office/drawing/2014/main" val="3505641330"/>
                        </a:ext>
                      </a:extLst>
                    </a:gridCol>
                  </a:tblGrid>
                  <a:tr h="356325">
                    <a:tc>
                      <a:txBody>
                        <a:bodyPr/>
                        <a:lstStyle/>
                        <a:p>
                          <a:r>
                            <a:rPr lang="en-US" dirty="0"/>
                            <a:t>Variable</a:t>
                          </a:r>
                        </a:p>
                      </a:txBody>
                      <a:tcPr/>
                    </a:tc>
                    <a:tc>
                      <a:txBody>
                        <a:bodyPr/>
                        <a:lstStyle/>
                        <a:p>
                          <a:r>
                            <a:rPr lang="en-US" dirty="0"/>
                            <a:t>Definition</a:t>
                          </a:r>
                        </a:p>
                      </a:txBody>
                      <a:tcPr/>
                    </a:tc>
                    <a:extLst>
                      <a:ext uri="{0D108BD9-81ED-4DB2-BD59-A6C34878D82A}">
                        <a16:rowId xmlns:a16="http://schemas.microsoft.com/office/drawing/2014/main" val="3706298900"/>
                      </a:ext>
                    </a:extLst>
                  </a:tr>
                  <a:tr h="580098">
                    <a:tc>
                      <a: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US" sz="1000" b="0" i="1" smtClean="0">
                                            <a:latin typeface="Cambria Math" panose="02040503050406030204" pitchFamily="18" charset="0"/>
                                          </a:rPr>
                                        </m:ctrlPr>
                                      </m:accPr>
                                      <m:e>
                                        <m:r>
                                          <a:rPr lang="en-US" sz="1000" b="0" i="1" smtClean="0">
                                            <a:latin typeface="Cambria Math" panose="02040503050406030204" pitchFamily="18" charset="0"/>
                                          </a:rPr>
                                          <m:t>𝑥</m:t>
                                        </m:r>
                                      </m:e>
                                    </m:acc>
                                  </m:e>
                                  <m:sub>
                                    <m:r>
                                      <a:rPr lang="en-US" sz="1000" b="0" i="1" smtClean="0">
                                        <a:latin typeface="Cambria Math" panose="02040503050406030204" pitchFamily="18" charset="0"/>
                                      </a:rPr>
                                      <m:t>1</m:t>
                                    </m:r>
                                  </m:sub>
                                </m:sSub>
                              </m:oMath>
                            </m:oMathPara>
                          </a14:m>
                          <a:endParaRPr lang="en-US" dirty="0"/>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1</m:t>
                                  </m:r>
                                </m:sub>
                              </m:sSub>
                            </m:oMath>
                          </a14:m>
                          <a:r>
                            <a:rPr lang="en-US" dirty="0"/>
                            <a:t> Acceleration</a:t>
                          </a:r>
                          <a:r>
                            <a:rPr lang="en-US" baseline="0" dirty="0"/>
                            <a:t> (Inertial Frame)</a:t>
                          </a:r>
                          <a:endParaRPr lang="en-US" dirty="0"/>
                        </a:p>
                      </a:txBody>
                      <a:tcPr/>
                    </a:tc>
                    <a:extLst>
                      <a:ext uri="{0D108BD9-81ED-4DB2-BD59-A6C34878D82A}">
                        <a16:rowId xmlns:a16="http://schemas.microsoft.com/office/drawing/2014/main" val="2439192015"/>
                      </a:ext>
                    </a:extLst>
                  </a:tr>
                  <a:tr h="580098">
                    <a:tc>
                      <a: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US" sz="1000" b="0" i="1" smtClean="0">
                                            <a:latin typeface="Cambria Math" panose="02040503050406030204" pitchFamily="18" charset="0"/>
                                          </a:rPr>
                                        </m:ctrlPr>
                                      </m:accPr>
                                      <m:e>
                                        <m:r>
                                          <a:rPr lang="en-US" sz="1000" b="0" i="1" smtClean="0">
                                            <a:latin typeface="Cambria Math" panose="02040503050406030204" pitchFamily="18" charset="0"/>
                                          </a:rPr>
                                          <m:t>𝑥</m:t>
                                        </m:r>
                                      </m:e>
                                    </m:acc>
                                  </m:e>
                                  <m:sub>
                                    <m:r>
                                      <a:rPr lang="en-US" sz="1000" b="0" i="1" smtClean="0">
                                        <a:latin typeface="Cambria Math" panose="02040503050406030204" pitchFamily="18" charset="0"/>
                                      </a:rPr>
                                      <m:t>2</m:t>
                                    </m:r>
                                  </m:sub>
                                </m:sSub>
                              </m:oMath>
                            </m:oMathPara>
                          </a14:m>
                          <a:endParaRPr lang="en-US" dirty="0"/>
                        </a:p>
                      </a:txBody>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2</m:t>
                                  </m:r>
                                </m:sub>
                              </m:sSub>
                            </m:oMath>
                          </a14:m>
                          <a:r>
                            <a:rPr lang="en-US" dirty="0"/>
                            <a:t> Acceleration</a:t>
                          </a:r>
                          <a:r>
                            <a:rPr lang="en-US" baseline="0" dirty="0"/>
                            <a:t> (Inertial Frame)</a:t>
                          </a:r>
                          <a:endParaRPr lang="en-US" dirty="0"/>
                        </a:p>
                      </a:txBody>
                      <a:tcPr/>
                    </a:tc>
                    <a:extLst>
                      <a:ext uri="{0D108BD9-81ED-4DB2-BD59-A6C34878D82A}">
                        <a16:rowId xmlns:a16="http://schemas.microsoft.com/office/drawing/2014/main" val="3219840769"/>
                      </a:ext>
                    </a:extLst>
                  </a:tr>
                </a:tbl>
              </a:graphicData>
            </a:graphic>
          </p:graphicFrame>
        </mc:Choice>
        <mc:Fallback xmlns="">
          <p:graphicFrame>
            <p:nvGraphicFramePr>
              <p:cNvPr id="9" name="Table 8">
                <a:extLst>
                  <a:ext uri="{FF2B5EF4-FFF2-40B4-BE49-F238E27FC236}">
                    <a16:creationId xmlns:a16="http://schemas.microsoft.com/office/drawing/2014/main" id="{7B7961DB-3C56-4B99-AC8C-B1AB177CAB9F}"/>
                  </a:ext>
                </a:extLst>
              </p:cNvPr>
              <p:cNvGraphicFramePr>
                <a:graphicFrameLocks noGrp="1"/>
              </p:cNvGraphicFramePr>
              <p:nvPr>
                <p:extLst>
                  <p:ext uri="{D42A27DB-BD31-4B8C-83A1-F6EECF244321}">
                    <p14:modId xmlns:p14="http://schemas.microsoft.com/office/powerpoint/2010/main" val="4052920143"/>
                  </p:ext>
                </p:extLst>
              </p:nvPr>
            </p:nvGraphicFramePr>
            <p:xfrm>
              <a:off x="6765342" y="3545673"/>
              <a:ext cx="2081640" cy="1516521"/>
            </p:xfrm>
            <a:graphic>
              <a:graphicData uri="http://schemas.openxmlformats.org/drawingml/2006/table">
                <a:tbl>
                  <a:tblPr firstRow="1" bandRow="1">
                    <a:tableStyleId>{5C22544A-7EE6-4342-B048-85BDC9FD1C3A}</a:tableStyleId>
                  </a:tblPr>
                  <a:tblGrid>
                    <a:gridCol w="635511">
                      <a:extLst>
                        <a:ext uri="{9D8B030D-6E8A-4147-A177-3AD203B41FA5}">
                          <a16:colId xmlns:a16="http://schemas.microsoft.com/office/drawing/2014/main" val="219025169"/>
                        </a:ext>
                      </a:extLst>
                    </a:gridCol>
                    <a:gridCol w="1446129">
                      <a:extLst>
                        <a:ext uri="{9D8B030D-6E8A-4147-A177-3AD203B41FA5}">
                          <a16:colId xmlns:a16="http://schemas.microsoft.com/office/drawing/2014/main" val="3505641330"/>
                        </a:ext>
                      </a:extLst>
                    </a:gridCol>
                  </a:tblGrid>
                  <a:tr h="356325">
                    <a:tc>
                      <a:txBody>
                        <a:bodyPr/>
                        <a:lstStyle/>
                        <a:p>
                          <a:r>
                            <a:rPr lang="en-US" dirty="0"/>
                            <a:t>Variable</a:t>
                          </a:r>
                        </a:p>
                      </a:txBody>
                      <a:tcPr/>
                    </a:tc>
                    <a:tc>
                      <a:txBody>
                        <a:bodyPr/>
                        <a:lstStyle/>
                        <a:p>
                          <a:r>
                            <a:rPr lang="en-US" dirty="0"/>
                            <a:t>Definition</a:t>
                          </a:r>
                        </a:p>
                      </a:txBody>
                      <a:tcPr/>
                    </a:tc>
                    <a:extLst>
                      <a:ext uri="{0D108BD9-81ED-4DB2-BD59-A6C34878D82A}">
                        <a16:rowId xmlns:a16="http://schemas.microsoft.com/office/drawing/2014/main" val="3706298900"/>
                      </a:ext>
                    </a:extLst>
                  </a:tr>
                  <a:tr h="580098">
                    <a:tc>
                      <a:txBody>
                        <a:bodyPr/>
                        <a:lstStyle/>
                        <a:p>
                          <a:endParaRPr lang="en-US"/>
                        </a:p>
                      </a:txBody>
                      <a:tcPr>
                        <a:blipFill>
                          <a:blip r:embed="rId5"/>
                          <a:stretch>
                            <a:fillRect l="-952" t="-63158" r="-230476" b="-103158"/>
                          </a:stretch>
                        </a:blipFill>
                      </a:tcPr>
                    </a:tc>
                    <a:tc>
                      <a:txBody>
                        <a:bodyPr/>
                        <a:lstStyle/>
                        <a:p>
                          <a:endParaRPr lang="en-US"/>
                        </a:p>
                      </a:txBody>
                      <a:tcPr>
                        <a:blipFill>
                          <a:blip r:embed="rId5"/>
                          <a:stretch>
                            <a:fillRect l="-44538" t="-63158" r="-1681" b="-103158"/>
                          </a:stretch>
                        </a:blipFill>
                      </a:tcPr>
                    </a:tc>
                    <a:extLst>
                      <a:ext uri="{0D108BD9-81ED-4DB2-BD59-A6C34878D82A}">
                        <a16:rowId xmlns:a16="http://schemas.microsoft.com/office/drawing/2014/main" val="2439192015"/>
                      </a:ext>
                    </a:extLst>
                  </a:tr>
                  <a:tr h="580098">
                    <a:tc>
                      <a:txBody>
                        <a:bodyPr/>
                        <a:lstStyle/>
                        <a:p>
                          <a:endParaRPr lang="en-US"/>
                        </a:p>
                      </a:txBody>
                      <a:tcPr>
                        <a:blipFill>
                          <a:blip r:embed="rId5"/>
                          <a:stretch>
                            <a:fillRect l="-952" t="-161458" r="-230476" b="-2083"/>
                          </a:stretch>
                        </a:blipFill>
                      </a:tcPr>
                    </a:tc>
                    <a:tc>
                      <a:txBody>
                        <a:bodyPr/>
                        <a:lstStyle/>
                        <a:p>
                          <a:endParaRPr lang="en-US"/>
                        </a:p>
                      </a:txBody>
                      <a:tcPr>
                        <a:blipFill>
                          <a:blip r:embed="rId5"/>
                          <a:stretch>
                            <a:fillRect l="-44538" t="-161458" r="-1681" b="-2083"/>
                          </a:stretch>
                        </a:blipFill>
                      </a:tcPr>
                    </a:tc>
                    <a:extLst>
                      <a:ext uri="{0D108BD9-81ED-4DB2-BD59-A6C34878D82A}">
                        <a16:rowId xmlns:a16="http://schemas.microsoft.com/office/drawing/2014/main" val="3219840769"/>
                      </a:ext>
                    </a:extLst>
                  </a:tr>
                </a:tbl>
              </a:graphicData>
            </a:graphic>
          </p:graphicFrame>
        </mc:Fallback>
      </mc:AlternateContent>
    </p:spTree>
    <p:extLst>
      <p:ext uri="{BB962C8B-B14F-4D97-AF65-F5344CB8AC3E}">
        <p14:creationId xmlns:p14="http://schemas.microsoft.com/office/powerpoint/2010/main" val="27057088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B7A9-8509-401F-A46D-BD1832D66E1B}"/>
              </a:ext>
            </a:extLst>
          </p:cNvPr>
          <p:cNvSpPr>
            <a:spLocks noGrp="1"/>
          </p:cNvSpPr>
          <p:nvPr>
            <p:ph type="title"/>
          </p:nvPr>
        </p:nvSpPr>
        <p:spPr>
          <a:xfrm>
            <a:off x="767443" y="2"/>
            <a:ext cx="7886700" cy="1045029"/>
          </a:xfrm>
        </p:spPr>
        <p:txBody>
          <a:bodyPr/>
          <a:lstStyle/>
          <a:p>
            <a:r>
              <a:rPr lang="en-US" dirty="0"/>
              <a:t>Derivation of Acceleration Constant</a:t>
            </a:r>
          </a:p>
        </p:txBody>
      </p:sp>
      <p:grpSp>
        <p:nvGrpSpPr>
          <p:cNvPr id="3" name="Group 2">
            <a:extLst>
              <a:ext uri="{FF2B5EF4-FFF2-40B4-BE49-F238E27FC236}">
                <a16:creationId xmlns:a16="http://schemas.microsoft.com/office/drawing/2014/main" id="{F6898A37-A53C-4239-B2B0-4023B02CCFDB}"/>
              </a:ext>
            </a:extLst>
          </p:cNvPr>
          <p:cNvGrpSpPr/>
          <p:nvPr/>
        </p:nvGrpSpPr>
        <p:grpSpPr>
          <a:xfrm>
            <a:off x="968147" y="807220"/>
            <a:ext cx="5463500" cy="5862662"/>
            <a:chOff x="800367" y="879467"/>
            <a:chExt cx="5463500" cy="5862662"/>
          </a:xfrm>
        </p:grpSpPr>
        <p:grpSp>
          <p:nvGrpSpPr>
            <p:cNvPr id="113" name="Group 112">
              <a:extLst>
                <a:ext uri="{FF2B5EF4-FFF2-40B4-BE49-F238E27FC236}">
                  <a16:creationId xmlns:a16="http://schemas.microsoft.com/office/drawing/2014/main" id="{22107484-48BD-4517-AF62-0FE8FFA008EC}"/>
                </a:ext>
              </a:extLst>
            </p:cNvPr>
            <p:cNvGrpSpPr/>
            <p:nvPr/>
          </p:nvGrpSpPr>
          <p:grpSpPr>
            <a:xfrm>
              <a:off x="1149853" y="879467"/>
              <a:ext cx="5114014" cy="5862662"/>
              <a:chOff x="567600" y="862689"/>
              <a:chExt cx="5114014" cy="5862662"/>
            </a:xfrm>
          </p:grpSpPr>
          <p:sp>
            <p:nvSpPr>
              <p:cNvPr id="69" name="TextBox 68">
                <a:extLst>
                  <a:ext uri="{FF2B5EF4-FFF2-40B4-BE49-F238E27FC236}">
                    <a16:creationId xmlns:a16="http://schemas.microsoft.com/office/drawing/2014/main" id="{59BD332B-E8D2-4F70-AE1F-516A063F0700}"/>
                  </a:ext>
                </a:extLst>
              </p:cNvPr>
              <p:cNvSpPr txBox="1"/>
              <p:nvPr/>
            </p:nvSpPr>
            <p:spPr>
              <a:xfrm>
                <a:off x="5413416" y="862689"/>
                <a:ext cx="82561" cy="369332"/>
              </a:xfrm>
              <a:prstGeom prst="rect">
                <a:avLst/>
              </a:prstGeom>
              <a:noFill/>
            </p:spPr>
            <p:txBody>
              <a:bodyPr wrap="square" rtlCol="0">
                <a:spAutoFit/>
              </a:bodyPr>
              <a:lstStyle/>
              <a:p>
                <a:endParaRPr lang="en-US" dirty="0"/>
              </a:p>
            </p:txBody>
          </p:sp>
          <mc:AlternateContent xmlns:mc="http://schemas.openxmlformats.org/markup-compatibility/2006" xmlns:a14="http://schemas.microsoft.com/office/drawing/2010/main">
            <mc:Choice Requires="a14">
              <p:sp>
                <p:nvSpPr>
                  <p:cNvPr id="119" name="Rectangle 118">
                    <a:extLst>
                      <a:ext uri="{FF2B5EF4-FFF2-40B4-BE49-F238E27FC236}">
                        <a16:creationId xmlns:a16="http://schemas.microsoft.com/office/drawing/2014/main" id="{BF6B7A9A-6F4D-47A9-A3ED-D8BD83EBDCB1}"/>
                      </a:ext>
                    </a:extLst>
                  </p:cNvPr>
                  <p:cNvSpPr/>
                  <p:nvPr/>
                </p:nvSpPr>
                <p:spPr>
                  <a:xfrm>
                    <a:off x="617058" y="872107"/>
                    <a:ext cx="3402726" cy="434927"/>
                  </a:xfrm>
                  <a:prstGeom prst="rect">
                    <a:avLst/>
                  </a:prstGeom>
                </p:spPr>
                <p:txBody>
                  <a:bodyPr wrap="none">
                    <a:spAutoFit/>
                  </a:bodyPr>
                  <a:lstStyle/>
                  <a:p>
                    <a14:m>
                      <m:oMath xmlns:m="http://schemas.openxmlformats.org/officeDocument/2006/math">
                        <m:acc>
                          <m:accPr>
                            <m:chr m:val="̈"/>
                            <m:ctrlPr>
                              <a:rPr lang="en-US" sz="1400" i="1" smtClean="0">
                                <a:latin typeface="Cambria Math" panose="02040503050406030204" pitchFamily="18" charset="0"/>
                              </a:rPr>
                            </m:ctrlPr>
                          </m:accPr>
                          <m:e>
                            <m:r>
                              <a:rPr lang="en-US" sz="1400" i="1">
                                <a:latin typeface="Cambria Math" panose="02040503050406030204" pitchFamily="18" charset="0"/>
                              </a:rPr>
                              <m:t>𝑥</m:t>
                            </m:r>
                          </m:e>
                        </m:acc>
                        <m:r>
                          <a:rPr lang="en-US" sz="1400" i="1">
                            <a:latin typeface="Cambria Math" panose="02040503050406030204" pitchFamily="18" charset="0"/>
                          </a:rPr>
                          <m:t>=</m:t>
                        </m:r>
                        <m:sSub>
                          <m:sSubPr>
                            <m:ctrlPr>
                              <a:rPr lang="en-US" sz="1400" i="1" smtClean="0">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panose="02040503050406030204" pitchFamily="18" charset="0"/>
                                  </a:rPr>
                                  <m:t>𝑥</m:t>
                                </m:r>
                              </m:e>
                            </m:acc>
                          </m:e>
                          <m:sub>
                            <m:r>
                              <a:rPr lang="en-US" sz="1400" b="0" i="1" smtClean="0">
                                <a:latin typeface="Cambria Math" panose="02040503050406030204" pitchFamily="18" charset="0"/>
                              </a:rPr>
                              <m:t>1</m:t>
                            </m:r>
                          </m:sub>
                        </m:sSub>
                        <m:r>
                          <a:rPr lang="en-US" sz="1400" b="0" i="1" smtClean="0">
                            <a:latin typeface="Cambria Math" panose="02040503050406030204" pitchFamily="18" charset="0"/>
                          </a:rPr>
                          <m:t>+</m:t>
                        </m:r>
                        <m:sSub>
                          <m:sSubPr>
                            <m:ctrlPr>
                              <a:rPr lang="en-US" sz="1400" i="1" smtClean="0">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panose="02040503050406030204" pitchFamily="18" charset="0"/>
                                  </a:rPr>
                                  <m:t>𝑥</m:t>
                                </m:r>
                              </m:e>
                            </m:acc>
                          </m:e>
                          <m:sub>
                            <m:r>
                              <a:rPr lang="en-US" sz="1400" b="0" i="1" smtClean="0">
                                <a:latin typeface="Cambria Math" panose="02040503050406030204" pitchFamily="18" charset="0"/>
                              </a:rPr>
                              <m:t>2</m:t>
                            </m:r>
                          </m:sub>
                        </m:sSub>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b="0" i="1" smtClean="0">
                                <a:latin typeface="Cambria Math" panose="02040503050406030204" pitchFamily="18" charset="0"/>
                              </a:rPr>
                              <m:t>𝐹</m:t>
                            </m:r>
                            <m:r>
                              <a:rPr lang="en-US" sz="1400" b="0" i="1" smtClean="0">
                                <a:latin typeface="Cambria Math" panose="02040503050406030204" pitchFamily="18" charset="0"/>
                              </a:rPr>
                              <m:t>∗</m:t>
                            </m:r>
                            <m:r>
                              <a:rPr lang="en-US" sz="1400" b="0" i="1" smtClean="0">
                                <a:latin typeface="Cambria Math" panose="02040503050406030204" pitchFamily="18" charset="0"/>
                              </a:rPr>
                              <m:t>𝑛</m:t>
                            </m:r>
                          </m:num>
                          <m:den>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𝑚</m:t>
                                </m:r>
                              </m:e>
                              <m:sub>
                                <m:r>
                                  <a:rPr lang="en-US" sz="1400" b="0" i="1" smtClean="0">
                                    <a:latin typeface="Cambria Math" panose="02040503050406030204" pitchFamily="18" charset="0"/>
                                  </a:rPr>
                                  <m:t>1</m:t>
                                </m:r>
                              </m:sub>
                            </m:sSub>
                          </m:den>
                        </m:f>
                      </m:oMath>
                    </a14:m>
                    <a:r>
                      <a:rPr lang="en-US" sz="1400" dirty="0"/>
                      <a:t> + </a:t>
                    </a:r>
                    <a14:m>
                      <m:oMath xmlns:m="http://schemas.openxmlformats.org/officeDocument/2006/math">
                        <m:f>
                          <m:fPr>
                            <m:ctrlPr>
                              <a:rPr lang="en-US" sz="1400" i="1" smtClean="0">
                                <a:latin typeface="Cambria Math" panose="02040503050406030204" pitchFamily="18" charset="0"/>
                              </a:rPr>
                            </m:ctrlPr>
                          </m:fPr>
                          <m:num>
                            <m:r>
                              <a:rPr lang="en-US" sz="1400" i="1">
                                <a:latin typeface="Cambria Math" panose="02040503050406030204" pitchFamily="18" charset="0"/>
                              </a:rPr>
                              <m:t>𝐹</m:t>
                            </m:r>
                            <m:r>
                              <a:rPr lang="en-US" sz="1400" b="0" i="1" smtClean="0">
                                <a:latin typeface="Cambria Math" panose="02040503050406030204" pitchFamily="18" charset="0"/>
                              </a:rPr>
                              <m:t>∗</m:t>
                            </m:r>
                            <m:r>
                              <a:rPr lang="en-US" sz="1400" b="0" i="1" smtClean="0">
                                <a:latin typeface="Cambria Math" panose="02040503050406030204" pitchFamily="18" charset="0"/>
                              </a:rPr>
                              <m:t>𝑛</m:t>
                            </m:r>
                          </m:num>
                          <m:den>
                            <m:sSub>
                              <m:sSubPr>
                                <m:ctrlPr>
                                  <a:rPr lang="en-US" sz="1400" i="1" smtClean="0">
                                    <a:latin typeface="Cambria Math" panose="02040503050406030204" pitchFamily="18" charset="0"/>
                                  </a:rPr>
                                </m:ctrlPr>
                              </m:sSubPr>
                              <m:e>
                                <m:r>
                                  <a:rPr lang="en-US" sz="1400" i="1">
                                    <a:latin typeface="Cambria Math" panose="02040503050406030204" pitchFamily="18" charset="0"/>
                                  </a:rPr>
                                  <m:t>𝑚</m:t>
                                </m:r>
                              </m:e>
                              <m:sub>
                                <m:r>
                                  <a:rPr lang="en-US" sz="1400" b="0" i="1" smtClean="0">
                                    <a:latin typeface="Cambria Math" panose="02040503050406030204" pitchFamily="18" charset="0"/>
                                  </a:rPr>
                                  <m:t>2</m:t>
                                </m:r>
                              </m:sub>
                            </m:sSub>
                          </m:den>
                        </m:f>
                        <m:r>
                          <a:rPr lang="en-US" sz="1400" b="0" i="1" smtClean="0">
                            <a:latin typeface="Cambria Math" panose="02040503050406030204" pitchFamily="18" charset="0"/>
                          </a:rPr>
                          <m:t>=</m:t>
                        </m:r>
                        <m:r>
                          <a:rPr lang="en-US" sz="1400" i="1">
                            <a:latin typeface="Cambria Math" panose="02040503050406030204" pitchFamily="18" charset="0"/>
                          </a:rPr>
                          <m:t>𝐹</m:t>
                        </m:r>
                        <m:r>
                          <a:rPr lang="en-US" sz="1400" b="0" i="1" smtClean="0">
                            <a:latin typeface="Cambria Math" panose="02040503050406030204" pitchFamily="18" charset="0"/>
                          </a:rPr>
                          <m:t>∗</m:t>
                        </m:r>
                        <m:r>
                          <a:rPr lang="en-US" sz="1400" b="0" i="1" smtClean="0">
                            <a:latin typeface="Cambria Math" panose="02040503050406030204" pitchFamily="18" charset="0"/>
                          </a:rPr>
                          <m:t>𝑛</m:t>
                        </m:r>
                        <m:d>
                          <m:dPr>
                            <m:ctrlPr>
                              <a:rPr lang="en-US" sz="1400" i="1" smtClean="0">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1</m:t>
                                    </m:r>
                                  </m:sub>
                                </m:sSub>
                              </m:den>
                            </m:f>
                            <m:r>
                              <m:rPr>
                                <m:nor/>
                              </m:rPr>
                              <a:rPr lang="en-US" sz="1400" dirty="0"/>
                              <m:t> + </m:t>
                            </m:r>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2</m:t>
                                    </m:r>
                                  </m:sub>
                                </m:sSub>
                              </m:den>
                            </m:f>
                          </m:e>
                        </m:d>
                      </m:oMath>
                    </a14:m>
                    <a:endParaRPr lang="en-US" sz="1400" dirty="0"/>
                  </a:p>
                </p:txBody>
              </p:sp>
            </mc:Choice>
            <mc:Fallback xmlns="">
              <p:sp>
                <p:nvSpPr>
                  <p:cNvPr id="119" name="Rectangle 118">
                    <a:extLst>
                      <a:ext uri="{FF2B5EF4-FFF2-40B4-BE49-F238E27FC236}">
                        <a16:creationId xmlns:a16="http://schemas.microsoft.com/office/drawing/2014/main" id="{BF6B7A9A-6F4D-47A9-A3ED-D8BD83EBDCB1}"/>
                      </a:ext>
                    </a:extLst>
                  </p:cNvPr>
                  <p:cNvSpPr>
                    <a:spLocks noRot="1" noChangeAspect="1" noMove="1" noResize="1" noEditPoints="1" noAdjustHandles="1" noChangeArrowheads="1" noChangeShapeType="1" noTextEdit="1"/>
                  </p:cNvSpPr>
                  <p:nvPr/>
                </p:nvSpPr>
                <p:spPr>
                  <a:xfrm>
                    <a:off x="617058" y="872107"/>
                    <a:ext cx="3402726" cy="43492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1" name="Rectangle 120">
                    <a:extLst>
                      <a:ext uri="{FF2B5EF4-FFF2-40B4-BE49-F238E27FC236}">
                        <a16:creationId xmlns:a16="http://schemas.microsoft.com/office/drawing/2014/main" id="{8D41C9C7-3D5E-4A1A-82D1-A641C77CBC5E}"/>
                      </a:ext>
                    </a:extLst>
                  </p:cNvPr>
                  <p:cNvSpPr/>
                  <p:nvPr/>
                </p:nvSpPr>
                <p:spPr>
                  <a:xfrm>
                    <a:off x="617058" y="2393015"/>
                    <a:ext cx="3079497" cy="6013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i="1">
                                  <a:latin typeface="Cambria Math" panose="02040503050406030204" pitchFamily="18" charset="0"/>
                                </a:rPr>
                                <m:t>𝑥</m:t>
                              </m:r>
                            </m:e>
                          </m:acc>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𝑃</m:t>
                              </m:r>
                            </m:e>
                            <m:sub>
                              <m:r>
                                <a:rPr lang="en-US" sz="1400" b="0" i="1" smtClean="0">
                                  <a:latin typeface="Cambria Math" panose="02040503050406030204" pitchFamily="18" charset="0"/>
                                </a:rPr>
                                <m:t>0</m:t>
                              </m:r>
                            </m:sub>
                          </m:sSub>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d>
                                <m:dPr>
                                  <m:ctrlPr>
                                    <a:rPr lang="en-US" sz="1400" i="1">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𝑉</m:t>
                                      </m:r>
                                    </m:num>
                                    <m:den>
                                      <m:sSub>
                                        <m:sSubPr>
                                          <m:ctrlPr>
                                            <a:rPr lang="en-US" sz="1400" i="1">
                                              <a:latin typeface="Cambria Math" panose="02040503050406030204" pitchFamily="18" charset="0"/>
                                            </a:rPr>
                                          </m:ctrlPr>
                                        </m:sSubPr>
                                        <m:e>
                                          <m:r>
                                            <a:rPr lang="en-US" sz="1400" i="1">
                                              <a:latin typeface="Cambria Math" panose="02040503050406030204" pitchFamily="18" charset="0"/>
                                            </a:rPr>
                                            <m:t>𝑉</m:t>
                                          </m:r>
                                        </m:e>
                                        <m:sub>
                                          <m:r>
                                            <a:rPr lang="en-US" sz="1400" i="1">
                                              <a:latin typeface="Cambria Math" panose="02040503050406030204" pitchFamily="18" charset="0"/>
                                            </a:rPr>
                                            <m:t>0</m:t>
                                          </m:r>
                                        </m:sub>
                                      </m:sSub>
                                    </m:den>
                                  </m:f>
                                </m:e>
                              </m:d>
                            </m:e>
                            <m:sup>
                              <m:r>
                                <a:rPr lang="en-US" sz="1400" b="0" i="1" smtClean="0">
                                  <a:latin typeface="Cambria Math" panose="02040503050406030204" pitchFamily="18" charset="0"/>
                                </a:rPr>
                                <m:t>−</m:t>
                              </m:r>
                              <m:r>
                                <a:rPr lang="en-US" sz="1400" i="1">
                                  <a:latin typeface="Cambria Math" panose="02040503050406030204" pitchFamily="18" charset="0"/>
                                  <a:ea typeface="Cambria Math" panose="02040503050406030204" pitchFamily="18" charset="0"/>
                                </a:rPr>
                                <m:t>𝛾</m:t>
                              </m:r>
                            </m:sup>
                          </m:sSup>
                          <m:r>
                            <a:rPr lang="en-US" sz="1400" b="0" i="1" smtClean="0">
                              <a:latin typeface="Cambria Math" panose="02040503050406030204" pitchFamily="18" charset="0"/>
                            </a:rPr>
                            <m:t>∗</m:t>
                          </m:r>
                          <m:r>
                            <a:rPr lang="en-US" sz="1400" b="0" i="1" smtClean="0">
                              <a:latin typeface="Cambria Math" panose="02040503050406030204" pitchFamily="18" charset="0"/>
                            </a:rPr>
                            <m:t>𝐴</m:t>
                          </m:r>
                          <m:r>
                            <a:rPr lang="en-US" sz="1400" b="0" i="1" smtClean="0">
                              <a:latin typeface="Cambria Math" panose="02040503050406030204" pitchFamily="18" charset="0"/>
                            </a:rPr>
                            <m:t>∗</m:t>
                          </m:r>
                          <m:r>
                            <a:rPr lang="en-US" sz="1400" i="1">
                              <a:latin typeface="Cambria Math" panose="02040503050406030204" pitchFamily="18" charset="0"/>
                            </a:rPr>
                            <m:t>𝑛</m:t>
                          </m:r>
                          <m:r>
                            <a:rPr lang="en-US" sz="1400" i="1">
                              <a:latin typeface="Cambria Math" panose="02040503050406030204" pitchFamily="18" charset="0"/>
                            </a:rPr>
                            <m:t>∗</m:t>
                          </m:r>
                          <m:d>
                            <m:dPr>
                              <m:ctrlPr>
                                <a:rPr lang="en-US" sz="1400" i="1" smtClean="0">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1</m:t>
                                      </m:r>
                                    </m:sub>
                                  </m:sSub>
                                </m:den>
                              </m:f>
                              <m:r>
                                <m:rPr>
                                  <m:nor/>
                                </m:rPr>
                                <a:rPr lang="en-US" sz="1400" dirty="0"/>
                                <m:t> + </m:t>
                              </m:r>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2</m:t>
                                      </m:r>
                                    </m:sub>
                                  </m:sSub>
                                </m:den>
                              </m:f>
                            </m:e>
                          </m:d>
                        </m:oMath>
                      </m:oMathPara>
                    </a14:m>
                    <a:endParaRPr lang="en-US" sz="1400" dirty="0"/>
                  </a:p>
                </p:txBody>
              </p:sp>
            </mc:Choice>
            <mc:Fallback xmlns="">
              <p:sp>
                <p:nvSpPr>
                  <p:cNvPr id="121" name="Rectangle 120">
                    <a:extLst>
                      <a:ext uri="{FF2B5EF4-FFF2-40B4-BE49-F238E27FC236}">
                        <a16:creationId xmlns:a16="http://schemas.microsoft.com/office/drawing/2014/main" id="{8D41C9C7-3D5E-4A1A-82D1-A641C77CBC5E}"/>
                      </a:ext>
                    </a:extLst>
                  </p:cNvPr>
                  <p:cNvSpPr>
                    <a:spLocks noRot="1" noChangeAspect="1" noMove="1" noResize="1" noEditPoints="1" noAdjustHandles="1" noChangeArrowheads="1" noChangeShapeType="1" noTextEdit="1"/>
                  </p:cNvSpPr>
                  <p:nvPr/>
                </p:nvSpPr>
                <p:spPr>
                  <a:xfrm>
                    <a:off x="617058" y="2393015"/>
                    <a:ext cx="3079497" cy="60138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9" name="Rectangle 128">
                    <a:extLst>
                      <a:ext uri="{FF2B5EF4-FFF2-40B4-BE49-F238E27FC236}">
                        <a16:creationId xmlns:a16="http://schemas.microsoft.com/office/drawing/2014/main" id="{14A6916F-B320-4874-B76F-9245CAC6087C}"/>
                      </a:ext>
                    </a:extLst>
                  </p:cNvPr>
                  <p:cNvSpPr/>
                  <p:nvPr/>
                </p:nvSpPr>
                <p:spPr>
                  <a:xfrm>
                    <a:off x="617058" y="3134415"/>
                    <a:ext cx="3079497" cy="6013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i="1">
                                  <a:latin typeface="Cambria Math" panose="02040503050406030204" pitchFamily="18" charset="0"/>
                                </a:rPr>
                                <m:t>𝑥</m:t>
                              </m:r>
                            </m:e>
                          </m:acc>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𝑃</m:t>
                              </m:r>
                            </m:e>
                            <m:sub>
                              <m:r>
                                <a:rPr lang="en-US" sz="1400" b="0" i="1" smtClean="0">
                                  <a:latin typeface="Cambria Math" panose="02040503050406030204" pitchFamily="18" charset="0"/>
                                </a:rPr>
                                <m:t>0</m:t>
                              </m:r>
                            </m:sub>
                          </m:sSub>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d>
                                <m:dPr>
                                  <m:ctrlPr>
                                    <a:rPr lang="en-US" sz="1400" i="1">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𝑉</m:t>
                                      </m:r>
                                    </m:num>
                                    <m:den>
                                      <m:sSub>
                                        <m:sSubPr>
                                          <m:ctrlPr>
                                            <a:rPr lang="en-US" sz="1400" i="1">
                                              <a:latin typeface="Cambria Math" panose="02040503050406030204" pitchFamily="18" charset="0"/>
                                            </a:rPr>
                                          </m:ctrlPr>
                                        </m:sSubPr>
                                        <m:e>
                                          <m:r>
                                            <a:rPr lang="en-US" sz="1400" i="1">
                                              <a:latin typeface="Cambria Math" panose="02040503050406030204" pitchFamily="18" charset="0"/>
                                            </a:rPr>
                                            <m:t>𝑉</m:t>
                                          </m:r>
                                        </m:e>
                                        <m:sub>
                                          <m:r>
                                            <a:rPr lang="en-US" sz="1400" i="1">
                                              <a:latin typeface="Cambria Math" panose="02040503050406030204" pitchFamily="18" charset="0"/>
                                            </a:rPr>
                                            <m:t>0</m:t>
                                          </m:r>
                                        </m:sub>
                                      </m:sSub>
                                    </m:den>
                                  </m:f>
                                </m:e>
                              </m:d>
                            </m:e>
                            <m:sup>
                              <m:r>
                                <a:rPr lang="en-US" sz="1400" b="0" i="1" smtClean="0">
                                  <a:latin typeface="Cambria Math" panose="02040503050406030204" pitchFamily="18" charset="0"/>
                                </a:rPr>
                                <m:t>−</m:t>
                              </m:r>
                              <m:r>
                                <a:rPr lang="en-US" sz="1400" i="1">
                                  <a:latin typeface="Cambria Math" panose="02040503050406030204" pitchFamily="18" charset="0"/>
                                  <a:ea typeface="Cambria Math" panose="02040503050406030204" pitchFamily="18" charset="0"/>
                                </a:rPr>
                                <m:t>𝛾</m:t>
                              </m:r>
                            </m:sup>
                          </m:sSup>
                          <m:r>
                            <a:rPr lang="en-US" sz="1400" b="0" i="1" smtClean="0">
                              <a:latin typeface="Cambria Math" panose="02040503050406030204" pitchFamily="18" charset="0"/>
                            </a:rPr>
                            <m:t>∗</m:t>
                          </m:r>
                          <m:r>
                            <a:rPr lang="en-US" sz="1400" b="0" i="1" smtClean="0">
                              <a:latin typeface="Cambria Math" panose="02040503050406030204" pitchFamily="18" charset="0"/>
                            </a:rPr>
                            <m:t>𝐴</m:t>
                          </m:r>
                          <m:r>
                            <a:rPr lang="en-US" sz="1400" b="0" i="1" smtClean="0">
                              <a:latin typeface="Cambria Math" panose="02040503050406030204" pitchFamily="18" charset="0"/>
                            </a:rPr>
                            <m:t>∗</m:t>
                          </m:r>
                          <m:r>
                            <a:rPr lang="en-US" sz="1400" i="1">
                              <a:latin typeface="Cambria Math" panose="02040503050406030204" pitchFamily="18" charset="0"/>
                            </a:rPr>
                            <m:t>𝑛</m:t>
                          </m:r>
                          <m:r>
                            <a:rPr lang="en-US" sz="1400" i="1">
                              <a:latin typeface="Cambria Math" panose="02040503050406030204" pitchFamily="18" charset="0"/>
                            </a:rPr>
                            <m:t>∗</m:t>
                          </m:r>
                          <m:d>
                            <m:dPr>
                              <m:ctrlPr>
                                <a:rPr lang="en-US" sz="1400" i="1" smtClean="0">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1</m:t>
                                      </m:r>
                                    </m:sub>
                                  </m:sSub>
                                </m:den>
                              </m:f>
                              <m:r>
                                <m:rPr>
                                  <m:nor/>
                                </m:rPr>
                                <a:rPr lang="en-US" sz="1400" dirty="0"/>
                                <m:t> + </m:t>
                              </m:r>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2</m:t>
                                      </m:r>
                                    </m:sub>
                                  </m:sSub>
                                </m:den>
                              </m:f>
                            </m:e>
                          </m:d>
                        </m:oMath>
                      </m:oMathPara>
                    </a14:m>
                    <a:endParaRPr lang="en-US" sz="1400" dirty="0"/>
                  </a:p>
                </p:txBody>
              </p:sp>
            </mc:Choice>
            <mc:Fallback xmlns="">
              <p:sp>
                <p:nvSpPr>
                  <p:cNvPr id="129" name="Rectangle 128">
                    <a:extLst>
                      <a:ext uri="{FF2B5EF4-FFF2-40B4-BE49-F238E27FC236}">
                        <a16:creationId xmlns:a16="http://schemas.microsoft.com/office/drawing/2014/main" id="{14A6916F-B320-4874-B76F-9245CAC6087C}"/>
                      </a:ext>
                    </a:extLst>
                  </p:cNvPr>
                  <p:cNvSpPr>
                    <a:spLocks noRot="1" noChangeAspect="1" noMove="1" noResize="1" noEditPoints="1" noAdjustHandles="1" noChangeArrowheads="1" noChangeShapeType="1" noTextEdit="1"/>
                  </p:cNvSpPr>
                  <p:nvPr/>
                </p:nvSpPr>
                <p:spPr>
                  <a:xfrm>
                    <a:off x="617058" y="3134415"/>
                    <a:ext cx="3079497" cy="60138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4" name="Rectangle 133">
                    <a:extLst>
                      <a:ext uri="{FF2B5EF4-FFF2-40B4-BE49-F238E27FC236}">
                        <a16:creationId xmlns:a16="http://schemas.microsoft.com/office/drawing/2014/main" id="{2AEDD689-C948-4B62-B523-00D356732FD1}"/>
                      </a:ext>
                    </a:extLst>
                  </p:cNvPr>
                  <p:cNvSpPr/>
                  <p:nvPr/>
                </p:nvSpPr>
                <p:spPr>
                  <a:xfrm>
                    <a:off x="567600" y="4826032"/>
                    <a:ext cx="3936590" cy="6013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i="1">
                                  <a:latin typeface="Cambria Math" panose="02040503050406030204" pitchFamily="18" charset="0"/>
                                </a:rPr>
                                <m:t>𝑥</m:t>
                              </m:r>
                            </m:e>
                          </m:acc>
                          <m:r>
                            <a:rPr lang="en-US" sz="1400" b="0" i="1" smtClean="0">
                              <a:latin typeface="Cambria Math" panose="02040503050406030204" pitchFamily="18" charset="0"/>
                            </a:rPr>
                            <m:t>=</m:t>
                          </m:r>
                          <m:f>
                            <m:fPr>
                              <m:ctrlPr>
                                <a:rPr lang="en-US" sz="1400" i="1">
                                  <a:latin typeface="Cambria Math" panose="02040503050406030204" pitchFamily="18" charset="0"/>
                                </a:rPr>
                              </m:ctrlPr>
                            </m:fPr>
                            <m:num>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𝑝</m:t>
                                  </m:r>
                                </m:sub>
                              </m:sSub>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𝑅</m:t>
                                  </m:r>
                                </m:e>
                                <m:sub>
                                  <m:sSub>
                                    <m:sSubPr>
                                      <m:ctrlPr>
                                        <a:rPr lang="en-US" sz="1400" i="1">
                                          <a:latin typeface="Cambria Math" panose="02040503050406030204" pitchFamily="18" charset="0"/>
                                        </a:rPr>
                                      </m:ctrlPr>
                                    </m:sSubPr>
                                    <m:e>
                                      <m:r>
                                        <a:rPr lang="en-US" sz="1400" i="1">
                                          <a:latin typeface="Cambria Math" panose="02040503050406030204" pitchFamily="18" charset="0"/>
                                        </a:rPr>
                                        <m:t>𝑁</m:t>
                                      </m:r>
                                    </m:e>
                                    <m:sub>
                                      <m:r>
                                        <a:rPr lang="en-US" sz="1400" i="1">
                                          <a:latin typeface="Cambria Math" panose="02040503050406030204" pitchFamily="18" charset="0"/>
                                        </a:rPr>
                                        <m:t>2</m:t>
                                      </m:r>
                                    </m:sub>
                                  </m:sSub>
                                </m:sub>
                              </m:sSub>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𝑇</m:t>
                                  </m:r>
                                </m:e>
                                <m:sub>
                                  <m:r>
                                    <a:rPr lang="en-US" sz="1400" i="1">
                                      <a:latin typeface="Cambria Math" panose="02040503050406030204" pitchFamily="18" charset="0"/>
                                    </a:rPr>
                                    <m:t>0</m:t>
                                  </m:r>
                                </m:sub>
                              </m:sSub>
                            </m:num>
                            <m:den>
                              <m:sSub>
                                <m:sSubPr>
                                  <m:ctrlPr>
                                    <a:rPr lang="en-US" sz="1400" i="1">
                                      <a:latin typeface="Cambria Math" panose="02040503050406030204" pitchFamily="18" charset="0"/>
                                    </a:rPr>
                                  </m:ctrlPr>
                                </m:sSubPr>
                                <m:e>
                                  <m:r>
                                    <a:rPr lang="en-US" sz="1400" i="1">
                                      <a:latin typeface="Cambria Math" panose="02040503050406030204" pitchFamily="18" charset="0"/>
                                    </a:rPr>
                                    <m:t>𝑉</m:t>
                                  </m:r>
                                </m:e>
                                <m:sub>
                                  <m:r>
                                    <a:rPr lang="en-US" sz="1400" i="1">
                                      <a:latin typeface="Cambria Math" panose="02040503050406030204" pitchFamily="18" charset="0"/>
                                    </a:rPr>
                                    <m:t>0</m:t>
                                  </m:r>
                                </m:sub>
                              </m:sSub>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d>
                                <m:dPr>
                                  <m:ctrlPr>
                                    <a:rPr lang="en-US" sz="1400" i="1">
                                      <a:latin typeface="Cambria Math" panose="02040503050406030204" pitchFamily="18" charset="0"/>
                                    </a:rPr>
                                  </m:ctrlPr>
                                </m:dPr>
                                <m:e>
                                  <m:f>
                                    <m:fPr>
                                      <m:ctrlPr>
                                        <a:rPr lang="en-US" sz="1400" i="1">
                                          <a:latin typeface="Cambria Math" panose="02040503050406030204" pitchFamily="18" charset="0"/>
                                        </a:rPr>
                                      </m:ctrlPr>
                                    </m:fPr>
                                    <m:num>
                                      <m:r>
                                        <a:rPr lang="en-US" sz="1400" b="0" i="1" smtClean="0">
                                          <a:latin typeface="Cambria Math" panose="02040503050406030204" pitchFamily="18" charset="0"/>
                                        </a:rPr>
                                        <m:t>𝑥</m:t>
                                      </m:r>
                                    </m:num>
                                    <m:den>
                                      <m:sSub>
                                        <m:sSubPr>
                                          <m:ctrlPr>
                                            <a:rPr lang="en-US" sz="1400" i="1">
                                              <a:latin typeface="Cambria Math" panose="02040503050406030204" pitchFamily="18" charset="0"/>
                                            </a:rPr>
                                          </m:ctrlPr>
                                        </m:sSubPr>
                                        <m:e>
                                          <m:r>
                                            <a:rPr lang="en-US" sz="1400" b="0" i="1" smtClean="0">
                                              <a:latin typeface="Cambria Math" panose="02040503050406030204" pitchFamily="18" charset="0"/>
                                            </a:rPr>
                                            <m:t>𝑥</m:t>
                                          </m:r>
                                        </m:e>
                                        <m:sub>
                                          <m:r>
                                            <a:rPr lang="en-US" sz="1400" i="1">
                                              <a:latin typeface="Cambria Math" panose="02040503050406030204" pitchFamily="18" charset="0"/>
                                            </a:rPr>
                                            <m:t>0</m:t>
                                          </m:r>
                                        </m:sub>
                                      </m:sSub>
                                    </m:den>
                                  </m:f>
                                </m:e>
                              </m:d>
                            </m:e>
                            <m:sup>
                              <m:r>
                                <a:rPr lang="en-US" sz="1400" b="0" i="1" smtClean="0">
                                  <a:latin typeface="Cambria Math" panose="02040503050406030204" pitchFamily="18" charset="0"/>
                                </a:rPr>
                                <m:t>−</m:t>
                              </m:r>
                              <m:r>
                                <a:rPr lang="en-US" sz="1400" i="1">
                                  <a:latin typeface="Cambria Math" panose="02040503050406030204" pitchFamily="18" charset="0"/>
                                  <a:ea typeface="Cambria Math" panose="02040503050406030204" pitchFamily="18" charset="0"/>
                                </a:rPr>
                                <m:t>𝛾</m:t>
                              </m:r>
                            </m:sup>
                          </m:sSup>
                          <m:r>
                            <a:rPr lang="en-US" sz="1400" b="0" i="1" smtClean="0">
                              <a:latin typeface="Cambria Math" panose="02040503050406030204" pitchFamily="18" charset="0"/>
                            </a:rPr>
                            <m:t>∗</m:t>
                          </m:r>
                          <m:r>
                            <a:rPr lang="en-US" sz="1400" b="0" i="1" smtClean="0">
                              <a:latin typeface="Cambria Math" panose="02040503050406030204" pitchFamily="18" charset="0"/>
                            </a:rPr>
                            <m:t>𝐴</m:t>
                          </m:r>
                          <m:r>
                            <a:rPr lang="en-US" sz="1400" b="0" i="1" smtClean="0">
                              <a:latin typeface="Cambria Math" panose="02040503050406030204" pitchFamily="18" charset="0"/>
                            </a:rPr>
                            <m:t>∗</m:t>
                          </m:r>
                          <m:r>
                            <a:rPr lang="en-US" sz="1400" i="1">
                              <a:latin typeface="Cambria Math" panose="02040503050406030204" pitchFamily="18" charset="0"/>
                            </a:rPr>
                            <m:t>𝑛</m:t>
                          </m:r>
                          <m:r>
                            <a:rPr lang="en-US" sz="1400" i="1">
                              <a:latin typeface="Cambria Math" panose="02040503050406030204" pitchFamily="18" charset="0"/>
                            </a:rPr>
                            <m:t>∗</m:t>
                          </m:r>
                          <m:d>
                            <m:dPr>
                              <m:ctrlPr>
                                <a:rPr lang="en-US" sz="1400" i="1" smtClean="0">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1</m:t>
                                      </m:r>
                                    </m:sub>
                                  </m:sSub>
                                </m:den>
                              </m:f>
                              <m:r>
                                <m:rPr>
                                  <m:nor/>
                                </m:rPr>
                                <a:rPr lang="en-US" sz="1400" dirty="0"/>
                                <m:t> + </m:t>
                              </m:r>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2</m:t>
                                      </m:r>
                                    </m:sub>
                                  </m:sSub>
                                </m:den>
                              </m:f>
                            </m:e>
                          </m:d>
                        </m:oMath>
                      </m:oMathPara>
                    </a14:m>
                    <a:endParaRPr lang="en-US" sz="1400" dirty="0"/>
                  </a:p>
                </p:txBody>
              </p:sp>
            </mc:Choice>
            <mc:Fallback xmlns="">
              <p:sp>
                <p:nvSpPr>
                  <p:cNvPr id="134" name="Rectangle 133">
                    <a:extLst>
                      <a:ext uri="{FF2B5EF4-FFF2-40B4-BE49-F238E27FC236}">
                        <a16:creationId xmlns:a16="http://schemas.microsoft.com/office/drawing/2014/main" id="{2AEDD689-C948-4B62-B523-00D356732FD1}"/>
                      </a:ext>
                    </a:extLst>
                  </p:cNvPr>
                  <p:cNvSpPr>
                    <a:spLocks noRot="1" noChangeAspect="1" noMove="1" noResize="1" noEditPoints="1" noAdjustHandles="1" noChangeArrowheads="1" noChangeShapeType="1" noTextEdit="1"/>
                  </p:cNvSpPr>
                  <p:nvPr/>
                </p:nvSpPr>
                <p:spPr>
                  <a:xfrm>
                    <a:off x="567600" y="4826032"/>
                    <a:ext cx="3936590" cy="60138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6C7C8E61-33CA-48A2-A742-6871CB7C0DCF}"/>
                      </a:ext>
                    </a:extLst>
                  </p:cNvPr>
                  <p:cNvSpPr/>
                  <p:nvPr/>
                </p:nvSpPr>
                <p:spPr>
                  <a:xfrm>
                    <a:off x="618684" y="5593202"/>
                    <a:ext cx="3595984" cy="7881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1400" i="1" smtClean="0">
                                  <a:solidFill>
                                    <a:schemeClr val="tx1"/>
                                  </a:solidFill>
                                  <a:latin typeface="Cambria Math" panose="02040503050406030204" pitchFamily="18" charset="0"/>
                                </a:rPr>
                              </m:ctrlPr>
                            </m:fPr>
                            <m:num>
                              <m:acc>
                                <m:accPr>
                                  <m:chr m:val="̈"/>
                                  <m:ctrlPr>
                                    <a:rPr lang="en-US" sz="1400" i="1">
                                      <a:solidFill>
                                        <a:schemeClr val="tx1"/>
                                      </a:solidFill>
                                      <a:latin typeface="Cambria Math" panose="02040503050406030204" pitchFamily="18" charset="0"/>
                                    </a:rPr>
                                  </m:ctrlPr>
                                </m:accPr>
                                <m:e>
                                  <m:r>
                                    <a:rPr lang="en-US" sz="1400" i="1">
                                      <a:solidFill>
                                        <a:schemeClr val="tx1"/>
                                      </a:solidFill>
                                      <a:latin typeface="Cambria Math" panose="02040503050406030204" pitchFamily="18" charset="0"/>
                                    </a:rPr>
                                    <m:t>𝑥</m:t>
                                  </m:r>
                                </m:e>
                              </m:acc>
                            </m:num>
                            <m:den>
                              <m:f>
                                <m:fPr>
                                  <m:ctrlPr>
                                    <a:rPr lang="en-US" sz="1400" i="1" smtClean="0">
                                      <a:solidFill>
                                        <a:schemeClr val="tx1"/>
                                      </a:solidFill>
                                      <a:latin typeface="Cambria Math" panose="02040503050406030204" pitchFamily="18" charset="0"/>
                                    </a:rPr>
                                  </m:ctrlPr>
                                </m:fPr>
                                <m:num>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m:t>
                                      </m:r>
                                      <m:r>
                                        <a:rPr lang="en-US" sz="1400" i="1">
                                          <a:solidFill>
                                            <a:schemeClr val="tx1"/>
                                          </a:solidFill>
                                          <a:latin typeface="Cambria Math" panose="02040503050406030204" pitchFamily="18" charset="0"/>
                                        </a:rPr>
                                        <m:t>𝑚</m:t>
                                      </m:r>
                                    </m:e>
                                    <m:sub>
                                      <m:r>
                                        <a:rPr lang="en-US" sz="1400" i="1">
                                          <a:solidFill>
                                            <a:schemeClr val="tx1"/>
                                          </a:solidFill>
                                          <a:latin typeface="Cambria Math" panose="02040503050406030204" pitchFamily="18" charset="0"/>
                                        </a:rPr>
                                        <m:t>𝑝</m:t>
                                      </m:r>
                                    </m:sub>
                                  </m:sSub>
                                  <m:r>
                                    <a:rPr lang="en-US" sz="1400" i="1">
                                      <a:solidFill>
                                        <a:schemeClr val="tx1"/>
                                      </a:solidFill>
                                      <a:latin typeface="Cambria Math" panose="02040503050406030204" pitchFamily="18" charset="0"/>
                                    </a:rPr>
                                    <m:t>∗</m:t>
                                  </m:r>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𝑅</m:t>
                                      </m:r>
                                    </m:e>
                                    <m:sub>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𝑁</m:t>
                                          </m:r>
                                        </m:e>
                                        <m:sub>
                                          <m:r>
                                            <a:rPr lang="en-US" sz="1400" i="1">
                                              <a:solidFill>
                                                <a:schemeClr val="tx1"/>
                                              </a:solidFill>
                                              <a:latin typeface="Cambria Math" panose="02040503050406030204" pitchFamily="18" charset="0"/>
                                            </a:rPr>
                                            <m:t>2</m:t>
                                          </m:r>
                                        </m:sub>
                                      </m:sSub>
                                    </m:sub>
                                  </m:sSub>
                                  <m:r>
                                    <a:rPr lang="en-US" sz="1400" i="1">
                                      <a:solidFill>
                                        <a:schemeClr val="tx1"/>
                                      </a:solidFill>
                                      <a:latin typeface="Cambria Math" panose="02040503050406030204" pitchFamily="18" charset="0"/>
                                    </a:rPr>
                                    <m:t>∗</m:t>
                                  </m:r>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𝑇</m:t>
                                      </m:r>
                                    </m:e>
                                    <m:sub>
                                      <m:r>
                                        <a:rPr lang="en-US" sz="1400" i="1">
                                          <a:solidFill>
                                            <a:schemeClr val="tx1"/>
                                          </a:solidFill>
                                          <a:latin typeface="Cambria Math" panose="02040503050406030204" pitchFamily="18" charset="0"/>
                                        </a:rPr>
                                        <m:t>0</m:t>
                                      </m:r>
                                    </m:sub>
                                  </m:sSub>
                                  <m:r>
                                    <a:rPr lang="en-US" sz="1400" i="1">
                                      <a:solidFill>
                                        <a:schemeClr val="tx1"/>
                                      </a:solidFill>
                                      <a:latin typeface="Cambria Math" panose="02040503050406030204" pitchFamily="18" charset="0"/>
                                    </a:rPr>
                                    <m:t>)∗</m:t>
                                  </m:r>
                                  <m:r>
                                    <a:rPr lang="en-US" sz="1400" i="1">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m:t>
                                  </m:r>
                                  <m:r>
                                    <a:rPr lang="en-US" sz="1400" i="1">
                                      <a:latin typeface="Cambria Math" panose="02040503050406030204" pitchFamily="18" charset="0"/>
                                    </a:rPr>
                                    <m:t>𝑛</m:t>
                                  </m:r>
                                </m:num>
                                <m:den>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𝑉</m:t>
                                      </m:r>
                                    </m:e>
                                    <m:sub>
                                      <m:r>
                                        <a:rPr lang="en-US" sz="1400" i="1">
                                          <a:solidFill>
                                            <a:schemeClr val="tx1"/>
                                          </a:solidFill>
                                          <a:latin typeface="Cambria Math" panose="02040503050406030204" pitchFamily="18" charset="0"/>
                                        </a:rPr>
                                        <m:t>0</m:t>
                                      </m:r>
                                    </m:sub>
                                  </m:sSub>
                                </m:den>
                              </m:f>
                              <m:d>
                                <m:dPr>
                                  <m:ctrlPr>
                                    <a:rPr lang="en-US" sz="1400" i="1">
                                      <a:solidFill>
                                        <a:schemeClr val="tx1"/>
                                      </a:solidFill>
                                      <a:latin typeface="Cambria Math" panose="02040503050406030204" pitchFamily="18" charset="0"/>
                                    </a:rPr>
                                  </m:ctrlPr>
                                </m:dPr>
                                <m:e>
                                  <m:f>
                                    <m:fPr>
                                      <m:ctrlPr>
                                        <a:rPr lang="en-US" sz="1400" i="1">
                                          <a:solidFill>
                                            <a:schemeClr val="tx1"/>
                                          </a:solidFill>
                                          <a:latin typeface="Cambria Math" panose="02040503050406030204" pitchFamily="18" charset="0"/>
                                        </a:rPr>
                                      </m:ctrlPr>
                                    </m:fPr>
                                    <m:num>
                                      <m:r>
                                        <a:rPr lang="en-US" sz="1400" i="1">
                                          <a:solidFill>
                                            <a:schemeClr val="tx1"/>
                                          </a:solidFill>
                                          <a:latin typeface="Cambria Math" panose="02040503050406030204" pitchFamily="18" charset="0"/>
                                        </a:rPr>
                                        <m:t>1</m:t>
                                      </m:r>
                                    </m:num>
                                    <m:den>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𝑚</m:t>
                                          </m:r>
                                        </m:e>
                                        <m:sub>
                                          <m:r>
                                            <a:rPr lang="en-US" sz="1400" i="1">
                                              <a:solidFill>
                                                <a:schemeClr val="tx1"/>
                                              </a:solidFill>
                                              <a:latin typeface="Cambria Math" panose="02040503050406030204" pitchFamily="18" charset="0"/>
                                            </a:rPr>
                                            <m:t>1</m:t>
                                          </m:r>
                                        </m:sub>
                                      </m:sSub>
                                    </m:den>
                                  </m:f>
                                  <m:r>
                                    <a:rPr lang="en-US" sz="1400" i="1">
                                      <a:solidFill>
                                        <a:schemeClr val="tx1"/>
                                      </a:solidFill>
                                      <a:latin typeface="Cambria Math" panose="02040503050406030204" pitchFamily="18" charset="0"/>
                                    </a:rPr>
                                    <m:t>+</m:t>
                                  </m:r>
                                  <m:f>
                                    <m:fPr>
                                      <m:ctrlPr>
                                        <a:rPr lang="en-US" sz="1400" i="1">
                                          <a:solidFill>
                                            <a:schemeClr val="tx1"/>
                                          </a:solidFill>
                                          <a:latin typeface="Cambria Math" panose="02040503050406030204" pitchFamily="18" charset="0"/>
                                        </a:rPr>
                                      </m:ctrlPr>
                                    </m:fPr>
                                    <m:num>
                                      <m:r>
                                        <a:rPr lang="en-US" sz="1400" i="1">
                                          <a:solidFill>
                                            <a:schemeClr val="tx1"/>
                                          </a:solidFill>
                                          <a:latin typeface="Cambria Math" panose="02040503050406030204" pitchFamily="18" charset="0"/>
                                        </a:rPr>
                                        <m:t>1</m:t>
                                      </m:r>
                                    </m:num>
                                    <m:den>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𝑚</m:t>
                                          </m:r>
                                        </m:e>
                                        <m:sub>
                                          <m:r>
                                            <a:rPr lang="en-US" sz="1400" i="1">
                                              <a:solidFill>
                                                <a:schemeClr val="tx1"/>
                                              </a:solidFill>
                                              <a:latin typeface="Cambria Math" panose="02040503050406030204" pitchFamily="18" charset="0"/>
                                            </a:rPr>
                                            <m:t>2</m:t>
                                          </m:r>
                                        </m:sub>
                                      </m:sSub>
                                    </m:den>
                                  </m:f>
                                </m:e>
                              </m:d>
                            </m:den>
                          </m:f>
                          <m:r>
                            <a:rPr lang="en-US" sz="1400" i="1">
                              <a:latin typeface="Cambria Math" panose="02040503050406030204" pitchFamily="18" charset="0"/>
                            </a:rPr>
                            <m:t>=</m:t>
                          </m:r>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𝑥</m:t>
                                      </m:r>
                                    </m:num>
                                    <m:den>
                                      <m:sSub>
                                        <m:sSubPr>
                                          <m:ctrlPr>
                                            <a:rPr lang="en-US" sz="1400" i="1">
                                              <a:latin typeface="Cambria Math" panose="02040503050406030204" pitchFamily="18" charset="0"/>
                                            </a:rPr>
                                          </m:ctrlPr>
                                        </m:sSubPr>
                                        <m:e>
                                          <m:r>
                                            <a:rPr lang="en-US" sz="1400" i="1">
                                              <a:latin typeface="Cambria Math" panose="02040503050406030204" pitchFamily="18" charset="0"/>
                                            </a:rPr>
                                            <m:t>𝑥</m:t>
                                          </m:r>
                                        </m:e>
                                        <m:sub>
                                          <m:r>
                                            <a:rPr lang="en-US" sz="1400" i="1">
                                              <a:latin typeface="Cambria Math" panose="02040503050406030204" pitchFamily="18" charset="0"/>
                                            </a:rPr>
                                            <m:t>0</m:t>
                                          </m:r>
                                        </m:sub>
                                      </m:sSub>
                                    </m:den>
                                  </m:f>
                                </m:e>
                              </m:d>
                            </m:e>
                            <m:sup>
                              <m:r>
                                <a:rPr lang="en-US" sz="1400" i="1">
                                  <a:latin typeface="Cambria Math" panose="02040503050406030204" pitchFamily="18" charset="0"/>
                                </a:rPr>
                                <m:t>−</m:t>
                              </m:r>
                              <m:r>
                                <a:rPr lang="en-US" sz="1400" i="1">
                                  <a:latin typeface="Cambria Math" panose="02040503050406030204" pitchFamily="18" charset="0"/>
                                  <a:ea typeface="Cambria Math" panose="02040503050406030204" pitchFamily="18" charset="0"/>
                                </a:rPr>
                                <m:t>𝛾</m:t>
                              </m:r>
                            </m:sup>
                          </m:sSup>
                        </m:oMath>
                      </m:oMathPara>
                    </a14:m>
                    <a:endParaRPr lang="en-US" sz="2000" dirty="0"/>
                  </a:p>
                </p:txBody>
              </p:sp>
            </mc:Choice>
            <mc:Fallback xmlns="">
              <p:sp>
                <p:nvSpPr>
                  <p:cNvPr id="19" name="Rectangle 18">
                    <a:extLst>
                      <a:ext uri="{FF2B5EF4-FFF2-40B4-BE49-F238E27FC236}">
                        <a16:creationId xmlns:a16="http://schemas.microsoft.com/office/drawing/2014/main" id="{6C7C8E61-33CA-48A2-A742-6871CB7C0DCF}"/>
                      </a:ext>
                    </a:extLst>
                  </p:cNvPr>
                  <p:cNvSpPr>
                    <a:spLocks noRot="1" noChangeAspect="1" noMove="1" noResize="1" noEditPoints="1" noAdjustHandles="1" noChangeArrowheads="1" noChangeShapeType="1" noTextEdit="1"/>
                  </p:cNvSpPr>
                  <p:nvPr/>
                </p:nvSpPr>
                <p:spPr>
                  <a:xfrm>
                    <a:off x="618684" y="5593202"/>
                    <a:ext cx="3595984" cy="788101"/>
                  </a:xfrm>
                  <a:prstGeom prst="rect">
                    <a:avLst/>
                  </a:prstGeom>
                  <a:blipFill>
                    <a:blip r:embed="rId7"/>
                    <a:stretch>
                      <a:fillRect/>
                    </a:stretch>
                  </a:blipFill>
                </p:spPr>
                <p:txBody>
                  <a:bodyPr/>
                  <a:lstStyle/>
                  <a:p>
                    <a:r>
                      <a:rPr lang="en-US">
                        <a:noFill/>
                      </a:rPr>
                      <a:t> </a:t>
                    </a:r>
                  </a:p>
                </p:txBody>
              </p:sp>
            </mc:Fallback>
          </mc:AlternateContent>
          <p:grpSp>
            <p:nvGrpSpPr>
              <p:cNvPr id="87" name="Group 86">
                <a:extLst>
                  <a:ext uri="{FF2B5EF4-FFF2-40B4-BE49-F238E27FC236}">
                    <a16:creationId xmlns:a16="http://schemas.microsoft.com/office/drawing/2014/main" id="{CF4BCAB1-C095-4BC1-9690-5EBEBE7EEBE2}"/>
                  </a:ext>
                </a:extLst>
              </p:cNvPr>
              <p:cNvGrpSpPr/>
              <p:nvPr/>
            </p:nvGrpSpPr>
            <p:grpSpPr>
              <a:xfrm>
                <a:off x="575458" y="1473712"/>
                <a:ext cx="3367213" cy="740754"/>
                <a:chOff x="617058" y="1372565"/>
                <a:chExt cx="3367213" cy="740754"/>
              </a:xfrm>
            </p:grpSpPr>
            <mc:AlternateContent xmlns:mc="http://schemas.openxmlformats.org/markup-compatibility/2006" xmlns:a14="http://schemas.microsoft.com/office/drawing/2010/main">
              <mc:Choice Requires="a14">
                <p:sp>
                  <p:nvSpPr>
                    <p:cNvPr id="120" name="Rectangle 119">
                      <a:extLst>
                        <a:ext uri="{FF2B5EF4-FFF2-40B4-BE49-F238E27FC236}">
                          <a16:creationId xmlns:a16="http://schemas.microsoft.com/office/drawing/2014/main" id="{98878298-AB1F-4E44-A956-C36C3B502818}"/>
                        </a:ext>
                      </a:extLst>
                    </p:cNvPr>
                    <p:cNvSpPr/>
                    <p:nvPr/>
                  </p:nvSpPr>
                  <p:spPr>
                    <a:xfrm>
                      <a:off x="617058" y="1372565"/>
                      <a:ext cx="2294474" cy="57637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i="1">
                                    <a:latin typeface="Cambria Math" panose="02040503050406030204" pitchFamily="18" charset="0"/>
                                  </a:rPr>
                                  <m:t>𝑥</m:t>
                                </m:r>
                              </m:e>
                            </m:acc>
                            <m:r>
                              <a:rPr lang="en-US" sz="1400" b="0" i="1" smtClean="0">
                                <a:latin typeface="Cambria Math" panose="02040503050406030204" pitchFamily="18" charset="0"/>
                              </a:rPr>
                              <m:t>=</m:t>
                            </m:r>
                            <m:r>
                              <a:rPr lang="en-US" sz="1400" b="0" i="1" smtClean="0">
                                <a:latin typeface="Cambria Math" panose="02040503050406030204" pitchFamily="18" charset="0"/>
                              </a:rPr>
                              <m:t>𝑃</m:t>
                            </m:r>
                            <m:r>
                              <a:rPr lang="en-US" sz="1400" b="0" i="1" smtClean="0">
                                <a:latin typeface="Cambria Math" panose="02040503050406030204" pitchFamily="18" charset="0"/>
                              </a:rPr>
                              <m:t>∗</m:t>
                            </m:r>
                            <m:r>
                              <a:rPr lang="en-US" sz="1400" b="0" i="1" smtClean="0">
                                <a:latin typeface="Cambria Math" panose="02040503050406030204" pitchFamily="18" charset="0"/>
                              </a:rPr>
                              <m:t>𝐴</m:t>
                            </m:r>
                            <m:r>
                              <a:rPr lang="en-US" sz="1400" b="0" i="1" smtClean="0">
                                <a:latin typeface="Cambria Math" panose="02040503050406030204" pitchFamily="18" charset="0"/>
                              </a:rPr>
                              <m:t>∗</m:t>
                            </m:r>
                            <m:r>
                              <a:rPr lang="en-US" sz="1400" b="0" i="1" smtClean="0">
                                <a:latin typeface="Cambria Math" panose="02040503050406030204" pitchFamily="18" charset="0"/>
                              </a:rPr>
                              <m:t>𝑛</m:t>
                            </m:r>
                            <m:r>
                              <a:rPr lang="en-US" sz="1400" b="0" i="1" smtClean="0">
                                <a:latin typeface="Cambria Math" panose="02040503050406030204" pitchFamily="18" charset="0"/>
                              </a:rPr>
                              <m:t>∗</m:t>
                            </m:r>
                            <m:d>
                              <m:dPr>
                                <m:ctrlPr>
                                  <a:rPr lang="en-US" sz="1400" i="1" smtClean="0">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1</m:t>
                                        </m:r>
                                      </m:sub>
                                    </m:sSub>
                                  </m:den>
                                </m:f>
                                <m:r>
                                  <m:rPr>
                                    <m:nor/>
                                  </m:rPr>
                                  <a:rPr lang="en-US" sz="1400" dirty="0"/>
                                  <m:t> + </m:t>
                                </m:r>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2</m:t>
                                        </m:r>
                                      </m:sub>
                                    </m:sSub>
                                  </m:den>
                                </m:f>
                              </m:e>
                            </m:d>
                          </m:oMath>
                        </m:oMathPara>
                      </a14:m>
                      <a:endParaRPr lang="en-US" sz="1400" dirty="0"/>
                    </a:p>
                  </p:txBody>
                </p:sp>
              </mc:Choice>
              <mc:Fallback xmlns="">
                <p:sp>
                  <p:nvSpPr>
                    <p:cNvPr id="120" name="Rectangle 119">
                      <a:extLst>
                        <a:ext uri="{FF2B5EF4-FFF2-40B4-BE49-F238E27FC236}">
                          <a16:creationId xmlns:a16="http://schemas.microsoft.com/office/drawing/2014/main" id="{98878298-AB1F-4E44-A956-C36C3B502818}"/>
                        </a:ext>
                      </a:extLst>
                    </p:cNvPr>
                    <p:cNvSpPr>
                      <a:spLocks noRot="1" noChangeAspect="1" noMove="1" noResize="1" noEditPoints="1" noAdjustHandles="1" noChangeArrowheads="1" noChangeShapeType="1" noTextEdit="1"/>
                    </p:cNvSpPr>
                    <p:nvPr/>
                  </p:nvSpPr>
                  <p:spPr>
                    <a:xfrm>
                      <a:off x="617058" y="1372565"/>
                      <a:ext cx="2294474" cy="57637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TextBox 121">
                      <a:extLst>
                        <a:ext uri="{FF2B5EF4-FFF2-40B4-BE49-F238E27FC236}">
                          <a16:creationId xmlns:a16="http://schemas.microsoft.com/office/drawing/2014/main" id="{897BDEFE-D2CB-44EF-B316-52188ABC06BF}"/>
                        </a:ext>
                      </a:extLst>
                    </p:cNvPr>
                    <p:cNvSpPr txBox="1"/>
                    <p:nvPr/>
                  </p:nvSpPr>
                  <p:spPr>
                    <a:xfrm>
                      <a:off x="3113328" y="1450304"/>
                      <a:ext cx="870943" cy="4364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200" i="1" smtClean="0">
                                    <a:latin typeface="Cambria Math" panose="02040503050406030204" pitchFamily="18" charset="0"/>
                                  </a:rPr>
                                </m:ctrlPr>
                              </m:fPr>
                              <m:num>
                                <m:r>
                                  <a:rPr lang="en-US" sz="1200" b="0" i="1" smtClean="0">
                                    <a:latin typeface="Cambria Math" panose="02040503050406030204" pitchFamily="18" charset="0"/>
                                  </a:rPr>
                                  <m:t>𝑃</m:t>
                                </m:r>
                              </m:num>
                              <m:den>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𝑃</m:t>
                                    </m:r>
                                  </m:e>
                                  <m:sub>
                                    <m:r>
                                      <a:rPr lang="en-US" sz="1200" b="0" i="1" smtClean="0">
                                        <a:latin typeface="Cambria Math" panose="02040503050406030204" pitchFamily="18" charset="0"/>
                                      </a:rPr>
                                      <m:t>0</m:t>
                                    </m:r>
                                  </m:sub>
                                </m:sSub>
                              </m:den>
                            </m:f>
                            <m:r>
                              <a:rPr lang="en-US" sz="1200" b="0" i="1" smtClean="0">
                                <a:latin typeface="Cambria Math" panose="02040503050406030204" pitchFamily="18" charset="0"/>
                              </a:rPr>
                              <m:t>=</m:t>
                            </m:r>
                            <m:sSup>
                              <m:sSupPr>
                                <m:ctrlPr>
                                  <a:rPr lang="en-US" sz="1200" b="0" i="1" smtClean="0">
                                    <a:latin typeface="Cambria Math" panose="02040503050406030204" pitchFamily="18" charset="0"/>
                                  </a:rPr>
                                </m:ctrlPr>
                              </m:sSupPr>
                              <m:e>
                                <m:d>
                                  <m:dPr>
                                    <m:ctrlPr>
                                      <a:rPr lang="en-US" sz="1200" i="1">
                                        <a:latin typeface="Cambria Math" panose="02040503050406030204" pitchFamily="18" charset="0"/>
                                      </a:rPr>
                                    </m:ctrlPr>
                                  </m:dPr>
                                  <m:e>
                                    <m:f>
                                      <m:fPr>
                                        <m:ctrlPr>
                                          <a:rPr lang="en-US" sz="1200" i="1">
                                            <a:latin typeface="Cambria Math" panose="02040503050406030204" pitchFamily="18" charset="0"/>
                                          </a:rPr>
                                        </m:ctrlPr>
                                      </m:fPr>
                                      <m:num>
                                        <m:r>
                                          <a:rPr lang="en-US" sz="1200" i="1">
                                            <a:latin typeface="Cambria Math" panose="02040503050406030204" pitchFamily="18" charset="0"/>
                                          </a:rPr>
                                          <m:t>𝑉</m:t>
                                        </m:r>
                                      </m:num>
                                      <m:den>
                                        <m:sSub>
                                          <m:sSubPr>
                                            <m:ctrlPr>
                                              <a:rPr lang="en-US" sz="1200" i="1">
                                                <a:latin typeface="Cambria Math" panose="02040503050406030204" pitchFamily="18" charset="0"/>
                                              </a:rPr>
                                            </m:ctrlPr>
                                          </m:sSubPr>
                                          <m:e>
                                            <m:r>
                                              <a:rPr lang="en-US" sz="1200" i="1">
                                                <a:latin typeface="Cambria Math" panose="02040503050406030204" pitchFamily="18" charset="0"/>
                                              </a:rPr>
                                              <m:t>𝑉</m:t>
                                            </m:r>
                                          </m:e>
                                          <m:sub>
                                            <m:r>
                                              <a:rPr lang="en-US" sz="1200" i="1">
                                                <a:latin typeface="Cambria Math" panose="02040503050406030204" pitchFamily="18" charset="0"/>
                                              </a:rPr>
                                              <m:t>0</m:t>
                                            </m:r>
                                          </m:sub>
                                        </m:sSub>
                                      </m:den>
                                    </m:f>
                                  </m:e>
                                </m:d>
                              </m:e>
                              <m:sup>
                                <m:r>
                                  <a:rPr lang="en-US" sz="1200" b="0" i="1" smtClean="0">
                                    <a:latin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𝛾</m:t>
                                </m:r>
                              </m:sup>
                            </m:sSup>
                          </m:oMath>
                        </m:oMathPara>
                      </a14:m>
                      <a:endParaRPr lang="en-US" sz="1200" dirty="0"/>
                    </a:p>
                  </p:txBody>
                </p:sp>
              </mc:Choice>
              <mc:Fallback xmlns="">
                <p:sp>
                  <p:nvSpPr>
                    <p:cNvPr id="122" name="TextBox 121">
                      <a:extLst>
                        <a:ext uri="{FF2B5EF4-FFF2-40B4-BE49-F238E27FC236}">
                          <a16:creationId xmlns:a16="http://schemas.microsoft.com/office/drawing/2014/main" id="{897BDEFE-D2CB-44EF-B316-52188ABC06BF}"/>
                        </a:ext>
                      </a:extLst>
                    </p:cNvPr>
                    <p:cNvSpPr txBox="1">
                      <a:spLocks noRot="1" noChangeAspect="1" noMove="1" noResize="1" noEditPoints="1" noAdjustHandles="1" noChangeArrowheads="1" noChangeShapeType="1" noTextEdit="1"/>
                    </p:cNvSpPr>
                    <p:nvPr/>
                  </p:nvSpPr>
                  <p:spPr>
                    <a:xfrm>
                      <a:off x="3113328" y="1450304"/>
                      <a:ext cx="870943" cy="436402"/>
                    </a:xfrm>
                    <a:prstGeom prst="rect">
                      <a:avLst/>
                    </a:prstGeom>
                    <a:blipFill>
                      <a:blip r:embed="rId9"/>
                      <a:stretch>
                        <a:fillRect l="-4196" r="-1399" b="-2778"/>
                      </a:stretch>
                    </a:blipFill>
                  </p:spPr>
                  <p:txBody>
                    <a:bodyPr/>
                    <a:lstStyle/>
                    <a:p>
                      <a:r>
                        <a:rPr lang="en-US">
                          <a:noFill/>
                        </a:rPr>
                        <a:t> </a:t>
                      </a:r>
                    </a:p>
                  </p:txBody>
                </p:sp>
              </mc:Fallback>
            </mc:AlternateContent>
            <p:grpSp>
              <p:nvGrpSpPr>
                <p:cNvPr id="40" name="Group 39">
                  <a:extLst>
                    <a:ext uri="{FF2B5EF4-FFF2-40B4-BE49-F238E27FC236}">
                      <a16:creationId xmlns:a16="http://schemas.microsoft.com/office/drawing/2014/main" id="{CC2F3A25-DECF-4209-B070-1E4775E05649}"/>
                    </a:ext>
                  </a:extLst>
                </p:cNvPr>
                <p:cNvGrpSpPr/>
                <p:nvPr/>
              </p:nvGrpSpPr>
              <p:grpSpPr>
                <a:xfrm>
                  <a:off x="1107798" y="1581000"/>
                  <a:ext cx="2005530" cy="532319"/>
                  <a:chOff x="4111347" y="2648312"/>
                  <a:chExt cx="2005530" cy="532321"/>
                </a:xfrm>
              </p:grpSpPr>
              <p:cxnSp>
                <p:nvCxnSpPr>
                  <p:cNvPr id="28" name="Connector: Elbow 27">
                    <a:extLst>
                      <a:ext uri="{FF2B5EF4-FFF2-40B4-BE49-F238E27FC236}">
                        <a16:creationId xmlns:a16="http://schemas.microsoft.com/office/drawing/2014/main" id="{74C307D2-00BF-4ACC-90FE-0FD2C858B3B3}"/>
                      </a:ext>
                    </a:extLst>
                  </p:cNvPr>
                  <p:cNvCxnSpPr>
                    <a:cxnSpLocks/>
                  </p:cNvCxnSpPr>
                  <p:nvPr/>
                </p:nvCxnSpPr>
                <p:spPr>
                  <a:xfrm flipV="1">
                    <a:off x="4838700" y="2648312"/>
                    <a:ext cx="1278177" cy="532321"/>
                  </a:xfrm>
                  <a:prstGeom prst="bentConnector3">
                    <a:avLst>
                      <a:gd name="adj1" fmla="val 7633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F6D555E-5BF3-4DC1-B557-E325FB3D9168}"/>
                      </a:ext>
                    </a:extLst>
                  </p:cNvPr>
                  <p:cNvCxnSpPr>
                    <a:cxnSpLocks/>
                  </p:cNvCxnSpPr>
                  <p:nvPr/>
                </p:nvCxnSpPr>
                <p:spPr>
                  <a:xfrm flipV="1">
                    <a:off x="4111347" y="2803320"/>
                    <a:ext cx="0" cy="377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FEA3266-4982-4874-A21F-D11FBAC8B15B}"/>
                      </a:ext>
                    </a:extLst>
                  </p:cNvPr>
                  <p:cNvCxnSpPr>
                    <a:cxnSpLocks/>
                  </p:cNvCxnSpPr>
                  <p:nvPr/>
                </p:nvCxnSpPr>
                <p:spPr>
                  <a:xfrm>
                    <a:off x="4111347" y="3180633"/>
                    <a:ext cx="749578"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76" name="Group 75">
                <a:extLst>
                  <a:ext uri="{FF2B5EF4-FFF2-40B4-BE49-F238E27FC236}">
                    <a16:creationId xmlns:a16="http://schemas.microsoft.com/office/drawing/2014/main" id="{9BB56D74-9AB8-48AF-AEAE-D4A4206E2FFE}"/>
                  </a:ext>
                </a:extLst>
              </p:cNvPr>
              <p:cNvGrpSpPr/>
              <p:nvPr/>
            </p:nvGrpSpPr>
            <p:grpSpPr>
              <a:xfrm>
                <a:off x="567600" y="3910215"/>
                <a:ext cx="5114014" cy="750029"/>
                <a:chOff x="567600" y="3910215"/>
                <a:chExt cx="5114014" cy="750029"/>
              </a:xfrm>
            </p:grpSpPr>
            <mc:AlternateContent xmlns:mc="http://schemas.openxmlformats.org/markup-compatibility/2006" xmlns:a14="http://schemas.microsoft.com/office/drawing/2010/main">
              <mc:Choice Requires="a14">
                <p:sp>
                  <p:nvSpPr>
                    <p:cNvPr id="130" name="Rectangle 129">
                      <a:extLst>
                        <a:ext uri="{FF2B5EF4-FFF2-40B4-BE49-F238E27FC236}">
                          <a16:creationId xmlns:a16="http://schemas.microsoft.com/office/drawing/2014/main" id="{64FEE977-E189-4956-9854-085B19BE2E75}"/>
                        </a:ext>
                      </a:extLst>
                    </p:cNvPr>
                    <p:cNvSpPr/>
                    <p:nvPr/>
                  </p:nvSpPr>
                  <p:spPr>
                    <a:xfrm>
                      <a:off x="567600" y="3910215"/>
                      <a:ext cx="3085588" cy="6013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i="1">
                                    <a:latin typeface="Cambria Math" panose="02040503050406030204" pitchFamily="18" charset="0"/>
                                  </a:rPr>
                                  <m:t>𝑥</m:t>
                                </m:r>
                              </m:e>
                            </m:acc>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𝑃</m:t>
                                </m:r>
                              </m:e>
                              <m:sub>
                                <m:r>
                                  <a:rPr lang="en-US" sz="1400" b="0" i="1" smtClean="0">
                                    <a:latin typeface="Cambria Math" panose="02040503050406030204" pitchFamily="18" charset="0"/>
                                  </a:rPr>
                                  <m:t>0</m:t>
                                </m:r>
                              </m:sub>
                            </m:sSub>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d>
                                  <m:dPr>
                                    <m:ctrlPr>
                                      <a:rPr lang="en-US" sz="1400" i="1">
                                        <a:latin typeface="Cambria Math" panose="02040503050406030204" pitchFamily="18" charset="0"/>
                                      </a:rPr>
                                    </m:ctrlPr>
                                  </m:dPr>
                                  <m:e>
                                    <m:f>
                                      <m:fPr>
                                        <m:ctrlPr>
                                          <a:rPr lang="en-US" sz="1400" i="1">
                                            <a:latin typeface="Cambria Math" panose="02040503050406030204" pitchFamily="18" charset="0"/>
                                          </a:rPr>
                                        </m:ctrlPr>
                                      </m:fPr>
                                      <m:num>
                                        <m:r>
                                          <a:rPr lang="en-US" sz="1400" b="0" i="1" smtClean="0">
                                            <a:latin typeface="Cambria Math" panose="02040503050406030204" pitchFamily="18" charset="0"/>
                                          </a:rPr>
                                          <m:t>𝑥</m:t>
                                        </m:r>
                                      </m:num>
                                      <m:den>
                                        <m:sSub>
                                          <m:sSubPr>
                                            <m:ctrlPr>
                                              <a:rPr lang="en-US" sz="1400" i="1">
                                                <a:latin typeface="Cambria Math" panose="02040503050406030204" pitchFamily="18" charset="0"/>
                                              </a:rPr>
                                            </m:ctrlPr>
                                          </m:sSubPr>
                                          <m:e>
                                            <m:r>
                                              <a:rPr lang="en-US" sz="1400" b="0" i="1" smtClean="0">
                                                <a:latin typeface="Cambria Math" panose="02040503050406030204" pitchFamily="18" charset="0"/>
                                              </a:rPr>
                                              <m:t>𝑥</m:t>
                                            </m:r>
                                          </m:e>
                                          <m:sub>
                                            <m:r>
                                              <a:rPr lang="en-US" sz="1400" i="1">
                                                <a:latin typeface="Cambria Math" panose="02040503050406030204" pitchFamily="18" charset="0"/>
                                              </a:rPr>
                                              <m:t>0</m:t>
                                            </m:r>
                                          </m:sub>
                                        </m:sSub>
                                      </m:den>
                                    </m:f>
                                  </m:e>
                                </m:d>
                              </m:e>
                              <m:sup>
                                <m:r>
                                  <a:rPr lang="en-US" sz="1400" b="0" i="1" smtClean="0">
                                    <a:latin typeface="Cambria Math" panose="02040503050406030204" pitchFamily="18" charset="0"/>
                                  </a:rPr>
                                  <m:t>−</m:t>
                                </m:r>
                                <m:r>
                                  <a:rPr lang="en-US" sz="1400" i="1">
                                    <a:latin typeface="Cambria Math" panose="02040503050406030204" pitchFamily="18" charset="0"/>
                                    <a:ea typeface="Cambria Math" panose="02040503050406030204" pitchFamily="18" charset="0"/>
                                  </a:rPr>
                                  <m:t>𝛾</m:t>
                                </m:r>
                              </m:sup>
                            </m:sSup>
                            <m:r>
                              <a:rPr lang="en-US" sz="1400" b="0" i="1" smtClean="0">
                                <a:latin typeface="Cambria Math" panose="02040503050406030204" pitchFamily="18" charset="0"/>
                              </a:rPr>
                              <m:t>∗</m:t>
                            </m:r>
                            <m:r>
                              <a:rPr lang="en-US" sz="1400" b="0" i="1" smtClean="0">
                                <a:latin typeface="Cambria Math" panose="02040503050406030204" pitchFamily="18" charset="0"/>
                              </a:rPr>
                              <m:t>𝐴</m:t>
                            </m:r>
                            <m:r>
                              <a:rPr lang="en-US" sz="1400" b="0" i="1" smtClean="0">
                                <a:latin typeface="Cambria Math" panose="02040503050406030204" pitchFamily="18" charset="0"/>
                              </a:rPr>
                              <m:t>∗</m:t>
                            </m:r>
                            <m:r>
                              <a:rPr lang="en-US" sz="1400" i="1">
                                <a:latin typeface="Cambria Math" panose="02040503050406030204" pitchFamily="18" charset="0"/>
                              </a:rPr>
                              <m:t>𝑛</m:t>
                            </m:r>
                            <m:r>
                              <a:rPr lang="en-US" sz="1400" i="1">
                                <a:latin typeface="Cambria Math" panose="02040503050406030204" pitchFamily="18" charset="0"/>
                              </a:rPr>
                              <m:t>∗</m:t>
                            </m:r>
                            <m:d>
                              <m:dPr>
                                <m:ctrlPr>
                                  <a:rPr lang="en-US" sz="1400" i="1" smtClean="0">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1</m:t>
                                        </m:r>
                                      </m:sub>
                                    </m:sSub>
                                  </m:den>
                                </m:f>
                                <m:r>
                                  <m:rPr>
                                    <m:nor/>
                                  </m:rPr>
                                  <a:rPr lang="en-US" sz="1400" dirty="0"/>
                                  <m:t> + </m:t>
                                </m:r>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2</m:t>
                                        </m:r>
                                      </m:sub>
                                    </m:sSub>
                                  </m:den>
                                </m:f>
                              </m:e>
                            </m:d>
                          </m:oMath>
                        </m:oMathPara>
                      </a14:m>
                      <a:endParaRPr lang="en-US" sz="1400" dirty="0"/>
                    </a:p>
                  </p:txBody>
                </p:sp>
              </mc:Choice>
              <mc:Fallback xmlns="">
                <p:sp>
                  <p:nvSpPr>
                    <p:cNvPr id="130" name="Rectangle 129">
                      <a:extLst>
                        <a:ext uri="{FF2B5EF4-FFF2-40B4-BE49-F238E27FC236}">
                          <a16:creationId xmlns:a16="http://schemas.microsoft.com/office/drawing/2014/main" id="{64FEE977-E189-4956-9854-085B19BE2E75}"/>
                        </a:ext>
                      </a:extLst>
                    </p:cNvPr>
                    <p:cNvSpPr>
                      <a:spLocks noRot="1" noChangeAspect="1" noMove="1" noResize="1" noEditPoints="1" noAdjustHandles="1" noChangeArrowheads="1" noChangeShapeType="1" noTextEdit="1"/>
                    </p:cNvSpPr>
                    <p:nvPr/>
                  </p:nvSpPr>
                  <p:spPr>
                    <a:xfrm>
                      <a:off x="567600" y="3910215"/>
                      <a:ext cx="3085588" cy="601383"/>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A3C8EA3C-D655-4CE3-A0AF-A1357F5098C7}"/>
                        </a:ext>
                      </a:extLst>
                    </p:cNvPr>
                    <p:cNvSpPr/>
                    <p:nvPr/>
                  </p:nvSpPr>
                  <p:spPr>
                    <a:xfrm>
                      <a:off x="3685811" y="3985054"/>
                      <a:ext cx="1995803" cy="5395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b>
                                  <m:sSubPr>
                                    <m:ctrlPr>
                                      <a:rPr lang="en-US" sz="1400" i="1">
                                        <a:latin typeface="Cambria Math" panose="02040503050406030204" pitchFamily="18" charset="0"/>
                                      </a:rPr>
                                    </m:ctrlPr>
                                  </m:sSubPr>
                                  <m:e>
                                    <m:r>
                                      <a:rPr lang="en-US" sz="1400" i="1">
                                        <a:latin typeface="Cambria Math" panose="02040503050406030204" pitchFamily="18" charset="0"/>
                                      </a:rPr>
                                      <m:t>𝑃</m:t>
                                    </m:r>
                                  </m:e>
                                  <m:sub>
                                    <m:r>
                                      <a:rPr lang="en-US" sz="1400" i="1">
                                        <a:latin typeface="Cambria Math" panose="02040503050406030204" pitchFamily="18" charset="0"/>
                                      </a:rPr>
                                      <m:t>0</m:t>
                                    </m:r>
                                  </m:sub>
                                </m:sSub>
                                <m:r>
                                  <a:rPr lang="en-US" sz="1400" b="0" i="1" smtClean="0">
                                    <a:latin typeface="Cambria Math" panose="02040503050406030204" pitchFamily="18" charset="0"/>
                                  </a:rPr>
                                  <m:t>∗</m:t>
                                </m:r>
                                <m:sSub>
                                  <m:sSubPr>
                                    <m:ctrlPr>
                                      <a:rPr lang="en-US" sz="1400" i="1">
                                        <a:latin typeface="Cambria Math" panose="02040503050406030204" pitchFamily="18" charset="0"/>
                                      </a:rPr>
                                    </m:ctrlPr>
                                  </m:sSubPr>
                                  <m:e>
                                    <m:r>
                                      <a:rPr lang="en-US" sz="1400" b="0" i="1" smtClean="0">
                                        <a:latin typeface="Cambria Math" panose="02040503050406030204" pitchFamily="18" charset="0"/>
                                      </a:rPr>
                                      <m:t>𝑉</m:t>
                                    </m:r>
                                  </m:e>
                                  <m:sub>
                                    <m:r>
                                      <a:rPr lang="en-US" sz="1400" i="1">
                                        <a:latin typeface="Cambria Math" panose="02040503050406030204" pitchFamily="18" charset="0"/>
                                      </a:rPr>
                                      <m:t>0</m:t>
                                    </m:r>
                                  </m:sub>
                                </m:sSub>
                              </m:num>
                              <m:den>
                                <m:sSub>
                                  <m:sSubPr>
                                    <m:ctrlPr>
                                      <a:rPr lang="en-US" sz="1400" i="1">
                                        <a:latin typeface="Cambria Math" panose="02040503050406030204" pitchFamily="18" charset="0"/>
                                      </a:rPr>
                                    </m:ctrlPr>
                                  </m:sSubPr>
                                  <m:e>
                                    <m:r>
                                      <a:rPr lang="en-US" sz="1400" b="0" i="1" smtClean="0">
                                        <a:latin typeface="Cambria Math" panose="02040503050406030204" pitchFamily="18" charset="0"/>
                                      </a:rPr>
                                      <m:t>𝑉</m:t>
                                    </m:r>
                                  </m:e>
                                  <m:sub>
                                    <m:r>
                                      <a:rPr lang="en-US" sz="1400" i="1">
                                        <a:latin typeface="Cambria Math" panose="02040503050406030204" pitchFamily="18" charset="0"/>
                                      </a:rPr>
                                      <m:t>0</m:t>
                                    </m:r>
                                  </m:sub>
                                </m:sSub>
                              </m:den>
                            </m:f>
                            <m:r>
                              <a:rPr lang="en-US" sz="1400" b="0" i="1" smtClean="0">
                                <a:latin typeface="Cambria Math" panose="02040503050406030204" pitchFamily="18" charset="0"/>
                              </a:rPr>
                              <m:t>=</m:t>
                            </m:r>
                            <m:f>
                              <m:fPr>
                                <m:ctrlPr>
                                  <a:rPr lang="en-US" sz="1400" i="1">
                                    <a:latin typeface="Cambria Math" panose="02040503050406030204" pitchFamily="18" charset="0"/>
                                  </a:rPr>
                                </m:ctrlPr>
                              </m:fPr>
                              <m:num>
                                <m:sSub>
                                  <m:sSubPr>
                                    <m:ctrlPr>
                                      <a:rPr lang="en-US" sz="1400" i="1" smtClean="0">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𝑚</m:t>
                                    </m:r>
                                  </m:e>
                                  <m:sub>
                                    <m:r>
                                      <a:rPr lang="en-US" sz="1400" i="1">
                                        <a:solidFill>
                                          <a:schemeClr val="tx1"/>
                                        </a:solidFill>
                                        <a:latin typeface="Cambria Math" panose="02040503050406030204" pitchFamily="18" charset="0"/>
                                      </a:rPr>
                                      <m:t>𝑝</m:t>
                                    </m:r>
                                  </m:sub>
                                </m:sSub>
                                <m:r>
                                  <a:rPr lang="en-US" sz="1400" i="1">
                                    <a:solidFill>
                                      <a:schemeClr val="tx1"/>
                                    </a:solidFill>
                                    <a:latin typeface="Cambria Math" panose="02040503050406030204" pitchFamily="18" charset="0"/>
                                  </a:rPr>
                                  <m:t>∗</m:t>
                                </m:r>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𝑅</m:t>
                                    </m:r>
                                  </m:e>
                                  <m:sub>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𝑁</m:t>
                                        </m:r>
                                      </m:e>
                                      <m:sub>
                                        <m:r>
                                          <a:rPr lang="en-US" sz="1400" i="1">
                                            <a:solidFill>
                                              <a:schemeClr val="tx1"/>
                                            </a:solidFill>
                                            <a:latin typeface="Cambria Math" panose="02040503050406030204" pitchFamily="18" charset="0"/>
                                          </a:rPr>
                                          <m:t>2</m:t>
                                        </m:r>
                                      </m:sub>
                                    </m:sSub>
                                  </m:sub>
                                </m:sSub>
                                <m:r>
                                  <a:rPr lang="en-US" sz="1400" i="1">
                                    <a:solidFill>
                                      <a:schemeClr val="tx1"/>
                                    </a:solidFill>
                                    <a:latin typeface="Cambria Math" panose="02040503050406030204" pitchFamily="18" charset="0"/>
                                  </a:rPr>
                                  <m:t>∗</m:t>
                                </m:r>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𝑇</m:t>
                                    </m:r>
                                  </m:e>
                                  <m:sub>
                                    <m:r>
                                      <a:rPr lang="en-US" sz="1400" i="1">
                                        <a:solidFill>
                                          <a:schemeClr val="tx1"/>
                                        </a:solidFill>
                                        <a:latin typeface="Cambria Math" panose="02040503050406030204" pitchFamily="18" charset="0"/>
                                      </a:rPr>
                                      <m:t>0</m:t>
                                    </m:r>
                                  </m:sub>
                                </m:sSub>
                              </m:num>
                              <m:den>
                                <m:sSub>
                                  <m:sSubPr>
                                    <m:ctrlPr>
                                      <a:rPr lang="en-US" sz="1400" i="1">
                                        <a:latin typeface="Cambria Math" panose="02040503050406030204" pitchFamily="18" charset="0"/>
                                      </a:rPr>
                                    </m:ctrlPr>
                                  </m:sSubPr>
                                  <m:e>
                                    <m:r>
                                      <a:rPr lang="en-US" sz="1400" i="1">
                                        <a:latin typeface="Cambria Math" panose="02040503050406030204" pitchFamily="18" charset="0"/>
                                      </a:rPr>
                                      <m:t>𝑉</m:t>
                                    </m:r>
                                  </m:e>
                                  <m:sub>
                                    <m:r>
                                      <a:rPr lang="en-US" sz="1400" i="1">
                                        <a:latin typeface="Cambria Math" panose="02040503050406030204" pitchFamily="18" charset="0"/>
                                      </a:rPr>
                                      <m:t>0</m:t>
                                    </m:r>
                                  </m:sub>
                                </m:sSub>
                              </m:den>
                            </m:f>
                          </m:oMath>
                        </m:oMathPara>
                      </a14:m>
                      <a:endParaRPr lang="en-US" sz="1400" dirty="0"/>
                    </a:p>
                  </p:txBody>
                </p:sp>
              </mc:Choice>
              <mc:Fallback xmlns="">
                <p:sp>
                  <p:nvSpPr>
                    <p:cNvPr id="14" name="Rectangle 13">
                      <a:extLst>
                        <a:ext uri="{FF2B5EF4-FFF2-40B4-BE49-F238E27FC236}">
                          <a16:creationId xmlns:a16="http://schemas.microsoft.com/office/drawing/2014/main" id="{A3C8EA3C-D655-4CE3-A0AF-A1357F5098C7}"/>
                        </a:ext>
                      </a:extLst>
                    </p:cNvPr>
                    <p:cNvSpPr>
                      <a:spLocks noRot="1" noChangeAspect="1" noMove="1" noResize="1" noEditPoints="1" noAdjustHandles="1" noChangeArrowheads="1" noChangeShapeType="1" noTextEdit="1"/>
                    </p:cNvSpPr>
                    <p:nvPr/>
                  </p:nvSpPr>
                  <p:spPr>
                    <a:xfrm>
                      <a:off x="3685811" y="3985054"/>
                      <a:ext cx="1995803" cy="539507"/>
                    </a:xfrm>
                    <a:prstGeom prst="rect">
                      <a:avLst/>
                    </a:prstGeom>
                    <a:blipFill>
                      <a:blip r:embed="rId11"/>
                      <a:stretch>
                        <a:fillRect/>
                      </a:stretch>
                    </a:blipFill>
                  </p:spPr>
                  <p:txBody>
                    <a:bodyPr/>
                    <a:lstStyle/>
                    <a:p>
                      <a:r>
                        <a:rPr lang="en-US">
                          <a:noFill/>
                        </a:rPr>
                        <a:t> </a:t>
                      </a:r>
                    </a:p>
                  </p:txBody>
                </p:sp>
              </mc:Fallback>
            </mc:AlternateContent>
            <p:grpSp>
              <p:nvGrpSpPr>
                <p:cNvPr id="168" name="Group 167">
                  <a:extLst>
                    <a:ext uri="{FF2B5EF4-FFF2-40B4-BE49-F238E27FC236}">
                      <a16:creationId xmlns:a16="http://schemas.microsoft.com/office/drawing/2014/main" id="{832D46BD-3B3D-4DDB-A39F-847DF52B2101}"/>
                    </a:ext>
                  </a:extLst>
                </p:cNvPr>
                <p:cNvGrpSpPr/>
                <p:nvPr/>
              </p:nvGrpSpPr>
              <p:grpSpPr>
                <a:xfrm>
                  <a:off x="1063349" y="4127925"/>
                  <a:ext cx="2733622" cy="532319"/>
                  <a:chOff x="4111347" y="2599297"/>
                  <a:chExt cx="2027755" cy="532321"/>
                </a:xfrm>
              </p:grpSpPr>
              <p:cxnSp>
                <p:nvCxnSpPr>
                  <p:cNvPr id="169" name="Connector: Elbow 168">
                    <a:extLst>
                      <a:ext uri="{FF2B5EF4-FFF2-40B4-BE49-F238E27FC236}">
                        <a16:creationId xmlns:a16="http://schemas.microsoft.com/office/drawing/2014/main" id="{FBD4BA85-FF3B-466A-B8C7-8629FF72F734}"/>
                      </a:ext>
                    </a:extLst>
                  </p:cNvPr>
                  <p:cNvCxnSpPr>
                    <a:cxnSpLocks/>
                  </p:cNvCxnSpPr>
                  <p:nvPr/>
                </p:nvCxnSpPr>
                <p:spPr>
                  <a:xfrm flipV="1">
                    <a:off x="4860925" y="2599297"/>
                    <a:ext cx="1278177" cy="532321"/>
                  </a:xfrm>
                  <a:prstGeom prst="bentConnector3">
                    <a:avLst>
                      <a:gd name="adj1" fmla="val 8898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0" name="Straight Arrow Connector 169">
                    <a:extLst>
                      <a:ext uri="{FF2B5EF4-FFF2-40B4-BE49-F238E27FC236}">
                        <a16:creationId xmlns:a16="http://schemas.microsoft.com/office/drawing/2014/main" id="{3B31A62C-ADAE-49D3-B544-F3F06D7CFE22}"/>
                      </a:ext>
                    </a:extLst>
                  </p:cNvPr>
                  <p:cNvCxnSpPr>
                    <a:cxnSpLocks/>
                  </p:cNvCxnSpPr>
                  <p:nvPr/>
                </p:nvCxnSpPr>
                <p:spPr>
                  <a:xfrm flipV="1">
                    <a:off x="4111347" y="2803320"/>
                    <a:ext cx="0" cy="3282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9EB40831-1F64-4EA2-870B-935B900DCB03}"/>
                      </a:ext>
                    </a:extLst>
                  </p:cNvPr>
                  <p:cNvCxnSpPr>
                    <a:cxnSpLocks/>
                  </p:cNvCxnSpPr>
                  <p:nvPr/>
                </p:nvCxnSpPr>
                <p:spPr>
                  <a:xfrm>
                    <a:off x="4111347" y="3131618"/>
                    <a:ext cx="782550"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109" name="Rectangle: Rounded Corners 108">
                <a:extLst>
                  <a:ext uri="{FF2B5EF4-FFF2-40B4-BE49-F238E27FC236}">
                    <a16:creationId xmlns:a16="http://schemas.microsoft.com/office/drawing/2014/main" id="{5B5917BE-5CFA-4DE3-9AEB-137AE7094C33}"/>
                  </a:ext>
                </a:extLst>
              </p:cNvPr>
              <p:cNvSpPr/>
              <p:nvPr/>
            </p:nvSpPr>
            <p:spPr>
              <a:xfrm>
                <a:off x="666750" y="5937250"/>
                <a:ext cx="2685433" cy="444053"/>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1" name="Straight Arrow Connector 110">
                <a:extLst>
                  <a:ext uri="{FF2B5EF4-FFF2-40B4-BE49-F238E27FC236}">
                    <a16:creationId xmlns:a16="http://schemas.microsoft.com/office/drawing/2014/main" id="{217C0D9F-198C-46A0-9474-0942F7BBBD30}"/>
                  </a:ext>
                </a:extLst>
              </p:cNvPr>
              <p:cNvCxnSpPr/>
              <p:nvPr/>
            </p:nvCxnSpPr>
            <p:spPr>
              <a:xfrm>
                <a:off x="3352183" y="6356019"/>
                <a:ext cx="1441449" cy="22904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2" name="Rectangle 111">
                    <a:extLst>
                      <a:ext uri="{FF2B5EF4-FFF2-40B4-BE49-F238E27FC236}">
                        <a16:creationId xmlns:a16="http://schemas.microsoft.com/office/drawing/2014/main" id="{CDE86630-3E32-400A-8264-582DCAD926C7}"/>
                      </a:ext>
                    </a:extLst>
                  </p:cNvPr>
                  <p:cNvSpPr/>
                  <p:nvPr/>
                </p:nvSpPr>
                <p:spPr>
                  <a:xfrm>
                    <a:off x="4744737" y="6356019"/>
                    <a:ext cx="46609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solidFill>
                                    <a:prstClr val="black"/>
                                  </a:solidFill>
                                  <a:latin typeface="Cambria Math" panose="02040503050406030204" pitchFamily="18" charset="0"/>
                                </a:rPr>
                              </m:ctrlPr>
                            </m:sSubPr>
                            <m:e>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𝑥</m:t>
                                  </m:r>
                                </m:e>
                              </m:acc>
                            </m:e>
                            <m:sub>
                              <m:r>
                                <a:rPr lang="en-US" i="1">
                                  <a:solidFill>
                                    <a:prstClr val="black"/>
                                  </a:solidFill>
                                  <a:latin typeface="Cambria Math" panose="02040503050406030204" pitchFamily="18" charset="0"/>
                                </a:rPr>
                                <m:t>0</m:t>
                              </m:r>
                            </m:sub>
                          </m:sSub>
                        </m:oMath>
                      </m:oMathPara>
                    </a14:m>
                    <a:endParaRPr lang="en-US" dirty="0"/>
                  </a:p>
                </p:txBody>
              </p:sp>
            </mc:Choice>
            <mc:Fallback xmlns="">
              <p:sp>
                <p:nvSpPr>
                  <p:cNvPr id="112" name="Rectangle 111">
                    <a:extLst>
                      <a:ext uri="{FF2B5EF4-FFF2-40B4-BE49-F238E27FC236}">
                        <a16:creationId xmlns:a16="http://schemas.microsoft.com/office/drawing/2014/main" id="{CDE86630-3E32-400A-8264-582DCAD926C7}"/>
                      </a:ext>
                    </a:extLst>
                  </p:cNvPr>
                  <p:cNvSpPr>
                    <a:spLocks noRot="1" noChangeAspect="1" noMove="1" noResize="1" noEditPoints="1" noAdjustHandles="1" noChangeArrowheads="1" noChangeShapeType="1" noTextEdit="1"/>
                  </p:cNvSpPr>
                  <p:nvPr/>
                </p:nvSpPr>
                <p:spPr>
                  <a:xfrm>
                    <a:off x="4744737" y="6356019"/>
                    <a:ext cx="466090" cy="369332"/>
                  </a:xfrm>
                  <a:prstGeom prst="rect">
                    <a:avLst/>
                  </a:prstGeom>
                  <a:blipFill>
                    <a:blip r:embed="rId12"/>
                    <a:stretch>
                      <a:fillRect r="-19737"/>
                    </a:stretch>
                  </a:blipFill>
                </p:spPr>
                <p:txBody>
                  <a:bodyPr/>
                  <a:lstStyle/>
                  <a:p>
                    <a:r>
                      <a:rPr lang="en-US">
                        <a:noFill/>
                      </a:rPr>
                      <a:t> </a:t>
                    </a:r>
                  </a:p>
                </p:txBody>
              </p:sp>
            </mc:Fallback>
          </mc:AlternateContent>
        </p:grpSp>
        <p:sp>
          <p:nvSpPr>
            <p:cNvPr id="114" name="Arrow: Down 113">
              <a:extLst>
                <a:ext uri="{FF2B5EF4-FFF2-40B4-BE49-F238E27FC236}">
                  <a16:creationId xmlns:a16="http://schemas.microsoft.com/office/drawing/2014/main" id="{F656EBDF-156A-47D7-B143-AC5F26918496}"/>
                </a:ext>
              </a:extLst>
            </p:cNvPr>
            <p:cNvSpPr/>
            <p:nvPr/>
          </p:nvSpPr>
          <p:spPr>
            <a:xfrm>
              <a:off x="800367" y="1022188"/>
              <a:ext cx="223090" cy="52611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72294644"/>
      </p:ext>
    </p:extLst>
  </p:cSld>
  <p:clrMapOvr>
    <a:masterClrMapping/>
  </p:clrMapOvr>
</p:sld>
</file>

<file path=ppt/theme/theme1.xml><?xml version="1.0" encoding="utf-8"?>
<a:theme xmlns:a="http://schemas.openxmlformats.org/drawingml/2006/main" name="Europa-Jupiter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uropa-Jupiter Theme" id="{FFA0CF39-34D2-4C32-8F29-7F3BAC60A626}" vid="{0A0B6E45-7FFD-47DC-B2F8-D1F40BC4DA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D7B423E31ADF8499640D832890B2102" ma:contentTypeVersion="1" ma:contentTypeDescription="Create a new document." ma:contentTypeScope="" ma:versionID="a1e5b47f8e54ca2bd071d0ebe240b9fe">
  <xsd:schema xmlns:xsd="http://www.w3.org/2001/XMLSchema" xmlns:xs="http://www.w3.org/2001/XMLSchema" xmlns:p="http://schemas.microsoft.com/office/2006/metadata/properties" xmlns:ns2="8347ee61-1a34-464e-be01-4992e63f8b1f" targetNamespace="http://schemas.microsoft.com/office/2006/metadata/properties" ma:root="true" ma:fieldsID="4dea7e5c350eff685fdea1456200b443" ns2:_="">
    <xsd:import namespace="8347ee61-1a34-464e-be01-4992e63f8b1f"/>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47ee61-1a34-464e-be01-4992e63f8b1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1E08D3-1D21-46B8-B593-C10B1070DDBB}">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terms/"/>
    <ds:schemaRef ds:uri="8347ee61-1a34-464e-be01-4992e63f8b1f"/>
    <ds:schemaRef ds:uri="http://www.w3.org/XML/1998/namespace"/>
    <ds:schemaRef ds:uri="http://purl.org/dc/elements/1.1/"/>
  </ds:schemaRefs>
</ds:datastoreItem>
</file>

<file path=customXml/itemProps2.xml><?xml version="1.0" encoding="utf-8"?>
<ds:datastoreItem xmlns:ds="http://schemas.openxmlformats.org/officeDocument/2006/customXml" ds:itemID="{71CE1C98-8B51-4DF1-8AFA-2F4A01452A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47ee61-1a34-464e-be01-4992e63f8b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3553E1-B5CB-415E-9E8C-B9CEDC8E0E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34972</TotalTime>
  <Words>3858</Words>
  <Application>Microsoft Office PowerPoint</Application>
  <PresentationFormat>On-screen Show (4:3)</PresentationFormat>
  <Paragraphs>604</Paragraphs>
  <Slides>35</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Calibri Light</vt:lpstr>
      <vt:lpstr>Cambria Math</vt:lpstr>
      <vt:lpstr>Courier New</vt:lpstr>
      <vt:lpstr>Wingdings</vt:lpstr>
      <vt:lpstr>Europa-Jupiter Theme</vt:lpstr>
      <vt:lpstr>Europa Lander Gas Generator Separation System Study</vt:lpstr>
      <vt:lpstr>Agenda</vt:lpstr>
      <vt:lpstr>Motivation and Request for Information</vt:lpstr>
      <vt:lpstr>Background</vt:lpstr>
      <vt:lpstr>Motivation</vt:lpstr>
      <vt:lpstr>NASA RFI (Request for Information)</vt:lpstr>
      <vt:lpstr>Motivation and Request for Information</vt:lpstr>
      <vt:lpstr>Vendors and Responses</vt:lpstr>
      <vt:lpstr>Vendors and Responses</vt:lpstr>
      <vt:lpstr>Motivation and Request for Information</vt:lpstr>
      <vt:lpstr>Work Performed</vt:lpstr>
      <vt:lpstr>Generalized Integration and Operation Scheme </vt:lpstr>
      <vt:lpstr>Conclusions Reached</vt:lpstr>
      <vt:lpstr>Motivation and Request for Information</vt:lpstr>
      <vt:lpstr>SRM Separation System Analysis</vt:lpstr>
      <vt:lpstr>Gas Generator Separation System Analysis</vt:lpstr>
      <vt:lpstr>Mathematical Model</vt:lpstr>
      <vt:lpstr>Acceleration in the Initial Frame</vt:lpstr>
      <vt:lpstr>Cross Checking Propellant Mass</vt:lpstr>
      <vt:lpstr>Vendor Analysis</vt:lpstr>
      <vt:lpstr>Vendor Parameters and Performance (Example)</vt:lpstr>
      <vt:lpstr>Vendor Performance (Example)</vt:lpstr>
      <vt:lpstr>Performance Validation</vt:lpstr>
      <vt:lpstr>Performance and Property Comparison</vt:lpstr>
      <vt:lpstr>Observations</vt:lpstr>
      <vt:lpstr>Motivation and Request for Information</vt:lpstr>
      <vt:lpstr>Conclusions</vt:lpstr>
      <vt:lpstr>Forward Work</vt:lpstr>
      <vt:lpstr> Questions?</vt:lpstr>
      <vt:lpstr>PowerPoint Presentation</vt:lpstr>
      <vt:lpstr>NASA RFI Requirements List</vt:lpstr>
      <vt:lpstr>NASA RFI Requirements List</vt:lpstr>
      <vt:lpstr>NASA RFI (Request for Information)</vt:lpstr>
      <vt:lpstr>Gas Generator Separation System Analysis</vt:lpstr>
      <vt:lpstr>Derivation of Acceleration Constant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King, Walter E. (MSFC-HS20)</dc:creator>
  <cp:lastModifiedBy>King, Walter E</cp:lastModifiedBy>
  <cp:revision>352</cp:revision>
  <dcterms:created xsi:type="dcterms:W3CDTF">2020-07-10T21:40:22Z</dcterms:created>
  <dcterms:modified xsi:type="dcterms:W3CDTF">2020-09-03T18:47:14Z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0x0101001D7B423E31ADF8499640D832890B2102</vt:lpwstr>
  </property>
</Properties>
</file>