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0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1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3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  <p:sldMasterId id="2147483671" r:id="rId2"/>
    <p:sldMasterId id="2147483674" r:id="rId3"/>
    <p:sldMasterId id="2147483686" r:id="rId4"/>
    <p:sldMasterId id="2147483691" r:id="rId5"/>
    <p:sldMasterId id="2147483694" r:id="rId6"/>
    <p:sldMasterId id="2147483706" r:id="rId7"/>
    <p:sldMasterId id="2147483711" r:id="rId8"/>
    <p:sldMasterId id="2147483714" r:id="rId9"/>
    <p:sldMasterId id="2147483760" r:id="rId10"/>
    <p:sldMasterId id="2147483765" r:id="rId11"/>
    <p:sldMasterId id="2147483768" r:id="rId12"/>
    <p:sldMasterId id="2147483780" r:id="rId13"/>
    <p:sldMasterId id="2147483787" r:id="rId14"/>
    <p:sldMasterId id="2147483794" r:id="rId15"/>
  </p:sldMasterIdLst>
  <p:notesMasterIdLst>
    <p:notesMasterId r:id="rId36"/>
  </p:notesMasterIdLst>
  <p:sldIdLst>
    <p:sldId id="256" r:id="rId16"/>
    <p:sldId id="257" r:id="rId17"/>
    <p:sldId id="267" r:id="rId18"/>
    <p:sldId id="258" r:id="rId19"/>
    <p:sldId id="259" r:id="rId20"/>
    <p:sldId id="265" r:id="rId21"/>
    <p:sldId id="266" r:id="rId22"/>
    <p:sldId id="268" r:id="rId23"/>
    <p:sldId id="271" r:id="rId24"/>
    <p:sldId id="272" r:id="rId25"/>
    <p:sldId id="261" r:id="rId26"/>
    <p:sldId id="262" r:id="rId27"/>
    <p:sldId id="263" r:id="rId28"/>
    <p:sldId id="274" r:id="rId29"/>
    <p:sldId id="275" r:id="rId30"/>
    <p:sldId id="260" r:id="rId31"/>
    <p:sldId id="270" r:id="rId32"/>
    <p:sldId id="277" r:id="rId33"/>
    <p:sldId id="276" r:id="rId34"/>
    <p:sldId id="27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FF"/>
    <a:srgbClr val="B48900"/>
    <a:srgbClr val="98A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09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330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prasad2\Downloads\ECM%20TMM%20Model%20Resul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prasad2\Downloads\ECM%20TMM%20Model%20Resul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prasad2\Downloads\ECM%20TMM%20Model%20Resul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aprasad2\Documents\EXAMINE%20v3.99.12_rads.xlsb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aprasad2\Documents\EXAMINE%20v3.99.12_rads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Worst Case Temperatures during an Eclipsed Venus Flyby for Various Altitudes </a:t>
            </a:r>
          </a:p>
          <a:p>
            <a:pPr>
              <a:defRPr/>
            </a:pPr>
            <a:r>
              <a:rPr lang="en-US" dirty="0"/>
              <a:t>Radiators = 0 deg, Solar Arrays = 0 deg</a:t>
            </a:r>
          </a:p>
        </c:rich>
      </c:tx>
      <c:layout>
        <c:manualLayout>
          <c:xMode val="edge"/>
          <c:yMode val="edge"/>
          <c:x val="0.12366998820730715"/>
          <c:y val="1.6160491923677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'Added Solar Flux &amp; SA sz 9-8-20'!$R$16</c:f>
              <c:strCache>
                <c:ptCount val="1"/>
                <c:pt idx="0">
                  <c:v>500 km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9-8-20'!$R$17:$R$21</c:f>
              <c:numCache>
                <c:formatCode>General</c:formatCode>
                <c:ptCount val="5"/>
                <c:pt idx="0">
                  <c:v>179</c:v>
                </c:pt>
                <c:pt idx="1">
                  <c:v>161</c:v>
                </c:pt>
                <c:pt idx="2">
                  <c:v>171</c:v>
                </c:pt>
                <c:pt idx="3">
                  <c:v>213</c:v>
                </c:pt>
                <c:pt idx="4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B-4057-AFBE-156E945F1BFC}"/>
            </c:ext>
          </c:extLst>
        </c:ser>
        <c:ser>
          <c:idx val="1"/>
          <c:order val="1"/>
          <c:tx>
            <c:strRef>
              <c:f>'Added Solar Flux &amp; SA sz 9-8-20'!$S$16</c:f>
              <c:strCache>
                <c:ptCount val="1"/>
                <c:pt idx="0">
                  <c:v>832 km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9-8-20'!$S$17:$S$21</c:f>
              <c:numCache>
                <c:formatCode>General</c:formatCode>
                <c:ptCount val="5"/>
                <c:pt idx="0">
                  <c:v>171</c:v>
                </c:pt>
                <c:pt idx="1">
                  <c:v>152</c:v>
                </c:pt>
                <c:pt idx="2">
                  <c:v>162</c:v>
                </c:pt>
                <c:pt idx="3">
                  <c:v>214</c:v>
                </c:pt>
                <c:pt idx="4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B-4057-AFBE-156E945F1BFC}"/>
            </c:ext>
          </c:extLst>
        </c:ser>
        <c:ser>
          <c:idx val="2"/>
          <c:order val="2"/>
          <c:tx>
            <c:strRef>
              <c:f>'Added Solar Flux &amp; SA sz 9-8-20'!$T$16</c:f>
              <c:strCache>
                <c:ptCount val="1"/>
                <c:pt idx="0">
                  <c:v>1500 km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9-8-20'!$T$17:$T$21</c:f>
              <c:numCache>
                <c:formatCode>General</c:formatCode>
                <c:ptCount val="5"/>
                <c:pt idx="0">
                  <c:v>157</c:v>
                </c:pt>
                <c:pt idx="1">
                  <c:v>139</c:v>
                </c:pt>
                <c:pt idx="2">
                  <c:v>148</c:v>
                </c:pt>
                <c:pt idx="3">
                  <c:v>204</c:v>
                </c:pt>
                <c:pt idx="4">
                  <c:v>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B-4057-AFBE-156E945F1B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5537016"/>
        <c:axId val="245537344"/>
      </c:barChart>
      <c:catAx>
        <c:axId val="24553701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344"/>
        <c:crosses val="autoZero"/>
        <c:auto val="1"/>
        <c:lblAlgn val="ctr"/>
        <c:lblOffset val="100"/>
        <c:tickMarkSkip val="1"/>
        <c:noMultiLvlLbl val="0"/>
      </c:catAx>
      <c:valAx>
        <c:axId val="24553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016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Worst Case Temperatures during Solar Close Approach</a:t>
            </a:r>
          </a:p>
          <a:p>
            <a:pPr>
              <a:defRPr/>
            </a:pPr>
            <a:r>
              <a:rPr lang="en-US" dirty="0"/>
              <a:t>Radiators = 0 deg, Solar Arrays = 0 deg</a:t>
            </a:r>
          </a:p>
        </c:rich>
      </c:tx>
      <c:layout>
        <c:manualLayout>
          <c:xMode val="edge"/>
          <c:yMode val="edge"/>
          <c:x val="0.12366998820730715"/>
          <c:y val="1.6160491923677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'Added Solar Flux &amp; SA sz 9-8-20'!$V$16</c:f>
              <c:strCache>
                <c:ptCount val="1"/>
                <c:pt idx="0">
                  <c:v>0.62 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9-8-20'!$V$17:$V$21</c:f>
              <c:numCache>
                <c:formatCode>General</c:formatCode>
                <c:ptCount val="5"/>
                <c:pt idx="0">
                  <c:v>212</c:v>
                </c:pt>
                <c:pt idx="1">
                  <c:v>243</c:v>
                </c:pt>
                <c:pt idx="2">
                  <c:v>435</c:v>
                </c:pt>
                <c:pt idx="3">
                  <c:v>307</c:v>
                </c:pt>
                <c:pt idx="4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1-4DAD-B7BB-AE1F35E155DD}"/>
            </c:ext>
          </c:extLst>
        </c:ser>
        <c:ser>
          <c:idx val="1"/>
          <c:order val="1"/>
          <c:tx>
            <c:strRef>
              <c:f>'Added Solar Flux &amp; SA sz 9-8-20'!$W$16</c:f>
              <c:strCache>
                <c:ptCount val="1"/>
                <c:pt idx="0">
                  <c:v>0.55 AU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9-8-20'!$W$17:$W$21</c:f>
              <c:numCache>
                <c:formatCode>General</c:formatCode>
                <c:ptCount val="5"/>
                <c:pt idx="0">
                  <c:v>226</c:v>
                </c:pt>
                <c:pt idx="1">
                  <c:v>258</c:v>
                </c:pt>
                <c:pt idx="2">
                  <c:v>462</c:v>
                </c:pt>
                <c:pt idx="3">
                  <c:v>325</c:v>
                </c:pt>
                <c:pt idx="4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1-4DAD-B7BB-AE1F35E155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5537016"/>
        <c:axId val="245537344"/>
      </c:barChart>
      <c:catAx>
        <c:axId val="24553701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344"/>
        <c:crosses val="autoZero"/>
        <c:auto val="1"/>
        <c:lblAlgn val="ctr"/>
        <c:lblOffset val="100"/>
        <c:tickMarkSkip val="1"/>
        <c:noMultiLvlLbl val="0"/>
      </c:catAx>
      <c:valAx>
        <c:axId val="24553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01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Worst Case Temperatures during Solar Close Approach</a:t>
            </a:r>
          </a:p>
          <a:p>
            <a:pPr>
              <a:defRPr/>
            </a:pPr>
            <a:r>
              <a:rPr lang="en-US" dirty="0"/>
              <a:t>Radiators = 45 deg, Solar Arrays = 0 deg</a:t>
            </a:r>
          </a:p>
        </c:rich>
      </c:tx>
      <c:layout>
        <c:manualLayout>
          <c:xMode val="edge"/>
          <c:yMode val="edge"/>
          <c:x val="0.12366998820730715"/>
          <c:y val="1.6160491923677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'Added Solar Flux &amp; SA sz 9-8-20'!$X$16</c:f>
              <c:strCache>
                <c:ptCount val="1"/>
                <c:pt idx="0">
                  <c:v>0.62 AU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9-8-20'!$X$17:$X$21</c:f>
              <c:numCache>
                <c:formatCode>General</c:formatCode>
                <c:ptCount val="5"/>
                <c:pt idx="0">
                  <c:v>203</c:v>
                </c:pt>
                <c:pt idx="1">
                  <c:v>240</c:v>
                </c:pt>
                <c:pt idx="2">
                  <c:v>435</c:v>
                </c:pt>
                <c:pt idx="3">
                  <c:v>309</c:v>
                </c:pt>
                <c:pt idx="4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F2-432B-9B1A-DFEEF960F73F}"/>
            </c:ext>
          </c:extLst>
        </c:ser>
        <c:ser>
          <c:idx val="1"/>
          <c:order val="1"/>
          <c:tx>
            <c:strRef>
              <c:f>'Added Solar Flux &amp; SA sz 9-8-20'!$Y$16</c:f>
              <c:strCache>
                <c:ptCount val="1"/>
                <c:pt idx="0">
                  <c:v>0.55 AU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'Added Solar Flux &amp; SA sz 9-8-20'!$Q$17:$Q$21</c:f>
              <c:strCache>
                <c:ptCount val="5"/>
                <c:pt idx="0">
                  <c:v>Radiator 1 (+Y)</c:v>
                </c:pt>
                <c:pt idx="1">
                  <c:v>Radiator 2 (-Y)</c:v>
                </c:pt>
                <c:pt idx="2">
                  <c:v>Solar Array</c:v>
                </c:pt>
                <c:pt idx="3">
                  <c:v>Habitat Body</c:v>
                </c:pt>
                <c:pt idx="4">
                  <c:v>Vestibule</c:v>
                </c:pt>
              </c:strCache>
            </c:strRef>
          </c:cat>
          <c:val>
            <c:numRef>
              <c:f>'Added Solar Flux &amp; SA sz 9-8-20'!$Y$17:$Y$21</c:f>
              <c:numCache>
                <c:formatCode>General</c:formatCode>
                <c:ptCount val="5"/>
                <c:pt idx="0">
                  <c:v>217</c:v>
                </c:pt>
                <c:pt idx="1">
                  <c:v>254</c:v>
                </c:pt>
                <c:pt idx="2">
                  <c:v>462</c:v>
                </c:pt>
                <c:pt idx="3">
                  <c:v>328</c:v>
                </c:pt>
                <c:pt idx="4">
                  <c:v>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F2-432B-9B1A-DFEEF960F7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45537016"/>
        <c:axId val="245537344"/>
      </c:barChart>
      <c:catAx>
        <c:axId val="24553701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344"/>
        <c:crosses val="autoZero"/>
        <c:auto val="1"/>
        <c:lblAlgn val="ctr"/>
        <c:lblOffset val="100"/>
        <c:tickMarkSkip val="1"/>
        <c:noMultiLvlLbl val="0"/>
      </c:catAx>
      <c:valAx>
        <c:axId val="24553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Temperature (K)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3701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Radiator Mass Sensitivity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mass!$D$7</c:f>
              <c:strCache>
                <c:ptCount val="1"/>
                <c:pt idx="0">
                  <c:v>25 kWt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mass!$E$6:$AH$6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mass!$E$7:$AH$7</c:f>
              <c:numCache>
                <c:formatCode>General</c:formatCode>
                <c:ptCount val="30"/>
                <c:pt idx="0">
                  <c:v>603.85197110988395</c:v>
                </c:pt>
                <c:pt idx="1">
                  <c:v>603.85201761500525</c:v>
                </c:pt>
                <c:pt idx="2">
                  <c:v>603.85281906008527</c:v>
                </c:pt>
                <c:pt idx="3">
                  <c:v>603.8656424706968</c:v>
                </c:pt>
                <c:pt idx="4">
                  <c:v>603.92121687749295</c:v>
                </c:pt>
                <c:pt idx="5">
                  <c:v>604.07089113609493</c:v>
                </c:pt>
                <c:pt idx="6">
                  <c:v>604.38673327225592</c:v>
                </c:pt>
                <c:pt idx="7">
                  <c:v>604.9619166803393</c:v>
                </c:pt>
                <c:pt idx="8">
                  <c:v>605.91151599328907</c:v>
                </c:pt>
                <c:pt idx="9">
                  <c:v>607.37394886641596</c:v>
                </c:pt>
                <c:pt idx="10">
                  <c:v>609.51337449873176</c:v>
                </c:pt>
                <c:pt idx="11">
                  <c:v>612.52346126556358</c:v>
                </c:pt>
                <c:pt idx="12">
                  <c:v>616.63308432528891</c:v>
                </c:pt>
                <c:pt idx="13">
                  <c:v>622.11474181204539</c:v>
                </c:pt>
                <c:pt idx="14">
                  <c:v>629.2968387046501</c:v>
                </c:pt>
                <c:pt idx="15">
                  <c:v>638.58157195928743</c:v>
                </c:pt>
                <c:pt idx="16">
                  <c:v>650.47112054395518</c:v>
                </c:pt>
                <c:pt idx="17">
                  <c:v>665.6064964922283</c:v>
                </c:pt>
                <c:pt idx="18">
                  <c:v>684.82631604675123</c:v>
                </c:pt>
                <c:pt idx="19">
                  <c:v>709.25803914630319</c:v>
                </c:pt>
                <c:pt idx="20">
                  <c:v>740.46428678216205</c:v>
                </c:pt>
                <c:pt idx="21">
                  <c:v>780.68698405600912</c:v>
                </c:pt>
                <c:pt idx="22">
                  <c:v>833.27490028285376</c:v>
                </c:pt>
                <c:pt idx="23">
                  <c:v>903.47811447532115</c:v>
                </c:pt>
                <c:pt idx="24">
                  <c:v>1000.0380559999232</c:v>
                </c:pt>
                <c:pt idx="25">
                  <c:v>1138.6889376771164</c:v>
                </c:pt>
                <c:pt idx="26">
                  <c:v>1350.9233297572719</c:v>
                </c:pt>
                <c:pt idx="27">
                  <c:v>1710.3434384964969</c:v>
                </c:pt>
                <c:pt idx="28">
                  <c:v>2438.4387676728134</c:v>
                </c:pt>
                <c:pt idx="29">
                  <c:v>4651.0523163807729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8B-42BC-9019-C31C9F624B09}"/>
            </c:ext>
          </c:extLst>
        </c:ser>
        <c:ser>
          <c:idx val="1"/>
          <c:order val="1"/>
          <c:tx>
            <c:strRef>
              <c:f>mass!$D$8</c:f>
              <c:strCache>
                <c:ptCount val="1"/>
                <c:pt idx="0">
                  <c:v>20 kWt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mass!$E$6:$AH$6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mass!$E$8:$AH$8</c:f>
              <c:numCache>
                <c:formatCode>General</c:formatCode>
                <c:ptCount val="30"/>
                <c:pt idx="0">
                  <c:v>483.08157688790715</c:v>
                </c:pt>
                <c:pt idx="1">
                  <c:v>483.0816140920042</c:v>
                </c:pt>
                <c:pt idx="2">
                  <c:v>483.08225524806818</c:v>
                </c:pt>
                <c:pt idx="3">
                  <c:v>483.09251397655748</c:v>
                </c:pt>
                <c:pt idx="4">
                  <c:v>483.13697350199431</c:v>
                </c:pt>
                <c:pt idx="5">
                  <c:v>483.25671290887595</c:v>
                </c:pt>
                <c:pt idx="6">
                  <c:v>483.50938661780481</c:v>
                </c:pt>
                <c:pt idx="7">
                  <c:v>483.96953334427144</c:v>
                </c:pt>
                <c:pt idx="8">
                  <c:v>484.72921279463122</c:v>
                </c:pt>
                <c:pt idx="9">
                  <c:v>485.89915909313282</c:v>
                </c:pt>
                <c:pt idx="10">
                  <c:v>487.61069959898543</c:v>
                </c:pt>
                <c:pt idx="11">
                  <c:v>490.01876901245089</c:v>
                </c:pt>
                <c:pt idx="12">
                  <c:v>493.30646746023109</c:v>
                </c:pt>
                <c:pt idx="13">
                  <c:v>497.69179344963629</c:v>
                </c:pt>
                <c:pt idx="14">
                  <c:v>503.43747096372005</c:v>
                </c:pt>
                <c:pt idx="15">
                  <c:v>510.86525756742998</c:v>
                </c:pt>
                <c:pt idx="16">
                  <c:v>520.3768964351641</c:v>
                </c:pt>
                <c:pt idx="17">
                  <c:v>532.48519719378271</c:v>
                </c:pt>
                <c:pt idx="18">
                  <c:v>547.86105283740096</c:v>
                </c:pt>
                <c:pt idx="19">
                  <c:v>567.40643131704246</c:v>
                </c:pt>
                <c:pt idx="20">
                  <c:v>592.37142942572962</c:v>
                </c:pt>
                <c:pt idx="21">
                  <c:v>624.54958724480741</c:v>
                </c:pt>
                <c:pt idx="22">
                  <c:v>666.61992022628294</c:v>
                </c:pt>
                <c:pt idx="23">
                  <c:v>722.78249158025699</c:v>
                </c:pt>
                <c:pt idx="24">
                  <c:v>800.03044479993866</c:v>
                </c:pt>
                <c:pt idx="25">
                  <c:v>910.95115014169312</c:v>
                </c:pt>
                <c:pt idx="26">
                  <c:v>1080.7386638058176</c:v>
                </c:pt>
                <c:pt idx="27">
                  <c:v>1368.2747507971974</c:v>
                </c:pt>
                <c:pt idx="28">
                  <c:v>1950.7510141382506</c:v>
                </c:pt>
                <c:pt idx="29">
                  <c:v>3720.8418531046182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8B-42BC-9019-C31C9F624B09}"/>
            </c:ext>
          </c:extLst>
        </c:ser>
        <c:ser>
          <c:idx val="2"/>
          <c:order val="2"/>
          <c:tx>
            <c:strRef>
              <c:f>mass!$D$9</c:f>
              <c:strCache>
                <c:ptCount val="1"/>
                <c:pt idx="0">
                  <c:v>15 kWt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mass!$E$6:$AH$6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mass!$E$9:$AH$9</c:f>
              <c:numCache>
                <c:formatCode>General</c:formatCode>
                <c:ptCount val="30"/>
                <c:pt idx="0">
                  <c:v>362.3111826659304</c:v>
                </c:pt>
                <c:pt idx="1">
                  <c:v>362.31121056900309</c:v>
                </c:pt>
                <c:pt idx="2">
                  <c:v>362.31169143605121</c:v>
                </c:pt>
                <c:pt idx="3">
                  <c:v>362.31938548241811</c:v>
                </c:pt>
                <c:pt idx="4">
                  <c:v>362.35273012649571</c:v>
                </c:pt>
                <c:pt idx="5">
                  <c:v>362.44253468165698</c:v>
                </c:pt>
                <c:pt idx="6">
                  <c:v>362.63203996335358</c:v>
                </c:pt>
                <c:pt idx="7">
                  <c:v>362.97715000820358</c:v>
                </c:pt>
                <c:pt idx="8">
                  <c:v>363.54690959597343</c:v>
                </c:pt>
                <c:pt idx="9">
                  <c:v>364.42436931984957</c:v>
                </c:pt>
                <c:pt idx="10">
                  <c:v>365.70802469923905</c:v>
                </c:pt>
                <c:pt idx="11">
                  <c:v>367.5140767593382</c:v>
                </c:pt>
                <c:pt idx="12">
                  <c:v>369.97985059517333</c:v>
                </c:pt>
                <c:pt idx="13">
                  <c:v>373.26884508722719</c:v>
                </c:pt>
                <c:pt idx="14">
                  <c:v>377.57810322279005</c:v>
                </c:pt>
                <c:pt idx="15">
                  <c:v>383.14894317557247</c:v>
                </c:pt>
                <c:pt idx="16">
                  <c:v>390.28267232637307</c:v>
                </c:pt>
                <c:pt idx="17">
                  <c:v>399.363897895337</c:v>
                </c:pt>
                <c:pt idx="18">
                  <c:v>410.89578962805081</c:v>
                </c:pt>
                <c:pt idx="19">
                  <c:v>425.5548234877819</c:v>
                </c:pt>
                <c:pt idx="20">
                  <c:v>444.27857206929718</c:v>
                </c:pt>
                <c:pt idx="21">
                  <c:v>468.41219043360553</c:v>
                </c:pt>
                <c:pt idx="22">
                  <c:v>499.96494016971229</c:v>
                </c:pt>
                <c:pt idx="23">
                  <c:v>542.08686868519271</c:v>
                </c:pt>
                <c:pt idx="24">
                  <c:v>600.02283359995397</c:v>
                </c:pt>
                <c:pt idx="25">
                  <c:v>683.21336260626981</c:v>
                </c:pt>
                <c:pt idx="26">
                  <c:v>810.55399785436316</c:v>
                </c:pt>
                <c:pt idx="27">
                  <c:v>1026.2060630978981</c:v>
                </c:pt>
                <c:pt idx="28">
                  <c:v>1463.0632606036879</c:v>
                </c:pt>
                <c:pt idx="29">
                  <c:v>2790.6313898284639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8B-42BC-9019-C31C9F624B09}"/>
            </c:ext>
          </c:extLst>
        </c:ser>
        <c:ser>
          <c:idx val="3"/>
          <c:order val="3"/>
          <c:tx>
            <c:strRef>
              <c:f>mass!$D$10</c:f>
              <c:strCache>
                <c:ptCount val="1"/>
                <c:pt idx="0">
                  <c:v>10 kWt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mass!$E$6:$AH$6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mass!$E$10:$AH$10</c:f>
              <c:numCache>
                <c:formatCode>General</c:formatCode>
                <c:ptCount val="30"/>
                <c:pt idx="0">
                  <c:v>241.54078844395357</c:v>
                </c:pt>
                <c:pt idx="1">
                  <c:v>241.5408070460021</c:v>
                </c:pt>
                <c:pt idx="2">
                  <c:v>241.54112762403409</c:v>
                </c:pt>
                <c:pt idx="3">
                  <c:v>241.54625698827874</c:v>
                </c:pt>
                <c:pt idx="4">
                  <c:v>241.56848675099715</c:v>
                </c:pt>
                <c:pt idx="5">
                  <c:v>241.62835645443798</c:v>
                </c:pt>
                <c:pt idx="6">
                  <c:v>241.7546933089024</c:v>
                </c:pt>
                <c:pt idx="7">
                  <c:v>241.98476667213572</c:v>
                </c:pt>
                <c:pt idx="8">
                  <c:v>242.36460639731561</c:v>
                </c:pt>
                <c:pt idx="9">
                  <c:v>242.94957954656641</c:v>
                </c:pt>
                <c:pt idx="10">
                  <c:v>243.80534979949272</c:v>
                </c:pt>
                <c:pt idx="11">
                  <c:v>245.00938450622544</c:v>
                </c:pt>
                <c:pt idx="12">
                  <c:v>246.65323373011555</c:v>
                </c:pt>
                <c:pt idx="13">
                  <c:v>248.84589672481815</c:v>
                </c:pt>
                <c:pt idx="14">
                  <c:v>251.71873548186002</c:v>
                </c:pt>
                <c:pt idx="15">
                  <c:v>255.43262878371499</c:v>
                </c:pt>
                <c:pt idx="16">
                  <c:v>260.18844821758205</c:v>
                </c:pt>
                <c:pt idx="17">
                  <c:v>266.24259859689136</c:v>
                </c:pt>
                <c:pt idx="18">
                  <c:v>273.93052641870048</c:v>
                </c:pt>
                <c:pt idx="19">
                  <c:v>283.70321565852123</c:v>
                </c:pt>
                <c:pt idx="20">
                  <c:v>296.18571471286481</c:v>
                </c:pt>
                <c:pt idx="21">
                  <c:v>312.27479362240371</c:v>
                </c:pt>
                <c:pt idx="22">
                  <c:v>333.30996011314147</c:v>
                </c:pt>
                <c:pt idx="23">
                  <c:v>361.39124579012849</c:v>
                </c:pt>
                <c:pt idx="24">
                  <c:v>400.01522239996933</c:v>
                </c:pt>
                <c:pt idx="25">
                  <c:v>455.47557507084656</c:v>
                </c:pt>
                <c:pt idx="26">
                  <c:v>540.36933190290881</c:v>
                </c:pt>
                <c:pt idx="27">
                  <c:v>684.13737539859869</c:v>
                </c:pt>
                <c:pt idx="28">
                  <c:v>975.37550706912532</c:v>
                </c:pt>
                <c:pt idx="29">
                  <c:v>1860.4209265523091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8B-42BC-9019-C31C9F624B09}"/>
            </c:ext>
          </c:extLst>
        </c:ser>
        <c:ser>
          <c:idx val="4"/>
          <c:order val="4"/>
          <c:tx>
            <c:strRef>
              <c:f>mass!$D$11</c:f>
              <c:strCache>
                <c:ptCount val="1"/>
                <c:pt idx="0">
                  <c:v>5 kWt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mass!$E$6:$AH$6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mass!$E$11:$AH$11</c:f>
              <c:numCache>
                <c:formatCode>General</c:formatCode>
                <c:ptCount val="30"/>
                <c:pt idx="0">
                  <c:v>120.77039422197679</c:v>
                </c:pt>
                <c:pt idx="1">
                  <c:v>120.77040352300105</c:v>
                </c:pt>
                <c:pt idx="2">
                  <c:v>120.77056381201704</c:v>
                </c:pt>
                <c:pt idx="3">
                  <c:v>120.77312849413937</c:v>
                </c:pt>
                <c:pt idx="4">
                  <c:v>120.78424337549858</c:v>
                </c:pt>
                <c:pt idx="5">
                  <c:v>120.81417822721899</c:v>
                </c:pt>
                <c:pt idx="6">
                  <c:v>120.8773466544512</c:v>
                </c:pt>
                <c:pt idx="7">
                  <c:v>120.99238333606786</c:v>
                </c:pt>
                <c:pt idx="8">
                  <c:v>121.18230319865781</c:v>
                </c:pt>
                <c:pt idx="9">
                  <c:v>121.47478977328321</c:v>
                </c:pt>
                <c:pt idx="10">
                  <c:v>121.90267489974636</c:v>
                </c:pt>
                <c:pt idx="11">
                  <c:v>122.50469225311272</c:v>
                </c:pt>
                <c:pt idx="12">
                  <c:v>123.32661686505777</c:v>
                </c:pt>
                <c:pt idx="13">
                  <c:v>124.42294836240907</c:v>
                </c:pt>
                <c:pt idx="14">
                  <c:v>125.85936774093001</c:v>
                </c:pt>
                <c:pt idx="15">
                  <c:v>127.71631439185749</c:v>
                </c:pt>
                <c:pt idx="16">
                  <c:v>130.09422410879102</c:v>
                </c:pt>
                <c:pt idx="17">
                  <c:v>133.12129929844568</c:v>
                </c:pt>
                <c:pt idx="18">
                  <c:v>136.96526320935024</c:v>
                </c:pt>
                <c:pt idx="19">
                  <c:v>141.85160782926062</c:v>
                </c:pt>
                <c:pt idx="20">
                  <c:v>148.0928573564324</c:v>
                </c:pt>
                <c:pt idx="21">
                  <c:v>156.13739681120185</c:v>
                </c:pt>
                <c:pt idx="22">
                  <c:v>166.65498005657074</c:v>
                </c:pt>
                <c:pt idx="23">
                  <c:v>180.69562289506425</c:v>
                </c:pt>
                <c:pt idx="24">
                  <c:v>200.00761119998467</c:v>
                </c:pt>
                <c:pt idx="25">
                  <c:v>227.73778753542328</c:v>
                </c:pt>
                <c:pt idx="26">
                  <c:v>270.18466595145441</c:v>
                </c:pt>
                <c:pt idx="27">
                  <c:v>342.06868769929935</c:v>
                </c:pt>
                <c:pt idx="28">
                  <c:v>487.68775353456266</c:v>
                </c:pt>
                <c:pt idx="29">
                  <c:v>930.21046327615454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8B-42BC-9019-C31C9F624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7878512"/>
        <c:axId val="627877856"/>
      </c:lineChart>
      <c:catAx>
        <c:axId val="627878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Sink Temperature (K)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877856"/>
        <c:crosses val="autoZero"/>
        <c:auto val="1"/>
        <c:lblAlgn val="ctr"/>
        <c:lblOffset val="100"/>
        <c:tickLblSkip val="2"/>
        <c:noMultiLvlLbl val="0"/>
      </c:catAx>
      <c:valAx>
        <c:axId val="62787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Mass</a:t>
                </a:r>
                <a:r>
                  <a:rPr lang="en-US" baseline="0"/>
                  <a:t> (kg)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787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383677223469401"/>
          <c:y val="0.85374829450660172"/>
          <c:w val="0.79692140642149767"/>
          <c:h val="9.2256962540615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/>
              <a:t>Radiator</a:t>
            </a:r>
            <a:r>
              <a:rPr lang="en-US" sz="1600" b="1" baseline="0" dirty="0"/>
              <a:t> Area Sensitivity</a:t>
            </a:r>
            <a:endParaRPr lang="en-US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mass!$D$36</c:f>
              <c:strCache>
                <c:ptCount val="1"/>
                <c:pt idx="0">
                  <c:v>25 kWt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mass!$E$35:$AH$35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mass!$E$36:$AH$36</c:f>
              <c:numCache>
                <c:formatCode>General</c:formatCode>
                <c:ptCount val="30"/>
                <c:pt idx="0">
                  <c:v>67.848536079762241</c:v>
                </c:pt>
                <c:pt idx="1">
                  <c:v>67.84854130505677</c:v>
                </c:pt>
                <c:pt idx="2">
                  <c:v>67.848631355065763</c:v>
                </c:pt>
                <c:pt idx="3">
                  <c:v>67.850072187718737</c:v>
                </c:pt>
                <c:pt idx="4">
                  <c:v>67.85631650308909</c:v>
                </c:pt>
                <c:pt idx="5">
                  <c:v>67.873133835516285</c:v>
                </c:pt>
                <c:pt idx="6">
                  <c:v>67.908621715983813</c:v>
                </c:pt>
                <c:pt idx="7">
                  <c:v>67.973249065206659</c:v>
                </c:pt>
                <c:pt idx="8">
                  <c:v>68.079945617223487</c:v>
                </c:pt>
                <c:pt idx="9">
                  <c:v>68.244263917574827</c:v>
                </c:pt>
                <c:pt idx="10">
                  <c:v>68.484648820082214</c:v>
                </c:pt>
                <c:pt idx="11">
                  <c:v>68.822860816355458</c:v>
                </c:pt>
                <c:pt idx="12">
                  <c:v>69.284616216324594</c:v>
                </c:pt>
                <c:pt idx="13">
                  <c:v>69.900532787870262</c:v>
                </c:pt>
                <c:pt idx="14">
                  <c:v>70.707509966814612</c:v>
                </c:pt>
                <c:pt idx="15">
                  <c:v>71.750738422391848</c:v>
                </c:pt>
                <c:pt idx="16">
                  <c:v>73.086642757747768</c:v>
                </c:pt>
                <c:pt idx="17">
                  <c:v>74.787246796879586</c:v>
                </c:pt>
                <c:pt idx="18">
                  <c:v>76.946777083904635</c:v>
                </c:pt>
                <c:pt idx="19">
                  <c:v>79.691914510820581</c:v>
                </c:pt>
                <c:pt idx="20">
                  <c:v>83.198234469905842</c:v>
                </c:pt>
                <c:pt idx="21">
                  <c:v>87.717638657978554</c:v>
                </c:pt>
                <c:pt idx="22">
                  <c:v>93.626393290208284</c:v>
                </c:pt>
                <c:pt idx="23">
                  <c:v>101.51439488486754</c:v>
                </c:pt>
                <c:pt idx="24">
                  <c:v>112.36382651684531</c:v>
                </c:pt>
                <c:pt idx="25">
                  <c:v>127.94257726709172</c:v>
                </c:pt>
                <c:pt idx="26">
                  <c:v>151.78913817497437</c:v>
                </c:pt>
                <c:pt idx="27">
                  <c:v>192.17342005578615</c:v>
                </c:pt>
                <c:pt idx="28">
                  <c:v>273.98188400818128</c:v>
                </c:pt>
                <c:pt idx="29">
                  <c:v>522.59014790795197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FC-4CFC-9953-143858B48EE4}"/>
            </c:ext>
          </c:extLst>
        </c:ser>
        <c:ser>
          <c:idx val="1"/>
          <c:order val="1"/>
          <c:tx>
            <c:strRef>
              <c:f>mass!$D$37</c:f>
              <c:strCache>
                <c:ptCount val="1"/>
                <c:pt idx="0">
                  <c:v>20 kWt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mass!$E$35:$AH$35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mass!$E$37:$AH$37</c:f>
              <c:numCache>
                <c:formatCode>General</c:formatCode>
                <c:ptCount val="30"/>
                <c:pt idx="0">
                  <c:v>54.278828863809792</c:v>
                </c:pt>
                <c:pt idx="1">
                  <c:v>54.278833044045413</c:v>
                </c:pt>
                <c:pt idx="2">
                  <c:v>54.278905084052603</c:v>
                </c:pt>
                <c:pt idx="3">
                  <c:v>54.280057750174997</c:v>
                </c:pt>
                <c:pt idx="4">
                  <c:v>54.285053202471268</c:v>
                </c:pt>
                <c:pt idx="5">
                  <c:v>54.298507068413024</c:v>
                </c:pt>
                <c:pt idx="6">
                  <c:v>54.326897372787052</c:v>
                </c:pt>
                <c:pt idx="7">
                  <c:v>54.37859925216533</c:v>
                </c:pt>
                <c:pt idx="8">
                  <c:v>54.463956493778788</c:v>
                </c:pt>
                <c:pt idx="9">
                  <c:v>54.595411134059866</c:v>
                </c:pt>
                <c:pt idx="10">
                  <c:v>54.787719056065775</c:v>
                </c:pt>
                <c:pt idx="11">
                  <c:v>55.058288653084368</c:v>
                </c:pt>
                <c:pt idx="12">
                  <c:v>55.427692973059671</c:v>
                </c:pt>
                <c:pt idx="13">
                  <c:v>55.920426230296208</c:v>
                </c:pt>
                <c:pt idx="14">
                  <c:v>56.56600797345169</c:v>
                </c:pt>
                <c:pt idx="15">
                  <c:v>57.400590737913475</c:v>
                </c:pt>
                <c:pt idx="16">
                  <c:v>58.469314206198213</c:v>
                </c:pt>
                <c:pt idx="17">
                  <c:v>59.829797437503672</c:v>
                </c:pt>
                <c:pt idx="18">
                  <c:v>61.557421667123705</c:v>
                </c:pt>
                <c:pt idx="19">
                  <c:v>63.753531608656459</c:v>
                </c:pt>
                <c:pt idx="20">
                  <c:v>66.558587575924676</c:v>
                </c:pt>
                <c:pt idx="21">
                  <c:v>70.174110926382852</c:v>
                </c:pt>
                <c:pt idx="22">
                  <c:v>74.901114632166625</c:v>
                </c:pt>
                <c:pt idx="23">
                  <c:v>81.211515907894039</c:v>
                </c:pt>
                <c:pt idx="24">
                  <c:v>89.891061213476249</c:v>
                </c:pt>
                <c:pt idx="25">
                  <c:v>102.35406181367338</c:v>
                </c:pt>
                <c:pt idx="26">
                  <c:v>121.43131053997949</c:v>
                </c:pt>
                <c:pt idx="27">
                  <c:v>153.73873604462892</c:v>
                </c:pt>
                <c:pt idx="28">
                  <c:v>219.185507206545</c:v>
                </c:pt>
                <c:pt idx="29">
                  <c:v>418.07211832636159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FC-4CFC-9953-143858B48EE4}"/>
            </c:ext>
          </c:extLst>
        </c:ser>
        <c:ser>
          <c:idx val="2"/>
          <c:order val="2"/>
          <c:tx>
            <c:strRef>
              <c:f>mass!$D$38</c:f>
              <c:strCache>
                <c:ptCount val="1"/>
                <c:pt idx="0">
                  <c:v>15 kWt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mass!$E$35:$AH$35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mass!$E$38:$AH$38</c:f>
              <c:numCache>
                <c:formatCode>General</c:formatCode>
                <c:ptCount val="30"/>
                <c:pt idx="0">
                  <c:v>40.709121647857344</c:v>
                </c:pt>
                <c:pt idx="1">
                  <c:v>40.709124783034056</c:v>
                </c:pt>
                <c:pt idx="2">
                  <c:v>40.709178813039458</c:v>
                </c:pt>
                <c:pt idx="3">
                  <c:v>40.71004331263125</c:v>
                </c:pt>
                <c:pt idx="4">
                  <c:v>40.713789901853453</c:v>
                </c:pt>
                <c:pt idx="5">
                  <c:v>40.723880301309769</c:v>
                </c:pt>
                <c:pt idx="6">
                  <c:v>40.745173029590291</c:v>
                </c:pt>
                <c:pt idx="7">
                  <c:v>40.783949439123994</c:v>
                </c:pt>
                <c:pt idx="8">
                  <c:v>40.847967370334089</c:v>
                </c:pt>
                <c:pt idx="9">
                  <c:v>40.946558350544898</c:v>
                </c:pt>
                <c:pt idx="10">
                  <c:v>41.09078929204933</c:v>
                </c:pt>
                <c:pt idx="11">
                  <c:v>41.293716489813278</c:v>
                </c:pt>
                <c:pt idx="12">
                  <c:v>41.570769729794755</c:v>
                </c:pt>
                <c:pt idx="13">
                  <c:v>41.940319672722154</c:v>
                </c:pt>
                <c:pt idx="14">
                  <c:v>42.424505980088767</c:v>
                </c:pt>
                <c:pt idx="15">
                  <c:v>43.05044305343511</c:v>
                </c:pt>
                <c:pt idx="16">
                  <c:v>43.851985654648658</c:v>
                </c:pt>
                <c:pt idx="17">
                  <c:v>44.87234807812775</c:v>
                </c:pt>
                <c:pt idx="18">
                  <c:v>46.168066250342783</c:v>
                </c:pt>
                <c:pt idx="19">
                  <c:v>47.815148706492344</c:v>
                </c:pt>
                <c:pt idx="20">
                  <c:v>49.918940681943504</c:v>
                </c:pt>
                <c:pt idx="21">
                  <c:v>52.630583194787135</c:v>
                </c:pt>
                <c:pt idx="22">
                  <c:v>56.175835974124972</c:v>
                </c:pt>
                <c:pt idx="23">
                  <c:v>60.908636930920522</c:v>
                </c:pt>
                <c:pt idx="24">
                  <c:v>67.41829591010719</c:v>
                </c:pt>
                <c:pt idx="25">
                  <c:v>76.76554636025503</c:v>
                </c:pt>
                <c:pt idx="26">
                  <c:v>91.073482904984616</c:v>
                </c:pt>
                <c:pt idx="27">
                  <c:v>115.30405203347169</c:v>
                </c:pt>
                <c:pt idx="28">
                  <c:v>164.38913040490874</c:v>
                </c:pt>
                <c:pt idx="29">
                  <c:v>313.55408874477121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FC-4CFC-9953-143858B48EE4}"/>
            </c:ext>
          </c:extLst>
        </c:ser>
        <c:ser>
          <c:idx val="3"/>
          <c:order val="3"/>
          <c:tx>
            <c:strRef>
              <c:f>mass!$D$39</c:f>
              <c:strCache>
                <c:ptCount val="1"/>
                <c:pt idx="0">
                  <c:v>10 kWt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mass!$E$35:$AH$35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mass!$E$39:$AH$39</c:f>
              <c:numCache>
                <c:formatCode>General</c:formatCode>
                <c:ptCount val="30"/>
                <c:pt idx="0">
                  <c:v>27.139414431904896</c:v>
                </c:pt>
                <c:pt idx="1">
                  <c:v>27.139416522022707</c:v>
                </c:pt>
                <c:pt idx="2">
                  <c:v>27.139452542026302</c:v>
                </c:pt>
                <c:pt idx="3">
                  <c:v>27.140028875087499</c:v>
                </c:pt>
                <c:pt idx="4">
                  <c:v>27.142526601235634</c:v>
                </c:pt>
                <c:pt idx="5">
                  <c:v>27.149253534206512</c:v>
                </c:pt>
                <c:pt idx="6">
                  <c:v>27.163448686393526</c:v>
                </c:pt>
                <c:pt idx="7">
                  <c:v>27.189299626082665</c:v>
                </c:pt>
                <c:pt idx="8">
                  <c:v>27.231978246889394</c:v>
                </c:pt>
                <c:pt idx="9">
                  <c:v>27.297705567029933</c:v>
                </c:pt>
                <c:pt idx="10">
                  <c:v>27.393859528032888</c:v>
                </c:pt>
                <c:pt idx="11">
                  <c:v>27.529144326542184</c:v>
                </c:pt>
                <c:pt idx="12">
                  <c:v>27.713846486529835</c:v>
                </c:pt>
                <c:pt idx="13">
                  <c:v>27.960213115148104</c:v>
                </c:pt>
                <c:pt idx="14">
                  <c:v>28.283003986725845</c:v>
                </c:pt>
                <c:pt idx="15">
                  <c:v>28.700295368956738</c:v>
                </c:pt>
                <c:pt idx="16">
                  <c:v>29.234657103099106</c:v>
                </c:pt>
                <c:pt idx="17">
                  <c:v>29.914898718751836</c:v>
                </c:pt>
                <c:pt idx="18">
                  <c:v>30.778710833561853</c:v>
                </c:pt>
                <c:pt idx="19">
                  <c:v>31.87676580432823</c:v>
                </c:pt>
                <c:pt idx="20">
                  <c:v>33.279293787962338</c:v>
                </c:pt>
                <c:pt idx="21">
                  <c:v>35.087055463191426</c:v>
                </c:pt>
                <c:pt idx="22">
                  <c:v>37.450557316083312</c:v>
                </c:pt>
                <c:pt idx="23">
                  <c:v>40.60575795394702</c:v>
                </c:pt>
                <c:pt idx="24">
                  <c:v>44.945530606738124</c:v>
                </c:pt>
                <c:pt idx="25">
                  <c:v>51.177030906836691</c:v>
                </c:pt>
                <c:pt idx="26">
                  <c:v>60.715655269989746</c:v>
                </c:pt>
                <c:pt idx="27">
                  <c:v>76.869368022314461</c:v>
                </c:pt>
                <c:pt idx="28">
                  <c:v>109.5927536032725</c:v>
                </c:pt>
                <c:pt idx="29">
                  <c:v>209.03605916318079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9FC-4CFC-9953-143858B48EE4}"/>
            </c:ext>
          </c:extLst>
        </c:ser>
        <c:ser>
          <c:idx val="4"/>
          <c:order val="4"/>
          <c:tx>
            <c:strRef>
              <c:f>mass!$D$40</c:f>
              <c:strCache>
                <c:ptCount val="1"/>
                <c:pt idx="0">
                  <c:v>5 kWt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mass!$E$35:$AH$35</c:f>
              <c:numCache>
                <c:formatCode>General</c:formatCode>
                <c:ptCount val="30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20</c:v>
                </c:pt>
                <c:pt idx="4">
                  <c:v>30</c:v>
                </c:pt>
                <c:pt idx="5">
                  <c:v>40</c:v>
                </c:pt>
                <c:pt idx="6">
                  <c:v>50</c:v>
                </c:pt>
                <c:pt idx="7">
                  <c:v>60</c:v>
                </c:pt>
                <c:pt idx="8">
                  <c:v>70</c:v>
                </c:pt>
                <c:pt idx="9">
                  <c:v>80</c:v>
                </c:pt>
                <c:pt idx="10">
                  <c:v>90</c:v>
                </c:pt>
                <c:pt idx="11">
                  <c:v>100</c:v>
                </c:pt>
                <c:pt idx="12">
                  <c:v>110</c:v>
                </c:pt>
                <c:pt idx="13">
                  <c:v>120</c:v>
                </c:pt>
                <c:pt idx="14">
                  <c:v>130</c:v>
                </c:pt>
                <c:pt idx="15">
                  <c:v>140</c:v>
                </c:pt>
                <c:pt idx="16">
                  <c:v>150</c:v>
                </c:pt>
                <c:pt idx="17">
                  <c:v>160</c:v>
                </c:pt>
                <c:pt idx="18">
                  <c:v>170</c:v>
                </c:pt>
                <c:pt idx="19">
                  <c:v>180</c:v>
                </c:pt>
                <c:pt idx="20">
                  <c:v>190</c:v>
                </c:pt>
                <c:pt idx="21">
                  <c:v>200</c:v>
                </c:pt>
                <c:pt idx="22">
                  <c:v>210</c:v>
                </c:pt>
                <c:pt idx="23">
                  <c:v>220</c:v>
                </c:pt>
                <c:pt idx="24">
                  <c:v>230</c:v>
                </c:pt>
                <c:pt idx="25">
                  <c:v>240</c:v>
                </c:pt>
                <c:pt idx="26">
                  <c:v>250</c:v>
                </c:pt>
                <c:pt idx="27">
                  <c:v>260</c:v>
                </c:pt>
                <c:pt idx="28">
                  <c:v>270</c:v>
                </c:pt>
                <c:pt idx="29">
                  <c:v>280</c:v>
                </c:pt>
              </c:numCache>
            </c:numRef>
          </c:cat>
          <c:val>
            <c:numRef>
              <c:f>mass!$E$40:$AH$40</c:f>
              <c:numCache>
                <c:formatCode>General</c:formatCode>
                <c:ptCount val="30"/>
                <c:pt idx="0">
                  <c:v>13.569707215952448</c:v>
                </c:pt>
                <c:pt idx="1">
                  <c:v>13.569708261011353</c:v>
                </c:pt>
                <c:pt idx="2">
                  <c:v>13.569726271013151</c:v>
                </c:pt>
                <c:pt idx="3">
                  <c:v>13.570014437543749</c:v>
                </c:pt>
                <c:pt idx="4">
                  <c:v>13.571263300617817</c:v>
                </c:pt>
                <c:pt idx="5">
                  <c:v>13.574626767103256</c:v>
                </c:pt>
                <c:pt idx="6">
                  <c:v>13.581724343196763</c:v>
                </c:pt>
                <c:pt idx="7">
                  <c:v>13.594649813041332</c:v>
                </c:pt>
                <c:pt idx="8">
                  <c:v>13.615989123444697</c:v>
                </c:pt>
                <c:pt idx="9">
                  <c:v>13.648852783514966</c:v>
                </c:pt>
                <c:pt idx="10">
                  <c:v>13.696929764016444</c:v>
                </c:pt>
                <c:pt idx="11">
                  <c:v>13.764572163271092</c:v>
                </c:pt>
                <c:pt idx="12">
                  <c:v>13.856923243264918</c:v>
                </c:pt>
                <c:pt idx="13">
                  <c:v>13.980106557574052</c:v>
                </c:pt>
                <c:pt idx="14">
                  <c:v>14.141501993362922</c:v>
                </c:pt>
                <c:pt idx="15">
                  <c:v>14.350147684478369</c:v>
                </c:pt>
                <c:pt idx="16">
                  <c:v>14.617328551549553</c:v>
                </c:pt>
                <c:pt idx="17">
                  <c:v>14.957449359375918</c:v>
                </c:pt>
                <c:pt idx="18">
                  <c:v>15.389355416780926</c:v>
                </c:pt>
                <c:pt idx="19">
                  <c:v>15.938382902164115</c:v>
                </c:pt>
                <c:pt idx="20">
                  <c:v>16.639646893981169</c:v>
                </c:pt>
                <c:pt idx="21">
                  <c:v>17.543527731595713</c:v>
                </c:pt>
                <c:pt idx="22">
                  <c:v>18.725278658041656</c:v>
                </c:pt>
                <c:pt idx="23">
                  <c:v>20.30287897697351</c:v>
                </c:pt>
                <c:pt idx="24">
                  <c:v>22.472765303369062</c:v>
                </c:pt>
                <c:pt idx="25">
                  <c:v>25.588515453418346</c:v>
                </c:pt>
                <c:pt idx="26">
                  <c:v>30.357827634994873</c:v>
                </c:pt>
                <c:pt idx="27">
                  <c:v>38.434684011157231</c:v>
                </c:pt>
                <c:pt idx="28">
                  <c:v>54.796376801636249</c:v>
                </c:pt>
                <c:pt idx="29">
                  <c:v>104.5180295815904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9FC-4CFC-9953-143858B48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8534816"/>
        <c:axId val="658536128"/>
      </c:lineChart>
      <c:catAx>
        <c:axId val="6585348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Sink Temperature (K)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536128"/>
        <c:crosses val="autoZero"/>
        <c:auto val="1"/>
        <c:lblAlgn val="ctr"/>
        <c:lblOffset val="100"/>
        <c:tickLblSkip val="2"/>
        <c:noMultiLvlLbl val="0"/>
      </c:catAx>
      <c:valAx>
        <c:axId val="65853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Area (m</a:t>
                </a:r>
                <a:r>
                  <a:rPr lang="en-US" baseline="30000"/>
                  <a:t>2</a:t>
                </a:r>
                <a:r>
                  <a:rPr lang="en-US" baseline="0"/>
                  <a:t>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53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6944074532314184E-2"/>
          <c:y val="0.85319122678922688"/>
          <c:w val="0.79692140642149767"/>
          <c:h val="9.26083661386868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13543-8526-4143-943F-756B675F5D1B}" type="datetimeFigureOut">
              <a:rPr lang="en-US" smtClean="0"/>
              <a:t>10/6/2020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58A74-4326-45E9-A0D4-76824EA81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14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D58EB4-EC7C-2948-AB94-9A15780D3D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484206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 flipV="1">
            <a:off x="11025139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229291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105" y="361955"/>
            <a:ext cx="715837" cy="5928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700F19-F102-354C-8C8F-2232A1D84850}"/>
              </a:ext>
            </a:extLst>
          </p:cNvPr>
          <p:cNvSpPr/>
          <p:nvPr/>
        </p:nvSpPr>
        <p:spPr>
          <a:xfrm>
            <a:off x="2266122" y="6604084"/>
            <a:ext cx="6554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Arial"/>
                <a:cs typeface="Arial"/>
              </a:rPr>
              <a:t>SENSITIVE BUT UNCLASSIFIED • NASA INTERNAL USE ONLY • DO NOT DISTRIBUTE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C77054-5287-8C43-8E97-06CE9AA147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5086"/>
            <a:ext cx="12572965" cy="707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8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56328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3891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1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2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8928"/>
            <a:ext cx="12192000" cy="6029073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317502" y="544513"/>
            <a:ext cx="2832100" cy="1846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2" y="1261278"/>
            <a:ext cx="10198100" cy="1001506"/>
          </a:xfrm>
          <a:ln>
            <a:noFill/>
          </a:ln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17503" y="4586701"/>
            <a:ext cx="4906999" cy="2033186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3723548339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71264-8677-1B45-9070-7F0FB208BD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03955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229291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12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3820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35574" y="3352800"/>
            <a:ext cx="10198100" cy="1001506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32225" y="4495801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71200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9326919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1875750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384" y="0"/>
            <a:ext cx="10769600" cy="5334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457200"/>
            <a:ext cx="10769600" cy="4572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33363" indent="0">
              <a:buNone/>
              <a:defRPr/>
            </a:lvl2pPr>
            <a:lvl3pPr marL="569913" indent="0">
              <a:buNone/>
              <a:defRPr/>
            </a:lvl3pPr>
            <a:lvl4pPr marL="1031875" indent="0">
              <a:buNone/>
              <a:defRPr/>
            </a:lvl4pPr>
            <a:lvl5pPr marL="1427163" indent="0">
              <a:buNone/>
              <a:defRPr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47992029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4826"/>
            <a:ext cx="10363200" cy="1362075"/>
          </a:xfrm>
        </p:spPr>
        <p:txBody>
          <a:bodyPr anchor="b"/>
          <a:lstStyle>
            <a:lvl1pPr algn="l">
              <a:defRPr sz="32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406901"/>
            <a:ext cx="10363200" cy="1500187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89AD33-DB78-4445-9CB6-714A4D4C08E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3705587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D90F5E-1D4A-4A95-ACA3-9B478FB7CA9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7197259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7CD758-601D-41B9-9B1E-B6CEBB04958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24740407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6F631D-F66C-44B4-B1B1-BD83A9A08A6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3878171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D7DF85-1219-4474-B218-8417CE94226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52614566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A777D7-505B-48F7-8605-764A70B2EB1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1778528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267EC1-D3C8-4867-8BC7-CDA0525B08C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94725514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2CF5E-E44F-4C64-ACAB-E65638601F1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3400126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D58EB4-EC7C-2948-AB94-9A15780D3D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484206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 flipV="1">
            <a:off x="11025139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229291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105" y="361955"/>
            <a:ext cx="715837" cy="5928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700F19-F102-354C-8C8F-2232A1D84850}"/>
              </a:ext>
            </a:extLst>
          </p:cNvPr>
          <p:cNvSpPr/>
          <p:nvPr/>
        </p:nvSpPr>
        <p:spPr>
          <a:xfrm>
            <a:off x="2266122" y="6604084"/>
            <a:ext cx="6554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Arial"/>
                <a:cs typeface="Arial"/>
              </a:rPr>
              <a:t>SENSITIVE BUT UNCLASSIFIED • NASA INTERNAL USE ONLY • DO NOT DISTRIBUTE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C77054-5287-8C43-8E97-06CE9AA147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5086"/>
            <a:ext cx="12572965" cy="707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827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56328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3891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94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352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74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8928"/>
            <a:ext cx="12192000" cy="6029073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317502" y="544513"/>
            <a:ext cx="2832100" cy="1846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2" y="1261278"/>
            <a:ext cx="10198100" cy="1001506"/>
          </a:xfrm>
          <a:ln>
            <a:noFill/>
          </a:ln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17503" y="4586701"/>
            <a:ext cx="4906999" cy="2033186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3194864803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71264-8677-1B45-9070-7F0FB208BD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81709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3820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35574" y="3352800"/>
            <a:ext cx="10198100" cy="1001506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32225" y="4495801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71200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1682844"/>
      </p:ext>
    </p:extLst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6491810"/>
      </p:ext>
    </p:extLst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384" y="0"/>
            <a:ext cx="10769600" cy="5334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457200"/>
            <a:ext cx="10769600" cy="4572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33363" indent="0">
              <a:buNone/>
              <a:defRPr/>
            </a:lvl2pPr>
            <a:lvl3pPr marL="569913" indent="0">
              <a:buNone/>
              <a:defRPr/>
            </a:lvl3pPr>
            <a:lvl4pPr marL="1031875" indent="0">
              <a:buNone/>
              <a:defRPr/>
            </a:lvl4pPr>
            <a:lvl5pPr marL="1427163" indent="0">
              <a:buNone/>
              <a:defRPr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2884368"/>
      </p:ext>
    </p:extLst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4826"/>
            <a:ext cx="10363200" cy="1362075"/>
          </a:xfrm>
        </p:spPr>
        <p:txBody>
          <a:bodyPr anchor="b"/>
          <a:lstStyle>
            <a:lvl1pPr algn="l">
              <a:defRPr sz="32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406901"/>
            <a:ext cx="10363200" cy="1500187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89AD33-DB78-4445-9CB6-714A4D4C08E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2383277"/>
      </p:ext>
    </p:extLst>
  </p:cSld>
  <p:clrMapOvr>
    <a:masterClrMapping/>
  </p:clrMapOvr>
  <p:transition advClick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D90F5E-1D4A-4A95-ACA3-9B478FB7CA9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0094051"/>
      </p:ext>
    </p:extLst>
  </p:cSld>
  <p:clrMapOvr>
    <a:masterClrMapping/>
  </p:clrMapOvr>
  <p:transition advClick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7CD758-601D-41B9-9B1E-B6CEBB04958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18429037"/>
      </p:ext>
    </p:extLst>
  </p:cSld>
  <p:clrMapOvr>
    <a:masterClrMapping/>
  </p:clrMapOvr>
  <p:transition advClick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6F631D-F66C-44B4-B1B1-BD83A9A08A6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1041696"/>
      </p:ext>
    </p:extLst>
  </p:cSld>
  <p:clrMapOvr>
    <a:masterClrMapping/>
  </p:clrMapOvr>
  <p:transition advClick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D7DF85-1219-4474-B218-8417CE94226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3480288"/>
      </p:ext>
    </p:extLst>
  </p:cSld>
  <p:clrMapOvr>
    <a:masterClrMapping/>
  </p:clrMapOvr>
  <p:transition advClick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A777D7-505B-48F7-8605-764A70B2EB1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1931608"/>
      </p:ext>
    </p:extLst>
  </p:cSld>
  <p:clrMapOvr>
    <a:masterClrMapping/>
  </p:clrMapOvr>
  <p:transition advClick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267EC1-D3C8-4867-8BC7-CDA0525B08C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2667582"/>
      </p:ext>
    </p:extLst>
  </p:cSld>
  <p:clrMapOvr>
    <a:masterClrMapping/>
  </p:clrMapOvr>
  <p:transition advClick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2CF5E-E44F-4C64-ACAB-E65638601F1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5011921"/>
      </p:ext>
    </p:extLst>
  </p:cSld>
  <p:clrMapOvr>
    <a:masterClrMapping/>
  </p:clrMapOvr>
  <p:transition advClick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D58EB4-EC7C-2948-AB94-9A15780D3D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484206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 flipV="1">
            <a:off x="11025139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229291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105" y="361955"/>
            <a:ext cx="715837" cy="5928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700F19-F102-354C-8C8F-2232A1D84850}"/>
              </a:ext>
            </a:extLst>
          </p:cNvPr>
          <p:cNvSpPr/>
          <p:nvPr/>
        </p:nvSpPr>
        <p:spPr>
          <a:xfrm>
            <a:off x="2266122" y="6604084"/>
            <a:ext cx="6554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Arial"/>
                <a:cs typeface="Arial"/>
              </a:rPr>
              <a:t>SENSITIVE BUT UNCLASSIFIED • NASA INTERNAL USE ONLY • DO NOT DISTRIBUTE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C77054-5287-8C43-8E97-06CE9AA147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5086"/>
            <a:ext cx="12572965" cy="707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537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56328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3891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8698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167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6421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8928"/>
            <a:ext cx="12192000" cy="6029073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317502" y="544513"/>
            <a:ext cx="2832100" cy="1846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2" y="1261278"/>
            <a:ext cx="10198100" cy="1001506"/>
          </a:xfrm>
          <a:ln>
            <a:noFill/>
          </a:ln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17503" y="4586701"/>
            <a:ext cx="4906999" cy="2033186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1165073203"/>
      </p:ext>
    </p:extLst>
  </p:cSld>
  <p:clrMapOvr>
    <a:masterClrMapping/>
  </p:clrMapOvr>
  <p:transition advClick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71264-8677-1B45-9070-7F0FB208BD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8604"/>
      </p:ext>
    </p:extLst>
  </p:cSld>
  <p:clrMapOvr>
    <a:masterClrMapping/>
  </p:clrMapOvr>
  <p:transition advClick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3820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35574" y="3352800"/>
            <a:ext cx="10198100" cy="1001506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32225" y="4495801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71200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7922626"/>
      </p:ext>
    </p:extLst>
  </p:cSld>
  <p:clrMapOvr>
    <a:masterClrMapping/>
  </p:clrMapOvr>
  <p:transition advClick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9589374"/>
      </p:ext>
    </p:extLst>
  </p:cSld>
  <p:clrMapOvr>
    <a:masterClrMapping/>
  </p:clrMapOvr>
  <p:transition advClick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384" y="0"/>
            <a:ext cx="10769600" cy="5334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457200"/>
            <a:ext cx="10769600" cy="4572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33363" indent="0">
              <a:buNone/>
              <a:defRPr/>
            </a:lvl2pPr>
            <a:lvl3pPr marL="569913" indent="0">
              <a:buNone/>
              <a:defRPr/>
            </a:lvl3pPr>
            <a:lvl4pPr marL="1031875" indent="0">
              <a:buNone/>
              <a:defRPr/>
            </a:lvl4pPr>
            <a:lvl5pPr marL="1427163" indent="0">
              <a:buNone/>
              <a:defRPr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49755199"/>
      </p:ext>
    </p:extLst>
  </p:cSld>
  <p:clrMapOvr>
    <a:masterClrMapping/>
  </p:clrMapOvr>
  <p:transition advClick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4826"/>
            <a:ext cx="10363200" cy="1362075"/>
          </a:xfrm>
        </p:spPr>
        <p:txBody>
          <a:bodyPr anchor="b"/>
          <a:lstStyle>
            <a:lvl1pPr algn="l">
              <a:defRPr sz="32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406901"/>
            <a:ext cx="10363200" cy="1500187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89AD33-DB78-4445-9CB6-714A4D4C08E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5818690"/>
      </p:ext>
    </p:extLst>
  </p:cSld>
  <p:clrMapOvr>
    <a:masterClrMapping/>
  </p:clrMapOvr>
  <p:transition advClick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D90F5E-1D4A-4A95-ACA3-9B478FB7CA9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12630256"/>
      </p:ext>
    </p:extLst>
  </p:cSld>
  <p:clrMapOvr>
    <a:masterClrMapping/>
  </p:clrMapOvr>
  <p:transition advClick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7CD758-601D-41B9-9B1E-B6CEBB04958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67428"/>
      </p:ext>
    </p:extLst>
  </p:cSld>
  <p:clrMapOvr>
    <a:masterClrMapping/>
  </p:clrMapOvr>
  <p:transition advClick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6F631D-F66C-44B4-B1B1-BD83A9A08A6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8333638"/>
      </p:ext>
    </p:extLst>
  </p:cSld>
  <p:clrMapOvr>
    <a:masterClrMapping/>
  </p:clrMapOvr>
  <p:transition advClick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D7DF85-1219-4474-B218-8417CE94226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5073241"/>
      </p:ext>
    </p:extLst>
  </p:cSld>
  <p:clrMapOvr>
    <a:masterClrMapping/>
  </p:clrMapOvr>
  <p:transition advClick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A777D7-505B-48F7-8605-764A70B2EB1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7929055"/>
      </p:ext>
    </p:extLst>
  </p:cSld>
  <p:clrMapOvr>
    <a:masterClrMapping/>
  </p:clrMapOvr>
  <p:transition advClick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267EC1-D3C8-4867-8BC7-CDA0525B08C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0640279"/>
      </p:ext>
    </p:extLst>
  </p:cSld>
  <p:clrMapOvr>
    <a:masterClrMapping/>
  </p:clrMapOvr>
  <p:transition advClick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2CF5E-E44F-4C64-ACAB-E65638601F1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8183554"/>
      </p:ext>
    </p:extLst>
  </p:cSld>
  <p:clrMapOvr>
    <a:masterClrMapping/>
  </p:clrMapOvr>
  <p:transition advClick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D58EB4-EC7C-2948-AB94-9A15780D3D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484206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 flipV="1">
            <a:off x="11025139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611718" y="229291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105" y="361955"/>
            <a:ext cx="715837" cy="59285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700F19-F102-354C-8C8F-2232A1D84850}"/>
              </a:ext>
            </a:extLst>
          </p:cNvPr>
          <p:cNvSpPr/>
          <p:nvPr/>
        </p:nvSpPr>
        <p:spPr>
          <a:xfrm>
            <a:off x="2266122" y="6604084"/>
            <a:ext cx="65546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Arial"/>
                <a:cs typeface="Arial"/>
              </a:rPr>
              <a:t>SENSITIVE BUT UNCLASSIFIED • NASA INTERNAL USE ONLY • DO NOT DISTRIBUTE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C77054-5287-8C43-8E97-06CE9AA147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5086"/>
            <a:ext cx="12572965" cy="707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343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56328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3891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0543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9921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gradFill flip="none" rotWithShape="1">
          <a:gsLst>
            <a:gs pos="0">
              <a:schemeClr val="accent1">
                <a:lumMod val="67000"/>
              </a:schemeClr>
            </a:gs>
            <a:gs pos="24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24078" y="1841954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424078" y="2819018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248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8928"/>
            <a:ext cx="12192000" cy="6029073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317502" y="544513"/>
            <a:ext cx="2832100" cy="18466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2" y="1261278"/>
            <a:ext cx="10198100" cy="1001506"/>
          </a:xfrm>
          <a:ln>
            <a:noFill/>
          </a:ln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17503" y="4586701"/>
            <a:ext cx="4906999" cy="2033186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2352565602"/>
      </p:ext>
    </p:extLst>
  </p:cSld>
  <p:clrMapOvr>
    <a:masterClrMapping/>
  </p:clrMapOvr>
  <p:transition advClick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71264-8677-1B45-9070-7F0FB208BD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63957"/>
      </p:ext>
    </p:extLst>
  </p:cSld>
  <p:clrMapOvr>
    <a:masterClrMapping/>
  </p:clrMapOvr>
  <p:transition advClick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38200"/>
            <a:ext cx="12192000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35574" y="3352800"/>
            <a:ext cx="10198100" cy="1001506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32225" y="4495801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71200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69630"/>
      </p:ext>
    </p:extLst>
  </p:cSld>
  <p:clrMapOvr>
    <a:masterClrMapping/>
  </p:clrMapOvr>
  <p:transition advClick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54406808"/>
      </p:ext>
    </p:extLst>
  </p:cSld>
  <p:clrMapOvr>
    <a:masterClrMapping/>
  </p:clrMapOvr>
  <p:transition advClick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384" y="0"/>
            <a:ext cx="10769600" cy="53340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61963" indent="-228600">
              <a:defRPr/>
            </a:lvl2pPr>
            <a:lvl3pPr marL="798513" indent="-228600">
              <a:defRPr/>
            </a:lvl3pPr>
            <a:lvl4pPr marL="1260475" indent="-228600">
              <a:defRPr/>
            </a:lvl4pPr>
            <a:lvl5pPr marL="1655763" indent="-228600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0" y="457200"/>
            <a:ext cx="10769600" cy="457200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233363" indent="0">
              <a:buNone/>
              <a:defRPr/>
            </a:lvl2pPr>
            <a:lvl3pPr marL="569913" indent="0">
              <a:buNone/>
              <a:defRPr/>
            </a:lvl3pPr>
            <a:lvl4pPr marL="1031875" indent="0">
              <a:buNone/>
              <a:defRPr/>
            </a:lvl4pPr>
            <a:lvl5pPr marL="1427163" indent="0">
              <a:buNone/>
              <a:defRPr/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91532408"/>
      </p:ext>
    </p:extLst>
  </p:cSld>
  <p:clrMapOvr>
    <a:masterClrMapping/>
  </p:clrMapOvr>
  <p:transition advClick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4826"/>
            <a:ext cx="10363200" cy="1362075"/>
          </a:xfrm>
        </p:spPr>
        <p:txBody>
          <a:bodyPr anchor="b"/>
          <a:lstStyle>
            <a:lvl1pPr algn="l">
              <a:defRPr sz="32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406901"/>
            <a:ext cx="10363200" cy="1500187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89AD33-DB78-4445-9CB6-714A4D4C08E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4818508"/>
      </p:ext>
    </p:extLst>
  </p:cSld>
  <p:clrMapOvr>
    <a:masterClrMapping/>
  </p:clrMapOvr>
  <p:transition advClick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D90F5E-1D4A-4A95-ACA3-9B478FB7CA9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9937292"/>
      </p:ext>
    </p:extLst>
  </p:cSld>
  <p:clrMapOvr>
    <a:masterClrMapping/>
  </p:clrMapOvr>
  <p:transition advClick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7CD758-601D-41B9-9B1E-B6CEBB04958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6170345"/>
      </p:ext>
    </p:extLst>
  </p:cSld>
  <p:clrMapOvr>
    <a:masterClrMapping/>
  </p:clrMapOvr>
  <p:transition advClick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6F631D-F66C-44B4-B1B1-BD83A9A08A6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3139298"/>
      </p:ext>
    </p:extLst>
  </p:cSld>
  <p:clrMapOvr>
    <a:masterClrMapping/>
  </p:clrMapOvr>
  <p:transition advClick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D7DF85-1219-4474-B218-8417CE94226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3649431"/>
      </p:ext>
    </p:extLst>
  </p:cSld>
  <p:clrMapOvr>
    <a:masterClrMapping/>
  </p:clrMapOvr>
  <p:transition advClick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A777D7-505B-48F7-8605-764A70B2EB1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7920392"/>
      </p:ext>
    </p:extLst>
  </p:cSld>
  <p:clrMapOvr>
    <a:masterClrMapping/>
  </p:clrMapOvr>
  <p:transition advClick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267EC1-D3C8-4867-8BC7-CDA0525B08C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539854"/>
      </p:ext>
    </p:extLst>
  </p:cSld>
  <p:clrMapOvr>
    <a:masterClrMapping/>
  </p:clrMapOvr>
  <p:transition advClick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72CF5E-E44F-4C64-ACAB-E65638601F1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6007373"/>
      </p:ext>
    </p:extLst>
  </p:cSld>
  <p:clrMapOvr>
    <a:masterClrMapping/>
  </p:clrMapOvr>
  <p:transition advClick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2413" y="304800"/>
            <a:ext cx="2770187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476250" y="3187700"/>
            <a:ext cx="7626350" cy="609600"/>
            <a:chOff x="476534" y="3187976"/>
            <a:chExt cx="7626272" cy="609082"/>
          </a:xfrm>
        </p:grpSpPr>
        <p:grpSp>
          <p:nvGrpSpPr>
            <p:cNvPr id="6" name="Group 5">
              <a:extLst/>
            </p:cNvPr>
            <p:cNvGrpSpPr/>
            <p:nvPr/>
          </p:nvGrpSpPr>
          <p:grpSpPr>
            <a:xfrm>
              <a:off x="476534" y="3187976"/>
              <a:ext cx="2822081" cy="609082"/>
              <a:chOff x="339725" y="371475"/>
              <a:chExt cx="2647951" cy="571500"/>
            </a:xfrm>
            <a:solidFill>
              <a:srgbClr val="7AB9FF"/>
            </a:solidFill>
          </p:grpSpPr>
          <p:sp>
            <p:nvSpPr>
              <p:cNvPr id="19" name="Freeform 55">
                <a:extLst/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0" name="Freeform 56">
                <a:extLst/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1" name="Freeform 57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2" name="Freeform 58">
                <a:extLst/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3" name="Freeform 59">
                <a:extLst/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4" name="Freeform 60">
                <a:extLst/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5" name="Freeform 61">
                <a:extLst/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7" name="Group 6">
              <a:extLst/>
            </p:cNvPr>
            <p:cNvGrpSpPr/>
            <p:nvPr/>
          </p:nvGrpSpPr>
          <p:grpSpPr>
            <a:xfrm>
              <a:off x="3566225" y="3234889"/>
              <a:ext cx="4536581" cy="535006"/>
              <a:chOff x="3151188" y="2668588"/>
              <a:chExt cx="4267200" cy="503238"/>
            </a:xfrm>
            <a:solidFill>
              <a:schemeClr val="bg1"/>
            </a:solidFill>
          </p:grpSpPr>
          <p:sp>
            <p:nvSpPr>
              <p:cNvPr id="8" name="Freeform 107">
                <a:extLst/>
              </p:cNvPr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" name="Freeform 108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1" name="Freeform 109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2" name="Freeform 110">
                <a:extLst/>
              </p:cNvPr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3" name="Freeform 111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" name="Freeform 112">
                <a:extLst/>
              </p:cNvPr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13">
                <a:extLst/>
              </p:cNvPr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6" name="Freeform 114">
                <a:extLst/>
              </p:cNvPr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7" name="Freeform 115">
                <a:extLst/>
              </p:cNvPr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8" name="Freeform 116">
                <a:extLst/>
              </p:cNvPr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" name="Subtitle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3646272" y="4118616"/>
            <a:ext cx="5797548" cy="369332"/>
          </a:xfrm>
        </p:spPr>
        <p:txBody>
          <a:bodyPr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785" y="6265778"/>
            <a:ext cx="5821362" cy="127000"/>
          </a:xfrm>
          <a:prstGeom prst="rect">
            <a:avLst/>
          </a:prstGeom>
        </p:spPr>
        <p:txBody>
          <a:bodyPr/>
          <a:lstStyle>
            <a:lvl1pPr algn="ctr">
              <a:defRPr sz="900" dirty="0">
                <a:solidFill>
                  <a:prstClr val="white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5423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963" y="1686"/>
            <a:ext cx="90805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785" y="6265778"/>
            <a:ext cx="582136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prstClr val="white"/>
                </a:solidFill>
                <a:latin typeface="Arial" charset="0"/>
                <a:ea typeface="ヒラギノ角ゴ Pro W3" charset="-128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2555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146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2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785" y="6265778"/>
            <a:ext cx="582136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 err="1" smtClean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1490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785" y="6265778"/>
            <a:ext cx="582136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97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785" y="6265778"/>
            <a:ext cx="5821362" cy="127000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 sz="9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794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>
            <a:extLst/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>
          <a:xfrm>
            <a:off x="3124785" y="6265778"/>
            <a:ext cx="5821362" cy="12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5A4FF33-F47E-4A69-A567-753EADF8D0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8333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35574" y="3352800"/>
            <a:ext cx="10198100" cy="1001506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32225" y="4495801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71200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8252516"/>
      </p:ext>
    </p:extLst>
  </p:cSld>
  <p:clrMapOvr>
    <a:masterClrMapping/>
  </p:clrMapOvr>
  <p:transition advClick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484206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86" y="-11385"/>
            <a:ext cx="12212245" cy="6869385"/>
          </a:xfrm>
          <a:prstGeom prst="rect">
            <a:avLst/>
          </a:prstGeom>
        </p:spPr>
      </p:pic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0" y="186083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993027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9438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56328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3891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11163300" y="50800"/>
            <a:ext cx="965200" cy="68465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Image result for nasa logo">
            <a:extLst>
              <a:ext uri="{FF2B5EF4-FFF2-40B4-BE49-F238E27FC236}">
                <a16:creationId xmlns:a16="http://schemas.microsoft.com/office/drawing/2014/main" id="{0DBAC94E-F8DA-4718-880F-50F0174A87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849" y="54415"/>
            <a:ext cx="1394102" cy="69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0024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9812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76641"/>
      </p:ext>
    </p:extLst>
  </p:cSld>
  <p:clrMapOvr>
    <a:masterClrMapping/>
  </p:clrMapOvr>
  <p:transition advClick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9484206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prstClr val="black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pic>
        <p:nvPicPr>
          <p:cNvPr id="8" name="Picture 2" descr="Image result for iss moon mars">
            <a:extLst>
              <a:ext uri="{FF2B5EF4-FFF2-40B4-BE49-F238E27FC236}">
                <a16:creationId xmlns:a16="http://schemas.microsoft.com/office/drawing/2014/main" id="{F6CDC870-8411-4857-B5E0-71362CA23C5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5896" r="6350" b="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0" y="186083"/>
            <a:ext cx="6487582" cy="964509"/>
          </a:xfrm>
          <a:ln>
            <a:noFill/>
          </a:ln>
        </p:spPr>
        <p:txBody>
          <a:bodyPr/>
          <a:lstStyle>
            <a:lvl1pPr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993027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30021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56328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347200" y="6538913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457200">
              <a:defRPr>
                <a:latin typeface="Calibri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11163300" y="50800"/>
            <a:ext cx="965200" cy="68465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Image result for nasa logo">
            <a:extLst>
              <a:ext uri="{FF2B5EF4-FFF2-40B4-BE49-F238E27FC236}">
                <a16:creationId xmlns:a16="http://schemas.microsoft.com/office/drawing/2014/main" id="{0DBAC94E-F8DA-4718-880F-50F0174A87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8849" y="54415"/>
            <a:ext cx="1394102" cy="69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77612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13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870463"/>
      </p:ext>
    </p:extLst>
  </p:cSld>
  <p:clrMapOvr>
    <a:masterClrMapping/>
  </p:clrMapOvr>
  <p:transition advClick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35574" y="3352800"/>
            <a:ext cx="10198100" cy="1001506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32225" y="4495801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71200" y="6469063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1596313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.pn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5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1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3.xml"/><Relationship Id="rId9" Type="http://schemas.openxmlformats.org/officeDocument/2006/relationships/image" Target="../media/image7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1.pn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80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745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14184" y="6585761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Pre-Decisional</a:t>
            </a:r>
            <a:r>
              <a:rPr lang="en-US" sz="1050" b="1" baseline="0" dirty="0">
                <a:solidFill>
                  <a:srgbClr val="FF0000"/>
                </a:solidFill>
                <a:latin typeface="Arial"/>
                <a:cs typeface="Arial"/>
              </a:rPr>
              <a:t> • </a:t>
            </a:r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NASA Internal Use Only •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41061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546" y="158753"/>
            <a:ext cx="78822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FA2CDA-8AE1-6245-9832-4BD5932C51E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243060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792" r:id="rId3"/>
  </p:sldLayoutIdLst>
  <p:transition advClick="0"/>
  <p:hf hdr="0" ftr="0" dt="0"/>
  <p:txStyles>
    <p:titleStyle>
      <a:lvl1pPr algn="l" defTabSz="457211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11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22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33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44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4" indent="-177804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16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27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3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4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60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68242" y="62334"/>
            <a:ext cx="883758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241" y="1003300"/>
            <a:ext cx="1154236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652001" y="119198"/>
            <a:ext cx="2258607" cy="582222"/>
            <a:chOff x="164373" y="112085"/>
            <a:chExt cx="1693955" cy="5822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9781" y="112085"/>
              <a:ext cx="286470" cy="28647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3259F41-E5AA-A047-8EA7-AAC8751BEAF6}"/>
                </a:ext>
              </a:extLst>
            </p:cNvPr>
            <p:cNvGrpSpPr/>
            <p:nvPr/>
          </p:nvGrpSpPr>
          <p:grpSpPr>
            <a:xfrm>
              <a:off x="164373" y="148884"/>
              <a:ext cx="1693955" cy="277812"/>
              <a:chOff x="336550" y="1871663"/>
              <a:chExt cx="2646363" cy="565150"/>
            </a:xfrm>
          </p:grpSpPr>
          <p:sp>
            <p:nvSpPr>
              <p:cNvPr id="18" name="Freeform 90">
                <a:extLst>
                  <a:ext uri="{FF2B5EF4-FFF2-40B4-BE49-F238E27FC236}">
                    <a16:creationId xmlns:a16="http://schemas.microsoft.com/office/drawing/2014/main" id="{A7B5012E-1068-9647-AB19-2017456FE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3 w 167"/>
                  <a:gd name="T7" fmla="*/ 31 h 309"/>
                  <a:gd name="T8" fmla="*/ 33 w 167"/>
                  <a:gd name="T9" fmla="*/ 139 h 309"/>
                  <a:gd name="T10" fmla="*/ 165 w 167"/>
                  <a:gd name="T11" fmla="*/ 139 h 309"/>
                  <a:gd name="T12" fmla="*/ 165 w 167"/>
                  <a:gd name="T13" fmla="*/ 168 h 309"/>
                  <a:gd name="T14" fmla="*/ 33 w 167"/>
                  <a:gd name="T15" fmla="*/ 168 h 309"/>
                  <a:gd name="T16" fmla="*/ 33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9"/>
                    </a:lnTo>
                    <a:lnTo>
                      <a:pt x="165" y="139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91">
                <a:extLst>
                  <a:ext uri="{FF2B5EF4-FFF2-40B4-BE49-F238E27FC236}">
                    <a16:creationId xmlns:a16="http://schemas.microsoft.com/office/drawing/2014/main" id="{FBD4A97B-50E5-1145-8F1F-97E17515B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" y="1912938"/>
                <a:ext cx="392113" cy="490538"/>
              </a:xfrm>
              <a:custGeom>
                <a:avLst/>
                <a:gdLst>
                  <a:gd name="T0" fmla="*/ 103 w 247"/>
                  <a:gd name="T1" fmla="*/ 148 h 309"/>
                  <a:gd name="T2" fmla="*/ 7 w 247"/>
                  <a:gd name="T3" fmla="*/ 0 h 309"/>
                  <a:gd name="T4" fmla="*/ 44 w 247"/>
                  <a:gd name="T5" fmla="*/ 0 h 309"/>
                  <a:gd name="T6" fmla="*/ 122 w 247"/>
                  <a:gd name="T7" fmla="*/ 124 h 309"/>
                  <a:gd name="T8" fmla="*/ 200 w 247"/>
                  <a:gd name="T9" fmla="*/ 0 h 309"/>
                  <a:gd name="T10" fmla="*/ 240 w 247"/>
                  <a:gd name="T11" fmla="*/ 0 h 309"/>
                  <a:gd name="T12" fmla="*/ 144 w 247"/>
                  <a:gd name="T13" fmla="*/ 151 h 309"/>
                  <a:gd name="T14" fmla="*/ 247 w 247"/>
                  <a:gd name="T15" fmla="*/ 309 h 309"/>
                  <a:gd name="T16" fmla="*/ 207 w 247"/>
                  <a:gd name="T17" fmla="*/ 309 h 309"/>
                  <a:gd name="T18" fmla="*/ 122 w 247"/>
                  <a:gd name="T19" fmla="*/ 175 h 309"/>
                  <a:gd name="T20" fmla="*/ 37 w 247"/>
                  <a:gd name="T21" fmla="*/ 309 h 309"/>
                  <a:gd name="T22" fmla="*/ 0 w 247"/>
                  <a:gd name="T23" fmla="*/ 309 h 309"/>
                  <a:gd name="T24" fmla="*/ 103 w 247"/>
                  <a:gd name="T25" fmla="*/ 1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309">
                    <a:moveTo>
                      <a:pt x="103" y="148"/>
                    </a:moveTo>
                    <a:lnTo>
                      <a:pt x="7" y="0"/>
                    </a:lnTo>
                    <a:lnTo>
                      <a:pt x="44" y="0"/>
                    </a:lnTo>
                    <a:lnTo>
                      <a:pt x="122" y="124"/>
                    </a:lnTo>
                    <a:lnTo>
                      <a:pt x="200" y="0"/>
                    </a:lnTo>
                    <a:lnTo>
                      <a:pt x="240" y="0"/>
                    </a:lnTo>
                    <a:lnTo>
                      <a:pt x="144" y="151"/>
                    </a:lnTo>
                    <a:lnTo>
                      <a:pt x="247" y="309"/>
                    </a:lnTo>
                    <a:lnTo>
                      <a:pt x="207" y="309"/>
                    </a:lnTo>
                    <a:lnTo>
                      <a:pt x="122" y="175"/>
                    </a:lnTo>
                    <a:lnTo>
                      <a:pt x="37" y="309"/>
                    </a:lnTo>
                    <a:lnTo>
                      <a:pt x="0" y="309"/>
                    </a:lnTo>
                    <a:lnTo>
                      <a:pt x="103" y="1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92">
                <a:extLst>
                  <a:ext uri="{FF2B5EF4-FFF2-40B4-BE49-F238E27FC236}">
                    <a16:creationId xmlns:a16="http://schemas.microsoft.com/office/drawing/2014/main" id="{7D2C18A4-439C-5449-9501-27C8590479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0138" y="1912938"/>
                <a:ext cx="306388" cy="490538"/>
              </a:xfrm>
              <a:custGeom>
                <a:avLst/>
                <a:gdLst>
                  <a:gd name="T0" fmla="*/ 34 w 82"/>
                  <a:gd name="T1" fmla="*/ 0 h 129"/>
                  <a:gd name="T2" fmla="*/ 68 w 82"/>
                  <a:gd name="T3" fmla="*/ 9 h 129"/>
                  <a:gd name="T4" fmla="*/ 82 w 82"/>
                  <a:gd name="T5" fmla="*/ 39 h 129"/>
                  <a:gd name="T6" fmla="*/ 69 w 82"/>
                  <a:gd name="T7" fmla="*/ 70 h 129"/>
                  <a:gd name="T8" fmla="*/ 35 w 82"/>
                  <a:gd name="T9" fmla="*/ 78 h 129"/>
                  <a:gd name="T10" fmla="*/ 14 w 82"/>
                  <a:gd name="T11" fmla="*/ 78 h 129"/>
                  <a:gd name="T12" fmla="*/ 14 w 82"/>
                  <a:gd name="T13" fmla="*/ 129 h 129"/>
                  <a:gd name="T14" fmla="*/ 0 w 82"/>
                  <a:gd name="T15" fmla="*/ 129 h 129"/>
                  <a:gd name="T16" fmla="*/ 0 w 82"/>
                  <a:gd name="T17" fmla="*/ 0 h 129"/>
                  <a:gd name="T18" fmla="*/ 34 w 82"/>
                  <a:gd name="T19" fmla="*/ 0 h 129"/>
                  <a:gd name="T20" fmla="*/ 14 w 82"/>
                  <a:gd name="T21" fmla="*/ 66 h 129"/>
                  <a:gd name="T22" fmla="*/ 35 w 82"/>
                  <a:gd name="T23" fmla="*/ 66 h 129"/>
                  <a:gd name="T24" fmla="*/ 59 w 82"/>
                  <a:gd name="T25" fmla="*/ 60 h 129"/>
                  <a:gd name="T26" fmla="*/ 68 w 82"/>
                  <a:gd name="T27" fmla="*/ 39 h 129"/>
                  <a:gd name="T28" fmla="*/ 58 w 82"/>
                  <a:gd name="T29" fmla="*/ 18 h 129"/>
                  <a:gd name="T30" fmla="*/ 35 w 82"/>
                  <a:gd name="T31" fmla="*/ 13 h 129"/>
                  <a:gd name="T32" fmla="*/ 14 w 82"/>
                  <a:gd name="T33" fmla="*/ 13 h 129"/>
                  <a:gd name="T34" fmla="*/ 14 w 82"/>
                  <a:gd name="T35" fmla="*/ 6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9">
                    <a:moveTo>
                      <a:pt x="34" y="0"/>
                    </a:moveTo>
                    <a:cubicBezTo>
                      <a:pt x="52" y="0"/>
                      <a:pt x="60" y="3"/>
                      <a:pt x="68" y="9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70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6"/>
                    </a:moveTo>
                    <a:cubicBezTo>
                      <a:pt x="35" y="66"/>
                      <a:pt x="35" y="66"/>
                      <a:pt x="35" y="66"/>
                    </a:cubicBezTo>
                    <a:cubicBezTo>
                      <a:pt x="46" y="66"/>
                      <a:pt x="52" y="64"/>
                      <a:pt x="59" y="60"/>
                    </a:cubicBezTo>
                    <a:cubicBezTo>
                      <a:pt x="64" y="57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5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93">
                <a:extLst>
                  <a:ext uri="{FF2B5EF4-FFF2-40B4-BE49-F238E27FC236}">
                    <a16:creationId xmlns:a16="http://schemas.microsoft.com/office/drawing/2014/main" id="{FE3BABB7-C781-564A-8BB9-68867D623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088" y="1912938"/>
                <a:ext cx="236538" cy="490538"/>
              </a:xfrm>
              <a:custGeom>
                <a:avLst/>
                <a:gdLst>
                  <a:gd name="T0" fmla="*/ 0 w 149"/>
                  <a:gd name="T1" fmla="*/ 0 h 309"/>
                  <a:gd name="T2" fmla="*/ 33 w 149"/>
                  <a:gd name="T3" fmla="*/ 0 h 309"/>
                  <a:gd name="T4" fmla="*/ 33 w 149"/>
                  <a:gd name="T5" fmla="*/ 278 h 309"/>
                  <a:gd name="T6" fmla="*/ 149 w 149"/>
                  <a:gd name="T7" fmla="*/ 278 h 309"/>
                  <a:gd name="T8" fmla="*/ 149 w 149"/>
                  <a:gd name="T9" fmla="*/ 309 h 309"/>
                  <a:gd name="T10" fmla="*/ 0 w 149"/>
                  <a:gd name="T11" fmla="*/ 309 h 309"/>
                  <a:gd name="T12" fmla="*/ 0 w 149"/>
                  <a:gd name="T1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9">
                    <a:moveTo>
                      <a:pt x="0" y="0"/>
                    </a:moveTo>
                    <a:lnTo>
                      <a:pt x="33" y="0"/>
                    </a:lnTo>
                    <a:lnTo>
                      <a:pt x="33" y="278"/>
                    </a:lnTo>
                    <a:lnTo>
                      <a:pt x="149" y="278"/>
                    </a:lnTo>
                    <a:lnTo>
                      <a:pt x="149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>
                <a:extLst>
                  <a:ext uri="{FF2B5EF4-FFF2-40B4-BE49-F238E27FC236}">
                    <a16:creationId xmlns:a16="http://schemas.microsoft.com/office/drawing/2014/main" id="{630BD3EE-6AB3-B849-9364-515DA46FD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388" y="1912938"/>
                <a:ext cx="325438" cy="490538"/>
              </a:xfrm>
              <a:custGeom>
                <a:avLst/>
                <a:gdLst>
                  <a:gd name="T0" fmla="*/ 0 w 87"/>
                  <a:gd name="T1" fmla="*/ 0 h 129"/>
                  <a:gd name="T2" fmla="*/ 34 w 87"/>
                  <a:gd name="T3" fmla="*/ 0 h 129"/>
                  <a:gd name="T4" fmla="*/ 70 w 87"/>
                  <a:gd name="T5" fmla="*/ 7 h 129"/>
                  <a:gd name="T6" fmla="*/ 87 w 87"/>
                  <a:gd name="T7" fmla="*/ 41 h 129"/>
                  <a:gd name="T8" fmla="*/ 79 w 87"/>
                  <a:gd name="T9" fmla="*/ 67 h 129"/>
                  <a:gd name="T10" fmla="*/ 51 w 87"/>
                  <a:gd name="T11" fmla="*/ 81 h 129"/>
                  <a:gd name="T12" fmla="*/ 83 w 87"/>
                  <a:gd name="T13" fmla="*/ 129 h 129"/>
                  <a:gd name="T14" fmla="*/ 67 w 87"/>
                  <a:gd name="T15" fmla="*/ 129 h 129"/>
                  <a:gd name="T16" fmla="*/ 31 w 87"/>
                  <a:gd name="T17" fmla="*/ 73 h 129"/>
                  <a:gd name="T18" fmla="*/ 35 w 87"/>
                  <a:gd name="T19" fmla="*/ 73 h 129"/>
                  <a:gd name="T20" fmla="*/ 64 w 87"/>
                  <a:gd name="T21" fmla="*/ 66 h 129"/>
                  <a:gd name="T22" fmla="*/ 73 w 87"/>
                  <a:gd name="T23" fmla="*/ 43 h 129"/>
                  <a:gd name="T24" fmla="*/ 61 w 87"/>
                  <a:gd name="T25" fmla="*/ 18 h 129"/>
                  <a:gd name="T26" fmla="*/ 35 w 87"/>
                  <a:gd name="T27" fmla="*/ 13 h 129"/>
                  <a:gd name="T28" fmla="*/ 15 w 87"/>
                  <a:gd name="T29" fmla="*/ 13 h 129"/>
                  <a:gd name="T30" fmla="*/ 15 w 87"/>
                  <a:gd name="T31" fmla="*/ 129 h 129"/>
                  <a:gd name="T32" fmla="*/ 0 w 87"/>
                  <a:gd name="T33" fmla="*/ 129 h 129"/>
                  <a:gd name="T34" fmla="*/ 0 w 87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9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3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7"/>
                    </a:cubicBezTo>
                    <a:cubicBezTo>
                      <a:pt x="72" y="77"/>
                      <a:pt x="63" y="79"/>
                      <a:pt x="51" y="81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44" y="73"/>
                      <a:pt x="57" y="72"/>
                      <a:pt x="64" y="66"/>
                    </a:cubicBezTo>
                    <a:cubicBezTo>
                      <a:pt x="70" y="59"/>
                      <a:pt x="73" y="52"/>
                      <a:pt x="73" y="43"/>
                    </a:cubicBezTo>
                    <a:cubicBezTo>
                      <a:pt x="73" y="33"/>
                      <a:pt x="69" y="23"/>
                      <a:pt x="61" y="18"/>
                    </a:cubicBezTo>
                    <a:cubicBezTo>
                      <a:pt x="54" y="14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9"/>
                      <a:pt x="15" y="129"/>
                      <a:pt x="15" y="129"/>
                    </a:cubicBezTo>
                    <a:cubicBezTo>
                      <a:pt x="0" y="129"/>
                      <a:pt x="0" y="129"/>
                      <a:pt x="0" y="1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>
                <a:extLst>
                  <a:ext uri="{FF2B5EF4-FFF2-40B4-BE49-F238E27FC236}">
                    <a16:creationId xmlns:a16="http://schemas.microsoft.com/office/drawing/2014/main" id="{1D9E7756-4AC7-004D-86F9-F40C3B9D8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80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5 w 167"/>
                  <a:gd name="T7" fmla="*/ 31 h 309"/>
                  <a:gd name="T8" fmla="*/ 35 w 167"/>
                  <a:gd name="T9" fmla="*/ 139 h 309"/>
                  <a:gd name="T10" fmla="*/ 167 w 167"/>
                  <a:gd name="T11" fmla="*/ 139 h 309"/>
                  <a:gd name="T12" fmla="*/ 167 w 167"/>
                  <a:gd name="T13" fmla="*/ 168 h 309"/>
                  <a:gd name="T14" fmla="*/ 35 w 167"/>
                  <a:gd name="T15" fmla="*/ 168 h 309"/>
                  <a:gd name="T16" fmla="*/ 35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9"/>
                    </a:lnTo>
                    <a:lnTo>
                      <a:pt x="167" y="139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96">
                <a:extLst>
                  <a:ext uri="{FF2B5EF4-FFF2-40B4-BE49-F238E27FC236}">
                    <a16:creationId xmlns:a16="http://schemas.microsoft.com/office/drawing/2014/main" id="{45208D37-F134-2A45-B14F-F16266BCD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1871663"/>
                <a:ext cx="560388" cy="565150"/>
              </a:xfrm>
              <a:custGeom>
                <a:avLst/>
                <a:gdLst>
                  <a:gd name="T0" fmla="*/ 75 w 150"/>
                  <a:gd name="T1" fmla="*/ 0 h 149"/>
                  <a:gd name="T2" fmla="*/ 71 w 150"/>
                  <a:gd name="T3" fmla="*/ 0 h 149"/>
                  <a:gd name="T4" fmla="*/ 134 w 150"/>
                  <a:gd name="T5" fmla="*/ 66 h 149"/>
                  <a:gd name="T6" fmla="*/ 68 w 150"/>
                  <a:gd name="T7" fmla="*/ 133 h 149"/>
                  <a:gd name="T8" fmla="*/ 1 w 150"/>
                  <a:gd name="T9" fmla="*/ 66 h 149"/>
                  <a:gd name="T10" fmla="*/ 1 w 150"/>
                  <a:gd name="T11" fmla="*/ 63 h 149"/>
                  <a:gd name="T12" fmla="*/ 0 w 150"/>
                  <a:gd name="T13" fmla="*/ 75 h 149"/>
                  <a:gd name="T14" fmla="*/ 75 w 150"/>
                  <a:gd name="T15" fmla="*/ 149 h 149"/>
                  <a:gd name="T16" fmla="*/ 150 w 150"/>
                  <a:gd name="T17" fmla="*/ 75 h 149"/>
                  <a:gd name="T18" fmla="*/ 75 w 150"/>
                  <a:gd name="T1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49">
                    <a:moveTo>
                      <a:pt x="75" y="0"/>
                    </a:moveTo>
                    <a:cubicBezTo>
                      <a:pt x="74" y="0"/>
                      <a:pt x="72" y="0"/>
                      <a:pt x="71" y="0"/>
                    </a:cubicBezTo>
                    <a:cubicBezTo>
                      <a:pt x="106" y="2"/>
                      <a:pt x="134" y="31"/>
                      <a:pt x="134" y="66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6"/>
                    </a:cubicBezTo>
                    <a:cubicBezTo>
                      <a:pt x="1" y="65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49"/>
                      <a:pt x="75" y="149"/>
                    </a:cubicBezTo>
                    <a:cubicBezTo>
                      <a:pt x="116" y="149"/>
                      <a:pt x="150" y="116"/>
                      <a:pt x="150" y="75"/>
                    </a:cubicBezTo>
                    <a:cubicBezTo>
                      <a:pt x="150" y="33"/>
                      <a:pt x="116" y="0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02784A-AFAC-0341-89BE-DAF4B295EC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4373" y="494536"/>
              <a:ext cx="1693955" cy="199771"/>
              <a:chOff x="3151188" y="2668588"/>
              <a:chExt cx="4267200" cy="503238"/>
            </a:xfrm>
            <a:solidFill>
              <a:srgbClr val="FB6519"/>
            </a:solidFill>
          </p:grpSpPr>
          <p:sp>
            <p:nvSpPr>
              <p:cNvPr id="27" name="Freeform 107">
                <a:extLst>
                  <a:ext uri="{FF2B5EF4-FFF2-40B4-BE49-F238E27FC236}">
                    <a16:creationId xmlns:a16="http://schemas.microsoft.com/office/drawing/2014/main" id="{4F238356-AFC6-9946-BFC7-3CC1E91BD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8" name="Freeform 108">
                <a:extLst>
                  <a:ext uri="{FF2B5EF4-FFF2-40B4-BE49-F238E27FC236}">
                    <a16:creationId xmlns:a16="http://schemas.microsoft.com/office/drawing/2014/main" id="{47A877F0-742E-0548-9AA8-5FAAD4635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9" name="Freeform 109">
                <a:extLst>
                  <a:ext uri="{FF2B5EF4-FFF2-40B4-BE49-F238E27FC236}">
                    <a16:creationId xmlns:a16="http://schemas.microsoft.com/office/drawing/2014/main" id="{F958BA6E-84AE-754B-8240-DAFE1334A9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0" name="Freeform 110">
                <a:extLst>
                  <a:ext uri="{FF2B5EF4-FFF2-40B4-BE49-F238E27FC236}">
                    <a16:creationId xmlns:a16="http://schemas.microsoft.com/office/drawing/2014/main" id="{E93A9DA0-25E8-524A-9949-61358892C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1" name="Freeform 111">
                <a:extLst>
                  <a:ext uri="{FF2B5EF4-FFF2-40B4-BE49-F238E27FC236}">
                    <a16:creationId xmlns:a16="http://schemas.microsoft.com/office/drawing/2014/main" id="{212F46A1-A70C-6845-8743-1F2120DD4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2" name="Freeform 112">
                <a:extLst>
                  <a:ext uri="{FF2B5EF4-FFF2-40B4-BE49-F238E27FC236}">
                    <a16:creationId xmlns:a16="http://schemas.microsoft.com/office/drawing/2014/main" id="{3521618E-4E44-1444-B726-475BF76A0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3" name="Freeform 113">
                <a:extLst>
                  <a:ext uri="{FF2B5EF4-FFF2-40B4-BE49-F238E27FC236}">
                    <a16:creationId xmlns:a16="http://schemas.microsoft.com/office/drawing/2014/main" id="{9D726DEF-B050-3D48-B6D9-79458E136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4" name="Freeform 114">
                <a:extLst>
                  <a:ext uri="{FF2B5EF4-FFF2-40B4-BE49-F238E27FC236}">
                    <a16:creationId xmlns:a16="http://schemas.microsoft.com/office/drawing/2014/main" id="{5034BAE9-7251-CE4D-A2CA-A791AA943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5" name="Freeform 115">
                <a:extLst>
                  <a:ext uri="{FF2B5EF4-FFF2-40B4-BE49-F238E27FC236}">
                    <a16:creationId xmlns:a16="http://schemas.microsoft.com/office/drawing/2014/main" id="{A251D725-9FB3-8E4A-B0A9-F5AFD089F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6" name="Freeform 116">
                <a:extLst>
                  <a:ext uri="{FF2B5EF4-FFF2-40B4-BE49-F238E27FC236}">
                    <a16:creationId xmlns:a16="http://schemas.microsoft.com/office/drawing/2014/main" id="{5570063A-4D09-BE4D-AA8B-0E1213527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4225151" y="6611780"/>
            <a:ext cx="37417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latin typeface="Arial"/>
                <a:cs typeface="Arial"/>
              </a:rPr>
              <a:t>Pre-Decisional - NASA Internal Use Only – Not For Distribution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4051" y="6611780"/>
            <a:ext cx="5261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DAC3</a:t>
            </a:r>
          </a:p>
        </p:txBody>
      </p:sp>
    </p:spTree>
    <p:extLst>
      <p:ext uri="{BB962C8B-B14F-4D97-AF65-F5344CB8AC3E}">
        <p14:creationId xmlns:p14="http://schemas.microsoft.com/office/powerpoint/2010/main" val="361519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advClick="0"/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4619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79851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260475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16557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745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14184" y="6585761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Pre-Decisional</a:t>
            </a:r>
            <a:r>
              <a:rPr lang="en-US" sz="1050" b="1" baseline="0" dirty="0">
                <a:solidFill>
                  <a:srgbClr val="FF0000"/>
                </a:solidFill>
                <a:latin typeface="Arial"/>
                <a:cs typeface="Arial"/>
              </a:rPr>
              <a:t> • </a:t>
            </a:r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NASA Internal Use Only •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90277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546" y="158753"/>
            <a:ext cx="78822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FA2CDA-8AE1-6245-9832-4BD5932C51E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116584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transition advClick="0"/>
  <p:hf hdr="0" ftr="0" dt="0"/>
  <p:txStyles>
    <p:titleStyle>
      <a:lvl1pPr algn="l" defTabSz="457211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11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22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33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44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4" indent="-177804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16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27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3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4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60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68242" y="62334"/>
            <a:ext cx="883758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241" y="1003300"/>
            <a:ext cx="1154236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652001" y="119198"/>
            <a:ext cx="2258607" cy="582222"/>
            <a:chOff x="164373" y="112085"/>
            <a:chExt cx="1693955" cy="5822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9781" y="112085"/>
              <a:ext cx="286470" cy="28647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3259F41-E5AA-A047-8EA7-AAC8751BEAF6}"/>
                </a:ext>
              </a:extLst>
            </p:cNvPr>
            <p:cNvGrpSpPr/>
            <p:nvPr/>
          </p:nvGrpSpPr>
          <p:grpSpPr>
            <a:xfrm>
              <a:off x="164373" y="148884"/>
              <a:ext cx="1693955" cy="277812"/>
              <a:chOff x="336550" y="1871663"/>
              <a:chExt cx="2646363" cy="565150"/>
            </a:xfrm>
          </p:grpSpPr>
          <p:sp>
            <p:nvSpPr>
              <p:cNvPr id="18" name="Freeform 90">
                <a:extLst>
                  <a:ext uri="{FF2B5EF4-FFF2-40B4-BE49-F238E27FC236}">
                    <a16:creationId xmlns:a16="http://schemas.microsoft.com/office/drawing/2014/main" id="{A7B5012E-1068-9647-AB19-2017456FE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3 w 167"/>
                  <a:gd name="T7" fmla="*/ 31 h 309"/>
                  <a:gd name="T8" fmla="*/ 33 w 167"/>
                  <a:gd name="T9" fmla="*/ 139 h 309"/>
                  <a:gd name="T10" fmla="*/ 165 w 167"/>
                  <a:gd name="T11" fmla="*/ 139 h 309"/>
                  <a:gd name="T12" fmla="*/ 165 w 167"/>
                  <a:gd name="T13" fmla="*/ 168 h 309"/>
                  <a:gd name="T14" fmla="*/ 33 w 167"/>
                  <a:gd name="T15" fmla="*/ 168 h 309"/>
                  <a:gd name="T16" fmla="*/ 33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9"/>
                    </a:lnTo>
                    <a:lnTo>
                      <a:pt x="165" y="139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91">
                <a:extLst>
                  <a:ext uri="{FF2B5EF4-FFF2-40B4-BE49-F238E27FC236}">
                    <a16:creationId xmlns:a16="http://schemas.microsoft.com/office/drawing/2014/main" id="{FBD4A97B-50E5-1145-8F1F-97E17515B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" y="1912938"/>
                <a:ext cx="392113" cy="490538"/>
              </a:xfrm>
              <a:custGeom>
                <a:avLst/>
                <a:gdLst>
                  <a:gd name="T0" fmla="*/ 103 w 247"/>
                  <a:gd name="T1" fmla="*/ 148 h 309"/>
                  <a:gd name="T2" fmla="*/ 7 w 247"/>
                  <a:gd name="T3" fmla="*/ 0 h 309"/>
                  <a:gd name="T4" fmla="*/ 44 w 247"/>
                  <a:gd name="T5" fmla="*/ 0 h 309"/>
                  <a:gd name="T6" fmla="*/ 122 w 247"/>
                  <a:gd name="T7" fmla="*/ 124 h 309"/>
                  <a:gd name="T8" fmla="*/ 200 w 247"/>
                  <a:gd name="T9" fmla="*/ 0 h 309"/>
                  <a:gd name="T10" fmla="*/ 240 w 247"/>
                  <a:gd name="T11" fmla="*/ 0 h 309"/>
                  <a:gd name="T12" fmla="*/ 144 w 247"/>
                  <a:gd name="T13" fmla="*/ 151 h 309"/>
                  <a:gd name="T14" fmla="*/ 247 w 247"/>
                  <a:gd name="T15" fmla="*/ 309 h 309"/>
                  <a:gd name="T16" fmla="*/ 207 w 247"/>
                  <a:gd name="T17" fmla="*/ 309 h 309"/>
                  <a:gd name="T18" fmla="*/ 122 w 247"/>
                  <a:gd name="T19" fmla="*/ 175 h 309"/>
                  <a:gd name="T20" fmla="*/ 37 w 247"/>
                  <a:gd name="T21" fmla="*/ 309 h 309"/>
                  <a:gd name="T22" fmla="*/ 0 w 247"/>
                  <a:gd name="T23" fmla="*/ 309 h 309"/>
                  <a:gd name="T24" fmla="*/ 103 w 247"/>
                  <a:gd name="T25" fmla="*/ 1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309">
                    <a:moveTo>
                      <a:pt x="103" y="148"/>
                    </a:moveTo>
                    <a:lnTo>
                      <a:pt x="7" y="0"/>
                    </a:lnTo>
                    <a:lnTo>
                      <a:pt x="44" y="0"/>
                    </a:lnTo>
                    <a:lnTo>
                      <a:pt x="122" y="124"/>
                    </a:lnTo>
                    <a:lnTo>
                      <a:pt x="200" y="0"/>
                    </a:lnTo>
                    <a:lnTo>
                      <a:pt x="240" y="0"/>
                    </a:lnTo>
                    <a:lnTo>
                      <a:pt x="144" y="151"/>
                    </a:lnTo>
                    <a:lnTo>
                      <a:pt x="247" y="309"/>
                    </a:lnTo>
                    <a:lnTo>
                      <a:pt x="207" y="309"/>
                    </a:lnTo>
                    <a:lnTo>
                      <a:pt x="122" y="175"/>
                    </a:lnTo>
                    <a:lnTo>
                      <a:pt x="37" y="309"/>
                    </a:lnTo>
                    <a:lnTo>
                      <a:pt x="0" y="309"/>
                    </a:lnTo>
                    <a:lnTo>
                      <a:pt x="103" y="1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92">
                <a:extLst>
                  <a:ext uri="{FF2B5EF4-FFF2-40B4-BE49-F238E27FC236}">
                    <a16:creationId xmlns:a16="http://schemas.microsoft.com/office/drawing/2014/main" id="{7D2C18A4-439C-5449-9501-27C8590479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0138" y="1912938"/>
                <a:ext cx="306388" cy="490538"/>
              </a:xfrm>
              <a:custGeom>
                <a:avLst/>
                <a:gdLst>
                  <a:gd name="T0" fmla="*/ 34 w 82"/>
                  <a:gd name="T1" fmla="*/ 0 h 129"/>
                  <a:gd name="T2" fmla="*/ 68 w 82"/>
                  <a:gd name="T3" fmla="*/ 9 h 129"/>
                  <a:gd name="T4" fmla="*/ 82 w 82"/>
                  <a:gd name="T5" fmla="*/ 39 h 129"/>
                  <a:gd name="T6" fmla="*/ 69 w 82"/>
                  <a:gd name="T7" fmla="*/ 70 h 129"/>
                  <a:gd name="T8" fmla="*/ 35 w 82"/>
                  <a:gd name="T9" fmla="*/ 78 h 129"/>
                  <a:gd name="T10" fmla="*/ 14 w 82"/>
                  <a:gd name="T11" fmla="*/ 78 h 129"/>
                  <a:gd name="T12" fmla="*/ 14 w 82"/>
                  <a:gd name="T13" fmla="*/ 129 h 129"/>
                  <a:gd name="T14" fmla="*/ 0 w 82"/>
                  <a:gd name="T15" fmla="*/ 129 h 129"/>
                  <a:gd name="T16" fmla="*/ 0 w 82"/>
                  <a:gd name="T17" fmla="*/ 0 h 129"/>
                  <a:gd name="T18" fmla="*/ 34 w 82"/>
                  <a:gd name="T19" fmla="*/ 0 h 129"/>
                  <a:gd name="T20" fmla="*/ 14 w 82"/>
                  <a:gd name="T21" fmla="*/ 66 h 129"/>
                  <a:gd name="T22" fmla="*/ 35 w 82"/>
                  <a:gd name="T23" fmla="*/ 66 h 129"/>
                  <a:gd name="T24" fmla="*/ 59 w 82"/>
                  <a:gd name="T25" fmla="*/ 60 h 129"/>
                  <a:gd name="T26" fmla="*/ 68 w 82"/>
                  <a:gd name="T27" fmla="*/ 39 h 129"/>
                  <a:gd name="T28" fmla="*/ 58 w 82"/>
                  <a:gd name="T29" fmla="*/ 18 h 129"/>
                  <a:gd name="T30" fmla="*/ 35 w 82"/>
                  <a:gd name="T31" fmla="*/ 13 h 129"/>
                  <a:gd name="T32" fmla="*/ 14 w 82"/>
                  <a:gd name="T33" fmla="*/ 13 h 129"/>
                  <a:gd name="T34" fmla="*/ 14 w 82"/>
                  <a:gd name="T35" fmla="*/ 6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9">
                    <a:moveTo>
                      <a:pt x="34" y="0"/>
                    </a:moveTo>
                    <a:cubicBezTo>
                      <a:pt x="52" y="0"/>
                      <a:pt x="60" y="3"/>
                      <a:pt x="68" y="9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70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6"/>
                    </a:moveTo>
                    <a:cubicBezTo>
                      <a:pt x="35" y="66"/>
                      <a:pt x="35" y="66"/>
                      <a:pt x="35" y="66"/>
                    </a:cubicBezTo>
                    <a:cubicBezTo>
                      <a:pt x="46" y="66"/>
                      <a:pt x="52" y="64"/>
                      <a:pt x="59" y="60"/>
                    </a:cubicBezTo>
                    <a:cubicBezTo>
                      <a:pt x="64" y="57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5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93">
                <a:extLst>
                  <a:ext uri="{FF2B5EF4-FFF2-40B4-BE49-F238E27FC236}">
                    <a16:creationId xmlns:a16="http://schemas.microsoft.com/office/drawing/2014/main" id="{FE3BABB7-C781-564A-8BB9-68867D623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088" y="1912938"/>
                <a:ext cx="236538" cy="490538"/>
              </a:xfrm>
              <a:custGeom>
                <a:avLst/>
                <a:gdLst>
                  <a:gd name="T0" fmla="*/ 0 w 149"/>
                  <a:gd name="T1" fmla="*/ 0 h 309"/>
                  <a:gd name="T2" fmla="*/ 33 w 149"/>
                  <a:gd name="T3" fmla="*/ 0 h 309"/>
                  <a:gd name="T4" fmla="*/ 33 w 149"/>
                  <a:gd name="T5" fmla="*/ 278 h 309"/>
                  <a:gd name="T6" fmla="*/ 149 w 149"/>
                  <a:gd name="T7" fmla="*/ 278 h 309"/>
                  <a:gd name="T8" fmla="*/ 149 w 149"/>
                  <a:gd name="T9" fmla="*/ 309 h 309"/>
                  <a:gd name="T10" fmla="*/ 0 w 149"/>
                  <a:gd name="T11" fmla="*/ 309 h 309"/>
                  <a:gd name="T12" fmla="*/ 0 w 149"/>
                  <a:gd name="T1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9">
                    <a:moveTo>
                      <a:pt x="0" y="0"/>
                    </a:moveTo>
                    <a:lnTo>
                      <a:pt x="33" y="0"/>
                    </a:lnTo>
                    <a:lnTo>
                      <a:pt x="33" y="278"/>
                    </a:lnTo>
                    <a:lnTo>
                      <a:pt x="149" y="278"/>
                    </a:lnTo>
                    <a:lnTo>
                      <a:pt x="149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>
                <a:extLst>
                  <a:ext uri="{FF2B5EF4-FFF2-40B4-BE49-F238E27FC236}">
                    <a16:creationId xmlns:a16="http://schemas.microsoft.com/office/drawing/2014/main" id="{630BD3EE-6AB3-B849-9364-515DA46FD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388" y="1912938"/>
                <a:ext cx="325438" cy="490538"/>
              </a:xfrm>
              <a:custGeom>
                <a:avLst/>
                <a:gdLst>
                  <a:gd name="T0" fmla="*/ 0 w 87"/>
                  <a:gd name="T1" fmla="*/ 0 h 129"/>
                  <a:gd name="T2" fmla="*/ 34 w 87"/>
                  <a:gd name="T3" fmla="*/ 0 h 129"/>
                  <a:gd name="T4" fmla="*/ 70 w 87"/>
                  <a:gd name="T5" fmla="*/ 7 h 129"/>
                  <a:gd name="T6" fmla="*/ 87 w 87"/>
                  <a:gd name="T7" fmla="*/ 41 h 129"/>
                  <a:gd name="T8" fmla="*/ 79 w 87"/>
                  <a:gd name="T9" fmla="*/ 67 h 129"/>
                  <a:gd name="T10" fmla="*/ 51 w 87"/>
                  <a:gd name="T11" fmla="*/ 81 h 129"/>
                  <a:gd name="T12" fmla="*/ 83 w 87"/>
                  <a:gd name="T13" fmla="*/ 129 h 129"/>
                  <a:gd name="T14" fmla="*/ 67 w 87"/>
                  <a:gd name="T15" fmla="*/ 129 h 129"/>
                  <a:gd name="T16" fmla="*/ 31 w 87"/>
                  <a:gd name="T17" fmla="*/ 73 h 129"/>
                  <a:gd name="T18" fmla="*/ 35 w 87"/>
                  <a:gd name="T19" fmla="*/ 73 h 129"/>
                  <a:gd name="T20" fmla="*/ 64 w 87"/>
                  <a:gd name="T21" fmla="*/ 66 h 129"/>
                  <a:gd name="T22" fmla="*/ 73 w 87"/>
                  <a:gd name="T23" fmla="*/ 43 h 129"/>
                  <a:gd name="T24" fmla="*/ 61 w 87"/>
                  <a:gd name="T25" fmla="*/ 18 h 129"/>
                  <a:gd name="T26" fmla="*/ 35 w 87"/>
                  <a:gd name="T27" fmla="*/ 13 h 129"/>
                  <a:gd name="T28" fmla="*/ 15 w 87"/>
                  <a:gd name="T29" fmla="*/ 13 h 129"/>
                  <a:gd name="T30" fmla="*/ 15 w 87"/>
                  <a:gd name="T31" fmla="*/ 129 h 129"/>
                  <a:gd name="T32" fmla="*/ 0 w 87"/>
                  <a:gd name="T33" fmla="*/ 129 h 129"/>
                  <a:gd name="T34" fmla="*/ 0 w 87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9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3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7"/>
                    </a:cubicBezTo>
                    <a:cubicBezTo>
                      <a:pt x="72" y="77"/>
                      <a:pt x="63" y="79"/>
                      <a:pt x="51" y="81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44" y="73"/>
                      <a:pt x="57" y="72"/>
                      <a:pt x="64" y="66"/>
                    </a:cubicBezTo>
                    <a:cubicBezTo>
                      <a:pt x="70" y="59"/>
                      <a:pt x="73" y="52"/>
                      <a:pt x="73" y="43"/>
                    </a:cubicBezTo>
                    <a:cubicBezTo>
                      <a:pt x="73" y="33"/>
                      <a:pt x="69" y="23"/>
                      <a:pt x="61" y="18"/>
                    </a:cubicBezTo>
                    <a:cubicBezTo>
                      <a:pt x="54" y="14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9"/>
                      <a:pt x="15" y="129"/>
                      <a:pt x="15" y="129"/>
                    </a:cubicBezTo>
                    <a:cubicBezTo>
                      <a:pt x="0" y="129"/>
                      <a:pt x="0" y="129"/>
                      <a:pt x="0" y="1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>
                <a:extLst>
                  <a:ext uri="{FF2B5EF4-FFF2-40B4-BE49-F238E27FC236}">
                    <a16:creationId xmlns:a16="http://schemas.microsoft.com/office/drawing/2014/main" id="{1D9E7756-4AC7-004D-86F9-F40C3B9D8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80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5 w 167"/>
                  <a:gd name="T7" fmla="*/ 31 h 309"/>
                  <a:gd name="T8" fmla="*/ 35 w 167"/>
                  <a:gd name="T9" fmla="*/ 139 h 309"/>
                  <a:gd name="T10" fmla="*/ 167 w 167"/>
                  <a:gd name="T11" fmla="*/ 139 h 309"/>
                  <a:gd name="T12" fmla="*/ 167 w 167"/>
                  <a:gd name="T13" fmla="*/ 168 h 309"/>
                  <a:gd name="T14" fmla="*/ 35 w 167"/>
                  <a:gd name="T15" fmla="*/ 168 h 309"/>
                  <a:gd name="T16" fmla="*/ 35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9"/>
                    </a:lnTo>
                    <a:lnTo>
                      <a:pt x="167" y="139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96">
                <a:extLst>
                  <a:ext uri="{FF2B5EF4-FFF2-40B4-BE49-F238E27FC236}">
                    <a16:creationId xmlns:a16="http://schemas.microsoft.com/office/drawing/2014/main" id="{45208D37-F134-2A45-B14F-F16266BCD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1871663"/>
                <a:ext cx="560388" cy="565150"/>
              </a:xfrm>
              <a:custGeom>
                <a:avLst/>
                <a:gdLst>
                  <a:gd name="T0" fmla="*/ 75 w 150"/>
                  <a:gd name="T1" fmla="*/ 0 h 149"/>
                  <a:gd name="T2" fmla="*/ 71 w 150"/>
                  <a:gd name="T3" fmla="*/ 0 h 149"/>
                  <a:gd name="T4" fmla="*/ 134 w 150"/>
                  <a:gd name="T5" fmla="*/ 66 h 149"/>
                  <a:gd name="T6" fmla="*/ 68 w 150"/>
                  <a:gd name="T7" fmla="*/ 133 h 149"/>
                  <a:gd name="T8" fmla="*/ 1 w 150"/>
                  <a:gd name="T9" fmla="*/ 66 h 149"/>
                  <a:gd name="T10" fmla="*/ 1 w 150"/>
                  <a:gd name="T11" fmla="*/ 63 h 149"/>
                  <a:gd name="T12" fmla="*/ 0 w 150"/>
                  <a:gd name="T13" fmla="*/ 75 h 149"/>
                  <a:gd name="T14" fmla="*/ 75 w 150"/>
                  <a:gd name="T15" fmla="*/ 149 h 149"/>
                  <a:gd name="T16" fmla="*/ 150 w 150"/>
                  <a:gd name="T17" fmla="*/ 75 h 149"/>
                  <a:gd name="T18" fmla="*/ 75 w 150"/>
                  <a:gd name="T1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49">
                    <a:moveTo>
                      <a:pt x="75" y="0"/>
                    </a:moveTo>
                    <a:cubicBezTo>
                      <a:pt x="74" y="0"/>
                      <a:pt x="72" y="0"/>
                      <a:pt x="71" y="0"/>
                    </a:cubicBezTo>
                    <a:cubicBezTo>
                      <a:pt x="106" y="2"/>
                      <a:pt x="134" y="31"/>
                      <a:pt x="134" y="66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6"/>
                    </a:cubicBezTo>
                    <a:cubicBezTo>
                      <a:pt x="1" y="65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49"/>
                      <a:pt x="75" y="149"/>
                    </a:cubicBezTo>
                    <a:cubicBezTo>
                      <a:pt x="116" y="149"/>
                      <a:pt x="150" y="116"/>
                      <a:pt x="150" y="75"/>
                    </a:cubicBezTo>
                    <a:cubicBezTo>
                      <a:pt x="150" y="33"/>
                      <a:pt x="116" y="0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02784A-AFAC-0341-89BE-DAF4B295EC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4373" y="494536"/>
              <a:ext cx="1693955" cy="199771"/>
              <a:chOff x="3151188" y="2668588"/>
              <a:chExt cx="4267200" cy="503238"/>
            </a:xfrm>
            <a:solidFill>
              <a:srgbClr val="FB6519"/>
            </a:solidFill>
          </p:grpSpPr>
          <p:sp>
            <p:nvSpPr>
              <p:cNvPr id="27" name="Freeform 107">
                <a:extLst>
                  <a:ext uri="{FF2B5EF4-FFF2-40B4-BE49-F238E27FC236}">
                    <a16:creationId xmlns:a16="http://schemas.microsoft.com/office/drawing/2014/main" id="{4F238356-AFC6-9946-BFC7-3CC1E91BD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8" name="Freeform 108">
                <a:extLst>
                  <a:ext uri="{FF2B5EF4-FFF2-40B4-BE49-F238E27FC236}">
                    <a16:creationId xmlns:a16="http://schemas.microsoft.com/office/drawing/2014/main" id="{47A877F0-742E-0548-9AA8-5FAAD4635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9" name="Freeform 109">
                <a:extLst>
                  <a:ext uri="{FF2B5EF4-FFF2-40B4-BE49-F238E27FC236}">
                    <a16:creationId xmlns:a16="http://schemas.microsoft.com/office/drawing/2014/main" id="{F958BA6E-84AE-754B-8240-DAFE1334A9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0" name="Freeform 110">
                <a:extLst>
                  <a:ext uri="{FF2B5EF4-FFF2-40B4-BE49-F238E27FC236}">
                    <a16:creationId xmlns:a16="http://schemas.microsoft.com/office/drawing/2014/main" id="{E93A9DA0-25E8-524A-9949-61358892C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1" name="Freeform 111">
                <a:extLst>
                  <a:ext uri="{FF2B5EF4-FFF2-40B4-BE49-F238E27FC236}">
                    <a16:creationId xmlns:a16="http://schemas.microsoft.com/office/drawing/2014/main" id="{212F46A1-A70C-6845-8743-1F2120DD4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2" name="Freeform 112">
                <a:extLst>
                  <a:ext uri="{FF2B5EF4-FFF2-40B4-BE49-F238E27FC236}">
                    <a16:creationId xmlns:a16="http://schemas.microsoft.com/office/drawing/2014/main" id="{3521618E-4E44-1444-B726-475BF76A0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3" name="Freeform 113">
                <a:extLst>
                  <a:ext uri="{FF2B5EF4-FFF2-40B4-BE49-F238E27FC236}">
                    <a16:creationId xmlns:a16="http://schemas.microsoft.com/office/drawing/2014/main" id="{9D726DEF-B050-3D48-B6D9-79458E136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4" name="Freeform 114">
                <a:extLst>
                  <a:ext uri="{FF2B5EF4-FFF2-40B4-BE49-F238E27FC236}">
                    <a16:creationId xmlns:a16="http://schemas.microsoft.com/office/drawing/2014/main" id="{5034BAE9-7251-CE4D-A2CA-A791AA943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5" name="Freeform 115">
                <a:extLst>
                  <a:ext uri="{FF2B5EF4-FFF2-40B4-BE49-F238E27FC236}">
                    <a16:creationId xmlns:a16="http://schemas.microsoft.com/office/drawing/2014/main" id="{A251D725-9FB3-8E4A-B0A9-F5AFD089F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6" name="Freeform 116">
                <a:extLst>
                  <a:ext uri="{FF2B5EF4-FFF2-40B4-BE49-F238E27FC236}">
                    <a16:creationId xmlns:a16="http://schemas.microsoft.com/office/drawing/2014/main" id="{5570063A-4D09-BE4D-AA8B-0E1213527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4225151" y="6611780"/>
            <a:ext cx="37417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latin typeface="Arial"/>
                <a:cs typeface="Arial"/>
              </a:rPr>
              <a:t>Pre-Decisional - NASA Internal Use Only – Not For Distribution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4051" y="6611780"/>
            <a:ext cx="5261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DAC3</a:t>
            </a:r>
          </a:p>
        </p:txBody>
      </p:sp>
    </p:spTree>
    <p:extLst>
      <p:ext uri="{BB962C8B-B14F-4D97-AF65-F5344CB8AC3E}">
        <p14:creationId xmlns:p14="http://schemas.microsoft.com/office/powerpoint/2010/main" val="346496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 advClick="0"/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4619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79851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260475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16557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745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14184" y="6585761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Pre-Decisional</a:t>
            </a:r>
            <a:r>
              <a:rPr lang="en-US" sz="1050" b="1" baseline="0" dirty="0">
                <a:solidFill>
                  <a:srgbClr val="FF0000"/>
                </a:solidFill>
                <a:latin typeface="Arial"/>
                <a:cs typeface="Arial"/>
              </a:rPr>
              <a:t> • </a:t>
            </a:r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NASA Internal Use Only •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138533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546" y="158753"/>
            <a:ext cx="78822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FA2CDA-8AE1-6245-9832-4BD5932C51E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271783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</p:sldLayoutIdLst>
  <p:transition advClick="0"/>
  <p:hf hdr="0" ftr="0" dt="0"/>
  <p:txStyles>
    <p:titleStyle>
      <a:lvl1pPr algn="l" defTabSz="457211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11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22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33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44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4" indent="-177804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16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27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3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4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60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68242" y="62334"/>
            <a:ext cx="883758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241" y="1003300"/>
            <a:ext cx="1154236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652001" y="119198"/>
            <a:ext cx="2258607" cy="582222"/>
            <a:chOff x="164373" y="112085"/>
            <a:chExt cx="1693955" cy="5822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9781" y="112085"/>
              <a:ext cx="286470" cy="28647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3259F41-E5AA-A047-8EA7-AAC8751BEAF6}"/>
                </a:ext>
              </a:extLst>
            </p:cNvPr>
            <p:cNvGrpSpPr/>
            <p:nvPr/>
          </p:nvGrpSpPr>
          <p:grpSpPr>
            <a:xfrm>
              <a:off x="164373" y="148884"/>
              <a:ext cx="1693955" cy="277812"/>
              <a:chOff x="336550" y="1871663"/>
              <a:chExt cx="2646363" cy="565150"/>
            </a:xfrm>
          </p:grpSpPr>
          <p:sp>
            <p:nvSpPr>
              <p:cNvPr id="18" name="Freeform 90">
                <a:extLst>
                  <a:ext uri="{FF2B5EF4-FFF2-40B4-BE49-F238E27FC236}">
                    <a16:creationId xmlns:a16="http://schemas.microsoft.com/office/drawing/2014/main" id="{A7B5012E-1068-9647-AB19-2017456FE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3 w 167"/>
                  <a:gd name="T7" fmla="*/ 31 h 309"/>
                  <a:gd name="T8" fmla="*/ 33 w 167"/>
                  <a:gd name="T9" fmla="*/ 139 h 309"/>
                  <a:gd name="T10" fmla="*/ 165 w 167"/>
                  <a:gd name="T11" fmla="*/ 139 h 309"/>
                  <a:gd name="T12" fmla="*/ 165 w 167"/>
                  <a:gd name="T13" fmla="*/ 168 h 309"/>
                  <a:gd name="T14" fmla="*/ 33 w 167"/>
                  <a:gd name="T15" fmla="*/ 168 h 309"/>
                  <a:gd name="T16" fmla="*/ 33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9"/>
                    </a:lnTo>
                    <a:lnTo>
                      <a:pt x="165" y="139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91">
                <a:extLst>
                  <a:ext uri="{FF2B5EF4-FFF2-40B4-BE49-F238E27FC236}">
                    <a16:creationId xmlns:a16="http://schemas.microsoft.com/office/drawing/2014/main" id="{FBD4A97B-50E5-1145-8F1F-97E17515B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" y="1912938"/>
                <a:ext cx="392113" cy="490538"/>
              </a:xfrm>
              <a:custGeom>
                <a:avLst/>
                <a:gdLst>
                  <a:gd name="T0" fmla="*/ 103 w 247"/>
                  <a:gd name="T1" fmla="*/ 148 h 309"/>
                  <a:gd name="T2" fmla="*/ 7 w 247"/>
                  <a:gd name="T3" fmla="*/ 0 h 309"/>
                  <a:gd name="T4" fmla="*/ 44 w 247"/>
                  <a:gd name="T5" fmla="*/ 0 h 309"/>
                  <a:gd name="T6" fmla="*/ 122 w 247"/>
                  <a:gd name="T7" fmla="*/ 124 h 309"/>
                  <a:gd name="T8" fmla="*/ 200 w 247"/>
                  <a:gd name="T9" fmla="*/ 0 h 309"/>
                  <a:gd name="T10" fmla="*/ 240 w 247"/>
                  <a:gd name="T11" fmla="*/ 0 h 309"/>
                  <a:gd name="T12" fmla="*/ 144 w 247"/>
                  <a:gd name="T13" fmla="*/ 151 h 309"/>
                  <a:gd name="T14" fmla="*/ 247 w 247"/>
                  <a:gd name="T15" fmla="*/ 309 h 309"/>
                  <a:gd name="T16" fmla="*/ 207 w 247"/>
                  <a:gd name="T17" fmla="*/ 309 h 309"/>
                  <a:gd name="T18" fmla="*/ 122 w 247"/>
                  <a:gd name="T19" fmla="*/ 175 h 309"/>
                  <a:gd name="T20" fmla="*/ 37 w 247"/>
                  <a:gd name="T21" fmla="*/ 309 h 309"/>
                  <a:gd name="T22" fmla="*/ 0 w 247"/>
                  <a:gd name="T23" fmla="*/ 309 h 309"/>
                  <a:gd name="T24" fmla="*/ 103 w 247"/>
                  <a:gd name="T25" fmla="*/ 1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309">
                    <a:moveTo>
                      <a:pt x="103" y="148"/>
                    </a:moveTo>
                    <a:lnTo>
                      <a:pt x="7" y="0"/>
                    </a:lnTo>
                    <a:lnTo>
                      <a:pt x="44" y="0"/>
                    </a:lnTo>
                    <a:lnTo>
                      <a:pt x="122" y="124"/>
                    </a:lnTo>
                    <a:lnTo>
                      <a:pt x="200" y="0"/>
                    </a:lnTo>
                    <a:lnTo>
                      <a:pt x="240" y="0"/>
                    </a:lnTo>
                    <a:lnTo>
                      <a:pt x="144" y="151"/>
                    </a:lnTo>
                    <a:lnTo>
                      <a:pt x="247" y="309"/>
                    </a:lnTo>
                    <a:lnTo>
                      <a:pt x="207" y="309"/>
                    </a:lnTo>
                    <a:lnTo>
                      <a:pt x="122" y="175"/>
                    </a:lnTo>
                    <a:lnTo>
                      <a:pt x="37" y="309"/>
                    </a:lnTo>
                    <a:lnTo>
                      <a:pt x="0" y="309"/>
                    </a:lnTo>
                    <a:lnTo>
                      <a:pt x="103" y="1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92">
                <a:extLst>
                  <a:ext uri="{FF2B5EF4-FFF2-40B4-BE49-F238E27FC236}">
                    <a16:creationId xmlns:a16="http://schemas.microsoft.com/office/drawing/2014/main" id="{7D2C18A4-439C-5449-9501-27C8590479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0138" y="1912938"/>
                <a:ext cx="306388" cy="490538"/>
              </a:xfrm>
              <a:custGeom>
                <a:avLst/>
                <a:gdLst>
                  <a:gd name="T0" fmla="*/ 34 w 82"/>
                  <a:gd name="T1" fmla="*/ 0 h 129"/>
                  <a:gd name="T2" fmla="*/ 68 w 82"/>
                  <a:gd name="T3" fmla="*/ 9 h 129"/>
                  <a:gd name="T4" fmla="*/ 82 w 82"/>
                  <a:gd name="T5" fmla="*/ 39 h 129"/>
                  <a:gd name="T6" fmla="*/ 69 w 82"/>
                  <a:gd name="T7" fmla="*/ 70 h 129"/>
                  <a:gd name="T8" fmla="*/ 35 w 82"/>
                  <a:gd name="T9" fmla="*/ 78 h 129"/>
                  <a:gd name="T10" fmla="*/ 14 w 82"/>
                  <a:gd name="T11" fmla="*/ 78 h 129"/>
                  <a:gd name="T12" fmla="*/ 14 w 82"/>
                  <a:gd name="T13" fmla="*/ 129 h 129"/>
                  <a:gd name="T14" fmla="*/ 0 w 82"/>
                  <a:gd name="T15" fmla="*/ 129 h 129"/>
                  <a:gd name="T16" fmla="*/ 0 w 82"/>
                  <a:gd name="T17" fmla="*/ 0 h 129"/>
                  <a:gd name="T18" fmla="*/ 34 w 82"/>
                  <a:gd name="T19" fmla="*/ 0 h 129"/>
                  <a:gd name="T20" fmla="*/ 14 w 82"/>
                  <a:gd name="T21" fmla="*/ 66 h 129"/>
                  <a:gd name="T22" fmla="*/ 35 w 82"/>
                  <a:gd name="T23" fmla="*/ 66 h 129"/>
                  <a:gd name="T24" fmla="*/ 59 w 82"/>
                  <a:gd name="T25" fmla="*/ 60 h 129"/>
                  <a:gd name="T26" fmla="*/ 68 w 82"/>
                  <a:gd name="T27" fmla="*/ 39 h 129"/>
                  <a:gd name="T28" fmla="*/ 58 w 82"/>
                  <a:gd name="T29" fmla="*/ 18 h 129"/>
                  <a:gd name="T30" fmla="*/ 35 w 82"/>
                  <a:gd name="T31" fmla="*/ 13 h 129"/>
                  <a:gd name="T32" fmla="*/ 14 w 82"/>
                  <a:gd name="T33" fmla="*/ 13 h 129"/>
                  <a:gd name="T34" fmla="*/ 14 w 82"/>
                  <a:gd name="T35" fmla="*/ 6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9">
                    <a:moveTo>
                      <a:pt x="34" y="0"/>
                    </a:moveTo>
                    <a:cubicBezTo>
                      <a:pt x="52" y="0"/>
                      <a:pt x="60" y="3"/>
                      <a:pt x="68" y="9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70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6"/>
                    </a:moveTo>
                    <a:cubicBezTo>
                      <a:pt x="35" y="66"/>
                      <a:pt x="35" y="66"/>
                      <a:pt x="35" y="66"/>
                    </a:cubicBezTo>
                    <a:cubicBezTo>
                      <a:pt x="46" y="66"/>
                      <a:pt x="52" y="64"/>
                      <a:pt x="59" y="60"/>
                    </a:cubicBezTo>
                    <a:cubicBezTo>
                      <a:pt x="64" y="57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5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93">
                <a:extLst>
                  <a:ext uri="{FF2B5EF4-FFF2-40B4-BE49-F238E27FC236}">
                    <a16:creationId xmlns:a16="http://schemas.microsoft.com/office/drawing/2014/main" id="{FE3BABB7-C781-564A-8BB9-68867D623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088" y="1912938"/>
                <a:ext cx="236538" cy="490538"/>
              </a:xfrm>
              <a:custGeom>
                <a:avLst/>
                <a:gdLst>
                  <a:gd name="T0" fmla="*/ 0 w 149"/>
                  <a:gd name="T1" fmla="*/ 0 h 309"/>
                  <a:gd name="T2" fmla="*/ 33 w 149"/>
                  <a:gd name="T3" fmla="*/ 0 h 309"/>
                  <a:gd name="T4" fmla="*/ 33 w 149"/>
                  <a:gd name="T5" fmla="*/ 278 h 309"/>
                  <a:gd name="T6" fmla="*/ 149 w 149"/>
                  <a:gd name="T7" fmla="*/ 278 h 309"/>
                  <a:gd name="T8" fmla="*/ 149 w 149"/>
                  <a:gd name="T9" fmla="*/ 309 h 309"/>
                  <a:gd name="T10" fmla="*/ 0 w 149"/>
                  <a:gd name="T11" fmla="*/ 309 h 309"/>
                  <a:gd name="T12" fmla="*/ 0 w 149"/>
                  <a:gd name="T1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9">
                    <a:moveTo>
                      <a:pt x="0" y="0"/>
                    </a:moveTo>
                    <a:lnTo>
                      <a:pt x="33" y="0"/>
                    </a:lnTo>
                    <a:lnTo>
                      <a:pt x="33" y="278"/>
                    </a:lnTo>
                    <a:lnTo>
                      <a:pt x="149" y="278"/>
                    </a:lnTo>
                    <a:lnTo>
                      <a:pt x="149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>
                <a:extLst>
                  <a:ext uri="{FF2B5EF4-FFF2-40B4-BE49-F238E27FC236}">
                    <a16:creationId xmlns:a16="http://schemas.microsoft.com/office/drawing/2014/main" id="{630BD3EE-6AB3-B849-9364-515DA46FD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388" y="1912938"/>
                <a:ext cx="325438" cy="490538"/>
              </a:xfrm>
              <a:custGeom>
                <a:avLst/>
                <a:gdLst>
                  <a:gd name="T0" fmla="*/ 0 w 87"/>
                  <a:gd name="T1" fmla="*/ 0 h 129"/>
                  <a:gd name="T2" fmla="*/ 34 w 87"/>
                  <a:gd name="T3" fmla="*/ 0 h 129"/>
                  <a:gd name="T4" fmla="*/ 70 w 87"/>
                  <a:gd name="T5" fmla="*/ 7 h 129"/>
                  <a:gd name="T6" fmla="*/ 87 w 87"/>
                  <a:gd name="T7" fmla="*/ 41 h 129"/>
                  <a:gd name="T8" fmla="*/ 79 w 87"/>
                  <a:gd name="T9" fmla="*/ 67 h 129"/>
                  <a:gd name="T10" fmla="*/ 51 w 87"/>
                  <a:gd name="T11" fmla="*/ 81 h 129"/>
                  <a:gd name="T12" fmla="*/ 83 w 87"/>
                  <a:gd name="T13" fmla="*/ 129 h 129"/>
                  <a:gd name="T14" fmla="*/ 67 w 87"/>
                  <a:gd name="T15" fmla="*/ 129 h 129"/>
                  <a:gd name="T16" fmla="*/ 31 w 87"/>
                  <a:gd name="T17" fmla="*/ 73 h 129"/>
                  <a:gd name="T18" fmla="*/ 35 w 87"/>
                  <a:gd name="T19" fmla="*/ 73 h 129"/>
                  <a:gd name="T20" fmla="*/ 64 w 87"/>
                  <a:gd name="T21" fmla="*/ 66 h 129"/>
                  <a:gd name="T22" fmla="*/ 73 w 87"/>
                  <a:gd name="T23" fmla="*/ 43 h 129"/>
                  <a:gd name="T24" fmla="*/ 61 w 87"/>
                  <a:gd name="T25" fmla="*/ 18 h 129"/>
                  <a:gd name="T26" fmla="*/ 35 w 87"/>
                  <a:gd name="T27" fmla="*/ 13 h 129"/>
                  <a:gd name="T28" fmla="*/ 15 w 87"/>
                  <a:gd name="T29" fmla="*/ 13 h 129"/>
                  <a:gd name="T30" fmla="*/ 15 w 87"/>
                  <a:gd name="T31" fmla="*/ 129 h 129"/>
                  <a:gd name="T32" fmla="*/ 0 w 87"/>
                  <a:gd name="T33" fmla="*/ 129 h 129"/>
                  <a:gd name="T34" fmla="*/ 0 w 87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9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3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7"/>
                    </a:cubicBezTo>
                    <a:cubicBezTo>
                      <a:pt x="72" y="77"/>
                      <a:pt x="63" y="79"/>
                      <a:pt x="51" y="81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44" y="73"/>
                      <a:pt x="57" y="72"/>
                      <a:pt x="64" y="66"/>
                    </a:cubicBezTo>
                    <a:cubicBezTo>
                      <a:pt x="70" y="59"/>
                      <a:pt x="73" y="52"/>
                      <a:pt x="73" y="43"/>
                    </a:cubicBezTo>
                    <a:cubicBezTo>
                      <a:pt x="73" y="33"/>
                      <a:pt x="69" y="23"/>
                      <a:pt x="61" y="18"/>
                    </a:cubicBezTo>
                    <a:cubicBezTo>
                      <a:pt x="54" y="14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9"/>
                      <a:pt x="15" y="129"/>
                      <a:pt x="15" y="129"/>
                    </a:cubicBezTo>
                    <a:cubicBezTo>
                      <a:pt x="0" y="129"/>
                      <a:pt x="0" y="129"/>
                      <a:pt x="0" y="1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>
                <a:extLst>
                  <a:ext uri="{FF2B5EF4-FFF2-40B4-BE49-F238E27FC236}">
                    <a16:creationId xmlns:a16="http://schemas.microsoft.com/office/drawing/2014/main" id="{1D9E7756-4AC7-004D-86F9-F40C3B9D8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80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5 w 167"/>
                  <a:gd name="T7" fmla="*/ 31 h 309"/>
                  <a:gd name="T8" fmla="*/ 35 w 167"/>
                  <a:gd name="T9" fmla="*/ 139 h 309"/>
                  <a:gd name="T10" fmla="*/ 167 w 167"/>
                  <a:gd name="T11" fmla="*/ 139 h 309"/>
                  <a:gd name="T12" fmla="*/ 167 w 167"/>
                  <a:gd name="T13" fmla="*/ 168 h 309"/>
                  <a:gd name="T14" fmla="*/ 35 w 167"/>
                  <a:gd name="T15" fmla="*/ 168 h 309"/>
                  <a:gd name="T16" fmla="*/ 35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9"/>
                    </a:lnTo>
                    <a:lnTo>
                      <a:pt x="167" y="139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96">
                <a:extLst>
                  <a:ext uri="{FF2B5EF4-FFF2-40B4-BE49-F238E27FC236}">
                    <a16:creationId xmlns:a16="http://schemas.microsoft.com/office/drawing/2014/main" id="{45208D37-F134-2A45-B14F-F16266BCD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1871663"/>
                <a:ext cx="560388" cy="565150"/>
              </a:xfrm>
              <a:custGeom>
                <a:avLst/>
                <a:gdLst>
                  <a:gd name="T0" fmla="*/ 75 w 150"/>
                  <a:gd name="T1" fmla="*/ 0 h 149"/>
                  <a:gd name="T2" fmla="*/ 71 w 150"/>
                  <a:gd name="T3" fmla="*/ 0 h 149"/>
                  <a:gd name="T4" fmla="*/ 134 w 150"/>
                  <a:gd name="T5" fmla="*/ 66 h 149"/>
                  <a:gd name="T6" fmla="*/ 68 w 150"/>
                  <a:gd name="T7" fmla="*/ 133 h 149"/>
                  <a:gd name="T8" fmla="*/ 1 w 150"/>
                  <a:gd name="T9" fmla="*/ 66 h 149"/>
                  <a:gd name="T10" fmla="*/ 1 w 150"/>
                  <a:gd name="T11" fmla="*/ 63 h 149"/>
                  <a:gd name="T12" fmla="*/ 0 w 150"/>
                  <a:gd name="T13" fmla="*/ 75 h 149"/>
                  <a:gd name="T14" fmla="*/ 75 w 150"/>
                  <a:gd name="T15" fmla="*/ 149 h 149"/>
                  <a:gd name="T16" fmla="*/ 150 w 150"/>
                  <a:gd name="T17" fmla="*/ 75 h 149"/>
                  <a:gd name="T18" fmla="*/ 75 w 150"/>
                  <a:gd name="T1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49">
                    <a:moveTo>
                      <a:pt x="75" y="0"/>
                    </a:moveTo>
                    <a:cubicBezTo>
                      <a:pt x="74" y="0"/>
                      <a:pt x="72" y="0"/>
                      <a:pt x="71" y="0"/>
                    </a:cubicBezTo>
                    <a:cubicBezTo>
                      <a:pt x="106" y="2"/>
                      <a:pt x="134" y="31"/>
                      <a:pt x="134" y="66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6"/>
                    </a:cubicBezTo>
                    <a:cubicBezTo>
                      <a:pt x="1" y="65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49"/>
                      <a:pt x="75" y="149"/>
                    </a:cubicBezTo>
                    <a:cubicBezTo>
                      <a:pt x="116" y="149"/>
                      <a:pt x="150" y="116"/>
                      <a:pt x="150" y="75"/>
                    </a:cubicBezTo>
                    <a:cubicBezTo>
                      <a:pt x="150" y="33"/>
                      <a:pt x="116" y="0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02784A-AFAC-0341-89BE-DAF4B295EC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4373" y="494536"/>
              <a:ext cx="1693955" cy="199771"/>
              <a:chOff x="3151188" y="2668588"/>
              <a:chExt cx="4267200" cy="503238"/>
            </a:xfrm>
            <a:solidFill>
              <a:srgbClr val="FB6519"/>
            </a:solidFill>
          </p:grpSpPr>
          <p:sp>
            <p:nvSpPr>
              <p:cNvPr id="27" name="Freeform 107">
                <a:extLst>
                  <a:ext uri="{FF2B5EF4-FFF2-40B4-BE49-F238E27FC236}">
                    <a16:creationId xmlns:a16="http://schemas.microsoft.com/office/drawing/2014/main" id="{4F238356-AFC6-9946-BFC7-3CC1E91BD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8" name="Freeform 108">
                <a:extLst>
                  <a:ext uri="{FF2B5EF4-FFF2-40B4-BE49-F238E27FC236}">
                    <a16:creationId xmlns:a16="http://schemas.microsoft.com/office/drawing/2014/main" id="{47A877F0-742E-0548-9AA8-5FAAD4635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9" name="Freeform 109">
                <a:extLst>
                  <a:ext uri="{FF2B5EF4-FFF2-40B4-BE49-F238E27FC236}">
                    <a16:creationId xmlns:a16="http://schemas.microsoft.com/office/drawing/2014/main" id="{F958BA6E-84AE-754B-8240-DAFE1334A9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0" name="Freeform 110">
                <a:extLst>
                  <a:ext uri="{FF2B5EF4-FFF2-40B4-BE49-F238E27FC236}">
                    <a16:creationId xmlns:a16="http://schemas.microsoft.com/office/drawing/2014/main" id="{E93A9DA0-25E8-524A-9949-61358892C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1" name="Freeform 111">
                <a:extLst>
                  <a:ext uri="{FF2B5EF4-FFF2-40B4-BE49-F238E27FC236}">
                    <a16:creationId xmlns:a16="http://schemas.microsoft.com/office/drawing/2014/main" id="{212F46A1-A70C-6845-8743-1F2120DD4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2" name="Freeform 112">
                <a:extLst>
                  <a:ext uri="{FF2B5EF4-FFF2-40B4-BE49-F238E27FC236}">
                    <a16:creationId xmlns:a16="http://schemas.microsoft.com/office/drawing/2014/main" id="{3521618E-4E44-1444-B726-475BF76A0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3" name="Freeform 113">
                <a:extLst>
                  <a:ext uri="{FF2B5EF4-FFF2-40B4-BE49-F238E27FC236}">
                    <a16:creationId xmlns:a16="http://schemas.microsoft.com/office/drawing/2014/main" id="{9D726DEF-B050-3D48-B6D9-79458E136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4" name="Freeform 114">
                <a:extLst>
                  <a:ext uri="{FF2B5EF4-FFF2-40B4-BE49-F238E27FC236}">
                    <a16:creationId xmlns:a16="http://schemas.microsoft.com/office/drawing/2014/main" id="{5034BAE9-7251-CE4D-A2CA-A791AA943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5" name="Freeform 115">
                <a:extLst>
                  <a:ext uri="{FF2B5EF4-FFF2-40B4-BE49-F238E27FC236}">
                    <a16:creationId xmlns:a16="http://schemas.microsoft.com/office/drawing/2014/main" id="{A251D725-9FB3-8E4A-B0A9-F5AFD089F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6" name="Freeform 116">
                <a:extLst>
                  <a:ext uri="{FF2B5EF4-FFF2-40B4-BE49-F238E27FC236}">
                    <a16:creationId xmlns:a16="http://schemas.microsoft.com/office/drawing/2014/main" id="{5570063A-4D09-BE4D-AA8B-0E1213527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4225151" y="6611780"/>
            <a:ext cx="37417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latin typeface="Arial"/>
                <a:cs typeface="Arial"/>
              </a:rPr>
              <a:t>Pre-Decisional - NASA Internal Use Only – Not For Distribution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4051" y="6611780"/>
            <a:ext cx="5261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DAC3</a:t>
            </a:r>
          </a:p>
        </p:txBody>
      </p:sp>
    </p:spTree>
    <p:extLst>
      <p:ext uri="{BB962C8B-B14F-4D97-AF65-F5344CB8AC3E}">
        <p14:creationId xmlns:p14="http://schemas.microsoft.com/office/powerpoint/2010/main" val="35432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 advClick="0"/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4619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79851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260475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16557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745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414184" y="6585761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Pre-Decisional</a:t>
            </a:r>
            <a:r>
              <a:rPr lang="en-US" sz="1050" b="1" baseline="0" dirty="0">
                <a:solidFill>
                  <a:srgbClr val="FF0000"/>
                </a:solidFill>
                <a:latin typeface="Arial"/>
                <a:cs typeface="Arial"/>
              </a:rPr>
              <a:t> • </a:t>
            </a:r>
            <a:r>
              <a:rPr lang="en-US" sz="1050" b="1" dirty="0">
                <a:solidFill>
                  <a:srgbClr val="FF0000"/>
                </a:solidFill>
                <a:latin typeface="Arial"/>
                <a:cs typeface="Arial"/>
              </a:rPr>
              <a:t>NASA Internal Use Only •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178184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546" y="158753"/>
            <a:ext cx="78822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FA2CDA-8AE1-6245-9832-4BD5932C51E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6611782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NASA Internal Use Only </a:t>
            </a:r>
            <a:r>
              <a:rPr lang="en-US" sz="1000" b="1" dirty="0">
                <a:solidFill>
                  <a:srgbClr val="FF0000"/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1180838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</p:sldLayoutIdLst>
  <p:transition advClick="0"/>
  <p:hf hdr="0" ftr="0" dt="0"/>
  <p:txStyles>
    <p:titleStyle>
      <a:lvl1pPr algn="l" defTabSz="457211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11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11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22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33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44" algn="ctr" defTabSz="457211" rtl="0" eaLnBrk="1" fontAlgn="base" hangingPunct="1">
        <a:spcBef>
          <a:spcPct val="0"/>
        </a:spcBef>
        <a:spcAft>
          <a:spcPct val="0"/>
        </a:spcAft>
        <a:defRPr sz="4401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4" indent="-177804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16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27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3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49" indent="-228605" algn="l" defTabSz="45721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60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45721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4572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68242" y="62334"/>
            <a:ext cx="883758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241" y="1003300"/>
            <a:ext cx="1154236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9652001" y="119198"/>
            <a:ext cx="2258607" cy="582222"/>
            <a:chOff x="164373" y="112085"/>
            <a:chExt cx="1693955" cy="58222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9781" y="112085"/>
              <a:ext cx="286470" cy="28647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3259F41-E5AA-A047-8EA7-AAC8751BEAF6}"/>
                </a:ext>
              </a:extLst>
            </p:cNvPr>
            <p:cNvGrpSpPr/>
            <p:nvPr/>
          </p:nvGrpSpPr>
          <p:grpSpPr>
            <a:xfrm>
              <a:off x="164373" y="148884"/>
              <a:ext cx="1693955" cy="277812"/>
              <a:chOff x="336550" y="1871663"/>
              <a:chExt cx="2646363" cy="565150"/>
            </a:xfrm>
          </p:grpSpPr>
          <p:sp>
            <p:nvSpPr>
              <p:cNvPr id="18" name="Freeform 90">
                <a:extLst>
                  <a:ext uri="{FF2B5EF4-FFF2-40B4-BE49-F238E27FC236}">
                    <a16:creationId xmlns:a16="http://schemas.microsoft.com/office/drawing/2014/main" id="{A7B5012E-1068-9647-AB19-2017456FE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3 w 167"/>
                  <a:gd name="T7" fmla="*/ 31 h 309"/>
                  <a:gd name="T8" fmla="*/ 33 w 167"/>
                  <a:gd name="T9" fmla="*/ 139 h 309"/>
                  <a:gd name="T10" fmla="*/ 165 w 167"/>
                  <a:gd name="T11" fmla="*/ 139 h 309"/>
                  <a:gd name="T12" fmla="*/ 165 w 167"/>
                  <a:gd name="T13" fmla="*/ 168 h 309"/>
                  <a:gd name="T14" fmla="*/ 33 w 167"/>
                  <a:gd name="T15" fmla="*/ 168 h 309"/>
                  <a:gd name="T16" fmla="*/ 33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9"/>
                    </a:lnTo>
                    <a:lnTo>
                      <a:pt x="165" y="139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91">
                <a:extLst>
                  <a:ext uri="{FF2B5EF4-FFF2-40B4-BE49-F238E27FC236}">
                    <a16:creationId xmlns:a16="http://schemas.microsoft.com/office/drawing/2014/main" id="{FBD4A97B-50E5-1145-8F1F-97E17515B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875" y="1912938"/>
                <a:ext cx="392113" cy="490538"/>
              </a:xfrm>
              <a:custGeom>
                <a:avLst/>
                <a:gdLst>
                  <a:gd name="T0" fmla="*/ 103 w 247"/>
                  <a:gd name="T1" fmla="*/ 148 h 309"/>
                  <a:gd name="T2" fmla="*/ 7 w 247"/>
                  <a:gd name="T3" fmla="*/ 0 h 309"/>
                  <a:gd name="T4" fmla="*/ 44 w 247"/>
                  <a:gd name="T5" fmla="*/ 0 h 309"/>
                  <a:gd name="T6" fmla="*/ 122 w 247"/>
                  <a:gd name="T7" fmla="*/ 124 h 309"/>
                  <a:gd name="T8" fmla="*/ 200 w 247"/>
                  <a:gd name="T9" fmla="*/ 0 h 309"/>
                  <a:gd name="T10" fmla="*/ 240 w 247"/>
                  <a:gd name="T11" fmla="*/ 0 h 309"/>
                  <a:gd name="T12" fmla="*/ 144 w 247"/>
                  <a:gd name="T13" fmla="*/ 151 h 309"/>
                  <a:gd name="T14" fmla="*/ 247 w 247"/>
                  <a:gd name="T15" fmla="*/ 309 h 309"/>
                  <a:gd name="T16" fmla="*/ 207 w 247"/>
                  <a:gd name="T17" fmla="*/ 309 h 309"/>
                  <a:gd name="T18" fmla="*/ 122 w 247"/>
                  <a:gd name="T19" fmla="*/ 175 h 309"/>
                  <a:gd name="T20" fmla="*/ 37 w 247"/>
                  <a:gd name="T21" fmla="*/ 309 h 309"/>
                  <a:gd name="T22" fmla="*/ 0 w 247"/>
                  <a:gd name="T23" fmla="*/ 309 h 309"/>
                  <a:gd name="T24" fmla="*/ 103 w 247"/>
                  <a:gd name="T25" fmla="*/ 14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309">
                    <a:moveTo>
                      <a:pt x="103" y="148"/>
                    </a:moveTo>
                    <a:lnTo>
                      <a:pt x="7" y="0"/>
                    </a:lnTo>
                    <a:lnTo>
                      <a:pt x="44" y="0"/>
                    </a:lnTo>
                    <a:lnTo>
                      <a:pt x="122" y="124"/>
                    </a:lnTo>
                    <a:lnTo>
                      <a:pt x="200" y="0"/>
                    </a:lnTo>
                    <a:lnTo>
                      <a:pt x="240" y="0"/>
                    </a:lnTo>
                    <a:lnTo>
                      <a:pt x="144" y="151"/>
                    </a:lnTo>
                    <a:lnTo>
                      <a:pt x="247" y="309"/>
                    </a:lnTo>
                    <a:lnTo>
                      <a:pt x="207" y="309"/>
                    </a:lnTo>
                    <a:lnTo>
                      <a:pt x="122" y="175"/>
                    </a:lnTo>
                    <a:lnTo>
                      <a:pt x="37" y="309"/>
                    </a:lnTo>
                    <a:lnTo>
                      <a:pt x="0" y="309"/>
                    </a:lnTo>
                    <a:lnTo>
                      <a:pt x="103" y="1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92">
                <a:extLst>
                  <a:ext uri="{FF2B5EF4-FFF2-40B4-BE49-F238E27FC236}">
                    <a16:creationId xmlns:a16="http://schemas.microsoft.com/office/drawing/2014/main" id="{7D2C18A4-439C-5449-9501-27C8590479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0138" y="1912938"/>
                <a:ext cx="306388" cy="490538"/>
              </a:xfrm>
              <a:custGeom>
                <a:avLst/>
                <a:gdLst>
                  <a:gd name="T0" fmla="*/ 34 w 82"/>
                  <a:gd name="T1" fmla="*/ 0 h 129"/>
                  <a:gd name="T2" fmla="*/ 68 w 82"/>
                  <a:gd name="T3" fmla="*/ 9 h 129"/>
                  <a:gd name="T4" fmla="*/ 82 w 82"/>
                  <a:gd name="T5" fmla="*/ 39 h 129"/>
                  <a:gd name="T6" fmla="*/ 69 w 82"/>
                  <a:gd name="T7" fmla="*/ 70 h 129"/>
                  <a:gd name="T8" fmla="*/ 35 w 82"/>
                  <a:gd name="T9" fmla="*/ 78 h 129"/>
                  <a:gd name="T10" fmla="*/ 14 w 82"/>
                  <a:gd name="T11" fmla="*/ 78 h 129"/>
                  <a:gd name="T12" fmla="*/ 14 w 82"/>
                  <a:gd name="T13" fmla="*/ 129 h 129"/>
                  <a:gd name="T14" fmla="*/ 0 w 82"/>
                  <a:gd name="T15" fmla="*/ 129 h 129"/>
                  <a:gd name="T16" fmla="*/ 0 w 82"/>
                  <a:gd name="T17" fmla="*/ 0 h 129"/>
                  <a:gd name="T18" fmla="*/ 34 w 82"/>
                  <a:gd name="T19" fmla="*/ 0 h 129"/>
                  <a:gd name="T20" fmla="*/ 14 w 82"/>
                  <a:gd name="T21" fmla="*/ 66 h 129"/>
                  <a:gd name="T22" fmla="*/ 35 w 82"/>
                  <a:gd name="T23" fmla="*/ 66 h 129"/>
                  <a:gd name="T24" fmla="*/ 59 w 82"/>
                  <a:gd name="T25" fmla="*/ 60 h 129"/>
                  <a:gd name="T26" fmla="*/ 68 w 82"/>
                  <a:gd name="T27" fmla="*/ 39 h 129"/>
                  <a:gd name="T28" fmla="*/ 58 w 82"/>
                  <a:gd name="T29" fmla="*/ 18 h 129"/>
                  <a:gd name="T30" fmla="*/ 35 w 82"/>
                  <a:gd name="T31" fmla="*/ 13 h 129"/>
                  <a:gd name="T32" fmla="*/ 14 w 82"/>
                  <a:gd name="T33" fmla="*/ 13 h 129"/>
                  <a:gd name="T34" fmla="*/ 14 w 82"/>
                  <a:gd name="T35" fmla="*/ 6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9">
                    <a:moveTo>
                      <a:pt x="34" y="0"/>
                    </a:moveTo>
                    <a:cubicBezTo>
                      <a:pt x="52" y="0"/>
                      <a:pt x="60" y="3"/>
                      <a:pt x="68" y="9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70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6"/>
                    </a:moveTo>
                    <a:cubicBezTo>
                      <a:pt x="35" y="66"/>
                      <a:pt x="35" y="66"/>
                      <a:pt x="35" y="66"/>
                    </a:cubicBezTo>
                    <a:cubicBezTo>
                      <a:pt x="46" y="66"/>
                      <a:pt x="52" y="64"/>
                      <a:pt x="59" y="60"/>
                    </a:cubicBezTo>
                    <a:cubicBezTo>
                      <a:pt x="64" y="57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5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93">
                <a:extLst>
                  <a:ext uri="{FF2B5EF4-FFF2-40B4-BE49-F238E27FC236}">
                    <a16:creationId xmlns:a16="http://schemas.microsoft.com/office/drawing/2014/main" id="{FE3BABB7-C781-564A-8BB9-68867D623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088" y="1912938"/>
                <a:ext cx="236538" cy="490538"/>
              </a:xfrm>
              <a:custGeom>
                <a:avLst/>
                <a:gdLst>
                  <a:gd name="T0" fmla="*/ 0 w 149"/>
                  <a:gd name="T1" fmla="*/ 0 h 309"/>
                  <a:gd name="T2" fmla="*/ 33 w 149"/>
                  <a:gd name="T3" fmla="*/ 0 h 309"/>
                  <a:gd name="T4" fmla="*/ 33 w 149"/>
                  <a:gd name="T5" fmla="*/ 278 h 309"/>
                  <a:gd name="T6" fmla="*/ 149 w 149"/>
                  <a:gd name="T7" fmla="*/ 278 h 309"/>
                  <a:gd name="T8" fmla="*/ 149 w 149"/>
                  <a:gd name="T9" fmla="*/ 309 h 309"/>
                  <a:gd name="T10" fmla="*/ 0 w 149"/>
                  <a:gd name="T11" fmla="*/ 309 h 309"/>
                  <a:gd name="T12" fmla="*/ 0 w 149"/>
                  <a:gd name="T13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9">
                    <a:moveTo>
                      <a:pt x="0" y="0"/>
                    </a:moveTo>
                    <a:lnTo>
                      <a:pt x="33" y="0"/>
                    </a:lnTo>
                    <a:lnTo>
                      <a:pt x="33" y="278"/>
                    </a:lnTo>
                    <a:lnTo>
                      <a:pt x="149" y="278"/>
                    </a:lnTo>
                    <a:lnTo>
                      <a:pt x="149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94">
                <a:extLst>
                  <a:ext uri="{FF2B5EF4-FFF2-40B4-BE49-F238E27FC236}">
                    <a16:creationId xmlns:a16="http://schemas.microsoft.com/office/drawing/2014/main" id="{630BD3EE-6AB3-B849-9364-515DA46FD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8388" y="1912938"/>
                <a:ext cx="325438" cy="490538"/>
              </a:xfrm>
              <a:custGeom>
                <a:avLst/>
                <a:gdLst>
                  <a:gd name="T0" fmla="*/ 0 w 87"/>
                  <a:gd name="T1" fmla="*/ 0 h 129"/>
                  <a:gd name="T2" fmla="*/ 34 w 87"/>
                  <a:gd name="T3" fmla="*/ 0 h 129"/>
                  <a:gd name="T4" fmla="*/ 70 w 87"/>
                  <a:gd name="T5" fmla="*/ 7 h 129"/>
                  <a:gd name="T6" fmla="*/ 87 w 87"/>
                  <a:gd name="T7" fmla="*/ 41 h 129"/>
                  <a:gd name="T8" fmla="*/ 79 w 87"/>
                  <a:gd name="T9" fmla="*/ 67 h 129"/>
                  <a:gd name="T10" fmla="*/ 51 w 87"/>
                  <a:gd name="T11" fmla="*/ 81 h 129"/>
                  <a:gd name="T12" fmla="*/ 83 w 87"/>
                  <a:gd name="T13" fmla="*/ 129 h 129"/>
                  <a:gd name="T14" fmla="*/ 67 w 87"/>
                  <a:gd name="T15" fmla="*/ 129 h 129"/>
                  <a:gd name="T16" fmla="*/ 31 w 87"/>
                  <a:gd name="T17" fmla="*/ 73 h 129"/>
                  <a:gd name="T18" fmla="*/ 35 w 87"/>
                  <a:gd name="T19" fmla="*/ 73 h 129"/>
                  <a:gd name="T20" fmla="*/ 64 w 87"/>
                  <a:gd name="T21" fmla="*/ 66 h 129"/>
                  <a:gd name="T22" fmla="*/ 73 w 87"/>
                  <a:gd name="T23" fmla="*/ 43 h 129"/>
                  <a:gd name="T24" fmla="*/ 61 w 87"/>
                  <a:gd name="T25" fmla="*/ 18 h 129"/>
                  <a:gd name="T26" fmla="*/ 35 w 87"/>
                  <a:gd name="T27" fmla="*/ 13 h 129"/>
                  <a:gd name="T28" fmla="*/ 15 w 87"/>
                  <a:gd name="T29" fmla="*/ 13 h 129"/>
                  <a:gd name="T30" fmla="*/ 15 w 87"/>
                  <a:gd name="T31" fmla="*/ 129 h 129"/>
                  <a:gd name="T32" fmla="*/ 0 w 87"/>
                  <a:gd name="T33" fmla="*/ 129 h 129"/>
                  <a:gd name="T34" fmla="*/ 0 w 87"/>
                  <a:gd name="T35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9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3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7"/>
                    </a:cubicBezTo>
                    <a:cubicBezTo>
                      <a:pt x="72" y="77"/>
                      <a:pt x="63" y="79"/>
                      <a:pt x="51" y="81"/>
                    </a:cubicBezTo>
                    <a:cubicBezTo>
                      <a:pt x="83" y="129"/>
                      <a:pt x="83" y="129"/>
                      <a:pt x="83" y="129"/>
                    </a:cubicBezTo>
                    <a:cubicBezTo>
                      <a:pt x="67" y="129"/>
                      <a:pt x="67" y="129"/>
                      <a:pt x="67" y="129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44" y="73"/>
                      <a:pt x="57" y="72"/>
                      <a:pt x="64" y="66"/>
                    </a:cubicBezTo>
                    <a:cubicBezTo>
                      <a:pt x="70" y="59"/>
                      <a:pt x="73" y="52"/>
                      <a:pt x="73" y="43"/>
                    </a:cubicBezTo>
                    <a:cubicBezTo>
                      <a:pt x="73" y="33"/>
                      <a:pt x="69" y="23"/>
                      <a:pt x="61" y="18"/>
                    </a:cubicBezTo>
                    <a:cubicBezTo>
                      <a:pt x="54" y="14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9"/>
                      <a:pt x="15" y="129"/>
                      <a:pt x="15" y="129"/>
                    </a:cubicBezTo>
                    <a:cubicBezTo>
                      <a:pt x="0" y="129"/>
                      <a:pt x="0" y="129"/>
                      <a:pt x="0" y="1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95">
                <a:extLst>
                  <a:ext uri="{FF2B5EF4-FFF2-40B4-BE49-F238E27FC236}">
                    <a16:creationId xmlns:a16="http://schemas.microsoft.com/office/drawing/2014/main" id="{1D9E7756-4AC7-004D-86F9-F40C3B9D8D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7800" y="1912938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1 h 309"/>
                  <a:gd name="T6" fmla="*/ 35 w 167"/>
                  <a:gd name="T7" fmla="*/ 31 h 309"/>
                  <a:gd name="T8" fmla="*/ 35 w 167"/>
                  <a:gd name="T9" fmla="*/ 139 h 309"/>
                  <a:gd name="T10" fmla="*/ 167 w 167"/>
                  <a:gd name="T11" fmla="*/ 139 h 309"/>
                  <a:gd name="T12" fmla="*/ 167 w 167"/>
                  <a:gd name="T13" fmla="*/ 168 h 309"/>
                  <a:gd name="T14" fmla="*/ 35 w 167"/>
                  <a:gd name="T15" fmla="*/ 168 h 309"/>
                  <a:gd name="T16" fmla="*/ 35 w 167"/>
                  <a:gd name="T17" fmla="*/ 278 h 309"/>
                  <a:gd name="T18" fmla="*/ 167 w 167"/>
                  <a:gd name="T19" fmla="*/ 278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9"/>
                    </a:lnTo>
                    <a:lnTo>
                      <a:pt x="167" y="139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8"/>
                    </a:lnTo>
                    <a:lnTo>
                      <a:pt x="167" y="278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96">
                <a:extLst>
                  <a:ext uri="{FF2B5EF4-FFF2-40B4-BE49-F238E27FC236}">
                    <a16:creationId xmlns:a16="http://schemas.microsoft.com/office/drawing/2014/main" id="{45208D37-F134-2A45-B14F-F16266BCD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5613" y="1871663"/>
                <a:ext cx="560388" cy="565150"/>
              </a:xfrm>
              <a:custGeom>
                <a:avLst/>
                <a:gdLst>
                  <a:gd name="T0" fmla="*/ 75 w 150"/>
                  <a:gd name="T1" fmla="*/ 0 h 149"/>
                  <a:gd name="T2" fmla="*/ 71 w 150"/>
                  <a:gd name="T3" fmla="*/ 0 h 149"/>
                  <a:gd name="T4" fmla="*/ 134 w 150"/>
                  <a:gd name="T5" fmla="*/ 66 h 149"/>
                  <a:gd name="T6" fmla="*/ 68 w 150"/>
                  <a:gd name="T7" fmla="*/ 133 h 149"/>
                  <a:gd name="T8" fmla="*/ 1 w 150"/>
                  <a:gd name="T9" fmla="*/ 66 h 149"/>
                  <a:gd name="T10" fmla="*/ 1 w 150"/>
                  <a:gd name="T11" fmla="*/ 63 h 149"/>
                  <a:gd name="T12" fmla="*/ 0 w 150"/>
                  <a:gd name="T13" fmla="*/ 75 h 149"/>
                  <a:gd name="T14" fmla="*/ 75 w 150"/>
                  <a:gd name="T15" fmla="*/ 149 h 149"/>
                  <a:gd name="T16" fmla="*/ 150 w 150"/>
                  <a:gd name="T17" fmla="*/ 75 h 149"/>
                  <a:gd name="T18" fmla="*/ 75 w 150"/>
                  <a:gd name="T1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49">
                    <a:moveTo>
                      <a:pt x="75" y="0"/>
                    </a:moveTo>
                    <a:cubicBezTo>
                      <a:pt x="74" y="0"/>
                      <a:pt x="72" y="0"/>
                      <a:pt x="71" y="0"/>
                    </a:cubicBezTo>
                    <a:cubicBezTo>
                      <a:pt x="106" y="2"/>
                      <a:pt x="134" y="31"/>
                      <a:pt x="134" y="66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6"/>
                    </a:cubicBezTo>
                    <a:cubicBezTo>
                      <a:pt x="1" y="65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49"/>
                      <a:pt x="75" y="149"/>
                    </a:cubicBezTo>
                    <a:cubicBezTo>
                      <a:pt x="116" y="149"/>
                      <a:pt x="150" y="116"/>
                      <a:pt x="150" y="75"/>
                    </a:cubicBezTo>
                    <a:cubicBezTo>
                      <a:pt x="150" y="33"/>
                      <a:pt x="116" y="0"/>
                      <a:pt x="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602784A-AFAC-0341-89BE-DAF4B295ECF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64373" y="494536"/>
              <a:ext cx="1693955" cy="199771"/>
              <a:chOff x="3151188" y="2668588"/>
              <a:chExt cx="4267200" cy="503238"/>
            </a:xfrm>
            <a:solidFill>
              <a:srgbClr val="FB6519"/>
            </a:solidFill>
          </p:grpSpPr>
          <p:sp>
            <p:nvSpPr>
              <p:cNvPr id="27" name="Freeform 107">
                <a:extLst>
                  <a:ext uri="{FF2B5EF4-FFF2-40B4-BE49-F238E27FC236}">
                    <a16:creationId xmlns:a16="http://schemas.microsoft.com/office/drawing/2014/main" id="{4F238356-AFC6-9946-BFC7-3CC1E91BD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1188" y="2676526"/>
                <a:ext cx="504825" cy="487363"/>
              </a:xfrm>
              <a:custGeom>
                <a:avLst/>
                <a:gdLst>
                  <a:gd name="T0" fmla="*/ 0 w 318"/>
                  <a:gd name="T1" fmla="*/ 307 h 307"/>
                  <a:gd name="T2" fmla="*/ 0 w 318"/>
                  <a:gd name="T3" fmla="*/ 0 h 307"/>
                  <a:gd name="T4" fmla="*/ 47 w 318"/>
                  <a:gd name="T5" fmla="*/ 0 h 307"/>
                  <a:gd name="T6" fmla="*/ 158 w 318"/>
                  <a:gd name="T7" fmla="*/ 259 h 307"/>
                  <a:gd name="T8" fmla="*/ 268 w 318"/>
                  <a:gd name="T9" fmla="*/ 0 h 307"/>
                  <a:gd name="T10" fmla="*/ 318 w 318"/>
                  <a:gd name="T11" fmla="*/ 0 h 307"/>
                  <a:gd name="T12" fmla="*/ 318 w 318"/>
                  <a:gd name="T13" fmla="*/ 307 h 307"/>
                  <a:gd name="T14" fmla="*/ 285 w 318"/>
                  <a:gd name="T15" fmla="*/ 307 h 307"/>
                  <a:gd name="T16" fmla="*/ 285 w 318"/>
                  <a:gd name="T17" fmla="*/ 33 h 307"/>
                  <a:gd name="T18" fmla="*/ 169 w 318"/>
                  <a:gd name="T19" fmla="*/ 307 h 307"/>
                  <a:gd name="T20" fmla="*/ 148 w 318"/>
                  <a:gd name="T21" fmla="*/ 307 h 307"/>
                  <a:gd name="T22" fmla="*/ 30 w 318"/>
                  <a:gd name="T23" fmla="*/ 33 h 307"/>
                  <a:gd name="T24" fmla="*/ 30 w 318"/>
                  <a:gd name="T25" fmla="*/ 307 h 307"/>
                  <a:gd name="T26" fmla="*/ 0 w 318"/>
                  <a:gd name="T27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18" h="307">
                    <a:moveTo>
                      <a:pt x="0" y="307"/>
                    </a:moveTo>
                    <a:lnTo>
                      <a:pt x="0" y="0"/>
                    </a:lnTo>
                    <a:lnTo>
                      <a:pt x="47" y="0"/>
                    </a:lnTo>
                    <a:lnTo>
                      <a:pt x="158" y="259"/>
                    </a:lnTo>
                    <a:lnTo>
                      <a:pt x="268" y="0"/>
                    </a:lnTo>
                    <a:lnTo>
                      <a:pt x="318" y="0"/>
                    </a:lnTo>
                    <a:lnTo>
                      <a:pt x="318" y="307"/>
                    </a:lnTo>
                    <a:lnTo>
                      <a:pt x="285" y="307"/>
                    </a:lnTo>
                    <a:lnTo>
                      <a:pt x="285" y="33"/>
                    </a:lnTo>
                    <a:lnTo>
                      <a:pt x="169" y="307"/>
                    </a:lnTo>
                    <a:lnTo>
                      <a:pt x="148" y="307"/>
                    </a:lnTo>
                    <a:lnTo>
                      <a:pt x="30" y="33"/>
                    </a:lnTo>
                    <a:lnTo>
                      <a:pt x="30" y="307"/>
                    </a:lnTo>
                    <a:lnTo>
                      <a:pt x="0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8" name="Freeform 108">
                <a:extLst>
                  <a:ext uri="{FF2B5EF4-FFF2-40B4-BE49-F238E27FC236}">
                    <a16:creationId xmlns:a16="http://schemas.microsoft.com/office/drawing/2014/main" id="{47A877F0-742E-0548-9AA8-5FAAD46357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7450" y="2668588"/>
                <a:ext cx="496888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1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29" name="Freeform 109">
                <a:extLst>
                  <a:ext uri="{FF2B5EF4-FFF2-40B4-BE49-F238E27FC236}">
                    <a16:creationId xmlns:a16="http://schemas.microsoft.com/office/drawing/2014/main" id="{F958BA6E-84AE-754B-8240-DAFE1334A9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76725" y="2668588"/>
                <a:ext cx="498475" cy="503238"/>
              </a:xfrm>
              <a:custGeom>
                <a:avLst/>
                <a:gdLst>
                  <a:gd name="T0" fmla="*/ 0 w 133"/>
                  <a:gd name="T1" fmla="*/ 67 h 132"/>
                  <a:gd name="T2" fmla="*/ 67 w 133"/>
                  <a:gd name="T3" fmla="*/ 0 h 132"/>
                  <a:gd name="T4" fmla="*/ 133 w 133"/>
                  <a:gd name="T5" fmla="*/ 66 h 132"/>
                  <a:gd name="T6" fmla="*/ 67 w 133"/>
                  <a:gd name="T7" fmla="*/ 132 h 132"/>
                  <a:gd name="T8" fmla="*/ 0 w 133"/>
                  <a:gd name="T9" fmla="*/ 67 h 132"/>
                  <a:gd name="T10" fmla="*/ 14 w 133"/>
                  <a:gd name="T11" fmla="*/ 66 h 132"/>
                  <a:gd name="T12" fmla="*/ 67 w 133"/>
                  <a:gd name="T13" fmla="*/ 120 h 132"/>
                  <a:gd name="T14" fmla="*/ 119 w 133"/>
                  <a:gd name="T15" fmla="*/ 66 h 132"/>
                  <a:gd name="T16" fmla="*/ 67 w 133"/>
                  <a:gd name="T17" fmla="*/ 13 h 132"/>
                  <a:gd name="T18" fmla="*/ 14 w 133"/>
                  <a:gd name="T19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32">
                    <a:moveTo>
                      <a:pt x="0" y="67"/>
                    </a:moveTo>
                    <a:cubicBezTo>
                      <a:pt x="0" y="27"/>
                      <a:pt x="30" y="0"/>
                      <a:pt x="67" y="0"/>
                    </a:cubicBezTo>
                    <a:cubicBezTo>
                      <a:pt x="104" y="0"/>
                      <a:pt x="133" y="29"/>
                      <a:pt x="133" y="66"/>
                    </a:cubicBezTo>
                    <a:cubicBezTo>
                      <a:pt x="133" y="104"/>
                      <a:pt x="104" y="132"/>
                      <a:pt x="67" y="132"/>
                    </a:cubicBezTo>
                    <a:cubicBezTo>
                      <a:pt x="29" y="132"/>
                      <a:pt x="0" y="103"/>
                      <a:pt x="0" y="67"/>
                    </a:cubicBezTo>
                    <a:close/>
                    <a:moveTo>
                      <a:pt x="14" y="66"/>
                    </a:moveTo>
                    <a:cubicBezTo>
                      <a:pt x="14" y="96"/>
                      <a:pt x="37" y="120"/>
                      <a:pt x="67" y="120"/>
                    </a:cubicBezTo>
                    <a:cubicBezTo>
                      <a:pt x="97" y="120"/>
                      <a:pt x="119" y="95"/>
                      <a:pt x="119" y="66"/>
                    </a:cubicBezTo>
                    <a:cubicBezTo>
                      <a:pt x="119" y="37"/>
                      <a:pt x="97" y="13"/>
                      <a:pt x="67" y="13"/>
                    </a:cubicBezTo>
                    <a:cubicBezTo>
                      <a:pt x="37" y="13"/>
                      <a:pt x="14" y="36"/>
                      <a:pt x="14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0" name="Freeform 110">
                <a:extLst>
                  <a:ext uri="{FF2B5EF4-FFF2-40B4-BE49-F238E27FC236}">
                    <a16:creationId xmlns:a16="http://schemas.microsoft.com/office/drawing/2014/main" id="{E93A9DA0-25E8-524A-9949-61358892C8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9813" y="2676526"/>
                <a:ext cx="385763" cy="487363"/>
              </a:xfrm>
              <a:custGeom>
                <a:avLst/>
                <a:gdLst>
                  <a:gd name="T0" fmla="*/ 210 w 243"/>
                  <a:gd name="T1" fmla="*/ 257 h 307"/>
                  <a:gd name="T2" fmla="*/ 210 w 243"/>
                  <a:gd name="T3" fmla="*/ 0 h 307"/>
                  <a:gd name="T4" fmla="*/ 243 w 243"/>
                  <a:gd name="T5" fmla="*/ 0 h 307"/>
                  <a:gd name="T6" fmla="*/ 243 w 243"/>
                  <a:gd name="T7" fmla="*/ 307 h 307"/>
                  <a:gd name="T8" fmla="*/ 210 w 243"/>
                  <a:gd name="T9" fmla="*/ 307 h 307"/>
                  <a:gd name="T10" fmla="*/ 31 w 243"/>
                  <a:gd name="T11" fmla="*/ 48 h 307"/>
                  <a:gd name="T12" fmla="*/ 33 w 243"/>
                  <a:gd name="T13" fmla="*/ 307 h 307"/>
                  <a:gd name="T14" fmla="*/ 0 w 243"/>
                  <a:gd name="T15" fmla="*/ 307 h 307"/>
                  <a:gd name="T16" fmla="*/ 0 w 243"/>
                  <a:gd name="T17" fmla="*/ 0 h 307"/>
                  <a:gd name="T18" fmla="*/ 33 w 243"/>
                  <a:gd name="T19" fmla="*/ 0 h 307"/>
                  <a:gd name="T20" fmla="*/ 210 w 243"/>
                  <a:gd name="T21" fmla="*/ 2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3" h="307">
                    <a:moveTo>
                      <a:pt x="210" y="257"/>
                    </a:moveTo>
                    <a:lnTo>
                      <a:pt x="210" y="0"/>
                    </a:lnTo>
                    <a:lnTo>
                      <a:pt x="243" y="0"/>
                    </a:lnTo>
                    <a:lnTo>
                      <a:pt x="243" y="307"/>
                    </a:lnTo>
                    <a:lnTo>
                      <a:pt x="210" y="307"/>
                    </a:lnTo>
                    <a:lnTo>
                      <a:pt x="31" y="48"/>
                    </a:lnTo>
                    <a:lnTo>
                      <a:pt x="33" y="307"/>
                    </a:lnTo>
                    <a:lnTo>
                      <a:pt x="0" y="307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210" y="2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1" name="Freeform 111">
                <a:extLst>
                  <a:ext uri="{FF2B5EF4-FFF2-40B4-BE49-F238E27FC236}">
                    <a16:creationId xmlns:a16="http://schemas.microsoft.com/office/drawing/2014/main" id="{212F46A1-A70C-6845-8743-1F2120DD4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7763" y="2676526"/>
                <a:ext cx="457200" cy="487363"/>
              </a:xfrm>
              <a:custGeom>
                <a:avLst/>
                <a:gdLst>
                  <a:gd name="T0" fmla="*/ 52 w 288"/>
                  <a:gd name="T1" fmla="*/ 307 h 307"/>
                  <a:gd name="T2" fmla="*/ 0 w 288"/>
                  <a:gd name="T3" fmla="*/ 307 h 307"/>
                  <a:gd name="T4" fmla="*/ 123 w 288"/>
                  <a:gd name="T5" fmla="*/ 0 h 307"/>
                  <a:gd name="T6" fmla="*/ 165 w 288"/>
                  <a:gd name="T7" fmla="*/ 0 h 307"/>
                  <a:gd name="T8" fmla="*/ 288 w 288"/>
                  <a:gd name="T9" fmla="*/ 307 h 307"/>
                  <a:gd name="T10" fmla="*/ 236 w 288"/>
                  <a:gd name="T11" fmla="*/ 307 h 307"/>
                  <a:gd name="T12" fmla="*/ 208 w 288"/>
                  <a:gd name="T13" fmla="*/ 235 h 307"/>
                  <a:gd name="T14" fmla="*/ 78 w 288"/>
                  <a:gd name="T15" fmla="*/ 235 h 307"/>
                  <a:gd name="T16" fmla="*/ 52 w 288"/>
                  <a:gd name="T17" fmla="*/ 307 h 307"/>
                  <a:gd name="T18" fmla="*/ 142 w 288"/>
                  <a:gd name="T19" fmla="*/ 57 h 307"/>
                  <a:gd name="T20" fmla="*/ 92 w 288"/>
                  <a:gd name="T21" fmla="*/ 194 h 307"/>
                  <a:gd name="T22" fmla="*/ 193 w 288"/>
                  <a:gd name="T23" fmla="*/ 194 h 307"/>
                  <a:gd name="T24" fmla="*/ 142 w 288"/>
                  <a:gd name="T25" fmla="*/ 5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8" h="307">
                    <a:moveTo>
                      <a:pt x="52" y="307"/>
                    </a:moveTo>
                    <a:lnTo>
                      <a:pt x="0" y="307"/>
                    </a:lnTo>
                    <a:lnTo>
                      <a:pt x="123" y="0"/>
                    </a:lnTo>
                    <a:lnTo>
                      <a:pt x="165" y="0"/>
                    </a:lnTo>
                    <a:lnTo>
                      <a:pt x="288" y="307"/>
                    </a:lnTo>
                    <a:lnTo>
                      <a:pt x="236" y="307"/>
                    </a:lnTo>
                    <a:lnTo>
                      <a:pt x="208" y="235"/>
                    </a:lnTo>
                    <a:lnTo>
                      <a:pt x="78" y="235"/>
                    </a:lnTo>
                    <a:lnTo>
                      <a:pt x="52" y="307"/>
                    </a:lnTo>
                    <a:close/>
                    <a:moveTo>
                      <a:pt x="142" y="57"/>
                    </a:moveTo>
                    <a:lnTo>
                      <a:pt x="92" y="194"/>
                    </a:lnTo>
                    <a:lnTo>
                      <a:pt x="193" y="194"/>
                    </a:lnTo>
                    <a:lnTo>
                      <a:pt x="1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2" name="Freeform 112">
                <a:extLst>
                  <a:ext uri="{FF2B5EF4-FFF2-40B4-BE49-F238E27FC236}">
                    <a16:creationId xmlns:a16="http://schemas.microsoft.com/office/drawing/2014/main" id="{3521618E-4E44-1444-B726-475BF76A08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2588" y="2676526"/>
                <a:ext cx="338138" cy="487363"/>
              </a:xfrm>
              <a:custGeom>
                <a:avLst/>
                <a:gdLst>
                  <a:gd name="T0" fmla="*/ 0 w 90"/>
                  <a:gd name="T1" fmla="*/ 0 h 128"/>
                  <a:gd name="T2" fmla="*/ 36 w 90"/>
                  <a:gd name="T3" fmla="*/ 0 h 128"/>
                  <a:gd name="T4" fmla="*/ 73 w 90"/>
                  <a:gd name="T5" fmla="*/ 8 h 128"/>
                  <a:gd name="T6" fmla="*/ 90 w 90"/>
                  <a:gd name="T7" fmla="*/ 42 h 128"/>
                  <a:gd name="T8" fmla="*/ 83 w 90"/>
                  <a:gd name="T9" fmla="*/ 66 h 128"/>
                  <a:gd name="T10" fmla="*/ 58 w 90"/>
                  <a:gd name="T11" fmla="*/ 80 h 128"/>
                  <a:gd name="T12" fmla="*/ 88 w 90"/>
                  <a:gd name="T13" fmla="*/ 128 h 128"/>
                  <a:gd name="T14" fmla="*/ 67 w 90"/>
                  <a:gd name="T15" fmla="*/ 128 h 128"/>
                  <a:gd name="T16" fmla="*/ 32 w 90"/>
                  <a:gd name="T17" fmla="*/ 70 h 128"/>
                  <a:gd name="T18" fmla="*/ 36 w 90"/>
                  <a:gd name="T19" fmla="*/ 70 h 128"/>
                  <a:gd name="T20" fmla="*/ 62 w 90"/>
                  <a:gd name="T21" fmla="*/ 65 h 128"/>
                  <a:gd name="T22" fmla="*/ 70 w 90"/>
                  <a:gd name="T23" fmla="*/ 44 h 128"/>
                  <a:gd name="T24" fmla="*/ 59 w 90"/>
                  <a:gd name="T25" fmla="*/ 22 h 128"/>
                  <a:gd name="T26" fmla="*/ 38 w 90"/>
                  <a:gd name="T27" fmla="*/ 18 h 128"/>
                  <a:gd name="T28" fmla="*/ 20 w 90"/>
                  <a:gd name="T29" fmla="*/ 18 h 128"/>
                  <a:gd name="T30" fmla="*/ 20 w 90"/>
                  <a:gd name="T31" fmla="*/ 128 h 128"/>
                  <a:gd name="T32" fmla="*/ 0 w 90"/>
                  <a:gd name="T33" fmla="*/ 128 h 128"/>
                  <a:gd name="T34" fmla="*/ 0 w 90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0" h="128">
                    <a:moveTo>
                      <a:pt x="0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56" y="0"/>
                      <a:pt x="66" y="3"/>
                      <a:pt x="73" y="8"/>
                    </a:cubicBezTo>
                    <a:cubicBezTo>
                      <a:pt x="84" y="14"/>
                      <a:pt x="90" y="28"/>
                      <a:pt x="90" y="42"/>
                    </a:cubicBezTo>
                    <a:cubicBezTo>
                      <a:pt x="90" y="51"/>
                      <a:pt x="88" y="60"/>
                      <a:pt x="83" y="66"/>
                    </a:cubicBezTo>
                    <a:cubicBezTo>
                      <a:pt x="76" y="76"/>
                      <a:pt x="68" y="79"/>
                      <a:pt x="58" y="80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45" y="70"/>
                      <a:pt x="56" y="70"/>
                      <a:pt x="62" y="65"/>
                    </a:cubicBezTo>
                    <a:cubicBezTo>
                      <a:pt x="67" y="59"/>
                      <a:pt x="70" y="52"/>
                      <a:pt x="70" y="44"/>
                    </a:cubicBezTo>
                    <a:cubicBezTo>
                      <a:pt x="70" y="35"/>
                      <a:pt x="66" y="27"/>
                      <a:pt x="59" y="22"/>
                    </a:cubicBezTo>
                    <a:cubicBezTo>
                      <a:pt x="54" y="19"/>
                      <a:pt x="47" y="18"/>
                      <a:pt x="38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28"/>
                      <a:pt x="20" y="128"/>
                      <a:pt x="20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3" name="Freeform 113">
                <a:extLst>
                  <a:ext uri="{FF2B5EF4-FFF2-40B4-BE49-F238E27FC236}">
                    <a16:creationId xmlns:a16="http://schemas.microsoft.com/office/drawing/2014/main" id="{9D726DEF-B050-3D48-B6D9-79458E1361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4063" y="2668588"/>
                <a:ext cx="314325" cy="503238"/>
              </a:xfrm>
              <a:custGeom>
                <a:avLst/>
                <a:gdLst>
                  <a:gd name="T0" fmla="*/ 21 w 84"/>
                  <a:gd name="T1" fmla="*/ 92 h 132"/>
                  <a:gd name="T2" fmla="*/ 42 w 84"/>
                  <a:gd name="T3" fmla="*/ 115 h 132"/>
                  <a:gd name="T4" fmla="*/ 63 w 84"/>
                  <a:gd name="T5" fmla="*/ 94 h 132"/>
                  <a:gd name="T6" fmla="*/ 35 w 84"/>
                  <a:gd name="T7" fmla="*/ 71 h 132"/>
                  <a:gd name="T8" fmla="*/ 3 w 84"/>
                  <a:gd name="T9" fmla="*/ 36 h 132"/>
                  <a:gd name="T10" fmla="*/ 43 w 84"/>
                  <a:gd name="T11" fmla="*/ 0 h 132"/>
                  <a:gd name="T12" fmla="*/ 81 w 84"/>
                  <a:gd name="T13" fmla="*/ 35 h 132"/>
                  <a:gd name="T14" fmla="*/ 61 w 84"/>
                  <a:gd name="T15" fmla="*/ 35 h 132"/>
                  <a:gd name="T16" fmla="*/ 42 w 84"/>
                  <a:gd name="T17" fmla="*/ 17 h 132"/>
                  <a:gd name="T18" fmla="*/ 23 w 84"/>
                  <a:gd name="T19" fmla="*/ 35 h 132"/>
                  <a:gd name="T20" fmla="*/ 53 w 84"/>
                  <a:gd name="T21" fmla="*/ 58 h 132"/>
                  <a:gd name="T22" fmla="*/ 84 w 84"/>
                  <a:gd name="T23" fmla="*/ 93 h 132"/>
                  <a:gd name="T24" fmla="*/ 42 w 84"/>
                  <a:gd name="T25" fmla="*/ 132 h 132"/>
                  <a:gd name="T26" fmla="*/ 0 w 84"/>
                  <a:gd name="T27" fmla="*/ 92 h 132"/>
                  <a:gd name="T28" fmla="*/ 21 w 84"/>
                  <a:gd name="T29" fmla="*/ 9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2">
                    <a:moveTo>
                      <a:pt x="21" y="92"/>
                    </a:moveTo>
                    <a:cubicBezTo>
                      <a:pt x="22" y="111"/>
                      <a:pt x="36" y="115"/>
                      <a:pt x="42" y="115"/>
                    </a:cubicBezTo>
                    <a:cubicBezTo>
                      <a:pt x="54" y="115"/>
                      <a:pt x="63" y="106"/>
                      <a:pt x="63" y="94"/>
                    </a:cubicBezTo>
                    <a:cubicBezTo>
                      <a:pt x="63" y="80"/>
                      <a:pt x="51" y="77"/>
                      <a:pt x="35" y="71"/>
                    </a:cubicBezTo>
                    <a:cubicBezTo>
                      <a:pt x="25" y="68"/>
                      <a:pt x="3" y="60"/>
                      <a:pt x="3" y="36"/>
                    </a:cubicBezTo>
                    <a:cubicBezTo>
                      <a:pt x="2" y="13"/>
                      <a:pt x="23" y="0"/>
                      <a:pt x="43" y="0"/>
                    </a:cubicBezTo>
                    <a:cubicBezTo>
                      <a:pt x="59" y="0"/>
                      <a:pt x="80" y="8"/>
                      <a:pt x="8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0" y="28"/>
                      <a:pt x="57" y="17"/>
                      <a:pt x="42" y="17"/>
                    </a:cubicBezTo>
                    <a:cubicBezTo>
                      <a:pt x="32" y="17"/>
                      <a:pt x="23" y="24"/>
                      <a:pt x="23" y="35"/>
                    </a:cubicBezTo>
                    <a:cubicBezTo>
                      <a:pt x="23" y="47"/>
                      <a:pt x="32" y="50"/>
                      <a:pt x="53" y="58"/>
                    </a:cubicBezTo>
                    <a:cubicBezTo>
                      <a:pt x="69" y="65"/>
                      <a:pt x="84" y="73"/>
                      <a:pt x="84" y="93"/>
                    </a:cubicBezTo>
                    <a:cubicBezTo>
                      <a:pt x="84" y="114"/>
                      <a:pt x="70" y="132"/>
                      <a:pt x="42" y="132"/>
                    </a:cubicBezTo>
                    <a:cubicBezTo>
                      <a:pt x="17" y="132"/>
                      <a:pt x="1" y="117"/>
                      <a:pt x="0" y="92"/>
                    </a:cubicBezTo>
                    <a:lnTo>
                      <a:pt x="21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4" name="Freeform 114">
                <a:extLst>
                  <a:ext uri="{FF2B5EF4-FFF2-40B4-BE49-F238E27FC236}">
                    <a16:creationId xmlns:a16="http://schemas.microsoft.com/office/drawing/2014/main" id="{5034BAE9-7251-CE4D-A2CA-A791AA943E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950" y="2862263"/>
                <a:ext cx="134938" cy="301625"/>
              </a:xfrm>
              <a:custGeom>
                <a:avLst/>
                <a:gdLst>
                  <a:gd name="T0" fmla="*/ 23 w 85"/>
                  <a:gd name="T1" fmla="*/ 75 h 190"/>
                  <a:gd name="T2" fmla="*/ 0 w 85"/>
                  <a:gd name="T3" fmla="*/ 75 h 190"/>
                  <a:gd name="T4" fmla="*/ 4 w 85"/>
                  <a:gd name="T5" fmla="*/ 48 h 190"/>
                  <a:gd name="T6" fmla="*/ 28 w 85"/>
                  <a:gd name="T7" fmla="*/ 48 h 190"/>
                  <a:gd name="T8" fmla="*/ 37 w 85"/>
                  <a:gd name="T9" fmla="*/ 0 h 190"/>
                  <a:gd name="T10" fmla="*/ 70 w 85"/>
                  <a:gd name="T11" fmla="*/ 0 h 190"/>
                  <a:gd name="T12" fmla="*/ 61 w 85"/>
                  <a:gd name="T13" fmla="*/ 48 h 190"/>
                  <a:gd name="T14" fmla="*/ 85 w 85"/>
                  <a:gd name="T15" fmla="*/ 48 h 190"/>
                  <a:gd name="T16" fmla="*/ 80 w 85"/>
                  <a:gd name="T17" fmla="*/ 75 h 190"/>
                  <a:gd name="T18" fmla="*/ 56 w 85"/>
                  <a:gd name="T19" fmla="*/ 75 h 190"/>
                  <a:gd name="T20" fmla="*/ 35 w 85"/>
                  <a:gd name="T21" fmla="*/ 190 h 190"/>
                  <a:gd name="T22" fmla="*/ 2 w 85"/>
                  <a:gd name="T23" fmla="*/ 190 h 190"/>
                  <a:gd name="T24" fmla="*/ 23 w 85"/>
                  <a:gd name="T25" fmla="*/ 7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190">
                    <a:moveTo>
                      <a:pt x="23" y="75"/>
                    </a:moveTo>
                    <a:lnTo>
                      <a:pt x="0" y="75"/>
                    </a:lnTo>
                    <a:lnTo>
                      <a:pt x="4" y="48"/>
                    </a:lnTo>
                    <a:lnTo>
                      <a:pt x="28" y="48"/>
                    </a:lnTo>
                    <a:lnTo>
                      <a:pt x="37" y="0"/>
                    </a:lnTo>
                    <a:lnTo>
                      <a:pt x="70" y="0"/>
                    </a:lnTo>
                    <a:lnTo>
                      <a:pt x="61" y="48"/>
                    </a:lnTo>
                    <a:lnTo>
                      <a:pt x="85" y="48"/>
                    </a:lnTo>
                    <a:lnTo>
                      <a:pt x="80" y="75"/>
                    </a:lnTo>
                    <a:lnTo>
                      <a:pt x="56" y="75"/>
                    </a:lnTo>
                    <a:lnTo>
                      <a:pt x="35" y="190"/>
                    </a:lnTo>
                    <a:lnTo>
                      <a:pt x="2" y="190"/>
                    </a:lnTo>
                    <a:lnTo>
                      <a:pt x="23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5" name="Freeform 115">
                <a:extLst>
                  <a:ext uri="{FF2B5EF4-FFF2-40B4-BE49-F238E27FC236}">
                    <a16:creationId xmlns:a16="http://schemas.microsoft.com/office/drawing/2014/main" id="{A251D725-9FB3-8E4A-B0A9-F5AFD089F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0550" y="2676526"/>
                <a:ext cx="504825" cy="487363"/>
              </a:xfrm>
              <a:custGeom>
                <a:avLst/>
                <a:gdLst>
                  <a:gd name="T0" fmla="*/ 135 w 135"/>
                  <a:gd name="T1" fmla="*/ 128 h 128"/>
                  <a:gd name="T2" fmla="*/ 135 w 135"/>
                  <a:gd name="T3" fmla="*/ 0 h 128"/>
                  <a:gd name="T4" fmla="*/ 107 w 135"/>
                  <a:gd name="T5" fmla="*/ 0 h 128"/>
                  <a:gd name="T6" fmla="*/ 68 w 135"/>
                  <a:gd name="T7" fmla="*/ 99 h 128"/>
                  <a:gd name="T8" fmla="*/ 28 w 135"/>
                  <a:gd name="T9" fmla="*/ 1 h 128"/>
                  <a:gd name="T10" fmla="*/ 0 w 135"/>
                  <a:gd name="T11" fmla="*/ 1 h 128"/>
                  <a:gd name="T12" fmla="*/ 0 w 135"/>
                  <a:gd name="T13" fmla="*/ 66 h 128"/>
                  <a:gd name="T14" fmla="*/ 3 w 135"/>
                  <a:gd name="T15" fmla="*/ 70 h 128"/>
                  <a:gd name="T16" fmla="*/ 11 w 135"/>
                  <a:gd name="T17" fmla="*/ 100 h 128"/>
                  <a:gd name="T18" fmla="*/ 0 w 135"/>
                  <a:gd name="T19" fmla="*/ 122 h 128"/>
                  <a:gd name="T20" fmla="*/ 0 w 135"/>
                  <a:gd name="T21" fmla="*/ 128 h 128"/>
                  <a:gd name="T22" fmla="*/ 19 w 135"/>
                  <a:gd name="T23" fmla="*/ 128 h 128"/>
                  <a:gd name="T24" fmla="*/ 18 w 135"/>
                  <a:gd name="T25" fmla="*/ 21 h 128"/>
                  <a:gd name="T26" fmla="*/ 61 w 135"/>
                  <a:gd name="T27" fmla="*/ 128 h 128"/>
                  <a:gd name="T28" fmla="*/ 74 w 135"/>
                  <a:gd name="T29" fmla="*/ 128 h 128"/>
                  <a:gd name="T30" fmla="*/ 116 w 135"/>
                  <a:gd name="T31" fmla="*/ 20 h 128"/>
                  <a:gd name="T32" fmla="*/ 116 w 135"/>
                  <a:gd name="T33" fmla="*/ 128 h 128"/>
                  <a:gd name="T34" fmla="*/ 135 w 135"/>
                  <a:gd name="T3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5" h="128">
                    <a:moveTo>
                      <a:pt x="135" y="128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1" y="68"/>
                      <a:pt x="2" y="69"/>
                      <a:pt x="3" y="70"/>
                    </a:cubicBezTo>
                    <a:cubicBezTo>
                      <a:pt x="10" y="78"/>
                      <a:pt x="13" y="89"/>
                      <a:pt x="11" y="100"/>
                    </a:cubicBezTo>
                    <a:cubicBezTo>
                      <a:pt x="9" y="108"/>
                      <a:pt x="6" y="115"/>
                      <a:pt x="0" y="122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9" y="128"/>
                      <a:pt x="19" y="128"/>
                      <a:pt x="19" y="128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61" y="128"/>
                      <a:pt x="61" y="128"/>
                      <a:pt x="61" y="128"/>
                    </a:cubicBezTo>
                    <a:cubicBezTo>
                      <a:pt x="74" y="128"/>
                      <a:pt x="74" y="128"/>
                      <a:pt x="74" y="128"/>
                    </a:cubicBezTo>
                    <a:cubicBezTo>
                      <a:pt x="116" y="20"/>
                      <a:pt x="116" y="20"/>
                      <a:pt x="116" y="20"/>
                    </a:cubicBezTo>
                    <a:cubicBezTo>
                      <a:pt x="116" y="128"/>
                      <a:pt x="116" y="128"/>
                      <a:pt x="116" y="128"/>
                    </a:cubicBezTo>
                    <a:lnTo>
                      <a:pt x="135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  <p:sp>
            <p:nvSpPr>
              <p:cNvPr id="36" name="Freeform 116">
                <a:extLst>
                  <a:ext uri="{FF2B5EF4-FFF2-40B4-BE49-F238E27FC236}">
                    <a16:creationId xmlns:a16="http://schemas.microsoft.com/office/drawing/2014/main" id="{5570063A-4D09-BE4D-AA8B-0E1213527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26075" y="2932113"/>
                <a:ext cx="258763" cy="234950"/>
              </a:xfrm>
              <a:custGeom>
                <a:avLst/>
                <a:gdLst>
                  <a:gd name="T0" fmla="*/ 3 w 69"/>
                  <a:gd name="T1" fmla="*/ 31 h 62"/>
                  <a:gd name="T2" fmla="*/ 40 w 69"/>
                  <a:gd name="T3" fmla="*/ 0 h 62"/>
                  <a:gd name="T4" fmla="*/ 66 w 69"/>
                  <a:gd name="T5" fmla="*/ 31 h 62"/>
                  <a:gd name="T6" fmla="*/ 29 w 69"/>
                  <a:gd name="T7" fmla="*/ 62 h 62"/>
                  <a:gd name="T8" fmla="*/ 3 w 69"/>
                  <a:gd name="T9" fmla="*/ 31 h 62"/>
                  <a:gd name="T10" fmla="*/ 17 w 69"/>
                  <a:gd name="T11" fmla="*/ 31 h 62"/>
                  <a:gd name="T12" fmla="*/ 31 w 69"/>
                  <a:gd name="T13" fmla="*/ 49 h 62"/>
                  <a:gd name="T14" fmla="*/ 52 w 69"/>
                  <a:gd name="T15" fmla="*/ 31 h 62"/>
                  <a:gd name="T16" fmla="*/ 38 w 69"/>
                  <a:gd name="T17" fmla="*/ 13 h 62"/>
                  <a:gd name="T18" fmla="*/ 17 w 69"/>
                  <a:gd name="T19" fmla="*/ 3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62">
                    <a:moveTo>
                      <a:pt x="3" y="31"/>
                    </a:moveTo>
                    <a:cubicBezTo>
                      <a:pt x="6" y="16"/>
                      <a:pt x="20" y="0"/>
                      <a:pt x="40" y="0"/>
                    </a:cubicBezTo>
                    <a:cubicBezTo>
                      <a:pt x="61" y="0"/>
                      <a:pt x="69" y="16"/>
                      <a:pt x="66" y="31"/>
                    </a:cubicBezTo>
                    <a:cubicBezTo>
                      <a:pt x="63" y="47"/>
                      <a:pt x="49" y="62"/>
                      <a:pt x="29" y="62"/>
                    </a:cubicBezTo>
                    <a:cubicBezTo>
                      <a:pt x="8" y="62"/>
                      <a:pt x="0" y="47"/>
                      <a:pt x="3" y="31"/>
                    </a:cubicBezTo>
                    <a:close/>
                    <a:moveTo>
                      <a:pt x="17" y="31"/>
                    </a:moveTo>
                    <a:cubicBezTo>
                      <a:pt x="15" y="42"/>
                      <a:pt x="22" y="49"/>
                      <a:pt x="31" y="49"/>
                    </a:cubicBezTo>
                    <a:cubicBezTo>
                      <a:pt x="41" y="49"/>
                      <a:pt x="50" y="42"/>
                      <a:pt x="52" y="31"/>
                    </a:cubicBezTo>
                    <a:cubicBezTo>
                      <a:pt x="54" y="21"/>
                      <a:pt x="48" y="13"/>
                      <a:pt x="38" y="13"/>
                    </a:cubicBezTo>
                    <a:cubicBezTo>
                      <a:pt x="28" y="13"/>
                      <a:pt x="19" y="21"/>
                      <a:pt x="1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dirty="0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4225151" y="6611780"/>
            <a:ext cx="37417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latin typeface="Arial"/>
                <a:cs typeface="Arial"/>
              </a:rPr>
              <a:t>Pre-Decisional - NASA Internal Use Only – Not For Distribution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4051" y="6611780"/>
            <a:ext cx="5261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/>
                <a:cs typeface="Arial"/>
              </a:rPr>
              <a:t>DAC3</a:t>
            </a:r>
          </a:p>
        </p:txBody>
      </p:sp>
    </p:spTree>
    <p:extLst>
      <p:ext uri="{BB962C8B-B14F-4D97-AF65-F5344CB8AC3E}">
        <p14:creationId xmlns:p14="http://schemas.microsoft.com/office/powerpoint/2010/main" val="271748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advClick="0"/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4619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79851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260475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16557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9334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91429" tIns="45714" rIns="91429" bIns="45714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34963" y="103188"/>
            <a:ext cx="90805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34963" y="1003300"/>
            <a:ext cx="11539537" cy="535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15463" y="6607175"/>
            <a:ext cx="2844800" cy="365125"/>
          </a:xfrm>
          <a:prstGeom prst="rect">
            <a:avLst/>
          </a:prstGeom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prstClr val="black"/>
                </a:solidFill>
                <a:cs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04211" y="6605582"/>
            <a:ext cx="39372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>
                <a:solidFill>
                  <a:srgbClr val="FB6519"/>
                </a:solidFill>
                <a:highlight>
                  <a:srgbClr val="FFFF00"/>
                </a:highlight>
                <a:latin typeface="Arial"/>
                <a:cs typeface="Arial"/>
              </a:rPr>
              <a:t>Pre-Decisional </a:t>
            </a:r>
            <a:r>
              <a:rPr lang="en-US" sz="1000" dirty="0">
                <a:solidFill>
                  <a:srgbClr val="FB6519"/>
                </a:solidFill>
                <a:highlight>
                  <a:srgbClr val="FFFF00"/>
                </a:highlight>
                <a:latin typeface="Arial"/>
                <a:cs typeface="Arial"/>
                <a:sym typeface="Wingdings 2" panose="05020102010507070707" pitchFamily="18" charset="2"/>
              </a:rPr>
              <a:t> NASA Internal Use Only  Not for Public</a:t>
            </a:r>
            <a:r>
              <a:rPr lang="en-US" sz="1000" baseline="0" dirty="0">
                <a:solidFill>
                  <a:srgbClr val="FB6519"/>
                </a:solidFill>
                <a:highlight>
                  <a:srgbClr val="FFFF00"/>
                </a:highlight>
                <a:latin typeface="Arial"/>
                <a:cs typeface="Arial"/>
                <a:sym typeface="Wingdings 2" panose="05020102010507070707" pitchFamily="18" charset="2"/>
              </a:rPr>
              <a:t> Release</a:t>
            </a:r>
            <a:endParaRPr lang="en-US" sz="1000" dirty="0">
              <a:solidFill>
                <a:srgbClr val="FB6519"/>
              </a:solidFill>
              <a:highlight>
                <a:srgbClr val="FFFF00"/>
              </a:highlight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BAE60D-0438-474E-961C-8B00EB0BB7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14400" y="-390314"/>
            <a:ext cx="2169021" cy="162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97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93" r:id="rId7"/>
  </p:sldLayoutIdLst>
  <p:hf hdr="0" ftr="0" dt="0"/>
  <p:txStyles>
    <p:titleStyle>
      <a:lvl1pPr algn="l" defTabSz="455613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561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2pPr>
      <a:lvl3pPr algn="l" defTabSz="45561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3pPr>
      <a:lvl4pPr algn="l" defTabSz="45561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4pPr>
      <a:lvl5pPr algn="l" defTabSz="455613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  <a:ea typeface="ヒラギノ角ゴ Pro W3" charset="-128"/>
          <a:cs typeface="Arial" panose="020B0604020202020204" pitchFamily="34" charset="0"/>
        </a:defRPr>
      </a:lvl5pPr>
      <a:lvl6pPr marL="457146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293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440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586" algn="ctr" defTabSz="457146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41313" indent="-3413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741363" indent="-28416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1413" indent="-2270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598613" indent="-2270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5813" indent="-227013" algn="l" defTabSz="455613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30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457146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2" algn="l" defTabSz="4571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745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64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smtClean="0"/>
              <a:t>Click to edit Master title style</a:t>
            </a:r>
            <a:endParaRPr lang="en-US" altLang="x-none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  <a:endParaRPr lang="en-US" altLang="x-non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474552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55DBA907-01A3-4E47-B377-6F15E8BCDD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8.xml"/><Relationship Id="rId1" Type="http://schemas.openxmlformats.org/officeDocument/2006/relationships/tags" Target="../tags/tag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0.jpeg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21.png"/><Relationship Id="rId5" Type="http://schemas.microsoft.com/office/2007/relationships/hdphoto" Target="../media/hdphoto3.wdp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s.nasa.gov/spacestation/2016/05/28/beam-expanded-to-full-size/" TargetMode="External"/><Relationship Id="rId3" Type="http://schemas.openxmlformats.org/officeDocument/2006/relationships/hyperlink" Target="https://www.rocket.com/sites/default/files/documents/Capabilities/PDFs/Bipropellant%20Data%20Sheets.pdf" TargetMode="External"/><Relationship Id="rId7" Type="http://schemas.openxmlformats.org/officeDocument/2006/relationships/hyperlink" Target="https://spacenews.com/nasa-planning-to-keep-beam-module-on-iss-for-the-long-haul/" TargetMode="External"/><Relationship Id="rId2" Type="http://schemas.openxmlformats.org/officeDocument/2006/relationships/hyperlink" Target="https://arc.aiaa.org/doi/abs/10.2514/6.2000-1822" TargetMode="External"/><Relationship Id="rId1" Type="http://schemas.openxmlformats.org/officeDocument/2006/relationships/slideLayout" Target="../slideLayouts/slideLayout78.xml"/><Relationship Id="rId6" Type="http://schemas.openxmlformats.org/officeDocument/2006/relationships/hyperlink" Target="http://bigelowaerospace.com/pages/b330/" TargetMode="External"/><Relationship Id="rId5" Type="http://schemas.openxmlformats.org/officeDocument/2006/relationships/hyperlink" Target="https://blogs.nasa.gov/spacestation/2018/10/29/crew-studies-how-space-impacts-brain-and-perception/" TargetMode="External"/><Relationship Id="rId4" Type="http://schemas.openxmlformats.org/officeDocument/2006/relationships/hyperlink" Target="https://doi.org/10.2514/6.2015-451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akshay.prasad@nasa.gov" TargetMode="External"/><Relationship Id="rId1" Type="http://schemas.openxmlformats.org/officeDocument/2006/relationships/slideLayout" Target="../slideLayouts/slideLayout8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ctrTitle"/>
          </p:nvPr>
        </p:nvSpPr>
        <p:spPr>
          <a:xfrm>
            <a:off x="2852209" y="96170"/>
            <a:ext cx="6487582" cy="498797"/>
          </a:xfrm>
        </p:spPr>
        <p:txBody>
          <a:bodyPr/>
          <a:lstStyle/>
          <a:p>
            <a:pPr algn="ctr"/>
            <a:r>
              <a:rPr lang="en-US" sz="1800" b="0" dirty="0" smtClean="0"/>
              <a:t>AIAA ASCEND</a:t>
            </a:r>
            <a:br>
              <a:rPr lang="en-US" sz="1800" b="0" dirty="0" smtClean="0"/>
            </a:br>
            <a:r>
              <a:rPr lang="en-US" sz="1800" b="0" dirty="0" smtClean="0"/>
              <a:t>November 16</a:t>
            </a:r>
            <a:r>
              <a:rPr lang="en-US" sz="1800" b="0" baseline="30000" dirty="0" smtClean="0"/>
              <a:t>th</a:t>
            </a:r>
            <a:r>
              <a:rPr lang="en-US" sz="1800" b="0" dirty="0" smtClean="0"/>
              <a:t>, 2020</a:t>
            </a:r>
            <a:endParaRPr lang="en-US" sz="1800" b="0" dirty="0"/>
          </a:p>
        </p:txBody>
      </p:sp>
      <p:sp>
        <p:nvSpPr>
          <p:cNvPr id="24" name="Subtitle 23"/>
          <p:cNvSpPr>
            <a:spLocks noGrp="1"/>
          </p:cNvSpPr>
          <p:nvPr>
            <p:ph type="subTitle" idx="1"/>
          </p:nvPr>
        </p:nvSpPr>
        <p:spPr>
          <a:xfrm>
            <a:off x="0" y="5994401"/>
            <a:ext cx="6959600" cy="863600"/>
          </a:xfrm>
        </p:spPr>
        <p:txBody>
          <a:bodyPr/>
          <a:lstStyle/>
          <a:p>
            <a:r>
              <a:rPr lang="en-US" b="1" dirty="0" smtClean="0"/>
              <a:t>Akshay Prasad, </a:t>
            </a:r>
            <a:r>
              <a:rPr lang="en-US" b="1" i="1" dirty="0" smtClean="0"/>
              <a:t>NASA Langley Research Center</a:t>
            </a:r>
          </a:p>
          <a:p>
            <a:r>
              <a:rPr lang="en-US" sz="1200" dirty="0"/>
              <a:t>Joseph Adinolfi, Brian Evans, </a:t>
            </a:r>
            <a:r>
              <a:rPr lang="en-US" sz="1200" i="1" dirty="0"/>
              <a:t>NASA Marshall Spaceflight Center</a:t>
            </a:r>
          </a:p>
          <a:p>
            <a:r>
              <a:rPr lang="en-US" sz="1200" dirty="0" smtClean="0"/>
              <a:t>Matthew A. Simon, PhD, </a:t>
            </a:r>
            <a:r>
              <a:rPr lang="en-US" sz="1200" i="1" dirty="0"/>
              <a:t>NASA Langley Research </a:t>
            </a:r>
            <a:r>
              <a:rPr lang="en-US" sz="1200" i="1" dirty="0" smtClean="0"/>
              <a:t>Center</a:t>
            </a:r>
            <a:endParaRPr lang="en-US" sz="1200" i="1" dirty="0"/>
          </a:p>
        </p:txBody>
      </p:sp>
      <p:sp>
        <p:nvSpPr>
          <p:cNvPr id="3" name="Rectangle 2"/>
          <p:cNvSpPr/>
          <p:nvPr/>
        </p:nvSpPr>
        <p:spPr>
          <a:xfrm>
            <a:off x="3270250" y="2071893"/>
            <a:ext cx="56515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Conceptual Design and Analysis of a Deep Space Habitat with a Venus Flyby</a:t>
            </a:r>
          </a:p>
        </p:txBody>
      </p:sp>
    </p:spTree>
    <p:extLst>
      <p:ext uri="{BB962C8B-B14F-4D97-AF65-F5344CB8AC3E}">
        <p14:creationId xmlns:p14="http://schemas.microsoft.com/office/powerpoint/2010/main" val="133288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endParaRPr lang="en-US" dirty="0"/>
          </a:p>
          <a:p>
            <a:r>
              <a:rPr lang="en-US" dirty="0" smtClean="0"/>
              <a:t>Crewed Mars Mission Assumptions</a:t>
            </a:r>
          </a:p>
          <a:p>
            <a:endParaRPr lang="en-US" dirty="0"/>
          </a:p>
          <a:p>
            <a:r>
              <a:rPr lang="en-US" dirty="0" smtClean="0"/>
              <a:t>Habitat Conceptual Design</a:t>
            </a:r>
          </a:p>
          <a:p>
            <a:endParaRPr lang="en-US" dirty="0"/>
          </a:p>
          <a:p>
            <a:r>
              <a:rPr lang="en-US" dirty="0" smtClean="0"/>
              <a:t>Thermal Analysis</a:t>
            </a:r>
          </a:p>
          <a:p>
            <a:endParaRPr lang="en-US" dirty="0"/>
          </a:p>
          <a:p>
            <a:r>
              <a:rPr lang="en-US" dirty="0" smtClean="0"/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6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Crewed Missions to 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7104592" cy="5632889"/>
          </a:xfrm>
        </p:spPr>
        <p:txBody>
          <a:bodyPr/>
          <a:lstStyle/>
          <a:p>
            <a:r>
              <a:rPr lang="en-US" dirty="0" smtClean="0"/>
              <a:t>Crewed Mars mission remains the horizon goal for NASA</a:t>
            </a:r>
          </a:p>
          <a:p>
            <a:r>
              <a:rPr lang="en-US" dirty="0" smtClean="0"/>
              <a:t>Two main mission types within trade space</a:t>
            </a:r>
            <a:r>
              <a:rPr lang="en-US" baseline="30000" dirty="0" smtClean="0"/>
              <a:t>[1]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Conjunction: Lower </a:t>
            </a:r>
            <a:r>
              <a:rPr lang="el-GR" dirty="0" smtClean="0"/>
              <a:t>Δ</a:t>
            </a:r>
            <a:r>
              <a:rPr lang="en-US" dirty="0" smtClean="0"/>
              <a:t>V, Higher transit times</a:t>
            </a:r>
          </a:p>
          <a:p>
            <a:pPr lvl="1"/>
            <a:r>
              <a:rPr lang="en-US" dirty="0" smtClean="0"/>
              <a:t>Opposition: Higher </a:t>
            </a:r>
            <a:r>
              <a:rPr lang="el-GR" dirty="0"/>
              <a:t>Δ </a:t>
            </a:r>
            <a:r>
              <a:rPr lang="en-US" dirty="0" smtClean="0"/>
              <a:t>V</a:t>
            </a:r>
            <a:r>
              <a:rPr lang="en-US" dirty="0"/>
              <a:t>, </a:t>
            </a:r>
            <a:r>
              <a:rPr lang="en-US" dirty="0" smtClean="0"/>
              <a:t>Lower </a:t>
            </a:r>
            <a:r>
              <a:rPr lang="en-US" dirty="0"/>
              <a:t>transit </a:t>
            </a:r>
            <a:r>
              <a:rPr lang="en-US" dirty="0" smtClean="0"/>
              <a:t>times</a:t>
            </a:r>
          </a:p>
          <a:p>
            <a:pPr lvl="1"/>
            <a:r>
              <a:rPr lang="en-US" dirty="0" smtClean="0"/>
              <a:t>Venus flybys are considered during opposition class missions to reduce </a:t>
            </a:r>
            <a:r>
              <a:rPr lang="el-GR" dirty="0" smtClean="0"/>
              <a:t>Δ</a:t>
            </a:r>
            <a:r>
              <a:rPr lang="en-US" dirty="0" smtClean="0"/>
              <a:t>V requirements</a:t>
            </a:r>
          </a:p>
          <a:p>
            <a:r>
              <a:rPr lang="en-US" dirty="0" smtClean="0"/>
              <a:t>Each drive the design of deep space habitation (DSH) differently</a:t>
            </a:r>
          </a:p>
          <a:p>
            <a:pPr lvl="1"/>
            <a:r>
              <a:rPr lang="en-US" dirty="0" smtClean="0"/>
              <a:t>Venus flybys take humans close to the Sun</a:t>
            </a:r>
          </a:p>
          <a:p>
            <a:pPr lvl="1"/>
            <a:r>
              <a:rPr lang="en-US" dirty="0" smtClean="0"/>
              <a:t>Longer durations for conjunction opportunities</a:t>
            </a:r>
            <a:endParaRPr lang="en-US" dirty="0"/>
          </a:p>
          <a:p>
            <a:pPr lvl="1"/>
            <a:r>
              <a:rPr lang="en-US" dirty="0" smtClean="0"/>
              <a:t>Can potentially drive mass to grow significantly </a:t>
            </a:r>
          </a:p>
          <a:p>
            <a:pPr lvl="1"/>
            <a:r>
              <a:rPr lang="en-US" dirty="0" smtClean="0"/>
              <a:t>Drive new technology developments</a:t>
            </a:r>
          </a:p>
          <a:p>
            <a:r>
              <a:rPr lang="en-US" dirty="0" smtClean="0"/>
              <a:t>Need to reassess previous DSH conceptual designs</a:t>
            </a:r>
          </a:p>
          <a:p>
            <a:pPr lvl="1"/>
            <a:r>
              <a:rPr lang="en-US" dirty="0" smtClean="0"/>
              <a:t>Understand operations in new environments</a:t>
            </a:r>
          </a:p>
          <a:p>
            <a:pPr lvl="1"/>
            <a:r>
              <a:rPr lang="en-US" dirty="0" smtClean="0"/>
              <a:t>Consider lower mass solutions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161" y="846138"/>
            <a:ext cx="3823320" cy="27798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7161" y="3819745"/>
            <a:ext cx="3823320" cy="26073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29389" y="3487510"/>
            <a:ext cx="2438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Notional conjunction class mission</a:t>
            </a:r>
            <a:r>
              <a:rPr lang="en-US" sz="1200" i="1" baseline="30000" dirty="0" smtClean="0"/>
              <a:t>[1]</a:t>
            </a:r>
            <a:endParaRPr lang="en-US" sz="12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8329389" y="6343847"/>
            <a:ext cx="2438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Notional opposition class mission</a:t>
            </a:r>
            <a:r>
              <a:rPr lang="en-US" sz="1200" i="1" baseline="30000" dirty="0" smtClean="0"/>
              <a:t>[1]</a:t>
            </a:r>
            <a:endParaRPr lang="en-US" sz="1200" i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167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Crewed Mars Mission Assumptions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5383" y="1003301"/>
            <a:ext cx="5597331" cy="5632889"/>
          </a:xfrm>
        </p:spPr>
        <p:txBody>
          <a:bodyPr/>
          <a:lstStyle/>
          <a:p>
            <a:r>
              <a:rPr lang="en-US" sz="1500" dirty="0" smtClean="0"/>
              <a:t>Two main mission classes: conjunction vs opposition</a:t>
            </a:r>
            <a:r>
              <a:rPr lang="en-US" sz="1500" baseline="30000" dirty="0" smtClean="0"/>
              <a:t>[1]</a:t>
            </a:r>
            <a:endParaRPr lang="en-US" sz="1500" dirty="0" smtClean="0"/>
          </a:p>
          <a:p>
            <a:pPr lvl="1"/>
            <a:r>
              <a:rPr lang="en-US" sz="1500" dirty="0" smtClean="0"/>
              <a:t>Opposition class missions offer fast transit options, about 2 years round-trip, at the cost of higher energy requirements</a:t>
            </a:r>
          </a:p>
          <a:p>
            <a:pPr lvl="2"/>
            <a:r>
              <a:rPr lang="en-US" sz="1500" dirty="0" smtClean="0"/>
              <a:t>Venus flybys are considered to reduce the </a:t>
            </a:r>
            <a:r>
              <a:rPr lang="el-GR" sz="1500" dirty="0" smtClean="0"/>
              <a:t>Δ</a:t>
            </a:r>
            <a:r>
              <a:rPr lang="en-US" sz="1500" dirty="0" smtClean="0"/>
              <a:t>V requirements on transportation systems</a:t>
            </a:r>
          </a:p>
          <a:p>
            <a:pPr lvl="1"/>
            <a:r>
              <a:rPr lang="en-US" sz="1500" dirty="0" smtClean="0"/>
              <a:t>Conjunction class missions are usually lower in energy but require 200-300 days more in-space</a:t>
            </a:r>
            <a:endParaRPr lang="en-US" sz="1500" dirty="0"/>
          </a:p>
          <a:p>
            <a:r>
              <a:rPr lang="en-US" sz="1500" dirty="0" smtClean="0"/>
              <a:t>Each mission class drives </a:t>
            </a:r>
            <a:r>
              <a:rPr lang="en-US" sz="1500" dirty="0"/>
              <a:t>d</a:t>
            </a:r>
            <a:r>
              <a:rPr lang="en-US" sz="1500" dirty="0" smtClean="0"/>
              <a:t>esign of habitats differently</a:t>
            </a:r>
          </a:p>
          <a:p>
            <a:pPr lvl="1"/>
            <a:r>
              <a:rPr lang="en-US" sz="1500" dirty="0" smtClean="0"/>
              <a:t>Longer durations are more taxing </a:t>
            </a:r>
          </a:p>
          <a:p>
            <a:pPr lvl="1"/>
            <a:r>
              <a:rPr lang="en-US" sz="1500" dirty="0" smtClean="0"/>
              <a:t>Venus flyby introduces new environments that are thermally constraining</a:t>
            </a:r>
          </a:p>
          <a:p>
            <a:r>
              <a:rPr lang="en-US" sz="1500" dirty="0" smtClean="0"/>
              <a:t>Habitat will be capable of flying either mission</a:t>
            </a:r>
          </a:p>
          <a:p>
            <a:pPr lvl="1"/>
            <a:r>
              <a:rPr lang="en-US" sz="1500" dirty="0" smtClean="0"/>
              <a:t>Maximum 1,100 day duration for conjunction opportunities</a:t>
            </a:r>
          </a:p>
          <a:p>
            <a:pPr lvl="1"/>
            <a:r>
              <a:rPr lang="en-US" sz="1500" dirty="0" smtClean="0"/>
              <a:t>Emphasis will be placed on thermal analysis for Venus flyby and solar close approach during a conjunction opportunity</a:t>
            </a:r>
          </a:p>
          <a:p>
            <a:r>
              <a:rPr lang="en-US" sz="1500" dirty="0" smtClean="0"/>
              <a:t>15 year design lifetime was assumed to allow time for outfitting, shakedown, and analog or interim missions</a:t>
            </a: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6033840" y="1020539"/>
            <a:ext cx="6041798" cy="5441923"/>
            <a:chOff x="3236829" y="234950"/>
            <a:chExt cx="5432005" cy="4892674"/>
          </a:xfrm>
        </p:grpSpPr>
        <p:grpSp>
          <p:nvGrpSpPr>
            <p:cNvPr id="7" name="Group 6"/>
            <p:cNvGrpSpPr/>
            <p:nvPr/>
          </p:nvGrpSpPr>
          <p:grpSpPr>
            <a:xfrm>
              <a:off x="3267710" y="234950"/>
              <a:ext cx="4892040" cy="4892674"/>
              <a:chOff x="3267710" y="234950"/>
              <a:chExt cx="4892040" cy="4892674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 flipV="1">
                <a:off x="5713734" y="2383357"/>
                <a:ext cx="746913" cy="296343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Oval 18"/>
              <p:cNvSpPr>
                <a:spLocks noChangeAspect="1"/>
              </p:cNvSpPr>
              <p:nvPr/>
            </p:nvSpPr>
            <p:spPr>
              <a:xfrm>
                <a:off x="4800600" y="1765300"/>
                <a:ext cx="1828800" cy="182880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4966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0" name="Oval 19"/>
              <p:cNvSpPr>
                <a:spLocks noChangeAspect="1"/>
              </p:cNvSpPr>
              <p:nvPr/>
            </p:nvSpPr>
            <p:spPr>
              <a:xfrm>
                <a:off x="4000500" y="965200"/>
                <a:ext cx="3429000" cy="34290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5646100" y="2611120"/>
                <a:ext cx="139700" cy="137160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98A1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2" name="Oval 21"/>
              <p:cNvSpPr>
                <a:spLocks noChangeAspect="1"/>
              </p:cNvSpPr>
              <p:nvPr/>
            </p:nvSpPr>
            <p:spPr>
              <a:xfrm>
                <a:off x="3270250" y="234950"/>
                <a:ext cx="4889500" cy="4889500"/>
              </a:xfrm>
              <a:prstGeom prst="ellipse">
                <a:avLst/>
              </a:prstGeom>
              <a:noFill/>
              <a:ln w="12700" cap="flat" cmpd="sng" algn="ctr">
                <a:solidFill>
                  <a:srgbClr val="C000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3" name="Freeform 22"/>
              <p:cNvSpPr/>
              <p:nvPr/>
            </p:nvSpPr>
            <p:spPr>
              <a:xfrm>
                <a:off x="4324350" y="541545"/>
                <a:ext cx="2885898" cy="3436991"/>
              </a:xfrm>
              <a:custGeom>
                <a:avLst/>
                <a:gdLst>
                  <a:gd name="connsiteX0" fmla="*/ 0 w 2693272"/>
                  <a:gd name="connsiteY0" fmla="*/ 3028950 h 3090856"/>
                  <a:gd name="connsiteX1" fmla="*/ 2349500 w 2693272"/>
                  <a:gd name="connsiteY1" fmla="*/ 2787650 h 3090856"/>
                  <a:gd name="connsiteX2" fmla="*/ 2438400 w 2693272"/>
                  <a:gd name="connsiteY2" fmla="*/ 660400 h 3090856"/>
                  <a:gd name="connsiteX3" fmla="*/ 44450 w 2693272"/>
                  <a:gd name="connsiteY3" fmla="*/ 0 h 3090856"/>
                  <a:gd name="connsiteX0" fmla="*/ 0 w 2693272"/>
                  <a:gd name="connsiteY0" fmla="*/ 3028950 h 3300591"/>
                  <a:gd name="connsiteX1" fmla="*/ 2349500 w 2693272"/>
                  <a:gd name="connsiteY1" fmla="*/ 2787650 h 3300591"/>
                  <a:gd name="connsiteX2" fmla="*/ 2438400 w 2693272"/>
                  <a:gd name="connsiteY2" fmla="*/ 660400 h 3300591"/>
                  <a:gd name="connsiteX3" fmla="*/ 44450 w 2693272"/>
                  <a:gd name="connsiteY3" fmla="*/ 0 h 3300591"/>
                  <a:gd name="connsiteX0" fmla="*/ 0 w 2680743"/>
                  <a:gd name="connsiteY0" fmla="*/ 3028950 h 3316483"/>
                  <a:gd name="connsiteX1" fmla="*/ 2349500 w 2680743"/>
                  <a:gd name="connsiteY1" fmla="*/ 2787650 h 3316483"/>
                  <a:gd name="connsiteX2" fmla="*/ 2438400 w 2680743"/>
                  <a:gd name="connsiteY2" fmla="*/ 660400 h 3316483"/>
                  <a:gd name="connsiteX3" fmla="*/ 44450 w 2680743"/>
                  <a:gd name="connsiteY3" fmla="*/ 0 h 3316483"/>
                  <a:gd name="connsiteX0" fmla="*/ 0 w 2821912"/>
                  <a:gd name="connsiteY0" fmla="*/ 3028950 h 3316483"/>
                  <a:gd name="connsiteX1" fmla="*/ 2349500 w 2821912"/>
                  <a:gd name="connsiteY1" fmla="*/ 2787650 h 3316483"/>
                  <a:gd name="connsiteX2" fmla="*/ 2438400 w 2821912"/>
                  <a:gd name="connsiteY2" fmla="*/ 660400 h 3316483"/>
                  <a:gd name="connsiteX3" fmla="*/ 44450 w 2821912"/>
                  <a:gd name="connsiteY3" fmla="*/ 0 h 3316483"/>
                  <a:gd name="connsiteX0" fmla="*/ 0 w 2828362"/>
                  <a:gd name="connsiteY0" fmla="*/ 3028950 h 3299316"/>
                  <a:gd name="connsiteX1" fmla="*/ 2349500 w 2828362"/>
                  <a:gd name="connsiteY1" fmla="*/ 2787650 h 3299316"/>
                  <a:gd name="connsiteX2" fmla="*/ 2432050 w 2828362"/>
                  <a:gd name="connsiteY2" fmla="*/ 692150 h 3299316"/>
                  <a:gd name="connsiteX3" fmla="*/ 44450 w 2828362"/>
                  <a:gd name="connsiteY3" fmla="*/ 0 h 3299316"/>
                  <a:gd name="connsiteX0" fmla="*/ 0 w 2828362"/>
                  <a:gd name="connsiteY0" fmla="*/ 3028950 h 3378205"/>
                  <a:gd name="connsiteX1" fmla="*/ 2349500 w 2828362"/>
                  <a:gd name="connsiteY1" fmla="*/ 2787650 h 3378205"/>
                  <a:gd name="connsiteX2" fmla="*/ 2432050 w 2828362"/>
                  <a:gd name="connsiteY2" fmla="*/ 692150 h 3378205"/>
                  <a:gd name="connsiteX3" fmla="*/ 44450 w 2828362"/>
                  <a:gd name="connsiteY3" fmla="*/ 0 h 3378205"/>
                  <a:gd name="connsiteX0" fmla="*/ 0 w 2828362"/>
                  <a:gd name="connsiteY0" fmla="*/ 3028950 h 3335935"/>
                  <a:gd name="connsiteX1" fmla="*/ 2349500 w 2828362"/>
                  <a:gd name="connsiteY1" fmla="*/ 2787650 h 3335935"/>
                  <a:gd name="connsiteX2" fmla="*/ 2432050 w 2828362"/>
                  <a:gd name="connsiteY2" fmla="*/ 692150 h 3335935"/>
                  <a:gd name="connsiteX3" fmla="*/ 44450 w 2828362"/>
                  <a:gd name="connsiteY3" fmla="*/ 0 h 3335935"/>
                  <a:gd name="connsiteX0" fmla="*/ 0 w 2726164"/>
                  <a:gd name="connsiteY0" fmla="*/ 3028950 h 3346965"/>
                  <a:gd name="connsiteX1" fmla="*/ 2419350 w 2726164"/>
                  <a:gd name="connsiteY1" fmla="*/ 2825750 h 3346965"/>
                  <a:gd name="connsiteX2" fmla="*/ 2432050 w 2726164"/>
                  <a:gd name="connsiteY2" fmla="*/ 692150 h 3346965"/>
                  <a:gd name="connsiteX3" fmla="*/ 44450 w 2726164"/>
                  <a:gd name="connsiteY3" fmla="*/ 0 h 3346965"/>
                  <a:gd name="connsiteX0" fmla="*/ 0 w 2878212"/>
                  <a:gd name="connsiteY0" fmla="*/ 3028950 h 3346965"/>
                  <a:gd name="connsiteX1" fmla="*/ 2419350 w 2878212"/>
                  <a:gd name="connsiteY1" fmla="*/ 2825750 h 3346965"/>
                  <a:gd name="connsiteX2" fmla="*/ 2432050 w 2878212"/>
                  <a:gd name="connsiteY2" fmla="*/ 692150 h 3346965"/>
                  <a:gd name="connsiteX3" fmla="*/ 44450 w 2878212"/>
                  <a:gd name="connsiteY3" fmla="*/ 0 h 3346965"/>
                  <a:gd name="connsiteX0" fmla="*/ 0 w 2886273"/>
                  <a:gd name="connsiteY0" fmla="*/ 3028950 h 3346965"/>
                  <a:gd name="connsiteX1" fmla="*/ 2419350 w 2886273"/>
                  <a:gd name="connsiteY1" fmla="*/ 2825750 h 3346965"/>
                  <a:gd name="connsiteX2" fmla="*/ 2432050 w 2886273"/>
                  <a:gd name="connsiteY2" fmla="*/ 692150 h 3346965"/>
                  <a:gd name="connsiteX3" fmla="*/ 44450 w 2886273"/>
                  <a:gd name="connsiteY3" fmla="*/ 0 h 3346965"/>
                  <a:gd name="connsiteX0" fmla="*/ 0 w 2886273"/>
                  <a:gd name="connsiteY0" fmla="*/ 3119862 h 3437877"/>
                  <a:gd name="connsiteX1" fmla="*/ 2419350 w 2886273"/>
                  <a:gd name="connsiteY1" fmla="*/ 2916662 h 3437877"/>
                  <a:gd name="connsiteX2" fmla="*/ 2432050 w 2886273"/>
                  <a:gd name="connsiteY2" fmla="*/ 783062 h 3437877"/>
                  <a:gd name="connsiteX3" fmla="*/ 44450 w 2886273"/>
                  <a:gd name="connsiteY3" fmla="*/ 90912 h 3437877"/>
                  <a:gd name="connsiteX0" fmla="*/ 0 w 2886273"/>
                  <a:gd name="connsiteY0" fmla="*/ 3138983 h 3456998"/>
                  <a:gd name="connsiteX1" fmla="*/ 2419350 w 2886273"/>
                  <a:gd name="connsiteY1" fmla="*/ 2935783 h 3456998"/>
                  <a:gd name="connsiteX2" fmla="*/ 2432050 w 2886273"/>
                  <a:gd name="connsiteY2" fmla="*/ 802183 h 3456998"/>
                  <a:gd name="connsiteX3" fmla="*/ 44450 w 2886273"/>
                  <a:gd name="connsiteY3" fmla="*/ 110033 h 3456998"/>
                  <a:gd name="connsiteX0" fmla="*/ 0 w 2809326"/>
                  <a:gd name="connsiteY0" fmla="*/ 3149745 h 3467760"/>
                  <a:gd name="connsiteX1" fmla="*/ 2419350 w 2809326"/>
                  <a:gd name="connsiteY1" fmla="*/ 2946545 h 3467760"/>
                  <a:gd name="connsiteX2" fmla="*/ 2432050 w 2809326"/>
                  <a:gd name="connsiteY2" fmla="*/ 812945 h 3467760"/>
                  <a:gd name="connsiteX3" fmla="*/ 44450 w 2809326"/>
                  <a:gd name="connsiteY3" fmla="*/ 120795 h 3467760"/>
                  <a:gd name="connsiteX0" fmla="*/ 0 w 2872266"/>
                  <a:gd name="connsiteY0" fmla="*/ 3134532 h 3449118"/>
                  <a:gd name="connsiteX1" fmla="*/ 2419350 w 2872266"/>
                  <a:gd name="connsiteY1" fmla="*/ 2931332 h 3449118"/>
                  <a:gd name="connsiteX2" fmla="*/ 2527300 w 2872266"/>
                  <a:gd name="connsiteY2" fmla="*/ 880282 h 3449118"/>
                  <a:gd name="connsiteX3" fmla="*/ 44450 w 2872266"/>
                  <a:gd name="connsiteY3" fmla="*/ 105582 h 3449118"/>
                  <a:gd name="connsiteX0" fmla="*/ 0 w 2885898"/>
                  <a:gd name="connsiteY0" fmla="*/ 3122405 h 3436991"/>
                  <a:gd name="connsiteX1" fmla="*/ 2419350 w 2885898"/>
                  <a:gd name="connsiteY1" fmla="*/ 2919205 h 3436991"/>
                  <a:gd name="connsiteX2" fmla="*/ 2527300 w 2885898"/>
                  <a:gd name="connsiteY2" fmla="*/ 868155 h 3436991"/>
                  <a:gd name="connsiteX3" fmla="*/ 44450 w 2885898"/>
                  <a:gd name="connsiteY3" fmla="*/ 93455 h 343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5898" h="3436991">
                    <a:moveTo>
                      <a:pt x="0" y="3122405"/>
                    </a:moveTo>
                    <a:cubicBezTo>
                      <a:pt x="1327150" y="3757934"/>
                      <a:pt x="1998133" y="3294913"/>
                      <a:pt x="2419350" y="2919205"/>
                    </a:cubicBezTo>
                    <a:cubicBezTo>
                      <a:pt x="2840567" y="2543497"/>
                      <a:pt x="3164417" y="1574063"/>
                      <a:pt x="2527300" y="868155"/>
                    </a:cubicBezTo>
                    <a:cubicBezTo>
                      <a:pt x="1890183" y="162247"/>
                      <a:pt x="1199092" y="-178537"/>
                      <a:pt x="44450" y="93455"/>
                    </a:cubicBezTo>
                  </a:path>
                </a:pathLst>
              </a:custGeom>
              <a:noFill/>
              <a:ln>
                <a:solidFill>
                  <a:srgbClr val="00B050"/>
                </a:solidFill>
                <a:headEnd type="diamond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3374161" y="1203323"/>
                <a:ext cx="3144641" cy="2807180"/>
              </a:xfrm>
              <a:custGeom>
                <a:avLst/>
                <a:gdLst>
                  <a:gd name="connsiteX0" fmla="*/ 230685 w 3079036"/>
                  <a:gd name="connsiteY0" fmla="*/ 0 h 2890942"/>
                  <a:gd name="connsiteX1" fmla="*/ 65585 w 3079036"/>
                  <a:gd name="connsiteY1" fmla="*/ 1790700 h 2890942"/>
                  <a:gd name="connsiteX2" fmla="*/ 1189535 w 3079036"/>
                  <a:gd name="connsiteY2" fmla="*/ 2889250 h 2890942"/>
                  <a:gd name="connsiteX3" fmla="*/ 2954835 w 3079036"/>
                  <a:gd name="connsiteY3" fmla="*/ 2019300 h 2890942"/>
                  <a:gd name="connsiteX4" fmla="*/ 2834185 w 3079036"/>
                  <a:gd name="connsiteY4" fmla="*/ 1130300 h 2890942"/>
                  <a:gd name="connsiteX5" fmla="*/ 2046785 w 3079036"/>
                  <a:gd name="connsiteY5" fmla="*/ 584200 h 2890942"/>
                  <a:gd name="connsiteX6" fmla="*/ 846635 w 3079036"/>
                  <a:gd name="connsiteY6" fmla="*/ 1238250 h 2890942"/>
                  <a:gd name="connsiteX7" fmla="*/ 732335 w 3079036"/>
                  <a:gd name="connsiteY7" fmla="*/ 2381250 h 2890942"/>
                  <a:gd name="connsiteX0" fmla="*/ 244678 w 3073979"/>
                  <a:gd name="connsiteY0" fmla="*/ 0 h 2881417"/>
                  <a:gd name="connsiteX1" fmla="*/ 60528 w 3073979"/>
                  <a:gd name="connsiteY1" fmla="*/ 1781175 h 2881417"/>
                  <a:gd name="connsiteX2" fmla="*/ 1184478 w 3073979"/>
                  <a:gd name="connsiteY2" fmla="*/ 2879725 h 2881417"/>
                  <a:gd name="connsiteX3" fmla="*/ 2949778 w 3073979"/>
                  <a:gd name="connsiteY3" fmla="*/ 2009775 h 2881417"/>
                  <a:gd name="connsiteX4" fmla="*/ 2829128 w 3073979"/>
                  <a:gd name="connsiteY4" fmla="*/ 1120775 h 2881417"/>
                  <a:gd name="connsiteX5" fmla="*/ 2041728 w 3073979"/>
                  <a:gd name="connsiteY5" fmla="*/ 574675 h 2881417"/>
                  <a:gd name="connsiteX6" fmla="*/ 841578 w 3073979"/>
                  <a:gd name="connsiteY6" fmla="*/ 1228725 h 2881417"/>
                  <a:gd name="connsiteX7" fmla="*/ 727278 w 3073979"/>
                  <a:gd name="connsiteY7" fmla="*/ 2371725 h 2881417"/>
                  <a:gd name="connsiteX0" fmla="*/ 310019 w 3139320"/>
                  <a:gd name="connsiteY0" fmla="*/ 0 h 2881417"/>
                  <a:gd name="connsiteX1" fmla="*/ 125869 w 3139320"/>
                  <a:gd name="connsiteY1" fmla="*/ 1781175 h 2881417"/>
                  <a:gd name="connsiteX2" fmla="*/ 1249819 w 3139320"/>
                  <a:gd name="connsiteY2" fmla="*/ 2879725 h 2881417"/>
                  <a:gd name="connsiteX3" fmla="*/ 3015119 w 3139320"/>
                  <a:gd name="connsiteY3" fmla="*/ 2009775 h 2881417"/>
                  <a:gd name="connsiteX4" fmla="*/ 2894469 w 3139320"/>
                  <a:gd name="connsiteY4" fmla="*/ 1120775 h 2881417"/>
                  <a:gd name="connsiteX5" fmla="*/ 2107069 w 3139320"/>
                  <a:gd name="connsiteY5" fmla="*/ 574675 h 2881417"/>
                  <a:gd name="connsiteX6" fmla="*/ 906919 w 3139320"/>
                  <a:gd name="connsiteY6" fmla="*/ 1228725 h 2881417"/>
                  <a:gd name="connsiteX7" fmla="*/ 792619 w 3139320"/>
                  <a:gd name="connsiteY7" fmla="*/ 2371725 h 2881417"/>
                  <a:gd name="connsiteX0" fmla="*/ 342881 w 3172182"/>
                  <a:gd name="connsiteY0" fmla="*/ 0 h 2881417"/>
                  <a:gd name="connsiteX1" fmla="*/ 158731 w 3172182"/>
                  <a:gd name="connsiteY1" fmla="*/ 1781175 h 2881417"/>
                  <a:gd name="connsiteX2" fmla="*/ 1282681 w 3172182"/>
                  <a:gd name="connsiteY2" fmla="*/ 2879725 h 2881417"/>
                  <a:gd name="connsiteX3" fmla="*/ 3047981 w 3172182"/>
                  <a:gd name="connsiteY3" fmla="*/ 2009775 h 2881417"/>
                  <a:gd name="connsiteX4" fmla="*/ 2927331 w 3172182"/>
                  <a:gd name="connsiteY4" fmla="*/ 1120775 h 2881417"/>
                  <a:gd name="connsiteX5" fmla="*/ 2139931 w 3172182"/>
                  <a:gd name="connsiteY5" fmla="*/ 574675 h 2881417"/>
                  <a:gd name="connsiteX6" fmla="*/ 939781 w 3172182"/>
                  <a:gd name="connsiteY6" fmla="*/ 1228725 h 2881417"/>
                  <a:gd name="connsiteX7" fmla="*/ 825481 w 3172182"/>
                  <a:gd name="connsiteY7" fmla="*/ 2371725 h 2881417"/>
                  <a:gd name="connsiteX0" fmla="*/ 390165 w 3219466"/>
                  <a:gd name="connsiteY0" fmla="*/ 0 h 2879832"/>
                  <a:gd name="connsiteX1" fmla="*/ 132990 w 3219466"/>
                  <a:gd name="connsiteY1" fmla="*/ 2051050 h 2879832"/>
                  <a:gd name="connsiteX2" fmla="*/ 1329965 w 3219466"/>
                  <a:gd name="connsiteY2" fmla="*/ 2879725 h 2879832"/>
                  <a:gd name="connsiteX3" fmla="*/ 3095265 w 3219466"/>
                  <a:gd name="connsiteY3" fmla="*/ 2009775 h 2879832"/>
                  <a:gd name="connsiteX4" fmla="*/ 2974615 w 3219466"/>
                  <a:gd name="connsiteY4" fmla="*/ 1120775 h 2879832"/>
                  <a:gd name="connsiteX5" fmla="*/ 2187215 w 3219466"/>
                  <a:gd name="connsiteY5" fmla="*/ 574675 h 2879832"/>
                  <a:gd name="connsiteX6" fmla="*/ 987065 w 3219466"/>
                  <a:gd name="connsiteY6" fmla="*/ 1228725 h 2879832"/>
                  <a:gd name="connsiteX7" fmla="*/ 872765 w 3219466"/>
                  <a:gd name="connsiteY7" fmla="*/ 2371725 h 2879832"/>
                  <a:gd name="connsiteX0" fmla="*/ 390165 w 3219466"/>
                  <a:gd name="connsiteY0" fmla="*/ 0 h 2920777"/>
                  <a:gd name="connsiteX1" fmla="*/ 132990 w 3219466"/>
                  <a:gd name="connsiteY1" fmla="*/ 2051050 h 2920777"/>
                  <a:gd name="connsiteX2" fmla="*/ 1329965 w 3219466"/>
                  <a:gd name="connsiteY2" fmla="*/ 2879725 h 2920777"/>
                  <a:gd name="connsiteX3" fmla="*/ 3095265 w 3219466"/>
                  <a:gd name="connsiteY3" fmla="*/ 2009775 h 2920777"/>
                  <a:gd name="connsiteX4" fmla="*/ 2974615 w 3219466"/>
                  <a:gd name="connsiteY4" fmla="*/ 1120775 h 2920777"/>
                  <a:gd name="connsiteX5" fmla="*/ 2187215 w 3219466"/>
                  <a:gd name="connsiteY5" fmla="*/ 574675 h 2920777"/>
                  <a:gd name="connsiteX6" fmla="*/ 987065 w 3219466"/>
                  <a:gd name="connsiteY6" fmla="*/ 1228725 h 2920777"/>
                  <a:gd name="connsiteX7" fmla="*/ 872765 w 3219466"/>
                  <a:gd name="connsiteY7" fmla="*/ 2371725 h 2920777"/>
                  <a:gd name="connsiteX0" fmla="*/ 390165 w 3219466"/>
                  <a:gd name="connsiteY0" fmla="*/ 0 h 2879734"/>
                  <a:gd name="connsiteX1" fmla="*/ 132990 w 3219466"/>
                  <a:gd name="connsiteY1" fmla="*/ 2051050 h 2879734"/>
                  <a:gd name="connsiteX2" fmla="*/ 1329965 w 3219466"/>
                  <a:gd name="connsiteY2" fmla="*/ 2879725 h 2879734"/>
                  <a:gd name="connsiteX3" fmla="*/ 3095265 w 3219466"/>
                  <a:gd name="connsiteY3" fmla="*/ 2009775 h 2879734"/>
                  <a:gd name="connsiteX4" fmla="*/ 2974615 w 3219466"/>
                  <a:gd name="connsiteY4" fmla="*/ 1120775 h 2879734"/>
                  <a:gd name="connsiteX5" fmla="*/ 2187215 w 3219466"/>
                  <a:gd name="connsiteY5" fmla="*/ 574675 h 2879734"/>
                  <a:gd name="connsiteX6" fmla="*/ 987065 w 3219466"/>
                  <a:gd name="connsiteY6" fmla="*/ 1228725 h 2879734"/>
                  <a:gd name="connsiteX7" fmla="*/ 872765 w 3219466"/>
                  <a:gd name="connsiteY7" fmla="*/ 2371725 h 2879734"/>
                  <a:gd name="connsiteX0" fmla="*/ 390165 w 2985491"/>
                  <a:gd name="connsiteY0" fmla="*/ 0 h 2885700"/>
                  <a:gd name="connsiteX1" fmla="*/ 132990 w 2985491"/>
                  <a:gd name="connsiteY1" fmla="*/ 2051050 h 2885700"/>
                  <a:gd name="connsiteX2" fmla="*/ 1329965 w 2985491"/>
                  <a:gd name="connsiteY2" fmla="*/ 2879725 h 2885700"/>
                  <a:gd name="connsiteX3" fmla="*/ 2555515 w 2985491"/>
                  <a:gd name="connsiteY3" fmla="*/ 2355850 h 2885700"/>
                  <a:gd name="connsiteX4" fmla="*/ 2974615 w 2985491"/>
                  <a:gd name="connsiteY4" fmla="*/ 1120775 h 2885700"/>
                  <a:gd name="connsiteX5" fmla="*/ 2187215 w 2985491"/>
                  <a:gd name="connsiteY5" fmla="*/ 574675 h 2885700"/>
                  <a:gd name="connsiteX6" fmla="*/ 987065 w 2985491"/>
                  <a:gd name="connsiteY6" fmla="*/ 1228725 h 2885700"/>
                  <a:gd name="connsiteX7" fmla="*/ 872765 w 2985491"/>
                  <a:gd name="connsiteY7" fmla="*/ 2371725 h 2885700"/>
                  <a:gd name="connsiteX0" fmla="*/ 390165 w 2987242"/>
                  <a:gd name="connsiteY0" fmla="*/ 0 h 2885866"/>
                  <a:gd name="connsiteX1" fmla="*/ 132990 w 2987242"/>
                  <a:gd name="connsiteY1" fmla="*/ 2051050 h 2885866"/>
                  <a:gd name="connsiteX2" fmla="*/ 1329965 w 2987242"/>
                  <a:gd name="connsiteY2" fmla="*/ 2879725 h 2885866"/>
                  <a:gd name="connsiteX3" fmla="*/ 2574565 w 2987242"/>
                  <a:gd name="connsiteY3" fmla="*/ 2359025 h 2885866"/>
                  <a:gd name="connsiteX4" fmla="*/ 2974615 w 2987242"/>
                  <a:gd name="connsiteY4" fmla="*/ 1120775 h 2885866"/>
                  <a:gd name="connsiteX5" fmla="*/ 2187215 w 2987242"/>
                  <a:gd name="connsiteY5" fmla="*/ 574675 h 2885866"/>
                  <a:gd name="connsiteX6" fmla="*/ 987065 w 2987242"/>
                  <a:gd name="connsiteY6" fmla="*/ 1228725 h 2885866"/>
                  <a:gd name="connsiteX7" fmla="*/ 872765 w 2987242"/>
                  <a:gd name="connsiteY7" fmla="*/ 2371725 h 2885866"/>
                  <a:gd name="connsiteX0" fmla="*/ 390165 w 2984646"/>
                  <a:gd name="connsiteY0" fmla="*/ 0 h 2885754"/>
                  <a:gd name="connsiteX1" fmla="*/ 132990 w 2984646"/>
                  <a:gd name="connsiteY1" fmla="*/ 2051050 h 2885754"/>
                  <a:gd name="connsiteX2" fmla="*/ 1329965 w 2984646"/>
                  <a:gd name="connsiteY2" fmla="*/ 2879725 h 2885754"/>
                  <a:gd name="connsiteX3" fmla="*/ 2574565 w 2984646"/>
                  <a:gd name="connsiteY3" fmla="*/ 2359025 h 2885754"/>
                  <a:gd name="connsiteX4" fmla="*/ 2974615 w 2984646"/>
                  <a:gd name="connsiteY4" fmla="*/ 1120775 h 2885754"/>
                  <a:gd name="connsiteX5" fmla="*/ 2187215 w 2984646"/>
                  <a:gd name="connsiteY5" fmla="*/ 574675 h 2885754"/>
                  <a:gd name="connsiteX6" fmla="*/ 987065 w 2984646"/>
                  <a:gd name="connsiteY6" fmla="*/ 1228725 h 2885754"/>
                  <a:gd name="connsiteX7" fmla="*/ 872765 w 2984646"/>
                  <a:gd name="connsiteY7" fmla="*/ 2371725 h 2885754"/>
                  <a:gd name="connsiteX0" fmla="*/ 390165 w 2984646"/>
                  <a:gd name="connsiteY0" fmla="*/ 0 h 2885754"/>
                  <a:gd name="connsiteX1" fmla="*/ 132990 w 2984646"/>
                  <a:gd name="connsiteY1" fmla="*/ 2051050 h 2885754"/>
                  <a:gd name="connsiteX2" fmla="*/ 1329965 w 2984646"/>
                  <a:gd name="connsiteY2" fmla="*/ 2879725 h 2885754"/>
                  <a:gd name="connsiteX3" fmla="*/ 2574565 w 2984646"/>
                  <a:gd name="connsiteY3" fmla="*/ 2359025 h 2885754"/>
                  <a:gd name="connsiteX4" fmla="*/ 2974615 w 2984646"/>
                  <a:gd name="connsiteY4" fmla="*/ 1120775 h 2885754"/>
                  <a:gd name="connsiteX5" fmla="*/ 2187215 w 2984646"/>
                  <a:gd name="connsiteY5" fmla="*/ 574675 h 2885754"/>
                  <a:gd name="connsiteX6" fmla="*/ 987065 w 2984646"/>
                  <a:gd name="connsiteY6" fmla="*/ 1228725 h 2885754"/>
                  <a:gd name="connsiteX7" fmla="*/ 872765 w 2984646"/>
                  <a:gd name="connsiteY7" fmla="*/ 2371725 h 2885754"/>
                  <a:gd name="connsiteX0" fmla="*/ 390165 w 2984646"/>
                  <a:gd name="connsiteY0" fmla="*/ 0 h 2885754"/>
                  <a:gd name="connsiteX1" fmla="*/ 132990 w 2984646"/>
                  <a:gd name="connsiteY1" fmla="*/ 2051050 h 2885754"/>
                  <a:gd name="connsiteX2" fmla="*/ 1329965 w 2984646"/>
                  <a:gd name="connsiteY2" fmla="*/ 2879725 h 2885754"/>
                  <a:gd name="connsiteX3" fmla="*/ 2574565 w 2984646"/>
                  <a:gd name="connsiteY3" fmla="*/ 2359025 h 2885754"/>
                  <a:gd name="connsiteX4" fmla="*/ 2974615 w 2984646"/>
                  <a:gd name="connsiteY4" fmla="*/ 1120775 h 2885754"/>
                  <a:gd name="connsiteX5" fmla="*/ 2187215 w 2984646"/>
                  <a:gd name="connsiteY5" fmla="*/ 574675 h 2885754"/>
                  <a:gd name="connsiteX6" fmla="*/ 987065 w 2984646"/>
                  <a:gd name="connsiteY6" fmla="*/ 1228725 h 2885754"/>
                  <a:gd name="connsiteX7" fmla="*/ 872765 w 2984646"/>
                  <a:gd name="connsiteY7" fmla="*/ 2371725 h 2885754"/>
                  <a:gd name="connsiteX0" fmla="*/ 390165 w 2984646"/>
                  <a:gd name="connsiteY0" fmla="*/ 0 h 2885754"/>
                  <a:gd name="connsiteX1" fmla="*/ 132990 w 2984646"/>
                  <a:gd name="connsiteY1" fmla="*/ 2051050 h 2885754"/>
                  <a:gd name="connsiteX2" fmla="*/ 1329965 w 2984646"/>
                  <a:gd name="connsiteY2" fmla="*/ 2879725 h 2885754"/>
                  <a:gd name="connsiteX3" fmla="*/ 2574565 w 2984646"/>
                  <a:gd name="connsiteY3" fmla="*/ 2359025 h 2885754"/>
                  <a:gd name="connsiteX4" fmla="*/ 2974615 w 2984646"/>
                  <a:gd name="connsiteY4" fmla="*/ 1120775 h 2885754"/>
                  <a:gd name="connsiteX5" fmla="*/ 2187215 w 2984646"/>
                  <a:gd name="connsiteY5" fmla="*/ 574675 h 2885754"/>
                  <a:gd name="connsiteX6" fmla="*/ 1152165 w 2984646"/>
                  <a:gd name="connsiteY6" fmla="*/ 977900 h 2885754"/>
                  <a:gd name="connsiteX7" fmla="*/ 872765 w 2984646"/>
                  <a:gd name="connsiteY7" fmla="*/ 2371725 h 2885754"/>
                  <a:gd name="connsiteX0" fmla="*/ 390165 w 2984646"/>
                  <a:gd name="connsiteY0" fmla="*/ 0 h 2885754"/>
                  <a:gd name="connsiteX1" fmla="*/ 132990 w 2984646"/>
                  <a:gd name="connsiteY1" fmla="*/ 2051050 h 2885754"/>
                  <a:gd name="connsiteX2" fmla="*/ 1329965 w 2984646"/>
                  <a:gd name="connsiteY2" fmla="*/ 2879725 h 2885754"/>
                  <a:gd name="connsiteX3" fmla="*/ 2574565 w 2984646"/>
                  <a:gd name="connsiteY3" fmla="*/ 2359025 h 2885754"/>
                  <a:gd name="connsiteX4" fmla="*/ 2974615 w 2984646"/>
                  <a:gd name="connsiteY4" fmla="*/ 1120775 h 2885754"/>
                  <a:gd name="connsiteX5" fmla="*/ 2187215 w 2984646"/>
                  <a:gd name="connsiteY5" fmla="*/ 574675 h 2885754"/>
                  <a:gd name="connsiteX6" fmla="*/ 1152165 w 2984646"/>
                  <a:gd name="connsiteY6" fmla="*/ 977900 h 2885754"/>
                  <a:gd name="connsiteX7" fmla="*/ 872765 w 2984646"/>
                  <a:gd name="connsiteY7" fmla="*/ 2371725 h 2885754"/>
                  <a:gd name="connsiteX0" fmla="*/ 390165 w 2984646"/>
                  <a:gd name="connsiteY0" fmla="*/ 0 h 2885754"/>
                  <a:gd name="connsiteX1" fmla="*/ 132990 w 2984646"/>
                  <a:gd name="connsiteY1" fmla="*/ 2051050 h 2885754"/>
                  <a:gd name="connsiteX2" fmla="*/ 1329965 w 2984646"/>
                  <a:gd name="connsiteY2" fmla="*/ 2879725 h 2885754"/>
                  <a:gd name="connsiteX3" fmla="*/ 2574565 w 2984646"/>
                  <a:gd name="connsiteY3" fmla="*/ 2359025 h 2885754"/>
                  <a:gd name="connsiteX4" fmla="*/ 2974615 w 2984646"/>
                  <a:gd name="connsiteY4" fmla="*/ 1120775 h 2885754"/>
                  <a:gd name="connsiteX5" fmla="*/ 2187215 w 2984646"/>
                  <a:gd name="connsiteY5" fmla="*/ 574675 h 2885754"/>
                  <a:gd name="connsiteX6" fmla="*/ 1152165 w 2984646"/>
                  <a:gd name="connsiteY6" fmla="*/ 977900 h 2885754"/>
                  <a:gd name="connsiteX7" fmla="*/ 872765 w 2984646"/>
                  <a:gd name="connsiteY7" fmla="*/ 2371725 h 2885754"/>
                  <a:gd name="connsiteX0" fmla="*/ 390165 w 3141688"/>
                  <a:gd name="connsiteY0" fmla="*/ 0 h 2885372"/>
                  <a:gd name="connsiteX1" fmla="*/ 132990 w 3141688"/>
                  <a:gd name="connsiteY1" fmla="*/ 2051050 h 2885372"/>
                  <a:gd name="connsiteX2" fmla="*/ 1329965 w 3141688"/>
                  <a:gd name="connsiteY2" fmla="*/ 2879725 h 2885372"/>
                  <a:gd name="connsiteX3" fmla="*/ 2574565 w 3141688"/>
                  <a:gd name="connsiteY3" fmla="*/ 2359025 h 2885372"/>
                  <a:gd name="connsiteX4" fmla="*/ 3133365 w 3141688"/>
                  <a:gd name="connsiteY4" fmla="*/ 1298575 h 2885372"/>
                  <a:gd name="connsiteX5" fmla="*/ 2187215 w 3141688"/>
                  <a:gd name="connsiteY5" fmla="*/ 574675 h 2885372"/>
                  <a:gd name="connsiteX6" fmla="*/ 1152165 w 3141688"/>
                  <a:gd name="connsiteY6" fmla="*/ 977900 h 2885372"/>
                  <a:gd name="connsiteX7" fmla="*/ 872765 w 3141688"/>
                  <a:gd name="connsiteY7" fmla="*/ 2371725 h 2885372"/>
                  <a:gd name="connsiteX0" fmla="*/ 390165 w 3138486"/>
                  <a:gd name="connsiteY0" fmla="*/ 0 h 2885372"/>
                  <a:gd name="connsiteX1" fmla="*/ 132990 w 3138486"/>
                  <a:gd name="connsiteY1" fmla="*/ 2051050 h 2885372"/>
                  <a:gd name="connsiteX2" fmla="*/ 1329965 w 3138486"/>
                  <a:gd name="connsiteY2" fmla="*/ 2879725 h 2885372"/>
                  <a:gd name="connsiteX3" fmla="*/ 2574565 w 3138486"/>
                  <a:gd name="connsiteY3" fmla="*/ 2359025 h 2885372"/>
                  <a:gd name="connsiteX4" fmla="*/ 3133365 w 3138486"/>
                  <a:gd name="connsiteY4" fmla="*/ 1298575 h 2885372"/>
                  <a:gd name="connsiteX5" fmla="*/ 2282465 w 3138486"/>
                  <a:gd name="connsiteY5" fmla="*/ 590550 h 2885372"/>
                  <a:gd name="connsiteX6" fmla="*/ 1152165 w 3138486"/>
                  <a:gd name="connsiteY6" fmla="*/ 977900 h 2885372"/>
                  <a:gd name="connsiteX7" fmla="*/ 872765 w 3138486"/>
                  <a:gd name="connsiteY7" fmla="*/ 2371725 h 2885372"/>
                  <a:gd name="connsiteX0" fmla="*/ 390165 w 3139388"/>
                  <a:gd name="connsiteY0" fmla="*/ 0 h 2885372"/>
                  <a:gd name="connsiteX1" fmla="*/ 132990 w 3139388"/>
                  <a:gd name="connsiteY1" fmla="*/ 2051050 h 2885372"/>
                  <a:gd name="connsiteX2" fmla="*/ 1329965 w 3139388"/>
                  <a:gd name="connsiteY2" fmla="*/ 2879725 h 2885372"/>
                  <a:gd name="connsiteX3" fmla="*/ 2574565 w 3139388"/>
                  <a:gd name="connsiteY3" fmla="*/ 2359025 h 2885372"/>
                  <a:gd name="connsiteX4" fmla="*/ 3133365 w 3139388"/>
                  <a:gd name="connsiteY4" fmla="*/ 1298575 h 2885372"/>
                  <a:gd name="connsiteX5" fmla="*/ 2282465 w 3139388"/>
                  <a:gd name="connsiteY5" fmla="*/ 590550 h 2885372"/>
                  <a:gd name="connsiteX6" fmla="*/ 1152165 w 3139388"/>
                  <a:gd name="connsiteY6" fmla="*/ 977900 h 2885372"/>
                  <a:gd name="connsiteX7" fmla="*/ 872765 w 3139388"/>
                  <a:gd name="connsiteY7" fmla="*/ 2371725 h 2885372"/>
                  <a:gd name="connsiteX0" fmla="*/ 390165 w 3031860"/>
                  <a:gd name="connsiteY0" fmla="*/ 0 h 2885300"/>
                  <a:gd name="connsiteX1" fmla="*/ 132990 w 3031860"/>
                  <a:gd name="connsiteY1" fmla="*/ 2051050 h 2885300"/>
                  <a:gd name="connsiteX2" fmla="*/ 1329965 w 3031860"/>
                  <a:gd name="connsiteY2" fmla="*/ 2879725 h 2885300"/>
                  <a:gd name="connsiteX3" fmla="*/ 2574565 w 3031860"/>
                  <a:gd name="connsiteY3" fmla="*/ 2359025 h 2885300"/>
                  <a:gd name="connsiteX4" fmla="*/ 3023828 w 3031860"/>
                  <a:gd name="connsiteY4" fmla="*/ 1327150 h 2885300"/>
                  <a:gd name="connsiteX5" fmla="*/ 2282465 w 3031860"/>
                  <a:gd name="connsiteY5" fmla="*/ 590550 h 2885300"/>
                  <a:gd name="connsiteX6" fmla="*/ 1152165 w 3031860"/>
                  <a:gd name="connsiteY6" fmla="*/ 977900 h 2885300"/>
                  <a:gd name="connsiteX7" fmla="*/ 872765 w 3031860"/>
                  <a:gd name="connsiteY7" fmla="*/ 2371725 h 2885300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52165 w 3055132"/>
                  <a:gd name="connsiteY6" fmla="*/ 977900 h 2885312"/>
                  <a:gd name="connsiteX7" fmla="*/ 872765 w 3055132"/>
                  <a:gd name="connsiteY7" fmla="*/ 2371725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42640 w 3055132"/>
                  <a:gd name="connsiteY6" fmla="*/ 920750 h 2885312"/>
                  <a:gd name="connsiteX7" fmla="*/ 872765 w 3055132"/>
                  <a:gd name="connsiteY7" fmla="*/ 2371725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42640 w 3055132"/>
                  <a:gd name="connsiteY6" fmla="*/ 920750 h 2885312"/>
                  <a:gd name="connsiteX7" fmla="*/ 744178 w 3055132"/>
                  <a:gd name="connsiteY7" fmla="*/ 2085975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42640 w 3055132"/>
                  <a:gd name="connsiteY6" fmla="*/ 920750 h 2885312"/>
                  <a:gd name="connsiteX7" fmla="*/ 834665 w 3055132"/>
                  <a:gd name="connsiteY7" fmla="*/ 2319338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42640 w 3055132"/>
                  <a:gd name="connsiteY6" fmla="*/ 920750 h 2885312"/>
                  <a:gd name="connsiteX7" fmla="*/ 834665 w 3055132"/>
                  <a:gd name="connsiteY7" fmla="*/ 2319338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14065 w 3055132"/>
                  <a:gd name="connsiteY6" fmla="*/ 863600 h 2885312"/>
                  <a:gd name="connsiteX7" fmla="*/ 834665 w 3055132"/>
                  <a:gd name="connsiteY7" fmla="*/ 2319338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052152 w 3055132"/>
                  <a:gd name="connsiteY6" fmla="*/ 787400 h 2885312"/>
                  <a:gd name="connsiteX7" fmla="*/ 834665 w 3055132"/>
                  <a:gd name="connsiteY7" fmla="*/ 2319338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080727 w 3055132"/>
                  <a:gd name="connsiteY6" fmla="*/ 830262 h 2885312"/>
                  <a:gd name="connsiteX7" fmla="*/ 834665 w 3055132"/>
                  <a:gd name="connsiteY7" fmla="*/ 2319338 h 2885312"/>
                  <a:gd name="connsiteX0" fmla="*/ 390165 w 3055132"/>
                  <a:gd name="connsiteY0" fmla="*/ 0 h 2885312"/>
                  <a:gd name="connsiteX1" fmla="*/ 132990 w 3055132"/>
                  <a:gd name="connsiteY1" fmla="*/ 2051050 h 2885312"/>
                  <a:gd name="connsiteX2" fmla="*/ 1329965 w 3055132"/>
                  <a:gd name="connsiteY2" fmla="*/ 2879725 h 2885312"/>
                  <a:gd name="connsiteX3" fmla="*/ 2574565 w 3055132"/>
                  <a:gd name="connsiteY3" fmla="*/ 2359025 h 2885312"/>
                  <a:gd name="connsiteX4" fmla="*/ 3047640 w 3055132"/>
                  <a:gd name="connsiteY4" fmla="*/ 1322387 h 2885312"/>
                  <a:gd name="connsiteX5" fmla="*/ 2282465 w 3055132"/>
                  <a:gd name="connsiteY5" fmla="*/ 590550 h 2885312"/>
                  <a:gd name="connsiteX6" fmla="*/ 1123590 w 3055132"/>
                  <a:gd name="connsiteY6" fmla="*/ 911225 h 2885312"/>
                  <a:gd name="connsiteX7" fmla="*/ 834665 w 3055132"/>
                  <a:gd name="connsiteY7" fmla="*/ 2319338 h 2885312"/>
                  <a:gd name="connsiteX0" fmla="*/ 371340 w 3036307"/>
                  <a:gd name="connsiteY0" fmla="*/ 0 h 2885312"/>
                  <a:gd name="connsiteX1" fmla="*/ 77746 w 3036307"/>
                  <a:gd name="connsiteY1" fmla="*/ 721099 h 2885312"/>
                  <a:gd name="connsiteX2" fmla="*/ 114165 w 3036307"/>
                  <a:gd name="connsiteY2" fmla="*/ 2051050 h 2885312"/>
                  <a:gd name="connsiteX3" fmla="*/ 1311140 w 3036307"/>
                  <a:gd name="connsiteY3" fmla="*/ 2879725 h 2885312"/>
                  <a:gd name="connsiteX4" fmla="*/ 2555740 w 3036307"/>
                  <a:gd name="connsiteY4" fmla="*/ 2359025 h 2885312"/>
                  <a:gd name="connsiteX5" fmla="*/ 3028815 w 3036307"/>
                  <a:gd name="connsiteY5" fmla="*/ 1322387 h 2885312"/>
                  <a:gd name="connsiteX6" fmla="*/ 2263640 w 3036307"/>
                  <a:gd name="connsiteY6" fmla="*/ 590550 h 2885312"/>
                  <a:gd name="connsiteX7" fmla="*/ 1104765 w 3036307"/>
                  <a:gd name="connsiteY7" fmla="*/ 911225 h 2885312"/>
                  <a:gd name="connsiteX8" fmla="*/ 815840 w 3036307"/>
                  <a:gd name="connsiteY8" fmla="*/ 2319338 h 2885312"/>
                  <a:gd name="connsiteX0" fmla="*/ 382746 w 3047713"/>
                  <a:gd name="connsiteY0" fmla="*/ 0 h 2885312"/>
                  <a:gd name="connsiteX1" fmla="*/ 65246 w 3047713"/>
                  <a:gd name="connsiteY1" fmla="*/ 846605 h 2885312"/>
                  <a:gd name="connsiteX2" fmla="*/ 125571 w 3047713"/>
                  <a:gd name="connsiteY2" fmla="*/ 2051050 h 2885312"/>
                  <a:gd name="connsiteX3" fmla="*/ 1322546 w 3047713"/>
                  <a:gd name="connsiteY3" fmla="*/ 2879725 h 2885312"/>
                  <a:gd name="connsiteX4" fmla="*/ 2567146 w 3047713"/>
                  <a:gd name="connsiteY4" fmla="*/ 2359025 h 2885312"/>
                  <a:gd name="connsiteX5" fmla="*/ 3040221 w 3047713"/>
                  <a:gd name="connsiteY5" fmla="*/ 1322387 h 2885312"/>
                  <a:gd name="connsiteX6" fmla="*/ 2275046 w 3047713"/>
                  <a:gd name="connsiteY6" fmla="*/ 590550 h 2885312"/>
                  <a:gd name="connsiteX7" fmla="*/ 1116171 w 3047713"/>
                  <a:gd name="connsiteY7" fmla="*/ 911225 h 2885312"/>
                  <a:gd name="connsiteX8" fmla="*/ 827246 w 3047713"/>
                  <a:gd name="connsiteY8" fmla="*/ 2319338 h 2885312"/>
                  <a:gd name="connsiteX0" fmla="*/ 395817 w 3060784"/>
                  <a:gd name="connsiteY0" fmla="*/ 0 h 2885312"/>
                  <a:gd name="connsiteX1" fmla="*/ 78317 w 3060784"/>
                  <a:gd name="connsiteY1" fmla="*/ 846605 h 2885312"/>
                  <a:gd name="connsiteX2" fmla="*/ 18552 w 3060784"/>
                  <a:gd name="connsiteY2" fmla="*/ 1623546 h 2885312"/>
                  <a:gd name="connsiteX3" fmla="*/ 138642 w 3060784"/>
                  <a:gd name="connsiteY3" fmla="*/ 2051050 h 2885312"/>
                  <a:gd name="connsiteX4" fmla="*/ 1335617 w 3060784"/>
                  <a:gd name="connsiteY4" fmla="*/ 2879725 h 2885312"/>
                  <a:gd name="connsiteX5" fmla="*/ 2580217 w 3060784"/>
                  <a:gd name="connsiteY5" fmla="*/ 2359025 h 2885312"/>
                  <a:gd name="connsiteX6" fmla="*/ 3053292 w 3060784"/>
                  <a:gd name="connsiteY6" fmla="*/ 1322387 h 2885312"/>
                  <a:gd name="connsiteX7" fmla="*/ 2288117 w 3060784"/>
                  <a:gd name="connsiteY7" fmla="*/ 590550 h 2885312"/>
                  <a:gd name="connsiteX8" fmla="*/ 1129242 w 3060784"/>
                  <a:gd name="connsiteY8" fmla="*/ 911225 h 2885312"/>
                  <a:gd name="connsiteX9" fmla="*/ 840317 w 3060784"/>
                  <a:gd name="connsiteY9" fmla="*/ 2319338 h 2885312"/>
                  <a:gd name="connsiteX0" fmla="*/ 381033 w 3046000"/>
                  <a:gd name="connsiteY0" fmla="*/ 0 h 2879897"/>
                  <a:gd name="connsiteX1" fmla="*/ 63533 w 3046000"/>
                  <a:gd name="connsiteY1" fmla="*/ 846605 h 2879897"/>
                  <a:gd name="connsiteX2" fmla="*/ 3768 w 3046000"/>
                  <a:gd name="connsiteY2" fmla="*/ 1623546 h 2879897"/>
                  <a:gd name="connsiteX3" fmla="*/ 123858 w 3046000"/>
                  <a:gd name="connsiteY3" fmla="*/ 2051050 h 2879897"/>
                  <a:gd name="connsiteX4" fmla="*/ 529698 w 3046000"/>
                  <a:gd name="connsiteY4" fmla="*/ 2412440 h 2879897"/>
                  <a:gd name="connsiteX5" fmla="*/ 1320833 w 3046000"/>
                  <a:gd name="connsiteY5" fmla="*/ 2879725 h 2879897"/>
                  <a:gd name="connsiteX6" fmla="*/ 2565433 w 3046000"/>
                  <a:gd name="connsiteY6" fmla="*/ 2359025 h 2879897"/>
                  <a:gd name="connsiteX7" fmla="*/ 3038508 w 3046000"/>
                  <a:gd name="connsiteY7" fmla="*/ 1322387 h 2879897"/>
                  <a:gd name="connsiteX8" fmla="*/ 2273333 w 3046000"/>
                  <a:gd name="connsiteY8" fmla="*/ 590550 h 2879897"/>
                  <a:gd name="connsiteX9" fmla="*/ 1114458 w 3046000"/>
                  <a:gd name="connsiteY9" fmla="*/ 911225 h 2879897"/>
                  <a:gd name="connsiteX10" fmla="*/ 825533 w 3046000"/>
                  <a:gd name="connsiteY10" fmla="*/ 2319338 h 2879897"/>
                  <a:gd name="connsiteX0" fmla="*/ 381033 w 3044103"/>
                  <a:gd name="connsiteY0" fmla="*/ 0 h 2891381"/>
                  <a:gd name="connsiteX1" fmla="*/ 63533 w 3044103"/>
                  <a:gd name="connsiteY1" fmla="*/ 846605 h 2891381"/>
                  <a:gd name="connsiteX2" fmla="*/ 3768 w 3044103"/>
                  <a:gd name="connsiteY2" fmla="*/ 1623546 h 2891381"/>
                  <a:gd name="connsiteX3" fmla="*/ 123858 w 3044103"/>
                  <a:gd name="connsiteY3" fmla="*/ 2051050 h 2891381"/>
                  <a:gd name="connsiteX4" fmla="*/ 529698 w 3044103"/>
                  <a:gd name="connsiteY4" fmla="*/ 2412440 h 2891381"/>
                  <a:gd name="connsiteX5" fmla="*/ 1320833 w 3044103"/>
                  <a:gd name="connsiteY5" fmla="*/ 2879725 h 2891381"/>
                  <a:gd name="connsiteX6" fmla="*/ 1934168 w 3044103"/>
                  <a:gd name="connsiteY6" fmla="*/ 2717241 h 2891381"/>
                  <a:gd name="connsiteX7" fmla="*/ 2565433 w 3044103"/>
                  <a:gd name="connsiteY7" fmla="*/ 2359025 h 2891381"/>
                  <a:gd name="connsiteX8" fmla="*/ 3038508 w 3044103"/>
                  <a:gd name="connsiteY8" fmla="*/ 1322387 h 2891381"/>
                  <a:gd name="connsiteX9" fmla="*/ 2273333 w 3044103"/>
                  <a:gd name="connsiteY9" fmla="*/ 590550 h 2891381"/>
                  <a:gd name="connsiteX10" fmla="*/ 1114458 w 3044103"/>
                  <a:gd name="connsiteY10" fmla="*/ 911225 h 2891381"/>
                  <a:gd name="connsiteX11" fmla="*/ 825533 w 3044103"/>
                  <a:gd name="connsiteY11" fmla="*/ 2319338 h 2891381"/>
                  <a:gd name="connsiteX0" fmla="*/ 381033 w 3073983"/>
                  <a:gd name="connsiteY0" fmla="*/ 0 h 2891381"/>
                  <a:gd name="connsiteX1" fmla="*/ 63533 w 3073983"/>
                  <a:gd name="connsiteY1" fmla="*/ 846605 h 2891381"/>
                  <a:gd name="connsiteX2" fmla="*/ 3768 w 3073983"/>
                  <a:gd name="connsiteY2" fmla="*/ 1623546 h 2891381"/>
                  <a:gd name="connsiteX3" fmla="*/ 123858 w 3073983"/>
                  <a:gd name="connsiteY3" fmla="*/ 2051050 h 2891381"/>
                  <a:gd name="connsiteX4" fmla="*/ 529698 w 3073983"/>
                  <a:gd name="connsiteY4" fmla="*/ 2412440 h 2891381"/>
                  <a:gd name="connsiteX5" fmla="*/ 1320833 w 3073983"/>
                  <a:gd name="connsiteY5" fmla="*/ 2879725 h 2891381"/>
                  <a:gd name="connsiteX6" fmla="*/ 1934168 w 3073983"/>
                  <a:gd name="connsiteY6" fmla="*/ 2717241 h 2891381"/>
                  <a:gd name="connsiteX7" fmla="*/ 2565433 w 3073983"/>
                  <a:gd name="connsiteY7" fmla="*/ 2359025 h 2891381"/>
                  <a:gd name="connsiteX8" fmla="*/ 2908334 w 3073983"/>
                  <a:gd name="connsiteY8" fmla="*/ 1868582 h 2891381"/>
                  <a:gd name="connsiteX9" fmla="*/ 3038508 w 3073983"/>
                  <a:gd name="connsiteY9" fmla="*/ 1322387 h 2891381"/>
                  <a:gd name="connsiteX10" fmla="*/ 2273333 w 3073983"/>
                  <a:gd name="connsiteY10" fmla="*/ 590550 h 2891381"/>
                  <a:gd name="connsiteX11" fmla="*/ 1114458 w 3073983"/>
                  <a:gd name="connsiteY11" fmla="*/ 911225 h 2891381"/>
                  <a:gd name="connsiteX12" fmla="*/ 825533 w 3073983"/>
                  <a:gd name="connsiteY12" fmla="*/ 2319338 h 2891381"/>
                  <a:gd name="connsiteX0" fmla="*/ 371360 w 3064310"/>
                  <a:gd name="connsiteY0" fmla="*/ 0 h 2891381"/>
                  <a:gd name="connsiteX1" fmla="*/ 53860 w 3064310"/>
                  <a:gd name="connsiteY1" fmla="*/ 846605 h 2891381"/>
                  <a:gd name="connsiteX2" fmla="*/ 6048 w 3064310"/>
                  <a:gd name="connsiteY2" fmla="*/ 1426322 h 2891381"/>
                  <a:gd name="connsiteX3" fmla="*/ 114185 w 3064310"/>
                  <a:gd name="connsiteY3" fmla="*/ 2051050 h 2891381"/>
                  <a:gd name="connsiteX4" fmla="*/ 520025 w 3064310"/>
                  <a:gd name="connsiteY4" fmla="*/ 2412440 h 2891381"/>
                  <a:gd name="connsiteX5" fmla="*/ 1311160 w 3064310"/>
                  <a:gd name="connsiteY5" fmla="*/ 2879725 h 2891381"/>
                  <a:gd name="connsiteX6" fmla="*/ 1924495 w 3064310"/>
                  <a:gd name="connsiteY6" fmla="*/ 2717241 h 2891381"/>
                  <a:gd name="connsiteX7" fmla="*/ 2555760 w 3064310"/>
                  <a:gd name="connsiteY7" fmla="*/ 2359025 h 2891381"/>
                  <a:gd name="connsiteX8" fmla="*/ 2898661 w 3064310"/>
                  <a:gd name="connsiteY8" fmla="*/ 1868582 h 2891381"/>
                  <a:gd name="connsiteX9" fmla="*/ 3028835 w 3064310"/>
                  <a:gd name="connsiteY9" fmla="*/ 1322387 h 2891381"/>
                  <a:gd name="connsiteX10" fmla="*/ 2263660 w 3064310"/>
                  <a:gd name="connsiteY10" fmla="*/ 590550 h 2891381"/>
                  <a:gd name="connsiteX11" fmla="*/ 1104785 w 3064310"/>
                  <a:gd name="connsiteY11" fmla="*/ 911225 h 2891381"/>
                  <a:gd name="connsiteX12" fmla="*/ 815860 w 3064310"/>
                  <a:gd name="connsiteY12" fmla="*/ 2319338 h 2891381"/>
                  <a:gd name="connsiteX0" fmla="*/ 373073 w 3066023"/>
                  <a:gd name="connsiteY0" fmla="*/ 0 h 2891381"/>
                  <a:gd name="connsiteX1" fmla="*/ 49597 w 3066023"/>
                  <a:gd name="connsiteY1" fmla="*/ 745005 h 2891381"/>
                  <a:gd name="connsiteX2" fmla="*/ 7761 w 3066023"/>
                  <a:gd name="connsiteY2" fmla="*/ 1426322 h 2891381"/>
                  <a:gd name="connsiteX3" fmla="*/ 115898 w 3066023"/>
                  <a:gd name="connsiteY3" fmla="*/ 2051050 h 2891381"/>
                  <a:gd name="connsiteX4" fmla="*/ 521738 w 3066023"/>
                  <a:gd name="connsiteY4" fmla="*/ 2412440 h 2891381"/>
                  <a:gd name="connsiteX5" fmla="*/ 1312873 w 3066023"/>
                  <a:gd name="connsiteY5" fmla="*/ 2879725 h 2891381"/>
                  <a:gd name="connsiteX6" fmla="*/ 1926208 w 3066023"/>
                  <a:gd name="connsiteY6" fmla="*/ 2717241 h 2891381"/>
                  <a:gd name="connsiteX7" fmla="*/ 2557473 w 3066023"/>
                  <a:gd name="connsiteY7" fmla="*/ 2359025 h 2891381"/>
                  <a:gd name="connsiteX8" fmla="*/ 2900374 w 3066023"/>
                  <a:gd name="connsiteY8" fmla="*/ 1868582 h 2891381"/>
                  <a:gd name="connsiteX9" fmla="*/ 3030548 w 3066023"/>
                  <a:gd name="connsiteY9" fmla="*/ 1322387 h 2891381"/>
                  <a:gd name="connsiteX10" fmla="*/ 2265373 w 3066023"/>
                  <a:gd name="connsiteY10" fmla="*/ 590550 h 2891381"/>
                  <a:gd name="connsiteX11" fmla="*/ 1106498 w 3066023"/>
                  <a:gd name="connsiteY11" fmla="*/ 911225 h 2891381"/>
                  <a:gd name="connsiteX12" fmla="*/ 817573 w 3066023"/>
                  <a:gd name="connsiteY12" fmla="*/ 2319338 h 2891381"/>
                  <a:gd name="connsiteX0" fmla="*/ 373073 w 3066023"/>
                  <a:gd name="connsiteY0" fmla="*/ 0 h 2891381"/>
                  <a:gd name="connsiteX1" fmla="*/ 49597 w 3066023"/>
                  <a:gd name="connsiteY1" fmla="*/ 745005 h 2891381"/>
                  <a:gd name="connsiteX2" fmla="*/ 7761 w 3066023"/>
                  <a:gd name="connsiteY2" fmla="*/ 1426322 h 2891381"/>
                  <a:gd name="connsiteX3" fmla="*/ 115898 w 3066023"/>
                  <a:gd name="connsiteY3" fmla="*/ 2051050 h 2891381"/>
                  <a:gd name="connsiteX4" fmla="*/ 521738 w 3066023"/>
                  <a:gd name="connsiteY4" fmla="*/ 2412440 h 2891381"/>
                  <a:gd name="connsiteX5" fmla="*/ 1312873 w 3066023"/>
                  <a:gd name="connsiteY5" fmla="*/ 2879725 h 2891381"/>
                  <a:gd name="connsiteX6" fmla="*/ 1926208 w 3066023"/>
                  <a:gd name="connsiteY6" fmla="*/ 2717241 h 2891381"/>
                  <a:gd name="connsiteX7" fmla="*/ 2557473 w 3066023"/>
                  <a:gd name="connsiteY7" fmla="*/ 2359025 h 2891381"/>
                  <a:gd name="connsiteX8" fmla="*/ 2900374 w 3066023"/>
                  <a:gd name="connsiteY8" fmla="*/ 1868582 h 2891381"/>
                  <a:gd name="connsiteX9" fmla="*/ 3030548 w 3066023"/>
                  <a:gd name="connsiteY9" fmla="*/ 1322387 h 2891381"/>
                  <a:gd name="connsiteX10" fmla="*/ 2265373 w 3066023"/>
                  <a:gd name="connsiteY10" fmla="*/ 590550 h 2891381"/>
                  <a:gd name="connsiteX11" fmla="*/ 1106498 w 3066023"/>
                  <a:gd name="connsiteY11" fmla="*/ 911225 h 2891381"/>
                  <a:gd name="connsiteX12" fmla="*/ 817573 w 3066023"/>
                  <a:gd name="connsiteY12" fmla="*/ 2319338 h 2891381"/>
                  <a:gd name="connsiteX0" fmla="*/ 373073 w 3066023"/>
                  <a:gd name="connsiteY0" fmla="*/ 0 h 2891381"/>
                  <a:gd name="connsiteX1" fmla="*/ 49597 w 3066023"/>
                  <a:gd name="connsiteY1" fmla="*/ 745005 h 2891381"/>
                  <a:gd name="connsiteX2" fmla="*/ 7761 w 3066023"/>
                  <a:gd name="connsiteY2" fmla="*/ 1426322 h 2891381"/>
                  <a:gd name="connsiteX3" fmla="*/ 115898 w 3066023"/>
                  <a:gd name="connsiteY3" fmla="*/ 2051050 h 2891381"/>
                  <a:gd name="connsiteX4" fmla="*/ 521738 w 3066023"/>
                  <a:gd name="connsiteY4" fmla="*/ 2412440 h 2891381"/>
                  <a:gd name="connsiteX5" fmla="*/ 1312873 w 3066023"/>
                  <a:gd name="connsiteY5" fmla="*/ 2879725 h 2891381"/>
                  <a:gd name="connsiteX6" fmla="*/ 1926208 w 3066023"/>
                  <a:gd name="connsiteY6" fmla="*/ 2717241 h 2891381"/>
                  <a:gd name="connsiteX7" fmla="*/ 2557473 w 3066023"/>
                  <a:gd name="connsiteY7" fmla="*/ 2359025 h 2891381"/>
                  <a:gd name="connsiteX8" fmla="*/ 2900374 w 3066023"/>
                  <a:gd name="connsiteY8" fmla="*/ 1868582 h 2891381"/>
                  <a:gd name="connsiteX9" fmla="*/ 3030548 w 3066023"/>
                  <a:gd name="connsiteY9" fmla="*/ 1322387 h 2891381"/>
                  <a:gd name="connsiteX10" fmla="*/ 2265373 w 3066023"/>
                  <a:gd name="connsiteY10" fmla="*/ 590550 h 2891381"/>
                  <a:gd name="connsiteX11" fmla="*/ 1106498 w 3066023"/>
                  <a:gd name="connsiteY11" fmla="*/ 911225 h 2891381"/>
                  <a:gd name="connsiteX12" fmla="*/ 817573 w 3066023"/>
                  <a:gd name="connsiteY12" fmla="*/ 2319338 h 2891381"/>
                  <a:gd name="connsiteX0" fmla="*/ 397738 w 3090688"/>
                  <a:gd name="connsiteY0" fmla="*/ 0 h 2891381"/>
                  <a:gd name="connsiteX1" fmla="*/ 74262 w 3090688"/>
                  <a:gd name="connsiteY1" fmla="*/ 745005 h 2891381"/>
                  <a:gd name="connsiteX2" fmla="*/ 2544 w 3090688"/>
                  <a:gd name="connsiteY2" fmla="*/ 1480110 h 2891381"/>
                  <a:gd name="connsiteX3" fmla="*/ 140563 w 3090688"/>
                  <a:gd name="connsiteY3" fmla="*/ 2051050 h 2891381"/>
                  <a:gd name="connsiteX4" fmla="*/ 546403 w 3090688"/>
                  <a:gd name="connsiteY4" fmla="*/ 2412440 h 2891381"/>
                  <a:gd name="connsiteX5" fmla="*/ 1337538 w 3090688"/>
                  <a:gd name="connsiteY5" fmla="*/ 2879725 h 2891381"/>
                  <a:gd name="connsiteX6" fmla="*/ 1950873 w 3090688"/>
                  <a:gd name="connsiteY6" fmla="*/ 2717241 h 2891381"/>
                  <a:gd name="connsiteX7" fmla="*/ 2582138 w 3090688"/>
                  <a:gd name="connsiteY7" fmla="*/ 2359025 h 2891381"/>
                  <a:gd name="connsiteX8" fmla="*/ 2925039 w 3090688"/>
                  <a:gd name="connsiteY8" fmla="*/ 1868582 h 2891381"/>
                  <a:gd name="connsiteX9" fmla="*/ 3055213 w 3090688"/>
                  <a:gd name="connsiteY9" fmla="*/ 1322387 h 2891381"/>
                  <a:gd name="connsiteX10" fmla="*/ 2290038 w 3090688"/>
                  <a:gd name="connsiteY10" fmla="*/ 590550 h 2891381"/>
                  <a:gd name="connsiteX11" fmla="*/ 1131163 w 3090688"/>
                  <a:gd name="connsiteY11" fmla="*/ 911225 h 2891381"/>
                  <a:gd name="connsiteX12" fmla="*/ 842238 w 3090688"/>
                  <a:gd name="connsiteY12" fmla="*/ 2319338 h 2891381"/>
                  <a:gd name="connsiteX0" fmla="*/ 397738 w 3090688"/>
                  <a:gd name="connsiteY0" fmla="*/ 0 h 2891381"/>
                  <a:gd name="connsiteX1" fmla="*/ 74262 w 3090688"/>
                  <a:gd name="connsiteY1" fmla="*/ 745005 h 2891381"/>
                  <a:gd name="connsiteX2" fmla="*/ 2544 w 3090688"/>
                  <a:gd name="connsiteY2" fmla="*/ 1480110 h 2891381"/>
                  <a:gd name="connsiteX3" fmla="*/ 140563 w 3090688"/>
                  <a:gd name="connsiteY3" fmla="*/ 2051050 h 2891381"/>
                  <a:gd name="connsiteX4" fmla="*/ 546403 w 3090688"/>
                  <a:gd name="connsiteY4" fmla="*/ 2412440 h 2891381"/>
                  <a:gd name="connsiteX5" fmla="*/ 1337538 w 3090688"/>
                  <a:gd name="connsiteY5" fmla="*/ 2879725 h 2891381"/>
                  <a:gd name="connsiteX6" fmla="*/ 1950873 w 3090688"/>
                  <a:gd name="connsiteY6" fmla="*/ 2717241 h 2891381"/>
                  <a:gd name="connsiteX7" fmla="*/ 2582138 w 3090688"/>
                  <a:gd name="connsiteY7" fmla="*/ 2359025 h 2891381"/>
                  <a:gd name="connsiteX8" fmla="*/ 2925039 w 3090688"/>
                  <a:gd name="connsiteY8" fmla="*/ 1868582 h 2891381"/>
                  <a:gd name="connsiteX9" fmla="*/ 3055213 w 3090688"/>
                  <a:gd name="connsiteY9" fmla="*/ 1322387 h 2891381"/>
                  <a:gd name="connsiteX10" fmla="*/ 2290038 w 3090688"/>
                  <a:gd name="connsiteY10" fmla="*/ 590550 h 2891381"/>
                  <a:gd name="connsiteX11" fmla="*/ 1131163 w 3090688"/>
                  <a:gd name="connsiteY11" fmla="*/ 911225 h 2891381"/>
                  <a:gd name="connsiteX12" fmla="*/ 842238 w 3090688"/>
                  <a:gd name="connsiteY12" fmla="*/ 2319338 h 2891381"/>
                  <a:gd name="connsiteX0" fmla="*/ 397738 w 3090688"/>
                  <a:gd name="connsiteY0" fmla="*/ 0 h 2891381"/>
                  <a:gd name="connsiteX1" fmla="*/ 74262 w 3090688"/>
                  <a:gd name="connsiteY1" fmla="*/ 745005 h 2891381"/>
                  <a:gd name="connsiteX2" fmla="*/ 2544 w 3090688"/>
                  <a:gd name="connsiteY2" fmla="*/ 1480110 h 2891381"/>
                  <a:gd name="connsiteX3" fmla="*/ 176422 w 3090688"/>
                  <a:gd name="connsiteY3" fmla="*/ 2068980 h 2891381"/>
                  <a:gd name="connsiteX4" fmla="*/ 546403 w 3090688"/>
                  <a:gd name="connsiteY4" fmla="*/ 2412440 h 2891381"/>
                  <a:gd name="connsiteX5" fmla="*/ 1337538 w 3090688"/>
                  <a:gd name="connsiteY5" fmla="*/ 2879725 h 2891381"/>
                  <a:gd name="connsiteX6" fmla="*/ 1950873 w 3090688"/>
                  <a:gd name="connsiteY6" fmla="*/ 2717241 h 2891381"/>
                  <a:gd name="connsiteX7" fmla="*/ 2582138 w 3090688"/>
                  <a:gd name="connsiteY7" fmla="*/ 2359025 h 2891381"/>
                  <a:gd name="connsiteX8" fmla="*/ 2925039 w 3090688"/>
                  <a:gd name="connsiteY8" fmla="*/ 1868582 h 2891381"/>
                  <a:gd name="connsiteX9" fmla="*/ 3055213 w 3090688"/>
                  <a:gd name="connsiteY9" fmla="*/ 1322387 h 2891381"/>
                  <a:gd name="connsiteX10" fmla="*/ 2290038 w 3090688"/>
                  <a:gd name="connsiteY10" fmla="*/ 590550 h 2891381"/>
                  <a:gd name="connsiteX11" fmla="*/ 1131163 w 3090688"/>
                  <a:gd name="connsiteY11" fmla="*/ 911225 h 2891381"/>
                  <a:gd name="connsiteX12" fmla="*/ 842238 w 3090688"/>
                  <a:gd name="connsiteY12" fmla="*/ 2319338 h 2891381"/>
                  <a:gd name="connsiteX0" fmla="*/ 397738 w 3090688"/>
                  <a:gd name="connsiteY0" fmla="*/ 0 h 2891381"/>
                  <a:gd name="connsiteX1" fmla="*/ 74262 w 3090688"/>
                  <a:gd name="connsiteY1" fmla="*/ 745005 h 2891381"/>
                  <a:gd name="connsiteX2" fmla="*/ 2544 w 3090688"/>
                  <a:gd name="connsiteY2" fmla="*/ 1480110 h 2891381"/>
                  <a:gd name="connsiteX3" fmla="*/ 176422 w 3090688"/>
                  <a:gd name="connsiteY3" fmla="*/ 2068980 h 2891381"/>
                  <a:gd name="connsiteX4" fmla="*/ 546403 w 3090688"/>
                  <a:gd name="connsiteY4" fmla="*/ 2412440 h 2891381"/>
                  <a:gd name="connsiteX5" fmla="*/ 1337538 w 3090688"/>
                  <a:gd name="connsiteY5" fmla="*/ 2879725 h 2891381"/>
                  <a:gd name="connsiteX6" fmla="*/ 1950873 w 3090688"/>
                  <a:gd name="connsiteY6" fmla="*/ 2717241 h 2891381"/>
                  <a:gd name="connsiteX7" fmla="*/ 2582138 w 3090688"/>
                  <a:gd name="connsiteY7" fmla="*/ 2359025 h 2891381"/>
                  <a:gd name="connsiteX8" fmla="*/ 2925039 w 3090688"/>
                  <a:gd name="connsiteY8" fmla="*/ 1868582 h 2891381"/>
                  <a:gd name="connsiteX9" fmla="*/ 3055213 w 3090688"/>
                  <a:gd name="connsiteY9" fmla="*/ 1322387 h 2891381"/>
                  <a:gd name="connsiteX10" fmla="*/ 2290038 w 3090688"/>
                  <a:gd name="connsiteY10" fmla="*/ 590550 h 2891381"/>
                  <a:gd name="connsiteX11" fmla="*/ 1131163 w 3090688"/>
                  <a:gd name="connsiteY11" fmla="*/ 911225 h 2891381"/>
                  <a:gd name="connsiteX12" fmla="*/ 842238 w 3090688"/>
                  <a:gd name="connsiteY12" fmla="*/ 2319338 h 2891381"/>
                  <a:gd name="connsiteX0" fmla="*/ 397738 w 3090688"/>
                  <a:gd name="connsiteY0" fmla="*/ 0 h 2888451"/>
                  <a:gd name="connsiteX1" fmla="*/ 74262 w 3090688"/>
                  <a:gd name="connsiteY1" fmla="*/ 745005 h 2888451"/>
                  <a:gd name="connsiteX2" fmla="*/ 2544 w 3090688"/>
                  <a:gd name="connsiteY2" fmla="*/ 1480110 h 2888451"/>
                  <a:gd name="connsiteX3" fmla="*/ 176422 w 3090688"/>
                  <a:gd name="connsiteY3" fmla="*/ 2068980 h 2888451"/>
                  <a:gd name="connsiteX4" fmla="*/ 522497 w 3090688"/>
                  <a:gd name="connsiteY4" fmla="*/ 2466229 h 2888451"/>
                  <a:gd name="connsiteX5" fmla="*/ 1337538 w 3090688"/>
                  <a:gd name="connsiteY5" fmla="*/ 2879725 h 2888451"/>
                  <a:gd name="connsiteX6" fmla="*/ 1950873 w 3090688"/>
                  <a:gd name="connsiteY6" fmla="*/ 2717241 h 2888451"/>
                  <a:gd name="connsiteX7" fmla="*/ 2582138 w 3090688"/>
                  <a:gd name="connsiteY7" fmla="*/ 2359025 h 2888451"/>
                  <a:gd name="connsiteX8" fmla="*/ 2925039 w 3090688"/>
                  <a:gd name="connsiteY8" fmla="*/ 1868582 h 2888451"/>
                  <a:gd name="connsiteX9" fmla="*/ 3055213 w 3090688"/>
                  <a:gd name="connsiteY9" fmla="*/ 1322387 h 2888451"/>
                  <a:gd name="connsiteX10" fmla="*/ 2290038 w 3090688"/>
                  <a:gd name="connsiteY10" fmla="*/ 590550 h 2888451"/>
                  <a:gd name="connsiteX11" fmla="*/ 1131163 w 3090688"/>
                  <a:gd name="connsiteY11" fmla="*/ 911225 h 2888451"/>
                  <a:gd name="connsiteX12" fmla="*/ 842238 w 3090688"/>
                  <a:gd name="connsiteY12" fmla="*/ 2319338 h 2888451"/>
                  <a:gd name="connsiteX0" fmla="*/ 397738 w 3090688"/>
                  <a:gd name="connsiteY0" fmla="*/ 0 h 2888451"/>
                  <a:gd name="connsiteX1" fmla="*/ 74262 w 3090688"/>
                  <a:gd name="connsiteY1" fmla="*/ 745005 h 2888451"/>
                  <a:gd name="connsiteX2" fmla="*/ 2544 w 3090688"/>
                  <a:gd name="connsiteY2" fmla="*/ 1480110 h 2888451"/>
                  <a:gd name="connsiteX3" fmla="*/ 176422 w 3090688"/>
                  <a:gd name="connsiteY3" fmla="*/ 2068980 h 2888451"/>
                  <a:gd name="connsiteX4" fmla="*/ 522497 w 3090688"/>
                  <a:gd name="connsiteY4" fmla="*/ 2466229 h 2888451"/>
                  <a:gd name="connsiteX5" fmla="*/ 1337538 w 3090688"/>
                  <a:gd name="connsiteY5" fmla="*/ 2879725 h 2888451"/>
                  <a:gd name="connsiteX6" fmla="*/ 1950873 w 3090688"/>
                  <a:gd name="connsiteY6" fmla="*/ 2717241 h 2888451"/>
                  <a:gd name="connsiteX7" fmla="*/ 2582138 w 3090688"/>
                  <a:gd name="connsiteY7" fmla="*/ 2359025 h 2888451"/>
                  <a:gd name="connsiteX8" fmla="*/ 2925039 w 3090688"/>
                  <a:gd name="connsiteY8" fmla="*/ 1868582 h 2888451"/>
                  <a:gd name="connsiteX9" fmla="*/ 3055213 w 3090688"/>
                  <a:gd name="connsiteY9" fmla="*/ 1322387 h 2888451"/>
                  <a:gd name="connsiteX10" fmla="*/ 2290038 w 3090688"/>
                  <a:gd name="connsiteY10" fmla="*/ 590550 h 2888451"/>
                  <a:gd name="connsiteX11" fmla="*/ 1131163 w 3090688"/>
                  <a:gd name="connsiteY11" fmla="*/ 911225 h 2888451"/>
                  <a:gd name="connsiteX12" fmla="*/ 842238 w 3090688"/>
                  <a:gd name="connsiteY12" fmla="*/ 2319338 h 2888451"/>
                  <a:gd name="connsiteX0" fmla="*/ 397738 w 3090688"/>
                  <a:gd name="connsiteY0" fmla="*/ 0 h 2886615"/>
                  <a:gd name="connsiteX1" fmla="*/ 74262 w 3090688"/>
                  <a:gd name="connsiteY1" fmla="*/ 745005 h 2886615"/>
                  <a:gd name="connsiteX2" fmla="*/ 2544 w 3090688"/>
                  <a:gd name="connsiteY2" fmla="*/ 1480110 h 2886615"/>
                  <a:gd name="connsiteX3" fmla="*/ 176422 w 3090688"/>
                  <a:gd name="connsiteY3" fmla="*/ 2068980 h 2886615"/>
                  <a:gd name="connsiteX4" fmla="*/ 516521 w 3090688"/>
                  <a:gd name="connsiteY4" fmla="*/ 2502088 h 2886615"/>
                  <a:gd name="connsiteX5" fmla="*/ 1337538 w 3090688"/>
                  <a:gd name="connsiteY5" fmla="*/ 2879725 h 2886615"/>
                  <a:gd name="connsiteX6" fmla="*/ 1950873 w 3090688"/>
                  <a:gd name="connsiteY6" fmla="*/ 2717241 h 2886615"/>
                  <a:gd name="connsiteX7" fmla="*/ 2582138 w 3090688"/>
                  <a:gd name="connsiteY7" fmla="*/ 2359025 h 2886615"/>
                  <a:gd name="connsiteX8" fmla="*/ 2925039 w 3090688"/>
                  <a:gd name="connsiteY8" fmla="*/ 1868582 h 2886615"/>
                  <a:gd name="connsiteX9" fmla="*/ 3055213 w 3090688"/>
                  <a:gd name="connsiteY9" fmla="*/ 1322387 h 2886615"/>
                  <a:gd name="connsiteX10" fmla="*/ 2290038 w 3090688"/>
                  <a:gd name="connsiteY10" fmla="*/ 590550 h 2886615"/>
                  <a:gd name="connsiteX11" fmla="*/ 1131163 w 3090688"/>
                  <a:gd name="connsiteY11" fmla="*/ 911225 h 2886615"/>
                  <a:gd name="connsiteX12" fmla="*/ 842238 w 3090688"/>
                  <a:gd name="connsiteY12" fmla="*/ 2319338 h 2886615"/>
                  <a:gd name="connsiteX0" fmla="*/ 397738 w 3090688"/>
                  <a:gd name="connsiteY0" fmla="*/ 0 h 2886615"/>
                  <a:gd name="connsiteX1" fmla="*/ 74262 w 3090688"/>
                  <a:gd name="connsiteY1" fmla="*/ 745005 h 2886615"/>
                  <a:gd name="connsiteX2" fmla="*/ 2544 w 3090688"/>
                  <a:gd name="connsiteY2" fmla="*/ 1480110 h 2886615"/>
                  <a:gd name="connsiteX3" fmla="*/ 176422 w 3090688"/>
                  <a:gd name="connsiteY3" fmla="*/ 2068980 h 2886615"/>
                  <a:gd name="connsiteX4" fmla="*/ 516521 w 3090688"/>
                  <a:gd name="connsiteY4" fmla="*/ 2502088 h 2886615"/>
                  <a:gd name="connsiteX5" fmla="*/ 1337538 w 3090688"/>
                  <a:gd name="connsiteY5" fmla="*/ 2879725 h 2886615"/>
                  <a:gd name="connsiteX6" fmla="*/ 1950873 w 3090688"/>
                  <a:gd name="connsiteY6" fmla="*/ 2717241 h 2886615"/>
                  <a:gd name="connsiteX7" fmla="*/ 2582138 w 3090688"/>
                  <a:gd name="connsiteY7" fmla="*/ 2359025 h 2886615"/>
                  <a:gd name="connsiteX8" fmla="*/ 2925039 w 3090688"/>
                  <a:gd name="connsiteY8" fmla="*/ 1868582 h 2886615"/>
                  <a:gd name="connsiteX9" fmla="*/ 3055213 w 3090688"/>
                  <a:gd name="connsiteY9" fmla="*/ 1322387 h 2886615"/>
                  <a:gd name="connsiteX10" fmla="*/ 2290038 w 3090688"/>
                  <a:gd name="connsiteY10" fmla="*/ 590550 h 2886615"/>
                  <a:gd name="connsiteX11" fmla="*/ 1131163 w 3090688"/>
                  <a:gd name="connsiteY11" fmla="*/ 911225 h 2886615"/>
                  <a:gd name="connsiteX12" fmla="*/ 842238 w 3090688"/>
                  <a:gd name="connsiteY12" fmla="*/ 2319338 h 2886615"/>
                  <a:gd name="connsiteX0" fmla="*/ 397738 w 3090688"/>
                  <a:gd name="connsiteY0" fmla="*/ 0 h 2886615"/>
                  <a:gd name="connsiteX1" fmla="*/ 74262 w 3090688"/>
                  <a:gd name="connsiteY1" fmla="*/ 745005 h 2886615"/>
                  <a:gd name="connsiteX2" fmla="*/ 2544 w 3090688"/>
                  <a:gd name="connsiteY2" fmla="*/ 1480110 h 2886615"/>
                  <a:gd name="connsiteX3" fmla="*/ 176422 w 3090688"/>
                  <a:gd name="connsiteY3" fmla="*/ 2068980 h 2886615"/>
                  <a:gd name="connsiteX4" fmla="*/ 516521 w 3090688"/>
                  <a:gd name="connsiteY4" fmla="*/ 2502088 h 2886615"/>
                  <a:gd name="connsiteX5" fmla="*/ 1337538 w 3090688"/>
                  <a:gd name="connsiteY5" fmla="*/ 2879725 h 2886615"/>
                  <a:gd name="connsiteX6" fmla="*/ 1950873 w 3090688"/>
                  <a:gd name="connsiteY6" fmla="*/ 2717241 h 2886615"/>
                  <a:gd name="connsiteX7" fmla="*/ 2582138 w 3090688"/>
                  <a:gd name="connsiteY7" fmla="*/ 2359025 h 2886615"/>
                  <a:gd name="connsiteX8" fmla="*/ 2925039 w 3090688"/>
                  <a:gd name="connsiteY8" fmla="*/ 1868582 h 2886615"/>
                  <a:gd name="connsiteX9" fmla="*/ 3055213 w 3090688"/>
                  <a:gd name="connsiteY9" fmla="*/ 1322387 h 2886615"/>
                  <a:gd name="connsiteX10" fmla="*/ 2290038 w 3090688"/>
                  <a:gd name="connsiteY10" fmla="*/ 590550 h 2886615"/>
                  <a:gd name="connsiteX11" fmla="*/ 1131163 w 3090688"/>
                  <a:gd name="connsiteY11" fmla="*/ 911225 h 2886615"/>
                  <a:gd name="connsiteX12" fmla="*/ 842238 w 3090688"/>
                  <a:gd name="connsiteY12" fmla="*/ 2319338 h 2886615"/>
                  <a:gd name="connsiteX0" fmla="*/ 397738 w 3090688"/>
                  <a:gd name="connsiteY0" fmla="*/ 0 h 2842095"/>
                  <a:gd name="connsiteX1" fmla="*/ 74262 w 3090688"/>
                  <a:gd name="connsiteY1" fmla="*/ 745005 h 2842095"/>
                  <a:gd name="connsiteX2" fmla="*/ 2544 w 3090688"/>
                  <a:gd name="connsiteY2" fmla="*/ 1480110 h 2842095"/>
                  <a:gd name="connsiteX3" fmla="*/ 176422 w 3090688"/>
                  <a:gd name="connsiteY3" fmla="*/ 2068980 h 2842095"/>
                  <a:gd name="connsiteX4" fmla="*/ 516521 w 3090688"/>
                  <a:gd name="connsiteY4" fmla="*/ 2502088 h 2842095"/>
                  <a:gd name="connsiteX5" fmla="*/ 1265820 w 3090688"/>
                  <a:gd name="connsiteY5" fmla="*/ 2831913 h 2842095"/>
                  <a:gd name="connsiteX6" fmla="*/ 1950873 w 3090688"/>
                  <a:gd name="connsiteY6" fmla="*/ 2717241 h 2842095"/>
                  <a:gd name="connsiteX7" fmla="*/ 2582138 w 3090688"/>
                  <a:gd name="connsiteY7" fmla="*/ 2359025 h 2842095"/>
                  <a:gd name="connsiteX8" fmla="*/ 2925039 w 3090688"/>
                  <a:gd name="connsiteY8" fmla="*/ 1868582 h 2842095"/>
                  <a:gd name="connsiteX9" fmla="*/ 3055213 w 3090688"/>
                  <a:gd name="connsiteY9" fmla="*/ 1322387 h 2842095"/>
                  <a:gd name="connsiteX10" fmla="*/ 2290038 w 3090688"/>
                  <a:gd name="connsiteY10" fmla="*/ 590550 h 2842095"/>
                  <a:gd name="connsiteX11" fmla="*/ 1131163 w 3090688"/>
                  <a:gd name="connsiteY11" fmla="*/ 911225 h 2842095"/>
                  <a:gd name="connsiteX12" fmla="*/ 842238 w 3090688"/>
                  <a:gd name="connsiteY12" fmla="*/ 2319338 h 2842095"/>
                  <a:gd name="connsiteX0" fmla="*/ 397738 w 3090688"/>
                  <a:gd name="connsiteY0" fmla="*/ 0 h 2806564"/>
                  <a:gd name="connsiteX1" fmla="*/ 74262 w 3090688"/>
                  <a:gd name="connsiteY1" fmla="*/ 745005 h 2806564"/>
                  <a:gd name="connsiteX2" fmla="*/ 2544 w 3090688"/>
                  <a:gd name="connsiteY2" fmla="*/ 1480110 h 2806564"/>
                  <a:gd name="connsiteX3" fmla="*/ 176422 w 3090688"/>
                  <a:gd name="connsiteY3" fmla="*/ 2068980 h 2806564"/>
                  <a:gd name="connsiteX4" fmla="*/ 516521 w 3090688"/>
                  <a:gd name="connsiteY4" fmla="*/ 2502088 h 2806564"/>
                  <a:gd name="connsiteX5" fmla="*/ 1241914 w 3090688"/>
                  <a:gd name="connsiteY5" fmla="*/ 2790078 h 2806564"/>
                  <a:gd name="connsiteX6" fmla="*/ 1950873 w 3090688"/>
                  <a:gd name="connsiteY6" fmla="*/ 2717241 h 2806564"/>
                  <a:gd name="connsiteX7" fmla="*/ 2582138 w 3090688"/>
                  <a:gd name="connsiteY7" fmla="*/ 2359025 h 2806564"/>
                  <a:gd name="connsiteX8" fmla="*/ 2925039 w 3090688"/>
                  <a:gd name="connsiteY8" fmla="*/ 1868582 h 2806564"/>
                  <a:gd name="connsiteX9" fmla="*/ 3055213 w 3090688"/>
                  <a:gd name="connsiteY9" fmla="*/ 1322387 h 2806564"/>
                  <a:gd name="connsiteX10" fmla="*/ 2290038 w 3090688"/>
                  <a:gd name="connsiteY10" fmla="*/ 590550 h 2806564"/>
                  <a:gd name="connsiteX11" fmla="*/ 1131163 w 3090688"/>
                  <a:gd name="connsiteY11" fmla="*/ 911225 h 2806564"/>
                  <a:gd name="connsiteX12" fmla="*/ 842238 w 3090688"/>
                  <a:gd name="connsiteY12" fmla="*/ 2319338 h 2806564"/>
                  <a:gd name="connsiteX0" fmla="*/ 397738 w 3090688"/>
                  <a:gd name="connsiteY0" fmla="*/ 0 h 2798663"/>
                  <a:gd name="connsiteX1" fmla="*/ 74262 w 3090688"/>
                  <a:gd name="connsiteY1" fmla="*/ 745005 h 2798663"/>
                  <a:gd name="connsiteX2" fmla="*/ 2544 w 3090688"/>
                  <a:gd name="connsiteY2" fmla="*/ 1480110 h 2798663"/>
                  <a:gd name="connsiteX3" fmla="*/ 176422 w 3090688"/>
                  <a:gd name="connsiteY3" fmla="*/ 2068980 h 2798663"/>
                  <a:gd name="connsiteX4" fmla="*/ 516521 w 3090688"/>
                  <a:gd name="connsiteY4" fmla="*/ 2502088 h 2798663"/>
                  <a:gd name="connsiteX5" fmla="*/ 1241914 w 3090688"/>
                  <a:gd name="connsiteY5" fmla="*/ 2790078 h 2798663"/>
                  <a:gd name="connsiteX6" fmla="*/ 1950873 w 3090688"/>
                  <a:gd name="connsiteY6" fmla="*/ 2717241 h 2798663"/>
                  <a:gd name="connsiteX7" fmla="*/ 2582138 w 3090688"/>
                  <a:gd name="connsiteY7" fmla="*/ 2359025 h 2798663"/>
                  <a:gd name="connsiteX8" fmla="*/ 2925039 w 3090688"/>
                  <a:gd name="connsiteY8" fmla="*/ 1868582 h 2798663"/>
                  <a:gd name="connsiteX9" fmla="*/ 3055213 w 3090688"/>
                  <a:gd name="connsiteY9" fmla="*/ 1322387 h 2798663"/>
                  <a:gd name="connsiteX10" fmla="*/ 2290038 w 3090688"/>
                  <a:gd name="connsiteY10" fmla="*/ 590550 h 2798663"/>
                  <a:gd name="connsiteX11" fmla="*/ 1131163 w 3090688"/>
                  <a:gd name="connsiteY11" fmla="*/ 911225 h 2798663"/>
                  <a:gd name="connsiteX12" fmla="*/ 842238 w 3090688"/>
                  <a:gd name="connsiteY12" fmla="*/ 2319338 h 2798663"/>
                  <a:gd name="connsiteX0" fmla="*/ 397738 w 3134287"/>
                  <a:gd name="connsiteY0" fmla="*/ 0 h 2798663"/>
                  <a:gd name="connsiteX1" fmla="*/ 74262 w 3134287"/>
                  <a:gd name="connsiteY1" fmla="*/ 745005 h 2798663"/>
                  <a:gd name="connsiteX2" fmla="*/ 2544 w 3134287"/>
                  <a:gd name="connsiteY2" fmla="*/ 1480110 h 2798663"/>
                  <a:gd name="connsiteX3" fmla="*/ 176422 w 3134287"/>
                  <a:gd name="connsiteY3" fmla="*/ 2068980 h 2798663"/>
                  <a:gd name="connsiteX4" fmla="*/ 516521 w 3134287"/>
                  <a:gd name="connsiteY4" fmla="*/ 2502088 h 2798663"/>
                  <a:gd name="connsiteX5" fmla="*/ 1241914 w 3134287"/>
                  <a:gd name="connsiteY5" fmla="*/ 2790078 h 2798663"/>
                  <a:gd name="connsiteX6" fmla="*/ 1950873 w 3134287"/>
                  <a:gd name="connsiteY6" fmla="*/ 2717241 h 2798663"/>
                  <a:gd name="connsiteX7" fmla="*/ 2582138 w 3134287"/>
                  <a:gd name="connsiteY7" fmla="*/ 2359025 h 2798663"/>
                  <a:gd name="connsiteX8" fmla="*/ 3056521 w 3134287"/>
                  <a:gd name="connsiteY8" fmla="*/ 1832724 h 2798663"/>
                  <a:gd name="connsiteX9" fmla="*/ 3055213 w 3134287"/>
                  <a:gd name="connsiteY9" fmla="*/ 1322387 h 2798663"/>
                  <a:gd name="connsiteX10" fmla="*/ 2290038 w 3134287"/>
                  <a:gd name="connsiteY10" fmla="*/ 590550 h 2798663"/>
                  <a:gd name="connsiteX11" fmla="*/ 1131163 w 3134287"/>
                  <a:gd name="connsiteY11" fmla="*/ 911225 h 2798663"/>
                  <a:gd name="connsiteX12" fmla="*/ 842238 w 3134287"/>
                  <a:gd name="connsiteY12" fmla="*/ 2319338 h 2798663"/>
                  <a:gd name="connsiteX0" fmla="*/ 397738 w 3127587"/>
                  <a:gd name="connsiteY0" fmla="*/ 0 h 2798663"/>
                  <a:gd name="connsiteX1" fmla="*/ 74262 w 3127587"/>
                  <a:gd name="connsiteY1" fmla="*/ 745005 h 2798663"/>
                  <a:gd name="connsiteX2" fmla="*/ 2544 w 3127587"/>
                  <a:gd name="connsiteY2" fmla="*/ 1480110 h 2798663"/>
                  <a:gd name="connsiteX3" fmla="*/ 176422 w 3127587"/>
                  <a:gd name="connsiteY3" fmla="*/ 2068980 h 2798663"/>
                  <a:gd name="connsiteX4" fmla="*/ 516521 w 3127587"/>
                  <a:gd name="connsiteY4" fmla="*/ 2502088 h 2798663"/>
                  <a:gd name="connsiteX5" fmla="*/ 1241914 w 3127587"/>
                  <a:gd name="connsiteY5" fmla="*/ 2790078 h 2798663"/>
                  <a:gd name="connsiteX6" fmla="*/ 1950873 w 3127587"/>
                  <a:gd name="connsiteY6" fmla="*/ 2717241 h 2798663"/>
                  <a:gd name="connsiteX7" fmla="*/ 2582138 w 3127587"/>
                  <a:gd name="connsiteY7" fmla="*/ 2359025 h 2798663"/>
                  <a:gd name="connsiteX8" fmla="*/ 3056521 w 3127587"/>
                  <a:gd name="connsiteY8" fmla="*/ 1832724 h 2798663"/>
                  <a:gd name="connsiteX9" fmla="*/ 3043260 w 3127587"/>
                  <a:gd name="connsiteY9" fmla="*/ 1053445 h 2798663"/>
                  <a:gd name="connsiteX10" fmla="*/ 2290038 w 3127587"/>
                  <a:gd name="connsiteY10" fmla="*/ 590550 h 2798663"/>
                  <a:gd name="connsiteX11" fmla="*/ 1131163 w 3127587"/>
                  <a:gd name="connsiteY11" fmla="*/ 911225 h 2798663"/>
                  <a:gd name="connsiteX12" fmla="*/ 842238 w 3127587"/>
                  <a:gd name="connsiteY12" fmla="*/ 2319338 h 2798663"/>
                  <a:gd name="connsiteX0" fmla="*/ 397738 w 3127587"/>
                  <a:gd name="connsiteY0" fmla="*/ 0 h 2798663"/>
                  <a:gd name="connsiteX1" fmla="*/ 74262 w 3127587"/>
                  <a:gd name="connsiteY1" fmla="*/ 745005 h 2798663"/>
                  <a:gd name="connsiteX2" fmla="*/ 2544 w 3127587"/>
                  <a:gd name="connsiteY2" fmla="*/ 1480110 h 2798663"/>
                  <a:gd name="connsiteX3" fmla="*/ 176422 w 3127587"/>
                  <a:gd name="connsiteY3" fmla="*/ 2068980 h 2798663"/>
                  <a:gd name="connsiteX4" fmla="*/ 516521 w 3127587"/>
                  <a:gd name="connsiteY4" fmla="*/ 2502088 h 2798663"/>
                  <a:gd name="connsiteX5" fmla="*/ 1241914 w 3127587"/>
                  <a:gd name="connsiteY5" fmla="*/ 2790078 h 2798663"/>
                  <a:gd name="connsiteX6" fmla="*/ 1950873 w 3127587"/>
                  <a:gd name="connsiteY6" fmla="*/ 2717241 h 2798663"/>
                  <a:gd name="connsiteX7" fmla="*/ 2582138 w 3127587"/>
                  <a:gd name="connsiteY7" fmla="*/ 2359025 h 2798663"/>
                  <a:gd name="connsiteX8" fmla="*/ 3056521 w 3127587"/>
                  <a:gd name="connsiteY8" fmla="*/ 1832724 h 2798663"/>
                  <a:gd name="connsiteX9" fmla="*/ 3043260 w 3127587"/>
                  <a:gd name="connsiteY9" fmla="*/ 1053445 h 2798663"/>
                  <a:gd name="connsiteX10" fmla="*/ 2290038 w 3127587"/>
                  <a:gd name="connsiteY10" fmla="*/ 548715 h 2798663"/>
                  <a:gd name="connsiteX11" fmla="*/ 1131163 w 3127587"/>
                  <a:gd name="connsiteY11" fmla="*/ 911225 h 2798663"/>
                  <a:gd name="connsiteX12" fmla="*/ 842238 w 3127587"/>
                  <a:gd name="connsiteY12" fmla="*/ 2319338 h 2798663"/>
                  <a:gd name="connsiteX0" fmla="*/ 397738 w 3127587"/>
                  <a:gd name="connsiteY0" fmla="*/ 0 h 2798663"/>
                  <a:gd name="connsiteX1" fmla="*/ 74262 w 3127587"/>
                  <a:gd name="connsiteY1" fmla="*/ 745005 h 2798663"/>
                  <a:gd name="connsiteX2" fmla="*/ 2544 w 3127587"/>
                  <a:gd name="connsiteY2" fmla="*/ 1480110 h 2798663"/>
                  <a:gd name="connsiteX3" fmla="*/ 176422 w 3127587"/>
                  <a:gd name="connsiteY3" fmla="*/ 2068980 h 2798663"/>
                  <a:gd name="connsiteX4" fmla="*/ 516521 w 3127587"/>
                  <a:gd name="connsiteY4" fmla="*/ 2502088 h 2798663"/>
                  <a:gd name="connsiteX5" fmla="*/ 1241914 w 3127587"/>
                  <a:gd name="connsiteY5" fmla="*/ 2790078 h 2798663"/>
                  <a:gd name="connsiteX6" fmla="*/ 1950873 w 3127587"/>
                  <a:gd name="connsiteY6" fmla="*/ 2717241 h 2798663"/>
                  <a:gd name="connsiteX7" fmla="*/ 2582138 w 3127587"/>
                  <a:gd name="connsiteY7" fmla="*/ 2359025 h 2798663"/>
                  <a:gd name="connsiteX8" fmla="*/ 3056521 w 3127587"/>
                  <a:gd name="connsiteY8" fmla="*/ 1832724 h 2798663"/>
                  <a:gd name="connsiteX9" fmla="*/ 3043260 w 3127587"/>
                  <a:gd name="connsiteY9" fmla="*/ 1053445 h 2798663"/>
                  <a:gd name="connsiteX10" fmla="*/ 2290038 w 3127587"/>
                  <a:gd name="connsiteY10" fmla="*/ 548715 h 2798663"/>
                  <a:gd name="connsiteX11" fmla="*/ 1244716 w 3127587"/>
                  <a:gd name="connsiteY11" fmla="*/ 833531 h 2798663"/>
                  <a:gd name="connsiteX12" fmla="*/ 842238 w 3127587"/>
                  <a:gd name="connsiteY12" fmla="*/ 2319338 h 2798663"/>
                  <a:gd name="connsiteX0" fmla="*/ 397738 w 3127587"/>
                  <a:gd name="connsiteY0" fmla="*/ 0 h 2798663"/>
                  <a:gd name="connsiteX1" fmla="*/ 74262 w 3127587"/>
                  <a:gd name="connsiteY1" fmla="*/ 745005 h 2798663"/>
                  <a:gd name="connsiteX2" fmla="*/ 2544 w 3127587"/>
                  <a:gd name="connsiteY2" fmla="*/ 1480110 h 2798663"/>
                  <a:gd name="connsiteX3" fmla="*/ 176422 w 3127587"/>
                  <a:gd name="connsiteY3" fmla="*/ 2068980 h 2798663"/>
                  <a:gd name="connsiteX4" fmla="*/ 516521 w 3127587"/>
                  <a:gd name="connsiteY4" fmla="*/ 2502088 h 2798663"/>
                  <a:gd name="connsiteX5" fmla="*/ 1241914 w 3127587"/>
                  <a:gd name="connsiteY5" fmla="*/ 2790078 h 2798663"/>
                  <a:gd name="connsiteX6" fmla="*/ 1950873 w 3127587"/>
                  <a:gd name="connsiteY6" fmla="*/ 2717241 h 2798663"/>
                  <a:gd name="connsiteX7" fmla="*/ 2582138 w 3127587"/>
                  <a:gd name="connsiteY7" fmla="*/ 2359025 h 2798663"/>
                  <a:gd name="connsiteX8" fmla="*/ 3056521 w 3127587"/>
                  <a:gd name="connsiteY8" fmla="*/ 1832724 h 2798663"/>
                  <a:gd name="connsiteX9" fmla="*/ 3043260 w 3127587"/>
                  <a:gd name="connsiteY9" fmla="*/ 1053445 h 2798663"/>
                  <a:gd name="connsiteX10" fmla="*/ 2290038 w 3127587"/>
                  <a:gd name="connsiteY10" fmla="*/ 548715 h 2798663"/>
                  <a:gd name="connsiteX11" fmla="*/ 1071399 w 3127587"/>
                  <a:gd name="connsiteY11" fmla="*/ 857436 h 2798663"/>
                  <a:gd name="connsiteX12" fmla="*/ 842238 w 3127587"/>
                  <a:gd name="connsiteY12" fmla="*/ 2319338 h 2798663"/>
                  <a:gd name="connsiteX0" fmla="*/ 397738 w 3144641"/>
                  <a:gd name="connsiteY0" fmla="*/ 0 h 2798663"/>
                  <a:gd name="connsiteX1" fmla="*/ 74262 w 3144641"/>
                  <a:gd name="connsiteY1" fmla="*/ 745005 h 2798663"/>
                  <a:gd name="connsiteX2" fmla="*/ 2544 w 3144641"/>
                  <a:gd name="connsiteY2" fmla="*/ 1480110 h 2798663"/>
                  <a:gd name="connsiteX3" fmla="*/ 176422 w 3144641"/>
                  <a:gd name="connsiteY3" fmla="*/ 2068980 h 2798663"/>
                  <a:gd name="connsiteX4" fmla="*/ 516521 w 3144641"/>
                  <a:gd name="connsiteY4" fmla="*/ 2502088 h 2798663"/>
                  <a:gd name="connsiteX5" fmla="*/ 1241914 w 3144641"/>
                  <a:gd name="connsiteY5" fmla="*/ 2790078 h 2798663"/>
                  <a:gd name="connsiteX6" fmla="*/ 1950873 w 3144641"/>
                  <a:gd name="connsiteY6" fmla="*/ 2717241 h 2798663"/>
                  <a:gd name="connsiteX7" fmla="*/ 2582138 w 3144641"/>
                  <a:gd name="connsiteY7" fmla="*/ 2359025 h 2798663"/>
                  <a:gd name="connsiteX8" fmla="*/ 3086404 w 3144641"/>
                  <a:gd name="connsiteY8" fmla="*/ 1832724 h 2798663"/>
                  <a:gd name="connsiteX9" fmla="*/ 3043260 w 3144641"/>
                  <a:gd name="connsiteY9" fmla="*/ 1053445 h 2798663"/>
                  <a:gd name="connsiteX10" fmla="*/ 2290038 w 3144641"/>
                  <a:gd name="connsiteY10" fmla="*/ 548715 h 2798663"/>
                  <a:gd name="connsiteX11" fmla="*/ 1071399 w 3144641"/>
                  <a:gd name="connsiteY11" fmla="*/ 857436 h 2798663"/>
                  <a:gd name="connsiteX12" fmla="*/ 842238 w 3144641"/>
                  <a:gd name="connsiteY12" fmla="*/ 2319338 h 2798663"/>
                  <a:gd name="connsiteX0" fmla="*/ 397738 w 3144641"/>
                  <a:gd name="connsiteY0" fmla="*/ 0 h 2798663"/>
                  <a:gd name="connsiteX1" fmla="*/ 74262 w 3144641"/>
                  <a:gd name="connsiteY1" fmla="*/ 745005 h 2798663"/>
                  <a:gd name="connsiteX2" fmla="*/ 2544 w 3144641"/>
                  <a:gd name="connsiteY2" fmla="*/ 1480110 h 2798663"/>
                  <a:gd name="connsiteX3" fmla="*/ 176422 w 3144641"/>
                  <a:gd name="connsiteY3" fmla="*/ 2068980 h 2798663"/>
                  <a:gd name="connsiteX4" fmla="*/ 516521 w 3144641"/>
                  <a:gd name="connsiteY4" fmla="*/ 2502088 h 2798663"/>
                  <a:gd name="connsiteX5" fmla="*/ 1241914 w 3144641"/>
                  <a:gd name="connsiteY5" fmla="*/ 2790078 h 2798663"/>
                  <a:gd name="connsiteX6" fmla="*/ 1950873 w 3144641"/>
                  <a:gd name="connsiteY6" fmla="*/ 2717241 h 2798663"/>
                  <a:gd name="connsiteX7" fmla="*/ 2582138 w 3144641"/>
                  <a:gd name="connsiteY7" fmla="*/ 2359025 h 2798663"/>
                  <a:gd name="connsiteX8" fmla="*/ 3086404 w 3144641"/>
                  <a:gd name="connsiteY8" fmla="*/ 1832724 h 2798663"/>
                  <a:gd name="connsiteX9" fmla="*/ 3043260 w 3144641"/>
                  <a:gd name="connsiteY9" fmla="*/ 1053445 h 2798663"/>
                  <a:gd name="connsiteX10" fmla="*/ 2290038 w 3144641"/>
                  <a:gd name="connsiteY10" fmla="*/ 548715 h 2798663"/>
                  <a:gd name="connsiteX11" fmla="*/ 1071399 w 3144641"/>
                  <a:gd name="connsiteY11" fmla="*/ 857436 h 2798663"/>
                  <a:gd name="connsiteX12" fmla="*/ 842238 w 3144641"/>
                  <a:gd name="connsiteY12" fmla="*/ 2319338 h 2798663"/>
                  <a:gd name="connsiteX0" fmla="*/ 397738 w 3144641"/>
                  <a:gd name="connsiteY0" fmla="*/ 0 h 2798663"/>
                  <a:gd name="connsiteX1" fmla="*/ 74262 w 3144641"/>
                  <a:gd name="connsiteY1" fmla="*/ 745005 h 2798663"/>
                  <a:gd name="connsiteX2" fmla="*/ 2544 w 3144641"/>
                  <a:gd name="connsiteY2" fmla="*/ 1480110 h 2798663"/>
                  <a:gd name="connsiteX3" fmla="*/ 176422 w 3144641"/>
                  <a:gd name="connsiteY3" fmla="*/ 2068980 h 2798663"/>
                  <a:gd name="connsiteX4" fmla="*/ 516521 w 3144641"/>
                  <a:gd name="connsiteY4" fmla="*/ 2502088 h 2798663"/>
                  <a:gd name="connsiteX5" fmla="*/ 1241914 w 3144641"/>
                  <a:gd name="connsiteY5" fmla="*/ 2790078 h 2798663"/>
                  <a:gd name="connsiteX6" fmla="*/ 1950873 w 3144641"/>
                  <a:gd name="connsiteY6" fmla="*/ 2717241 h 2798663"/>
                  <a:gd name="connsiteX7" fmla="*/ 2582138 w 3144641"/>
                  <a:gd name="connsiteY7" fmla="*/ 2359025 h 2798663"/>
                  <a:gd name="connsiteX8" fmla="*/ 3086404 w 3144641"/>
                  <a:gd name="connsiteY8" fmla="*/ 1832724 h 2798663"/>
                  <a:gd name="connsiteX9" fmla="*/ 3043260 w 3144641"/>
                  <a:gd name="connsiteY9" fmla="*/ 1053445 h 2798663"/>
                  <a:gd name="connsiteX10" fmla="*/ 2290038 w 3144641"/>
                  <a:gd name="connsiteY10" fmla="*/ 548715 h 2798663"/>
                  <a:gd name="connsiteX11" fmla="*/ 1071399 w 3144641"/>
                  <a:gd name="connsiteY11" fmla="*/ 857436 h 2798663"/>
                  <a:gd name="connsiteX12" fmla="*/ 842238 w 3144641"/>
                  <a:gd name="connsiteY12" fmla="*/ 2319338 h 2798663"/>
                  <a:gd name="connsiteX0" fmla="*/ 397738 w 3144641"/>
                  <a:gd name="connsiteY0" fmla="*/ 0 h 2798663"/>
                  <a:gd name="connsiteX1" fmla="*/ 74262 w 3144641"/>
                  <a:gd name="connsiteY1" fmla="*/ 745005 h 2798663"/>
                  <a:gd name="connsiteX2" fmla="*/ 2544 w 3144641"/>
                  <a:gd name="connsiteY2" fmla="*/ 1480110 h 2798663"/>
                  <a:gd name="connsiteX3" fmla="*/ 176422 w 3144641"/>
                  <a:gd name="connsiteY3" fmla="*/ 2068980 h 2798663"/>
                  <a:gd name="connsiteX4" fmla="*/ 516521 w 3144641"/>
                  <a:gd name="connsiteY4" fmla="*/ 2502088 h 2798663"/>
                  <a:gd name="connsiteX5" fmla="*/ 1241914 w 3144641"/>
                  <a:gd name="connsiteY5" fmla="*/ 2790078 h 2798663"/>
                  <a:gd name="connsiteX6" fmla="*/ 1950873 w 3144641"/>
                  <a:gd name="connsiteY6" fmla="*/ 2717241 h 2798663"/>
                  <a:gd name="connsiteX7" fmla="*/ 2659832 w 3144641"/>
                  <a:gd name="connsiteY7" fmla="*/ 2382931 h 2798663"/>
                  <a:gd name="connsiteX8" fmla="*/ 3086404 w 3144641"/>
                  <a:gd name="connsiteY8" fmla="*/ 1832724 h 2798663"/>
                  <a:gd name="connsiteX9" fmla="*/ 3043260 w 3144641"/>
                  <a:gd name="connsiteY9" fmla="*/ 1053445 h 2798663"/>
                  <a:gd name="connsiteX10" fmla="*/ 2290038 w 3144641"/>
                  <a:gd name="connsiteY10" fmla="*/ 548715 h 2798663"/>
                  <a:gd name="connsiteX11" fmla="*/ 1071399 w 3144641"/>
                  <a:gd name="connsiteY11" fmla="*/ 857436 h 2798663"/>
                  <a:gd name="connsiteX12" fmla="*/ 842238 w 3144641"/>
                  <a:gd name="connsiteY12" fmla="*/ 2319338 h 2798663"/>
                  <a:gd name="connsiteX0" fmla="*/ 397738 w 3144641"/>
                  <a:gd name="connsiteY0" fmla="*/ 0 h 2808416"/>
                  <a:gd name="connsiteX1" fmla="*/ 74262 w 3144641"/>
                  <a:gd name="connsiteY1" fmla="*/ 745005 h 2808416"/>
                  <a:gd name="connsiteX2" fmla="*/ 2544 w 3144641"/>
                  <a:gd name="connsiteY2" fmla="*/ 1480110 h 2808416"/>
                  <a:gd name="connsiteX3" fmla="*/ 176422 w 3144641"/>
                  <a:gd name="connsiteY3" fmla="*/ 2068980 h 2808416"/>
                  <a:gd name="connsiteX4" fmla="*/ 516521 w 3144641"/>
                  <a:gd name="connsiteY4" fmla="*/ 2502088 h 2808416"/>
                  <a:gd name="connsiteX5" fmla="*/ 1241914 w 3144641"/>
                  <a:gd name="connsiteY5" fmla="*/ 2790078 h 2808416"/>
                  <a:gd name="connsiteX6" fmla="*/ 1980756 w 3144641"/>
                  <a:gd name="connsiteY6" fmla="*/ 2723218 h 2808416"/>
                  <a:gd name="connsiteX7" fmla="*/ 2659832 w 3144641"/>
                  <a:gd name="connsiteY7" fmla="*/ 2382931 h 2808416"/>
                  <a:gd name="connsiteX8" fmla="*/ 3086404 w 3144641"/>
                  <a:gd name="connsiteY8" fmla="*/ 1832724 h 2808416"/>
                  <a:gd name="connsiteX9" fmla="*/ 3043260 w 3144641"/>
                  <a:gd name="connsiteY9" fmla="*/ 1053445 h 2808416"/>
                  <a:gd name="connsiteX10" fmla="*/ 2290038 w 3144641"/>
                  <a:gd name="connsiteY10" fmla="*/ 548715 h 2808416"/>
                  <a:gd name="connsiteX11" fmla="*/ 1071399 w 3144641"/>
                  <a:gd name="connsiteY11" fmla="*/ 857436 h 2808416"/>
                  <a:gd name="connsiteX12" fmla="*/ 842238 w 3144641"/>
                  <a:gd name="connsiteY12" fmla="*/ 2319338 h 2808416"/>
                  <a:gd name="connsiteX0" fmla="*/ 397738 w 3144641"/>
                  <a:gd name="connsiteY0" fmla="*/ 0 h 2817658"/>
                  <a:gd name="connsiteX1" fmla="*/ 74262 w 3144641"/>
                  <a:gd name="connsiteY1" fmla="*/ 745005 h 2817658"/>
                  <a:gd name="connsiteX2" fmla="*/ 2544 w 3144641"/>
                  <a:gd name="connsiteY2" fmla="*/ 1480110 h 2817658"/>
                  <a:gd name="connsiteX3" fmla="*/ 176422 w 3144641"/>
                  <a:gd name="connsiteY3" fmla="*/ 2068980 h 2817658"/>
                  <a:gd name="connsiteX4" fmla="*/ 516521 w 3144641"/>
                  <a:gd name="connsiteY4" fmla="*/ 2502088 h 2817658"/>
                  <a:gd name="connsiteX5" fmla="*/ 1241914 w 3144641"/>
                  <a:gd name="connsiteY5" fmla="*/ 2790078 h 2817658"/>
                  <a:gd name="connsiteX6" fmla="*/ 2004662 w 3144641"/>
                  <a:gd name="connsiteY6" fmla="*/ 2747124 h 2817658"/>
                  <a:gd name="connsiteX7" fmla="*/ 2659832 w 3144641"/>
                  <a:gd name="connsiteY7" fmla="*/ 2382931 h 2817658"/>
                  <a:gd name="connsiteX8" fmla="*/ 3086404 w 3144641"/>
                  <a:gd name="connsiteY8" fmla="*/ 1832724 h 2817658"/>
                  <a:gd name="connsiteX9" fmla="*/ 3043260 w 3144641"/>
                  <a:gd name="connsiteY9" fmla="*/ 1053445 h 2817658"/>
                  <a:gd name="connsiteX10" fmla="*/ 2290038 w 3144641"/>
                  <a:gd name="connsiteY10" fmla="*/ 548715 h 2817658"/>
                  <a:gd name="connsiteX11" fmla="*/ 1071399 w 3144641"/>
                  <a:gd name="connsiteY11" fmla="*/ 857436 h 2817658"/>
                  <a:gd name="connsiteX12" fmla="*/ 842238 w 3144641"/>
                  <a:gd name="connsiteY12" fmla="*/ 2319338 h 2817658"/>
                  <a:gd name="connsiteX0" fmla="*/ 397738 w 3144641"/>
                  <a:gd name="connsiteY0" fmla="*/ 0 h 2817658"/>
                  <a:gd name="connsiteX1" fmla="*/ 74262 w 3144641"/>
                  <a:gd name="connsiteY1" fmla="*/ 745005 h 2817658"/>
                  <a:gd name="connsiteX2" fmla="*/ 2544 w 3144641"/>
                  <a:gd name="connsiteY2" fmla="*/ 1480110 h 2817658"/>
                  <a:gd name="connsiteX3" fmla="*/ 176422 w 3144641"/>
                  <a:gd name="connsiteY3" fmla="*/ 2068980 h 2817658"/>
                  <a:gd name="connsiteX4" fmla="*/ 516521 w 3144641"/>
                  <a:gd name="connsiteY4" fmla="*/ 2502088 h 2817658"/>
                  <a:gd name="connsiteX5" fmla="*/ 1241914 w 3144641"/>
                  <a:gd name="connsiteY5" fmla="*/ 2790078 h 2817658"/>
                  <a:gd name="connsiteX6" fmla="*/ 2034544 w 3144641"/>
                  <a:gd name="connsiteY6" fmla="*/ 2747124 h 2817658"/>
                  <a:gd name="connsiteX7" fmla="*/ 2659832 w 3144641"/>
                  <a:gd name="connsiteY7" fmla="*/ 2382931 h 2817658"/>
                  <a:gd name="connsiteX8" fmla="*/ 3086404 w 3144641"/>
                  <a:gd name="connsiteY8" fmla="*/ 1832724 h 2817658"/>
                  <a:gd name="connsiteX9" fmla="*/ 3043260 w 3144641"/>
                  <a:gd name="connsiteY9" fmla="*/ 1053445 h 2817658"/>
                  <a:gd name="connsiteX10" fmla="*/ 2290038 w 3144641"/>
                  <a:gd name="connsiteY10" fmla="*/ 548715 h 2817658"/>
                  <a:gd name="connsiteX11" fmla="*/ 1071399 w 3144641"/>
                  <a:gd name="connsiteY11" fmla="*/ 857436 h 2817658"/>
                  <a:gd name="connsiteX12" fmla="*/ 842238 w 3144641"/>
                  <a:gd name="connsiteY12" fmla="*/ 2319338 h 2817658"/>
                  <a:gd name="connsiteX0" fmla="*/ 397738 w 3144641"/>
                  <a:gd name="connsiteY0" fmla="*/ 0 h 2817658"/>
                  <a:gd name="connsiteX1" fmla="*/ 74262 w 3144641"/>
                  <a:gd name="connsiteY1" fmla="*/ 745005 h 2817658"/>
                  <a:gd name="connsiteX2" fmla="*/ 2544 w 3144641"/>
                  <a:gd name="connsiteY2" fmla="*/ 1480110 h 2817658"/>
                  <a:gd name="connsiteX3" fmla="*/ 176422 w 3144641"/>
                  <a:gd name="connsiteY3" fmla="*/ 2068980 h 2817658"/>
                  <a:gd name="connsiteX4" fmla="*/ 516521 w 3144641"/>
                  <a:gd name="connsiteY4" fmla="*/ 2502088 h 2817658"/>
                  <a:gd name="connsiteX5" fmla="*/ 1241914 w 3144641"/>
                  <a:gd name="connsiteY5" fmla="*/ 2790078 h 2817658"/>
                  <a:gd name="connsiteX6" fmla="*/ 2034544 w 3144641"/>
                  <a:gd name="connsiteY6" fmla="*/ 2747124 h 2817658"/>
                  <a:gd name="connsiteX7" fmla="*/ 2659832 w 3144641"/>
                  <a:gd name="connsiteY7" fmla="*/ 2382931 h 2817658"/>
                  <a:gd name="connsiteX8" fmla="*/ 3086404 w 3144641"/>
                  <a:gd name="connsiteY8" fmla="*/ 1832724 h 2817658"/>
                  <a:gd name="connsiteX9" fmla="*/ 3043260 w 3144641"/>
                  <a:gd name="connsiteY9" fmla="*/ 1053445 h 2817658"/>
                  <a:gd name="connsiteX10" fmla="*/ 2290038 w 3144641"/>
                  <a:gd name="connsiteY10" fmla="*/ 548715 h 2817658"/>
                  <a:gd name="connsiteX11" fmla="*/ 1071399 w 3144641"/>
                  <a:gd name="connsiteY11" fmla="*/ 857436 h 2817658"/>
                  <a:gd name="connsiteX12" fmla="*/ 842238 w 3144641"/>
                  <a:gd name="connsiteY12" fmla="*/ 2319338 h 2817658"/>
                  <a:gd name="connsiteX0" fmla="*/ 397738 w 3144641"/>
                  <a:gd name="connsiteY0" fmla="*/ 0 h 2812596"/>
                  <a:gd name="connsiteX1" fmla="*/ 74262 w 3144641"/>
                  <a:gd name="connsiteY1" fmla="*/ 745005 h 2812596"/>
                  <a:gd name="connsiteX2" fmla="*/ 2544 w 3144641"/>
                  <a:gd name="connsiteY2" fmla="*/ 1480110 h 2812596"/>
                  <a:gd name="connsiteX3" fmla="*/ 176422 w 3144641"/>
                  <a:gd name="connsiteY3" fmla="*/ 2068980 h 2812596"/>
                  <a:gd name="connsiteX4" fmla="*/ 516521 w 3144641"/>
                  <a:gd name="connsiteY4" fmla="*/ 2502088 h 2812596"/>
                  <a:gd name="connsiteX5" fmla="*/ 1241914 w 3144641"/>
                  <a:gd name="connsiteY5" fmla="*/ 2790078 h 2812596"/>
                  <a:gd name="connsiteX6" fmla="*/ 2034544 w 3144641"/>
                  <a:gd name="connsiteY6" fmla="*/ 2747124 h 2812596"/>
                  <a:gd name="connsiteX7" fmla="*/ 2659832 w 3144641"/>
                  <a:gd name="connsiteY7" fmla="*/ 2382931 h 2812596"/>
                  <a:gd name="connsiteX8" fmla="*/ 3086404 w 3144641"/>
                  <a:gd name="connsiteY8" fmla="*/ 1832724 h 2812596"/>
                  <a:gd name="connsiteX9" fmla="*/ 3043260 w 3144641"/>
                  <a:gd name="connsiteY9" fmla="*/ 1053445 h 2812596"/>
                  <a:gd name="connsiteX10" fmla="*/ 2290038 w 3144641"/>
                  <a:gd name="connsiteY10" fmla="*/ 548715 h 2812596"/>
                  <a:gd name="connsiteX11" fmla="*/ 1071399 w 3144641"/>
                  <a:gd name="connsiteY11" fmla="*/ 857436 h 2812596"/>
                  <a:gd name="connsiteX12" fmla="*/ 842238 w 3144641"/>
                  <a:gd name="connsiteY12" fmla="*/ 2319338 h 2812596"/>
                  <a:gd name="connsiteX0" fmla="*/ 397738 w 3144641"/>
                  <a:gd name="connsiteY0" fmla="*/ 0 h 2808469"/>
                  <a:gd name="connsiteX1" fmla="*/ 74262 w 3144641"/>
                  <a:gd name="connsiteY1" fmla="*/ 745005 h 2808469"/>
                  <a:gd name="connsiteX2" fmla="*/ 2544 w 3144641"/>
                  <a:gd name="connsiteY2" fmla="*/ 1480110 h 2808469"/>
                  <a:gd name="connsiteX3" fmla="*/ 176422 w 3144641"/>
                  <a:gd name="connsiteY3" fmla="*/ 2068980 h 2808469"/>
                  <a:gd name="connsiteX4" fmla="*/ 516521 w 3144641"/>
                  <a:gd name="connsiteY4" fmla="*/ 2502088 h 2808469"/>
                  <a:gd name="connsiteX5" fmla="*/ 1241914 w 3144641"/>
                  <a:gd name="connsiteY5" fmla="*/ 2790078 h 2808469"/>
                  <a:gd name="connsiteX6" fmla="*/ 2034544 w 3144641"/>
                  <a:gd name="connsiteY6" fmla="*/ 2747124 h 2808469"/>
                  <a:gd name="connsiteX7" fmla="*/ 2659832 w 3144641"/>
                  <a:gd name="connsiteY7" fmla="*/ 2382931 h 2808469"/>
                  <a:gd name="connsiteX8" fmla="*/ 3086404 w 3144641"/>
                  <a:gd name="connsiteY8" fmla="*/ 1832724 h 2808469"/>
                  <a:gd name="connsiteX9" fmla="*/ 3043260 w 3144641"/>
                  <a:gd name="connsiteY9" fmla="*/ 1053445 h 2808469"/>
                  <a:gd name="connsiteX10" fmla="*/ 2290038 w 3144641"/>
                  <a:gd name="connsiteY10" fmla="*/ 548715 h 2808469"/>
                  <a:gd name="connsiteX11" fmla="*/ 1071399 w 3144641"/>
                  <a:gd name="connsiteY11" fmla="*/ 857436 h 2808469"/>
                  <a:gd name="connsiteX12" fmla="*/ 842238 w 3144641"/>
                  <a:gd name="connsiteY12" fmla="*/ 2319338 h 2808469"/>
                  <a:gd name="connsiteX0" fmla="*/ 397738 w 3144641"/>
                  <a:gd name="connsiteY0" fmla="*/ 0 h 2806716"/>
                  <a:gd name="connsiteX1" fmla="*/ 74262 w 3144641"/>
                  <a:gd name="connsiteY1" fmla="*/ 745005 h 2806716"/>
                  <a:gd name="connsiteX2" fmla="*/ 2544 w 3144641"/>
                  <a:gd name="connsiteY2" fmla="*/ 1480110 h 2806716"/>
                  <a:gd name="connsiteX3" fmla="*/ 176422 w 3144641"/>
                  <a:gd name="connsiteY3" fmla="*/ 2068980 h 2806716"/>
                  <a:gd name="connsiteX4" fmla="*/ 516521 w 3144641"/>
                  <a:gd name="connsiteY4" fmla="*/ 2502088 h 2806716"/>
                  <a:gd name="connsiteX5" fmla="*/ 1241914 w 3144641"/>
                  <a:gd name="connsiteY5" fmla="*/ 2790078 h 2806716"/>
                  <a:gd name="connsiteX6" fmla="*/ 2022591 w 3144641"/>
                  <a:gd name="connsiteY6" fmla="*/ 2741147 h 2806716"/>
                  <a:gd name="connsiteX7" fmla="*/ 2659832 w 3144641"/>
                  <a:gd name="connsiteY7" fmla="*/ 2382931 h 2806716"/>
                  <a:gd name="connsiteX8" fmla="*/ 3086404 w 3144641"/>
                  <a:gd name="connsiteY8" fmla="*/ 1832724 h 2806716"/>
                  <a:gd name="connsiteX9" fmla="*/ 3043260 w 3144641"/>
                  <a:gd name="connsiteY9" fmla="*/ 1053445 h 2806716"/>
                  <a:gd name="connsiteX10" fmla="*/ 2290038 w 3144641"/>
                  <a:gd name="connsiteY10" fmla="*/ 548715 h 2806716"/>
                  <a:gd name="connsiteX11" fmla="*/ 1071399 w 3144641"/>
                  <a:gd name="connsiteY11" fmla="*/ 857436 h 2806716"/>
                  <a:gd name="connsiteX12" fmla="*/ 842238 w 3144641"/>
                  <a:gd name="connsiteY12" fmla="*/ 2319338 h 2806716"/>
                  <a:gd name="connsiteX0" fmla="*/ 397738 w 3144641"/>
                  <a:gd name="connsiteY0" fmla="*/ 0 h 2807180"/>
                  <a:gd name="connsiteX1" fmla="*/ 74262 w 3144641"/>
                  <a:gd name="connsiteY1" fmla="*/ 745005 h 2807180"/>
                  <a:gd name="connsiteX2" fmla="*/ 2544 w 3144641"/>
                  <a:gd name="connsiteY2" fmla="*/ 1480110 h 2807180"/>
                  <a:gd name="connsiteX3" fmla="*/ 176422 w 3144641"/>
                  <a:gd name="connsiteY3" fmla="*/ 2068980 h 2807180"/>
                  <a:gd name="connsiteX4" fmla="*/ 532396 w 3144641"/>
                  <a:gd name="connsiteY4" fmla="*/ 2495738 h 2807180"/>
                  <a:gd name="connsiteX5" fmla="*/ 1241914 w 3144641"/>
                  <a:gd name="connsiteY5" fmla="*/ 2790078 h 2807180"/>
                  <a:gd name="connsiteX6" fmla="*/ 2022591 w 3144641"/>
                  <a:gd name="connsiteY6" fmla="*/ 2741147 h 2807180"/>
                  <a:gd name="connsiteX7" fmla="*/ 2659832 w 3144641"/>
                  <a:gd name="connsiteY7" fmla="*/ 2382931 h 2807180"/>
                  <a:gd name="connsiteX8" fmla="*/ 3086404 w 3144641"/>
                  <a:gd name="connsiteY8" fmla="*/ 1832724 h 2807180"/>
                  <a:gd name="connsiteX9" fmla="*/ 3043260 w 3144641"/>
                  <a:gd name="connsiteY9" fmla="*/ 1053445 h 2807180"/>
                  <a:gd name="connsiteX10" fmla="*/ 2290038 w 3144641"/>
                  <a:gd name="connsiteY10" fmla="*/ 548715 h 2807180"/>
                  <a:gd name="connsiteX11" fmla="*/ 1071399 w 3144641"/>
                  <a:gd name="connsiteY11" fmla="*/ 857436 h 2807180"/>
                  <a:gd name="connsiteX12" fmla="*/ 842238 w 3144641"/>
                  <a:gd name="connsiteY12" fmla="*/ 2319338 h 2807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44641" h="2807180">
                    <a:moveTo>
                      <a:pt x="397738" y="0"/>
                    </a:moveTo>
                    <a:cubicBezTo>
                      <a:pt x="348806" y="120183"/>
                      <a:pt x="176889" y="397188"/>
                      <a:pt x="74262" y="745005"/>
                    </a:cubicBezTo>
                    <a:cubicBezTo>
                      <a:pt x="11385" y="1015596"/>
                      <a:pt x="-7510" y="1279369"/>
                      <a:pt x="2544" y="1480110"/>
                    </a:cubicBezTo>
                    <a:cubicBezTo>
                      <a:pt x="12598" y="1680851"/>
                      <a:pt x="88113" y="1899709"/>
                      <a:pt x="176422" y="2068980"/>
                    </a:cubicBezTo>
                    <a:cubicBezTo>
                      <a:pt x="264731" y="2238251"/>
                      <a:pt x="356806" y="2327745"/>
                      <a:pt x="532396" y="2495738"/>
                    </a:cubicBezTo>
                    <a:cubicBezTo>
                      <a:pt x="785681" y="2669709"/>
                      <a:pt x="993548" y="2749177"/>
                      <a:pt x="1241914" y="2790078"/>
                    </a:cubicBezTo>
                    <a:cubicBezTo>
                      <a:pt x="1490280" y="2830979"/>
                      <a:pt x="1779300" y="2792071"/>
                      <a:pt x="2022591" y="2741147"/>
                    </a:cubicBezTo>
                    <a:cubicBezTo>
                      <a:pt x="2230024" y="2654364"/>
                      <a:pt x="2482530" y="2534335"/>
                      <a:pt x="2659832" y="2382931"/>
                    </a:cubicBezTo>
                    <a:cubicBezTo>
                      <a:pt x="2837134" y="2231527"/>
                      <a:pt x="3007558" y="2005497"/>
                      <a:pt x="3086404" y="1832724"/>
                    </a:cubicBezTo>
                    <a:cubicBezTo>
                      <a:pt x="3165250" y="1659951"/>
                      <a:pt x="3175988" y="1267447"/>
                      <a:pt x="3043260" y="1053445"/>
                    </a:cubicBezTo>
                    <a:cubicBezTo>
                      <a:pt x="2910532" y="839444"/>
                      <a:pt x="2618682" y="581383"/>
                      <a:pt x="2290038" y="548715"/>
                    </a:cubicBezTo>
                    <a:cubicBezTo>
                      <a:pt x="1961395" y="516047"/>
                      <a:pt x="1336605" y="580261"/>
                      <a:pt x="1071399" y="857436"/>
                    </a:cubicBezTo>
                    <a:cubicBezTo>
                      <a:pt x="806193" y="1134611"/>
                      <a:pt x="570246" y="1563688"/>
                      <a:pt x="842238" y="231933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diamond"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5" name="Arc 24"/>
              <p:cNvSpPr/>
              <p:nvPr/>
            </p:nvSpPr>
            <p:spPr>
              <a:xfrm rot="16200000">
                <a:off x="3267710" y="235584"/>
                <a:ext cx="4892040" cy="4892040"/>
              </a:xfrm>
              <a:prstGeom prst="arc">
                <a:avLst>
                  <a:gd name="adj1" fmla="val 18484701"/>
                  <a:gd name="adj2" fmla="val 19592020"/>
                </a:avLst>
              </a:prstGeom>
              <a:ln w="76200">
                <a:solidFill>
                  <a:schemeClr val="bg1">
                    <a:lumMod val="5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20422681">
                <a:off x="5679800" y="2293357"/>
                <a:ext cx="949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smtClean="0"/>
                  <a:t>0.62 AU</a:t>
                </a:r>
                <a:endParaRPr lang="en-US" sz="1200" b="1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6112753" y="3455198"/>
                <a:ext cx="45719" cy="4914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 rot="18931862">
              <a:off x="3236829" y="681127"/>
              <a:ext cx="13745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Mars Stay</a:t>
              </a:r>
              <a:endParaRPr lang="en-US" sz="1200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08170" y="3477897"/>
              <a:ext cx="15526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Earth Departure</a:t>
              </a:r>
              <a:endParaRPr lang="en-US" sz="12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005316" y="3220336"/>
              <a:ext cx="1161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Earth Arrival</a:t>
              </a:r>
              <a:endParaRPr lang="en-US" sz="12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19601" y="580764"/>
              <a:ext cx="11619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Mars Arrival</a:t>
              </a:r>
              <a:endParaRPr lang="en-US" sz="1200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564136" y="1168663"/>
              <a:ext cx="858929" cy="442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Mars Departure</a:t>
              </a:r>
              <a:endParaRPr lang="en-US" sz="12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28371" y="3059804"/>
              <a:ext cx="6458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Venus Flyby</a:t>
              </a:r>
              <a:endParaRPr lang="en-US" sz="12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309684" y="1988659"/>
              <a:ext cx="9528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Solar Close Approach</a:t>
              </a:r>
              <a:endParaRPr lang="en-US" sz="12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69824" y="2101947"/>
              <a:ext cx="5990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Mars Orbit</a:t>
              </a:r>
              <a:endParaRPr lang="en-US" sz="12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16507" y="2095074"/>
              <a:ext cx="5550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Earth Orbit</a:t>
              </a:r>
              <a:endParaRPr lang="en-US" sz="12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484088" y="2086524"/>
              <a:ext cx="586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Venus Orbit</a:t>
              </a:r>
              <a:endParaRPr lang="en-US" sz="1200" b="1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5454" y="6541044"/>
            <a:ext cx="5158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Notional depiction of an opposition class Mars mission with a Venus flyby</a:t>
            </a:r>
            <a:endParaRPr lang="en-US" sz="12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0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0682" y="911409"/>
            <a:ext cx="11678024" cy="9562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4329" y="6693644"/>
            <a:ext cx="11678024" cy="95623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DSH Mars Mission Concept of Operations</a:t>
            </a:r>
            <a:endParaRPr lang="en-US" dirty="0"/>
          </a:p>
        </p:txBody>
      </p:sp>
      <p:pic>
        <p:nvPicPr>
          <p:cNvPr id="1026" name="Picture 2" descr="File:Earth Western Hemisphere transparent background.pn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9175"/>
            <a:ext cx="75882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:Mars (16716283421) - Transparent background.png - Wikimedia Comm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3175" y="846138"/>
            <a:ext cx="758825" cy="75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80682" y="1706558"/>
            <a:ext cx="11984192" cy="0"/>
          </a:xfrm>
          <a:prstGeom prst="line">
            <a:avLst/>
          </a:prstGeom>
          <a:ln w="9525" cap="flat" cmpd="sng" algn="ctr">
            <a:solidFill>
              <a:schemeClr val="accent6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18161" y="5272352"/>
            <a:ext cx="11984192" cy="0"/>
          </a:xfrm>
          <a:prstGeom prst="line">
            <a:avLst/>
          </a:prstGeom>
          <a:ln w="9525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8162" y="4999799"/>
            <a:ext cx="915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Earth Orbit</a:t>
            </a:r>
            <a:endParaRPr lang="en-US" sz="1200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80682" y="1447122"/>
            <a:ext cx="915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Mars Orbit</a:t>
            </a:r>
            <a:endParaRPr lang="en-US" sz="1200" i="1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0682" y="2816789"/>
            <a:ext cx="11984192" cy="0"/>
          </a:xfrm>
          <a:prstGeom prst="line">
            <a:avLst/>
          </a:prstGeom>
          <a:ln w="9525" cap="flat" cmpd="sng" algn="ctr">
            <a:solidFill>
              <a:srgbClr val="B489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682" y="2557353"/>
            <a:ext cx="720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Venus</a:t>
            </a:r>
            <a:endParaRPr lang="en-US" sz="1200" i="1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97955" y="4072260"/>
            <a:ext cx="11984192" cy="0"/>
          </a:xfrm>
          <a:prstGeom prst="line">
            <a:avLst/>
          </a:prstGeom>
          <a:ln w="9525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8161" y="3800359"/>
            <a:ext cx="1292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Gateway - NRHO</a:t>
            </a:r>
            <a:endParaRPr lang="en-US" sz="1200" i="1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1664265" y="5272352"/>
            <a:ext cx="84213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Arc 28"/>
          <p:cNvSpPr/>
          <p:nvPr/>
        </p:nvSpPr>
        <p:spPr>
          <a:xfrm rot="10800000" flipV="1">
            <a:off x="1311298" y="5271082"/>
            <a:ext cx="770370" cy="2895509"/>
          </a:xfrm>
          <a:prstGeom prst="arc">
            <a:avLst>
              <a:gd name="adj1" fmla="val 16160224"/>
              <a:gd name="adj2" fmla="val 20779183"/>
            </a:avLst>
          </a:prstGeom>
          <a:ln w="28575"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32" name="Picture 8" descr="SpaceX Falcon 9 Logo - LogoDi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989" y="6118126"/>
            <a:ext cx="114340" cy="64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Arc 29"/>
          <p:cNvSpPr/>
          <p:nvPr/>
        </p:nvSpPr>
        <p:spPr>
          <a:xfrm rot="10800000" flipV="1">
            <a:off x="2098321" y="5271082"/>
            <a:ext cx="801429" cy="2881852"/>
          </a:xfrm>
          <a:prstGeom prst="arc">
            <a:avLst>
              <a:gd name="adj1" fmla="val 16200000"/>
              <a:gd name="adj2" fmla="val 20779183"/>
            </a:avLst>
          </a:prstGeom>
          <a:ln w="28575"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1" name="Picture 8" descr="SpaceX Falcon 9 Logo - LogoDi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260" y="6104469"/>
            <a:ext cx="114340" cy="64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Oval 31"/>
          <p:cNvSpPr>
            <a:spLocks noChangeAspect="1"/>
          </p:cNvSpPr>
          <p:nvPr/>
        </p:nvSpPr>
        <p:spPr>
          <a:xfrm>
            <a:off x="2439600" y="5212026"/>
            <a:ext cx="118872" cy="117009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 flipH="1">
            <a:off x="2060258" y="4059255"/>
            <a:ext cx="1893747" cy="1212462"/>
            <a:chOff x="3918502" y="3410633"/>
            <a:chExt cx="1325131" cy="868728"/>
          </a:xfrm>
        </p:grpSpPr>
        <p:sp>
          <p:nvSpPr>
            <p:cNvPr id="34" name="Arc 33"/>
            <p:cNvSpPr/>
            <p:nvPr/>
          </p:nvSpPr>
          <p:spPr>
            <a:xfrm rot="16200000" flipV="1">
              <a:off x="3820068" y="3518908"/>
              <a:ext cx="858883" cy="6620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Arc 34"/>
            <p:cNvSpPr/>
            <p:nvPr/>
          </p:nvSpPr>
          <p:spPr>
            <a:xfrm rot="5400000" flipV="1">
              <a:off x="4477712" y="3513439"/>
              <a:ext cx="868728" cy="6631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6" name="Oval 35"/>
          <p:cNvSpPr>
            <a:spLocks noChangeAspect="1"/>
          </p:cNvSpPr>
          <p:nvPr/>
        </p:nvSpPr>
        <p:spPr>
          <a:xfrm>
            <a:off x="3421526" y="4018853"/>
            <a:ext cx="118872" cy="117009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 flipH="1">
            <a:off x="3657726" y="1671638"/>
            <a:ext cx="1893747" cy="2400634"/>
            <a:chOff x="3918502" y="3410633"/>
            <a:chExt cx="1325131" cy="868728"/>
          </a:xfrm>
        </p:grpSpPr>
        <p:sp>
          <p:nvSpPr>
            <p:cNvPr id="38" name="Arc 37"/>
            <p:cNvSpPr/>
            <p:nvPr/>
          </p:nvSpPr>
          <p:spPr>
            <a:xfrm rot="16200000" flipV="1">
              <a:off x="3820068" y="3518908"/>
              <a:ext cx="858883" cy="6620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Arc 38"/>
            <p:cNvSpPr/>
            <p:nvPr/>
          </p:nvSpPr>
          <p:spPr>
            <a:xfrm rot="5400000" flipV="1">
              <a:off x="4477712" y="3513439"/>
              <a:ext cx="868728" cy="6631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0" name="Oval 39"/>
          <p:cNvSpPr>
            <a:spLocks noChangeAspect="1"/>
          </p:cNvSpPr>
          <p:nvPr/>
        </p:nvSpPr>
        <p:spPr>
          <a:xfrm>
            <a:off x="4072905" y="4013756"/>
            <a:ext cx="118872" cy="117009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5018993" y="1648053"/>
            <a:ext cx="118872" cy="117009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6557280" y="1648052"/>
            <a:ext cx="118872" cy="117009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 flipH="1" flipV="1">
            <a:off x="6187044" y="1699743"/>
            <a:ext cx="1893747" cy="1134609"/>
            <a:chOff x="3918502" y="3410633"/>
            <a:chExt cx="1325131" cy="868728"/>
          </a:xfrm>
        </p:grpSpPr>
        <p:sp>
          <p:nvSpPr>
            <p:cNvPr id="44" name="Arc 43"/>
            <p:cNvSpPr/>
            <p:nvPr/>
          </p:nvSpPr>
          <p:spPr>
            <a:xfrm rot="16200000" flipV="1">
              <a:off x="3820068" y="3518908"/>
              <a:ext cx="858883" cy="6620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5400000" flipV="1">
              <a:off x="4477712" y="3513439"/>
              <a:ext cx="868728" cy="6631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 flipH="1" flipV="1">
            <a:off x="7133916" y="2809358"/>
            <a:ext cx="1893747" cy="1267999"/>
            <a:chOff x="3918502" y="3410633"/>
            <a:chExt cx="1325131" cy="868728"/>
          </a:xfrm>
        </p:grpSpPr>
        <p:sp>
          <p:nvSpPr>
            <p:cNvPr id="48" name="Arc 47"/>
            <p:cNvSpPr/>
            <p:nvPr/>
          </p:nvSpPr>
          <p:spPr>
            <a:xfrm rot="16200000" flipV="1">
              <a:off x="3820068" y="3518908"/>
              <a:ext cx="858883" cy="6620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Arc 48"/>
            <p:cNvSpPr/>
            <p:nvPr/>
          </p:nvSpPr>
          <p:spPr>
            <a:xfrm rot="5400000" flipV="1">
              <a:off x="4477712" y="3513439"/>
              <a:ext cx="868728" cy="663115"/>
            </a:xfrm>
            <a:prstGeom prst="arc">
              <a:avLst>
                <a:gd name="adj1" fmla="val 16200000"/>
                <a:gd name="adj2" fmla="val 21592373"/>
              </a:avLst>
            </a:prstGeom>
            <a:ln w="28575"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0" name="Oval 49"/>
          <p:cNvSpPr>
            <a:spLocks noChangeAspect="1"/>
          </p:cNvSpPr>
          <p:nvPr/>
        </p:nvSpPr>
        <p:spPr>
          <a:xfrm>
            <a:off x="8501237" y="4011974"/>
            <a:ext cx="118872" cy="130765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Connector 52"/>
          <p:cNvCxnSpPr>
            <a:endCxn id="40" idx="2"/>
          </p:cNvCxnSpPr>
          <p:nvPr/>
        </p:nvCxnSpPr>
        <p:spPr>
          <a:xfrm>
            <a:off x="3421526" y="4072260"/>
            <a:ext cx="651379" cy="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endCxn id="42" idx="2"/>
          </p:cNvCxnSpPr>
          <p:nvPr/>
        </p:nvCxnSpPr>
        <p:spPr>
          <a:xfrm>
            <a:off x="5129369" y="1701117"/>
            <a:ext cx="1427911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Isosceles Triangle 50"/>
          <p:cNvSpPr/>
          <p:nvPr/>
        </p:nvSpPr>
        <p:spPr>
          <a:xfrm>
            <a:off x="7516698" y="2720646"/>
            <a:ext cx="171590" cy="143896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Isosceles Triangle 57"/>
          <p:cNvSpPr/>
          <p:nvPr/>
        </p:nvSpPr>
        <p:spPr>
          <a:xfrm>
            <a:off x="7886560" y="2949219"/>
            <a:ext cx="171590" cy="143896"/>
          </a:xfrm>
          <a:prstGeom prst="triangl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 rot="19778407">
            <a:off x="1251620" y="5868272"/>
            <a:ext cx="915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DSH on CLV</a:t>
            </a:r>
            <a:endParaRPr lang="en-US" sz="1200" dirty="0"/>
          </a:p>
        </p:txBody>
      </p:sp>
      <p:sp>
        <p:nvSpPr>
          <p:cNvPr id="60" name="TextBox 59"/>
          <p:cNvSpPr txBox="1"/>
          <p:nvPr/>
        </p:nvSpPr>
        <p:spPr>
          <a:xfrm rot="19778407">
            <a:off x="2118092" y="5840631"/>
            <a:ext cx="915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Boost Stage on CLV</a:t>
            </a:r>
            <a:endParaRPr lang="en-US" sz="1200" dirty="0"/>
          </a:p>
        </p:txBody>
      </p:sp>
      <p:sp>
        <p:nvSpPr>
          <p:cNvPr id="61" name="TextBox 60"/>
          <p:cNvSpPr txBox="1"/>
          <p:nvPr/>
        </p:nvSpPr>
        <p:spPr>
          <a:xfrm>
            <a:off x="1664265" y="4363618"/>
            <a:ext cx="145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Boost Stage pushes DSH to NRHO</a:t>
            </a:r>
            <a:endParaRPr lang="en-US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2730853" y="3407826"/>
            <a:ext cx="150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DSH docks to Gateway for outfitting</a:t>
            </a:r>
            <a:endParaRPr lang="en-US" sz="1200" dirty="0"/>
          </a:p>
        </p:txBody>
      </p:sp>
      <p:sp>
        <p:nvSpPr>
          <p:cNvPr id="63" name="TextBox 62"/>
          <p:cNvSpPr txBox="1"/>
          <p:nvPr/>
        </p:nvSpPr>
        <p:spPr>
          <a:xfrm>
            <a:off x="4001630" y="4072260"/>
            <a:ext cx="2037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DSH undocks from Gateway and rendezvous with Mars transportation system</a:t>
            </a:r>
            <a:endParaRPr lang="en-US" sz="1200" dirty="0"/>
          </a:p>
        </p:txBody>
      </p:sp>
      <p:sp>
        <p:nvSpPr>
          <p:cNvPr id="64" name="TextBox 63"/>
          <p:cNvSpPr txBox="1"/>
          <p:nvPr/>
        </p:nvSpPr>
        <p:spPr>
          <a:xfrm>
            <a:off x="5017165" y="1698246"/>
            <a:ext cx="1704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DSH and transportation system arrives in Mars orbit to loiter during crewed surface mission</a:t>
            </a:r>
            <a:endParaRPr lang="en-US" sz="1200" dirty="0"/>
          </a:p>
        </p:txBody>
      </p:sp>
      <p:sp>
        <p:nvSpPr>
          <p:cNvPr id="65" name="TextBox 64"/>
          <p:cNvSpPr txBox="1"/>
          <p:nvPr/>
        </p:nvSpPr>
        <p:spPr>
          <a:xfrm>
            <a:off x="7559863" y="2556680"/>
            <a:ext cx="946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Venus flyby</a:t>
            </a:r>
            <a:endParaRPr lang="en-US" sz="1200" dirty="0"/>
          </a:p>
        </p:txBody>
      </p:sp>
      <p:sp>
        <p:nvSpPr>
          <p:cNvPr id="67" name="TextBox 66"/>
          <p:cNvSpPr txBox="1"/>
          <p:nvPr/>
        </p:nvSpPr>
        <p:spPr>
          <a:xfrm>
            <a:off x="7978000" y="2867723"/>
            <a:ext cx="1593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Solar Close Approach</a:t>
            </a:r>
            <a:endParaRPr lang="en-US" sz="1200" dirty="0"/>
          </a:p>
        </p:txBody>
      </p:sp>
      <p:sp>
        <p:nvSpPr>
          <p:cNvPr id="68" name="TextBox 67"/>
          <p:cNvSpPr txBox="1"/>
          <p:nvPr/>
        </p:nvSpPr>
        <p:spPr>
          <a:xfrm>
            <a:off x="8554619" y="4081141"/>
            <a:ext cx="1069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DSH arrives at Gateway</a:t>
            </a:r>
            <a:endParaRPr lang="en-US" sz="1200" dirty="0"/>
          </a:p>
        </p:txBody>
      </p:sp>
      <p:grpSp>
        <p:nvGrpSpPr>
          <p:cNvPr id="70" name="Group 69"/>
          <p:cNvGrpSpPr/>
          <p:nvPr/>
        </p:nvGrpSpPr>
        <p:grpSpPr>
          <a:xfrm>
            <a:off x="5069382" y="1350006"/>
            <a:ext cx="1548669" cy="260257"/>
            <a:chOff x="5069382" y="1350006"/>
            <a:chExt cx="1548669" cy="260257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5069382" y="1350006"/>
              <a:ext cx="0" cy="26025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6618051" y="1350006"/>
              <a:ext cx="0" cy="26025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5069422" y="1480810"/>
              <a:ext cx="154733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5319123" y="1221817"/>
            <a:ext cx="1100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1-2 months</a:t>
            </a:r>
            <a:endParaRPr lang="en-US" sz="1200" i="1" dirty="0"/>
          </a:p>
        </p:txBody>
      </p:sp>
      <p:grpSp>
        <p:nvGrpSpPr>
          <p:cNvPr id="79" name="Group 78"/>
          <p:cNvGrpSpPr/>
          <p:nvPr/>
        </p:nvGrpSpPr>
        <p:grpSpPr>
          <a:xfrm>
            <a:off x="4127332" y="3729806"/>
            <a:ext cx="4427287" cy="260257"/>
            <a:chOff x="5069382" y="1350006"/>
            <a:chExt cx="1548669" cy="260257"/>
          </a:xfrm>
        </p:grpSpPr>
        <p:cxnSp>
          <p:nvCxnSpPr>
            <p:cNvPr id="80" name="Straight Connector 79"/>
            <p:cNvCxnSpPr/>
            <p:nvPr/>
          </p:nvCxnSpPr>
          <p:spPr>
            <a:xfrm>
              <a:off x="5069382" y="1350006"/>
              <a:ext cx="0" cy="26025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6618051" y="1350006"/>
              <a:ext cx="0" cy="26025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5069422" y="1480810"/>
              <a:ext cx="1547334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Box 82"/>
          <p:cNvSpPr txBox="1"/>
          <p:nvPr/>
        </p:nvSpPr>
        <p:spPr>
          <a:xfrm>
            <a:off x="5718924" y="3605828"/>
            <a:ext cx="1100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2 years</a:t>
            </a:r>
            <a:endParaRPr lang="en-US" sz="12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0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50" grpId="0" animBg="1"/>
      <p:bldP spid="51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7" grpId="0"/>
      <p:bldP spid="68" grpId="0"/>
      <p:bldP spid="77" grpId="0"/>
      <p:bldP spid="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Conceptual Design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1300" dirty="0" smtClean="0"/>
              <a:t>System Mass</a:t>
            </a:r>
          </a:p>
          <a:p>
            <a:pPr lvl="1"/>
            <a:r>
              <a:rPr lang="en-US" sz="1300" dirty="0" smtClean="0"/>
              <a:t>Dry mass goal of 23 t to provide a baseline for transportation analysis</a:t>
            </a:r>
          </a:p>
          <a:p>
            <a:pPr lvl="1"/>
            <a:r>
              <a:rPr lang="en-US" sz="1300" dirty="0" smtClean="0"/>
              <a:t>Logistics load depends on duration, but a maximum of 1,100 days was assumed</a:t>
            </a:r>
            <a:endParaRPr lang="en-US" sz="1300" dirty="0"/>
          </a:p>
          <a:p>
            <a:r>
              <a:rPr lang="en-US" sz="1300" dirty="0" smtClean="0"/>
              <a:t>Habitation Systems</a:t>
            </a:r>
          </a:p>
          <a:p>
            <a:pPr lvl="1"/>
            <a:r>
              <a:rPr lang="en-US" sz="1300" dirty="0" smtClean="0"/>
              <a:t>Minimum net habitable volume of 25 m</a:t>
            </a:r>
            <a:r>
              <a:rPr lang="en-US" sz="1300" baseline="30000" dirty="0" smtClean="0"/>
              <a:t>3</a:t>
            </a:r>
            <a:r>
              <a:rPr lang="en-US" sz="1300" dirty="0" smtClean="0"/>
              <a:t>/crew member as recommended by NASA’s Human Research Program</a:t>
            </a:r>
            <a:r>
              <a:rPr lang="en-US" sz="1300" baseline="30000" dirty="0" smtClean="0"/>
              <a:t>[2]</a:t>
            </a:r>
            <a:endParaRPr lang="en-US" sz="1300" dirty="0" smtClean="0"/>
          </a:p>
          <a:p>
            <a:pPr lvl="1"/>
            <a:r>
              <a:rPr lang="en-US" sz="1300" dirty="0" smtClean="0"/>
              <a:t>Full set of crew support equipment and logistics similar to NASA’s Mars Transit Habitat, as recommended by NASA’s Space Flight Human Systems Standards and Human Integration Design Handbook</a:t>
            </a:r>
            <a:r>
              <a:rPr lang="en-US" sz="1300" baseline="30000" dirty="0" smtClean="0"/>
              <a:t>[3-5]</a:t>
            </a:r>
            <a:endParaRPr lang="en-US" sz="1300" dirty="0" smtClean="0"/>
          </a:p>
          <a:p>
            <a:pPr lvl="1"/>
            <a:r>
              <a:rPr lang="en-US" sz="1300" dirty="0" smtClean="0"/>
              <a:t>Closed loop, long-duration environmental control and life support systems (ECLSS)</a:t>
            </a:r>
          </a:p>
          <a:p>
            <a:pPr lvl="2"/>
            <a:r>
              <a:rPr lang="en-US" sz="1300" dirty="0" smtClean="0"/>
              <a:t>Developed from existing hardware into low mass solutions</a:t>
            </a:r>
          </a:p>
          <a:p>
            <a:pPr lvl="2"/>
            <a:r>
              <a:rPr lang="en-US" sz="1300" dirty="0" smtClean="0"/>
              <a:t>Atmosphere of 14.7 psia and 21% O</a:t>
            </a:r>
            <a:r>
              <a:rPr lang="en-US" sz="1300" baseline="-25000" dirty="0" smtClean="0"/>
              <a:t>2</a:t>
            </a:r>
            <a:endParaRPr lang="en-US" sz="1300" baseline="-25000" dirty="0"/>
          </a:p>
          <a:p>
            <a:r>
              <a:rPr lang="en-US" sz="1300" dirty="0" smtClean="0"/>
              <a:t>Power Subsystems</a:t>
            </a:r>
          </a:p>
          <a:p>
            <a:pPr lvl="1"/>
            <a:r>
              <a:rPr lang="en-US" sz="1300" dirty="0" smtClean="0"/>
              <a:t>20 kWe end of life (EOL) power at 1 AU, transportation system provides power beyond 1 AU</a:t>
            </a:r>
          </a:p>
          <a:p>
            <a:pPr lvl="1"/>
            <a:r>
              <a:rPr lang="en-US" sz="1300" dirty="0" smtClean="0"/>
              <a:t>MegaROSA design with 2 panels</a:t>
            </a:r>
            <a:r>
              <a:rPr lang="en-US" sz="1300" baseline="30000" dirty="0" smtClean="0"/>
              <a:t>[6]</a:t>
            </a:r>
            <a:endParaRPr lang="en-US" sz="1300" dirty="0" smtClean="0"/>
          </a:p>
          <a:p>
            <a:pPr lvl="1"/>
            <a:r>
              <a:rPr lang="en-US" sz="1300" dirty="0" smtClean="0"/>
              <a:t>28V electric power converter unit (EPCU) management and distribution system</a:t>
            </a:r>
            <a:endParaRPr lang="en-US" sz="1300" dirty="0"/>
          </a:p>
          <a:p>
            <a:r>
              <a:rPr lang="en-US" sz="1300" dirty="0" smtClean="0"/>
              <a:t>Avionics</a:t>
            </a:r>
          </a:p>
          <a:p>
            <a:pPr lvl="1"/>
            <a:r>
              <a:rPr lang="en-US" sz="1300" dirty="0" smtClean="0"/>
              <a:t>DSH assumed to have free-flying capabilities</a:t>
            </a:r>
          </a:p>
          <a:p>
            <a:pPr lvl="1"/>
            <a:r>
              <a:rPr lang="en-US" sz="1300" dirty="0" smtClean="0"/>
              <a:t>Communications, Command and Data Handling, Guidance and Navigation hardware</a:t>
            </a:r>
            <a:endParaRPr lang="en-US" sz="1300" dirty="0"/>
          </a:p>
          <a:p>
            <a:r>
              <a:rPr lang="en-US" sz="1300" dirty="0" smtClean="0"/>
              <a:t>Extravehicular Activity (EVA)</a:t>
            </a:r>
          </a:p>
          <a:p>
            <a:pPr lvl="1"/>
            <a:r>
              <a:rPr lang="en-US" sz="1300" dirty="0" smtClean="0"/>
              <a:t>Contingency EVAs only</a:t>
            </a:r>
          </a:p>
          <a:p>
            <a:pPr lvl="1"/>
            <a:r>
              <a:rPr lang="en-US" sz="1300" dirty="0" smtClean="0"/>
              <a:t>One 2-Person EVA every 3 months using umbilicals and lightweight suits</a:t>
            </a:r>
            <a:r>
              <a:rPr lang="en-US" sz="1300" baseline="30000" dirty="0" smtClean="0"/>
              <a:t>[7]</a:t>
            </a:r>
            <a:endParaRPr lang="en-US" sz="1300" dirty="0" smtClean="0"/>
          </a:p>
          <a:p>
            <a:pPr lvl="1"/>
            <a:r>
              <a:rPr lang="en-US" sz="1300" dirty="0" smtClean="0"/>
              <a:t>Airlock integrated with primary structure</a:t>
            </a:r>
            <a:endParaRPr lang="en-US" sz="1300" dirty="0"/>
          </a:p>
          <a:p>
            <a:r>
              <a:rPr lang="en-US" sz="1300" dirty="0" smtClean="0"/>
              <a:t>Propulsion</a:t>
            </a:r>
          </a:p>
          <a:p>
            <a:pPr lvl="1"/>
            <a:r>
              <a:rPr lang="en-US" sz="1300" dirty="0" smtClean="0"/>
              <a:t>180 m/s ΔV capability</a:t>
            </a:r>
          </a:p>
          <a:p>
            <a:pPr lvl="1"/>
            <a:r>
              <a:rPr lang="en-US" sz="1300" dirty="0" smtClean="0"/>
              <a:t>Covers small maneuvers such as docking and NRHO insertion</a:t>
            </a:r>
          </a:p>
          <a:p>
            <a:pPr lvl="1"/>
            <a:r>
              <a:rPr lang="en-US" sz="1300" dirty="0" smtClean="0"/>
              <a:t>NTO/MMH Reaction control system using Aerojet</a:t>
            </a:r>
            <a:r>
              <a:rPr lang="en-US" sz="1300" dirty="0"/>
              <a:t> </a:t>
            </a:r>
            <a:r>
              <a:rPr lang="en-US" sz="1300" dirty="0" smtClean="0"/>
              <a:t>R-42s</a:t>
            </a:r>
            <a:r>
              <a:rPr lang="en-US" sz="1300" baseline="30000" dirty="0" smtClean="0"/>
              <a:t>[8]</a:t>
            </a:r>
            <a:endParaRPr lang="en-US" sz="1300" dirty="0" smtClean="0"/>
          </a:p>
          <a:p>
            <a:pPr lvl="1"/>
            <a:r>
              <a:rPr lang="en-US" sz="1300" dirty="0" smtClean="0"/>
              <a:t>Due to reusability, refueling capability is necessary</a:t>
            </a:r>
            <a:endParaRPr lang="en-US" sz="1300" dirty="0"/>
          </a:p>
          <a:p>
            <a:r>
              <a:rPr lang="en-US" sz="1300" dirty="0" smtClean="0"/>
              <a:t>Protection Systems</a:t>
            </a:r>
          </a:p>
          <a:p>
            <a:pPr lvl="1"/>
            <a:r>
              <a:rPr lang="en-US" sz="1300" dirty="0" smtClean="0"/>
              <a:t>Opposition class mission reduced time in deep space environment</a:t>
            </a:r>
          </a:p>
          <a:p>
            <a:pPr lvl="1"/>
            <a:r>
              <a:rPr lang="en-US" sz="1300" dirty="0" smtClean="0"/>
              <a:t>Logistics loading  in the form of Cargo Transfer Bags (CTBs) will be used to line the interior of the habitat</a:t>
            </a:r>
          </a:p>
          <a:p>
            <a:pPr lvl="1"/>
            <a:r>
              <a:rPr lang="en-US" sz="1300" dirty="0" smtClean="0"/>
              <a:t>Multi-layer whipple shield using Nextel ceramic fabric, low-density cored polyurethane foam, and Kevlar for micrometeoroid and orbital debris (MMOD)</a:t>
            </a:r>
            <a:r>
              <a:rPr lang="en-US" sz="1300" baseline="30000" dirty="0" smtClean="0"/>
              <a:t>[6]</a:t>
            </a:r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6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Habitat Design Trade Space – Design Strategy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0141695"/>
              </p:ext>
            </p:extLst>
          </p:nvPr>
        </p:nvGraphicFramePr>
        <p:xfrm>
          <a:off x="2611232" y="907558"/>
          <a:ext cx="7091896" cy="1112520"/>
        </p:xfrm>
        <a:graphic>
          <a:graphicData uri="http://schemas.openxmlformats.org/drawingml/2006/table">
            <a:tbl>
              <a:tblPr firstCol="1" bandRow="1">
                <a:tableStyleId>{6E25E649-3F16-4E02-A733-19D2CDBF48F0}</a:tableStyleId>
              </a:tblPr>
              <a:tblGrid>
                <a:gridCol w="1770088">
                  <a:extLst>
                    <a:ext uri="{9D8B030D-6E8A-4147-A177-3AD203B41FA5}">
                      <a16:colId xmlns:a16="http://schemas.microsoft.com/office/drawing/2014/main" val="3811198894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831699967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380588720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40535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Design Strategy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Monolithic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8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Structure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Metallic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Inflatable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4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Thermal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Radiators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Insulation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Solar Shield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6902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5383" y="2081498"/>
            <a:ext cx="7991911" cy="457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Monolithic: contain all of the necessary functional requirements within on, enclosed system</a:t>
            </a:r>
            <a:r>
              <a:rPr lang="en-US" sz="1400" baseline="30000" dirty="0"/>
              <a:t>[2,7,9]</a:t>
            </a:r>
            <a:endParaRPr lang="en-US" sz="1400" dirty="0" smtClean="0"/>
          </a:p>
          <a:p>
            <a:pPr lvl="1"/>
            <a:r>
              <a:rPr lang="en-US" sz="1400" dirty="0" smtClean="0"/>
              <a:t>EX) NASA’s MTH, </a:t>
            </a:r>
            <a:r>
              <a:rPr lang="en-US" sz="1400" dirty="0" err="1" smtClean="0"/>
              <a:t>TransHab</a:t>
            </a:r>
            <a:endParaRPr lang="en-US" sz="1400" dirty="0" smtClean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Simpler to design and develop</a:t>
            </a:r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Less structural inefficiencies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Harder to design for multiple durations and crew numbers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Higher unit mass and volume</a:t>
            </a:r>
          </a:p>
          <a:p>
            <a:r>
              <a:rPr lang="en-US" sz="1400" dirty="0" smtClean="0"/>
              <a:t>Modular: distribute functional requirements over several, smaller units</a:t>
            </a:r>
            <a:r>
              <a:rPr lang="en-US" sz="1400" baseline="30000" dirty="0"/>
              <a:t>[2,7,9]</a:t>
            </a:r>
            <a:endParaRPr lang="en-US" sz="1400" dirty="0" smtClean="0"/>
          </a:p>
          <a:p>
            <a:pPr lvl="1"/>
            <a:r>
              <a:rPr lang="en-US" sz="1400" dirty="0" smtClean="0"/>
              <a:t>EX) International Space Station (ISS)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Lower unit mass, can launch on smaller launch vehicles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Simpler </a:t>
            </a:r>
            <a:r>
              <a:rPr lang="en-US" sz="1400" dirty="0"/>
              <a:t>logistics and spares resupply operations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Requires on-orbit assembly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Mass penalty for integrating duplicate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Monolithic design was chosen for this habitat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Reduces load on transportation system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Less risk with fewer launches and assembly operations</a:t>
            </a:r>
          </a:p>
          <a:p>
            <a:pPr lvl="2"/>
            <a:endParaRPr lang="en-US" sz="1400" dirty="0" smtClean="0"/>
          </a:p>
        </p:txBody>
      </p:sp>
      <p:pic>
        <p:nvPicPr>
          <p:cNvPr id="1026" name="Picture 2" descr="TransHab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8861" y1="6274" x2="48861" y2="6274"/>
                        <a14:foregroundMark x1="38932" y1="6274" x2="35254" y2="17310"/>
                        <a14:foregroundMark x1="19792" y1="20630" x2="9115" y2="37183"/>
                        <a14:foregroundMark x1="10221" y1="38013" x2="9863" y2="80249"/>
                        <a14:foregroundMark x1="42253" y1="6543" x2="53646" y2="9302"/>
                        <a14:foregroundMark x1="53646" y1="9302" x2="53646" y2="9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472" y="2031012"/>
            <a:ext cx="1630456" cy="217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rs Transit Habitat | 3D Resource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579" r="897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928" y="2242161"/>
            <a:ext cx="2470150" cy="185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stronauts to film Estée Lauder skincare aboard the ISS | Spac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647" y="4416102"/>
            <a:ext cx="3088043" cy="205869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611232" y="907558"/>
            <a:ext cx="7091896" cy="38933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95807" y="4116938"/>
            <a:ext cx="192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NASA’s </a:t>
            </a:r>
            <a:r>
              <a:rPr lang="en-US" sz="1200" i="1" dirty="0" err="1" smtClean="0"/>
              <a:t>TransHab</a:t>
            </a:r>
            <a:r>
              <a:rPr lang="en-US" sz="1200" i="1" baseline="30000" dirty="0" smtClean="0"/>
              <a:t>[2]</a:t>
            </a:r>
            <a:endParaRPr lang="en-US" sz="1200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270214" y="4116937"/>
            <a:ext cx="192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NASA’s MTH</a:t>
            </a:r>
            <a:r>
              <a:rPr lang="en-US" sz="1200" i="1" baseline="30000" dirty="0" smtClean="0"/>
              <a:t>[7]</a:t>
            </a:r>
            <a:endParaRPr lang="en-US" sz="1200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9178848" y="6474797"/>
            <a:ext cx="218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International Space Station</a:t>
            </a:r>
            <a:r>
              <a:rPr lang="en-US" sz="1200" i="1" baseline="30000" dirty="0" smtClean="0"/>
              <a:t>[10]</a:t>
            </a:r>
            <a:endParaRPr lang="en-US" sz="1200" i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Habitat Design Trade Space – Structure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611232" y="907558"/>
          <a:ext cx="7091896" cy="1112520"/>
        </p:xfrm>
        <a:graphic>
          <a:graphicData uri="http://schemas.openxmlformats.org/drawingml/2006/table">
            <a:tbl>
              <a:tblPr firstCol="1" bandRow="1">
                <a:tableStyleId>{6E25E649-3F16-4E02-A733-19D2CDBF48F0}</a:tableStyleId>
              </a:tblPr>
              <a:tblGrid>
                <a:gridCol w="1770088">
                  <a:extLst>
                    <a:ext uri="{9D8B030D-6E8A-4147-A177-3AD203B41FA5}">
                      <a16:colId xmlns:a16="http://schemas.microsoft.com/office/drawing/2014/main" val="3811198894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831699967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380588720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40535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Design Strategy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Monolithic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8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Structure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Metallic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Inflatable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4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Thermal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Radiators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Insulation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Solar Shield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6902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5383" y="2081498"/>
            <a:ext cx="7991911" cy="457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Metallic shell</a:t>
            </a:r>
            <a:r>
              <a:rPr lang="en-US" sz="1400" baseline="30000" dirty="0" smtClean="0"/>
              <a:t>[9]</a:t>
            </a:r>
            <a:r>
              <a:rPr lang="en-US" sz="1400" dirty="0" smtClean="0"/>
              <a:t> </a:t>
            </a:r>
          </a:p>
          <a:p>
            <a:pPr lvl="1"/>
            <a:r>
              <a:rPr lang="en-US" sz="1400" dirty="0" smtClean="0"/>
              <a:t>EX) NASA’s MTH, ISS</a:t>
            </a:r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Simpler to design and develop, can fit to specific launch vehicles</a:t>
            </a:r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Stronger structural properties</a:t>
            </a:r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Pre-outfit layouts without later flights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Relatively heavier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Requires more capable launch vehicles</a:t>
            </a:r>
          </a:p>
          <a:p>
            <a:r>
              <a:rPr lang="en-US" sz="1400" dirty="0" smtClean="0"/>
              <a:t>Inflatable</a:t>
            </a:r>
            <a:r>
              <a:rPr lang="en-US" sz="1400" baseline="30000" dirty="0" smtClean="0"/>
              <a:t>[9,11,12]</a:t>
            </a:r>
            <a:endParaRPr lang="en-US" sz="1400" dirty="0" smtClean="0"/>
          </a:p>
          <a:p>
            <a:pPr lvl="1"/>
            <a:r>
              <a:rPr lang="en-US" sz="1400" dirty="0" smtClean="0"/>
              <a:t>EX) </a:t>
            </a:r>
            <a:r>
              <a:rPr lang="en-US" sz="1400" dirty="0" err="1" smtClean="0"/>
              <a:t>Transhab</a:t>
            </a:r>
            <a:r>
              <a:rPr lang="en-US" sz="1400" dirty="0" smtClean="0"/>
              <a:t>, Bigelow’s Expandable Activity Module, Bigelow BA330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Relatively higher pressurized volumes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400" dirty="0" smtClean="0"/>
              <a:t>Can launch on smaller launch vehicles</a:t>
            </a:r>
            <a:endParaRPr lang="en-US" sz="1400" dirty="0"/>
          </a:p>
          <a:p>
            <a:pPr lvl="1">
              <a:buFont typeface="Arial" panose="020B0604020202020204" pitchFamily="34" charset="0"/>
              <a:buChar char="-"/>
            </a:pPr>
            <a:r>
              <a:rPr lang="en-US" sz="1400" dirty="0" smtClean="0"/>
              <a:t>Structural augmentation is necessary (metallic core for thrust loads and docking ports)</a:t>
            </a:r>
            <a:endParaRPr lang="en-US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smtClean="0"/>
              <a:t>Inflatable structure was chosen for this habitat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Can launch without the need for SLS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400" dirty="0" smtClean="0"/>
              <a:t>No significant loss of habitable volume</a:t>
            </a:r>
          </a:p>
          <a:p>
            <a:pPr lvl="2"/>
            <a:endParaRPr lang="en-US" sz="1400" dirty="0" smtClean="0"/>
          </a:p>
        </p:txBody>
      </p:sp>
      <p:sp>
        <p:nvSpPr>
          <p:cNvPr id="8" name="Rounded Rectangle 7"/>
          <p:cNvSpPr/>
          <p:nvPr/>
        </p:nvSpPr>
        <p:spPr>
          <a:xfrm>
            <a:off x="2611232" y="1278100"/>
            <a:ext cx="7091896" cy="38933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TransHab - Wikip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8861" y1="6274" x2="48861" y2="6274"/>
                        <a14:foregroundMark x1="38932" y1="6274" x2="35254" y2="17310"/>
                        <a14:foregroundMark x1="19792" y1="20630" x2="9115" y2="37183"/>
                        <a14:foregroundMark x1="10221" y1="38013" x2="9863" y2="80249"/>
                        <a14:foregroundMark x1="42253" y1="6543" x2="53646" y2="9302"/>
                        <a14:foregroundMark x1="53646" y1="9302" x2="53646" y2="93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1472" y="2031012"/>
            <a:ext cx="1630456" cy="217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ars Transit Habitat | 3D Resource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579" r="897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928" y="2242161"/>
            <a:ext cx="2470150" cy="185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195807" y="4116938"/>
            <a:ext cx="192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NASA’s </a:t>
            </a:r>
            <a:r>
              <a:rPr lang="en-US" sz="1200" i="1" dirty="0" err="1" smtClean="0"/>
              <a:t>TransHab</a:t>
            </a:r>
            <a:r>
              <a:rPr lang="en-US" sz="1200" i="1" baseline="30000" dirty="0" smtClean="0"/>
              <a:t>[2]</a:t>
            </a:r>
            <a:endParaRPr lang="en-US" sz="12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10270214" y="4116937"/>
            <a:ext cx="19217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NASA’s MTH</a:t>
            </a:r>
            <a:r>
              <a:rPr lang="en-US" sz="1200" i="1" baseline="30000" dirty="0" smtClean="0"/>
              <a:t>[7]</a:t>
            </a:r>
            <a:endParaRPr lang="en-US" sz="1200" i="1" dirty="0"/>
          </a:p>
        </p:txBody>
      </p:sp>
      <p:sp>
        <p:nvSpPr>
          <p:cNvPr id="19" name="TextBox 18"/>
          <p:cNvSpPr txBox="1"/>
          <p:nvPr/>
        </p:nvSpPr>
        <p:spPr>
          <a:xfrm>
            <a:off x="9179394" y="6520979"/>
            <a:ext cx="218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BEAM on ISS</a:t>
            </a:r>
            <a:r>
              <a:rPr lang="en-US" sz="1200" i="1" baseline="30000" dirty="0" smtClean="0"/>
              <a:t>[13]</a:t>
            </a:r>
            <a:endParaRPr lang="en-US" sz="12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7294" y="4474262"/>
            <a:ext cx="3680330" cy="206997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2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Habitat Design Trade Space – Thermal Control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611232" y="907558"/>
          <a:ext cx="7091896" cy="1112520"/>
        </p:xfrm>
        <a:graphic>
          <a:graphicData uri="http://schemas.openxmlformats.org/drawingml/2006/table">
            <a:tbl>
              <a:tblPr firstCol="1" bandRow="1">
                <a:tableStyleId>{6E25E649-3F16-4E02-A733-19D2CDBF48F0}</a:tableStyleId>
              </a:tblPr>
              <a:tblGrid>
                <a:gridCol w="1770088">
                  <a:extLst>
                    <a:ext uri="{9D8B030D-6E8A-4147-A177-3AD203B41FA5}">
                      <a16:colId xmlns:a16="http://schemas.microsoft.com/office/drawing/2014/main" val="3811198894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831699967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380588720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40535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Design Strategy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Monolithic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8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Structure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Metallic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Inflatable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4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Thermal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Radiators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Insulation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Solar Shield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6902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5383" y="2081498"/>
            <a:ext cx="7525597" cy="457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Radiators</a:t>
            </a:r>
          </a:p>
          <a:p>
            <a:pPr lvl="1">
              <a:buFont typeface="Arial" panose="020B0604020202020204" pitchFamily="34" charset="0"/>
              <a:buChar char="+"/>
            </a:pPr>
            <a:r>
              <a:rPr lang="en-US" sz="1600" dirty="0" smtClean="0"/>
              <a:t>Proven for crewed spaceflight missions</a:t>
            </a:r>
          </a:p>
          <a:p>
            <a:pPr lvl="1">
              <a:buFont typeface="Arial" panose="020B0604020202020204" pitchFamily="34" charset="0"/>
              <a:buChar char="-"/>
            </a:pPr>
            <a:r>
              <a:rPr lang="en-US" sz="1600" dirty="0" smtClean="0"/>
              <a:t>Can potentially grow to be multi-ton mass drivers</a:t>
            </a:r>
          </a:p>
          <a:p>
            <a:pPr lvl="1">
              <a:buFont typeface="Arial" panose="020B0604020202020204" pitchFamily="34" charset="0"/>
              <a:buChar char="-"/>
            </a:pPr>
            <a:endParaRPr lang="en-US" sz="1600" dirty="0" smtClean="0"/>
          </a:p>
          <a:p>
            <a:r>
              <a:rPr lang="en-US" sz="1600" dirty="0" smtClean="0"/>
              <a:t>Insulation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600" dirty="0" smtClean="0"/>
              <a:t>Simpler to include within design of habitat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-"/>
            </a:pPr>
            <a:r>
              <a:rPr lang="en-US" sz="1600" dirty="0" smtClean="0"/>
              <a:t>Cannot reject internal heat loads</a:t>
            </a:r>
          </a:p>
          <a:p>
            <a:pPr lvl="1">
              <a:buFont typeface="Arial" panose="020B0604020202020204" pitchFamily="34" charset="0"/>
              <a:buChar char="-"/>
            </a:pPr>
            <a:endParaRPr lang="en-US" sz="1600" dirty="0"/>
          </a:p>
          <a:p>
            <a:r>
              <a:rPr lang="en-US" sz="1600" dirty="0" smtClean="0"/>
              <a:t>Solar Shields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+"/>
            </a:pPr>
            <a:r>
              <a:rPr lang="en-US" sz="1600" dirty="0" smtClean="0"/>
              <a:t>Lightweight</a:t>
            </a:r>
          </a:p>
          <a:p>
            <a:pPr lvl="1">
              <a:buFont typeface="Arial" panose="020B0604020202020204" pitchFamily="34" charset="0"/>
              <a:buChar char="+"/>
            </a:pPr>
            <a:r>
              <a:rPr lang="en-US" sz="1600" dirty="0" smtClean="0"/>
              <a:t>Have been used to lower sink temperatures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-"/>
            </a:pPr>
            <a:r>
              <a:rPr lang="en-US" sz="1600" dirty="0"/>
              <a:t>Cannot reject internal heat </a:t>
            </a:r>
            <a:r>
              <a:rPr lang="en-US" sz="1600" dirty="0" smtClean="0"/>
              <a:t>loads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-"/>
            </a:pPr>
            <a:r>
              <a:rPr lang="en-US" sz="1600" dirty="0" smtClean="0"/>
              <a:t>Potentially complex deployable</a:t>
            </a:r>
            <a:endParaRPr lang="en-US"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2611232" y="1628620"/>
            <a:ext cx="7091896" cy="38933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2816400"/>
            <a:ext cx="3931389" cy="27550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80081" y="5571468"/>
            <a:ext cx="2790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Atlas Centaur Deployable Solar Shield</a:t>
            </a:r>
            <a:r>
              <a:rPr lang="en-US" sz="1200" i="1" baseline="30000" dirty="0" smtClean="0"/>
              <a:t>[14]</a:t>
            </a:r>
            <a:endParaRPr lang="en-US" sz="12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8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Habitat Design Trade Space – Thermal Control (Cont.)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611232" y="907558"/>
          <a:ext cx="7091896" cy="1112520"/>
        </p:xfrm>
        <a:graphic>
          <a:graphicData uri="http://schemas.openxmlformats.org/drawingml/2006/table">
            <a:tbl>
              <a:tblPr firstCol="1" bandRow="1">
                <a:tableStyleId>{6E25E649-3F16-4E02-A733-19D2CDBF48F0}</a:tableStyleId>
              </a:tblPr>
              <a:tblGrid>
                <a:gridCol w="1770088">
                  <a:extLst>
                    <a:ext uri="{9D8B030D-6E8A-4147-A177-3AD203B41FA5}">
                      <a16:colId xmlns:a16="http://schemas.microsoft.com/office/drawing/2014/main" val="3811198894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831699967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380588720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140535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Design Strategy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Modular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Monolithic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8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Structure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Metallic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Inflatable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4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Thermal Control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Radiators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Insulation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Solar Shield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869023"/>
                  </a:ext>
                </a:extLst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5383" y="2081498"/>
            <a:ext cx="7525597" cy="457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Preliminary analysis prior to the study showed a significant growth in radiator mass to reject required 14.5 kWt near Venus</a:t>
            </a:r>
          </a:p>
          <a:p>
            <a:pPr lvl="1"/>
            <a:r>
              <a:rPr lang="en-US" sz="1600" dirty="0" smtClean="0"/>
              <a:t>Drove the need to assess other solutions</a:t>
            </a:r>
          </a:p>
          <a:p>
            <a:pPr lvl="1"/>
            <a:endParaRPr lang="en-US" sz="1600" dirty="0" smtClean="0"/>
          </a:p>
          <a:p>
            <a:r>
              <a:rPr lang="en-US" sz="1600" dirty="0" smtClean="0"/>
              <a:t>Further analysis shows radiators are capable </a:t>
            </a:r>
          </a:p>
          <a:p>
            <a:pPr lvl="1"/>
            <a:r>
              <a:rPr lang="en-US" sz="1600" dirty="0" smtClean="0"/>
              <a:t>ISS-type radiators, absorptivity/emissivity (</a:t>
            </a:r>
            <a:r>
              <a:rPr lang="en-US" sz="1600" dirty="0"/>
              <a:t>α/</a:t>
            </a:r>
            <a:r>
              <a:rPr lang="el-GR" sz="1600" dirty="0" smtClean="0"/>
              <a:t>ε</a:t>
            </a:r>
            <a:r>
              <a:rPr lang="en-US" sz="1600" dirty="0" smtClean="0"/>
              <a:t>) ratio = 0.17/0.92</a:t>
            </a:r>
          </a:p>
          <a:p>
            <a:pPr lvl="1"/>
            <a:r>
              <a:rPr lang="en-US" sz="1600" dirty="0" smtClean="0"/>
              <a:t>Dual pumped fluid loop design</a:t>
            </a:r>
          </a:p>
          <a:p>
            <a:pPr lvl="2"/>
            <a:r>
              <a:rPr lang="en-US" sz="1600" dirty="0" smtClean="0"/>
              <a:t>40/60 Prop Glycol and Water for internal loop</a:t>
            </a:r>
          </a:p>
          <a:p>
            <a:pPr lvl="2"/>
            <a:r>
              <a:rPr lang="en-US" sz="1600" dirty="0" smtClean="0"/>
              <a:t>HFE-7200 for external loop</a:t>
            </a:r>
          </a:p>
          <a:p>
            <a:pPr lvl="2"/>
            <a:r>
              <a:rPr lang="en-US" sz="1600" dirty="0" smtClean="0"/>
              <a:t>Cold plates within cabin to transfer heat to external loop via heat exchanger</a:t>
            </a:r>
          </a:p>
          <a:p>
            <a:pPr lvl="1"/>
            <a:r>
              <a:rPr lang="en-US" sz="1600" dirty="0" smtClean="0"/>
              <a:t>Baseline sink temperature of 215K</a:t>
            </a:r>
          </a:p>
          <a:p>
            <a:pPr lvl="1"/>
            <a:endParaRPr lang="en-US" sz="1600" dirty="0"/>
          </a:p>
          <a:p>
            <a:r>
              <a:rPr lang="en-US" sz="1600" dirty="0" smtClean="0"/>
              <a:t>Further detailed analyses and sensitivities are described in Thermal Analysis sections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11232" y="1628620"/>
            <a:ext cx="7091896" cy="389336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60" y="2816400"/>
            <a:ext cx="3931389" cy="27550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80081" y="5571468"/>
            <a:ext cx="2790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/>
              <a:t>Atlas Centaur Deployable Solar Shield</a:t>
            </a:r>
            <a:r>
              <a:rPr lang="en-US" sz="1200" i="1" baseline="30000" dirty="0" smtClean="0"/>
              <a:t>[14]</a:t>
            </a:r>
            <a:endParaRPr lang="en-US" sz="1200" i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3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Habitat Design Point</a:t>
            </a:r>
            <a:endParaRPr lang="en-US" dirty="0"/>
          </a:p>
        </p:txBody>
      </p:sp>
      <p:graphicFrame>
        <p:nvGraphicFramePr>
          <p:cNvPr id="32" name="Content Placeholder 3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525276"/>
              </p:ext>
            </p:extLst>
          </p:nvPr>
        </p:nvGraphicFramePr>
        <p:xfrm>
          <a:off x="8925668" y="912977"/>
          <a:ext cx="2326577" cy="32918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397572">
                  <a:extLst>
                    <a:ext uri="{9D8B030D-6E8A-4147-A177-3AD203B41FA5}">
                      <a16:colId xmlns:a16="http://schemas.microsoft.com/office/drawing/2014/main" val="3829684612"/>
                    </a:ext>
                  </a:extLst>
                </a:gridCol>
                <a:gridCol w="929005">
                  <a:extLst>
                    <a:ext uri="{9D8B030D-6E8A-4147-A177-3AD203B41FA5}">
                      <a16:colId xmlns:a16="http://schemas.microsoft.com/office/drawing/2014/main" val="3775461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Subsystem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Mass</a:t>
                      </a:r>
                      <a:r>
                        <a:rPr lang="en-US" sz="1200" baseline="0" dirty="0" smtClean="0"/>
                        <a:t> (kg)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0574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Avionics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368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751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ECLSS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6,433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719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EVA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811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4585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MMOD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2,644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533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1,710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541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Propulsion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1,649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791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5,147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891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Thermal Control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846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60945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Basic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19,607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5650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Growth (30%)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5,882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19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System Gross Mass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25,489</a:t>
                      </a:r>
                      <a:endParaRPr lang="en-US" sz="1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9894043"/>
                  </a:ext>
                </a:extLst>
              </a:tr>
            </a:tbl>
          </a:graphicData>
        </a:graphic>
      </p:graphicFrame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7297736" y="4334832"/>
            <a:ext cx="4691733" cy="2245441"/>
            <a:chOff x="852678" y="927817"/>
            <a:chExt cx="9485122" cy="4539538"/>
          </a:xfrm>
        </p:grpSpPr>
        <p:grpSp>
          <p:nvGrpSpPr>
            <p:cNvPr id="5" name="Group 4"/>
            <p:cNvGrpSpPr/>
            <p:nvPr/>
          </p:nvGrpSpPr>
          <p:grpSpPr>
            <a:xfrm>
              <a:off x="852678" y="927817"/>
              <a:ext cx="9485122" cy="4539538"/>
              <a:chOff x="852678" y="927817"/>
              <a:chExt cx="9485122" cy="4539538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2932112" y="3227008"/>
                <a:ext cx="7391499" cy="1225550"/>
              </a:xfrm>
              <a:prstGeom prst="roundRect">
                <a:avLst/>
              </a:prstGeom>
              <a:noFill/>
              <a:ln w="2857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2857500" y="1047750"/>
                <a:ext cx="0" cy="64135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>
                <a:off x="10337800" y="1047750"/>
                <a:ext cx="0" cy="64135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flipV="1">
                <a:off x="2857500" y="1352550"/>
                <a:ext cx="7480300" cy="0"/>
              </a:xfrm>
              <a:prstGeom prst="straightConnector1">
                <a:avLst/>
              </a:prstGeom>
              <a:ln w="19050">
                <a:solidFill>
                  <a:schemeClr val="accent1"/>
                </a:solidFill>
                <a:headEnd type="triangl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6" name="Group 15"/>
              <p:cNvGrpSpPr/>
              <p:nvPr/>
            </p:nvGrpSpPr>
            <p:grpSpPr>
              <a:xfrm>
                <a:off x="3486150" y="1587500"/>
                <a:ext cx="4400550" cy="641350"/>
                <a:chOff x="3009900" y="1200150"/>
                <a:chExt cx="7480300" cy="641350"/>
              </a:xfrm>
            </p:grpSpPr>
            <p:cxnSp>
              <p:nvCxnSpPr>
                <p:cNvPr id="29" name="Straight Connector 28"/>
                <p:cNvCxnSpPr/>
                <p:nvPr/>
              </p:nvCxnSpPr>
              <p:spPr>
                <a:xfrm>
                  <a:off x="3009900" y="1200150"/>
                  <a:ext cx="0" cy="64135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0490200" y="1200150"/>
                  <a:ext cx="0" cy="64135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 flipV="1">
                  <a:off x="3009900" y="1504950"/>
                  <a:ext cx="7480300" cy="0"/>
                </a:xfrm>
                <a:prstGeom prst="straightConnector1">
                  <a:avLst/>
                </a:prstGeom>
                <a:ln w="19050">
                  <a:solidFill>
                    <a:schemeClr val="accent1"/>
                  </a:solidFill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Group 16"/>
              <p:cNvGrpSpPr/>
              <p:nvPr/>
            </p:nvGrpSpPr>
            <p:grpSpPr>
              <a:xfrm rot="16200000">
                <a:off x="187609" y="3527425"/>
                <a:ext cx="3238506" cy="641354"/>
                <a:chOff x="3009894" y="1102851"/>
                <a:chExt cx="7480306" cy="641354"/>
              </a:xfrm>
            </p:grpSpPr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009903" y="1102851"/>
                  <a:ext cx="0" cy="641354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10490200" y="1102853"/>
                  <a:ext cx="0" cy="641352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flipV="1">
                  <a:off x="3009894" y="1407656"/>
                  <a:ext cx="7480306" cy="0"/>
                </a:xfrm>
                <a:prstGeom prst="straightConnector1">
                  <a:avLst/>
                </a:prstGeom>
                <a:ln w="19050">
                  <a:solidFill>
                    <a:schemeClr val="accent1"/>
                  </a:solidFill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17"/>
              <p:cNvGrpSpPr/>
              <p:nvPr/>
            </p:nvGrpSpPr>
            <p:grpSpPr>
              <a:xfrm rot="16200000">
                <a:off x="1998661" y="3519108"/>
                <a:ext cx="1225548" cy="641350"/>
                <a:chOff x="3009900" y="1200150"/>
                <a:chExt cx="7480300" cy="641350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>
                  <a:off x="3009900" y="1200150"/>
                  <a:ext cx="0" cy="64135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10490200" y="1200150"/>
                  <a:ext cx="0" cy="641350"/>
                </a:xfrm>
                <a:prstGeom prst="line">
                  <a:avLst/>
                </a:prstGeom>
                <a:ln w="19050">
                  <a:solidFill>
                    <a:schemeClr val="accent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3009900" y="1504950"/>
                  <a:ext cx="7480300" cy="0"/>
                </a:xfrm>
                <a:prstGeom prst="straightConnector1">
                  <a:avLst/>
                </a:prstGeom>
                <a:ln w="19050">
                  <a:solidFill>
                    <a:schemeClr val="accent1"/>
                  </a:solidFill>
                  <a:headEnd type="triangl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TextBox 18"/>
              <p:cNvSpPr txBox="1"/>
              <p:nvPr/>
            </p:nvSpPr>
            <p:spPr>
              <a:xfrm>
                <a:off x="5906719" y="927817"/>
                <a:ext cx="1442284" cy="56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16.2m</a:t>
                </a:r>
                <a:endParaRPr lang="en-US" sz="12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306179" y="1470663"/>
                <a:ext cx="1511227" cy="56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8.5 m</a:t>
                </a:r>
                <a:endParaRPr lang="en-US" sz="12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52678" y="3550257"/>
                <a:ext cx="1168776" cy="56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7.8 m</a:t>
                </a:r>
                <a:endParaRPr lang="en-US" sz="120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681322" y="3543307"/>
                <a:ext cx="1168237" cy="56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3.0 m</a:t>
                </a:r>
                <a:endParaRPr lang="en-US" sz="1200" dirty="0"/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 flipH="1">
              <a:off x="4006850" y="2247900"/>
              <a:ext cx="0" cy="321945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7372350" y="2238376"/>
              <a:ext cx="0" cy="321945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endCxn id="10" idx="0"/>
            </p:cNvCxnSpPr>
            <p:nvPr/>
          </p:nvCxnSpPr>
          <p:spPr>
            <a:xfrm>
              <a:off x="3960436" y="2205866"/>
              <a:ext cx="3440114" cy="0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Arc 8"/>
            <p:cNvSpPr/>
            <p:nvPr/>
          </p:nvSpPr>
          <p:spPr>
            <a:xfrm flipH="1">
              <a:off x="3474287" y="2205867"/>
              <a:ext cx="972299" cy="3248783"/>
            </a:xfrm>
            <a:prstGeom prst="arc">
              <a:avLst>
                <a:gd name="adj1" fmla="val 16200000"/>
                <a:gd name="adj2" fmla="val 5407748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0" name="Arc 9"/>
            <p:cNvSpPr/>
            <p:nvPr/>
          </p:nvSpPr>
          <p:spPr>
            <a:xfrm>
              <a:off x="6914401" y="2205866"/>
              <a:ext cx="972299" cy="3248783"/>
            </a:xfrm>
            <a:prstGeom prst="arc">
              <a:avLst>
                <a:gd name="adj1" fmla="val 16200000"/>
                <a:gd name="adj2" fmla="val 5427844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3960436" y="5454649"/>
              <a:ext cx="3440114" cy="0"/>
            </a:xfrm>
            <a:prstGeom prst="line">
              <a:avLst/>
            </a:prstGeom>
            <a:ln w="381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315383" y="1003301"/>
            <a:ext cx="6897737" cy="5656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Design point generated using the Exploration Architecture Model for In-space and Earth-to-orbit (EXAMINE)</a:t>
            </a:r>
            <a:r>
              <a:rPr lang="en-US" baseline="30000" dirty="0" smtClean="0"/>
              <a:t>[15]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197 m</a:t>
            </a:r>
            <a:r>
              <a:rPr lang="en-US" baseline="30000" dirty="0" smtClean="0"/>
              <a:t>3</a:t>
            </a:r>
            <a:r>
              <a:rPr lang="en-US" dirty="0" smtClean="0"/>
              <a:t> of pressurized volume, including the core</a:t>
            </a:r>
          </a:p>
          <a:p>
            <a:endParaRPr lang="en-US" dirty="0" smtClean="0"/>
          </a:p>
          <a:p>
            <a:r>
              <a:rPr lang="en-US" dirty="0" smtClean="0"/>
              <a:t>Total mass exceeds goal, but includes 30% margin</a:t>
            </a:r>
          </a:p>
          <a:p>
            <a:endParaRPr lang="en-US" dirty="0" smtClean="0"/>
          </a:p>
          <a:p>
            <a:r>
              <a:rPr lang="en-US" dirty="0" smtClean="0"/>
              <a:t>Inflatable section houses habitable living areas and crew</a:t>
            </a:r>
          </a:p>
          <a:p>
            <a:pPr lvl="1"/>
            <a:r>
              <a:rPr lang="en-US" dirty="0"/>
              <a:t>Detailed layout analysis still in </a:t>
            </a:r>
            <a:r>
              <a:rPr lang="en-US" dirty="0" smtClean="0"/>
              <a:t>work</a:t>
            </a:r>
          </a:p>
          <a:p>
            <a:pPr lvl="1"/>
            <a:endParaRPr lang="en-US" dirty="0"/>
          </a:p>
          <a:p>
            <a:r>
              <a:rPr lang="en-US" dirty="0" smtClean="0"/>
              <a:t>Core maintains structural rigidity and docking ports for other vehicles</a:t>
            </a:r>
          </a:p>
          <a:p>
            <a:pPr lvl="1"/>
            <a:r>
              <a:rPr lang="en-US" dirty="0" smtClean="0"/>
              <a:t>Thrust loads from transportation system, which can be docked on either end</a:t>
            </a:r>
          </a:p>
          <a:p>
            <a:pPr lvl="1"/>
            <a:r>
              <a:rPr lang="en-US" dirty="0" smtClean="0"/>
              <a:t>Radiator and solar arrays mounted on vestibule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5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DSH Configuration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950" y="1032358"/>
            <a:ext cx="2670375" cy="2639681"/>
          </a:xfrm>
          <a:ln w="2857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950" y="4183048"/>
            <a:ext cx="2670375" cy="2453142"/>
          </a:xfrm>
          <a:prstGeom prst="rect">
            <a:avLst/>
          </a:prstGeom>
          <a:ln w="28575">
            <a:noFill/>
          </a:ln>
        </p:spPr>
      </p:pic>
      <p:sp>
        <p:nvSpPr>
          <p:cNvPr id="10" name="Content Placeholder 4"/>
          <p:cNvSpPr txBox="1">
            <a:spLocks/>
          </p:cNvSpPr>
          <p:nvPr/>
        </p:nvSpPr>
        <p:spPr bwMode="auto">
          <a:xfrm>
            <a:off x="315383" y="1003301"/>
            <a:ext cx="4613244" cy="5632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Notional 3D model of the DSH was generated to establish a basis for a thermal math model (TMM)</a:t>
            </a:r>
          </a:p>
          <a:p>
            <a:r>
              <a:rPr lang="en-US" sz="1600" dirty="0"/>
              <a:t>AutoCAD 2018 for geometric </a:t>
            </a:r>
            <a:r>
              <a:rPr lang="en-US" sz="1600" dirty="0" smtClean="0"/>
              <a:t>modeling</a:t>
            </a:r>
            <a:endParaRPr lang="en-US" sz="1600" dirty="0"/>
          </a:p>
          <a:p>
            <a:r>
              <a:rPr lang="en-US" sz="1600" dirty="0"/>
              <a:t>Habitat radiators (green)</a:t>
            </a:r>
          </a:p>
          <a:p>
            <a:pPr lvl="1"/>
            <a:r>
              <a:rPr lang="en-US" sz="1600" b="0" dirty="0" smtClean="0"/>
              <a:t>2 x </a:t>
            </a:r>
            <a:r>
              <a:rPr lang="en-US" sz="1600" b="0" dirty="0"/>
              <a:t>2 m x 13 m </a:t>
            </a:r>
            <a:r>
              <a:rPr lang="en-US" sz="1600" b="0" dirty="0" smtClean="0"/>
              <a:t>= 52 </a:t>
            </a:r>
            <a:r>
              <a:rPr lang="en-US" sz="1600" b="0" dirty="0"/>
              <a:t>m</a:t>
            </a:r>
            <a:r>
              <a:rPr lang="en-US" sz="1600" b="0" baseline="30000" dirty="0"/>
              <a:t>2</a:t>
            </a:r>
            <a:r>
              <a:rPr lang="en-US" sz="1600" b="0" dirty="0"/>
              <a:t> </a:t>
            </a:r>
            <a:r>
              <a:rPr lang="en-US" sz="1600" dirty="0" smtClean="0"/>
              <a:t>effective area </a:t>
            </a:r>
            <a:r>
              <a:rPr lang="en-US" sz="1600" b="0" dirty="0" smtClean="0"/>
              <a:t>(deployed &amp; articulating</a:t>
            </a:r>
            <a:r>
              <a:rPr lang="en-US" sz="1600" b="0" dirty="0"/>
              <a:t>)</a:t>
            </a:r>
          </a:p>
          <a:p>
            <a:pPr lvl="1"/>
            <a:r>
              <a:rPr lang="en-US" sz="1600" dirty="0" smtClean="0"/>
              <a:t>α/</a:t>
            </a:r>
            <a:r>
              <a:rPr lang="el-GR" sz="1600" dirty="0" smtClean="0"/>
              <a:t>ε</a:t>
            </a:r>
            <a:r>
              <a:rPr lang="en-US" sz="1600" dirty="0" smtClean="0"/>
              <a:t> </a:t>
            </a:r>
            <a:r>
              <a:rPr lang="en-US" sz="1600" b="0" dirty="0" smtClean="0"/>
              <a:t>= </a:t>
            </a:r>
            <a:r>
              <a:rPr lang="en-US" sz="1600" b="0" dirty="0"/>
              <a:t>0.17/0.92 (single-sided</a:t>
            </a:r>
            <a:r>
              <a:rPr lang="en-US" sz="1600" b="0" dirty="0" smtClean="0"/>
              <a:t>)</a:t>
            </a:r>
          </a:p>
          <a:p>
            <a:pPr lvl="1"/>
            <a:r>
              <a:rPr lang="en-US" sz="1600" dirty="0" smtClean="0"/>
              <a:t>Deployable and single-sided</a:t>
            </a:r>
          </a:p>
          <a:p>
            <a:pPr lvl="1"/>
            <a:r>
              <a:rPr lang="en-US" sz="1600" dirty="0" smtClean="0"/>
              <a:t>Articulating about Y-axis</a:t>
            </a:r>
            <a:endParaRPr lang="en-US" sz="1600" b="0" dirty="0"/>
          </a:p>
          <a:p>
            <a:r>
              <a:rPr lang="en-US" sz="1600" dirty="0" smtClean="0"/>
              <a:t>Solar </a:t>
            </a:r>
            <a:r>
              <a:rPr lang="en-US" sz="1600" dirty="0"/>
              <a:t>Array (red)</a:t>
            </a:r>
          </a:p>
          <a:p>
            <a:pPr lvl="1"/>
            <a:r>
              <a:rPr lang="en-US" sz="1600" b="0" dirty="0" smtClean="0"/>
              <a:t>5.1 </a:t>
            </a:r>
            <a:r>
              <a:rPr lang="en-US" sz="1600" b="0" dirty="0"/>
              <a:t>m x 17.26 </a:t>
            </a:r>
            <a:r>
              <a:rPr lang="en-US" sz="1600" b="0" dirty="0" smtClean="0"/>
              <a:t>m = 88 m</a:t>
            </a:r>
            <a:r>
              <a:rPr lang="en-US" sz="1600" b="0" baseline="30000" dirty="0" smtClean="0"/>
              <a:t>2</a:t>
            </a:r>
          </a:p>
          <a:p>
            <a:pPr lvl="1"/>
            <a:r>
              <a:rPr lang="en-US" sz="1600" dirty="0"/>
              <a:t>α/</a:t>
            </a:r>
            <a:r>
              <a:rPr lang="el-GR" sz="1600" dirty="0"/>
              <a:t>ε</a:t>
            </a:r>
            <a:r>
              <a:rPr lang="en-US" sz="1600" dirty="0"/>
              <a:t> = </a:t>
            </a:r>
            <a:r>
              <a:rPr lang="en-US" sz="1600" dirty="0" smtClean="0"/>
              <a:t>0.93/0.85 </a:t>
            </a:r>
            <a:endParaRPr lang="en-US" sz="1600" dirty="0"/>
          </a:p>
          <a:p>
            <a:r>
              <a:rPr lang="en-US" sz="1600" dirty="0" smtClean="0"/>
              <a:t>Habitat </a:t>
            </a:r>
            <a:r>
              <a:rPr lang="en-US" sz="1600" dirty="0"/>
              <a:t>(light blue) + Vestibule (dark </a:t>
            </a:r>
            <a:r>
              <a:rPr lang="en-US" sz="1600" dirty="0" smtClean="0"/>
              <a:t>blue)</a:t>
            </a:r>
          </a:p>
          <a:p>
            <a:pPr lvl="1"/>
            <a:r>
              <a:rPr lang="fr-FR" sz="1600" b="0" dirty="0" smtClean="0"/>
              <a:t>Inflatable Section: 7.8 </a:t>
            </a:r>
            <a:r>
              <a:rPr lang="fr-FR" sz="1600" b="0" dirty="0"/>
              <a:t>m diam. x 8.5 </a:t>
            </a:r>
            <a:r>
              <a:rPr lang="fr-FR" sz="1600" b="0" dirty="0" smtClean="0"/>
              <a:t>m = 304 </a:t>
            </a:r>
            <a:r>
              <a:rPr lang="fr-FR" sz="1600" b="0" dirty="0"/>
              <a:t>m</a:t>
            </a:r>
            <a:r>
              <a:rPr lang="fr-FR" sz="1600" b="0" baseline="30000" dirty="0"/>
              <a:t>2</a:t>
            </a:r>
          </a:p>
          <a:p>
            <a:pPr lvl="1"/>
            <a:r>
              <a:rPr lang="en-US" sz="1600" b="0" dirty="0" smtClean="0"/>
              <a:t>Vestibule</a:t>
            </a:r>
            <a:r>
              <a:rPr lang="en-US" sz="1600" b="0" dirty="0"/>
              <a:t>: 3 m diam. x 6.5 </a:t>
            </a:r>
            <a:r>
              <a:rPr lang="en-US" sz="1600" b="0" dirty="0" smtClean="0"/>
              <a:t>m = 75 m</a:t>
            </a:r>
            <a:r>
              <a:rPr lang="en-US" sz="1600" b="0" baseline="30000" dirty="0" smtClean="0"/>
              <a:t>2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9402793" y="4307593"/>
            <a:ext cx="960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FF0000"/>
                </a:solidFill>
              </a:rPr>
              <a:t>Solar Array</a:t>
            </a:r>
            <a:endParaRPr lang="en-US" sz="1200" b="1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07168" y="4933082"/>
            <a:ext cx="960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00B050"/>
                </a:solidFill>
              </a:rPr>
              <a:t>Radiators</a:t>
            </a:r>
            <a:endParaRPr lang="en-US" sz="1200" b="1" i="1" dirty="0">
              <a:solidFill>
                <a:srgbClr val="00B05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52456" y="5440339"/>
            <a:ext cx="960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0000FF"/>
                </a:solidFill>
              </a:rPr>
              <a:t>Vestibule</a:t>
            </a:r>
            <a:endParaRPr lang="en-US" sz="1200" b="1" i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47106" y="6170137"/>
            <a:ext cx="960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00FFFF"/>
                </a:solidFill>
              </a:rPr>
              <a:t>Inflatable</a:t>
            </a:r>
            <a:endParaRPr lang="en-US" sz="1200" b="1" i="1" dirty="0">
              <a:solidFill>
                <a:srgbClr val="00FFFF"/>
              </a:solidFill>
            </a:endParaRPr>
          </a:p>
        </p:txBody>
      </p:sp>
      <p:cxnSp>
        <p:nvCxnSpPr>
          <p:cNvPr id="17" name="Straight Arrow Connector 16"/>
          <p:cNvCxnSpPr>
            <a:stCxn id="12" idx="1"/>
          </p:cNvCxnSpPr>
          <p:nvPr/>
        </p:nvCxnSpPr>
        <p:spPr>
          <a:xfrm flipH="1">
            <a:off x="11092180" y="5071582"/>
            <a:ext cx="114988" cy="27699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2" idx="1"/>
          </p:cNvCxnSpPr>
          <p:nvPr/>
        </p:nvCxnSpPr>
        <p:spPr>
          <a:xfrm flipH="1">
            <a:off x="9977168" y="5071582"/>
            <a:ext cx="1230000" cy="86454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806" y="1003301"/>
            <a:ext cx="3211692" cy="2800125"/>
          </a:xfrm>
          <a:prstGeom prst="rect">
            <a:avLst/>
          </a:prstGeom>
          <a:ln w="28575">
            <a:noFill/>
          </a:ln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532" y="4175377"/>
            <a:ext cx="4096062" cy="2460813"/>
          </a:xfrm>
          <a:prstGeom prst="rect">
            <a:avLst/>
          </a:prstGeom>
          <a:ln w="28575"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Analysis Setup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660296"/>
              </p:ext>
            </p:extLst>
          </p:nvPr>
        </p:nvGraphicFramePr>
        <p:xfrm>
          <a:off x="5441058" y="1077186"/>
          <a:ext cx="6666922" cy="14071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37600">
                  <a:extLst>
                    <a:ext uri="{9D8B030D-6E8A-4147-A177-3AD203B41FA5}">
                      <a16:colId xmlns:a16="http://schemas.microsoft.com/office/drawing/2014/main" val="634142881"/>
                    </a:ext>
                  </a:extLst>
                </a:gridCol>
                <a:gridCol w="2340771">
                  <a:extLst>
                    <a:ext uri="{9D8B030D-6E8A-4147-A177-3AD203B41FA5}">
                      <a16:colId xmlns:a16="http://schemas.microsoft.com/office/drawing/2014/main" val="4073100042"/>
                    </a:ext>
                  </a:extLst>
                </a:gridCol>
                <a:gridCol w="2388551">
                  <a:extLst>
                    <a:ext uri="{9D8B030D-6E8A-4147-A177-3AD203B41FA5}">
                      <a16:colId xmlns:a16="http://schemas.microsoft.com/office/drawing/2014/main" val="504921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Location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Thermal</a:t>
                      </a:r>
                      <a:r>
                        <a:rPr lang="en-US" sz="1400" baseline="0" dirty="0" smtClean="0"/>
                        <a:t> Cases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Vehicle Attitude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258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Pos 0 (Solar Close Approach)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0.55 AU, 0.62 AU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Sun on DSH -Y , Velocity</a:t>
                      </a:r>
                      <a:r>
                        <a:rPr lang="en-US" sz="1400" baseline="0" dirty="0" smtClean="0"/>
                        <a:t> Vector +X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119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Pos 180 (near Venus eclipse)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500 km,</a:t>
                      </a:r>
                      <a:r>
                        <a:rPr lang="en-US" sz="1400" baseline="0" dirty="0" smtClean="0"/>
                        <a:t> 832 km, 1500 km altitudes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Venus on DSH +Y,</a:t>
                      </a:r>
                      <a:r>
                        <a:rPr lang="en-US" sz="1400" baseline="0" dirty="0" smtClean="0"/>
                        <a:t> Velocity Vector +X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1073510"/>
                  </a:ext>
                </a:extLst>
              </a:tr>
            </a:tbl>
          </a:graphicData>
        </a:graphic>
      </p:graphicFrame>
      <p:pic>
        <p:nvPicPr>
          <p:cNvPr id="2050" name="Picture 2" descr="image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058" y="3041469"/>
            <a:ext cx="4567766" cy="29171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0367463" y="4005908"/>
            <a:ext cx="18585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/>
              <a:t>DSH Coordinate Frame at Pos 0</a:t>
            </a:r>
            <a:endParaRPr lang="en-US" sz="1200" i="1" dirty="0"/>
          </a:p>
        </p:txBody>
      </p:sp>
      <p:grpSp>
        <p:nvGrpSpPr>
          <p:cNvPr id="18" name="Group 17"/>
          <p:cNvGrpSpPr/>
          <p:nvPr/>
        </p:nvGrpSpPr>
        <p:grpSpPr>
          <a:xfrm>
            <a:off x="10417450" y="2976564"/>
            <a:ext cx="1690530" cy="1199264"/>
            <a:chOff x="5283995" y="3874115"/>
            <a:chExt cx="1690530" cy="1199264"/>
          </a:xfrm>
        </p:grpSpPr>
        <p:sp>
          <p:nvSpPr>
            <p:cNvPr id="12" name="TextBox 11"/>
            <p:cNvSpPr txBox="1"/>
            <p:nvPr/>
          </p:nvSpPr>
          <p:spPr>
            <a:xfrm>
              <a:off x="6336922" y="3959742"/>
              <a:ext cx="22897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 smtClean="0"/>
                <a:t>x</a:t>
              </a:r>
              <a:endParaRPr lang="en-US" sz="1200" dirty="0"/>
            </a:p>
          </p:txBody>
        </p:sp>
        <p:grpSp>
          <p:nvGrpSpPr>
            <p:cNvPr id="11" name="Group 10"/>
            <p:cNvGrpSpPr/>
            <p:nvPr/>
          </p:nvGrpSpPr>
          <p:grpSpPr>
            <a:xfrm rot="5400000">
              <a:off x="5537289" y="4153206"/>
              <a:ext cx="831836" cy="832104"/>
              <a:chOff x="6565900" y="4224447"/>
              <a:chExt cx="1325880" cy="1338153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6565900" y="4224447"/>
                <a:ext cx="0" cy="1338153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6565900" y="4224447"/>
                <a:ext cx="1325880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6163293" y="4796380"/>
              <a:ext cx="6273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i="1" dirty="0" smtClean="0"/>
                <a:t>X</a:t>
              </a:r>
              <a:endParaRPr lang="en-US" sz="1200" b="1" i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283995" y="3894203"/>
              <a:ext cx="6273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i="1" dirty="0" smtClean="0"/>
                <a:t>Y</a:t>
              </a:r>
              <a:endParaRPr lang="en-US" sz="1200" b="1" i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47211" y="3874115"/>
              <a:ext cx="6273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i="1" dirty="0"/>
                <a:t>Z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6355366" y="4014841"/>
              <a:ext cx="187326" cy="1906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441057" y="5940485"/>
            <a:ext cx="456776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/>
              <a:t>Depiction of the locations analyzed using the thermal model, trajectory path not to scale</a:t>
            </a:r>
            <a:endParaRPr lang="en-US" sz="12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442000" y="5597099"/>
            <a:ext cx="18585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i="1" dirty="0" smtClean="0"/>
              <a:t>DSH Coordinate Frame at Pos 180</a:t>
            </a:r>
            <a:endParaRPr lang="en-US" sz="1200" i="1" dirty="0"/>
          </a:p>
        </p:txBody>
      </p:sp>
      <p:grpSp>
        <p:nvGrpSpPr>
          <p:cNvPr id="22" name="Group 21"/>
          <p:cNvGrpSpPr/>
          <p:nvPr/>
        </p:nvGrpSpPr>
        <p:grpSpPr>
          <a:xfrm rot="10800000">
            <a:off x="10491987" y="4500024"/>
            <a:ext cx="1690530" cy="1199264"/>
            <a:chOff x="5283995" y="3874115"/>
            <a:chExt cx="1690530" cy="1199264"/>
          </a:xfrm>
        </p:grpSpPr>
        <p:sp>
          <p:nvSpPr>
            <p:cNvPr id="23" name="TextBox 22"/>
            <p:cNvSpPr txBox="1"/>
            <p:nvPr/>
          </p:nvSpPr>
          <p:spPr>
            <a:xfrm>
              <a:off x="6336922" y="3959742"/>
              <a:ext cx="22897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 smtClean="0"/>
                <a:t>x</a:t>
              </a:r>
              <a:endParaRPr lang="en-US" sz="1200" dirty="0"/>
            </a:p>
          </p:txBody>
        </p:sp>
        <p:grpSp>
          <p:nvGrpSpPr>
            <p:cNvPr id="24" name="Group 23"/>
            <p:cNvGrpSpPr/>
            <p:nvPr/>
          </p:nvGrpSpPr>
          <p:grpSpPr>
            <a:xfrm rot="5400000">
              <a:off x="5537289" y="4153206"/>
              <a:ext cx="831836" cy="832104"/>
              <a:chOff x="6565900" y="4224447"/>
              <a:chExt cx="1325880" cy="1338153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6565900" y="4224447"/>
                <a:ext cx="0" cy="1338153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6565900" y="4224447"/>
                <a:ext cx="1325880" cy="0"/>
              </a:xfrm>
              <a:prstGeom prst="line">
                <a:avLst/>
              </a:prstGeom>
              <a:ln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 rot="10800000">
              <a:off x="6163293" y="4796380"/>
              <a:ext cx="6273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i="1" dirty="0" smtClean="0"/>
                <a:t>X</a:t>
              </a:r>
              <a:endParaRPr lang="en-US" sz="1200" b="1" i="1" dirty="0"/>
            </a:p>
          </p:txBody>
        </p:sp>
        <p:sp>
          <p:nvSpPr>
            <p:cNvPr id="26" name="TextBox 25"/>
            <p:cNvSpPr txBox="1"/>
            <p:nvPr/>
          </p:nvSpPr>
          <p:spPr>
            <a:xfrm rot="10800000">
              <a:off x="5283995" y="3894203"/>
              <a:ext cx="6273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i="1" dirty="0" smtClean="0"/>
                <a:t>Y</a:t>
              </a:r>
              <a:endParaRPr lang="en-US" sz="1200" b="1" i="1" dirty="0"/>
            </a:p>
          </p:txBody>
        </p:sp>
        <p:sp>
          <p:nvSpPr>
            <p:cNvPr id="27" name="TextBox 26"/>
            <p:cNvSpPr txBox="1"/>
            <p:nvPr/>
          </p:nvSpPr>
          <p:spPr>
            <a:xfrm rot="10800000">
              <a:off x="6347211" y="3874115"/>
              <a:ext cx="6273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i="1" dirty="0"/>
                <a:t>Z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6355366" y="4014841"/>
              <a:ext cx="187326" cy="1906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Content Placeholder 4"/>
          <p:cNvSpPr txBox="1">
            <a:spLocks/>
          </p:cNvSpPr>
          <p:nvPr/>
        </p:nvSpPr>
        <p:spPr bwMode="auto">
          <a:xfrm>
            <a:off x="315383" y="1003302"/>
            <a:ext cx="4689772" cy="549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/>
              <a:t>Solar close approach was considered as the thermal worse case throughout the mission</a:t>
            </a:r>
          </a:p>
          <a:p>
            <a:pPr lvl="1"/>
            <a:r>
              <a:rPr lang="en-US" sz="1500" dirty="0" smtClean="0"/>
              <a:t>0.62 AU assumed as baseline</a:t>
            </a:r>
          </a:p>
          <a:p>
            <a:pPr lvl="1"/>
            <a:r>
              <a:rPr lang="en-US" sz="1500" dirty="0" smtClean="0"/>
              <a:t>0.55 AU was assessed as a lower bound for transportation analysis</a:t>
            </a:r>
          </a:p>
          <a:p>
            <a:pPr lvl="1"/>
            <a:endParaRPr lang="en-US" sz="1500" dirty="0"/>
          </a:p>
          <a:p>
            <a:r>
              <a:rPr lang="en-US" sz="1500" dirty="0" smtClean="0"/>
              <a:t>Venus flyby assumed to occur in eclipse</a:t>
            </a:r>
          </a:p>
          <a:p>
            <a:pPr lvl="1"/>
            <a:r>
              <a:rPr lang="en-US" sz="1500" dirty="0" smtClean="0"/>
              <a:t>Three different altitudes were considered to assess the sensitivity</a:t>
            </a:r>
          </a:p>
          <a:p>
            <a:endParaRPr lang="en-US" sz="1500" dirty="0"/>
          </a:p>
          <a:p>
            <a:r>
              <a:rPr lang="en-US" sz="1500" dirty="0" smtClean="0"/>
              <a:t>For each location, solar arrays are facing ±Y, at and away from the sun</a:t>
            </a:r>
          </a:p>
          <a:p>
            <a:endParaRPr lang="en-US" sz="1500" dirty="0"/>
          </a:p>
          <a:p>
            <a:r>
              <a:rPr lang="en-US" sz="1500" dirty="0" smtClean="0"/>
              <a:t>Radiators are edge-on, feathered at 0 deg and 45 deg about the Y-axis</a:t>
            </a:r>
          </a:p>
          <a:p>
            <a:endParaRPr lang="en-US" sz="1500" dirty="0"/>
          </a:p>
          <a:p>
            <a:r>
              <a:rPr lang="en-US" sz="1500" dirty="0" smtClean="0"/>
              <a:t>Analysis was done using Thermal Desktop 6.1 Patch 5 and SINDA/FLUINT 6.1 Patch 3</a:t>
            </a:r>
            <a:r>
              <a:rPr lang="en-US" sz="1500" baseline="30000" dirty="0" smtClean="0"/>
              <a:t>[15,16]</a:t>
            </a:r>
            <a:endParaRPr lang="en-US" sz="15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0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Analysis Results – Venus Flyby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2" y="5067300"/>
            <a:ext cx="11685713" cy="1568890"/>
          </a:xfrm>
        </p:spPr>
        <p:txBody>
          <a:bodyPr/>
          <a:lstStyle/>
          <a:p>
            <a:r>
              <a:rPr lang="en-US" sz="2000" dirty="0" smtClean="0"/>
              <a:t>Absolute sink temperatures are low enough to not warrant any radiator margin</a:t>
            </a:r>
            <a:endParaRPr lang="en-US" sz="2000" dirty="0"/>
          </a:p>
          <a:p>
            <a:r>
              <a:rPr lang="en-US" sz="2000" dirty="0" smtClean="0"/>
              <a:t>Higher altitudes only slightly decrease the sink temperatures</a:t>
            </a:r>
          </a:p>
          <a:p>
            <a:r>
              <a:rPr lang="en-US" sz="2000" dirty="0" smtClean="0"/>
              <a:t>Difference between each radiator assembly is minimal</a:t>
            </a:r>
          </a:p>
          <a:p>
            <a:r>
              <a:rPr lang="en-US" sz="2000" dirty="0" smtClean="0"/>
              <a:t>Not thermally constraining</a:t>
            </a:r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683347"/>
              </p:ext>
            </p:extLst>
          </p:nvPr>
        </p:nvGraphicFramePr>
        <p:xfrm>
          <a:off x="4877193" y="846139"/>
          <a:ext cx="7123903" cy="4137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8" y="1466880"/>
            <a:ext cx="3932261" cy="2979678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1433676" y="1818374"/>
            <a:ext cx="650240" cy="5215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86450" y="1709815"/>
            <a:ext cx="77554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i="1" dirty="0" smtClean="0"/>
              <a:t>Venus</a:t>
            </a:r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0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Analysis Results – Solar Close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2"/>
            <a:ext cx="5757757" cy="2691314"/>
          </a:xfrm>
        </p:spPr>
        <p:txBody>
          <a:bodyPr/>
          <a:lstStyle/>
          <a:p>
            <a:r>
              <a:rPr lang="en-US" dirty="0" smtClean="0"/>
              <a:t>Solar close approach much more thermally constraining</a:t>
            </a:r>
          </a:p>
          <a:p>
            <a:r>
              <a:rPr lang="en-US" dirty="0" smtClean="0"/>
              <a:t>Drop in approach to 0.55 AU increases worst case radiator sink temperature to 258K</a:t>
            </a:r>
          </a:p>
          <a:p>
            <a:r>
              <a:rPr lang="en-US" dirty="0" smtClean="0"/>
              <a:t>Feathering 45 deg only reduces temperatures on the order of ~10K</a:t>
            </a:r>
          </a:p>
          <a:p>
            <a:r>
              <a:rPr lang="en-US" dirty="0" smtClean="0"/>
              <a:t>Potential for shadowing of radiators using reorientation of entire transportation stack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8406043"/>
              </p:ext>
            </p:extLst>
          </p:nvPr>
        </p:nvGraphicFramePr>
        <p:xfrm>
          <a:off x="6249187" y="846138"/>
          <a:ext cx="5760720" cy="292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9293058"/>
              </p:ext>
            </p:extLst>
          </p:nvPr>
        </p:nvGraphicFramePr>
        <p:xfrm>
          <a:off x="6249187" y="3741005"/>
          <a:ext cx="576072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49" y="3694615"/>
            <a:ext cx="3863675" cy="294157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042160" y="4046109"/>
            <a:ext cx="683260" cy="4179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01144" y="3937550"/>
            <a:ext cx="702356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i="1" dirty="0" smtClean="0"/>
              <a:t>Sun</a:t>
            </a:r>
            <a:endParaRPr lang="en-US" b="1" i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1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Radiator Sensitivity Analysis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15384" y="1003301"/>
            <a:ext cx="6371928" cy="5632889"/>
          </a:xfrm>
        </p:spPr>
        <p:txBody>
          <a:bodyPr/>
          <a:lstStyle/>
          <a:p>
            <a:r>
              <a:rPr lang="en-US" sz="1700" dirty="0" smtClean="0"/>
              <a:t>Need to assess growth of thermal control systems to changing mission parameters</a:t>
            </a:r>
          </a:p>
          <a:p>
            <a:pPr lvl="1"/>
            <a:r>
              <a:rPr lang="en-US" sz="1700" dirty="0" smtClean="0"/>
              <a:t>Running TMM cases are computationally expensive</a:t>
            </a:r>
          </a:p>
          <a:p>
            <a:pPr lvl="1"/>
            <a:r>
              <a:rPr lang="en-US" sz="1700" dirty="0" smtClean="0"/>
              <a:t>Can assess sensitivity of radiator sizing to sink temperature</a:t>
            </a:r>
          </a:p>
          <a:p>
            <a:r>
              <a:rPr lang="en-US" sz="1700" dirty="0" smtClean="0"/>
              <a:t>Mass and area grow significantly near 220K</a:t>
            </a:r>
          </a:p>
          <a:p>
            <a:r>
              <a:rPr lang="en-US" sz="1700" dirty="0" smtClean="0"/>
              <a:t>Baseline 14.5 kWt of heat to reject at 215K requires 52 m</a:t>
            </a:r>
            <a:r>
              <a:rPr lang="en-US" sz="1700" baseline="30000" dirty="0" smtClean="0"/>
              <a:t>2</a:t>
            </a:r>
            <a:r>
              <a:rPr lang="en-US" sz="1700" dirty="0" smtClean="0"/>
              <a:t> of radiators at 525 kg</a:t>
            </a:r>
          </a:p>
          <a:p>
            <a:r>
              <a:rPr lang="en-US" sz="1700" dirty="0" smtClean="0"/>
              <a:t>Worst case 258K at 0.55 AU drives sizing to:</a:t>
            </a:r>
          </a:p>
          <a:p>
            <a:pPr lvl="1"/>
            <a:r>
              <a:rPr lang="en-US" sz="1700" dirty="0" smtClean="0"/>
              <a:t>940 kg and 105.6 m</a:t>
            </a:r>
            <a:r>
              <a:rPr lang="en-US" sz="1700" baseline="30000" dirty="0" smtClean="0"/>
              <a:t>2</a:t>
            </a:r>
            <a:r>
              <a:rPr lang="en-US" sz="1700" dirty="0" smtClean="0"/>
              <a:t>, for 15 kWt </a:t>
            </a:r>
          </a:p>
          <a:p>
            <a:pPr lvl="1"/>
            <a:r>
              <a:rPr lang="en-US" sz="1700" dirty="0" smtClean="0"/>
              <a:t>1296 kg and 145.6 m</a:t>
            </a:r>
            <a:r>
              <a:rPr lang="en-US" sz="1700" baseline="30000" dirty="0" smtClean="0"/>
              <a:t>2</a:t>
            </a:r>
            <a:r>
              <a:rPr lang="en-US" sz="1700" dirty="0" smtClean="0"/>
              <a:t> for 20 kWt</a:t>
            </a:r>
            <a:endParaRPr lang="en-US" sz="1700" dirty="0"/>
          </a:p>
          <a:p>
            <a:r>
              <a:rPr lang="en-US" sz="1700" dirty="0" smtClean="0"/>
              <a:t>For </a:t>
            </a:r>
            <a:r>
              <a:rPr lang="en-US" sz="1700" dirty="0"/>
              <a:t>any given sink temperature, reducing the heat rejection load can reduce radiator mass by up to 50%</a:t>
            </a:r>
          </a:p>
          <a:p>
            <a:pPr lvl="1"/>
            <a:r>
              <a:rPr lang="en-US" sz="1700" dirty="0"/>
              <a:t>Increase in heat load will increase mass up to 40</a:t>
            </a:r>
            <a:r>
              <a:rPr lang="en-US" sz="1700" dirty="0" smtClean="0"/>
              <a:t>%</a:t>
            </a:r>
          </a:p>
          <a:p>
            <a:r>
              <a:rPr lang="en-US" sz="1700" dirty="0" smtClean="0"/>
              <a:t>Can enter a lower operating power mode during solar close approach</a:t>
            </a:r>
            <a:endParaRPr lang="en-US" sz="1700" b="1" dirty="0"/>
          </a:p>
          <a:p>
            <a:r>
              <a:rPr lang="en-US" sz="1700" dirty="0"/>
              <a:t>If mass limited, a target sink temperature can </a:t>
            </a:r>
            <a:r>
              <a:rPr lang="en-US" sz="1700" dirty="0" smtClean="0"/>
              <a:t>be used to </a:t>
            </a:r>
            <a:r>
              <a:rPr lang="en-US" sz="1700" dirty="0"/>
              <a:t>drive </a:t>
            </a:r>
            <a:r>
              <a:rPr lang="en-US" sz="1700" dirty="0" smtClean="0"/>
              <a:t>trajectory</a:t>
            </a:r>
            <a:endParaRPr lang="en-US" sz="17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6610268" y="846137"/>
          <a:ext cx="5527589" cy="295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0881583" y="1196877"/>
            <a:ext cx="0" cy="1686036"/>
          </a:xfrm>
          <a:prstGeom prst="line">
            <a:avLst/>
          </a:prstGeom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9836485">
            <a:off x="10385827" y="862903"/>
            <a:ext cx="1141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6"/>
                </a:solidFill>
                <a:latin typeface="Arial"/>
                <a:cs typeface="Arial"/>
              </a:rPr>
              <a:t>Baseline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1525270" y="1196876"/>
            <a:ext cx="0" cy="1686036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19836485">
            <a:off x="10856912" y="910820"/>
            <a:ext cx="1336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/>
                <a:cs typeface="Arial"/>
              </a:rPr>
              <a:t>Worst Case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6610267" y="3908170"/>
          <a:ext cx="5527589" cy="2949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10861263" y="4268347"/>
            <a:ext cx="0" cy="1689392"/>
          </a:xfrm>
          <a:prstGeom prst="line">
            <a:avLst/>
          </a:prstGeom>
          <a:ln w="9525">
            <a:solidFill>
              <a:schemeClr val="accent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506053" y="4268347"/>
            <a:ext cx="0" cy="1686036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19836485">
            <a:off x="10837695" y="3982291"/>
            <a:ext cx="1336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/>
                <a:cs typeface="Arial"/>
              </a:rPr>
              <a:t>Worst Case</a:t>
            </a:r>
          </a:p>
        </p:txBody>
      </p:sp>
      <p:sp>
        <p:nvSpPr>
          <p:cNvPr id="17" name="TextBox 16"/>
          <p:cNvSpPr txBox="1"/>
          <p:nvPr/>
        </p:nvSpPr>
        <p:spPr>
          <a:xfrm rot="19836485">
            <a:off x="10385828" y="3982290"/>
            <a:ext cx="1141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6"/>
                </a:solidFill>
                <a:latin typeface="Arial"/>
                <a:cs typeface="Arial"/>
              </a:rPr>
              <a:t>Baseline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0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/>
      <p:bldP spid="14" grpId="0"/>
      <p:bldGraphic spid="9" grpId="0">
        <p:bldAsOne/>
      </p:bldGraphic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Concluding Remarks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u="sng" dirty="0" smtClean="0"/>
              <a:t>Conclusions</a:t>
            </a:r>
            <a:endParaRPr lang="en-US" u="sng" dirty="0" smtClean="0"/>
          </a:p>
          <a:p>
            <a:r>
              <a:rPr lang="en-US" dirty="0" smtClean="0"/>
              <a:t>Conjunction and opposition class missions with Venus flybys drive deep space habitation design differently</a:t>
            </a:r>
          </a:p>
          <a:p>
            <a:pPr lvl="1"/>
            <a:r>
              <a:rPr lang="en-US" dirty="0" smtClean="0"/>
              <a:t>Both are in the trade space for crewed Mars missions</a:t>
            </a:r>
          </a:p>
          <a:p>
            <a:r>
              <a:rPr lang="en-US" dirty="0" smtClean="0"/>
              <a:t>Venus flybys introduce new environments that affect requirements on habitation and crew systems</a:t>
            </a:r>
          </a:p>
          <a:p>
            <a:pPr lvl="1"/>
            <a:r>
              <a:rPr lang="en-US" dirty="0" smtClean="0"/>
              <a:t>Thermal environment near Venus and the Sun can be constraining</a:t>
            </a:r>
          </a:p>
          <a:p>
            <a:pPr lvl="1"/>
            <a:r>
              <a:rPr lang="en-US" dirty="0" smtClean="0"/>
              <a:t>Ensure crew safety during these mission segments</a:t>
            </a:r>
            <a:endParaRPr lang="en-US" dirty="0"/>
          </a:p>
          <a:p>
            <a:r>
              <a:rPr lang="en-US" dirty="0" smtClean="0"/>
              <a:t>Inflatable habitat design concept is proposed that can handle up to 1,100 day conjunction missions and operate near Venus </a:t>
            </a:r>
          </a:p>
          <a:p>
            <a:pPr lvl="1"/>
            <a:r>
              <a:rPr lang="en-US" dirty="0" smtClean="0"/>
              <a:t>Can fly down to 0.62 AU without significant radiator mass and area growth</a:t>
            </a:r>
          </a:p>
          <a:p>
            <a:pPr marL="0" indent="0" algn="ctr">
              <a:buNone/>
            </a:pPr>
            <a:r>
              <a:rPr lang="en-US" sz="2000" u="sng" dirty="0" smtClean="0"/>
              <a:t>Future Work</a:t>
            </a:r>
          </a:p>
          <a:p>
            <a:r>
              <a:rPr lang="en-US" dirty="0" smtClean="0"/>
              <a:t>Thermally assess more points within the mission</a:t>
            </a:r>
          </a:p>
          <a:p>
            <a:pPr lvl="1"/>
            <a:r>
              <a:rPr lang="en-US" dirty="0" smtClean="0"/>
              <a:t>Venus flyby on sun-lit side</a:t>
            </a:r>
          </a:p>
          <a:p>
            <a:pPr lvl="1"/>
            <a:r>
              <a:rPr lang="en-US" dirty="0" smtClean="0"/>
              <a:t>More vehicle attitudes</a:t>
            </a:r>
          </a:p>
          <a:p>
            <a:r>
              <a:rPr lang="en-US" dirty="0" smtClean="0"/>
              <a:t>Introduce geometry of transportation system within TMM</a:t>
            </a:r>
          </a:p>
          <a:p>
            <a:r>
              <a:rPr lang="en-US" dirty="0" smtClean="0"/>
              <a:t>Assess thermal environment at Gateway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3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Thank you to the rest of the team!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600" dirty="0" smtClean="0"/>
              <a:t>Joseph Adinolfi</a:t>
            </a:r>
          </a:p>
          <a:p>
            <a:pPr marL="0" indent="0" algn="ctr">
              <a:buNone/>
            </a:pPr>
            <a:r>
              <a:rPr lang="en-US" sz="1400" b="0" dirty="0" smtClean="0"/>
              <a:t>Aerospace Engineer</a:t>
            </a:r>
          </a:p>
          <a:p>
            <a:pPr marL="0" indent="0" algn="ctr">
              <a:buNone/>
            </a:pPr>
            <a:r>
              <a:rPr lang="en-US" sz="1400" b="0" dirty="0" smtClean="0"/>
              <a:t>Thermal Analysis and Control Branch</a:t>
            </a:r>
          </a:p>
          <a:p>
            <a:pPr marL="0" indent="0" algn="ctr">
              <a:buNone/>
            </a:pPr>
            <a:r>
              <a:rPr lang="en-US" sz="1400" b="0" i="1" dirty="0" smtClean="0"/>
              <a:t>NASA Marshall Spaceflight Center</a:t>
            </a:r>
          </a:p>
          <a:p>
            <a:pPr marL="0" indent="0" algn="ctr">
              <a:buNone/>
            </a:pPr>
            <a:endParaRPr lang="en-US" sz="1600" b="0" dirty="0"/>
          </a:p>
          <a:p>
            <a:pPr marL="0" indent="0" algn="ctr">
              <a:buNone/>
            </a:pPr>
            <a:r>
              <a:rPr lang="en-US" sz="1600" dirty="0" smtClean="0"/>
              <a:t>Brian W Evans</a:t>
            </a:r>
          </a:p>
          <a:p>
            <a:pPr marL="0" indent="0" algn="ctr">
              <a:buNone/>
            </a:pPr>
            <a:r>
              <a:rPr lang="en-US" sz="1400" b="0" dirty="0" smtClean="0"/>
              <a:t>Senior Aerospace Engineer</a:t>
            </a:r>
          </a:p>
          <a:p>
            <a:pPr marL="0" indent="0" algn="ctr">
              <a:buNone/>
            </a:pPr>
            <a:r>
              <a:rPr lang="en-US" sz="1400" b="0" dirty="0" smtClean="0"/>
              <a:t>Thermal Analysis and Control Branch, </a:t>
            </a:r>
            <a:r>
              <a:rPr lang="en-US" sz="1400" b="0" dirty="0"/>
              <a:t>Jacobs Space Exploration Group/ESSCA </a:t>
            </a:r>
            <a:r>
              <a:rPr lang="en-US" sz="1400" b="0" dirty="0" smtClean="0"/>
              <a:t>Contract</a:t>
            </a:r>
          </a:p>
          <a:p>
            <a:pPr marL="0" indent="0" algn="ctr">
              <a:buNone/>
            </a:pPr>
            <a:r>
              <a:rPr lang="en-US" sz="1400" b="0" i="1" dirty="0" smtClean="0"/>
              <a:t>NASA Marshall Spaceflight Center</a:t>
            </a:r>
          </a:p>
          <a:p>
            <a:pPr marL="0" indent="0" algn="ctr">
              <a:buNone/>
            </a:pPr>
            <a:endParaRPr lang="en-US" sz="1600" b="0" i="1" dirty="0"/>
          </a:p>
          <a:p>
            <a:pPr marL="0" indent="0" algn="ctr">
              <a:buNone/>
            </a:pPr>
            <a:r>
              <a:rPr lang="en-US" sz="1600" dirty="0" smtClean="0"/>
              <a:t>Matthew A Simon, PhD</a:t>
            </a:r>
          </a:p>
          <a:p>
            <a:pPr marL="0" indent="0" algn="ctr">
              <a:buNone/>
            </a:pPr>
            <a:r>
              <a:rPr lang="en-US" sz="1400" b="0" dirty="0" smtClean="0"/>
              <a:t>Aerospace Engineer</a:t>
            </a:r>
          </a:p>
          <a:p>
            <a:pPr marL="0" indent="0" algn="ctr">
              <a:buNone/>
            </a:pPr>
            <a:r>
              <a:rPr lang="en-US" sz="1400" b="0" dirty="0" smtClean="0"/>
              <a:t>Space Mission Analysis Branch</a:t>
            </a:r>
          </a:p>
          <a:p>
            <a:pPr marL="0" indent="0" algn="ctr">
              <a:buNone/>
            </a:pPr>
            <a:r>
              <a:rPr lang="en-US" sz="1400" b="0" i="1" dirty="0" smtClean="0"/>
              <a:t>NASA Langley Research Center</a:t>
            </a:r>
            <a:endParaRPr lang="en-US" sz="1400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4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100" b="0" dirty="0"/>
              <a:t>[1] </a:t>
            </a:r>
            <a:r>
              <a:rPr lang="en-US" sz="1100" b="0" dirty="0" err="1"/>
              <a:t>Mattfeld</a:t>
            </a:r>
            <a:r>
              <a:rPr lang="en-US" sz="1100" b="0" dirty="0"/>
              <a:t>, B., Stromgren, C., </a:t>
            </a:r>
            <a:r>
              <a:rPr lang="en-US" sz="1100" b="0" dirty="0" err="1"/>
              <a:t>Shyface</a:t>
            </a:r>
            <a:r>
              <a:rPr lang="en-US" sz="1100" b="0" dirty="0"/>
              <a:t>, H. R., </a:t>
            </a:r>
            <a:r>
              <a:rPr lang="en-US" sz="1100" b="0" dirty="0" err="1"/>
              <a:t>Komar</a:t>
            </a:r>
            <a:r>
              <a:rPr lang="en-US" sz="1100" b="0" dirty="0"/>
              <a:t>, D., </a:t>
            </a:r>
            <a:r>
              <a:rPr lang="en-US" sz="1100" b="0" dirty="0" err="1"/>
              <a:t>Cirillo</a:t>
            </a:r>
            <a:r>
              <a:rPr lang="en-US" sz="1100" b="0" dirty="0"/>
              <a:t>, W., and </a:t>
            </a:r>
            <a:r>
              <a:rPr lang="en-US" sz="1100" b="0" dirty="0" err="1"/>
              <a:t>Goodliff</a:t>
            </a:r>
            <a:r>
              <a:rPr lang="en-US" sz="1100" b="0" dirty="0"/>
              <a:t>, K., “Trades Between </a:t>
            </a:r>
            <a:r>
              <a:rPr lang="en-US" sz="1100" b="0" dirty="0" smtClean="0"/>
              <a:t>Opposition and Conjunction </a:t>
            </a:r>
            <a:r>
              <a:rPr lang="en-US" sz="1100" b="0" dirty="0"/>
              <a:t>Class Trajectories for Early Human Missions to Mars,” </a:t>
            </a:r>
            <a:r>
              <a:rPr lang="en-US" sz="1100" b="0" dirty="0" smtClean="0"/>
              <a:t>2014.</a:t>
            </a:r>
          </a:p>
          <a:p>
            <a:pPr marL="0" indent="0">
              <a:buNone/>
            </a:pPr>
            <a:r>
              <a:rPr lang="en-US" sz="1100" b="0" dirty="0" smtClean="0"/>
              <a:t>[2] </a:t>
            </a:r>
            <a:r>
              <a:rPr lang="en-US" sz="1100" b="0" dirty="0"/>
              <a:t>de la Fuente, H., </a:t>
            </a:r>
            <a:r>
              <a:rPr lang="en-US" sz="1100" b="0" dirty="0" err="1"/>
              <a:t>Raboin</a:t>
            </a:r>
            <a:r>
              <a:rPr lang="en-US" sz="1100" b="0" dirty="0"/>
              <a:t>, J., Valle, G., and </a:t>
            </a:r>
            <a:r>
              <a:rPr lang="en-US" sz="1100" b="0" dirty="0" err="1"/>
              <a:t>Spexarth</a:t>
            </a:r>
            <a:r>
              <a:rPr lang="en-US" sz="1100" b="0" dirty="0"/>
              <a:t>, G., “</a:t>
            </a:r>
            <a:r>
              <a:rPr lang="en-US" sz="1100" b="0" dirty="0" err="1"/>
              <a:t>TransHab</a:t>
            </a:r>
            <a:r>
              <a:rPr lang="en-US" sz="1100" b="0" dirty="0"/>
              <a:t> - NASA’s large-scale inflatable spacecraft,” </a:t>
            </a:r>
            <a:r>
              <a:rPr lang="en-US" sz="1100" b="0" dirty="0" smtClean="0"/>
              <a:t>41</a:t>
            </a:r>
            <a:r>
              <a:rPr lang="en-US" sz="1100" b="0" baseline="30000" dirty="0" smtClean="0"/>
              <a:t>st</a:t>
            </a:r>
            <a:r>
              <a:rPr lang="en-US" sz="1100" b="0" dirty="0" smtClean="0"/>
              <a:t> Structures</a:t>
            </a:r>
            <a:r>
              <a:rPr lang="en-US" sz="1100" b="0" dirty="0"/>
              <a:t>, Structural Dynamics, and Materials Conference and </a:t>
            </a:r>
            <a:r>
              <a:rPr lang="en-US" sz="1100" b="0" dirty="0" smtClean="0"/>
              <a:t>Exhibit, doi:10.2514/6.2000-1822</a:t>
            </a:r>
            <a:r>
              <a:rPr lang="en-US" sz="1100" b="0" dirty="0"/>
              <a:t>, URL </a:t>
            </a:r>
            <a:r>
              <a:rPr lang="en-US" sz="1100" b="0" dirty="0">
                <a:hlinkClick r:id="rId2"/>
              </a:rPr>
              <a:t>https</a:t>
            </a:r>
            <a:r>
              <a:rPr lang="en-US" sz="1100" b="0" dirty="0" smtClean="0">
                <a:hlinkClick r:id="rId2"/>
              </a:rPr>
              <a:t>://arc.aiaa.org/doi/abs/10.2514/6.2000-1822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[3] </a:t>
            </a:r>
            <a:r>
              <a:rPr lang="en-US" sz="1100" b="0" dirty="0"/>
              <a:t>“Human Integration Design Handbook,” Tech. rep., NASA, Washington D.C., 2010</a:t>
            </a:r>
            <a:r>
              <a:rPr lang="en-US" sz="1100" b="0" dirty="0" smtClean="0"/>
              <a:t>.</a:t>
            </a:r>
            <a:endParaRPr lang="en-US" sz="1100" b="0" dirty="0"/>
          </a:p>
          <a:p>
            <a:pPr marL="0" indent="0">
              <a:buNone/>
            </a:pPr>
            <a:r>
              <a:rPr lang="en-US" sz="1100" b="0" dirty="0" smtClean="0"/>
              <a:t>[4] </a:t>
            </a:r>
            <a:r>
              <a:rPr lang="en-US" sz="1100" b="0" dirty="0"/>
              <a:t>“NASA SPACE FLIGHT HUMAN-SYSTEM STANDARD VOLUME 1, REVISION A: CREW HEALTH,” Tech. rep., </a:t>
            </a:r>
            <a:r>
              <a:rPr lang="en-US" sz="1100" b="0" dirty="0" smtClean="0"/>
              <a:t>NASA, Washington </a:t>
            </a:r>
            <a:r>
              <a:rPr lang="en-US" sz="1100" b="0" dirty="0"/>
              <a:t>D.C., 2014.</a:t>
            </a:r>
          </a:p>
          <a:p>
            <a:pPr marL="0" indent="0">
              <a:buNone/>
            </a:pPr>
            <a:r>
              <a:rPr lang="en-US" sz="1100" b="0" dirty="0" smtClean="0"/>
              <a:t>[5] </a:t>
            </a:r>
            <a:r>
              <a:rPr lang="en-US" sz="1100" b="0" dirty="0"/>
              <a:t>“NASA SPACE FLIGHT HUMAN-SYSTEM STANDARD VOLUME 2: HUMAN FACTORS, </a:t>
            </a:r>
            <a:r>
              <a:rPr lang="en-US" sz="1100" b="0" dirty="0" smtClean="0"/>
              <a:t>HABITABILITY, AND ENVIRONMENTAL </a:t>
            </a:r>
            <a:r>
              <a:rPr lang="en-US" sz="1100" b="0" dirty="0"/>
              <a:t>HEALTH,” Tech. rep., NASA, Washington D.C., 2019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[6] </a:t>
            </a:r>
            <a:r>
              <a:rPr lang="en-US" sz="1100" b="0" dirty="0"/>
              <a:t>Hoang, B., White, S., Spence, B., and Kiefer, S., “Commercialization of Deployable Space Systems’ roll-out solar array (</a:t>
            </a:r>
            <a:r>
              <a:rPr lang="en-US" sz="1100" b="0" dirty="0" smtClean="0"/>
              <a:t>ROSA) technology </a:t>
            </a:r>
            <a:r>
              <a:rPr lang="en-US" sz="1100" b="0" dirty="0"/>
              <a:t>for Space Systems Loral (SSL) solar arrays,” 2016, pp. 1–12. doi:10.1109/AERO.2016.7500723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[7] </a:t>
            </a:r>
            <a:r>
              <a:rPr lang="en-US" sz="1100" b="0" dirty="0"/>
              <a:t>Simon, M., Latorella, K., Martin, J., Cerro, J., Lepsch, R., Jefferies, S., </a:t>
            </a:r>
            <a:r>
              <a:rPr lang="en-US" sz="1100" b="0" dirty="0" err="1"/>
              <a:t>Goodliff</a:t>
            </a:r>
            <a:r>
              <a:rPr lang="en-US" sz="1100" b="0" dirty="0"/>
              <a:t>, K., </a:t>
            </a:r>
            <a:r>
              <a:rPr lang="en-US" sz="1100" b="0" dirty="0" err="1"/>
              <a:t>Smitherman</a:t>
            </a:r>
            <a:r>
              <a:rPr lang="en-US" sz="1100" b="0" dirty="0"/>
              <a:t>, D., </a:t>
            </a:r>
            <a:r>
              <a:rPr lang="en-US" sz="1100" b="0" dirty="0" err="1"/>
              <a:t>McCleskey</a:t>
            </a:r>
            <a:r>
              <a:rPr lang="en-US" sz="1100" b="0" dirty="0"/>
              <a:t>, C., </a:t>
            </a:r>
            <a:r>
              <a:rPr lang="en-US" sz="1100" b="0" dirty="0" smtClean="0"/>
              <a:t>and Stromgren</a:t>
            </a:r>
            <a:r>
              <a:rPr lang="en-US" sz="1100" b="0" dirty="0"/>
              <a:t>, C., “NASA’s advanced exploration systems Mars transit habitat refinement point of departure design,” 2017 </a:t>
            </a:r>
            <a:r>
              <a:rPr lang="en-US" sz="1100" b="0" dirty="0" smtClean="0"/>
              <a:t>IEEE Aerospace </a:t>
            </a:r>
            <a:r>
              <a:rPr lang="en-US" sz="1100" b="0" dirty="0"/>
              <a:t>Conference, 2017, pp. </a:t>
            </a:r>
            <a:r>
              <a:rPr lang="en-US" sz="1100" b="0" dirty="0" smtClean="0"/>
              <a:t>1–34. doi:10.1109/AERO.2017.7943662</a:t>
            </a:r>
            <a:r>
              <a:rPr lang="en-US" sz="1100" b="0" dirty="0"/>
              <a:t>, </a:t>
            </a:r>
            <a:r>
              <a:rPr lang="en-US" sz="1100" b="0" dirty="0" err="1"/>
              <a:t>iSSN</a:t>
            </a:r>
            <a:r>
              <a:rPr lang="en-US" sz="1100" b="0" dirty="0"/>
              <a:t>: </a:t>
            </a:r>
            <a:r>
              <a:rPr lang="en-US" sz="1100" b="0" dirty="0" smtClean="0"/>
              <a:t>null.</a:t>
            </a:r>
          </a:p>
          <a:p>
            <a:pPr marL="0" indent="0">
              <a:buNone/>
            </a:pPr>
            <a:r>
              <a:rPr lang="en-US" sz="1100" b="0" dirty="0" smtClean="0"/>
              <a:t>[</a:t>
            </a:r>
            <a:r>
              <a:rPr lang="en-US" sz="1100" b="0" dirty="0"/>
              <a:t>8</a:t>
            </a:r>
            <a:r>
              <a:rPr lang="en-US" sz="1100" b="0" dirty="0" smtClean="0"/>
              <a:t>] </a:t>
            </a:r>
            <a:r>
              <a:rPr lang="en-US" sz="1100" b="0" dirty="0" err="1" smtClean="0"/>
              <a:t>Rocketdyne</a:t>
            </a:r>
            <a:r>
              <a:rPr lang="en-US" sz="1100" b="0" dirty="0"/>
              <a:t>, A., “Bipropellant Engine Data Sheets</a:t>
            </a:r>
            <a:r>
              <a:rPr lang="en-US" sz="1100" b="0" dirty="0" smtClean="0"/>
              <a:t>,” URL </a:t>
            </a:r>
            <a:r>
              <a:rPr lang="en-US" sz="1100" b="0" dirty="0" smtClean="0">
                <a:hlinkClick r:id="rId3"/>
              </a:rPr>
              <a:t>https</a:t>
            </a:r>
            <a:r>
              <a:rPr lang="en-US" sz="1100" b="0" dirty="0">
                <a:hlinkClick r:id="rId3"/>
              </a:rPr>
              <a:t>://</a:t>
            </a:r>
            <a:r>
              <a:rPr lang="en-US" sz="1100" b="0" dirty="0" smtClean="0">
                <a:hlinkClick r:id="rId3"/>
              </a:rPr>
              <a:t>www.rocket.com/sites/default/files/documents/Capabilities/PDFs/Bipropellant%20Data%20Sheets.pdf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/>
              <a:t>[9] </a:t>
            </a:r>
            <a:r>
              <a:rPr lang="en-US" sz="1100" b="0" dirty="0" smtClean="0"/>
              <a:t>Simon</a:t>
            </a:r>
            <a:r>
              <a:rPr lang="en-US" sz="1100" b="0" dirty="0"/>
              <a:t>, M. A., Wald, S. I., Howe, A. S., and Toups, L., “Evolvable Mars Campaign Long Duration Habitation </a:t>
            </a:r>
            <a:r>
              <a:rPr lang="en-US" sz="1100" b="0" dirty="0" smtClean="0"/>
              <a:t>Strategies: Architectural </a:t>
            </a:r>
            <a:r>
              <a:rPr lang="en-US" sz="1100" b="0" dirty="0"/>
              <a:t>Approaches to Enable </a:t>
            </a:r>
            <a:r>
              <a:rPr lang="en-US" sz="1100" b="0" dirty="0" smtClean="0"/>
              <a:t>Human Exploration </a:t>
            </a:r>
            <a:r>
              <a:rPr lang="en-US" sz="1100" b="0" dirty="0"/>
              <a:t>Missions,” AIAA SPACE 2015 Conference and Exposition, </a:t>
            </a:r>
            <a:r>
              <a:rPr lang="en-US" sz="1100" b="0" dirty="0" smtClean="0"/>
              <a:t>AIAA SPACE </a:t>
            </a:r>
            <a:r>
              <a:rPr lang="en-US" sz="1100" b="0" dirty="0"/>
              <a:t>Forum, American Institute of Aeronautics and Astronautics, 2015. doi:10.2514/6.2015-4514, URL </a:t>
            </a:r>
            <a:r>
              <a:rPr lang="en-US" sz="1100" b="0" dirty="0">
                <a:hlinkClick r:id="rId4"/>
              </a:rPr>
              <a:t>https://</a:t>
            </a:r>
            <a:r>
              <a:rPr lang="en-US" sz="1100" b="0" dirty="0" smtClean="0">
                <a:hlinkClick r:id="rId4"/>
              </a:rPr>
              <a:t>doi.org/10.2514/6.2015-4514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[10] “Crew </a:t>
            </a:r>
            <a:r>
              <a:rPr lang="en-US" sz="1100" b="0" dirty="0"/>
              <a:t>Studies How Space Impacts Brain and </a:t>
            </a:r>
            <a:r>
              <a:rPr lang="en-US" sz="1100" b="0" dirty="0" smtClean="0"/>
              <a:t>Perception</a:t>
            </a:r>
            <a:r>
              <a:rPr lang="en-US" sz="1100" dirty="0" smtClean="0"/>
              <a:t>,” </a:t>
            </a:r>
            <a:r>
              <a:rPr lang="en-US" sz="1100" b="0" dirty="0" smtClean="0"/>
              <a:t>2018. URL </a:t>
            </a:r>
            <a:r>
              <a:rPr lang="en-US" sz="1100" b="0" dirty="0" smtClean="0">
                <a:hlinkClick r:id="rId5"/>
              </a:rPr>
              <a:t>“https://blogs.nasa.gov/</a:t>
            </a:r>
            <a:r>
              <a:rPr lang="en-US" sz="1100" b="0" dirty="0" err="1" smtClean="0">
                <a:hlinkClick r:id="rId5"/>
              </a:rPr>
              <a:t>spacestation</a:t>
            </a:r>
            <a:r>
              <a:rPr lang="en-US" sz="1100" b="0" dirty="0" smtClean="0">
                <a:hlinkClick r:id="rId5"/>
              </a:rPr>
              <a:t>/2018/10/29/crew-studies-how-space-impacts-brain-and-perception/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</a:t>
            </a:r>
            <a:r>
              <a:rPr lang="en-US" sz="1100" b="0" dirty="0"/>
              <a:t>11] </a:t>
            </a:r>
            <a:r>
              <a:rPr lang="en-US" sz="1100" b="0" dirty="0" smtClean="0"/>
              <a:t>“</a:t>
            </a:r>
            <a:r>
              <a:rPr lang="en-US" sz="1100" b="0" dirty="0"/>
              <a:t>XBASE: a mission specific B330 with a proposed destination on the </a:t>
            </a:r>
            <a:r>
              <a:rPr lang="en-US" sz="1100" b="0" dirty="0" smtClean="0"/>
              <a:t>ISS,” 2019</a:t>
            </a:r>
            <a:r>
              <a:rPr lang="en-US" sz="1100" b="0" dirty="0"/>
              <a:t>. URL </a:t>
            </a:r>
            <a:r>
              <a:rPr lang="en-US" sz="1100" b="0" dirty="0">
                <a:hlinkClick r:id="rId6"/>
              </a:rPr>
              <a:t>http://</a:t>
            </a:r>
            <a:r>
              <a:rPr lang="en-US" sz="1100" b="0" dirty="0" smtClean="0">
                <a:hlinkClick r:id="rId6"/>
              </a:rPr>
              <a:t>bigelowaerospace.com/pages/b330/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/>
              <a:t>[12] </a:t>
            </a:r>
            <a:r>
              <a:rPr lang="en-US" sz="1100" b="0" dirty="0" smtClean="0"/>
              <a:t>Foust</a:t>
            </a:r>
            <a:r>
              <a:rPr lang="en-US" sz="1100" b="0" dirty="0"/>
              <a:t>, J., “NASA planning to keep BEAM module on ISS for the long haul,” </a:t>
            </a:r>
            <a:r>
              <a:rPr lang="en-US" sz="1100" b="0" dirty="0" smtClean="0"/>
              <a:t>2019</a:t>
            </a:r>
            <a:r>
              <a:rPr lang="en-US" sz="1100" b="0" dirty="0"/>
              <a:t>. URL </a:t>
            </a:r>
            <a:r>
              <a:rPr lang="en-US" sz="1100" b="0" dirty="0">
                <a:hlinkClick r:id="rId7"/>
              </a:rPr>
              <a:t>https://</a:t>
            </a:r>
            <a:r>
              <a:rPr lang="en-US" sz="1100" b="0" dirty="0" smtClean="0">
                <a:hlinkClick r:id="rId7"/>
              </a:rPr>
              <a:t>spacenews.com/nasa-planning-to-keep-beam-module-on-iss-for-the-long-haul/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[13</a:t>
            </a:r>
            <a:r>
              <a:rPr lang="en-US" sz="1100" b="0" dirty="0"/>
              <a:t>] </a:t>
            </a:r>
            <a:r>
              <a:rPr lang="en-US" sz="1100" b="0" dirty="0" smtClean="0"/>
              <a:t>“BEAM Expanded to Full Size,” 2016. URL </a:t>
            </a:r>
            <a:r>
              <a:rPr lang="en-US" sz="1100" b="0" dirty="0" smtClean="0">
                <a:hlinkClick r:id="rId8"/>
              </a:rPr>
              <a:t>“https</a:t>
            </a:r>
            <a:r>
              <a:rPr lang="en-US" sz="1100" b="0" dirty="0">
                <a:hlinkClick r:id="rId8"/>
              </a:rPr>
              <a:t>://blogs.nasa.gov/</a:t>
            </a:r>
            <a:r>
              <a:rPr lang="en-US" sz="1100" b="0" dirty="0" err="1">
                <a:hlinkClick r:id="rId8"/>
              </a:rPr>
              <a:t>spacestation</a:t>
            </a:r>
            <a:r>
              <a:rPr lang="en-US" sz="1100" b="0" dirty="0">
                <a:hlinkClick r:id="rId8"/>
              </a:rPr>
              <a:t>/2016/05/28/beam-expanded-to-full-size</a:t>
            </a:r>
            <a:r>
              <a:rPr lang="en-US" sz="1100" b="0" dirty="0" smtClean="0">
                <a:hlinkClick r:id="rId8"/>
              </a:rPr>
              <a:t>/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</a:t>
            </a:r>
            <a:r>
              <a:rPr lang="en-US" sz="1100" b="0" dirty="0"/>
              <a:t>14] Dew, Michael &amp; Lin, John &amp; </a:t>
            </a:r>
            <a:r>
              <a:rPr lang="en-US" sz="1100" b="0" dirty="0" err="1"/>
              <a:t>Kutter</a:t>
            </a:r>
            <a:r>
              <a:rPr lang="en-US" sz="1100" b="0" dirty="0"/>
              <a:t>, Bernard &amp; </a:t>
            </a:r>
            <a:r>
              <a:rPr lang="en-US" sz="1100" b="0" dirty="0" err="1"/>
              <a:t>Madlangbayan</a:t>
            </a:r>
            <a:r>
              <a:rPr lang="en-US" sz="1100" b="0" dirty="0"/>
              <a:t>, Albert &amp; Willey, Cliff &amp; </a:t>
            </a:r>
            <a:r>
              <a:rPr lang="en-US" sz="1100" b="0" dirty="0" err="1"/>
              <a:t>Allwein</a:t>
            </a:r>
            <a:r>
              <a:rPr lang="en-US" sz="1100" b="0" dirty="0"/>
              <a:t>, Kirk &amp; </a:t>
            </a:r>
            <a:r>
              <a:rPr lang="en-US" sz="1100" b="0" dirty="0" err="1"/>
              <a:t>Pitchford</a:t>
            </a:r>
            <a:r>
              <a:rPr lang="en-US" sz="1100" b="0" dirty="0"/>
              <a:t>, Brian &amp; </a:t>
            </a:r>
            <a:r>
              <a:rPr lang="en-US" sz="1100" b="0" dirty="0" err="1"/>
              <a:t>ONeil</a:t>
            </a:r>
            <a:r>
              <a:rPr lang="en-US" sz="1100" b="0" dirty="0"/>
              <a:t>, Gary &amp; Ware, J.. (2008). Design and Development of an In-Space Deployable Sun Shield for Atlas Centaur. 10.2514/6.2008-7764. </a:t>
            </a:r>
            <a:endParaRPr lang="en-US" sz="1100" b="0" dirty="0" smtClean="0"/>
          </a:p>
          <a:p>
            <a:pPr marL="0" indent="0">
              <a:buNone/>
            </a:pPr>
            <a:r>
              <a:rPr lang="en-US" sz="1100" b="0" dirty="0" smtClean="0"/>
              <a:t>[15] </a:t>
            </a:r>
            <a:r>
              <a:rPr lang="en-US" sz="1100" b="0" dirty="0" err="1"/>
              <a:t>Panczak</a:t>
            </a:r>
            <a:r>
              <a:rPr lang="en-US" sz="1100" b="0" dirty="0"/>
              <a:t>, T., Ring, S., Welch, M., Johnson, D., </a:t>
            </a:r>
            <a:r>
              <a:rPr lang="en-US" sz="1100" b="0" dirty="0" err="1"/>
              <a:t>Cullimore</a:t>
            </a:r>
            <a:r>
              <a:rPr lang="en-US" sz="1100" b="0" dirty="0"/>
              <a:t>, B., and Bell, D., “Thermal Desktop User’s Manual,” , 2019</a:t>
            </a:r>
            <a:r>
              <a:rPr lang="en-US" sz="1100" b="0" dirty="0" smtClean="0"/>
              <a:t>.</a:t>
            </a:r>
          </a:p>
          <a:p>
            <a:pPr marL="0" indent="0">
              <a:buNone/>
            </a:pPr>
            <a:r>
              <a:rPr lang="en-US" sz="1100" b="0" dirty="0" smtClean="0"/>
              <a:t>[16] </a:t>
            </a:r>
            <a:r>
              <a:rPr lang="en-US" sz="1100" b="0" dirty="0" err="1"/>
              <a:t>Cullimore</a:t>
            </a:r>
            <a:r>
              <a:rPr lang="en-US" sz="1100" b="0" dirty="0"/>
              <a:t>, B., Ring, S., and Johnson, D., “SINDA/FLUINT User’s Manual,” , 2019</a:t>
            </a:r>
            <a:r>
              <a:rPr lang="en-US" sz="1100" b="0" dirty="0" smtClean="0"/>
              <a:t>.</a:t>
            </a:r>
            <a:endParaRPr lang="en-US" sz="1100" b="0" dirty="0"/>
          </a:p>
          <a:p>
            <a:pPr marL="0" indent="0">
              <a:buNone/>
            </a:pPr>
            <a:endParaRPr lang="en-US" sz="900" b="0" dirty="0"/>
          </a:p>
          <a:p>
            <a:pPr marL="0" indent="0">
              <a:buNone/>
            </a:pPr>
            <a:endParaRPr lang="en-US" sz="11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3" y="1003301"/>
            <a:ext cx="11689511" cy="2105659"/>
          </a:xfrm>
        </p:spPr>
        <p:txBody>
          <a:bodyPr/>
          <a:lstStyle/>
          <a:p>
            <a:r>
              <a:rPr lang="en-US" sz="1400" dirty="0" smtClean="0"/>
              <a:t>AIAA Paper Number 3413215</a:t>
            </a:r>
          </a:p>
          <a:p>
            <a:r>
              <a:rPr lang="en-US" sz="1400" dirty="0" smtClean="0"/>
              <a:t>Conceptual Design and Analysis of a Deep Space Habitat with a Venus Flyby</a:t>
            </a:r>
          </a:p>
          <a:p>
            <a:r>
              <a:rPr lang="en-US" sz="1400" dirty="0" smtClean="0"/>
              <a:t>Akshay Prasad</a:t>
            </a:r>
          </a:p>
          <a:p>
            <a:pPr lvl="1"/>
            <a:r>
              <a:rPr lang="en-US" sz="1400" dirty="0" smtClean="0"/>
              <a:t>Pathways Student Trainee, </a:t>
            </a:r>
            <a:r>
              <a:rPr lang="en-US" sz="1400" i="1" dirty="0" smtClean="0"/>
              <a:t>NASA Langley Research Center</a:t>
            </a:r>
          </a:p>
          <a:p>
            <a:pPr lvl="1"/>
            <a:r>
              <a:rPr lang="en-US" sz="1400" dirty="0" smtClean="0">
                <a:hlinkClick r:id="rId2"/>
              </a:rPr>
              <a:t>akshay.prasad@nasa.gov</a:t>
            </a:r>
            <a:endParaRPr lang="en-US" sz="1400" dirty="0" smtClean="0"/>
          </a:p>
          <a:p>
            <a:r>
              <a:rPr lang="en-US" sz="1400" dirty="0" smtClean="0"/>
              <a:t>Joseph Adinolfi, Brian Evans, </a:t>
            </a:r>
            <a:r>
              <a:rPr lang="en-US" sz="1400" b="0" i="1" dirty="0" smtClean="0"/>
              <a:t>NASA Marshall Spaceflight Center</a:t>
            </a:r>
          </a:p>
          <a:p>
            <a:r>
              <a:rPr lang="en-US" sz="1400" dirty="0" smtClean="0"/>
              <a:t>Matthew A. Simon, PhD, </a:t>
            </a:r>
            <a:r>
              <a:rPr lang="en-US" sz="1400" b="0" i="1" dirty="0" smtClean="0"/>
              <a:t>NASA Langley Research Center</a:t>
            </a:r>
            <a:endParaRPr lang="en-US" sz="1400" b="0" i="1" dirty="0"/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18739" y="1003301"/>
            <a:ext cx="2670375" cy="2639681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5383" y="3124200"/>
            <a:ext cx="8045699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00" dirty="0" smtClean="0"/>
          </a:p>
          <a:p>
            <a:r>
              <a:rPr lang="en-US" sz="1550" dirty="0" smtClean="0"/>
              <a:t>Conceptual design of deep space habitats is driven by mission assumptions</a:t>
            </a:r>
          </a:p>
          <a:p>
            <a:pPr lvl="1"/>
            <a:r>
              <a:rPr lang="en-US" sz="1550" dirty="0" smtClean="0"/>
              <a:t>Venus flybys introduce new environments for habitation and crew systems</a:t>
            </a:r>
          </a:p>
          <a:p>
            <a:pPr lvl="1"/>
            <a:r>
              <a:rPr lang="en-US" sz="1550" dirty="0" smtClean="0"/>
              <a:t>Previous concepts need to be reassessed to </a:t>
            </a:r>
            <a:r>
              <a:rPr lang="en-US" sz="1550" smtClean="0"/>
              <a:t>understand impacts</a:t>
            </a:r>
            <a:endParaRPr lang="en-US" sz="1550" dirty="0" smtClean="0"/>
          </a:p>
          <a:p>
            <a:r>
              <a:rPr lang="en-US" sz="1550" dirty="0" smtClean="0"/>
              <a:t>Inflatable habitat concept is proposed that is able to fly up to 1,100 day conjunction class missions and lower duration opposition missions with a Venus flyby</a:t>
            </a:r>
          </a:p>
          <a:p>
            <a:pPr lvl="1"/>
            <a:r>
              <a:rPr lang="en-US" sz="1550" dirty="0" smtClean="0"/>
              <a:t>Can handle a solar close approach down to 0.62 AU without significant mass growth</a:t>
            </a:r>
          </a:p>
          <a:p>
            <a:pPr lvl="1"/>
            <a:r>
              <a:rPr lang="en-US" sz="1550" dirty="0" smtClean="0"/>
              <a:t>0.55 AU approach drives radiator sizing beyond 1 t</a:t>
            </a:r>
          </a:p>
          <a:p>
            <a:pPr lvl="1"/>
            <a:r>
              <a:rPr lang="en-US" sz="1550" dirty="0" smtClean="0"/>
              <a:t>Venus flyby is much less thermally constraining</a:t>
            </a:r>
          </a:p>
          <a:p>
            <a:r>
              <a:rPr lang="en-US" sz="1550" dirty="0" smtClean="0"/>
              <a:t>Further thermal analyses with the inclusion of transportation system geometry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225439" y="3711103"/>
            <a:ext cx="3863675" cy="2941575"/>
            <a:chOff x="8064073" y="3730474"/>
            <a:chExt cx="3863675" cy="29415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4073" y="3730474"/>
              <a:ext cx="3863675" cy="2941575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/>
            <p:nvPr/>
          </p:nvCxnSpPr>
          <p:spPr>
            <a:xfrm flipH="1">
              <a:off x="8843384" y="4081968"/>
              <a:ext cx="683260" cy="4179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8702368" y="3973409"/>
              <a:ext cx="702356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b="1" i="1" dirty="0" smtClean="0"/>
                <a:t>Sun</a:t>
              </a:r>
              <a:endParaRPr lang="en-US" b="1" i="1" dirty="0"/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BA907-01A3-4E47-B377-6F15E8BCDD5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4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theme1.xml><?xml version="1.0" encoding="utf-8"?>
<a:theme xmlns:a="http://schemas.openxmlformats.org/drawingml/2006/main" name="m2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2m" id="{034B107C-90D5-428F-B360-BEFDB7290957}" vid="{900E383B-8CF7-4A74-9BF3-85F14FD8BEC2}"/>
    </a:ext>
  </a:extLst>
</a:theme>
</file>

<file path=ppt/theme/theme2.xml><?xml version="1.0" encoding="utf-8"?>
<a:theme xmlns:a="http://schemas.openxmlformats.org/drawingml/2006/main" name="11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_ HEOMD-Astro-template-2016 March.pptx" id="{B7AA1391-CE8D-4497-898F-59F0F8E7805C}" vid="{E07BCB11-3A35-4E02-AE44-106E661B70F4}"/>
    </a:ext>
  </a:extLst>
</a:theme>
</file>

<file path=ppt/theme/theme3.xml><?xml version="1.0" encoding="utf-8"?>
<a:theme xmlns:a="http://schemas.openxmlformats.org/drawingml/2006/main" name="18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m2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2m" id="{034B107C-90D5-428F-B360-BEFDB7290957}" vid="{900E383B-8CF7-4A74-9BF3-85F14FD8BEC2}"/>
    </a:ext>
  </a:extLst>
</a:theme>
</file>

<file path=ppt/theme/theme5.xml><?xml version="1.0" encoding="utf-8"?>
<a:theme xmlns:a="http://schemas.openxmlformats.org/drawingml/2006/main" name="12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_ HEOMD-Astro-template-2016 March.pptx" id="{B7AA1391-CE8D-4497-898F-59F0F8E7805C}" vid="{E07BCB11-3A35-4E02-AE44-106E661B70F4}"/>
    </a:ext>
  </a:extLst>
</a:theme>
</file>

<file path=ppt/theme/theme6.xml><?xml version="1.0" encoding="utf-8"?>
<a:theme xmlns:a="http://schemas.openxmlformats.org/drawingml/2006/main" name="19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2_m2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2m" id="{034B107C-90D5-428F-B360-BEFDB7290957}" vid="{900E383B-8CF7-4A74-9BF3-85F14FD8BEC2}"/>
    </a:ext>
  </a:extLst>
</a:theme>
</file>

<file path=ppt/theme/theme8.xml><?xml version="1.0" encoding="utf-8"?>
<a:theme xmlns:a="http://schemas.openxmlformats.org/drawingml/2006/main" name="1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_ HEOMD-Astro-template-2016 March.pptx" id="{B7AA1391-CE8D-4497-898F-59F0F8E7805C}" vid="{E07BCB11-3A35-4E02-AE44-106E661B70F4}"/>
    </a:ext>
  </a:extLst>
</a:theme>
</file>

<file path=ppt/theme/theme9.xml><?xml version="1.0" encoding="utf-8"?>
<a:theme xmlns:a="http://schemas.openxmlformats.org/drawingml/2006/main" name="20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10.xml><?xml version="1.0" encoding="utf-8"?>
<a:theme xmlns:a="http://schemas.openxmlformats.org/drawingml/2006/main" name="3_m2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2m" id="{034B107C-90D5-428F-B360-BEFDB7290957}" vid="{900E383B-8CF7-4A74-9BF3-85F14FD8BEC2}"/>
    </a:ext>
  </a:extLst>
</a:theme>
</file>

<file path=ppt/theme/theme11.xml><?xml version="1.0" encoding="utf-8"?>
<a:theme xmlns:a="http://schemas.openxmlformats.org/drawingml/2006/main" name="14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_ HEOMD-Astro-template-2016 March.pptx" id="{B7AA1391-CE8D-4497-898F-59F0F8E7805C}" vid="{E07BCB11-3A35-4E02-AE44-106E661B70F4}"/>
    </a:ext>
  </a:extLst>
</a:theme>
</file>

<file path=ppt/theme/theme12.xml><?xml version="1.0" encoding="utf-8"?>
<a:theme xmlns:a="http://schemas.openxmlformats.org/drawingml/2006/main" name="21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13.xml><?xml version="1.0" encoding="utf-8"?>
<a:theme xmlns:a="http://schemas.openxmlformats.org/drawingml/2006/main" name="m2m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2m2" id="{45F15B9C-D723-473A-BDD8-9B22112FAFD1}" vid="{A19D07F6-4477-40B5-B502-6DBFB51B4DD9}"/>
    </a:ext>
  </a:extLst>
</a:theme>
</file>

<file path=ppt/theme/theme14.xml><?xml version="1.0" encoding="utf-8"?>
<a:theme xmlns:a="http://schemas.openxmlformats.org/drawingml/2006/main" name="ec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m" id="{FF1B46AE-3562-45B5-9AF6-5CFEAE78E975}" vid="{3273A5A7-0C25-4F87-BC7C-D7F01B073AC2}"/>
    </a:ext>
  </a:extLst>
</a:theme>
</file>

<file path=ppt/theme/theme15.xml><?xml version="1.0" encoding="utf-8"?>
<a:theme xmlns:a="http://schemas.openxmlformats.org/drawingml/2006/main" name="1_ec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m" id="{FF1B46AE-3562-45B5-9AF6-5CFEAE78E975}" vid="{3273A5A7-0C25-4F87-BC7C-D7F01B073AC2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100000" t="-60000" r="100000" b="20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100000" t="100000" r="100000" b="10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100000" t="-60000" r="100000" b="20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100000" t="100000" r="100000" b="10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m2m</Template>
  <TotalTime>774</TotalTime>
  <Words>2837</Words>
  <Application>Microsoft Office PowerPoint</Application>
  <PresentationFormat>Widescreen</PresentationFormat>
  <Paragraphs>430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20</vt:i4>
      </vt:variant>
    </vt:vector>
  </HeadingPairs>
  <TitlesOfParts>
    <vt:vector size="42" baseType="lpstr">
      <vt:lpstr>ＭＳ Ｐゴシック</vt:lpstr>
      <vt:lpstr>ＭＳ Ｐゴシック</vt:lpstr>
      <vt:lpstr>Arial</vt:lpstr>
      <vt:lpstr>Calibri</vt:lpstr>
      <vt:lpstr>Wingdings</vt:lpstr>
      <vt:lpstr>Wingdings 2</vt:lpstr>
      <vt:lpstr>ヒラギノ角ゴ Pro W3</vt:lpstr>
      <vt:lpstr>m2m</vt:lpstr>
      <vt:lpstr>11_ExplorationScenario-Updated</vt:lpstr>
      <vt:lpstr>18_ExplorationScenario-Updated</vt:lpstr>
      <vt:lpstr>1_m2m</vt:lpstr>
      <vt:lpstr>12_ExplorationScenario-Updated</vt:lpstr>
      <vt:lpstr>19_ExplorationScenario-Updated</vt:lpstr>
      <vt:lpstr>2_m2m</vt:lpstr>
      <vt:lpstr>13_ExplorationScenario-Updated</vt:lpstr>
      <vt:lpstr>20_ExplorationScenario-Updated</vt:lpstr>
      <vt:lpstr>3_m2m</vt:lpstr>
      <vt:lpstr>14_ExplorationScenario-Updated</vt:lpstr>
      <vt:lpstr>21_ExplorationScenario-Updated</vt:lpstr>
      <vt:lpstr>m2m2</vt:lpstr>
      <vt:lpstr>ecm</vt:lpstr>
      <vt:lpstr>1_ecm</vt:lpstr>
      <vt:lpstr>AIAA ASCEND November 16th, 2020</vt:lpstr>
      <vt:lpstr>Outline</vt:lpstr>
      <vt:lpstr>Crewed Missions to Mars</vt:lpstr>
      <vt:lpstr>Crewed Mars Mission Assumptions</vt:lpstr>
      <vt:lpstr>DSH Mars Mission Concept of Operations</vt:lpstr>
      <vt:lpstr>Conceptual Design Assumptions</vt:lpstr>
      <vt:lpstr>Habitat Design Trade Space – Design Strategy</vt:lpstr>
      <vt:lpstr>Habitat Design Trade Space – Structure </vt:lpstr>
      <vt:lpstr>Habitat Design Trade Space – Thermal Control</vt:lpstr>
      <vt:lpstr>Habitat Design Trade Space – Thermal Control (Cont.)</vt:lpstr>
      <vt:lpstr>Habitat Design Point</vt:lpstr>
      <vt:lpstr>DSH Configuration </vt:lpstr>
      <vt:lpstr>Thermal Analysis Setup</vt:lpstr>
      <vt:lpstr>Thermal Analysis Results – Venus Flyby</vt:lpstr>
      <vt:lpstr>Thermal Analysis Results – Solar Close Approach</vt:lpstr>
      <vt:lpstr>Radiator Sensitivity Analysis</vt:lpstr>
      <vt:lpstr>Concluding Remarks</vt:lpstr>
      <vt:lpstr>Acknowledgements</vt:lpstr>
      <vt:lpstr>References</vt:lpstr>
      <vt:lpstr>Summary Slide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Prasad, Akshay (LARC-E402)</dc:creator>
  <cp:lastModifiedBy>Prasad, Akshay (LARC-E402)</cp:lastModifiedBy>
  <cp:revision>141</cp:revision>
  <dcterms:created xsi:type="dcterms:W3CDTF">2020-09-23T12:43:55Z</dcterms:created>
  <dcterms:modified xsi:type="dcterms:W3CDTF">2020-10-06T19:22:16Z</dcterms:modified>
</cp:coreProperties>
</file>