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2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3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611" r:id="rId1"/>
    <p:sldMasterId id="2147485735" r:id="rId2"/>
    <p:sldMasterId id="2147485918" r:id="rId3"/>
    <p:sldMasterId id="2147485922" r:id="rId4"/>
  </p:sldMasterIdLst>
  <p:notesMasterIdLst>
    <p:notesMasterId r:id="rId8"/>
  </p:notesMasterIdLst>
  <p:handoutMasterIdLst>
    <p:handoutMasterId r:id="rId9"/>
  </p:handoutMasterIdLst>
  <p:sldIdLst>
    <p:sldId id="2689" r:id="rId5"/>
    <p:sldId id="2690" r:id="rId6"/>
    <p:sldId id="2688" r:id="rId7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971CFF"/>
    <a:srgbClr val="FFF6C4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60" autoAdjust="0"/>
    <p:restoredTop sz="93204" autoAdjust="0"/>
  </p:normalViewPr>
  <p:slideViewPr>
    <p:cSldViewPr snapToGrid="0">
      <p:cViewPr varScale="1">
        <p:scale>
          <a:sx n="114" d="100"/>
          <a:sy n="114" d="100"/>
        </p:scale>
        <p:origin x="175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74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1" d="100"/>
        <a:sy n="11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5D856371-CFA3-9440-8267-557155727DE4}" type="datetime1">
              <a:rPr lang="en-US"/>
              <a:pPr>
                <a:defRPr/>
              </a:pPr>
              <a:t>9/24/2020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FDDD28EC-E6AA-3446-84A3-5545F326C7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0510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9EE81838-1560-CE47-9A29-F5A896806D4C}" type="datetime1">
              <a:rPr lang="en-US"/>
              <a:pPr>
                <a:defRPr/>
              </a:pPr>
              <a:t>9/24/2020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3038A271-4932-2F41-8308-499AE0EE9F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469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38A271-4932-2F41-8308-499AE0EE9F6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49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91E6DB70-6748-49C6-8F57-6F1FA1821A34}" type="datetimeFigureOut">
              <a:rPr lang="en-US" sz="2400">
                <a:solidFill>
                  <a:srgbClr val="003296"/>
                </a:solidFill>
                <a:latin typeface="Times" pitchFamily="1" charset="0"/>
              </a:rPr>
              <a:pPr eaLnBrk="0" hangingPunct="0">
                <a:defRPr/>
              </a:pPr>
              <a:t>9/24/2020</a:t>
            </a:fld>
            <a:endParaRPr lang="en-US" sz="2400" dirty="0">
              <a:solidFill>
                <a:srgbClr val="003296"/>
              </a:solidFill>
              <a:latin typeface="Times" pitchFamily="1" charset="0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latin typeface="Arial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00800" y="632460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3AAB0B0F-B503-1740-8A77-2FD081CE1A1D}" type="slidenum">
              <a:rPr lang="en-US" sz="2400">
                <a:solidFill>
                  <a:srgbClr val="003296"/>
                </a:solidFill>
                <a:latin typeface="Times" pitchFamily="1" charset="0"/>
              </a:rPr>
              <a:pPr eaLnBrk="0" hangingPunct="0">
                <a:defRPr/>
              </a:pPr>
              <a:t>‹#›</a:t>
            </a:fld>
            <a:endParaRPr lang="en-US" sz="2400" dirty="0">
              <a:solidFill>
                <a:srgbClr val="003296"/>
              </a:solidFill>
              <a:latin typeface="Time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383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91E6DB70-6748-49C6-8F57-6F1FA1821A34}" type="datetimeFigureOut">
              <a:rPr lang="en-US" sz="2400">
                <a:solidFill>
                  <a:srgbClr val="003296"/>
                </a:solidFill>
                <a:latin typeface="Times" pitchFamily="1" charset="0"/>
                <a:cs typeface="+mn-cs"/>
              </a:rPr>
              <a:pPr eaLnBrk="0" hangingPunct="0">
                <a:defRPr/>
              </a:pPr>
              <a:t>9/24/2020</a:t>
            </a:fld>
            <a:endParaRPr lang="en-US" sz="2400" dirty="0">
              <a:solidFill>
                <a:srgbClr val="003296"/>
              </a:solidFill>
              <a:latin typeface="Times" pitchFamily="1" charset="0"/>
              <a:cs typeface="+mn-cs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8043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6DB70-6748-49C6-8F57-6F1FA1821A34}" type="datetimeFigureOut">
              <a:rPr lang="en-US">
                <a:solidFill>
                  <a:srgbClr val="003296"/>
                </a:solidFill>
                <a:cs typeface="+mn-cs"/>
              </a:rPr>
              <a:pPr>
                <a:defRPr/>
              </a:pPr>
              <a:t>9/24/2020</a:t>
            </a:fld>
            <a:endParaRPr lang="en-US" dirty="0">
              <a:solidFill>
                <a:srgbClr val="003296"/>
              </a:solidFill>
              <a:cs typeface="+mn-cs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4760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91E6DB70-6748-49C6-8F57-6F1FA1821A34}" type="datetimeFigureOut">
              <a:rPr lang="en-US" sz="2400">
                <a:solidFill>
                  <a:srgbClr val="003296"/>
                </a:solidFill>
                <a:latin typeface="Times" pitchFamily="1" charset="0"/>
                <a:cs typeface="+mn-cs"/>
              </a:rPr>
              <a:pPr eaLnBrk="0" hangingPunct="0">
                <a:defRPr/>
              </a:pPr>
              <a:t>9/24/2020</a:t>
            </a:fld>
            <a:endParaRPr lang="en-US" sz="2400" dirty="0">
              <a:solidFill>
                <a:srgbClr val="003296"/>
              </a:solidFill>
              <a:latin typeface="Times" pitchFamily="1" charset="0"/>
              <a:cs typeface="+mn-cs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latin typeface="Arial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00800" y="632460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3AAB0B0F-B503-1740-8A77-2FD081CE1A1D}" type="slidenum">
              <a:rPr lang="en-US" sz="2400">
                <a:solidFill>
                  <a:srgbClr val="003296"/>
                </a:solidFill>
                <a:latin typeface="Times" pitchFamily="1" charset="0"/>
                <a:cs typeface="+mn-cs"/>
              </a:rPr>
              <a:pPr eaLnBrk="0" hangingPunct="0">
                <a:defRPr/>
              </a:pPr>
              <a:t>‹#›</a:t>
            </a:fld>
            <a:endParaRPr lang="en-US" sz="2400" dirty="0">
              <a:solidFill>
                <a:srgbClr val="003296"/>
              </a:solidFill>
              <a:latin typeface="Times" pitchFamily="1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150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6DB70-6748-49C6-8F57-6F1FA1821A34}" type="datetimeFigureOut">
              <a:rPr lang="en-US">
                <a:solidFill>
                  <a:srgbClr val="003296"/>
                </a:solidFill>
                <a:cs typeface="+mn-cs"/>
              </a:rPr>
              <a:pPr>
                <a:defRPr/>
              </a:pPr>
              <a:t>9/24/2020</a:t>
            </a:fld>
            <a:endParaRPr lang="en-US" dirty="0">
              <a:solidFill>
                <a:srgbClr val="003296"/>
              </a:solidFill>
              <a:cs typeface="+mn-cs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latin typeface="Arial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00800" y="632460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B0B0F-B503-1740-8A77-2FD081CE1A1D}" type="slidenum">
              <a:rPr lang="en-US">
                <a:solidFill>
                  <a:srgbClr val="003296"/>
                </a:solidFill>
                <a:cs typeface="+mn-cs"/>
              </a:rPr>
              <a:pPr>
                <a:defRPr/>
              </a:pPr>
              <a:t>‹#›</a:t>
            </a:fld>
            <a:endParaRPr lang="en-US" dirty="0">
              <a:solidFill>
                <a:srgbClr val="003296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871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latin typeface="Arial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00800" y="632460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3AAB0B0F-B503-1740-8A77-2FD081CE1A1D}" type="slidenum">
              <a:rPr lang="en-US" sz="2400">
                <a:solidFill>
                  <a:srgbClr val="003296"/>
                </a:solidFill>
                <a:latin typeface="Times" pitchFamily="1" charset="0"/>
                <a:cs typeface="+mn-cs"/>
              </a:rPr>
              <a:pPr eaLnBrk="0" hangingPunct="0">
                <a:defRPr/>
              </a:pPr>
              <a:t>‹#›</a:t>
            </a:fld>
            <a:endParaRPr lang="en-US" sz="2400" dirty="0">
              <a:solidFill>
                <a:srgbClr val="003296"/>
              </a:solidFill>
              <a:latin typeface="Times" pitchFamily="1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054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998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i="0">
                <a:solidFill>
                  <a:srgbClr val="003296"/>
                </a:solidFill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fld id="{1217126B-614B-234F-BAB3-CD494BA3906D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163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 i="0">
                <a:solidFill>
                  <a:srgbClr val="003296"/>
                </a:solidFill>
                <a:latin typeface="Times" charset="0"/>
                <a:ea typeface="MS PGothic" charset="0"/>
                <a:cs typeface="MS PGothic" charset="0"/>
              </a:defRPr>
            </a:lvl1pPr>
          </a:lstStyle>
          <a:p>
            <a:pPr eaLnBrk="0" hangingPunct="0"/>
            <a:fld id="{34098C4F-6E4F-234F-A249-81590CA0DF3E}" type="datetimeFigureOut">
              <a:rPr lang="en-US" smtClean="0"/>
              <a:pPr eaLnBrk="0" hangingPunct="0"/>
              <a:t>9/24/2020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00800" y="632460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 i="0">
                <a:solidFill>
                  <a:srgbClr val="003296"/>
                </a:solidFill>
                <a:latin typeface="Times" charset="0"/>
                <a:ea typeface="MS PGothic" charset="0"/>
                <a:cs typeface="MS PGothic" charset="0"/>
              </a:defRPr>
            </a:lvl1pPr>
          </a:lstStyle>
          <a:p>
            <a:pPr eaLnBrk="0" hangingPunct="0"/>
            <a:fld id="{8659CA68-17B4-8642-9DC4-ADF507CD5214}" type="slidenum">
              <a:rPr lang="en-US" smtClean="0"/>
              <a:pPr eaLnBrk="0" hangingPunct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15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i="0">
                <a:solidFill>
                  <a:srgbClr val="003296"/>
                </a:solidFill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fld id="{C245CA76-40D4-9C4F-9004-4309092B6A21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00800" y="632460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i="0">
                <a:solidFill>
                  <a:srgbClr val="003296"/>
                </a:solidFill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fld id="{F1038551-68DD-8343-B2AB-0F8D01B771C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736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 bwMode="auto">
          <a:xfrm>
            <a:off x="228600" y="889000"/>
            <a:ext cx="77724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gradFill flip="none" rotWithShape="1">
              <a:gsLst>
                <a:gs pos="0">
                  <a:srgbClr val="800000"/>
                </a:gs>
                <a:gs pos="100000">
                  <a:prstClr val="white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252907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 bwMode="auto">
          <a:xfrm>
            <a:off x="228600" y="889000"/>
            <a:ext cx="77724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gradFill flip="none" rotWithShape="1">
              <a:gsLst>
                <a:gs pos="0">
                  <a:srgbClr val="800000"/>
                </a:gs>
                <a:gs pos="100000">
                  <a:prstClr val="white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790837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400800" y="632460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 i="0">
                <a:solidFill>
                  <a:srgbClr val="003296"/>
                </a:solidFill>
                <a:latin typeface="Times" charset="0"/>
                <a:ea typeface="MS PGothic" charset="0"/>
                <a:cs typeface="MS PGothic" charset="0"/>
              </a:defRPr>
            </a:lvl1pPr>
          </a:lstStyle>
          <a:p>
            <a:pPr eaLnBrk="0" hangingPunct="0"/>
            <a:fld id="{A57BFA6B-B5AF-7D41-B5C1-F89CBB68D08F}" type="slidenum">
              <a:rPr lang="en-US" smtClean="0"/>
              <a:pPr eaLnBrk="0" hangingPunct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238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705600" y="6356350"/>
            <a:ext cx="1981200" cy="365760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BA160F9F-5A53-4DFD-BA55-8E3063BB41B2}" type="slidenum">
              <a:rPr lang="en-US">
                <a:solidFill>
                  <a:srgbClr val="464653"/>
                </a:solidFill>
                <a:latin typeface="Gill Sans MT"/>
                <a:ea typeface="ＭＳ Ｐゴシック"/>
                <a:cs typeface="ＭＳ Ｐゴシック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srgbClr val="464653"/>
              </a:solidFill>
              <a:latin typeface="Gill Sans MT"/>
              <a:ea typeface="ＭＳ Ｐゴシック"/>
              <a:cs typeface="ＭＳ Ｐゴシック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 dirty="0">
                <a:solidFill>
                  <a:prstClr val="black">
                    <a:tint val="75000"/>
                  </a:prstClr>
                </a:solidFill>
                <a:latin typeface="Gill Sans MT"/>
                <a:ea typeface="ＭＳ Ｐゴシック"/>
                <a:cs typeface="ＭＳ Ｐゴシック"/>
              </a:rPr>
              <a:t>www.nasa.gov</a:t>
            </a:r>
          </a:p>
        </p:txBody>
      </p:sp>
    </p:spTree>
    <p:extLst>
      <p:ext uri="{BB962C8B-B14F-4D97-AF65-F5344CB8AC3E}">
        <p14:creationId xmlns:p14="http://schemas.microsoft.com/office/powerpoint/2010/main" val="3485164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91E6DB70-6748-49C6-8F57-6F1FA1821A34}" type="datetimeFigureOut">
              <a:rPr lang="en-US" sz="2400">
                <a:solidFill>
                  <a:srgbClr val="003296"/>
                </a:solidFill>
                <a:latin typeface="Times" pitchFamily="1" charset="0"/>
              </a:rPr>
              <a:pPr eaLnBrk="0" hangingPunct="0">
                <a:defRPr/>
              </a:pPr>
              <a:t>9/24/2020</a:t>
            </a:fld>
            <a:endParaRPr lang="en-US" sz="2400" dirty="0">
              <a:solidFill>
                <a:srgbClr val="003296"/>
              </a:solidFill>
              <a:latin typeface="Times" pitchFamily="1" charset="0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latin typeface="Arial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00800" y="632460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3AAB0B0F-B503-1740-8A77-2FD081CE1A1D}" type="slidenum">
              <a:rPr lang="en-US" sz="2400">
                <a:solidFill>
                  <a:srgbClr val="003296"/>
                </a:solidFill>
                <a:latin typeface="Times" pitchFamily="1" charset="0"/>
              </a:rPr>
              <a:pPr eaLnBrk="0" hangingPunct="0">
                <a:defRPr/>
              </a:pPr>
              <a:t>‹#›</a:t>
            </a:fld>
            <a:endParaRPr lang="en-US" sz="2400" dirty="0">
              <a:solidFill>
                <a:srgbClr val="003296"/>
              </a:solidFill>
              <a:latin typeface="Time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928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6DB70-6748-49C6-8F57-6F1FA1821A34}" type="datetimeFigureOut">
              <a:rPr lang="en-US">
                <a:solidFill>
                  <a:srgbClr val="003296"/>
                </a:solidFill>
              </a:rPr>
              <a:pPr>
                <a:defRPr/>
              </a:pPr>
              <a:t>9/24/2020</a:t>
            </a:fld>
            <a:endParaRPr lang="en-US" dirty="0">
              <a:solidFill>
                <a:srgbClr val="003296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latin typeface="Arial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00800" y="632460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B0B0F-B503-1740-8A77-2FD081CE1A1D}" type="slidenum">
              <a:rPr lang="en-US">
                <a:solidFill>
                  <a:srgbClr val="00329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32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724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6DB70-6748-49C6-8F57-6F1FA1821A34}" type="datetimeFigureOut">
              <a:rPr lang="en-US">
                <a:solidFill>
                  <a:srgbClr val="003296"/>
                </a:solidFill>
              </a:rPr>
              <a:pPr>
                <a:defRPr/>
              </a:pPr>
              <a:t>9/24/2020</a:t>
            </a:fld>
            <a:endParaRPr lang="en-US" dirty="0">
              <a:solidFill>
                <a:srgbClr val="003296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29720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91E6DB70-6748-49C6-8F57-6F1FA1821A34}" type="datetimeFigureOut">
              <a:rPr lang="en-US" sz="2400">
                <a:solidFill>
                  <a:srgbClr val="003296"/>
                </a:solidFill>
                <a:latin typeface="Times" pitchFamily="1" charset="0"/>
              </a:rPr>
              <a:pPr eaLnBrk="0" hangingPunct="0">
                <a:defRPr/>
              </a:pPr>
              <a:t>9/24/2020</a:t>
            </a:fld>
            <a:endParaRPr lang="en-US" sz="2400" dirty="0">
              <a:solidFill>
                <a:srgbClr val="003296"/>
              </a:solidFill>
              <a:latin typeface="Times" pitchFamily="1" charset="0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93081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7823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latin typeface="Arial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00800" y="632460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3AAB0B0F-B503-1740-8A77-2FD081CE1A1D}" type="slidenum">
              <a:rPr lang="en-US" sz="2400">
                <a:solidFill>
                  <a:srgbClr val="003296"/>
                </a:solidFill>
                <a:latin typeface="Times" pitchFamily="1" charset="0"/>
              </a:rPr>
              <a:pPr eaLnBrk="0" hangingPunct="0">
                <a:defRPr/>
              </a:pPr>
              <a:t>‹#›</a:t>
            </a:fld>
            <a:endParaRPr lang="en-US" sz="2400" dirty="0">
              <a:solidFill>
                <a:srgbClr val="003296"/>
              </a:solidFill>
              <a:latin typeface="Time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33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28600" y="1005840"/>
            <a:ext cx="8229600" cy="4937760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57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  <a:latin typeface="Gill Sans MT"/>
              </a:rPr>
              <a:t>For Internal NASA Use Only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A160F9F-5A53-4DFD-BA55-8E3063BB41B2}" type="slidenum">
              <a:rPr lang="en-US" smtClean="0">
                <a:solidFill>
                  <a:srgbClr val="464653"/>
                </a:solidFill>
                <a:latin typeface="Gill Sans MT"/>
              </a:rPr>
              <a:pPr/>
              <a:t>‹#›</a:t>
            </a:fld>
            <a:endParaRPr lang="en-US" dirty="0">
              <a:solidFill>
                <a:srgbClr val="464653"/>
              </a:solidFill>
              <a:latin typeface="Gill Sans M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25463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010400" y="6499154"/>
            <a:ext cx="2057400" cy="365125"/>
          </a:xfrm>
          <a:prstGeom prst="rect">
            <a:avLst/>
          </a:prstGeom>
        </p:spPr>
        <p:txBody>
          <a:bodyPr/>
          <a:lstStyle/>
          <a:p>
            <a:fld id="{BA160F9F-5A53-4DFD-BA55-8E3063BB41B2}" type="slidenum">
              <a:rPr lang="en-US">
                <a:solidFill>
                  <a:srgbClr val="464653"/>
                </a:solidFill>
                <a:latin typeface="Gill Sans MT"/>
              </a:rPr>
              <a:pPr/>
              <a:t>‹#›</a:t>
            </a:fld>
            <a:endParaRPr lang="en-US" dirty="0">
              <a:solidFill>
                <a:srgbClr val="464653"/>
              </a:solidFill>
              <a:latin typeface="Gill Sans M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  <a:latin typeface="Gill Sans MT"/>
              </a:rPr>
              <a:t>For Internal NASA Use Only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1671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6DB70-6748-49C6-8F57-6F1FA1821A34}" type="datetimeFigureOut">
              <a:rPr lang="en-US">
                <a:solidFill>
                  <a:srgbClr val="003296"/>
                </a:solidFill>
              </a:rPr>
              <a:pPr>
                <a:defRPr/>
              </a:pPr>
              <a:t>9/24/2020</a:t>
            </a:fld>
            <a:endParaRPr lang="en-US" dirty="0">
              <a:solidFill>
                <a:srgbClr val="003296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97719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010400" y="6499154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4A6E67-DA7D-4B3D-84A8-E37BCFFD0232}" type="slidenum">
              <a:rPr lang="en-US" altLang="en-US" smtClean="0">
                <a:solidFill>
                  <a:srgbClr val="464653"/>
                </a:solidFill>
              </a:rPr>
              <a:pPr/>
              <a:t>‹#›</a:t>
            </a:fld>
            <a:endParaRPr lang="en-US" altLang="en-US" dirty="0">
              <a:solidFill>
                <a:srgbClr val="464653"/>
              </a:solidFill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665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20463674"/>
      </p:ext>
    </p:extLst>
  </p:cSld>
  <p:clrMapOvr>
    <a:masterClrMapping/>
  </p:clrMapOvr>
  <p:transition spd="slow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cs typeface="ＭＳ Ｐゴシック"/>
              </a:rPr>
              <a:t>2009_09_28_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CC471-2FE2-D847-B976-1102E9171A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189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cs typeface="ＭＳ Ｐゴシック"/>
              </a:rPr>
              <a:t>2009_09_28_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7DC83-A940-9243-A5E3-D08B9CFDB3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57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cs typeface="ＭＳ Ｐゴシック"/>
              </a:rPr>
              <a:t>2009_09_28_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20C28-8A3E-DB43-85CB-1EA5DABD58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671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1" y="4114800"/>
            <a:ext cx="4262438" cy="214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40" y="4114800"/>
            <a:ext cx="4264025" cy="214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cs typeface="ＭＳ Ｐゴシック"/>
              </a:rPr>
              <a:t>2009_09_28_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BF177-5071-344B-AA86-DA3195B2ED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778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cs typeface="ＭＳ Ｐゴシック"/>
              </a:rPr>
              <a:t>2009_09_28_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3231D-3C13-9F46-9EDB-363939F5DE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118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cs typeface="ＭＳ Ｐゴシック"/>
              </a:rPr>
              <a:t>2009_09_28_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8C7F9-29B1-D041-A49F-C2F1FBBB65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29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cs typeface="ＭＳ Ｐゴシック"/>
              </a:rPr>
              <a:t>2009_09_28_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2191C-98BA-F645-98FE-38679CFC30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16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cs typeface="ＭＳ Ｐゴシック"/>
              </a:rPr>
              <a:t>2009_09_28_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1A691-1D61-4346-AE8D-D5479EBCE7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80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 eaLnBrk="0" hangingPunct="0">
              <a:defRPr i="1">
                <a:solidFill>
                  <a:prstClr val="black">
                    <a:tint val="75000"/>
                  </a:prstClr>
                </a:solidFill>
                <a:latin typeface="Helvetica BlackOblique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07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cs typeface="ＭＳ Ｐゴシック"/>
              </a:rPr>
              <a:t>2009_09_28_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0A9E4-7207-BA4D-A7F1-1E97E0FEBD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631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cs typeface="ＭＳ Ｐゴシック"/>
              </a:rPr>
              <a:t>2009_09_28_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1FCB2-94CD-084E-A3B2-C544A1FEA8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98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66700"/>
            <a:ext cx="2171700" cy="59959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66700"/>
            <a:ext cx="6362700" cy="59959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cs typeface="ＭＳ Ｐゴシック"/>
              </a:rPr>
              <a:t>2009_09_28_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34EDC-F0F1-7B46-BE10-E1BF0E38EF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17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188" y="266700"/>
            <a:ext cx="8685212" cy="6223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2" y="4114800"/>
            <a:ext cx="8678863" cy="2147888"/>
          </a:xfrm>
        </p:spPr>
        <p:txBody>
          <a:bodyPr/>
          <a:lstStyle/>
          <a:p>
            <a:pPr lvl="0"/>
            <a:r>
              <a:rPr lang="en-US" noProof="0" dirty="0"/>
              <a:t>Click icon to add table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cs typeface="ＭＳ Ｐゴシック"/>
              </a:rPr>
              <a:t>2009_09_28_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C0E0C-FE7B-7D4F-B956-1DECAB509E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142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188" y="266700"/>
            <a:ext cx="8685212" cy="6223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1" y="4114800"/>
            <a:ext cx="4262438" cy="21478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40" y="4114800"/>
            <a:ext cx="4264025" cy="21478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cs typeface="ＭＳ Ｐゴシック"/>
              </a:rPr>
              <a:t>2009_09_28_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9DC7B-9639-9D4C-A293-26821B3203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659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4000" y="228434"/>
            <a:ext cx="610490" cy="5048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295" y="223671"/>
            <a:ext cx="8554605" cy="504829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lang="en-US" sz="2800" b="1" kern="1200" dirty="0">
                <a:solidFill>
                  <a:schemeClr val="accent1">
                    <a:lumMod val="75000"/>
                  </a:schemeClr>
                </a:solidFill>
                <a:latin typeface="Arial Narrow"/>
                <a:ea typeface="+mj-ea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352" y="1108041"/>
            <a:ext cx="8671940" cy="5018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www.nasa.gov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v2 05-24-16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4534F-D91E-47CD-BC63-BD3259A592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52061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3040" y="6492879"/>
            <a:ext cx="2359891" cy="365125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www.nasa.gov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85FA-DC2F-8940-8F22-1CA46041ED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93743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110863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4000" y="228434"/>
            <a:ext cx="610490" cy="5048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295" y="223671"/>
            <a:ext cx="8554605" cy="504829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lang="en-US" sz="2800" b="1" kern="1200" dirty="0">
                <a:solidFill>
                  <a:schemeClr val="accent1">
                    <a:lumMod val="75000"/>
                  </a:schemeClr>
                </a:solidFill>
                <a:latin typeface="Arial Narrow"/>
                <a:ea typeface="+mj-ea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352" y="1108041"/>
            <a:ext cx="8671940" cy="5018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www.nasa.gov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v2 05-24-16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4534F-D91E-47CD-BC63-BD3259A592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15"/>
          <p:cNvSpPr txBox="1">
            <a:spLocks noChangeArrowheads="1"/>
          </p:cNvSpPr>
          <p:nvPr userDrawn="1"/>
        </p:nvSpPr>
        <p:spPr bwMode="auto">
          <a:xfrm>
            <a:off x="8578851" y="6477000"/>
            <a:ext cx="565150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882" tIns="50941" rIns="101882" bIns="50941" anchor="b">
            <a:prstTxWarp prst="textNoShape">
              <a:avLst/>
            </a:prstTxWarp>
          </a:bodyPr>
          <a:lstStyle/>
          <a:p>
            <a:pPr algn="r" defTabSz="457200">
              <a:defRPr/>
            </a:pPr>
            <a:fld id="{85F47F51-C293-C340-8F74-DB005D0768D5}" type="slidenum">
              <a:rPr lang="en-US" sz="1000" smtClean="0">
                <a:solidFill>
                  <a:srgbClr val="800000"/>
                </a:solidFill>
                <a:latin typeface="75 Helvetica Bold" charset="0"/>
                <a:ea typeface="ＭＳ Ｐゴシック" pitchFamily="1" charset="-128"/>
                <a:cs typeface="ＭＳ Ｐゴシック" pitchFamily="1" charset="-128"/>
              </a:rPr>
              <a:pPr algn="r" defTabSz="457200">
                <a:defRPr/>
              </a:pPr>
              <a:t>‹#›</a:t>
            </a:fld>
            <a:endParaRPr lang="en-US" sz="1000" dirty="0">
              <a:solidFill>
                <a:srgbClr val="800000"/>
              </a:solidFill>
              <a:latin typeface="75 Helvetica Bold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883269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3040" y="6492879"/>
            <a:ext cx="2359891" cy="365125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www.nasa.gov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85FA-DC2F-8940-8F22-1CA46041ED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21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91E6DB70-6748-49C6-8F57-6F1FA1821A34}" type="datetimeFigureOut">
              <a:rPr lang="en-US" sz="2400">
                <a:solidFill>
                  <a:srgbClr val="003296"/>
                </a:solidFill>
                <a:latin typeface="Times" pitchFamily="1" charset="0"/>
              </a:rPr>
              <a:pPr eaLnBrk="0" hangingPunct="0">
                <a:defRPr/>
              </a:pPr>
              <a:t>9/24/2020</a:t>
            </a:fld>
            <a:endParaRPr lang="en-US" sz="2400" dirty="0">
              <a:solidFill>
                <a:srgbClr val="003296"/>
              </a:solidFill>
              <a:latin typeface="Times" pitchFamily="1" charset="0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046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0322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3104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latin typeface="Arial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00800" y="632460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3AAB0B0F-B503-1740-8A77-2FD081CE1A1D}" type="slidenum">
              <a:rPr lang="en-US" sz="2400">
                <a:solidFill>
                  <a:srgbClr val="003296"/>
                </a:solidFill>
                <a:latin typeface="Times" pitchFamily="1" charset="0"/>
              </a:rPr>
              <a:pPr eaLnBrk="0" hangingPunct="0">
                <a:defRPr/>
              </a:pPr>
              <a:t>‹#›</a:t>
            </a:fld>
            <a:endParaRPr lang="en-US" sz="2400" dirty="0">
              <a:solidFill>
                <a:srgbClr val="003296"/>
              </a:solidFill>
              <a:latin typeface="Time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39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6DB70-6748-49C6-8F57-6F1FA1821A34}" type="datetimeFigureOut">
              <a:rPr lang="en-US">
                <a:solidFill>
                  <a:srgbClr val="003296"/>
                </a:solidFill>
              </a:rPr>
              <a:pPr>
                <a:defRPr/>
              </a:pPr>
              <a:t>9/24/2020</a:t>
            </a:fld>
            <a:endParaRPr lang="en-US" dirty="0">
              <a:solidFill>
                <a:srgbClr val="003296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latin typeface="Arial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00800" y="632460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B0B0F-B503-1740-8A77-2FD081CE1A1D}" type="slidenum">
              <a:rPr lang="en-US">
                <a:solidFill>
                  <a:srgbClr val="00329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32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53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91E6DB70-6748-49C6-8F57-6F1FA1821A34}" type="datetimeFigureOut">
              <a:rPr lang="en-US" sz="2400">
                <a:solidFill>
                  <a:srgbClr val="003296"/>
                </a:solidFill>
                <a:latin typeface="Times" pitchFamily="1" charset="0"/>
                <a:ea typeface="+mn-ea"/>
                <a:cs typeface="+mn-cs"/>
              </a:rPr>
              <a:pPr eaLnBrk="0" hangingPunct="0">
                <a:defRPr/>
              </a:pPr>
              <a:t>9/24/2020</a:t>
            </a:fld>
            <a:endParaRPr lang="en-US" sz="2400" dirty="0">
              <a:solidFill>
                <a:srgbClr val="003296"/>
              </a:solidFill>
              <a:latin typeface="Times" pitchFamily="1" charset="0"/>
              <a:ea typeface="+mn-ea"/>
              <a:cs typeface="+mn-cs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latin typeface="Arial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00800" y="632460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3AAB0B0F-B503-1740-8A77-2FD081CE1A1D}" type="slidenum">
              <a:rPr lang="en-US" sz="2400">
                <a:solidFill>
                  <a:srgbClr val="003296"/>
                </a:solidFill>
                <a:latin typeface="Times" pitchFamily="1" charset="0"/>
                <a:ea typeface="+mn-ea"/>
                <a:cs typeface="+mn-cs"/>
              </a:rPr>
              <a:pPr eaLnBrk="0" hangingPunct="0">
                <a:defRPr/>
              </a:pPr>
              <a:t>‹#›</a:t>
            </a:fld>
            <a:endParaRPr lang="en-US" sz="2400" dirty="0">
              <a:solidFill>
                <a:srgbClr val="003296"/>
              </a:solidFill>
              <a:latin typeface="Times" pitchFamily="1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770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slideLayout" Target="../slideLayouts/slideLayout43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43181" y="0"/>
            <a:ext cx="794386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34174" y="891731"/>
            <a:ext cx="8637376" cy="5464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20" name="Straight Connector 19"/>
          <p:cNvCxnSpPr/>
          <p:nvPr userDrawn="1"/>
        </p:nvCxnSpPr>
        <p:spPr bwMode="auto">
          <a:xfrm>
            <a:off x="228600" y="762000"/>
            <a:ext cx="77724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gradFill flip="none" rotWithShape="1">
              <a:gsLst>
                <a:gs pos="0">
                  <a:srgbClr val="800000"/>
                </a:gs>
                <a:gs pos="100000">
                  <a:prstClr val="white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29" name="Picture 13" descr="NASA insigniaCMYK"/>
          <p:cNvPicPr preferRelativeResize="0">
            <a:picLocks noChangeAspect="1" noChangeArrowheads="1"/>
          </p:cNvPicPr>
          <p:nvPr userDrawn="1"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8129590" y="76200"/>
            <a:ext cx="777875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i="0">
                <a:solidFill>
                  <a:srgbClr val="898989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5"/>
          <p:cNvSpPr txBox="1">
            <a:spLocks noChangeArrowheads="1"/>
          </p:cNvSpPr>
          <p:nvPr userDrawn="1"/>
        </p:nvSpPr>
        <p:spPr bwMode="auto">
          <a:xfrm>
            <a:off x="8578851" y="6477000"/>
            <a:ext cx="565150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882" tIns="50941" rIns="101882" bIns="50941" anchor="b">
            <a:prstTxWarp prst="textNoShape">
              <a:avLst/>
            </a:prstTxWarp>
          </a:bodyPr>
          <a:lstStyle/>
          <a:p>
            <a:pPr algn="r" defTabSz="457200">
              <a:defRPr/>
            </a:pPr>
            <a:fld id="{85F47F51-C293-C340-8F74-DB005D0768D5}" type="slidenum">
              <a:rPr lang="en-US" sz="1000" smtClean="0">
                <a:solidFill>
                  <a:srgbClr val="800000"/>
                </a:solidFill>
                <a:latin typeface="75 Helvetica Bold" charset="0"/>
                <a:ea typeface="ＭＳ Ｐゴシック" pitchFamily="1" charset="-128"/>
                <a:cs typeface="ＭＳ Ｐゴシック" pitchFamily="1" charset="-128"/>
              </a:rPr>
              <a:pPr algn="r" defTabSz="457200">
                <a:defRPr/>
              </a:pPr>
              <a:t>‹#›</a:t>
            </a:fld>
            <a:endParaRPr lang="en-US" sz="1000" dirty="0">
              <a:solidFill>
                <a:srgbClr val="800000"/>
              </a:solidFill>
              <a:latin typeface="75 Helvetica Bold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8" name="Text Box 18"/>
          <p:cNvSpPr txBox="1">
            <a:spLocks noChangeArrowheads="1"/>
          </p:cNvSpPr>
          <p:nvPr userDrawn="1"/>
        </p:nvSpPr>
        <p:spPr bwMode="auto">
          <a:xfrm>
            <a:off x="17037" y="6493679"/>
            <a:ext cx="29547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1000" dirty="0">
                <a:solidFill>
                  <a:srgbClr val="800000"/>
                </a:solidFill>
                <a:latin typeface="Helvetica"/>
                <a:cs typeface="Helvetica"/>
              </a:rPr>
              <a:t>Advanced Air Transport Technology Project</a:t>
            </a:r>
          </a:p>
          <a:p>
            <a:pPr eaLnBrk="0" hangingPunct="0"/>
            <a:r>
              <a:rPr lang="en-US" sz="1000" dirty="0">
                <a:solidFill>
                  <a:srgbClr val="800000"/>
                </a:solidFill>
                <a:latin typeface="Helvetica"/>
                <a:cs typeface="Helvetica"/>
              </a:rPr>
              <a:t>Advanced Air Vehicles Program</a:t>
            </a:r>
          </a:p>
        </p:txBody>
      </p:sp>
    </p:spTree>
    <p:extLst>
      <p:ext uri="{BB962C8B-B14F-4D97-AF65-F5344CB8AC3E}">
        <p14:creationId xmlns:p14="http://schemas.microsoft.com/office/powerpoint/2010/main" val="3403576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616" r:id="rId1"/>
    <p:sldLayoutId id="2147485618" r:id="rId2"/>
    <p:sldLayoutId id="2147485622" r:id="rId3"/>
    <p:sldLayoutId id="2147485630" r:id="rId4"/>
    <p:sldLayoutId id="2147485631" r:id="rId5"/>
    <p:sldLayoutId id="2147485632" r:id="rId6"/>
    <p:sldLayoutId id="2147485650" r:id="rId7"/>
    <p:sldLayoutId id="2147484367" r:id="rId8"/>
    <p:sldLayoutId id="2147484059" r:id="rId9"/>
    <p:sldLayoutId id="2147484727" r:id="rId10"/>
    <p:sldLayoutId id="2147484729" r:id="rId11"/>
    <p:sldLayoutId id="2147484731" r:id="rId12"/>
    <p:sldLayoutId id="2147484734" r:id="rId13"/>
    <p:sldLayoutId id="2147484747" r:id="rId14"/>
    <p:sldLayoutId id="2147485582" r:id="rId15"/>
    <p:sldLayoutId id="2147485583" r:id="rId16"/>
    <p:sldLayoutId id="2147485585" r:id="rId17"/>
    <p:sldLayoutId id="2147485588" r:id="rId18"/>
    <p:sldLayoutId id="2147485591" r:id="rId19"/>
    <p:sldLayoutId id="2147485601" r:id="rId20"/>
    <p:sldLayoutId id="2147485665" r:id="rId21"/>
    <p:sldLayoutId id="2147485666" r:id="rId22"/>
    <p:sldLayoutId id="2147485669" r:id="rId23"/>
    <p:sldLayoutId id="2147485676" r:id="rId24"/>
    <p:sldLayoutId id="2147485684" r:id="rId25"/>
    <p:sldLayoutId id="2147485685" r:id="rId26"/>
    <p:sldLayoutId id="2147485702" r:id="rId27"/>
    <p:sldLayoutId id="2147485704" r:id="rId28"/>
    <p:sldLayoutId id="2147485705" r:id="rId29"/>
    <p:sldLayoutId id="2147485706" r:id="rId30"/>
    <p:sldLayoutId id="2147485926" r:id="rId3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lang="en-US" sz="2800" b="1" kern="1200" dirty="0">
          <a:solidFill>
            <a:schemeClr val="tx1"/>
          </a:solidFill>
          <a:latin typeface="Helvetica"/>
          <a:ea typeface="ＭＳ Ｐゴシック" charset="-128"/>
          <a:cs typeface="Helvetic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" charset="0"/>
          <a:ea typeface="ＭＳ Ｐゴシック" charset="-128"/>
          <a:cs typeface="Helvetic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" charset="0"/>
          <a:ea typeface="ＭＳ Ｐゴシック" charset="-128"/>
          <a:cs typeface="Helvetic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" charset="0"/>
          <a:ea typeface="ＭＳ Ｐゴシック" charset="-128"/>
          <a:cs typeface="Helvetic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" charset="0"/>
          <a:ea typeface="ＭＳ Ｐゴシック" charset="-128"/>
          <a:cs typeface="Helvetica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1" charset="0"/>
        <a:buChar char="•"/>
        <a:defRPr sz="2000" kern="1200">
          <a:solidFill>
            <a:schemeClr val="tx1"/>
          </a:solidFill>
          <a:latin typeface="Helvetica"/>
          <a:ea typeface="ＭＳ Ｐゴシック" charset="-128"/>
          <a:cs typeface="Helvetic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1" charset="0"/>
        <a:buChar char="–"/>
        <a:defRPr sz="1600" kern="1200">
          <a:solidFill>
            <a:schemeClr val="tx1"/>
          </a:solidFill>
          <a:latin typeface="Helvetica"/>
          <a:ea typeface="ＭＳ Ｐゴシック" charset="-128"/>
          <a:cs typeface="Helvetic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1" charset="0"/>
        <a:buChar char="•"/>
        <a:defRPr sz="1600" kern="1200">
          <a:solidFill>
            <a:schemeClr val="tx1"/>
          </a:solidFill>
          <a:latin typeface="Helvetica"/>
          <a:ea typeface="ＭＳ Ｐゴシック" charset="-128"/>
          <a:cs typeface="Helvetic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1" charset="0"/>
        <a:buChar char="–"/>
        <a:defRPr sz="1600" kern="1200">
          <a:solidFill>
            <a:schemeClr val="tx1"/>
          </a:solidFill>
          <a:latin typeface="Helvetica"/>
          <a:ea typeface="ＭＳ Ｐゴシック" charset="-128"/>
          <a:cs typeface="Helvetic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1" charset="0"/>
        <a:buChar char="»"/>
        <a:defRPr sz="1600" kern="1200">
          <a:solidFill>
            <a:schemeClr val="tx1"/>
          </a:solidFill>
          <a:latin typeface="Helvetica"/>
          <a:ea typeface="ＭＳ Ｐゴシック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230188" y="266700"/>
            <a:ext cx="86852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2" y="1219200"/>
            <a:ext cx="8678863" cy="504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14800" y="6378579"/>
            <a:ext cx="4275138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677085"/>
                </a:solidFill>
                <a:latin typeface="Arial" pitchFamily="34" charset="0"/>
                <a:ea typeface="ＭＳ Ｐゴシック" pitchFamily="-112" charset="-128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cs typeface="ＭＳ Ｐゴシック"/>
              </a:rPr>
              <a:t>2009_09_28_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392867"/>
            <a:ext cx="41275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677085"/>
                </a:solidFill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13376129-3AB4-FC4E-B510-57655C9EF3DC}" type="slidenum">
              <a:rPr lang="en-US" sz="1000">
                <a:ea typeface="ＭＳ Ｐゴシック" charset="0"/>
                <a:cs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ea typeface="ＭＳ Ｐゴシック" charset="0"/>
              <a:cs typeface="ＭＳ Ｐゴシック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228600" y="889000"/>
            <a:ext cx="77724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gradFill flip="none" rotWithShape="1">
              <a:gsLst>
                <a:gs pos="0">
                  <a:srgbClr val="800000"/>
                </a:gs>
                <a:gs pos="100000">
                  <a:prstClr val="white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31" name="Picture 13" descr="NASA insigniaCMYK"/>
          <p:cNvPicPr preferRelativeResize="0"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7527" y="268288"/>
            <a:ext cx="77787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9129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736" r:id="rId1"/>
    <p:sldLayoutId id="2147485737" r:id="rId2"/>
    <p:sldLayoutId id="2147485738" r:id="rId3"/>
    <p:sldLayoutId id="2147485739" r:id="rId4"/>
    <p:sldLayoutId id="2147485740" r:id="rId5"/>
    <p:sldLayoutId id="2147485741" r:id="rId6"/>
    <p:sldLayoutId id="2147485742" r:id="rId7"/>
    <p:sldLayoutId id="2147485743" r:id="rId8"/>
    <p:sldLayoutId id="2147485744" r:id="rId9"/>
    <p:sldLayoutId id="2147485745" r:id="rId10"/>
    <p:sldLayoutId id="2147485746" r:id="rId11"/>
    <p:sldLayoutId id="2147485747" r:id="rId12"/>
    <p:sldLayoutId id="2147485748" r:id="rId13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" pitchFamily="-108" charset="0"/>
          <a:ea typeface="ＭＳ Ｐゴシック" pitchFamily="-108" charset="-128"/>
          <a:cs typeface="ＭＳ Ｐゴシック" pitchFamily="-10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" pitchFamily="-108" charset="0"/>
          <a:ea typeface="ＭＳ Ｐゴシック" pitchFamily="-108" charset="-128"/>
          <a:cs typeface="ＭＳ Ｐゴシック" pitchFamily="-10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" pitchFamily="-108" charset="0"/>
          <a:ea typeface="ＭＳ Ｐゴシック" pitchFamily="-108" charset="-128"/>
          <a:cs typeface="ＭＳ Ｐゴシック" pitchFamily="-10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Helvetica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Helvetica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Helvetica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Helvetica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352427" y="228601"/>
            <a:ext cx="7781925" cy="393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52427" y="1101725"/>
            <a:ext cx="8162925" cy="5075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173039" y="6492879"/>
            <a:ext cx="2022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>
                    <a:tint val="75000"/>
                  </a:prstClr>
                </a:solidFill>
                <a:ea typeface="+mn-ea"/>
              </a:rPr>
              <a:t>www.nasa.gov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3028950" y="649287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>
                    <a:tint val="75000"/>
                  </a:prstClr>
                </a:solidFill>
                <a:ea typeface="+mn-ea"/>
              </a:rPr>
              <a:t>v2 05-24-16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6948025" y="6492879"/>
            <a:ext cx="2046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AF4534F-D91E-47CD-BC63-BD3259A59244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410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919" r:id="rId1"/>
    <p:sldLayoutId id="2147485920" r:id="rId2"/>
    <p:sldLayoutId id="2147485921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lang="en-US" sz="2800" b="1" kern="1200" dirty="0">
          <a:solidFill>
            <a:schemeClr val="accent1">
              <a:lumMod val="75000"/>
            </a:schemeClr>
          </a:solidFill>
          <a:latin typeface="Arial Narrow"/>
          <a:ea typeface="+mj-ea"/>
          <a:cs typeface="Arial Narrow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3pPr>
      <a:lvl4pPr marL="1714500" indent="-34290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baseline="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352427" y="228601"/>
            <a:ext cx="7781925" cy="393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52427" y="1101725"/>
            <a:ext cx="8162925" cy="5075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173039" y="6492879"/>
            <a:ext cx="2022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>
                    <a:tint val="75000"/>
                  </a:prstClr>
                </a:solidFill>
                <a:ea typeface="+mn-ea"/>
              </a:rPr>
              <a:t>www.nasa.gov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3028950" y="649287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>
                    <a:tint val="75000"/>
                  </a:prstClr>
                </a:solidFill>
                <a:ea typeface="+mn-ea"/>
              </a:rPr>
              <a:t>v2 05-24-16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6948025" y="6492879"/>
            <a:ext cx="2046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AF4534F-D91E-47CD-BC63-BD3259A59244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7522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923" r:id="rId1"/>
    <p:sldLayoutId id="2147485924" r:id="rId2"/>
    <p:sldLayoutId id="2147485925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lang="en-US" sz="2800" b="1" kern="1200" dirty="0">
          <a:solidFill>
            <a:schemeClr val="accent1">
              <a:lumMod val="75000"/>
            </a:schemeClr>
          </a:solidFill>
          <a:latin typeface="Arial Narrow"/>
          <a:ea typeface="+mj-ea"/>
          <a:cs typeface="Arial Narrow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3pPr>
      <a:lvl4pPr marL="1714500" indent="-34290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baseline="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emf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340990" y="0"/>
            <a:ext cx="8134846" cy="838200"/>
          </a:xfrm>
        </p:spPr>
        <p:txBody>
          <a:bodyPr/>
          <a:lstStyle/>
          <a:p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Low NOx Fuel-Flex Combustor Summary Report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0990" y="1104165"/>
            <a:ext cx="8727708" cy="427809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Brief Summary of Completion / Accomplishment:</a:t>
            </a:r>
          </a:p>
          <a:p>
            <a:r>
              <a:rPr lang="en-US" sz="1600" dirty="0">
                <a:latin typeface="Arial"/>
                <a:cs typeface="Arial"/>
              </a:rPr>
              <a:t>     Combustion and emissions testing of United Technologies Research Center’s (UTRC’s) small core combustor in NASA GRC’s CE-5 </a:t>
            </a:r>
            <a:r>
              <a:rPr lang="en-US" sz="1600" dirty="0" err="1">
                <a:latin typeface="Arial"/>
                <a:cs typeface="Arial"/>
              </a:rPr>
              <a:t>flametube</a:t>
            </a:r>
            <a:r>
              <a:rPr lang="en-US" sz="1600" dirty="0">
                <a:latin typeface="Arial"/>
                <a:cs typeface="Arial"/>
              </a:rPr>
              <a:t> test facility comprising of LTO and cruise conditions has been completed. Sufficient NOx emissions data was collected to formulate correlation equations for assessing reductions in NOx for LTO against CAEP/6 and cruise against 2005 best-in-class. Back-to-back testing of Jet-A fuel and a 50/50 blend of Jet-A with an alternative fuel demonstrated a measurable effect of fuel composition on non-volatile particulate matter emissions. Post-test analysis indicates LTO NOx emissions &gt;80% below CAEP6 in UTRC single-sector tests of small-core N+3 combustor.</a:t>
            </a:r>
          </a:p>
          <a:p>
            <a:r>
              <a:rPr lang="en-US" sz="1600" dirty="0">
                <a:latin typeface="Arial"/>
                <a:cs typeface="Arial"/>
              </a:rPr>
              <a:t>    Documentation describing N+3 combustor concept selected, design approach, initial </a:t>
            </a:r>
            <a:r>
              <a:rPr lang="en-US" sz="1600" dirty="0" err="1">
                <a:latin typeface="Arial"/>
                <a:cs typeface="Arial"/>
              </a:rPr>
              <a:t>flametube</a:t>
            </a:r>
            <a:r>
              <a:rPr lang="en-US" sz="1600" dirty="0">
                <a:latin typeface="Arial"/>
                <a:cs typeface="Arial"/>
              </a:rPr>
              <a:t> test &amp; analysis results; and preferred concept recommended for higher fidelity research has also been completed. This Lean Burn combustor concept shows potential to meet/exceed NASA’s Far Term LTO NOX reduction goals, but further investigation of dynamic characteristics of the combustor concept are required to ensure good operability over the entire flight regime conditions.</a:t>
            </a:r>
          </a:p>
          <a:p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Beginning TRL 1, Final TRL 3</a:t>
            </a:r>
          </a:p>
        </p:txBody>
      </p:sp>
    </p:spTree>
    <p:extLst>
      <p:ext uri="{BB962C8B-B14F-4D97-AF65-F5344CB8AC3E}">
        <p14:creationId xmlns:p14="http://schemas.microsoft.com/office/powerpoint/2010/main" val="3715868686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675075"/>
              </p:ext>
            </p:extLst>
          </p:nvPr>
        </p:nvGraphicFramePr>
        <p:xfrm>
          <a:off x="243181" y="1067807"/>
          <a:ext cx="8636000" cy="4621027"/>
        </p:xfrm>
        <a:graphic>
          <a:graphicData uri="http://schemas.openxmlformats.org/drawingml/2006/table">
            <a:tbl>
              <a:tblPr/>
              <a:tblGrid>
                <a:gridCol w="46358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01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30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Publication Title / Description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Conference(s) Where presented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3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He, Z; Combustion Dynamics and Fuel Pressure Modulation with a Three-Cup Third-Generation Swirl-Venturi Lean Direct Injection Combustion Concept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2019 SciTech Conf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7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Kumud et al; CFD Predictions of N+3 Cycle Emissions for a Three-Cup Gas-Turbine Combustor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AIAA Prop and Energy conf, Cinci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3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Hicks, Y.R et al; Flame Tube Testing of a GEA TAPS Injector: Effects of fuel staging on combustor fuel spray patterns, flow structure, and speciation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6/18/2018 : JPC paper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7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Tacina, K.M et al; A Third-Generation Lean Direct Injection Combustor with a Pre-filming Pilot Injector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ASME Turbo Expo, June 2019, Phoenix, AZ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7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Tacina, K.M ; Lean Direct Injection Combustor Development at NASA Glenn Research Center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ASME Turbo Expo, June 2019, Phoenix, AZ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7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Tacina, H.M; A Third-Generation Swirl-Venturi Lean Direct Injection Combustor with a Prefilming Pilot Injector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ASME Turbo Expo, June 2019, Phoenix, AZ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98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Pilot Injector Redesign to reduce N+3 Cycle Emissions for a Gas-Turbine Combustor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AIAA, August 19-22, 2019, Indianapolis, IN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96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Podboy, Derek P., NASA GRC Particulate Emissions Sampling System Lessons Learns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AEC Aviation Roadmap Mtg - 5/21-24/19.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97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Zhuohui J. He and Derek Podboy, Emission Characteristics of an Axially Staged Sector Combustor - Abstract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AIAA Scitech Forum 2020, Jan 6-10, 2020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794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Tacina, K, Podboy, D., Dam, B., Lee, F., “A Third-Generation Swirl-Venturi Lean Direct Injection Combustor with a Prefilming Pilot Injector,” GT2019-90484, ASME Turbo Expo 2019, June 17-21, 2019, Phoenix AZ, USA.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ASME Turbo Expo, June 2019, Phoenix, AZ. June 17-21/19. 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96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Ajmani, K., Lee, P., Chang, C., Tacina, K., “Pilot Injector Redesign to Reduce N+3 Cycle Emissions for a Gas-Turbine Combustor,” AIAA-2019-4371, AIAA Propulsion &amp; Energy Forum &amp; Exposition, August, 2019, Indianapolis, IN, USA.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AIAA Propulsion &amp; Energy Forum &amp; Exposition, August, 2019, Indianapolis, IN, USA.</a:t>
                      </a:r>
                    </a:p>
                  </a:txBody>
                  <a:tcPr marL="5480" marR="5480" marT="5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13967" y="16282"/>
            <a:ext cx="8134846" cy="838200"/>
          </a:xfrm>
        </p:spPr>
        <p:txBody>
          <a:bodyPr/>
          <a:lstStyle/>
          <a:p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Low NOx Fuel-Flex Combustor Publications</a:t>
            </a:r>
          </a:p>
        </p:txBody>
      </p:sp>
    </p:spTree>
    <p:extLst>
      <p:ext uri="{BB962C8B-B14F-4D97-AF65-F5344CB8AC3E}">
        <p14:creationId xmlns:p14="http://schemas.microsoft.com/office/powerpoint/2010/main" val="3787219005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2" t="5014" r="2502" b="3609"/>
          <a:stretch/>
        </p:blipFill>
        <p:spPr bwMode="auto">
          <a:xfrm>
            <a:off x="6070447" y="2796392"/>
            <a:ext cx="2969355" cy="2014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itle 1"/>
          <p:cNvSpPr txBox="1">
            <a:spLocks/>
          </p:cNvSpPr>
          <p:nvPr/>
        </p:nvSpPr>
        <p:spPr bwMode="auto">
          <a:xfrm>
            <a:off x="223968" y="86690"/>
            <a:ext cx="7777032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defTabSz="457108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  <a:lvl2pPr marL="457108" algn="l" defTabSz="457108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2pPr>
            <a:lvl3pPr marL="914219" algn="l" defTabSz="457108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3pPr>
            <a:lvl4pPr marL="1371327" algn="l" defTabSz="457108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4pPr>
            <a:lvl5pPr marL="1828437" algn="l" defTabSz="457108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5pPr>
            <a:lvl6pPr marL="2285546" algn="l" defTabSz="914219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6pPr>
            <a:lvl7pPr marL="2742656" algn="l" defTabSz="914219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7pPr>
            <a:lvl8pPr marL="3199764" algn="l" defTabSz="914219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8pPr>
            <a:lvl9pPr marL="3656874" algn="l" defTabSz="914219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9pPr>
          </a:lstStyle>
          <a:p>
            <a:r>
              <a:rPr lang="en-US" sz="2200" b="1" dirty="0">
                <a:latin typeface="Helvetica" charset="0"/>
                <a:ea typeface="MS PGothic" charset="0"/>
              </a:rPr>
              <a:t>N+3 Low Emissions – Fuel Flexible Combustor Concept </a:t>
            </a:r>
            <a:endParaRPr lang="en-US" sz="2200" b="1" dirty="0">
              <a:latin typeface="Helvetica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31" name="TextBox 11"/>
          <p:cNvSpPr txBox="1">
            <a:spLocks noChangeArrowheads="1"/>
          </p:cNvSpPr>
          <p:nvPr/>
        </p:nvSpPr>
        <p:spPr bwMode="auto">
          <a:xfrm>
            <a:off x="243632" y="835425"/>
            <a:ext cx="5547567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defTabSz="457108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  <a:lvl2pPr marL="457108" algn="l" defTabSz="457108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2pPr>
            <a:lvl3pPr marL="914219" algn="l" defTabSz="457108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3pPr>
            <a:lvl4pPr marL="1371327" algn="l" defTabSz="457108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4pPr>
            <a:lvl5pPr marL="1828437" algn="l" defTabSz="457108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5pPr>
            <a:lvl6pPr marL="2285546" algn="l" defTabSz="914219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6pPr>
            <a:lvl7pPr marL="2742656" algn="l" defTabSz="914219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7pPr>
            <a:lvl8pPr marL="3199764" algn="l" defTabSz="914219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8pPr>
            <a:lvl9pPr marL="3656874" algn="l" defTabSz="914219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en-US" sz="1400" b="1" i="0" dirty="0">
                <a:latin typeface="Helvetica" charset="0"/>
              </a:rPr>
              <a:t>Problem</a:t>
            </a:r>
          </a:p>
          <a:p>
            <a:r>
              <a:rPr lang="en-US" sz="1300" dirty="0">
                <a:solidFill>
                  <a:srgbClr val="000000"/>
                </a:solidFill>
                <a:latin typeface="Helvetica" charset="0"/>
                <a:ea typeface="MS PGothic" charset="0"/>
                <a:cs typeface="MS PGothic" charset="0"/>
              </a:rPr>
              <a:t>Fuel flexible, Small Core, High OPR (50+) engines present greater challenges to combustor emissions and operability</a:t>
            </a:r>
            <a:endParaRPr lang="en-US" sz="1300" i="0" dirty="0">
              <a:solidFill>
                <a:srgbClr val="000000"/>
              </a:solidFill>
              <a:latin typeface="Helvetica" charset="0"/>
              <a:ea typeface="MS PGothic" charset="0"/>
              <a:cs typeface="MS PGothic" charset="0"/>
            </a:endParaRPr>
          </a:p>
          <a:p>
            <a:pPr>
              <a:buFont typeface="Arial" charset="0"/>
              <a:buNone/>
            </a:pPr>
            <a:endParaRPr lang="en-US" sz="800" b="1" dirty="0">
              <a:latin typeface="Helvetica" pitchFamily="34" charset="0"/>
            </a:endParaRPr>
          </a:p>
          <a:p>
            <a:r>
              <a:rPr lang="en-US" sz="1400" b="1" dirty="0">
                <a:latin typeface="Helvetica" charset="0"/>
              </a:rPr>
              <a:t>Objective</a:t>
            </a:r>
          </a:p>
          <a:p>
            <a:pPr>
              <a:defRPr/>
            </a:pPr>
            <a:r>
              <a:rPr lang="en-US" sz="1300" dirty="0">
                <a:latin typeface="Helvetica" pitchFamily="34" charset="0"/>
              </a:rPr>
              <a:t>Develop and demonstrate (to TRL 3) a low-emissions, fuel-flexible, small-core compatible combustor architecture that reduces LTO NOx 80% below CAEP/6 and cruise NOx 80% below 2005 best-in-class.</a:t>
            </a:r>
          </a:p>
          <a:p>
            <a:pPr>
              <a:defRPr/>
            </a:pPr>
            <a:endParaRPr lang="en-US" sz="800" b="1" dirty="0">
              <a:latin typeface="Helvetica" panose="020B0604020202020204" pitchFamily="34" charset="0"/>
              <a:ea typeface="ヒラギノ角ゴ Pro W3" charset="0"/>
              <a:cs typeface="Helvetica" panose="020B0604020202020204" pitchFamily="34" charset="0"/>
            </a:endParaRPr>
          </a:p>
          <a:p>
            <a:pPr>
              <a:defRPr/>
            </a:pPr>
            <a:r>
              <a:rPr lang="en-US" sz="1400" b="1" dirty="0">
                <a:latin typeface="Helvetica" charset="0"/>
              </a:rPr>
              <a:t>Results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300" dirty="0">
                <a:latin typeface="Helvetica" charset="0"/>
              </a:rPr>
              <a:t>Developed small-core lean-burn combustor technology for propulsion engines in efficient N+3 aircraft such as the D8 concept aircraft.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300" dirty="0">
                <a:latin typeface="Helvetica" charset="0"/>
              </a:rPr>
              <a:t>Completed emissions testing of small core combustor in CE-5 covering LTO and cruise conditions.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300" dirty="0">
                <a:latin typeface="Helvetica" charset="0"/>
              </a:rPr>
              <a:t>Completed testing using Jet-A and a 50/50 blend of Jet-A / Alternative fuel (Gevo Alcohol-to-Jet). Demonstrated equivalent combustor performance and the effect of fuel composition on non-volatile particulate matter emissions.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300" dirty="0">
                <a:latin typeface="Helvetica" charset="0"/>
              </a:rPr>
              <a:t>Demonstrated LTO NOx emissions &gt;80% below CAEP6 in UTRC single-sector tests of small-core N+3 combustor.</a:t>
            </a:r>
          </a:p>
          <a:p>
            <a:pPr>
              <a:defRPr/>
            </a:pPr>
            <a:endParaRPr lang="en-US" sz="800" b="1" dirty="0">
              <a:latin typeface="Helvetica" panose="020B0604020202020204" pitchFamily="34" charset="0"/>
              <a:ea typeface="ヒラギノ角ゴ Pro W3" charset="0"/>
              <a:cs typeface="Helvetica" panose="020B0604020202020204" pitchFamily="34" charset="0"/>
            </a:endParaRPr>
          </a:p>
          <a:p>
            <a:pPr>
              <a:defRPr/>
            </a:pPr>
            <a:r>
              <a:rPr lang="en-US" sz="1400" b="1" dirty="0">
                <a:latin typeface="Helvetica" charset="0"/>
              </a:rPr>
              <a:t>Significance</a:t>
            </a:r>
          </a:p>
          <a:p>
            <a:pPr>
              <a:defRPr/>
            </a:pPr>
            <a:r>
              <a:rPr lang="en-US" sz="1300" dirty="0"/>
              <a:t>Lean Burn combustor concept shows potential to meet/exceed NASA’s Far Term LTO NOX goal. But further investigation of dynamic characteristics of the combustor concept are required to ensure good operability over the flight conditions</a:t>
            </a:r>
          </a:p>
          <a:p>
            <a:pPr>
              <a:defRPr/>
            </a:pPr>
            <a:endParaRPr lang="en-US" sz="1300" dirty="0"/>
          </a:p>
        </p:txBody>
      </p:sp>
      <p:sp>
        <p:nvSpPr>
          <p:cNvPr id="11" name="TextBox 10"/>
          <p:cNvSpPr txBox="1"/>
          <p:nvPr/>
        </p:nvSpPr>
        <p:spPr>
          <a:xfrm>
            <a:off x="1061884" y="5977820"/>
            <a:ext cx="3805084" cy="523220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Helvetica"/>
                <a:cs typeface="Helvetica"/>
              </a:rPr>
              <a:t>Emissions goals achievable with small core compatible combustor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8508" y="4807975"/>
            <a:ext cx="2975324" cy="198354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91300" y="936319"/>
            <a:ext cx="2513482" cy="183636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239259" y="687836"/>
            <a:ext cx="25261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i="1" dirty="0"/>
              <a:t>Summary of Emission Results</a:t>
            </a:r>
          </a:p>
        </p:txBody>
      </p:sp>
    </p:spTree>
    <p:extLst>
      <p:ext uri="{BB962C8B-B14F-4D97-AF65-F5344CB8AC3E}">
        <p14:creationId xmlns:p14="http://schemas.microsoft.com/office/powerpoint/2010/main" val="326876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>
</file>

<file path=ppt/theme/theme1.xml><?xml version="1.0" encoding="utf-8"?>
<a:theme xmlns:a="http://schemas.openxmlformats.org/drawingml/2006/main" name="1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Helvetica"/>
        <a:ea typeface="ＭＳ Ｐゴシック"/>
        <a:cs typeface="ＭＳ Ｐゴシック"/>
      </a:majorFont>
      <a:minorFont>
        <a:latin typeface="Helvetic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Black" pitchFamily="-108" charset="0"/>
            <a:ea typeface="ＭＳ Ｐゴシック" pitchFamily="-108" charset="-128"/>
            <a:cs typeface="ＭＳ Ｐゴシック" pitchFamily="-10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Black" pitchFamily="-108" charset="0"/>
            <a:ea typeface="ＭＳ Ｐゴシック" pitchFamily="-108" charset="-128"/>
            <a:cs typeface="ＭＳ Ｐゴシック" pitchFamily="-10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718</TotalTime>
  <Words>797</Words>
  <Application>Microsoft Office PowerPoint</Application>
  <PresentationFormat>On-screen Show (4:3)</PresentationFormat>
  <Paragraphs>49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16" baseType="lpstr">
      <vt:lpstr>75 Helvetica Bold</vt:lpstr>
      <vt:lpstr>Arial</vt:lpstr>
      <vt:lpstr>Arial Narrow</vt:lpstr>
      <vt:lpstr>Calibri</vt:lpstr>
      <vt:lpstr>Gill Sans MT</vt:lpstr>
      <vt:lpstr>Helvetica</vt:lpstr>
      <vt:lpstr>Helvetica BlackOblique</vt:lpstr>
      <vt:lpstr>Times</vt:lpstr>
      <vt:lpstr>Times New Roman</vt:lpstr>
      <vt:lpstr>12_Office Theme</vt:lpstr>
      <vt:lpstr>1_Blank Presentation</vt:lpstr>
      <vt:lpstr>1_Office Theme</vt:lpstr>
      <vt:lpstr>2_Office Theme</vt:lpstr>
      <vt:lpstr>Low NOx Fuel-Flex Combustor Summary Report</vt:lpstr>
      <vt:lpstr>Low NOx Fuel-Flex Combustor Publications</vt:lpstr>
      <vt:lpstr>PowerPoint Presentation</vt:lpstr>
    </vt:vector>
  </TitlesOfParts>
  <Company>NASA/ODIN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FY12 ARMD 6-mo Review/DPMC</dc:title>
  <dc:creator>Heidmann, James D. (GRC-K000)</dc:creator>
  <cp:keywords>Unsure</cp:keywords>
  <cp:lastModifiedBy>Boylan, Kristy A. (HQ-EA000)[SAIC]</cp:lastModifiedBy>
  <cp:revision>3037</cp:revision>
  <cp:lastPrinted>2018-08-08T13:50:20Z</cp:lastPrinted>
  <dcterms:created xsi:type="dcterms:W3CDTF">2012-04-23T17:00:03Z</dcterms:created>
  <dcterms:modified xsi:type="dcterms:W3CDTF">2020-09-24T14:09:57Z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a1b6609d-c108-481e-b3e4-83eb4398ff13</vt:lpwstr>
  </property>
  <property fmtid="{D5CDD505-2E9C-101B-9397-08002B2CF9AE}" pid="3" name="UTCTechnicalData">
    <vt:lpwstr>Unsure</vt:lpwstr>
  </property>
  <property fmtid="{D5CDD505-2E9C-101B-9397-08002B2CF9AE}" pid="4" name="UTCTechnicalDataKeyword">
    <vt:lpwstr>Unsure</vt:lpwstr>
  </property>
</Properties>
</file>