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1"/>
  </p:sldMasterIdLst>
  <p:notesMasterIdLst>
    <p:notesMasterId r:id="rId17"/>
  </p:notesMasterIdLst>
  <p:sldIdLst>
    <p:sldId id="620" r:id="rId2"/>
    <p:sldId id="607" r:id="rId3"/>
    <p:sldId id="608" r:id="rId4"/>
    <p:sldId id="640" r:id="rId5"/>
    <p:sldId id="637" r:id="rId6"/>
    <p:sldId id="638" r:id="rId7"/>
    <p:sldId id="641" r:id="rId8"/>
    <p:sldId id="631" r:id="rId9"/>
    <p:sldId id="626" r:id="rId10"/>
    <p:sldId id="630" r:id="rId11"/>
    <p:sldId id="633" r:id="rId12"/>
    <p:sldId id="627" r:id="rId13"/>
    <p:sldId id="634" r:id="rId14"/>
    <p:sldId id="628" r:id="rId15"/>
    <p:sldId id="52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mmerman, Joshua" initials="ZJ" lastIdx="8" clrIdx="0">
    <p:extLst>
      <p:ext uri="{19B8F6BF-5375-455C-9EA6-DF929625EA0E}">
        <p15:presenceInfo xmlns:p15="http://schemas.microsoft.com/office/powerpoint/2012/main" userId="S-1-5-21-83849425-1404308907-1473478563-3579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2F8E"/>
    <a:srgbClr val="EDB120"/>
    <a:srgbClr val="FFFFCC"/>
    <a:srgbClr val="FFFF99"/>
    <a:srgbClr val="00553A"/>
    <a:srgbClr val="D25900"/>
    <a:srgbClr val="540836"/>
    <a:srgbClr val="16191E"/>
    <a:srgbClr val="5A4A42"/>
    <a:srgbClr val="3C4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9" autoAdjust="0"/>
    <p:restoredTop sz="96327" autoAdjust="0"/>
  </p:normalViewPr>
  <p:slideViewPr>
    <p:cSldViewPr snapToGrid="0">
      <p:cViewPr varScale="1">
        <p:scale>
          <a:sx n="123" d="100"/>
          <a:sy n="123" d="100"/>
        </p:scale>
        <p:origin x="744" y="192"/>
      </p:cViewPr>
      <p:guideLst>
        <p:guide orient="horz" pos="2184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4A720A-0D84-488A-BFC1-E9A688B2A473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3863F31-37E5-4E89-9166-A1B1D7B51C98}">
      <dgm:prSet/>
      <dgm:spPr>
        <a:ln>
          <a:solidFill>
            <a:srgbClr val="005DAA"/>
          </a:solidFill>
        </a:ln>
      </dgm:spPr>
      <dgm:t>
        <a:bodyPr/>
        <a:lstStyle/>
        <a:p>
          <a:pPr rtl="0"/>
          <a:r>
            <a:rPr lang="en-US"/>
            <a:t>Space Launch System (SLS) </a:t>
          </a:r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is the keystone of the NASA Moon/Mars campaign</a:t>
          </a:r>
        </a:p>
      </dgm:t>
    </dgm:pt>
    <dgm:pt modelId="{148D89C6-0DFF-44C0-AD2B-951A1CB516A6}" type="parTrans" cxnId="{1A0782C6-6FA2-42BA-92AD-0C9C33DF99C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07F6E3-8DF0-4735-B502-B50AA89A4717}" type="sibTrans" cxnId="{1A0782C6-6FA2-42BA-92AD-0C9C33DF99C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FFC2BA-5CD7-44AE-88B8-F243151AD81D}">
      <dgm:prSet/>
      <dgm:spPr>
        <a:ln>
          <a:solidFill>
            <a:srgbClr val="005DAA"/>
          </a:solidFill>
        </a:ln>
      </dgm:spPr>
      <dgm:t>
        <a:bodyPr/>
        <a:lstStyle/>
        <a:p>
          <a:pPr rtl="0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SLS is evolving to improve performance</a:t>
          </a:r>
        </a:p>
      </dgm:t>
    </dgm:pt>
    <dgm:pt modelId="{914223E0-F83F-4654-975E-83E82A92BEE5}" type="parTrans" cxnId="{084863D5-7BD8-4E33-BBC7-AAF2790EADA7}">
      <dgm:prSet/>
      <dgm:spPr/>
      <dgm:t>
        <a:bodyPr/>
        <a:lstStyle/>
        <a:p>
          <a:endParaRPr lang="en-US"/>
        </a:p>
      </dgm:t>
    </dgm:pt>
    <dgm:pt modelId="{B76F022C-6411-4AA9-9EE9-A0F0ECEC6CD5}" type="sibTrans" cxnId="{084863D5-7BD8-4E33-BBC7-AAF2790EADA7}">
      <dgm:prSet/>
      <dgm:spPr/>
      <dgm:t>
        <a:bodyPr/>
        <a:lstStyle/>
        <a:p>
          <a:endParaRPr lang="en-US"/>
        </a:p>
      </dgm:t>
    </dgm:pt>
    <dgm:pt modelId="{6DC22F29-4C16-4A32-8281-F12E02968826}">
      <dgm:prSet/>
      <dgm:spPr>
        <a:ln>
          <a:solidFill>
            <a:srgbClr val="005DAA"/>
          </a:solidFill>
        </a:ln>
      </dgm:spPr>
      <dgm:t>
        <a:bodyPr/>
        <a:lstStyle/>
        <a:p>
          <a:pPr rtl="0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Compare the evolution using Exergy Analysis</a:t>
          </a:r>
        </a:p>
      </dgm:t>
    </dgm:pt>
    <dgm:pt modelId="{D928E27C-D206-4518-BD7E-46A7D2811DFE}" type="parTrans" cxnId="{F1B37366-8CB1-43AB-AE11-43CE1495578F}">
      <dgm:prSet/>
      <dgm:spPr/>
      <dgm:t>
        <a:bodyPr/>
        <a:lstStyle/>
        <a:p>
          <a:endParaRPr lang="en-US"/>
        </a:p>
      </dgm:t>
    </dgm:pt>
    <dgm:pt modelId="{5AE9E479-318E-4243-88B3-C248D935A3E2}" type="sibTrans" cxnId="{F1B37366-8CB1-43AB-AE11-43CE1495578F}">
      <dgm:prSet/>
      <dgm:spPr/>
      <dgm:t>
        <a:bodyPr/>
        <a:lstStyle/>
        <a:p>
          <a:endParaRPr lang="en-US"/>
        </a:p>
      </dgm:t>
    </dgm:pt>
    <dgm:pt modelId="{91AE22D4-00DE-4470-91F5-02837E651843}" type="pres">
      <dgm:prSet presAssocID="{824A720A-0D84-488A-BFC1-E9A688B2A473}" presName="linear" presStyleCnt="0">
        <dgm:presLayoutVars>
          <dgm:animLvl val="lvl"/>
          <dgm:resizeHandles val="exact"/>
        </dgm:presLayoutVars>
      </dgm:prSet>
      <dgm:spPr/>
    </dgm:pt>
    <dgm:pt modelId="{D637EC8F-D0B4-436D-86F0-FC5214273A7A}" type="pres">
      <dgm:prSet presAssocID="{33863F31-37E5-4E89-9166-A1B1D7B51C9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0CCA4A2-4E90-44B2-B355-0E2C02267C9E}" type="pres">
      <dgm:prSet presAssocID="{4B07F6E3-8DF0-4735-B502-B50AA89A4717}" presName="spacer" presStyleCnt="0"/>
      <dgm:spPr/>
    </dgm:pt>
    <dgm:pt modelId="{44426D1C-C43A-4E71-BB06-A6FF53CBF2E5}" type="pres">
      <dgm:prSet presAssocID="{9DFFC2BA-5CD7-44AE-88B8-F243151AD8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67532CE-2889-4895-B8AF-E0782AEBF638}" type="pres">
      <dgm:prSet presAssocID="{B76F022C-6411-4AA9-9EE9-A0F0ECEC6CD5}" presName="spacer" presStyleCnt="0"/>
      <dgm:spPr/>
    </dgm:pt>
    <dgm:pt modelId="{F9295EE7-29E7-4261-BB5F-48E6107F681D}" type="pres">
      <dgm:prSet presAssocID="{6DC22F29-4C16-4A32-8281-F12E0296882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7314808-963E-4A11-8B7F-CC195149E684}" type="presOf" srcId="{33863F31-37E5-4E89-9166-A1B1D7B51C98}" destId="{D637EC8F-D0B4-436D-86F0-FC5214273A7A}" srcOrd="0" destOrd="0" presId="urn:microsoft.com/office/officeart/2005/8/layout/vList2"/>
    <dgm:cxn modelId="{62ACA52C-B6AF-4285-A1EC-BC1B9AA4E960}" type="presOf" srcId="{824A720A-0D84-488A-BFC1-E9A688B2A473}" destId="{91AE22D4-00DE-4470-91F5-02837E651843}" srcOrd="0" destOrd="0" presId="urn:microsoft.com/office/officeart/2005/8/layout/vList2"/>
    <dgm:cxn modelId="{F1B37366-8CB1-43AB-AE11-43CE1495578F}" srcId="{824A720A-0D84-488A-BFC1-E9A688B2A473}" destId="{6DC22F29-4C16-4A32-8281-F12E02968826}" srcOrd="2" destOrd="0" parTransId="{D928E27C-D206-4518-BD7E-46A7D2811DFE}" sibTransId="{5AE9E479-318E-4243-88B3-C248D935A3E2}"/>
    <dgm:cxn modelId="{7F706A6E-E204-4940-B765-9283D7ABEC26}" type="presOf" srcId="{9DFFC2BA-5CD7-44AE-88B8-F243151AD81D}" destId="{44426D1C-C43A-4E71-BB06-A6FF53CBF2E5}" srcOrd="0" destOrd="0" presId="urn:microsoft.com/office/officeart/2005/8/layout/vList2"/>
    <dgm:cxn modelId="{04D0FA89-B54A-4437-8D6C-84DDDD79EB5D}" type="presOf" srcId="{6DC22F29-4C16-4A32-8281-F12E02968826}" destId="{F9295EE7-29E7-4261-BB5F-48E6107F681D}" srcOrd="0" destOrd="0" presId="urn:microsoft.com/office/officeart/2005/8/layout/vList2"/>
    <dgm:cxn modelId="{1A0782C6-6FA2-42BA-92AD-0C9C33DF99CB}" srcId="{824A720A-0D84-488A-BFC1-E9A688B2A473}" destId="{33863F31-37E5-4E89-9166-A1B1D7B51C98}" srcOrd="0" destOrd="0" parTransId="{148D89C6-0DFF-44C0-AD2B-951A1CB516A6}" sibTransId="{4B07F6E3-8DF0-4735-B502-B50AA89A4717}"/>
    <dgm:cxn modelId="{084863D5-7BD8-4E33-BBC7-AAF2790EADA7}" srcId="{824A720A-0D84-488A-BFC1-E9A688B2A473}" destId="{9DFFC2BA-5CD7-44AE-88B8-F243151AD81D}" srcOrd="1" destOrd="0" parTransId="{914223E0-F83F-4654-975E-83E82A92BEE5}" sibTransId="{B76F022C-6411-4AA9-9EE9-A0F0ECEC6CD5}"/>
    <dgm:cxn modelId="{F069135B-5A70-40CB-8128-BC003098746E}" type="presParOf" srcId="{91AE22D4-00DE-4470-91F5-02837E651843}" destId="{D637EC8F-D0B4-436D-86F0-FC5214273A7A}" srcOrd="0" destOrd="0" presId="urn:microsoft.com/office/officeart/2005/8/layout/vList2"/>
    <dgm:cxn modelId="{99299F26-B8B7-4FD5-BED4-69B1348A7977}" type="presParOf" srcId="{91AE22D4-00DE-4470-91F5-02837E651843}" destId="{80CCA4A2-4E90-44B2-B355-0E2C02267C9E}" srcOrd="1" destOrd="0" presId="urn:microsoft.com/office/officeart/2005/8/layout/vList2"/>
    <dgm:cxn modelId="{E48162D5-8EA5-437E-9C0E-3765BEE5992D}" type="presParOf" srcId="{91AE22D4-00DE-4470-91F5-02837E651843}" destId="{44426D1C-C43A-4E71-BB06-A6FF53CBF2E5}" srcOrd="2" destOrd="0" presId="urn:microsoft.com/office/officeart/2005/8/layout/vList2"/>
    <dgm:cxn modelId="{4EE41BB3-7AEC-4F8A-A6BF-060B33943CB8}" type="presParOf" srcId="{91AE22D4-00DE-4470-91F5-02837E651843}" destId="{E67532CE-2889-4895-B8AF-E0782AEBF638}" srcOrd="3" destOrd="0" presId="urn:microsoft.com/office/officeart/2005/8/layout/vList2"/>
    <dgm:cxn modelId="{7C351EBB-B5E9-4318-9C27-56E4EC157D22}" type="presParOf" srcId="{91AE22D4-00DE-4470-91F5-02837E651843}" destId="{F9295EE7-29E7-4261-BB5F-48E6107F681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7B80AB-790A-4DC7-8F0C-7E434901A107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F221634-1368-4B21-B914-DD798D2F4EFC}">
      <dgm:prSet/>
      <dgm:spPr/>
      <dgm:t>
        <a:bodyPr/>
        <a:lstStyle/>
        <a:p>
          <a:r>
            <a:rPr lang="en-US" dirty="0"/>
            <a:t>Integrates all of the system’s thermodynamic properties</a:t>
          </a:r>
        </a:p>
      </dgm:t>
    </dgm:pt>
    <dgm:pt modelId="{782272B5-720A-4EB5-9D9B-99A99709A970}" type="parTrans" cxnId="{0EEA173B-7A1C-4221-BA03-A0AB71CCDEB1}">
      <dgm:prSet/>
      <dgm:spPr/>
      <dgm:t>
        <a:bodyPr/>
        <a:lstStyle/>
        <a:p>
          <a:endParaRPr lang="en-US"/>
        </a:p>
      </dgm:t>
    </dgm:pt>
    <dgm:pt modelId="{B7565B8B-56CB-4C73-95E9-492DB70843A7}" type="sibTrans" cxnId="{0EEA173B-7A1C-4221-BA03-A0AB71CCDEB1}">
      <dgm:prSet/>
      <dgm:spPr/>
      <dgm:t>
        <a:bodyPr/>
        <a:lstStyle/>
        <a:p>
          <a:endParaRPr lang="en-US"/>
        </a:p>
      </dgm:t>
    </dgm:pt>
    <dgm:pt modelId="{6FE193C3-F619-41EB-894F-0700E49F9749}">
      <dgm:prSet/>
      <dgm:spPr/>
      <dgm:t>
        <a:bodyPr/>
        <a:lstStyle/>
        <a:p>
          <a:r>
            <a:rPr lang="en-US" dirty="0"/>
            <a:t>Combines all aspects of vehicle efficiency into one equation</a:t>
          </a:r>
        </a:p>
      </dgm:t>
    </dgm:pt>
    <dgm:pt modelId="{6B39E477-A455-44C9-A878-E4EDB96807F1}" type="parTrans" cxnId="{BA998A6A-275D-4605-9BFA-3339C3639B88}">
      <dgm:prSet/>
      <dgm:spPr/>
      <dgm:t>
        <a:bodyPr/>
        <a:lstStyle/>
        <a:p>
          <a:endParaRPr lang="en-US"/>
        </a:p>
      </dgm:t>
    </dgm:pt>
    <dgm:pt modelId="{C36BD11B-9537-4BBC-986A-5A612D426CDF}" type="sibTrans" cxnId="{BA998A6A-275D-4605-9BFA-3339C3639B88}">
      <dgm:prSet/>
      <dgm:spPr/>
      <dgm:t>
        <a:bodyPr/>
        <a:lstStyle/>
        <a:p>
          <a:endParaRPr lang="en-US"/>
        </a:p>
      </dgm:t>
    </dgm:pt>
    <dgm:pt modelId="{934AD571-81F5-4CA2-A031-8755D8DB2487}">
      <dgm:prSet/>
      <dgm:spPr/>
      <dgm:t>
        <a:bodyPr/>
        <a:lstStyle/>
        <a:p>
          <a:r>
            <a:rPr lang="en-US" dirty="0"/>
            <a:t>Exergy efficiency can be plotted against time across the entire trajectory</a:t>
          </a:r>
        </a:p>
      </dgm:t>
    </dgm:pt>
    <dgm:pt modelId="{4624AC67-A0D6-4DDA-83D6-E5E28483BE71}" type="parTrans" cxnId="{EB11324D-6F1A-41E7-8363-594334D37082}">
      <dgm:prSet/>
      <dgm:spPr/>
      <dgm:t>
        <a:bodyPr/>
        <a:lstStyle/>
        <a:p>
          <a:endParaRPr lang="en-US"/>
        </a:p>
      </dgm:t>
    </dgm:pt>
    <dgm:pt modelId="{99B0186E-0DB3-41F3-8E67-0F3EA6EBAA0E}" type="sibTrans" cxnId="{EB11324D-6F1A-41E7-8363-594334D37082}">
      <dgm:prSet/>
      <dgm:spPr/>
      <dgm:t>
        <a:bodyPr/>
        <a:lstStyle/>
        <a:p>
          <a:endParaRPr lang="en-US"/>
        </a:p>
      </dgm:t>
    </dgm:pt>
    <dgm:pt modelId="{4BDBAF3F-AFF5-4D01-A35C-41D050255A65}">
      <dgm:prSet/>
      <dgm:spPr/>
      <dgm:t>
        <a:bodyPr/>
        <a:lstStyle/>
        <a:p>
          <a:r>
            <a:rPr lang="en-US" dirty="0"/>
            <a:t>Allows comparison of multiple vehicle configurations and determine where efficiency is being lost</a:t>
          </a:r>
        </a:p>
      </dgm:t>
    </dgm:pt>
    <dgm:pt modelId="{0DFDDCC2-C3C0-45FB-B285-B72590876970}" type="parTrans" cxnId="{67CBB3A7-A7B1-435F-B880-705FEDDB8EB0}">
      <dgm:prSet/>
      <dgm:spPr/>
      <dgm:t>
        <a:bodyPr/>
        <a:lstStyle/>
        <a:p>
          <a:endParaRPr lang="en-US"/>
        </a:p>
      </dgm:t>
    </dgm:pt>
    <dgm:pt modelId="{0CC5C09D-A9F0-45AD-8C71-7AFE19AD795E}" type="sibTrans" cxnId="{67CBB3A7-A7B1-435F-B880-705FEDDB8EB0}">
      <dgm:prSet/>
      <dgm:spPr/>
      <dgm:t>
        <a:bodyPr/>
        <a:lstStyle/>
        <a:p>
          <a:endParaRPr lang="en-US"/>
        </a:p>
      </dgm:t>
    </dgm:pt>
    <dgm:pt modelId="{DA63E29F-55AC-4CD9-9BB4-C0005B1EB4C0}">
      <dgm:prSet/>
      <dgm:spPr/>
      <dgm:t>
        <a:bodyPr/>
        <a:lstStyle/>
        <a:p>
          <a:r>
            <a:rPr lang="en-US" dirty="0"/>
            <a:t>More instructive to plot versus ideal velocity for better comparison</a:t>
          </a:r>
        </a:p>
      </dgm:t>
    </dgm:pt>
    <dgm:pt modelId="{C0C8A878-8F7D-46A3-BD37-C7B2C464D4E1}" type="parTrans" cxnId="{BF5A5655-77FB-488D-8236-625EC86A719D}">
      <dgm:prSet/>
      <dgm:spPr/>
      <dgm:t>
        <a:bodyPr/>
        <a:lstStyle/>
        <a:p>
          <a:endParaRPr lang="en-US"/>
        </a:p>
      </dgm:t>
    </dgm:pt>
    <dgm:pt modelId="{EF249495-0473-40D2-A7FD-8CCADD6E970A}" type="sibTrans" cxnId="{BF5A5655-77FB-488D-8236-625EC86A719D}">
      <dgm:prSet/>
      <dgm:spPr/>
      <dgm:t>
        <a:bodyPr/>
        <a:lstStyle/>
        <a:p>
          <a:endParaRPr lang="en-US"/>
        </a:p>
      </dgm:t>
    </dgm:pt>
    <dgm:pt modelId="{FE1C5A54-519E-4BC9-B4A5-FC42105E0583}">
      <dgm:prSet/>
      <dgm:spPr/>
      <dgm:t>
        <a:bodyPr/>
        <a:lstStyle/>
        <a:p>
          <a:r>
            <a:rPr lang="en-US" dirty="0"/>
            <a:t>Timing of different rocket configurations can be very different, hard to compare versus time</a:t>
          </a:r>
        </a:p>
      </dgm:t>
    </dgm:pt>
    <dgm:pt modelId="{DFF9D813-8700-403E-AC03-16639FD76F71}" type="parTrans" cxnId="{9995DC2F-3606-4DDE-B573-A81EE61DA601}">
      <dgm:prSet/>
      <dgm:spPr/>
      <dgm:t>
        <a:bodyPr/>
        <a:lstStyle/>
        <a:p>
          <a:endParaRPr lang="en-US"/>
        </a:p>
      </dgm:t>
    </dgm:pt>
    <dgm:pt modelId="{83DAFB56-1E3B-41A4-8171-F35D9265D5FD}" type="sibTrans" cxnId="{9995DC2F-3606-4DDE-B573-A81EE61DA601}">
      <dgm:prSet/>
      <dgm:spPr/>
      <dgm:t>
        <a:bodyPr/>
        <a:lstStyle/>
        <a:p>
          <a:endParaRPr lang="en-US"/>
        </a:p>
      </dgm:t>
    </dgm:pt>
    <dgm:pt modelId="{85FE8D73-85F9-4651-859B-7292E54A3548}">
      <dgm:prSet/>
      <dgm:spPr/>
      <dgm:t>
        <a:bodyPr/>
        <a:lstStyle/>
        <a:p>
          <a:r>
            <a:rPr lang="en-US" dirty="0"/>
            <a:t>Vehicles to similar orbits should have similar ideal velocities, making comparison easier</a:t>
          </a:r>
        </a:p>
      </dgm:t>
    </dgm:pt>
    <dgm:pt modelId="{C08E2E1E-BABB-4B76-9370-F79383A0F8D4}" type="parTrans" cxnId="{DE2B635A-1E85-4E00-9120-FB1DA603715D}">
      <dgm:prSet/>
      <dgm:spPr/>
      <dgm:t>
        <a:bodyPr/>
        <a:lstStyle/>
        <a:p>
          <a:endParaRPr lang="en-US"/>
        </a:p>
      </dgm:t>
    </dgm:pt>
    <dgm:pt modelId="{B3197006-4CEC-4196-B58F-D191A8E94C52}" type="sibTrans" cxnId="{DE2B635A-1E85-4E00-9120-FB1DA603715D}">
      <dgm:prSet/>
      <dgm:spPr/>
      <dgm:t>
        <a:bodyPr/>
        <a:lstStyle/>
        <a:p>
          <a:endParaRPr lang="en-US"/>
        </a:p>
      </dgm:t>
    </dgm:pt>
    <dgm:pt modelId="{E8879A1E-4D87-48D1-8380-7AE9BA49C445}">
      <dgm:prSet/>
      <dgm:spPr/>
      <dgm:t>
        <a:bodyPr/>
        <a:lstStyle/>
        <a:p>
          <a:r>
            <a:rPr lang="en-US" dirty="0"/>
            <a:t>Allows comparison of solids and liquids, different number of stages</a:t>
          </a:r>
        </a:p>
      </dgm:t>
    </dgm:pt>
    <dgm:pt modelId="{DA654F3B-E932-49BF-B537-D9413AA0D4EB}" type="parTrans" cxnId="{7C20A699-6E86-48B8-BBA0-AE71DDF4D9BC}">
      <dgm:prSet/>
      <dgm:spPr/>
      <dgm:t>
        <a:bodyPr/>
        <a:lstStyle/>
        <a:p>
          <a:endParaRPr lang="en-US"/>
        </a:p>
      </dgm:t>
    </dgm:pt>
    <dgm:pt modelId="{D7AC0608-8306-4AC7-8700-2B6F0AD80814}" type="sibTrans" cxnId="{7C20A699-6E86-48B8-BBA0-AE71DDF4D9BC}">
      <dgm:prSet/>
      <dgm:spPr/>
      <dgm:t>
        <a:bodyPr/>
        <a:lstStyle/>
        <a:p>
          <a:endParaRPr lang="en-US"/>
        </a:p>
      </dgm:t>
    </dgm:pt>
    <dgm:pt modelId="{0255314D-A099-48AC-BB03-18FF5075DDA9}" type="pres">
      <dgm:prSet presAssocID="{717B80AB-790A-4DC7-8F0C-7E434901A107}" presName="linear" presStyleCnt="0">
        <dgm:presLayoutVars>
          <dgm:animLvl val="lvl"/>
          <dgm:resizeHandles val="exact"/>
        </dgm:presLayoutVars>
      </dgm:prSet>
      <dgm:spPr/>
    </dgm:pt>
    <dgm:pt modelId="{0F0BAE43-7B19-4CAF-B64D-18589B49A681}" type="pres">
      <dgm:prSet presAssocID="{7F221634-1368-4B21-B914-DD798D2F4EF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B96BD8D-61F2-4489-883F-A3CAAFCD11BD}" type="pres">
      <dgm:prSet presAssocID="{7F221634-1368-4B21-B914-DD798D2F4EFC}" presName="childText" presStyleLbl="revTx" presStyleIdx="0" presStyleCnt="3">
        <dgm:presLayoutVars>
          <dgm:bulletEnabled val="1"/>
        </dgm:presLayoutVars>
      </dgm:prSet>
      <dgm:spPr/>
    </dgm:pt>
    <dgm:pt modelId="{2FFA2666-B5EF-41E9-BED6-D87459D0C0CE}" type="pres">
      <dgm:prSet presAssocID="{934AD571-81F5-4CA2-A031-8755D8DB248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7582DA0-D58E-48B7-BECE-FA42FE22BBE0}" type="pres">
      <dgm:prSet presAssocID="{934AD571-81F5-4CA2-A031-8755D8DB2487}" presName="childText" presStyleLbl="revTx" presStyleIdx="1" presStyleCnt="3">
        <dgm:presLayoutVars>
          <dgm:bulletEnabled val="1"/>
        </dgm:presLayoutVars>
      </dgm:prSet>
      <dgm:spPr/>
    </dgm:pt>
    <dgm:pt modelId="{B1E6B048-9729-4620-B026-55369916D83A}" type="pres">
      <dgm:prSet presAssocID="{DA63E29F-55AC-4CD9-9BB4-C0005B1EB4C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B7DCC6B-9AD5-4C78-99B9-E50AE4EF6783}" type="pres">
      <dgm:prSet presAssocID="{DA63E29F-55AC-4CD9-9BB4-C0005B1EB4C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995DC2F-3606-4DDE-B573-A81EE61DA601}" srcId="{DA63E29F-55AC-4CD9-9BB4-C0005B1EB4C0}" destId="{FE1C5A54-519E-4BC9-B4A5-FC42105E0583}" srcOrd="0" destOrd="0" parTransId="{DFF9D813-8700-403E-AC03-16639FD76F71}" sibTransId="{83DAFB56-1E3B-41A4-8171-F35D9265D5FD}"/>
    <dgm:cxn modelId="{0EEA173B-7A1C-4221-BA03-A0AB71CCDEB1}" srcId="{717B80AB-790A-4DC7-8F0C-7E434901A107}" destId="{7F221634-1368-4B21-B914-DD798D2F4EFC}" srcOrd="0" destOrd="0" parTransId="{782272B5-720A-4EB5-9D9B-99A99709A970}" sibTransId="{B7565B8B-56CB-4C73-95E9-492DB70843A7}"/>
    <dgm:cxn modelId="{EB11324D-6F1A-41E7-8363-594334D37082}" srcId="{717B80AB-790A-4DC7-8F0C-7E434901A107}" destId="{934AD571-81F5-4CA2-A031-8755D8DB2487}" srcOrd="1" destOrd="0" parTransId="{4624AC67-A0D6-4DDA-83D6-E5E28483BE71}" sibTransId="{99B0186E-0DB3-41F3-8E67-0F3EA6EBAA0E}"/>
    <dgm:cxn modelId="{1D33E454-64DA-4697-A214-09AC6DD668AB}" type="presOf" srcId="{934AD571-81F5-4CA2-A031-8755D8DB2487}" destId="{2FFA2666-B5EF-41E9-BED6-D87459D0C0CE}" srcOrd="0" destOrd="0" presId="urn:microsoft.com/office/officeart/2005/8/layout/vList2"/>
    <dgm:cxn modelId="{BF5A5655-77FB-488D-8236-625EC86A719D}" srcId="{717B80AB-790A-4DC7-8F0C-7E434901A107}" destId="{DA63E29F-55AC-4CD9-9BB4-C0005B1EB4C0}" srcOrd="2" destOrd="0" parTransId="{C0C8A878-8F7D-46A3-BD37-C7B2C464D4E1}" sibTransId="{EF249495-0473-40D2-A7FD-8CCADD6E970A}"/>
    <dgm:cxn modelId="{DE2B635A-1E85-4E00-9120-FB1DA603715D}" srcId="{DA63E29F-55AC-4CD9-9BB4-C0005B1EB4C0}" destId="{85FE8D73-85F9-4651-859B-7292E54A3548}" srcOrd="1" destOrd="0" parTransId="{C08E2E1E-BABB-4B76-9370-F79383A0F8D4}" sibTransId="{B3197006-4CEC-4196-B58F-D191A8E94C52}"/>
    <dgm:cxn modelId="{BA998A6A-275D-4605-9BFA-3339C3639B88}" srcId="{7F221634-1368-4B21-B914-DD798D2F4EFC}" destId="{6FE193C3-F619-41EB-894F-0700E49F9749}" srcOrd="0" destOrd="0" parTransId="{6B39E477-A455-44C9-A878-E4EDB96807F1}" sibTransId="{C36BD11B-9537-4BBC-986A-5A612D426CDF}"/>
    <dgm:cxn modelId="{CDC2BE76-36CF-4BB5-BF54-97312AE06548}" type="presOf" srcId="{4BDBAF3F-AFF5-4D01-A35C-41D050255A65}" destId="{E7582DA0-D58E-48B7-BECE-FA42FE22BBE0}" srcOrd="0" destOrd="0" presId="urn:microsoft.com/office/officeart/2005/8/layout/vList2"/>
    <dgm:cxn modelId="{7C20A699-6E86-48B8-BBA0-AE71DDF4D9BC}" srcId="{7F221634-1368-4B21-B914-DD798D2F4EFC}" destId="{E8879A1E-4D87-48D1-8380-7AE9BA49C445}" srcOrd="1" destOrd="0" parTransId="{DA654F3B-E932-49BF-B537-D9413AA0D4EB}" sibTransId="{D7AC0608-8306-4AC7-8700-2B6F0AD80814}"/>
    <dgm:cxn modelId="{0242EC9C-39C3-4367-B6D0-D7AE88E27D9A}" type="presOf" srcId="{E8879A1E-4D87-48D1-8380-7AE9BA49C445}" destId="{9B96BD8D-61F2-4489-883F-A3CAAFCD11BD}" srcOrd="0" destOrd="1" presId="urn:microsoft.com/office/officeart/2005/8/layout/vList2"/>
    <dgm:cxn modelId="{5F8E469D-8A06-4672-BACA-0DEBFA0A851A}" type="presOf" srcId="{7F221634-1368-4B21-B914-DD798D2F4EFC}" destId="{0F0BAE43-7B19-4CAF-B64D-18589B49A681}" srcOrd="0" destOrd="0" presId="urn:microsoft.com/office/officeart/2005/8/layout/vList2"/>
    <dgm:cxn modelId="{67CBB3A7-A7B1-435F-B880-705FEDDB8EB0}" srcId="{934AD571-81F5-4CA2-A031-8755D8DB2487}" destId="{4BDBAF3F-AFF5-4D01-A35C-41D050255A65}" srcOrd="0" destOrd="0" parTransId="{0DFDDCC2-C3C0-45FB-B285-B72590876970}" sibTransId="{0CC5C09D-A9F0-45AD-8C71-7AFE19AD795E}"/>
    <dgm:cxn modelId="{7EF239AF-C78F-40A5-94D1-0FA0099D4D86}" type="presOf" srcId="{FE1C5A54-519E-4BC9-B4A5-FC42105E0583}" destId="{3B7DCC6B-9AD5-4C78-99B9-E50AE4EF6783}" srcOrd="0" destOrd="0" presId="urn:microsoft.com/office/officeart/2005/8/layout/vList2"/>
    <dgm:cxn modelId="{4E9C89B1-EAAC-4F9F-AE5A-95CBDB491B0A}" type="presOf" srcId="{85FE8D73-85F9-4651-859B-7292E54A3548}" destId="{3B7DCC6B-9AD5-4C78-99B9-E50AE4EF6783}" srcOrd="0" destOrd="1" presId="urn:microsoft.com/office/officeart/2005/8/layout/vList2"/>
    <dgm:cxn modelId="{DB92E1C5-8390-431F-AAE1-99F37128E829}" type="presOf" srcId="{717B80AB-790A-4DC7-8F0C-7E434901A107}" destId="{0255314D-A099-48AC-BB03-18FF5075DDA9}" srcOrd="0" destOrd="0" presId="urn:microsoft.com/office/officeart/2005/8/layout/vList2"/>
    <dgm:cxn modelId="{D99842CB-B0BC-40AD-AC6C-C71231908921}" type="presOf" srcId="{6FE193C3-F619-41EB-894F-0700E49F9749}" destId="{9B96BD8D-61F2-4489-883F-A3CAAFCD11BD}" srcOrd="0" destOrd="0" presId="urn:microsoft.com/office/officeart/2005/8/layout/vList2"/>
    <dgm:cxn modelId="{F43880DC-D8CF-4054-B204-40FE2D673B68}" type="presOf" srcId="{DA63E29F-55AC-4CD9-9BB4-C0005B1EB4C0}" destId="{B1E6B048-9729-4620-B026-55369916D83A}" srcOrd="0" destOrd="0" presId="urn:microsoft.com/office/officeart/2005/8/layout/vList2"/>
    <dgm:cxn modelId="{D879A000-65FA-4BA2-8BC2-F5529F40A0F6}" type="presParOf" srcId="{0255314D-A099-48AC-BB03-18FF5075DDA9}" destId="{0F0BAE43-7B19-4CAF-B64D-18589B49A681}" srcOrd="0" destOrd="0" presId="urn:microsoft.com/office/officeart/2005/8/layout/vList2"/>
    <dgm:cxn modelId="{3C6EFB5D-21B0-4D0E-AE44-422F484AF31C}" type="presParOf" srcId="{0255314D-A099-48AC-BB03-18FF5075DDA9}" destId="{9B96BD8D-61F2-4489-883F-A3CAAFCD11BD}" srcOrd="1" destOrd="0" presId="urn:microsoft.com/office/officeart/2005/8/layout/vList2"/>
    <dgm:cxn modelId="{6FA7F834-60C5-48FE-BE7F-77651245DD66}" type="presParOf" srcId="{0255314D-A099-48AC-BB03-18FF5075DDA9}" destId="{2FFA2666-B5EF-41E9-BED6-D87459D0C0CE}" srcOrd="2" destOrd="0" presId="urn:microsoft.com/office/officeart/2005/8/layout/vList2"/>
    <dgm:cxn modelId="{4E88AB5F-A46B-4EF0-BD8B-0D8B4961AA5A}" type="presParOf" srcId="{0255314D-A099-48AC-BB03-18FF5075DDA9}" destId="{E7582DA0-D58E-48B7-BECE-FA42FE22BBE0}" srcOrd="3" destOrd="0" presId="urn:microsoft.com/office/officeart/2005/8/layout/vList2"/>
    <dgm:cxn modelId="{661C7B73-F4D1-4B48-A975-B49C8DB7E800}" type="presParOf" srcId="{0255314D-A099-48AC-BB03-18FF5075DDA9}" destId="{B1E6B048-9729-4620-B026-55369916D83A}" srcOrd="4" destOrd="0" presId="urn:microsoft.com/office/officeart/2005/8/layout/vList2"/>
    <dgm:cxn modelId="{022C6A90-5E38-42C8-9996-D2E94788D578}" type="presParOf" srcId="{0255314D-A099-48AC-BB03-18FF5075DDA9}" destId="{3B7DCC6B-9AD5-4C78-99B9-E50AE4EF678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5134DB-F8E0-4DCE-AD8A-A8C6C57F11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AB55CF-4FFF-424D-B0F6-3B446C6100A9}">
      <dgm:prSet/>
      <dgm:spPr/>
      <dgm:t>
        <a:bodyPr/>
        <a:lstStyle/>
        <a:p>
          <a:pPr rtl="0"/>
          <a:r>
            <a:rPr lang="en-US" b="0" dirty="0"/>
            <a:t>SLS Evolution Analyzed Using Exergy Analysis</a:t>
          </a:r>
          <a:endParaRPr lang="en-US" dirty="0"/>
        </a:p>
      </dgm:t>
    </dgm:pt>
    <dgm:pt modelId="{4DFD3470-ACEF-4A19-82B8-56277AC9EE07}" type="parTrans" cxnId="{49E0C2E6-A028-4BF6-842B-D8AF02DC123F}">
      <dgm:prSet/>
      <dgm:spPr/>
      <dgm:t>
        <a:bodyPr/>
        <a:lstStyle/>
        <a:p>
          <a:endParaRPr lang="en-US"/>
        </a:p>
      </dgm:t>
    </dgm:pt>
    <dgm:pt modelId="{1E10FE1A-3869-4E63-B2E1-0E24029213D2}" type="sibTrans" cxnId="{49E0C2E6-A028-4BF6-842B-D8AF02DC123F}">
      <dgm:prSet/>
      <dgm:spPr/>
      <dgm:t>
        <a:bodyPr/>
        <a:lstStyle/>
        <a:p>
          <a:endParaRPr lang="en-US"/>
        </a:p>
      </dgm:t>
    </dgm:pt>
    <dgm:pt modelId="{1CA071DA-6341-4AEF-948A-E7B02A29C089}">
      <dgm:prSet/>
      <dgm:spPr/>
      <dgm:t>
        <a:bodyPr/>
        <a:lstStyle/>
        <a:p>
          <a:pPr rtl="0"/>
          <a:r>
            <a:rPr lang="en-US" b="0" dirty="0"/>
            <a:t>Conclusions</a:t>
          </a:r>
          <a:endParaRPr lang="en-US" dirty="0"/>
        </a:p>
      </dgm:t>
    </dgm:pt>
    <dgm:pt modelId="{D97A164A-7DF4-4760-8B48-E5A69F252495}" type="parTrans" cxnId="{5061AE13-C286-46AD-B65A-7A29F583A789}">
      <dgm:prSet/>
      <dgm:spPr/>
      <dgm:t>
        <a:bodyPr/>
        <a:lstStyle/>
        <a:p>
          <a:endParaRPr lang="en-US"/>
        </a:p>
      </dgm:t>
    </dgm:pt>
    <dgm:pt modelId="{3A725061-5D5B-4214-B925-D553E42F2F90}" type="sibTrans" cxnId="{5061AE13-C286-46AD-B65A-7A29F583A789}">
      <dgm:prSet/>
      <dgm:spPr/>
      <dgm:t>
        <a:bodyPr/>
        <a:lstStyle/>
        <a:p>
          <a:endParaRPr lang="en-US"/>
        </a:p>
      </dgm:t>
    </dgm:pt>
    <dgm:pt modelId="{305364F0-CE1F-45D0-833E-6F35BEF2F001}">
      <dgm:prSet/>
      <dgm:spPr/>
      <dgm:t>
        <a:bodyPr/>
        <a:lstStyle/>
        <a:p>
          <a:pPr rtl="0"/>
          <a:r>
            <a:rPr lang="en-US" dirty="0"/>
            <a:t>Having an upper stage (Block 1B) is more efficient than not (Block 1)</a:t>
          </a:r>
        </a:p>
      </dgm:t>
    </dgm:pt>
    <dgm:pt modelId="{92C900ED-48FC-4DF3-B37F-F52ECB2E7855}" type="parTrans" cxnId="{D59AC71F-07F6-401C-BAF3-7BEA0192540E}">
      <dgm:prSet/>
      <dgm:spPr/>
      <dgm:t>
        <a:bodyPr/>
        <a:lstStyle/>
        <a:p>
          <a:endParaRPr lang="en-US"/>
        </a:p>
      </dgm:t>
    </dgm:pt>
    <dgm:pt modelId="{49981579-67D4-4F0C-8CF4-76A63AB9A07D}" type="sibTrans" cxnId="{D59AC71F-07F6-401C-BAF3-7BEA0192540E}">
      <dgm:prSet/>
      <dgm:spPr/>
      <dgm:t>
        <a:bodyPr/>
        <a:lstStyle/>
        <a:p>
          <a:endParaRPr lang="en-US"/>
        </a:p>
      </dgm:t>
    </dgm:pt>
    <dgm:pt modelId="{A7745070-0147-4E5E-9FCC-D8918574D711}">
      <dgm:prSet/>
      <dgm:spPr/>
      <dgm:t>
        <a:bodyPr/>
        <a:lstStyle/>
        <a:p>
          <a:pPr rtl="0"/>
          <a:r>
            <a:rPr lang="en-US" dirty="0"/>
            <a:t>Having more impulse in the boosters (Block 2) is more efficient </a:t>
          </a:r>
        </a:p>
      </dgm:t>
    </dgm:pt>
    <dgm:pt modelId="{2A45EC17-974B-42BF-9A3F-4437E5FE9E95}" type="parTrans" cxnId="{366618F0-ECFF-4105-AFB7-6B5690262443}">
      <dgm:prSet/>
      <dgm:spPr/>
      <dgm:t>
        <a:bodyPr/>
        <a:lstStyle/>
        <a:p>
          <a:endParaRPr lang="en-US"/>
        </a:p>
      </dgm:t>
    </dgm:pt>
    <dgm:pt modelId="{3A395AE6-FFB4-4BDD-8118-39C27BD1FA55}" type="sibTrans" cxnId="{366618F0-ECFF-4105-AFB7-6B5690262443}">
      <dgm:prSet/>
      <dgm:spPr/>
      <dgm:t>
        <a:bodyPr/>
        <a:lstStyle/>
        <a:p>
          <a:endParaRPr lang="en-US"/>
        </a:p>
      </dgm:t>
    </dgm:pt>
    <dgm:pt modelId="{FCE4E9C9-8E61-4CAE-AC7D-FD363DBD1218}">
      <dgm:prSet/>
      <dgm:spPr/>
      <dgm:t>
        <a:bodyPr/>
        <a:lstStyle/>
        <a:p>
          <a:pPr rtl="0"/>
          <a:r>
            <a:rPr lang="en-US" dirty="0"/>
            <a:t>Allows for an assessment of staging, bringing together the effects of the staged elements’ mass and Isp</a:t>
          </a:r>
        </a:p>
      </dgm:t>
    </dgm:pt>
    <dgm:pt modelId="{D0EB7BEA-3EC9-481D-B4E3-485A06109EA1}" type="parTrans" cxnId="{02CC9BF9-080C-4E45-B31D-ED642D0CE76D}">
      <dgm:prSet/>
      <dgm:spPr/>
      <dgm:t>
        <a:bodyPr/>
        <a:lstStyle/>
        <a:p>
          <a:endParaRPr lang="en-US"/>
        </a:p>
      </dgm:t>
    </dgm:pt>
    <dgm:pt modelId="{2ADBE933-B050-45C0-9D3F-489FECF31A11}" type="sibTrans" cxnId="{02CC9BF9-080C-4E45-B31D-ED642D0CE76D}">
      <dgm:prSet/>
      <dgm:spPr/>
      <dgm:t>
        <a:bodyPr/>
        <a:lstStyle/>
        <a:p>
          <a:endParaRPr lang="en-US"/>
        </a:p>
      </dgm:t>
    </dgm:pt>
    <dgm:pt modelId="{26894680-F730-484C-8F7F-19D6E59E3490}">
      <dgm:prSet/>
      <dgm:spPr/>
      <dgm:t>
        <a:bodyPr/>
        <a:lstStyle/>
        <a:p>
          <a:pPr rtl="0"/>
          <a:r>
            <a:rPr lang="en-US" dirty="0"/>
            <a:t>Higher thrust engines are indicated for the EUS, shown by the slope in these plots</a:t>
          </a:r>
        </a:p>
      </dgm:t>
    </dgm:pt>
    <dgm:pt modelId="{170C70AE-499B-4AE5-8B22-77C9E1C5F409}" type="parTrans" cxnId="{6CE838BB-BCE9-47C6-A30A-37BA921059FF}">
      <dgm:prSet/>
      <dgm:spPr/>
      <dgm:t>
        <a:bodyPr/>
        <a:lstStyle/>
        <a:p>
          <a:endParaRPr lang="en-US"/>
        </a:p>
      </dgm:t>
    </dgm:pt>
    <dgm:pt modelId="{43BA771C-BA32-4279-A7FF-B70D2B23C39B}" type="sibTrans" cxnId="{6CE838BB-BCE9-47C6-A30A-37BA921059FF}">
      <dgm:prSet/>
      <dgm:spPr/>
      <dgm:t>
        <a:bodyPr/>
        <a:lstStyle/>
        <a:p>
          <a:endParaRPr lang="en-US"/>
        </a:p>
      </dgm:t>
    </dgm:pt>
    <dgm:pt modelId="{87BC0A05-3201-42CF-8442-A83C9643847D}">
      <dgm:prSet/>
      <dgm:spPr/>
      <dgm:t>
        <a:bodyPr/>
        <a:lstStyle/>
        <a:p>
          <a:pPr rtl="0"/>
          <a:r>
            <a:rPr lang="en-US" dirty="0"/>
            <a:t>ICPS is more efficient as an in-space, having a much flatter exergy efficiency curve</a:t>
          </a:r>
        </a:p>
      </dgm:t>
    </dgm:pt>
    <dgm:pt modelId="{1157ACC2-8C7C-49E8-9001-5A86958C31C3}" type="parTrans" cxnId="{8243EFCB-4E76-4FE5-8EC1-6BF403F028F0}">
      <dgm:prSet/>
      <dgm:spPr/>
      <dgm:t>
        <a:bodyPr/>
        <a:lstStyle/>
        <a:p>
          <a:endParaRPr lang="en-US"/>
        </a:p>
      </dgm:t>
    </dgm:pt>
    <dgm:pt modelId="{5CF5048E-25F7-4D2B-8638-D522F3691B49}" type="sibTrans" cxnId="{8243EFCB-4E76-4FE5-8EC1-6BF403F028F0}">
      <dgm:prSet/>
      <dgm:spPr/>
      <dgm:t>
        <a:bodyPr/>
        <a:lstStyle/>
        <a:p>
          <a:endParaRPr lang="en-US"/>
        </a:p>
      </dgm:t>
    </dgm:pt>
    <dgm:pt modelId="{440DAA96-4F9A-43CA-A7F8-8041175EEBDD}">
      <dgm:prSet/>
      <dgm:spPr/>
      <dgm:t>
        <a:bodyPr/>
        <a:lstStyle/>
        <a:p>
          <a:pPr rtl="0"/>
          <a:r>
            <a:rPr lang="en-US" dirty="0"/>
            <a:t>Various configurations – crew and cargo; Block 1, Block 1B, Block 2; with and without a kick stage </a:t>
          </a:r>
        </a:p>
      </dgm:t>
    </dgm:pt>
    <dgm:pt modelId="{2CBC39DA-E6B1-42E8-A559-0625DC1CCEAA}" type="parTrans" cxnId="{F5B4A1EE-7B85-45E5-88F8-F20A2DC52EBF}">
      <dgm:prSet/>
      <dgm:spPr/>
      <dgm:t>
        <a:bodyPr/>
        <a:lstStyle/>
        <a:p>
          <a:endParaRPr lang="en-US"/>
        </a:p>
      </dgm:t>
    </dgm:pt>
    <dgm:pt modelId="{5BB2039F-1146-4DDC-BA20-A8E9FA0A2498}" type="sibTrans" cxnId="{F5B4A1EE-7B85-45E5-88F8-F20A2DC52EBF}">
      <dgm:prSet/>
      <dgm:spPr/>
      <dgm:t>
        <a:bodyPr/>
        <a:lstStyle/>
        <a:p>
          <a:endParaRPr lang="en-US"/>
        </a:p>
      </dgm:t>
    </dgm:pt>
    <dgm:pt modelId="{2889474D-CFCD-4718-86B2-BEA9DCEF0B0E}">
      <dgm:prSet/>
      <dgm:spPr/>
      <dgm:t>
        <a:bodyPr/>
        <a:lstStyle/>
        <a:p>
          <a:pPr rtl="0"/>
          <a:r>
            <a:rPr lang="en-US" dirty="0"/>
            <a:t>Various destinations – TLI, Europa, Saturn</a:t>
          </a:r>
        </a:p>
      </dgm:t>
    </dgm:pt>
    <dgm:pt modelId="{A5832930-9736-4C6A-ABC0-8CE6B1EE44ED}" type="parTrans" cxnId="{2E7A665D-0BCA-4FAD-8339-D0005C2A4F35}">
      <dgm:prSet/>
      <dgm:spPr/>
      <dgm:t>
        <a:bodyPr/>
        <a:lstStyle/>
        <a:p>
          <a:endParaRPr lang="en-US"/>
        </a:p>
      </dgm:t>
    </dgm:pt>
    <dgm:pt modelId="{B7BECEB6-B7EF-46DE-96EC-D5D28F72CC29}" type="sibTrans" cxnId="{2E7A665D-0BCA-4FAD-8339-D0005C2A4F35}">
      <dgm:prSet/>
      <dgm:spPr/>
      <dgm:t>
        <a:bodyPr/>
        <a:lstStyle/>
        <a:p>
          <a:endParaRPr lang="en-US"/>
        </a:p>
      </dgm:t>
    </dgm:pt>
    <dgm:pt modelId="{ACA5251D-3AC0-42CF-80CF-0A6F03432665}">
      <dgm:prSet/>
      <dgm:spPr/>
      <dgm:t>
        <a:bodyPr/>
        <a:lstStyle/>
        <a:p>
          <a:pPr rtl="0"/>
          <a:r>
            <a:rPr lang="en-US" dirty="0"/>
            <a:t>Staging, while causing a big drop in efficiency, helps overall system efficiency</a:t>
          </a:r>
        </a:p>
      </dgm:t>
    </dgm:pt>
    <dgm:pt modelId="{E1A4C34C-BAC4-406E-947B-5DFFE10A4196}" type="parTrans" cxnId="{005B2E3A-E17B-4DE1-96F8-6E8B4D69DCD5}">
      <dgm:prSet/>
      <dgm:spPr/>
      <dgm:t>
        <a:bodyPr/>
        <a:lstStyle/>
        <a:p>
          <a:endParaRPr lang="en-US"/>
        </a:p>
      </dgm:t>
    </dgm:pt>
    <dgm:pt modelId="{0CAE01A6-F822-43E8-B201-B7DD9154CE1E}" type="sibTrans" cxnId="{005B2E3A-E17B-4DE1-96F8-6E8B4D69DCD5}">
      <dgm:prSet/>
      <dgm:spPr/>
      <dgm:t>
        <a:bodyPr/>
        <a:lstStyle/>
        <a:p>
          <a:endParaRPr lang="en-US"/>
        </a:p>
      </dgm:t>
    </dgm:pt>
    <dgm:pt modelId="{3EED8586-44F2-4C5D-A7A0-567EE9149FBC}">
      <dgm:prSet/>
      <dgm:spPr/>
      <dgm:t>
        <a:bodyPr/>
        <a:lstStyle/>
        <a:p>
          <a:pPr rtl="0"/>
          <a:r>
            <a:rPr lang="en-US" dirty="0"/>
            <a:t>Adding a kick stage is more efficient than doing the mission with the upper stage as departure stage</a:t>
          </a:r>
        </a:p>
      </dgm:t>
    </dgm:pt>
    <dgm:pt modelId="{86DFF620-1C42-4DAF-A876-EE90F28EDAE3}" type="parTrans" cxnId="{2C721879-B535-4017-B1D6-22EDD556B427}">
      <dgm:prSet/>
      <dgm:spPr/>
      <dgm:t>
        <a:bodyPr/>
        <a:lstStyle/>
        <a:p>
          <a:endParaRPr lang="en-US"/>
        </a:p>
      </dgm:t>
    </dgm:pt>
    <dgm:pt modelId="{AF43A587-36A2-4D7C-A49E-A098847E3915}" type="sibTrans" cxnId="{2C721879-B535-4017-B1D6-22EDD556B427}">
      <dgm:prSet/>
      <dgm:spPr/>
      <dgm:t>
        <a:bodyPr/>
        <a:lstStyle/>
        <a:p>
          <a:endParaRPr lang="en-US"/>
        </a:p>
      </dgm:t>
    </dgm:pt>
    <dgm:pt modelId="{E630B576-6715-4856-BD67-F25D8145DAA2}">
      <dgm:prSet/>
      <dgm:spPr/>
      <dgm:t>
        <a:bodyPr/>
        <a:lstStyle/>
        <a:p>
          <a:pPr rtl="0"/>
          <a:r>
            <a:rPr lang="en-US" dirty="0"/>
            <a:t>Indicates where the optimum cut off of a stage is, pointing to future improvements in vehicle configurations</a:t>
          </a:r>
        </a:p>
      </dgm:t>
    </dgm:pt>
    <dgm:pt modelId="{04EE00B8-5E06-4CDC-BCCF-86D8CC532F0B}" type="parTrans" cxnId="{F68C4277-3D65-4D5C-A823-12E35D1FAEC1}">
      <dgm:prSet/>
      <dgm:spPr/>
      <dgm:t>
        <a:bodyPr/>
        <a:lstStyle/>
        <a:p>
          <a:endParaRPr lang="en-US"/>
        </a:p>
      </dgm:t>
    </dgm:pt>
    <dgm:pt modelId="{F6CF71A1-81ED-4B45-8C74-9AFA9A1FE113}" type="sibTrans" cxnId="{F68C4277-3D65-4D5C-A823-12E35D1FAEC1}">
      <dgm:prSet/>
      <dgm:spPr/>
      <dgm:t>
        <a:bodyPr/>
        <a:lstStyle/>
        <a:p>
          <a:endParaRPr lang="en-US"/>
        </a:p>
      </dgm:t>
    </dgm:pt>
    <dgm:pt modelId="{20E6CB12-46B1-4B14-9295-229B17D203AF}">
      <dgm:prSet/>
      <dgm:spPr/>
      <dgm:t>
        <a:bodyPr/>
        <a:lstStyle/>
        <a:p>
          <a:pPr rtl="0"/>
          <a:r>
            <a:rPr lang="en-US" dirty="0"/>
            <a:t>Efficiency and payload appear to be correlated</a:t>
          </a:r>
        </a:p>
      </dgm:t>
    </dgm:pt>
    <dgm:pt modelId="{65AF2BFA-64BF-4E93-9A0C-AB6E82D229A0}" type="parTrans" cxnId="{28B3A694-8C57-4F7D-A959-01ACDFCB20B1}">
      <dgm:prSet/>
      <dgm:spPr/>
      <dgm:t>
        <a:bodyPr/>
        <a:lstStyle/>
        <a:p>
          <a:endParaRPr lang="en-US"/>
        </a:p>
      </dgm:t>
    </dgm:pt>
    <dgm:pt modelId="{DF6AA14E-9836-47F9-A9C6-C6118107D3E5}" type="sibTrans" cxnId="{28B3A694-8C57-4F7D-A959-01ACDFCB20B1}">
      <dgm:prSet/>
      <dgm:spPr/>
      <dgm:t>
        <a:bodyPr/>
        <a:lstStyle/>
        <a:p>
          <a:endParaRPr lang="en-US"/>
        </a:p>
      </dgm:t>
    </dgm:pt>
    <dgm:pt modelId="{2BC11C39-E1EA-470E-B73C-C71FE7D48024}" type="pres">
      <dgm:prSet presAssocID="{9D5134DB-F8E0-4DCE-AD8A-A8C6C57F11AB}" presName="linear" presStyleCnt="0">
        <dgm:presLayoutVars>
          <dgm:animLvl val="lvl"/>
          <dgm:resizeHandles val="exact"/>
        </dgm:presLayoutVars>
      </dgm:prSet>
      <dgm:spPr/>
    </dgm:pt>
    <dgm:pt modelId="{81974541-D445-4A81-9A9B-84D1BD98C42C}" type="pres">
      <dgm:prSet presAssocID="{1FAB55CF-4FFF-424D-B0F6-3B446C6100A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27904E4-D30A-4363-9A33-02D3FE4F78CE}" type="pres">
      <dgm:prSet presAssocID="{1FAB55CF-4FFF-424D-B0F6-3B446C6100A9}" presName="childText" presStyleLbl="revTx" presStyleIdx="0" presStyleCnt="2">
        <dgm:presLayoutVars>
          <dgm:bulletEnabled val="1"/>
        </dgm:presLayoutVars>
      </dgm:prSet>
      <dgm:spPr/>
    </dgm:pt>
    <dgm:pt modelId="{ED84D422-55C2-4268-8DB7-9EA01060FA64}" type="pres">
      <dgm:prSet presAssocID="{1CA071DA-6341-4AEF-948A-E7B02A29C08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F43B868-5A8D-47EB-8EDC-FFD0CA293589}" type="pres">
      <dgm:prSet presAssocID="{1CA071DA-6341-4AEF-948A-E7B02A29C08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061AE13-C286-46AD-B65A-7A29F583A789}" srcId="{9D5134DB-F8E0-4DCE-AD8A-A8C6C57F11AB}" destId="{1CA071DA-6341-4AEF-948A-E7B02A29C089}" srcOrd="1" destOrd="0" parTransId="{D97A164A-7DF4-4760-8B48-E5A69F252495}" sibTransId="{3A725061-5D5B-4214-B925-D553E42F2F90}"/>
    <dgm:cxn modelId="{DB3D1716-130B-41C9-80AA-35D06D9178BD}" type="presOf" srcId="{9D5134DB-F8E0-4DCE-AD8A-A8C6C57F11AB}" destId="{2BC11C39-E1EA-470E-B73C-C71FE7D48024}" srcOrd="0" destOrd="0" presId="urn:microsoft.com/office/officeart/2005/8/layout/vList2"/>
    <dgm:cxn modelId="{CD33421B-67E8-4370-8B95-4BB4E50B96D8}" type="presOf" srcId="{FCE4E9C9-8E61-4CAE-AC7D-FD363DBD1218}" destId="{6F43B868-5A8D-47EB-8EDC-FFD0CA293589}" srcOrd="0" destOrd="4" presId="urn:microsoft.com/office/officeart/2005/8/layout/vList2"/>
    <dgm:cxn modelId="{D59AC71F-07F6-401C-BAF3-7BEA0192540E}" srcId="{1CA071DA-6341-4AEF-948A-E7B02A29C089}" destId="{305364F0-CE1F-45D0-833E-6F35BEF2F001}" srcOrd="0" destOrd="0" parTransId="{92C900ED-48FC-4DF3-B37F-F52ECB2E7855}" sibTransId="{49981579-67D4-4F0C-8CF4-76A63AB9A07D}"/>
    <dgm:cxn modelId="{6854ED2F-DE10-49E8-9D14-1BD5A9A01F4E}" type="presOf" srcId="{ACA5251D-3AC0-42CF-80CF-0A6F03432665}" destId="{6F43B868-5A8D-47EB-8EDC-FFD0CA293589}" srcOrd="0" destOrd="2" presId="urn:microsoft.com/office/officeart/2005/8/layout/vList2"/>
    <dgm:cxn modelId="{75810539-97CF-48F0-B935-F29283448F9E}" type="presOf" srcId="{1FAB55CF-4FFF-424D-B0F6-3B446C6100A9}" destId="{81974541-D445-4A81-9A9B-84D1BD98C42C}" srcOrd="0" destOrd="0" presId="urn:microsoft.com/office/officeart/2005/8/layout/vList2"/>
    <dgm:cxn modelId="{DCFA6E39-1801-4FE1-BAA8-8CF36789066B}" type="presOf" srcId="{440DAA96-4F9A-43CA-A7F8-8041175EEBDD}" destId="{A27904E4-D30A-4363-9A33-02D3FE4F78CE}" srcOrd="0" destOrd="0" presId="urn:microsoft.com/office/officeart/2005/8/layout/vList2"/>
    <dgm:cxn modelId="{005B2E3A-E17B-4DE1-96F8-6E8B4D69DCD5}" srcId="{1CA071DA-6341-4AEF-948A-E7B02A29C089}" destId="{ACA5251D-3AC0-42CF-80CF-0A6F03432665}" srcOrd="2" destOrd="0" parTransId="{E1A4C34C-BAC4-406E-947B-5DFFE10A4196}" sibTransId="{0CAE01A6-F822-43E8-B201-B7DD9154CE1E}"/>
    <dgm:cxn modelId="{AEE01646-1922-4A5C-8E91-34F01683906D}" type="presOf" srcId="{E630B576-6715-4856-BD67-F25D8145DAA2}" destId="{6F43B868-5A8D-47EB-8EDC-FFD0CA293589}" srcOrd="0" destOrd="5" presId="urn:microsoft.com/office/officeart/2005/8/layout/vList2"/>
    <dgm:cxn modelId="{2E7A665D-0BCA-4FAD-8339-D0005C2A4F35}" srcId="{1FAB55CF-4FFF-424D-B0F6-3B446C6100A9}" destId="{2889474D-CFCD-4718-86B2-BEA9DCEF0B0E}" srcOrd="1" destOrd="0" parTransId="{A5832930-9736-4C6A-ABC0-8CE6B1EE44ED}" sibTransId="{B7BECEB6-B7EF-46DE-96EC-D5D28F72CC29}"/>
    <dgm:cxn modelId="{1674B66D-6142-47B3-B09E-322C17842F39}" type="presOf" srcId="{26894680-F730-484C-8F7F-19D6E59E3490}" destId="{6F43B868-5A8D-47EB-8EDC-FFD0CA293589}" srcOrd="0" destOrd="6" presId="urn:microsoft.com/office/officeart/2005/8/layout/vList2"/>
    <dgm:cxn modelId="{F68C4277-3D65-4D5C-A823-12E35D1FAEC1}" srcId="{1CA071DA-6341-4AEF-948A-E7B02A29C089}" destId="{E630B576-6715-4856-BD67-F25D8145DAA2}" srcOrd="5" destOrd="0" parTransId="{04EE00B8-5E06-4CDC-BCCF-86D8CC532F0B}" sibTransId="{F6CF71A1-81ED-4B45-8C74-9AFA9A1FE113}"/>
    <dgm:cxn modelId="{2C721879-B535-4017-B1D6-22EDD556B427}" srcId="{1CA071DA-6341-4AEF-948A-E7B02A29C089}" destId="{3EED8586-44F2-4C5D-A7A0-567EE9149FBC}" srcOrd="3" destOrd="0" parTransId="{86DFF620-1C42-4DAF-A876-EE90F28EDAE3}" sibTransId="{AF43A587-36A2-4D7C-A49E-A098847E3915}"/>
    <dgm:cxn modelId="{FB756586-69AC-4563-A031-95A2B86CD8C6}" type="presOf" srcId="{3EED8586-44F2-4C5D-A7A0-567EE9149FBC}" destId="{6F43B868-5A8D-47EB-8EDC-FFD0CA293589}" srcOrd="0" destOrd="3" presId="urn:microsoft.com/office/officeart/2005/8/layout/vList2"/>
    <dgm:cxn modelId="{004DE087-F3FA-4D00-A2AA-A53D479F8CCD}" type="presOf" srcId="{1CA071DA-6341-4AEF-948A-E7B02A29C089}" destId="{ED84D422-55C2-4268-8DB7-9EA01060FA64}" srcOrd="0" destOrd="0" presId="urn:microsoft.com/office/officeart/2005/8/layout/vList2"/>
    <dgm:cxn modelId="{BEAB698A-E1DE-470D-A369-152B1834EF65}" type="presOf" srcId="{87BC0A05-3201-42CF-8442-A83C9643847D}" destId="{6F43B868-5A8D-47EB-8EDC-FFD0CA293589}" srcOrd="0" destOrd="7" presId="urn:microsoft.com/office/officeart/2005/8/layout/vList2"/>
    <dgm:cxn modelId="{28B3A694-8C57-4F7D-A959-01ACDFCB20B1}" srcId="{1CA071DA-6341-4AEF-948A-E7B02A29C089}" destId="{20E6CB12-46B1-4B14-9295-229B17D203AF}" srcOrd="8" destOrd="0" parTransId="{65AF2BFA-64BF-4E93-9A0C-AB6E82D229A0}" sibTransId="{DF6AA14E-9836-47F9-A9C6-C6118107D3E5}"/>
    <dgm:cxn modelId="{6CE838BB-BCE9-47C6-A30A-37BA921059FF}" srcId="{1CA071DA-6341-4AEF-948A-E7B02A29C089}" destId="{26894680-F730-484C-8F7F-19D6E59E3490}" srcOrd="6" destOrd="0" parTransId="{170C70AE-499B-4AE5-8B22-77C9E1C5F409}" sibTransId="{43BA771C-BA32-4279-A7FF-B70D2B23C39B}"/>
    <dgm:cxn modelId="{B4086AC2-2BF6-4F9E-BCCC-43B961F2E529}" type="presOf" srcId="{A7745070-0147-4E5E-9FCC-D8918574D711}" destId="{6F43B868-5A8D-47EB-8EDC-FFD0CA293589}" srcOrd="0" destOrd="1" presId="urn:microsoft.com/office/officeart/2005/8/layout/vList2"/>
    <dgm:cxn modelId="{8243EFCB-4E76-4FE5-8EC1-6BF403F028F0}" srcId="{1CA071DA-6341-4AEF-948A-E7B02A29C089}" destId="{87BC0A05-3201-42CF-8442-A83C9643847D}" srcOrd="7" destOrd="0" parTransId="{1157ACC2-8C7C-49E8-9001-5A86958C31C3}" sibTransId="{5CF5048E-25F7-4D2B-8638-D522F3691B49}"/>
    <dgm:cxn modelId="{49E0C2E6-A028-4BF6-842B-D8AF02DC123F}" srcId="{9D5134DB-F8E0-4DCE-AD8A-A8C6C57F11AB}" destId="{1FAB55CF-4FFF-424D-B0F6-3B446C6100A9}" srcOrd="0" destOrd="0" parTransId="{4DFD3470-ACEF-4A19-82B8-56277AC9EE07}" sibTransId="{1E10FE1A-3869-4E63-B2E1-0E24029213D2}"/>
    <dgm:cxn modelId="{C21948EB-4DFA-437A-86B2-7FAA57FA7416}" type="presOf" srcId="{2889474D-CFCD-4718-86B2-BEA9DCEF0B0E}" destId="{A27904E4-D30A-4363-9A33-02D3FE4F78CE}" srcOrd="0" destOrd="1" presId="urn:microsoft.com/office/officeart/2005/8/layout/vList2"/>
    <dgm:cxn modelId="{F5B4A1EE-7B85-45E5-88F8-F20A2DC52EBF}" srcId="{1FAB55CF-4FFF-424D-B0F6-3B446C6100A9}" destId="{440DAA96-4F9A-43CA-A7F8-8041175EEBDD}" srcOrd="0" destOrd="0" parTransId="{2CBC39DA-E6B1-42E8-A559-0625DC1CCEAA}" sibTransId="{5BB2039F-1146-4DDC-BA20-A8E9FA0A2498}"/>
    <dgm:cxn modelId="{366618F0-ECFF-4105-AFB7-6B5690262443}" srcId="{1CA071DA-6341-4AEF-948A-E7B02A29C089}" destId="{A7745070-0147-4E5E-9FCC-D8918574D711}" srcOrd="1" destOrd="0" parTransId="{2A45EC17-974B-42BF-9A3F-4437E5FE9E95}" sibTransId="{3A395AE6-FFB4-4BDD-8118-39C27BD1FA55}"/>
    <dgm:cxn modelId="{02CC9BF9-080C-4E45-B31D-ED642D0CE76D}" srcId="{1CA071DA-6341-4AEF-948A-E7B02A29C089}" destId="{FCE4E9C9-8E61-4CAE-AC7D-FD363DBD1218}" srcOrd="4" destOrd="0" parTransId="{D0EB7BEA-3EC9-481D-B4E3-485A06109EA1}" sibTransId="{2ADBE933-B050-45C0-9D3F-489FECF31A11}"/>
    <dgm:cxn modelId="{18AF20FD-1951-4D86-BBB8-56FF2C668246}" type="presOf" srcId="{20E6CB12-46B1-4B14-9295-229B17D203AF}" destId="{6F43B868-5A8D-47EB-8EDC-FFD0CA293589}" srcOrd="0" destOrd="8" presId="urn:microsoft.com/office/officeart/2005/8/layout/vList2"/>
    <dgm:cxn modelId="{5204BCFE-2C3C-4A49-A849-3FC88EB34F47}" type="presOf" srcId="{305364F0-CE1F-45D0-833E-6F35BEF2F001}" destId="{6F43B868-5A8D-47EB-8EDC-FFD0CA293589}" srcOrd="0" destOrd="0" presId="urn:microsoft.com/office/officeart/2005/8/layout/vList2"/>
    <dgm:cxn modelId="{19A6702D-2E36-43FA-966A-0844326EDB14}" type="presParOf" srcId="{2BC11C39-E1EA-470E-B73C-C71FE7D48024}" destId="{81974541-D445-4A81-9A9B-84D1BD98C42C}" srcOrd="0" destOrd="0" presId="urn:microsoft.com/office/officeart/2005/8/layout/vList2"/>
    <dgm:cxn modelId="{0348D496-7EFB-4463-9868-3D04DD247347}" type="presParOf" srcId="{2BC11C39-E1EA-470E-B73C-C71FE7D48024}" destId="{A27904E4-D30A-4363-9A33-02D3FE4F78CE}" srcOrd="1" destOrd="0" presId="urn:microsoft.com/office/officeart/2005/8/layout/vList2"/>
    <dgm:cxn modelId="{B09A5E43-9BE9-42E0-8869-1F55759729D8}" type="presParOf" srcId="{2BC11C39-E1EA-470E-B73C-C71FE7D48024}" destId="{ED84D422-55C2-4268-8DB7-9EA01060FA64}" srcOrd="2" destOrd="0" presId="urn:microsoft.com/office/officeart/2005/8/layout/vList2"/>
    <dgm:cxn modelId="{79705679-435E-4779-9EF7-5231C3825410}" type="presParOf" srcId="{2BC11C39-E1EA-470E-B73C-C71FE7D48024}" destId="{6F43B868-5A8D-47EB-8EDC-FFD0CA29358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7EC8F-D0B4-436D-86F0-FC5214273A7A}">
      <dsp:nvSpPr>
        <dsp:cNvPr id="0" name=""/>
        <dsp:cNvSpPr/>
      </dsp:nvSpPr>
      <dsp:spPr>
        <a:xfrm>
          <a:off x="0" y="195157"/>
          <a:ext cx="8910638" cy="13127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5D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Space Launch System (SLS) </a:t>
          </a:r>
          <a:r>
            <a:rPr lang="en-US" sz="3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is the keystone of the NASA Moon/Mars campaign</a:t>
          </a:r>
        </a:p>
      </dsp:txBody>
      <dsp:txXfrm>
        <a:off x="64083" y="259240"/>
        <a:ext cx="8782472" cy="1184574"/>
      </dsp:txXfrm>
    </dsp:sp>
    <dsp:sp modelId="{44426D1C-C43A-4E71-BB06-A6FF53CBF2E5}">
      <dsp:nvSpPr>
        <dsp:cNvPr id="0" name=""/>
        <dsp:cNvSpPr/>
      </dsp:nvSpPr>
      <dsp:spPr>
        <a:xfrm>
          <a:off x="0" y="1605817"/>
          <a:ext cx="8910638" cy="13127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5D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SLS is evolving to improve performance</a:t>
          </a:r>
        </a:p>
      </dsp:txBody>
      <dsp:txXfrm>
        <a:off x="64083" y="1669900"/>
        <a:ext cx="8782472" cy="1184574"/>
      </dsp:txXfrm>
    </dsp:sp>
    <dsp:sp modelId="{F9295EE7-29E7-4261-BB5F-48E6107F681D}">
      <dsp:nvSpPr>
        <dsp:cNvPr id="0" name=""/>
        <dsp:cNvSpPr/>
      </dsp:nvSpPr>
      <dsp:spPr>
        <a:xfrm>
          <a:off x="0" y="3016477"/>
          <a:ext cx="8910638" cy="13127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5DA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Arial" panose="020B0604020202020204" pitchFamily="34" charset="0"/>
              <a:cs typeface="Arial" panose="020B0604020202020204" pitchFamily="34" charset="0"/>
            </a:rPr>
            <a:t>Compare the evolution using Exergy Analysis</a:t>
          </a:r>
        </a:p>
      </dsp:txBody>
      <dsp:txXfrm>
        <a:off x="64083" y="3080560"/>
        <a:ext cx="8782472" cy="1184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BAE43-7B19-4CAF-B64D-18589B49A681}">
      <dsp:nvSpPr>
        <dsp:cNvPr id="0" name=""/>
        <dsp:cNvSpPr/>
      </dsp:nvSpPr>
      <dsp:spPr>
        <a:xfrm>
          <a:off x="0" y="213849"/>
          <a:ext cx="6291604" cy="7224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Integrates all of the system’s thermodynamic properties</a:t>
          </a:r>
        </a:p>
      </dsp:txBody>
      <dsp:txXfrm>
        <a:off x="35268" y="249117"/>
        <a:ext cx="6221068" cy="651938"/>
      </dsp:txXfrm>
    </dsp:sp>
    <dsp:sp modelId="{9B96BD8D-61F2-4489-883F-A3CAAFCD11BD}">
      <dsp:nvSpPr>
        <dsp:cNvPr id="0" name=""/>
        <dsp:cNvSpPr/>
      </dsp:nvSpPr>
      <dsp:spPr>
        <a:xfrm>
          <a:off x="0" y="936324"/>
          <a:ext cx="6291604" cy="491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758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Combines all aspects of vehicle efficiency into one equation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Allows comparison of solids and liquids, different number of stages</a:t>
          </a:r>
        </a:p>
      </dsp:txBody>
      <dsp:txXfrm>
        <a:off x="0" y="936324"/>
        <a:ext cx="6291604" cy="491625"/>
      </dsp:txXfrm>
    </dsp:sp>
    <dsp:sp modelId="{2FFA2666-B5EF-41E9-BED6-D87459D0C0CE}">
      <dsp:nvSpPr>
        <dsp:cNvPr id="0" name=""/>
        <dsp:cNvSpPr/>
      </dsp:nvSpPr>
      <dsp:spPr>
        <a:xfrm>
          <a:off x="0" y="1427949"/>
          <a:ext cx="6291604" cy="7224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Exergy efficiency can be plotted against time across the entire trajectory</a:t>
          </a:r>
        </a:p>
      </dsp:txBody>
      <dsp:txXfrm>
        <a:off x="35268" y="1463217"/>
        <a:ext cx="6221068" cy="651938"/>
      </dsp:txXfrm>
    </dsp:sp>
    <dsp:sp modelId="{E7582DA0-D58E-48B7-BECE-FA42FE22BBE0}">
      <dsp:nvSpPr>
        <dsp:cNvPr id="0" name=""/>
        <dsp:cNvSpPr/>
      </dsp:nvSpPr>
      <dsp:spPr>
        <a:xfrm>
          <a:off x="0" y="2150424"/>
          <a:ext cx="6291604" cy="442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758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Allows comparison of multiple vehicle configurations and determine where efficiency is being lost</a:t>
          </a:r>
        </a:p>
      </dsp:txBody>
      <dsp:txXfrm>
        <a:off x="0" y="2150424"/>
        <a:ext cx="6291604" cy="442462"/>
      </dsp:txXfrm>
    </dsp:sp>
    <dsp:sp modelId="{B1E6B048-9729-4620-B026-55369916D83A}">
      <dsp:nvSpPr>
        <dsp:cNvPr id="0" name=""/>
        <dsp:cNvSpPr/>
      </dsp:nvSpPr>
      <dsp:spPr>
        <a:xfrm>
          <a:off x="0" y="2592886"/>
          <a:ext cx="6291604" cy="7224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More instructive to plot versus ideal velocity for better comparison</a:t>
          </a:r>
        </a:p>
      </dsp:txBody>
      <dsp:txXfrm>
        <a:off x="35268" y="2628154"/>
        <a:ext cx="6221068" cy="651938"/>
      </dsp:txXfrm>
    </dsp:sp>
    <dsp:sp modelId="{3B7DCC6B-9AD5-4C78-99B9-E50AE4EF6783}">
      <dsp:nvSpPr>
        <dsp:cNvPr id="0" name=""/>
        <dsp:cNvSpPr/>
      </dsp:nvSpPr>
      <dsp:spPr>
        <a:xfrm>
          <a:off x="0" y="3315361"/>
          <a:ext cx="6291604" cy="884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758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Timing of different rocket configurations can be very different, hard to compare versus time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Vehicles to similar orbits should have similar ideal velocities, making comparison easier</a:t>
          </a:r>
        </a:p>
      </dsp:txBody>
      <dsp:txXfrm>
        <a:off x="0" y="3315361"/>
        <a:ext cx="6291604" cy="884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74541-D445-4A81-9A9B-84D1BD98C42C}">
      <dsp:nvSpPr>
        <dsp:cNvPr id="0" name=""/>
        <dsp:cNvSpPr/>
      </dsp:nvSpPr>
      <dsp:spPr>
        <a:xfrm>
          <a:off x="0" y="244273"/>
          <a:ext cx="1143000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SLS Evolution Analyzed Using Exergy Analysis</a:t>
          </a:r>
          <a:endParaRPr lang="en-US" sz="2400" kern="1200" dirty="0"/>
        </a:p>
      </dsp:txBody>
      <dsp:txXfrm>
        <a:off x="27415" y="271688"/>
        <a:ext cx="11375170" cy="506769"/>
      </dsp:txXfrm>
    </dsp:sp>
    <dsp:sp modelId="{A27904E4-D30A-4363-9A33-02D3FE4F78CE}">
      <dsp:nvSpPr>
        <dsp:cNvPr id="0" name=""/>
        <dsp:cNvSpPr/>
      </dsp:nvSpPr>
      <dsp:spPr>
        <a:xfrm>
          <a:off x="0" y="805873"/>
          <a:ext cx="11430000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903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Various configurations – crew and cargo; Block 1, Block 1B, Block 2; with and without a kick stage 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Various destinations – TLI, Europa, Saturn</a:t>
          </a:r>
        </a:p>
      </dsp:txBody>
      <dsp:txXfrm>
        <a:off x="0" y="805873"/>
        <a:ext cx="11430000" cy="621000"/>
      </dsp:txXfrm>
    </dsp:sp>
    <dsp:sp modelId="{ED84D422-55C2-4268-8DB7-9EA01060FA64}">
      <dsp:nvSpPr>
        <dsp:cNvPr id="0" name=""/>
        <dsp:cNvSpPr/>
      </dsp:nvSpPr>
      <dsp:spPr>
        <a:xfrm>
          <a:off x="0" y="1426873"/>
          <a:ext cx="1143000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Conclusions</a:t>
          </a:r>
          <a:endParaRPr lang="en-US" sz="2400" kern="1200" dirty="0"/>
        </a:p>
      </dsp:txBody>
      <dsp:txXfrm>
        <a:off x="27415" y="1454288"/>
        <a:ext cx="11375170" cy="506769"/>
      </dsp:txXfrm>
    </dsp:sp>
    <dsp:sp modelId="{6F43B868-5A8D-47EB-8EDC-FFD0CA293589}">
      <dsp:nvSpPr>
        <dsp:cNvPr id="0" name=""/>
        <dsp:cNvSpPr/>
      </dsp:nvSpPr>
      <dsp:spPr>
        <a:xfrm>
          <a:off x="0" y="1988473"/>
          <a:ext cx="11430000" cy="3278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903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Having an upper stage (Block 1B) is more efficient than not (Block 1)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Having more impulse in the boosters (Block 2) is more efficient 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Staging, while causing a big drop in efficiency, helps overall system efficiency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Adding a kick stage is more efficient than doing the mission with the upper stage as departure stage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Allows for an assessment of staging, bringing together the effects of the staged elements’ mass and Isp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Indicates where the optimum cut off of a stage is, pointing to future improvements in vehicle configurations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Higher thrust engines are indicated for the EUS, shown by the slope in these plots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ICPS is more efficient as an in-space, having a much flatter exergy efficiency curve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Efficiency and payload appear to be correlated</a:t>
          </a:r>
        </a:p>
      </dsp:txBody>
      <dsp:txXfrm>
        <a:off x="0" y="1988473"/>
        <a:ext cx="11430000" cy="3278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573BC-5EF6-47DA-90B2-27A2A0555C43}" type="datetimeFigureOut">
              <a:rPr lang="en-US" smtClean="0"/>
              <a:t>10/1/20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CDE7C-2F8D-4500-923C-48845719DF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83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CDE7C-2F8D-4500-923C-48845719DF3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81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SLS enables science</a:t>
            </a:r>
            <a:r>
              <a:rPr lang="en-US" baseline="0" dirty="0"/>
              <a:t> and human exploration of lunar surface and eventually mars</a:t>
            </a:r>
          </a:p>
          <a:p>
            <a:r>
              <a:rPr lang="en-US" baseline="0" dirty="0"/>
              <a:t>SLS is the keystone in a stepwise approach to get to mars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CDE7C-2F8D-4500-923C-48845719DF3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069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CDE7C-2F8D-4500-923C-48845719DF3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633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CDE7C-2F8D-4500-923C-48845719DF3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934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CDE7C-2F8D-4500-923C-48845719DF3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00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: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283A894A-A7CA-2746-BA3E-4F6D8654CA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9388" y="5122045"/>
            <a:ext cx="4887528" cy="493003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11432" indent="0" algn="r">
              <a:lnSpc>
                <a:spcPct val="100000"/>
              </a:lnSpc>
              <a:buFontTx/>
              <a:buNone/>
              <a:defRPr sz="1680">
                <a:solidFill>
                  <a:schemeClr val="tx1"/>
                </a:solidFill>
              </a:defRPr>
            </a:lvl2pPr>
            <a:lvl3pPr marL="822862" indent="0" algn="r">
              <a:lnSpc>
                <a:spcPct val="100000"/>
              </a:lnSpc>
              <a:buFontTx/>
              <a:buNone/>
              <a:defRPr sz="1440">
                <a:solidFill>
                  <a:schemeClr val="tx1"/>
                </a:solidFill>
              </a:defRPr>
            </a:lvl3pPr>
            <a:lvl4pPr marL="1234292" indent="0" algn="r">
              <a:buFontTx/>
              <a:buNone/>
              <a:defRPr/>
            </a:lvl4pPr>
            <a:lvl5pPr marL="1645726" indent="0" algn="r">
              <a:buFontTx/>
              <a:buNone/>
              <a:defRPr/>
            </a:lvl5pPr>
          </a:lstStyle>
          <a:p>
            <a:pPr algn="r"/>
            <a:r>
              <a:rPr lang="en-US" b="1" dirty="0">
                <a:ea typeface="Futura Maxi Book" charset="0"/>
              </a:rPr>
              <a:t>Speaker’s name, Arial Bold 18pt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8FECBAD-8692-5845-BDBF-298A3C12C1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9393" y="5947873"/>
            <a:ext cx="4887528" cy="280531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Date, Arial 12pt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35513F1C-CBA6-2F47-B850-080671ECD0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49397" y="5515628"/>
            <a:ext cx="4887529" cy="378725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Speaker’s Title, Arial 14pt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0731" y="424366"/>
            <a:ext cx="2126708" cy="471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9897" y="1275987"/>
            <a:ext cx="10024967" cy="2387600"/>
          </a:xfrm>
        </p:spPr>
        <p:txBody>
          <a:bodyPr anchor="b">
            <a:normAutofit/>
          </a:bodyPr>
          <a:lstStyle>
            <a:lvl1pPr algn="l">
              <a:defRPr sz="4267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ea typeface="Futura Maxi" charset="0"/>
              </a:rPr>
              <a:t>Main Title Slide: Option A  </a:t>
            </a:r>
            <a:br>
              <a:rPr lang="en-US" dirty="0">
                <a:ea typeface="Futura Maxi" charset="0"/>
              </a:rPr>
            </a:br>
            <a:r>
              <a:rPr lang="en-US" dirty="0">
                <a:ea typeface="Futura Maxi" charset="0"/>
              </a:rPr>
              <a:t>Arial Bold 32pt. Capitalize Each Word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28807C-599E-FE40-B4B6-C20841F7EC16}"/>
              </a:ext>
            </a:extLst>
          </p:cNvPr>
          <p:cNvSpPr/>
          <p:nvPr/>
        </p:nvSpPr>
        <p:spPr>
          <a:xfrm>
            <a:off x="729745" y="4008221"/>
            <a:ext cx="574285" cy="72547"/>
          </a:xfrm>
          <a:prstGeom prst="rect">
            <a:avLst/>
          </a:prstGeom>
          <a:solidFill>
            <a:srgbClr val="002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>
              <a:solidFill>
                <a:srgbClr val="00269A"/>
              </a:solidFill>
            </a:endParaRPr>
          </a:p>
        </p:txBody>
      </p:sp>
      <p:sp>
        <p:nvSpPr>
          <p:cNvPr id="42" name="Slide Number Placeholder 1">
            <a:extLst>
              <a:ext uri="{FF2B5EF4-FFF2-40B4-BE49-F238E27FC236}">
                <a16:creationId xmlns:a16="http://schemas.microsoft.com/office/drawing/2014/main" id="{9659D223-22FF-754A-9330-AB73BC16D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013" y="63563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8E41F33A-8A61-4937-A58C-46521EFFC1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569896" y="4304380"/>
            <a:ext cx="10024533" cy="654051"/>
          </a:xfrm>
        </p:spPr>
        <p:txBody>
          <a:bodyPr>
            <a:norm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No Pic Option Subtitle, Arial 18pt</a:t>
            </a:r>
          </a:p>
        </p:txBody>
      </p:sp>
    </p:spTree>
    <p:extLst>
      <p:ext uri="{BB962C8B-B14F-4D97-AF65-F5344CB8AC3E}">
        <p14:creationId xmlns:p14="http://schemas.microsoft.com/office/powerpoint/2010/main" val="177107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Content with 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3421" y="140681"/>
            <a:ext cx="9604979" cy="92171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Main H Font: Arial Bold 24pt.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3427" y="1221282"/>
            <a:ext cx="5377197" cy="5033215"/>
          </a:xfrm>
        </p:spPr>
        <p:txBody>
          <a:bodyPr>
            <a:normAutofit/>
          </a:bodyPr>
          <a:lstStyle>
            <a:lvl1pPr marL="0" indent="0">
              <a:buNone/>
              <a:defRPr sz="2133"/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Less is more. Especially when it comes to words. Use a photo to tell your story whenever possible.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there are only a few key points, don’t use bullets. Use strong statements to make your point.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Don’t be afraid to use our blue to </a:t>
            </a:r>
            <a:r>
              <a:rPr lang="en-US" dirty="0">
                <a:solidFill>
                  <a:schemeClr val="bg1"/>
                </a:solidFill>
                <a:highlight>
                  <a:srgbClr val="00269A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highlight a key thought.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C9FED76-2B83-7940-9C20-0534C4AAC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02752" y="6655640"/>
            <a:ext cx="3809952" cy="213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kern="0" dirty="0"/>
              <a:t>CDFP-CY20-XXX  XX-XXX-2020</a:t>
            </a:r>
            <a:endParaRPr lang="en-US"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2C6AE7F8-A97B-7247-8E76-6954F30C6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013" y="63563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8E41F33A-8A61-4937-A58C-46521EFFC1C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FFC845-DC85-A842-9A8D-CE2A41D22BAA}"/>
              </a:ext>
            </a:extLst>
          </p:cNvPr>
          <p:cNvCxnSpPr>
            <a:cxnSpLocks/>
          </p:cNvCxnSpPr>
          <p:nvPr/>
        </p:nvCxnSpPr>
        <p:spPr>
          <a:xfrm>
            <a:off x="208504" y="1061931"/>
            <a:ext cx="1177499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4F0CDFA9-407B-6841-9BCF-46975D3105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60876" y="1221278"/>
            <a:ext cx="6021581" cy="543479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537" y="193764"/>
            <a:ext cx="1584960" cy="3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38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Small Amount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3435" y="1311691"/>
            <a:ext cx="10058791" cy="4458279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tx2"/>
                </a:solidFill>
              </a:defRPr>
            </a:lvl1pPr>
            <a:lvl2pPr marL="4114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862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292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726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15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584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01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446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Sometimes, all you need on a slide is one, large thought. </a:t>
            </a:r>
          </a:p>
          <a:p>
            <a:br>
              <a:rPr lang="en-US" dirty="0"/>
            </a:br>
            <a:r>
              <a:rPr lang="en-US" dirty="0"/>
              <a:t>Use Arial 30pt. Notice the white space on the right.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38A006-D3EA-5649-B396-723AD345A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02752" y="6655640"/>
            <a:ext cx="3809952" cy="213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kern="0" dirty="0"/>
              <a:t>CDFP-CY20-XXX  XX-XXX-2020</a:t>
            </a:r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3886CE9E-EB04-DC49-B621-EC8CE09B6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013" y="63563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8E41F33A-8A61-4937-A58C-46521EFFC1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5E095C2-C635-DA4D-ABA6-B9EFFB7DB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421" y="140681"/>
            <a:ext cx="9604979" cy="92171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Main H Font: Arial Bold 24pt.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908801-D684-B641-8FDA-B4980972C65F}"/>
              </a:ext>
            </a:extLst>
          </p:cNvPr>
          <p:cNvCxnSpPr>
            <a:cxnSpLocks/>
          </p:cNvCxnSpPr>
          <p:nvPr/>
        </p:nvCxnSpPr>
        <p:spPr>
          <a:xfrm>
            <a:off x="208504" y="1061931"/>
            <a:ext cx="1177499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537" y="193764"/>
            <a:ext cx="1584960" cy="3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32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38A006-D3EA-5649-B396-723AD345A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02752" y="6655640"/>
            <a:ext cx="3809952" cy="213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kern="0" dirty="0"/>
              <a:t>CDFP-CY20-XXX  XX-XXX-2020</a:t>
            </a:r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3886CE9E-EB04-DC49-B621-EC8CE09B6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013" y="63563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8E41F33A-8A61-4937-A58C-46521EFFC1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5E095C2-C635-DA4D-ABA6-B9EFFB7DB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436" y="140681"/>
            <a:ext cx="9706577" cy="92171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Main H Font: Arial Bold 24pt.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908801-D684-B641-8FDA-B4980972C65F}"/>
              </a:ext>
            </a:extLst>
          </p:cNvPr>
          <p:cNvCxnSpPr>
            <a:cxnSpLocks/>
          </p:cNvCxnSpPr>
          <p:nvPr/>
        </p:nvCxnSpPr>
        <p:spPr>
          <a:xfrm>
            <a:off x="208504" y="1061931"/>
            <a:ext cx="1177499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537" y="193764"/>
            <a:ext cx="1584960" cy="3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96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Two Content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130024A6-45DD-0545-B18F-3DACE75CF9B6}"/>
              </a:ext>
            </a:extLst>
          </p:cNvPr>
          <p:cNvSpPr/>
          <p:nvPr/>
        </p:nvSpPr>
        <p:spPr>
          <a:xfrm>
            <a:off x="6198132" y="1224533"/>
            <a:ext cx="5785368" cy="5450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160" dirty="0">
              <a:solidFill>
                <a:schemeClr val="tx2"/>
              </a:solidFill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F4B6BF58-08A5-5A49-B149-F4FEA70A5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440" y="140682"/>
            <a:ext cx="9503377" cy="919761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Main H Font: Arial Bold 24pt.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6D8B157-FE2B-D543-A835-A1582600B25E}"/>
              </a:ext>
            </a:extLst>
          </p:cNvPr>
          <p:cNvCxnSpPr>
            <a:cxnSpLocks/>
          </p:cNvCxnSpPr>
          <p:nvPr/>
        </p:nvCxnSpPr>
        <p:spPr>
          <a:xfrm>
            <a:off x="208504" y="1061931"/>
            <a:ext cx="1177499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8D94ECF5-ABBD-B64E-AF2E-19206AB36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02752" y="6655640"/>
            <a:ext cx="3809952" cy="213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kern="0" dirty="0"/>
              <a:t>CDFP-CY20-XXX  XX-XXX-2020</a:t>
            </a:r>
            <a:endParaRPr lang="en-US" dirty="0"/>
          </a:p>
        </p:txBody>
      </p:sp>
      <p:sp>
        <p:nvSpPr>
          <p:cNvPr id="42" name="Picture Placeholder 39">
            <a:extLst>
              <a:ext uri="{FF2B5EF4-FFF2-40B4-BE49-F238E27FC236}">
                <a16:creationId xmlns:a16="http://schemas.microsoft.com/office/drawing/2014/main" id="{9F884766-BB2E-6040-A770-08374D6B25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26781" y="4711857"/>
            <a:ext cx="2406659" cy="1593787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3" name="Picture Placeholder 39">
            <a:extLst>
              <a:ext uri="{FF2B5EF4-FFF2-40B4-BE49-F238E27FC236}">
                <a16:creationId xmlns:a16="http://schemas.microsoft.com/office/drawing/2014/main" id="{8DFB1736-7A4A-5B42-ADF4-63E5C1749C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06997" y="4701032"/>
            <a:ext cx="2406659" cy="1593787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FD4122-F672-4A49-A4BA-7ECE442097D6}"/>
              </a:ext>
            </a:extLst>
          </p:cNvPr>
          <p:cNvSpPr/>
          <p:nvPr/>
        </p:nvSpPr>
        <p:spPr>
          <a:xfrm>
            <a:off x="208503" y="1224533"/>
            <a:ext cx="5785368" cy="5450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160" dirty="0">
              <a:solidFill>
                <a:schemeClr val="tx2"/>
              </a:solidFill>
            </a:endParaRPr>
          </a:p>
        </p:txBody>
      </p:sp>
      <p:sp>
        <p:nvSpPr>
          <p:cNvPr id="54" name="Slide Number Placeholder 1">
            <a:extLst>
              <a:ext uri="{FF2B5EF4-FFF2-40B4-BE49-F238E27FC236}">
                <a16:creationId xmlns:a16="http://schemas.microsoft.com/office/drawing/2014/main" id="{E8E071F5-25FE-5243-BBB3-9F391F16C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013" y="63563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8E41F33A-8A61-4937-A58C-46521EFFC1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 Placeholder 47">
            <a:extLst>
              <a:ext uri="{FF2B5EF4-FFF2-40B4-BE49-F238E27FC236}">
                <a16:creationId xmlns:a16="http://schemas.microsoft.com/office/drawing/2014/main" id="{2833EC62-DAF5-3042-ACF0-B7E454A2B4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16867" y="1951670"/>
            <a:ext cx="5347911" cy="238855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80"/>
            </a:lvl1pPr>
          </a:lstStyle>
          <a:p>
            <a:r>
              <a:rPr lang="en-US" sz="1680" dirty="0">
                <a:latin typeface="Arial" panose="020B0604020202020204" pitchFamily="34" charset="0"/>
                <a:cs typeface="Arial" panose="020B0604020202020204" pitchFamily="34" charset="0"/>
              </a:rPr>
              <a:t>Sometimes, you need to show two things on a page. By using duplicate gray box backgrounds, we help to create a hierarchy of content that is easy for the reader to consume. We can even include a photos without making things look too busy. And remember, it’s ok to not take up ALL of the space. Leave some breathing room.</a:t>
            </a:r>
          </a:p>
        </p:txBody>
      </p:sp>
      <p:sp>
        <p:nvSpPr>
          <p:cNvPr id="70" name="Text Placeholder 47">
            <a:extLst>
              <a:ext uri="{FF2B5EF4-FFF2-40B4-BE49-F238E27FC236}">
                <a16:creationId xmlns:a16="http://schemas.microsoft.com/office/drawing/2014/main" id="{5FBFCF6E-5414-4E44-9368-01495F7D6D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3431" y="1951651"/>
            <a:ext cx="5347911" cy="262529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r>
              <a:rPr lang="en-US" sz="1680" dirty="0">
                <a:latin typeface="Arial" panose="020B0604020202020204" pitchFamily="34" charset="0"/>
                <a:cs typeface="Arial" panose="020B0604020202020204" pitchFamily="34" charset="0"/>
              </a:rPr>
              <a:t>Sometimes, you need to show two things on a page. By using duplicate gray box backgrounds, we help to create a hierarchy of content that is easy for the reader to consume. We can even include a photo. Sometimes, you need to show two things on a page. By using duplicate gray box backgrounds, we help to create a hierarchy of content that is easy for the reader to consume. Again, this will help with legibility.</a:t>
            </a:r>
          </a:p>
          <a:p>
            <a:endParaRPr lang="en-US" sz="16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537" y="193764"/>
            <a:ext cx="1584960" cy="34884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52968" y="1417513"/>
            <a:ext cx="5348817" cy="423719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Header: Arial Regular 16pt.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404993" y="1417513"/>
            <a:ext cx="5348817" cy="423719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Header: Arial Regular 16pt.</a:t>
            </a:r>
          </a:p>
        </p:txBody>
      </p:sp>
    </p:spTree>
    <p:extLst>
      <p:ext uri="{BB962C8B-B14F-4D97-AF65-F5344CB8AC3E}">
        <p14:creationId xmlns:p14="http://schemas.microsoft.com/office/powerpoint/2010/main" val="2293858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05408" y="187039"/>
            <a:ext cx="8001773" cy="6483927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32" indent="0">
              <a:buNone/>
              <a:defRPr sz="2520"/>
            </a:lvl2pPr>
            <a:lvl3pPr marL="822862" indent="0">
              <a:buNone/>
              <a:defRPr sz="2160"/>
            </a:lvl3pPr>
            <a:lvl4pPr marL="1234292" indent="0">
              <a:buNone/>
              <a:defRPr sz="1800"/>
            </a:lvl4pPr>
            <a:lvl5pPr marL="1645726" indent="0">
              <a:buNone/>
              <a:defRPr sz="1800"/>
            </a:lvl5pPr>
            <a:lvl6pPr marL="2057155" indent="0">
              <a:buNone/>
              <a:defRPr sz="1800"/>
            </a:lvl6pPr>
            <a:lvl7pPr marL="2468584" indent="0">
              <a:buNone/>
              <a:defRPr sz="1800"/>
            </a:lvl7pPr>
            <a:lvl8pPr marL="2880015" indent="0">
              <a:buNone/>
              <a:defRPr sz="1800"/>
            </a:lvl8pPr>
            <a:lvl9pPr marL="3291446" indent="0">
              <a:buNone/>
              <a:defRPr sz="1800"/>
            </a:lvl9pPr>
          </a:lstStyle>
          <a:p>
            <a:r>
              <a:rPr lang="en-US" dirty="0"/>
              <a:t>Click icon to add a 477x427px picture. 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3344" y="449690"/>
            <a:ext cx="3298793" cy="5958647"/>
          </a:xfrm>
        </p:spPr>
        <p:txBody>
          <a:bodyPr anchor="ctr">
            <a:normAutofit/>
          </a:bodyPr>
          <a:lstStyle>
            <a:lvl1pPr marL="0" marR="0" indent="0" algn="l" defTabSz="82286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/>
            </a:lvl1pPr>
            <a:lvl2pPr marL="411432" indent="0">
              <a:buNone/>
              <a:defRPr sz="1260"/>
            </a:lvl2pPr>
            <a:lvl3pPr marL="822862" indent="0">
              <a:buNone/>
              <a:defRPr sz="1080"/>
            </a:lvl3pPr>
            <a:lvl4pPr marL="1234292" indent="0">
              <a:buNone/>
              <a:defRPr sz="900"/>
            </a:lvl4pPr>
            <a:lvl5pPr marL="1645726" indent="0">
              <a:buNone/>
              <a:defRPr sz="900"/>
            </a:lvl5pPr>
            <a:lvl6pPr marL="2057155" indent="0">
              <a:buNone/>
              <a:defRPr sz="900"/>
            </a:lvl6pPr>
            <a:lvl7pPr marL="2468584" indent="0">
              <a:buNone/>
              <a:defRPr sz="900"/>
            </a:lvl7pPr>
            <a:lvl8pPr marL="2880015" indent="0">
              <a:buNone/>
              <a:defRPr sz="900"/>
            </a:lvl8pPr>
            <a:lvl9pPr marL="3291446" indent="0">
              <a:buNone/>
              <a:defRPr sz="900"/>
            </a:lvl9pPr>
          </a:lstStyle>
          <a:p>
            <a:pPr marL="0" marR="0" lvl="0" indent="0" algn="l" defTabSz="82286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Additional Section Break Slide Option.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This is also a slide option for using a photo with little supporting text.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Delete the image on left side and an art import box will help to replace images at proper size.</a:t>
            </a:r>
          </a:p>
          <a:p>
            <a:pPr marL="0" marR="0" lvl="0" indent="0" algn="l" defTabSz="82286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2EB9F30-CF4B-CE43-A3E3-FC2B82FB8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02752" y="6655640"/>
            <a:ext cx="3809952" cy="213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kern="0" dirty="0"/>
              <a:t>CDFP-CY20-XXX  XX-XXX-2020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513D57-A2F1-9B49-A359-6471C2C9E29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124249" y="205025"/>
            <a:ext cx="878155" cy="86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8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9473" y="2271391"/>
            <a:ext cx="9063819" cy="2315223"/>
          </a:xfrm>
        </p:spPr>
        <p:txBody>
          <a:bodyPr anchor="ctr">
            <a:noAutofit/>
          </a:bodyPr>
          <a:lstStyle>
            <a:lvl1pPr marL="0" marR="0" indent="0" algn="l" defTabSz="82286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67" b="1" baseline="0">
                <a:solidFill>
                  <a:sysClr val="windowText" lastClr="000000"/>
                </a:solidFill>
              </a:defRPr>
            </a:lvl1pPr>
            <a:lvl2pPr marL="411432" indent="0">
              <a:buNone/>
              <a:defRPr sz="1260"/>
            </a:lvl2pPr>
            <a:lvl3pPr marL="822862" indent="0">
              <a:buNone/>
              <a:defRPr sz="1080"/>
            </a:lvl3pPr>
            <a:lvl4pPr marL="1234292" indent="0">
              <a:buNone/>
              <a:defRPr sz="900"/>
            </a:lvl4pPr>
            <a:lvl5pPr marL="1645726" indent="0">
              <a:buNone/>
              <a:defRPr sz="900"/>
            </a:lvl5pPr>
            <a:lvl6pPr marL="2057155" indent="0">
              <a:buNone/>
              <a:defRPr sz="900"/>
            </a:lvl6pPr>
            <a:lvl7pPr marL="2468584" indent="0">
              <a:buNone/>
              <a:defRPr sz="900"/>
            </a:lvl7pPr>
            <a:lvl8pPr marL="2880015" indent="0">
              <a:buNone/>
              <a:defRPr sz="900"/>
            </a:lvl8pPr>
            <a:lvl9pPr marL="3291446" indent="0">
              <a:buNone/>
              <a:defRPr sz="900"/>
            </a:lvl9pPr>
          </a:lstStyle>
          <a:p>
            <a:pPr marL="0" marR="0" lvl="0" indent="0" algn="l" defTabSz="82286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Break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2EB9F30-CF4B-CE43-A3E3-FC2B82FB8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02752" y="6655640"/>
            <a:ext cx="3809952" cy="213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kern="0" dirty="0"/>
              <a:t>CDFP-CY20-XXX  XX-XXX-2020</a:t>
            </a:r>
            <a:endParaRPr 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659D223-22FF-754A-9330-AB73BC16D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013" y="63563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8E41F33A-8A61-4937-A58C-46521EFFC1C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513D57-A2F1-9B49-A359-6471C2C9E29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124249" y="205025"/>
            <a:ext cx="878155" cy="86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40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625D5C-AEDE-114B-B3DF-721CCF78433A}"/>
              </a:ext>
            </a:extLst>
          </p:cNvPr>
          <p:cNvSpPr/>
          <p:nvPr/>
        </p:nvSpPr>
        <p:spPr>
          <a:xfrm>
            <a:off x="205408" y="199511"/>
            <a:ext cx="11774949" cy="64839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167" y="2937369"/>
            <a:ext cx="4945829" cy="1097280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6AC40C8-BB69-4C4B-BE90-4512F04AB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02752" y="6655640"/>
            <a:ext cx="3809952" cy="213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CDFP-CY20-XXX  XX-XXX-2020</a:t>
            </a:r>
          </a:p>
        </p:txBody>
      </p:sp>
    </p:spTree>
    <p:extLst>
      <p:ext uri="{BB962C8B-B14F-4D97-AF65-F5344CB8AC3E}">
        <p14:creationId xmlns:p14="http://schemas.microsoft.com/office/powerpoint/2010/main" val="409117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: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" r="3484"/>
          <a:stretch/>
        </p:blipFill>
        <p:spPr>
          <a:xfrm>
            <a:off x="217122" y="212563"/>
            <a:ext cx="7927450" cy="6508937"/>
          </a:xfrm>
          <a:prstGeom prst="rect">
            <a:avLst/>
          </a:prstGeom>
        </p:spPr>
      </p:pic>
      <p:sp>
        <p:nvSpPr>
          <p:cNvPr id="17" name="Text Placeholder 36">
            <a:extLst>
              <a:ext uri="{FF2B5EF4-FFF2-40B4-BE49-F238E27FC236}">
                <a16:creationId xmlns:a16="http://schemas.microsoft.com/office/drawing/2014/main" id="{DF39024A-1102-5F48-9249-E729007ED8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51522" y="5947873"/>
            <a:ext cx="3385401" cy="280531"/>
          </a:xfrm>
        </p:spPr>
        <p:txBody>
          <a:bodyPr anchor="ctr">
            <a:no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Date, Arial 12pt</a:t>
            </a:r>
          </a:p>
        </p:txBody>
      </p:sp>
      <p:sp>
        <p:nvSpPr>
          <p:cNvPr id="19" name="Text Placeholder 38">
            <a:extLst>
              <a:ext uri="{FF2B5EF4-FFF2-40B4-BE49-F238E27FC236}">
                <a16:creationId xmlns:a16="http://schemas.microsoft.com/office/drawing/2014/main" id="{6C1487F2-D3D6-5D4B-B992-CFE61145C7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1520" y="5515628"/>
            <a:ext cx="3385405" cy="378725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lang="en-US" sz="1867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822862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</a:pPr>
            <a:r>
              <a:rPr lang="en-US" dirty="0"/>
              <a:t>Speaker’s Title, Arial 14pt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923C8992-C80B-1D48-83D3-2F4448BDCE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45106" y="5123348"/>
            <a:ext cx="3391812" cy="493003"/>
          </a:xfrm>
        </p:spPr>
        <p:txBody>
          <a:bodyPr anchor="b" anchorCtr="0">
            <a:noAutofit/>
          </a:bodyPr>
          <a:lstStyle>
            <a:lvl1pPr marL="0" marR="0" indent="0" algn="r" defTabSz="822862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chemeClr val="tx2"/>
                </a:solidFill>
                <a:latin typeface="+mj-lt"/>
              </a:defRPr>
            </a:lvl1pPr>
            <a:lvl2pPr marL="411432" indent="0" algn="r">
              <a:lnSpc>
                <a:spcPct val="100000"/>
              </a:lnSpc>
              <a:buFontTx/>
              <a:buNone/>
              <a:defRPr sz="1680">
                <a:solidFill>
                  <a:schemeClr val="tx1"/>
                </a:solidFill>
              </a:defRPr>
            </a:lvl2pPr>
            <a:lvl3pPr marL="822862" indent="0" algn="r">
              <a:lnSpc>
                <a:spcPct val="100000"/>
              </a:lnSpc>
              <a:buFontTx/>
              <a:buNone/>
              <a:defRPr sz="1440">
                <a:solidFill>
                  <a:schemeClr val="tx1"/>
                </a:solidFill>
              </a:defRPr>
            </a:lvl3pPr>
            <a:lvl4pPr marL="1234292" indent="0" algn="r">
              <a:buFontTx/>
              <a:buNone/>
              <a:defRPr/>
            </a:lvl4pPr>
            <a:lvl5pPr marL="1645726" indent="0" algn="r">
              <a:buFontTx/>
              <a:buNone/>
              <a:defRPr/>
            </a:lvl5pPr>
          </a:lstStyle>
          <a:p>
            <a:pPr marL="0" marR="0" lvl="0" indent="0" algn="r" defTabSz="822862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ea typeface="Futura Maxi Book" charset="0"/>
              </a:rPr>
              <a:t>Speaker’s name, 18pt</a:t>
            </a:r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58CA7BA5-8BC9-5B4E-8F64-660200E4A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013" y="63563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E41F33A-8A61-4937-A58C-46521EFFC1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446FB4-077F-4148-AA2A-988B14B14607}"/>
              </a:ext>
            </a:extLst>
          </p:cNvPr>
          <p:cNvSpPr/>
          <p:nvPr/>
        </p:nvSpPr>
        <p:spPr>
          <a:xfrm>
            <a:off x="729745" y="4008221"/>
            <a:ext cx="574285" cy="72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>
              <a:solidFill>
                <a:srgbClr val="00269A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1F04526-087E-5143-A664-18DD6669B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02752" y="6655640"/>
            <a:ext cx="3809952" cy="213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kern="0" dirty="0"/>
              <a:t>CDFP-CY20-XXX  XX-XXX-2020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0731" y="424366"/>
            <a:ext cx="2126708" cy="471831"/>
          </a:xfrm>
          <a:prstGeom prst="rect">
            <a:avLst/>
          </a:prstGeom>
        </p:spPr>
      </p:pic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566163" y="994867"/>
            <a:ext cx="7431751" cy="2744077"/>
          </a:xfrm>
        </p:spPr>
        <p:txBody>
          <a:bodyPr anchor="b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Slide: Option B</a:t>
            </a:r>
            <a:br>
              <a:rPr lang="en-US" dirty="0"/>
            </a:br>
            <a:r>
              <a:rPr lang="en-US" dirty="0"/>
              <a:t>Arial Bold 32pt.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565151" y="4434418"/>
            <a:ext cx="7433733" cy="1181933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Subtitle, Arial 18pt. You can place your own image here. (~477x521px image) Scale image to box shown here </a:t>
            </a:r>
          </a:p>
        </p:txBody>
      </p:sp>
    </p:spTree>
    <p:extLst>
      <p:ext uri="{BB962C8B-B14F-4D97-AF65-F5344CB8AC3E}">
        <p14:creationId xmlns:p14="http://schemas.microsoft.com/office/powerpoint/2010/main" val="135054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: Global Haw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407" y="203920"/>
            <a:ext cx="7941364" cy="651757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5409" y="203922"/>
            <a:ext cx="7941363" cy="6505996"/>
          </a:xfrm>
          <a:prstGeom prst="rect">
            <a:avLst/>
          </a:prstGeom>
          <a:gradFill flip="none" rotWithShape="1">
            <a:gsLst>
              <a:gs pos="40000">
                <a:schemeClr val="tx2">
                  <a:alpha val="0"/>
                </a:schemeClr>
              </a:gs>
              <a:gs pos="100000">
                <a:schemeClr val="tx2"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4" dirty="0"/>
          </a:p>
        </p:txBody>
      </p:sp>
      <p:sp>
        <p:nvSpPr>
          <p:cNvPr id="17" name="Text Placeholder 36">
            <a:extLst>
              <a:ext uri="{FF2B5EF4-FFF2-40B4-BE49-F238E27FC236}">
                <a16:creationId xmlns:a16="http://schemas.microsoft.com/office/drawing/2014/main" id="{DF39024A-1102-5F48-9249-E729007ED8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51522" y="5947873"/>
            <a:ext cx="3385401" cy="280531"/>
          </a:xfrm>
        </p:spPr>
        <p:txBody>
          <a:bodyPr anchor="ctr">
            <a:no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Date, Arial 12pt</a:t>
            </a:r>
          </a:p>
        </p:txBody>
      </p:sp>
      <p:sp>
        <p:nvSpPr>
          <p:cNvPr id="19" name="Text Placeholder 38">
            <a:extLst>
              <a:ext uri="{FF2B5EF4-FFF2-40B4-BE49-F238E27FC236}">
                <a16:creationId xmlns:a16="http://schemas.microsoft.com/office/drawing/2014/main" id="{6C1487F2-D3D6-5D4B-B992-CFE61145C7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1520" y="5515628"/>
            <a:ext cx="3385405" cy="378725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lang="en-US" sz="1867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822862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</a:pPr>
            <a:r>
              <a:rPr lang="en-US" dirty="0"/>
              <a:t>Speaker’s Title, Arial 14pt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923C8992-C80B-1D48-83D3-2F4448BDCE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45106" y="5123348"/>
            <a:ext cx="3391812" cy="493003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11432" indent="0" algn="r">
              <a:lnSpc>
                <a:spcPct val="100000"/>
              </a:lnSpc>
              <a:buFontTx/>
              <a:buNone/>
              <a:defRPr sz="1680">
                <a:solidFill>
                  <a:schemeClr val="tx1"/>
                </a:solidFill>
              </a:defRPr>
            </a:lvl2pPr>
            <a:lvl3pPr marL="822862" indent="0" algn="r">
              <a:lnSpc>
                <a:spcPct val="100000"/>
              </a:lnSpc>
              <a:buFontTx/>
              <a:buNone/>
              <a:defRPr sz="1440">
                <a:solidFill>
                  <a:schemeClr val="tx1"/>
                </a:solidFill>
              </a:defRPr>
            </a:lvl3pPr>
            <a:lvl4pPr marL="1234292" indent="0" algn="r">
              <a:buFontTx/>
              <a:buNone/>
              <a:defRPr/>
            </a:lvl4pPr>
            <a:lvl5pPr marL="1645726" indent="0" algn="r">
              <a:buFontTx/>
              <a:buNone/>
              <a:defRPr/>
            </a:lvl5pPr>
          </a:lstStyle>
          <a:p>
            <a:pPr algn="r"/>
            <a:r>
              <a:rPr lang="en-US" b="1" dirty="0">
                <a:ea typeface="Futura Maxi Book" charset="0"/>
              </a:rPr>
              <a:t>Speaker’s name, 18pt</a:t>
            </a:r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58CA7BA5-8BC9-5B4E-8F64-660200E4A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013" y="63563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E41F33A-8A61-4937-A58C-46521EFFC1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446FB4-077F-4148-AA2A-988B14B14607}"/>
              </a:ext>
            </a:extLst>
          </p:cNvPr>
          <p:cNvSpPr/>
          <p:nvPr/>
        </p:nvSpPr>
        <p:spPr>
          <a:xfrm>
            <a:off x="729745" y="4008221"/>
            <a:ext cx="574285" cy="72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>
              <a:solidFill>
                <a:srgbClr val="00269A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1F04526-087E-5143-A664-18DD6669B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02752" y="6655640"/>
            <a:ext cx="3809952" cy="213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kern="0" dirty="0"/>
              <a:t>CDFP-CY20-XXX  XX-XXX-2020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0731" y="424366"/>
            <a:ext cx="2126708" cy="47183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66163" y="994867"/>
            <a:ext cx="7431751" cy="2744077"/>
          </a:xfrm>
        </p:spPr>
        <p:txBody>
          <a:bodyPr anchor="b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Slide: Option B</a:t>
            </a:r>
            <a:br>
              <a:rPr lang="en-US" dirty="0"/>
            </a:br>
            <a:r>
              <a:rPr lang="en-US" dirty="0"/>
              <a:t>Arial Bold 32pt.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565151" y="4376862"/>
            <a:ext cx="7341176" cy="1138767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Subtitle, Arial 18pt. You can place your own image here. (~477x521px image) Scale image to box shown here </a:t>
            </a:r>
          </a:p>
        </p:txBody>
      </p:sp>
    </p:spTree>
    <p:extLst>
      <p:ext uri="{BB962C8B-B14F-4D97-AF65-F5344CB8AC3E}">
        <p14:creationId xmlns:p14="http://schemas.microsoft.com/office/powerpoint/2010/main" val="48743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: Circle 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409" y="203922"/>
            <a:ext cx="7941363" cy="650599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05409" y="203922"/>
            <a:ext cx="7941363" cy="6505996"/>
          </a:xfrm>
          <a:prstGeom prst="rect">
            <a:avLst/>
          </a:prstGeom>
          <a:gradFill flip="none" rotWithShape="1">
            <a:gsLst>
              <a:gs pos="61000">
                <a:srgbClr val="000000">
                  <a:alpha val="0"/>
                </a:srgbClr>
              </a:gs>
              <a:gs pos="33000">
                <a:schemeClr val="tx2">
                  <a:alpha val="35000"/>
                </a:schemeClr>
              </a:gs>
              <a:gs pos="100000">
                <a:schemeClr val="tx2"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4" dirty="0"/>
          </a:p>
        </p:txBody>
      </p:sp>
      <p:sp>
        <p:nvSpPr>
          <p:cNvPr id="17" name="Text Placeholder 36">
            <a:extLst>
              <a:ext uri="{FF2B5EF4-FFF2-40B4-BE49-F238E27FC236}">
                <a16:creationId xmlns:a16="http://schemas.microsoft.com/office/drawing/2014/main" id="{DF39024A-1102-5F48-9249-E729007ED8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51522" y="5947873"/>
            <a:ext cx="3385401" cy="280531"/>
          </a:xfrm>
        </p:spPr>
        <p:txBody>
          <a:bodyPr anchor="ctr">
            <a:no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Date, Arial 12pt</a:t>
            </a:r>
          </a:p>
        </p:txBody>
      </p:sp>
      <p:sp>
        <p:nvSpPr>
          <p:cNvPr id="19" name="Text Placeholder 38">
            <a:extLst>
              <a:ext uri="{FF2B5EF4-FFF2-40B4-BE49-F238E27FC236}">
                <a16:creationId xmlns:a16="http://schemas.microsoft.com/office/drawing/2014/main" id="{6C1487F2-D3D6-5D4B-B992-CFE61145C7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1520" y="5515628"/>
            <a:ext cx="3385405" cy="378725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lang="en-US" sz="1867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822862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</a:pPr>
            <a:r>
              <a:rPr lang="en-US" dirty="0"/>
              <a:t>Speaker’s Title, Arial 14pt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923C8992-C80B-1D48-83D3-2F4448BDCE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45106" y="5123348"/>
            <a:ext cx="3391812" cy="493003"/>
          </a:xfrm>
        </p:spPr>
        <p:txBody>
          <a:bodyPr anchor="b" anchorCtr="0">
            <a:noAutofit/>
          </a:bodyPr>
          <a:lstStyle>
            <a:lvl1pPr marL="0" marR="0" indent="0" algn="r" defTabSz="822862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chemeClr val="tx2"/>
                </a:solidFill>
                <a:latin typeface="+mj-lt"/>
              </a:defRPr>
            </a:lvl1pPr>
            <a:lvl2pPr marL="411432" indent="0" algn="r">
              <a:lnSpc>
                <a:spcPct val="100000"/>
              </a:lnSpc>
              <a:buFontTx/>
              <a:buNone/>
              <a:defRPr sz="1680">
                <a:solidFill>
                  <a:schemeClr val="tx1"/>
                </a:solidFill>
              </a:defRPr>
            </a:lvl2pPr>
            <a:lvl3pPr marL="822862" indent="0" algn="r">
              <a:lnSpc>
                <a:spcPct val="100000"/>
              </a:lnSpc>
              <a:buFontTx/>
              <a:buNone/>
              <a:defRPr sz="1440">
                <a:solidFill>
                  <a:schemeClr val="tx1"/>
                </a:solidFill>
              </a:defRPr>
            </a:lvl3pPr>
            <a:lvl4pPr marL="1234292" indent="0" algn="r">
              <a:buFontTx/>
              <a:buNone/>
              <a:defRPr/>
            </a:lvl4pPr>
            <a:lvl5pPr marL="1645726" indent="0" algn="r">
              <a:buFontTx/>
              <a:buNone/>
              <a:defRPr/>
            </a:lvl5pPr>
          </a:lstStyle>
          <a:p>
            <a:pPr marL="0" marR="0" lvl="0" indent="0" algn="r" defTabSz="822862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ea typeface="Futura Maxi Book" charset="0"/>
              </a:rPr>
              <a:t>Speaker’s name, 18pt</a:t>
            </a:r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58CA7BA5-8BC9-5B4E-8F64-660200E4A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013" y="63563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E41F33A-8A61-4937-A58C-46521EFFC1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446FB4-077F-4148-AA2A-988B14B14607}"/>
              </a:ext>
            </a:extLst>
          </p:cNvPr>
          <p:cNvSpPr/>
          <p:nvPr/>
        </p:nvSpPr>
        <p:spPr>
          <a:xfrm>
            <a:off x="729745" y="4008221"/>
            <a:ext cx="574285" cy="72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>
              <a:solidFill>
                <a:srgbClr val="00269A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1F04526-087E-5143-A664-18DD6669B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02752" y="6655640"/>
            <a:ext cx="3809952" cy="213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kern="0" dirty="0"/>
              <a:t>CDFP-CY20-XXX  XX-XXX-2020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0731" y="424366"/>
            <a:ext cx="2126708" cy="471831"/>
          </a:xfrm>
          <a:prstGeom prst="rect">
            <a:avLst/>
          </a:prstGeom>
        </p:spPr>
      </p:pic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566163" y="994867"/>
            <a:ext cx="7431751" cy="2744077"/>
          </a:xfrm>
        </p:spPr>
        <p:txBody>
          <a:bodyPr anchor="b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Slide: Option B</a:t>
            </a:r>
            <a:br>
              <a:rPr lang="en-US" dirty="0"/>
            </a:br>
            <a:r>
              <a:rPr lang="en-US" dirty="0"/>
              <a:t>Arial Bold 32pt.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565151" y="4434418"/>
            <a:ext cx="7433733" cy="1181933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Subtitle, Arial 18pt. You can place your own image here. (~477x521px image) Scale image to box shown here </a:t>
            </a:r>
          </a:p>
        </p:txBody>
      </p:sp>
    </p:spTree>
    <p:extLst>
      <p:ext uri="{BB962C8B-B14F-4D97-AF65-F5344CB8AC3E}">
        <p14:creationId xmlns:p14="http://schemas.microsoft.com/office/powerpoint/2010/main" val="33430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: R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05409" y="203922"/>
            <a:ext cx="7941363" cy="6505996"/>
          </a:xfrm>
          <a:prstGeom prst="rect">
            <a:avLst/>
          </a:prstGeom>
          <a:gradFill flip="none" rotWithShape="1">
            <a:gsLst>
              <a:gs pos="61000">
                <a:srgbClr val="000000">
                  <a:alpha val="0"/>
                </a:srgbClr>
              </a:gs>
              <a:gs pos="33000">
                <a:schemeClr val="tx2">
                  <a:alpha val="35000"/>
                </a:schemeClr>
              </a:gs>
              <a:gs pos="100000">
                <a:schemeClr val="tx2"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4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407" y="194209"/>
            <a:ext cx="7941364" cy="6515707"/>
          </a:xfrm>
          <a:prstGeom prst="rect">
            <a:avLst/>
          </a:prstGeom>
        </p:spPr>
      </p:pic>
      <p:sp>
        <p:nvSpPr>
          <p:cNvPr id="17" name="Text Placeholder 36">
            <a:extLst>
              <a:ext uri="{FF2B5EF4-FFF2-40B4-BE49-F238E27FC236}">
                <a16:creationId xmlns:a16="http://schemas.microsoft.com/office/drawing/2014/main" id="{DF39024A-1102-5F48-9249-E729007ED8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51522" y="5947873"/>
            <a:ext cx="3385401" cy="280531"/>
          </a:xfrm>
        </p:spPr>
        <p:txBody>
          <a:bodyPr anchor="ctr">
            <a:no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Date, Arial 12pt</a:t>
            </a:r>
          </a:p>
        </p:txBody>
      </p:sp>
      <p:sp>
        <p:nvSpPr>
          <p:cNvPr id="19" name="Text Placeholder 38">
            <a:extLst>
              <a:ext uri="{FF2B5EF4-FFF2-40B4-BE49-F238E27FC236}">
                <a16:creationId xmlns:a16="http://schemas.microsoft.com/office/drawing/2014/main" id="{6C1487F2-D3D6-5D4B-B992-CFE61145C7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1520" y="5515628"/>
            <a:ext cx="3385405" cy="378725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lang="en-US" sz="1867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822862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</a:pPr>
            <a:r>
              <a:rPr lang="en-US" dirty="0"/>
              <a:t>Speaker’s Title, Arial 14pt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923C8992-C80B-1D48-83D3-2F4448BDCE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45106" y="5123348"/>
            <a:ext cx="3391812" cy="493003"/>
          </a:xfrm>
        </p:spPr>
        <p:txBody>
          <a:bodyPr anchor="b" anchorCtr="0">
            <a:noAutofit/>
          </a:bodyPr>
          <a:lstStyle>
            <a:lvl1pPr marL="0" marR="0" indent="0" algn="r" defTabSz="822862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chemeClr val="tx2"/>
                </a:solidFill>
                <a:latin typeface="+mj-lt"/>
              </a:defRPr>
            </a:lvl1pPr>
            <a:lvl2pPr marL="411432" indent="0" algn="r">
              <a:lnSpc>
                <a:spcPct val="100000"/>
              </a:lnSpc>
              <a:buFontTx/>
              <a:buNone/>
              <a:defRPr sz="1680">
                <a:solidFill>
                  <a:schemeClr val="tx1"/>
                </a:solidFill>
              </a:defRPr>
            </a:lvl2pPr>
            <a:lvl3pPr marL="822862" indent="0" algn="r">
              <a:lnSpc>
                <a:spcPct val="100000"/>
              </a:lnSpc>
              <a:buFontTx/>
              <a:buNone/>
              <a:defRPr sz="1440">
                <a:solidFill>
                  <a:schemeClr val="tx1"/>
                </a:solidFill>
              </a:defRPr>
            </a:lvl3pPr>
            <a:lvl4pPr marL="1234292" indent="0" algn="r">
              <a:buFontTx/>
              <a:buNone/>
              <a:defRPr/>
            </a:lvl4pPr>
            <a:lvl5pPr marL="1645726" indent="0" algn="r">
              <a:buFontTx/>
              <a:buNone/>
              <a:defRPr/>
            </a:lvl5pPr>
          </a:lstStyle>
          <a:p>
            <a:pPr marL="0" marR="0" lvl="0" indent="0" algn="r" defTabSz="822862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ea typeface="Futura Maxi Book" charset="0"/>
              </a:rPr>
              <a:t>Speaker’s name, 18pt</a:t>
            </a:r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58CA7BA5-8BC9-5B4E-8F64-660200E4A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013" y="63563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E41F33A-8A61-4937-A58C-46521EFFC1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446FB4-077F-4148-AA2A-988B14B14607}"/>
              </a:ext>
            </a:extLst>
          </p:cNvPr>
          <p:cNvSpPr/>
          <p:nvPr/>
        </p:nvSpPr>
        <p:spPr>
          <a:xfrm>
            <a:off x="729745" y="4008221"/>
            <a:ext cx="574285" cy="72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>
              <a:solidFill>
                <a:srgbClr val="00269A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1F04526-087E-5143-A664-18DD6669B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02752" y="6655640"/>
            <a:ext cx="3809952" cy="213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kern="0" dirty="0"/>
              <a:t>CDFP-CY20-XXX  XX-XXX-2020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0731" y="424366"/>
            <a:ext cx="2126708" cy="471831"/>
          </a:xfrm>
          <a:prstGeom prst="rect">
            <a:avLst/>
          </a:prstGeom>
        </p:spPr>
      </p:pic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566163" y="994867"/>
            <a:ext cx="7431751" cy="2744077"/>
          </a:xfrm>
        </p:spPr>
        <p:txBody>
          <a:bodyPr anchor="b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Slide: Option B</a:t>
            </a:r>
            <a:br>
              <a:rPr lang="en-US" dirty="0"/>
            </a:br>
            <a:r>
              <a:rPr lang="en-US" dirty="0"/>
              <a:t>Arial Bold 32pt.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565151" y="4434418"/>
            <a:ext cx="7433733" cy="1181933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Subtitle, Arial 18pt. You can place your own image here. (~477x521px image) Scale image to box shown here </a:t>
            </a:r>
          </a:p>
        </p:txBody>
      </p:sp>
    </p:spTree>
    <p:extLst>
      <p:ext uri="{BB962C8B-B14F-4D97-AF65-F5344CB8AC3E}">
        <p14:creationId xmlns:p14="http://schemas.microsoft.com/office/powerpoint/2010/main" val="91151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: U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407" y="205938"/>
            <a:ext cx="7941364" cy="650398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05409" y="203922"/>
            <a:ext cx="7941363" cy="6505996"/>
          </a:xfrm>
          <a:prstGeom prst="rect">
            <a:avLst/>
          </a:prstGeom>
          <a:gradFill flip="none" rotWithShape="1">
            <a:gsLst>
              <a:gs pos="86000">
                <a:schemeClr val="tx2">
                  <a:alpha val="0"/>
                </a:schemeClr>
              </a:gs>
              <a:gs pos="100000">
                <a:schemeClr val="tx2">
                  <a:alpha val="7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4" dirty="0"/>
          </a:p>
        </p:txBody>
      </p:sp>
      <p:sp>
        <p:nvSpPr>
          <p:cNvPr id="17" name="Text Placeholder 36">
            <a:extLst>
              <a:ext uri="{FF2B5EF4-FFF2-40B4-BE49-F238E27FC236}">
                <a16:creationId xmlns:a16="http://schemas.microsoft.com/office/drawing/2014/main" id="{DF39024A-1102-5F48-9249-E729007ED8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51522" y="5947873"/>
            <a:ext cx="3385401" cy="280531"/>
          </a:xfrm>
        </p:spPr>
        <p:txBody>
          <a:bodyPr anchor="ctr">
            <a:no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Date, Arial 12pt</a:t>
            </a:r>
          </a:p>
        </p:txBody>
      </p:sp>
      <p:sp>
        <p:nvSpPr>
          <p:cNvPr id="19" name="Text Placeholder 38">
            <a:extLst>
              <a:ext uri="{FF2B5EF4-FFF2-40B4-BE49-F238E27FC236}">
                <a16:creationId xmlns:a16="http://schemas.microsoft.com/office/drawing/2014/main" id="{6C1487F2-D3D6-5D4B-B992-CFE61145C7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1520" y="5515628"/>
            <a:ext cx="3385405" cy="378725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lang="en-US" sz="1867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822862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</a:pPr>
            <a:r>
              <a:rPr lang="en-US" dirty="0"/>
              <a:t>Speaker’s Title, Arial 14pt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923C8992-C80B-1D48-83D3-2F4448BDCE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45106" y="5123348"/>
            <a:ext cx="3391812" cy="493003"/>
          </a:xfrm>
        </p:spPr>
        <p:txBody>
          <a:bodyPr anchor="b" anchorCtr="0">
            <a:noAutofit/>
          </a:bodyPr>
          <a:lstStyle>
            <a:lvl1pPr marL="0" marR="0" indent="0" algn="r" defTabSz="822862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chemeClr val="tx2"/>
                </a:solidFill>
                <a:latin typeface="+mj-lt"/>
              </a:defRPr>
            </a:lvl1pPr>
            <a:lvl2pPr marL="411432" indent="0" algn="r">
              <a:lnSpc>
                <a:spcPct val="100000"/>
              </a:lnSpc>
              <a:buFontTx/>
              <a:buNone/>
              <a:defRPr sz="1680">
                <a:solidFill>
                  <a:schemeClr val="tx1"/>
                </a:solidFill>
              </a:defRPr>
            </a:lvl2pPr>
            <a:lvl3pPr marL="822862" indent="0" algn="r">
              <a:lnSpc>
                <a:spcPct val="100000"/>
              </a:lnSpc>
              <a:buFontTx/>
              <a:buNone/>
              <a:defRPr sz="1440">
                <a:solidFill>
                  <a:schemeClr val="tx1"/>
                </a:solidFill>
              </a:defRPr>
            </a:lvl3pPr>
            <a:lvl4pPr marL="1234292" indent="0" algn="r">
              <a:buFontTx/>
              <a:buNone/>
              <a:defRPr/>
            </a:lvl4pPr>
            <a:lvl5pPr marL="1645726" indent="0" algn="r">
              <a:buFontTx/>
              <a:buNone/>
              <a:defRPr/>
            </a:lvl5pPr>
          </a:lstStyle>
          <a:p>
            <a:pPr marL="0" marR="0" lvl="0" indent="0" algn="r" defTabSz="822862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ea typeface="Futura Maxi Book" charset="0"/>
              </a:rPr>
              <a:t>Speaker’s name, 18pt</a:t>
            </a:r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58CA7BA5-8BC9-5B4E-8F64-660200E4A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013" y="63563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E41F33A-8A61-4937-A58C-46521EFFC1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446FB4-077F-4148-AA2A-988B14B14607}"/>
              </a:ext>
            </a:extLst>
          </p:cNvPr>
          <p:cNvSpPr/>
          <p:nvPr/>
        </p:nvSpPr>
        <p:spPr>
          <a:xfrm>
            <a:off x="729745" y="4008221"/>
            <a:ext cx="574285" cy="72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>
              <a:solidFill>
                <a:srgbClr val="00269A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1F04526-087E-5143-A664-18DD6669B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02752" y="6655640"/>
            <a:ext cx="3809952" cy="213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kern="0" dirty="0"/>
              <a:t>CDFP-CY20-XXX  XX-XXX-2020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0731" y="424366"/>
            <a:ext cx="2126708" cy="471831"/>
          </a:xfrm>
          <a:prstGeom prst="rect">
            <a:avLst/>
          </a:prstGeom>
        </p:spPr>
      </p:pic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566163" y="994867"/>
            <a:ext cx="7431751" cy="2744077"/>
          </a:xfrm>
        </p:spPr>
        <p:txBody>
          <a:bodyPr anchor="b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Slide: Option B</a:t>
            </a:r>
            <a:br>
              <a:rPr lang="en-US" dirty="0"/>
            </a:br>
            <a:r>
              <a:rPr lang="en-US" dirty="0"/>
              <a:t>Arial Bold 32pt.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565151" y="4434418"/>
            <a:ext cx="7433733" cy="1181933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Subtitle, Arial 18pt. You can place your own image here. (~477x521px image) Scale image to box shown here </a:t>
            </a:r>
          </a:p>
        </p:txBody>
      </p:sp>
    </p:spTree>
    <p:extLst>
      <p:ext uri="{BB962C8B-B14F-4D97-AF65-F5344CB8AC3E}">
        <p14:creationId xmlns:p14="http://schemas.microsoft.com/office/powerpoint/2010/main" val="491600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: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411" y="203920"/>
            <a:ext cx="7941361" cy="651757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05409" y="203922"/>
            <a:ext cx="7941363" cy="6505996"/>
          </a:xfrm>
          <a:prstGeom prst="rect">
            <a:avLst/>
          </a:prstGeom>
          <a:gradFill flip="none" rotWithShape="1">
            <a:gsLst>
              <a:gs pos="48000">
                <a:schemeClr val="tx2">
                  <a:alpha val="22000"/>
                </a:schemeClr>
              </a:gs>
              <a:gs pos="100000">
                <a:schemeClr val="tx2"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4" dirty="0"/>
          </a:p>
        </p:txBody>
      </p:sp>
      <p:sp>
        <p:nvSpPr>
          <p:cNvPr id="17" name="Text Placeholder 36">
            <a:extLst>
              <a:ext uri="{FF2B5EF4-FFF2-40B4-BE49-F238E27FC236}">
                <a16:creationId xmlns:a16="http://schemas.microsoft.com/office/drawing/2014/main" id="{DF39024A-1102-5F48-9249-E729007ED8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51522" y="5947873"/>
            <a:ext cx="3385401" cy="280531"/>
          </a:xfrm>
        </p:spPr>
        <p:txBody>
          <a:bodyPr anchor="ctr">
            <a:no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Date, Arial 12pt</a:t>
            </a:r>
          </a:p>
        </p:txBody>
      </p:sp>
      <p:sp>
        <p:nvSpPr>
          <p:cNvPr id="19" name="Text Placeholder 38">
            <a:extLst>
              <a:ext uri="{FF2B5EF4-FFF2-40B4-BE49-F238E27FC236}">
                <a16:creationId xmlns:a16="http://schemas.microsoft.com/office/drawing/2014/main" id="{6C1487F2-D3D6-5D4B-B992-CFE61145C7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1520" y="5515628"/>
            <a:ext cx="3385405" cy="378725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lang="en-US" sz="1867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822862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None/>
            </a:pPr>
            <a:r>
              <a:rPr lang="en-US" dirty="0"/>
              <a:t>Speaker’s Title, Arial 14pt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923C8992-C80B-1D48-83D3-2F4448BDCE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45106" y="5123348"/>
            <a:ext cx="3391812" cy="493003"/>
          </a:xfrm>
        </p:spPr>
        <p:txBody>
          <a:bodyPr anchor="b" anchorCtr="0">
            <a:noAutofit/>
          </a:bodyPr>
          <a:lstStyle>
            <a:lvl1pPr marL="0" marR="0" indent="0" algn="r" defTabSz="822862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chemeClr val="tx2"/>
                </a:solidFill>
                <a:latin typeface="+mj-lt"/>
              </a:defRPr>
            </a:lvl1pPr>
            <a:lvl2pPr marL="411432" indent="0" algn="r">
              <a:lnSpc>
                <a:spcPct val="100000"/>
              </a:lnSpc>
              <a:buFontTx/>
              <a:buNone/>
              <a:defRPr sz="1680">
                <a:solidFill>
                  <a:schemeClr val="tx1"/>
                </a:solidFill>
              </a:defRPr>
            </a:lvl2pPr>
            <a:lvl3pPr marL="822862" indent="0" algn="r">
              <a:lnSpc>
                <a:spcPct val="100000"/>
              </a:lnSpc>
              <a:buFontTx/>
              <a:buNone/>
              <a:defRPr sz="1440">
                <a:solidFill>
                  <a:schemeClr val="tx1"/>
                </a:solidFill>
              </a:defRPr>
            </a:lvl3pPr>
            <a:lvl4pPr marL="1234292" indent="0" algn="r">
              <a:buFontTx/>
              <a:buNone/>
              <a:defRPr/>
            </a:lvl4pPr>
            <a:lvl5pPr marL="1645726" indent="0" algn="r">
              <a:buFontTx/>
              <a:buNone/>
              <a:defRPr/>
            </a:lvl5pPr>
          </a:lstStyle>
          <a:p>
            <a:pPr marL="0" marR="0" lvl="0" indent="0" algn="r" defTabSz="822862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ea typeface="Futura Maxi Book" charset="0"/>
              </a:rPr>
              <a:t>Speaker’s name, 18pt</a:t>
            </a:r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58CA7BA5-8BC9-5B4E-8F64-660200E4A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013" y="63563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E41F33A-8A61-4937-A58C-46521EFFC1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446FB4-077F-4148-AA2A-988B14B14607}"/>
              </a:ext>
            </a:extLst>
          </p:cNvPr>
          <p:cNvSpPr/>
          <p:nvPr/>
        </p:nvSpPr>
        <p:spPr>
          <a:xfrm>
            <a:off x="729745" y="4008221"/>
            <a:ext cx="574285" cy="72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>
              <a:solidFill>
                <a:srgbClr val="00269A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1F04526-087E-5143-A664-18DD6669B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02752" y="6655640"/>
            <a:ext cx="3809952" cy="213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kern="0" dirty="0"/>
              <a:t>CDFP-CY20-XXX  XX-XXX-2020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0731" y="424366"/>
            <a:ext cx="2126708" cy="471831"/>
          </a:xfrm>
          <a:prstGeom prst="rect">
            <a:avLst/>
          </a:prstGeom>
        </p:spPr>
      </p:pic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566163" y="994867"/>
            <a:ext cx="7431751" cy="2744077"/>
          </a:xfrm>
        </p:spPr>
        <p:txBody>
          <a:bodyPr anchor="b" anchorCtr="0">
            <a:norm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Slide: Option B</a:t>
            </a:r>
            <a:br>
              <a:rPr lang="en-US" dirty="0"/>
            </a:br>
            <a:r>
              <a:rPr lang="en-US" dirty="0"/>
              <a:t>Arial Bold 32pt.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565151" y="4434418"/>
            <a:ext cx="7433733" cy="1181933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Subtitle, Arial 18pt. You can place your own image here. (~477x521px image) Scale image to box shown here </a:t>
            </a:r>
          </a:p>
        </p:txBody>
      </p:sp>
    </p:spTree>
    <p:extLst>
      <p:ext uri="{BB962C8B-B14F-4D97-AF65-F5344CB8AC3E}">
        <p14:creationId xmlns:p14="http://schemas.microsoft.com/office/powerpoint/2010/main" val="48906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Bulleted Content (Less Cop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38A006-D3EA-5649-B396-723AD345A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02752" y="6655640"/>
            <a:ext cx="3809952" cy="213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kern="0" dirty="0"/>
              <a:t>CDFP-CY20-XXX  XX-XXX-2020</a:t>
            </a:r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3886CE9E-EB04-DC49-B621-EC8CE09B6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013" y="63563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8E41F33A-8A61-4937-A58C-46521EFFC1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5E095C2-C635-DA4D-ABA6-B9EFFB7DB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423" y="140681"/>
            <a:ext cx="9564128" cy="92171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Main H Font: Arial Bold 24pt. (light content)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908801-D684-B641-8FDA-B4980972C65F}"/>
              </a:ext>
            </a:extLst>
          </p:cNvPr>
          <p:cNvCxnSpPr>
            <a:cxnSpLocks/>
          </p:cNvCxnSpPr>
          <p:nvPr/>
        </p:nvCxnSpPr>
        <p:spPr>
          <a:xfrm>
            <a:off x="208504" y="1061931"/>
            <a:ext cx="1177499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5A13C3-637C-704A-83D2-665B7CA280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3421" y="1333794"/>
            <a:ext cx="10830952" cy="48200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080"/>
              </a:spcBef>
              <a:spcAft>
                <a:spcPts val="720"/>
              </a:spcAft>
              <a:buFont typeface="Arial" panose="020B0604020202020204" pitchFamily="34" charset="0"/>
              <a:buNone/>
              <a:defRPr sz="2400" b="0">
                <a:solidFill>
                  <a:schemeClr val="tx2"/>
                </a:solidFill>
              </a:defRPr>
            </a:lvl1pPr>
            <a:lvl2pPr marL="209540" indent="-209540">
              <a:lnSpc>
                <a:spcPct val="100000"/>
              </a:lnSpc>
              <a:spcBef>
                <a:spcPts val="360"/>
              </a:spcBef>
              <a:spcAft>
                <a:spcPts val="360"/>
              </a:spcAft>
              <a:defRPr lang="en-US" sz="1867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45749" indent="-177157">
              <a:spcBef>
                <a:spcPts val="360"/>
              </a:spcBef>
              <a:spcAft>
                <a:spcPts val="360"/>
              </a:spcAft>
              <a:buFont typeface="Arial" panose="020B0604020202020204" pitchFamily="34" charset="0"/>
              <a:buChar char="–"/>
              <a:defRPr sz="1400">
                <a:solidFill>
                  <a:schemeClr val="tx2"/>
                </a:solidFill>
              </a:defRPr>
            </a:lvl3pPr>
            <a:lvl4pPr>
              <a:defRPr sz="1680">
                <a:solidFill>
                  <a:schemeClr val="accent3"/>
                </a:solidFill>
              </a:defRPr>
            </a:lvl4pPr>
            <a:lvl5pPr>
              <a:defRPr sz="168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 Arial 18 pt.</a:t>
            </a:r>
          </a:p>
          <a:p>
            <a:pPr lvl="1"/>
            <a:r>
              <a:rPr lang="en-US" dirty="0"/>
              <a:t>First level indent</a:t>
            </a:r>
          </a:p>
          <a:p>
            <a:pPr lvl="2"/>
            <a:r>
              <a:rPr lang="en-US" dirty="0"/>
              <a:t>Second level indent</a:t>
            </a: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537" y="193764"/>
            <a:ext cx="1584960" cy="3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525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Bulleted Content (Dense amount of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38A006-D3EA-5649-B396-723AD345A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02752" y="6655640"/>
            <a:ext cx="3809952" cy="213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kern="0" dirty="0"/>
              <a:t>CDFP-CY20-XXX  XX-XXX-2020</a:t>
            </a:r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3886CE9E-EB04-DC49-B621-EC8CE09B6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013" y="63563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8E41F33A-8A61-4937-A58C-46521EFFC1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5E095C2-C635-DA4D-ABA6-B9EFFB7DB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423" y="140681"/>
            <a:ext cx="9564128" cy="92171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Main H Font: Arial Bold 24pt. (dense content)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908801-D684-B641-8FDA-B4980972C65F}"/>
              </a:ext>
            </a:extLst>
          </p:cNvPr>
          <p:cNvCxnSpPr>
            <a:cxnSpLocks/>
          </p:cNvCxnSpPr>
          <p:nvPr/>
        </p:nvCxnSpPr>
        <p:spPr>
          <a:xfrm>
            <a:off x="208504" y="1061931"/>
            <a:ext cx="1177499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5A13C3-637C-704A-83D2-665B7CA280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3421" y="1333808"/>
            <a:ext cx="10830952" cy="4458037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1080"/>
              </a:spcBef>
              <a:buFont typeface="Arial" panose="020B0604020202020204" pitchFamily="34" charset="0"/>
              <a:buNone/>
              <a:defRPr sz="1600" b="0">
                <a:solidFill>
                  <a:schemeClr val="tx2"/>
                </a:solidFill>
              </a:defRPr>
            </a:lvl1pPr>
            <a:lvl2pPr marL="116200" indent="-116200">
              <a:lnSpc>
                <a:spcPct val="100000"/>
              </a:lnSpc>
              <a:spcBef>
                <a:spcPts val="240"/>
              </a:spcBef>
              <a:spcAft>
                <a:spcPts val="240"/>
              </a:spcAft>
              <a:defRPr sz="1333">
                <a:solidFill>
                  <a:schemeClr val="tx2"/>
                </a:solidFill>
              </a:defRPr>
            </a:lvl2pPr>
            <a:lvl3pPr marL="350502" indent="-137154">
              <a:spcBef>
                <a:spcPts val="360"/>
              </a:spcBef>
              <a:spcAft>
                <a:spcPts val="360"/>
              </a:spcAft>
              <a:buFont typeface="Arial" panose="020B0604020202020204" pitchFamily="34" charset="0"/>
              <a:buChar char="–"/>
              <a:defRPr sz="1200">
                <a:solidFill>
                  <a:schemeClr val="tx2"/>
                </a:solidFill>
              </a:defRPr>
            </a:lvl3pPr>
            <a:lvl4pPr>
              <a:defRPr sz="1680">
                <a:solidFill>
                  <a:schemeClr val="accent3"/>
                </a:solidFill>
              </a:defRPr>
            </a:lvl4pPr>
            <a:lvl5pPr>
              <a:defRPr sz="168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 Arial 12 pt.</a:t>
            </a:r>
          </a:p>
          <a:p>
            <a:pPr lvl="1"/>
            <a:r>
              <a:rPr lang="en-US" dirty="0"/>
              <a:t>First level indent</a:t>
            </a:r>
          </a:p>
          <a:p>
            <a:pPr lvl="2"/>
            <a:r>
              <a:rPr lang="en-US" dirty="0"/>
              <a:t>Second level indent</a:t>
            </a: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537" y="193764"/>
            <a:ext cx="1584960" cy="3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72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2 Col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38A006-D3EA-5649-B396-723AD345A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02752" y="6655640"/>
            <a:ext cx="3809952" cy="213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kern="0" dirty="0"/>
              <a:t>CDFP-CY20-XXX  XX-XXX-2020</a:t>
            </a:r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3886CE9E-EB04-DC49-B621-EC8CE09B6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013" y="63563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8E41F33A-8A61-4937-A58C-46521EFFC1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5E095C2-C635-DA4D-ABA6-B9EFFB7DB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423" y="140681"/>
            <a:ext cx="9564128" cy="92171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Main H Font: Arial Bold 24pt.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908801-D684-B641-8FDA-B4980972C65F}"/>
              </a:ext>
            </a:extLst>
          </p:cNvPr>
          <p:cNvCxnSpPr>
            <a:cxnSpLocks/>
          </p:cNvCxnSpPr>
          <p:nvPr/>
        </p:nvCxnSpPr>
        <p:spPr>
          <a:xfrm>
            <a:off x="208504" y="1061931"/>
            <a:ext cx="1177499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5A13C3-637C-704A-83D2-665B7CA280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3421" y="1991197"/>
            <a:ext cx="5364480" cy="4162623"/>
          </a:xfrm>
        </p:spPr>
        <p:txBody>
          <a:bodyPr>
            <a:noAutofit/>
          </a:bodyPr>
          <a:lstStyle>
            <a:lvl1pPr marL="203814" indent="-203814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67" b="0">
                <a:solidFill>
                  <a:schemeClr val="tx2"/>
                </a:solidFill>
              </a:defRPr>
            </a:lvl1pPr>
            <a:lvl2pPr marL="622860" indent="-350478">
              <a:lnSpc>
                <a:spcPct val="100000"/>
              </a:lnSpc>
              <a:spcBef>
                <a:spcPts val="360"/>
              </a:spcBef>
              <a:spcAft>
                <a:spcPts val="360"/>
              </a:spcAft>
              <a:tabLst/>
              <a:defRPr lang="en-US" sz="1867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8101" indent="-139050">
              <a:spcBef>
                <a:spcPts val="360"/>
              </a:spcBef>
              <a:spcAft>
                <a:spcPts val="360"/>
              </a:spcAft>
              <a:buFont typeface="Arial" panose="020B0604020202020204" pitchFamily="34" charset="0"/>
              <a:buChar char="–"/>
              <a:defRPr sz="1467">
                <a:solidFill>
                  <a:schemeClr val="tx2"/>
                </a:solidFill>
              </a:defRPr>
            </a:lvl3pPr>
            <a:lvl4pPr>
              <a:defRPr sz="1680">
                <a:solidFill>
                  <a:schemeClr val="accent3"/>
                </a:solidFill>
              </a:defRPr>
            </a:lvl4pPr>
            <a:lvl5pPr>
              <a:defRPr sz="168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 Arial 18 pt.</a:t>
            </a:r>
          </a:p>
          <a:p>
            <a:pPr marL="622860" lvl="1" indent="-211429" algn="l" defTabSz="822862" rtl="0" eaLnBrk="1" latinLnBrk="0" hangingPunct="1">
              <a:lnSpc>
                <a:spcPct val="90000"/>
              </a:lnSpc>
              <a:spcBef>
                <a:spcPts val="449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170911" y="1990941"/>
            <a:ext cx="5364480" cy="4162875"/>
          </a:xfrm>
        </p:spPr>
        <p:txBody>
          <a:bodyPr>
            <a:normAutofit/>
          </a:bodyPr>
          <a:lstStyle>
            <a:lvl1pPr marL="272384" indent="-272384" algn="l" defTabSz="822862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1867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17147" indent="-205714">
              <a:defRPr lang="en-US" sz="1867" kern="120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97150" indent="-342858">
              <a:defRPr lang="en-US" sz="1467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0" lvl="0" indent="0" algn="l" defTabSz="822862" rtl="0" eaLnBrk="1" latinLnBrk="0" hangingPunct="1">
              <a:lnSpc>
                <a:spcPct val="100000"/>
              </a:lnSpc>
              <a:spcBef>
                <a:spcPts val="1080"/>
              </a:spcBef>
              <a:spcAft>
                <a:spcPts val="720"/>
              </a:spcAft>
            </a:pPr>
            <a:r>
              <a:rPr lang="en-US" dirty="0"/>
              <a:t>Click to edit Master text styles Arial 18 pt.</a:t>
            </a:r>
          </a:p>
          <a:p>
            <a:pPr marL="622860" lvl="1" indent="-211429" algn="l" defTabSz="822862" rtl="0" eaLnBrk="1" latinLnBrk="0" hangingPunct="1">
              <a:lnSpc>
                <a:spcPct val="90000"/>
              </a:lnSpc>
              <a:spcBef>
                <a:spcPts val="449"/>
              </a:spcBef>
              <a:spcAft>
                <a:spcPts val="36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893338" lvl="2" indent="-139050" algn="l" defTabSz="822862" rtl="0" eaLnBrk="1" latinLnBrk="0" hangingPunct="1">
              <a:lnSpc>
                <a:spcPct val="90000"/>
              </a:lnSpc>
              <a:spcBef>
                <a:spcPts val="360"/>
              </a:spcBef>
              <a:spcAft>
                <a:spcPts val="360"/>
              </a:spcAft>
              <a:buFont typeface="Arial" panose="020B0604020202020204" pitchFamily="34" charset="0"/>
              <a:buChar char="–"/>
            </a:pPr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2968" y="1221107"/>
            <a:ext cx="11082867" cy="769836"/>
          </a:xfrm>
        </p:spPr>
        <p:txBody>
          <a:bodyPr>
            <a:noAutofit/>
          </a:bodyPr>
          <a:lstStyle>
            <a:lvl1pPr marL="0" indent="0">
              <a:buNone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537" y="193764"/>
            <a:ext cx="1584960" cy="3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41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5"/>
            <a:ext cx="81355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9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F252750-81FB-EA46-95AF-4A0663508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3013" y="63563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E41F33A-8A61-4937-A58C-46521EFFC1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39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hf hdr="0" ftr="0" dt="0"/>
  <p:txStyles>
    <p:titleStyle>
      <a:lvl1pPr algn="l" defTabSz="822862" rtl="0" eaLnBrk="1" latinLnBrk="0" hangingPunct="1">
        <a:lnSpc>
          <a:spcPct val="90000"/>
        </a:lnSpc>
        <a:spcBef>
          <a:spcPct val="0"/>
        </a:spcBef>
        <a:buNone/>
        <a:defRPr sz="4267" b="1" kern="1200">
          <a:solidFill>
            <a:srgbClr val="00269A"/>
          </a:solidFill>
          <a:latin typeface="+mj-lt"/>
          <a:ea typeface="+mj-ea"/>
          <a:cs typeface="+mj-cs"/>
        </a:defRPr>
      </a:lvl1pPr>
    </p:titleStyle>
    <p:bodyStyle>
      <a:lvl1pPr marL="205714" indent="-205714" algn="l" defTabSz="822862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667" kern="1200">
          <a:solidFill>
            <a:schemeClr val="tx2"/>
          </a:solidFill>
          <a:latin typeface="+mn-lt"/>
          <a:ea typeface="+mn-ea"/>
          <a:cs typeface="+mn-cs"/>
        </a:defRPr>
      </a:lvl1pPr>
      <a:lvl2pPr marL="617147" indent="-205714" algn="l" defTabSz="822862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28576" indent="-205714" algn="l" defTabSz="822862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867" kern="1200">
          <a:solidFill>
            <a:schemeClr val="tx2"/>
          </a:solidFill>
          <a:latin typeface="+mn-lt"/>
          <a:ea typeface="+mn-ea"/>
          <a:cs typeface="+mn-cs"/>
        </a:defRPr>
      </a:lvl3pPr>
      <a:lvl4pPr marL="1440007" indent="-205714" algn="l" defTabSz="822862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867" kern="1200">
          <a:solidFill>
            <a:schemeClr val="tx2"/>
          </a:solidFill>
          <a:latin typeface="+mn-lt"/>
          <a:ea typeface="+mn-ea"/>
          <a:cs typeface="+mn-cs"/>
        </a:defRPr>
      </a:lvl4pPr>
      <a:lvl5pPr marL="1851440" indent="-205714" algn="l" defTabSz="822862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867" kern="1200">
          <a:solidFill>
            <a:schemeClr val="tx2"/>
          </a:solidFill>
          <a:latin typeface="+mn-lt"/>
          <a:ea typeface="+mn-ea"/>
          <a:cs typeface="+mn-cs"/>
        </a:defRPr>
      </a:lvl5pPr>
      <a:lvl6pPr marL="2262866" indent="-205714" algn="l" defTabSz="822862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300" indent="-205714" algn="l" defTabSz="822862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5730" indent="-205714" algn="l" defTabSz="822862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162" indent="-205714" algn="l" defTabSz="822862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86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32" algn="l" defTabSz="82286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862" algn="l" defTabSz="82286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292" algn="l" defTabSz="82286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726" algn="l" defTabSz="82286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155" algn="l" defTabSz="82286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584" algn="l" defTabSz="82286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015" algn="l" defTabSz="82286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446" algn="l" defTabSz="82286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sa.gov/images/content/125306main_rocket%20chart.jpg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microsoft.com/office/2007/relationships/hdphoto" Target="../media/hdphoto1.wdp"/><Relationship Id="rId12" Type="http://schemas.openxmlformats.org/officeDocument/2006/relationships/image" Target="../media/image32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16-November-2020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8345106" y="4984557"/>
            <a:ext cx="3391812" cy="493003"/>
          </a:xfrm>
        </p:spPr>
        <p:txBody>
          <a:bodyPr/>
          <a:lstStyle/>
          <a:p>
            <a:r>
              <a:rPr lang="en-US" dirty="0"/>
              <a:t>Terry Haws</a:t>
            </a:r>
          </a:p>
          <a:p>
            <a:r>
              <a:rPr lang="en-US" dirty="0"/>
              <a:t>Joshua Zimmerman</a:t>
            </a:r>
          </a:p>
          <a:p>
            <a:r>
              <a:rPr lang="en-US" dirty="0"/>
              <a:t>Michael Fuller</a:t>
            </a:r>
          </a:p>
          <a:p>
            <a:r>
              <a:rPr lang="en-US" dirty="0"/>
              <a:t>Dr. Michael Watson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SLS Evolution: Comparing Configurations </a:t>
            </a:r>
            <a:br>
              <a:rPr lang="en-US" dirty="0"/>
            </a:br>
            <a:r>
              <a:rPr lang="en-US" dirty="0"/>
              <a:t>Using System Exergy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529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10848" t="2402" r="8862" b="5498"/>
          <a:stretch/>
        </p:blipFill>
        <p:spPr>
          <a:xfrm>
            <a:off x="341056" y="1218865"/>
            <a:ext cx="11509887" cy="542375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SLS Crew to TLI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99175" y="1634714"/>
            <a:ext cx="1282723" cy="7386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Legend</a:t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SLS Block 1B</a:t>
            </a:r>
          </a:p>
          <a:p>
            <a:r>
              <a:rPr lang="en-US" sz="1400" dirty="0"/>
              <a:t>SLS Block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4238" y="4849936"/>
            <a:ext cx="3172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BOLE booster provides more impulse 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 more efficient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2721" y="2140020"/>
            <a:ext cx="2989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 gain can be seen throughout trajectory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36953" y="5101097"/>
            <a:ext cx="1092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Overall more efficient </a:t>
            </a:r>
          </a:p>
        </p:txBody>
      </p:sp>
      <p:sp>
        <p:nvSpPr>
          <p:cNvPr id="13" name="Oval 12"/>
          <p:cNvSpPr/>
          <p:nvPr/>
        </p:nvSpPr>
        <p:spPr>
          <a:xfrm>
            <a:off x="10650704" y="5277535"/>
            <a:ext cx="449036" cy="43746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/>
          <a:srcRect l="2902" t="6376" r="3922" b="2402"/>
          <a:stretch/>
        </p:blipFill>
        <p:spPr>
          <a:xfrm>
            <a:off x="931506" y="1218865"/>
            <a:ext cx="3329598" cy="23363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46810" y="3711725"/>
            <a:ext cx="973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Booster burnout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52323" y="2976534"/>
            <a:ext cx="973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Core burnout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01046" y="5529900"/>
            <a:ext cx="3173322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Adding booster impulse increases system efficiency</a:t>
            </a:r>
          </a:p>
        </p:txBody>
      </p:sp>
    </p:spTree>
    <p:extLst>
      <p:ext uri="{BB962C8B-B14F-4D97-AF65-F5344CB8AC3E}">
        <p14:creationId xmlns:p14="http://schemas.microsoft.com/office/powerpoint/2010/main" val="2916288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Block 1B Missions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513" t="2471" r="8727" b="4293"/>
          <a:stretch/>
        </p:blipFill>
        <p:spPr>
          <a:xfrm>
            <a:off x="66675" y="1236947"/>
            <a:ext cx="12058649" cy="5119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19610" y="1634714"/>
            <a:ext cx="1348446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Legend</a:t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Lunar Mission</a:t>
            </a:r>
          </a:p>
          <a:p>
            <a:r>
              <a:rPr lang="en-US" sz="1400" dirty="0">
                <a:solidFill>
                  <a:srgbClr val="EDB120"/>
                </a:solidFill>
              </a:rPr>
              <a:t>Jupiter/Europa</a:t>
            </a:r>
          </a:p>
          <a:p>
            <a:r>
              <a:rPr lang="en-US" sz="1400" dirty="0">
                <a:solidFill>
                  <a:srgbClr val="7E2F8E"/>
                </a:solidFill>
              </a:rPr>
              <a:t>Saturn/Titan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7291" y="1885340"/>
            <a:ext cx="3416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DB120"/>
                </a:solidFill>
              </a:rPr>
              <a:t>Lighter payloads lead to greater efficiency at core burnout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77278" y="3796661"/>
            <a:ext cx="2645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DB120"/>
                </a:solidFill>
              </a:rPr>
              <a:t>Upper stage producing departure energy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9018" y="4189223"/>
            <a:ext cx="1497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Very similar through booster burn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75557" y="2808669"/>
            <a:ext cx="2901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DB120"/>
                </a:solidFill>
              </a:rPr>
              <a:t>Core inert is larger proportion of mass, leads to greater loss of efficiency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25449" y="5327666"/>
            <a:ext cx="470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E2F8E"/>
                </a:solidFill>
              </a:rPr>
              <a:t>Outer planet missions use all the propellant to deliver a small payload </a:t>
            </a:r>
            <a:r>
              <a:rPr lang="en-US" dirty="0">
                <a:solidFill>
                  <a:srgbClr val="7E2F8E"/>
                </a:solidFill>
                <a:sym typeface="Wingdings" panose="05000000000000000000" pitchFamily="2" charset="2"/>
              </a:rPr>
              <a:t> lower efficiency</a:t>
            </a:r>
            <a:endParaRPr lang="en-US" dirty="0">
              <a:solidFill>
                <a:srgbClr val="7E2F8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0114" y="1608340"/>
            <a:ext cx="1082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</a:rPr>
              <a:t>Payload:</a:t>
            </a:r>
          </a:p>
          <a:p>
            <a:pPr algn="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40.8 mT</a:t>
            </a:r>
          </a:p>
          <a:p>
            <a:pPr algn="r"/>
            <a:r>
              <a:rPr lang="en-US" dirty="0">
                <a:solidFill>
                  <a:srgbClr val="EDB120"/>
                </a:solidFill>
              </a:rPr>
              <a:t>6.8 mT</a:t>
            </a:r>
          </a:p>
          <a:p>
            <a:pPr algn="r"/>
            <a:r>
              <a:rPr lang="en-US" dirty="0">
                <a:solidFill>
                  <a:srgbClr val="7E2F8E"/>
                </a:solidFill>
              </a:rPr>
              <a:t>2.9 mT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5873993" y="2580275"/>
            <a:ext cx="222555" cy="1478977"/>
          </a:xfrm>
          <a:prstGeom prst="rightBrace">
            <a:avLst>
              <a:gd name="adj1" fmla="val 27533"/>
              <a:gd name="adj2" fmla="val 48935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86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SLS Cargo to Europa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0915" t="3054" r="8594" b="5172"/>
          <a:stretch/>
        </p:blipFill>
        <p:spPr>
          <a:xfrm>
            <a:off x="167121" y="1143000"/>
            <a:ext cx="11857757" cy="555400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531930" y="1526722"/>
            <a:ext cx="1282723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Legend</a:t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dirty="0">
                <a:solidFill>
                  <a:schemeClr val="accent3"/>
                </a:solidFill>
              </a:rPr>
              <a:t>SLS Block 1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SLS Block 1B</a:t>
            </a:r>
          </a:p>
          <a:p>
            <a:r>
              <a:rPr lang="en-US" sz="1400" dirty="0"/>
              <a:t>SLS Block 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21585" y="1619727"/>
            <a:ext cx="1082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</a:rPr>
              <a:t>Payload:</a:t>
            </a:r>
          </a:p>
          <a:p>
            <a:pPr algn="r"/>
            <a:r>
              <a:rPr lang="en-US" dirty="0">
                <a:solidFill>
                  <a:schemeClr val="accent3"/>
                </a:solidFill>
              </a:rPr>
              <a:t>2.8 mT</a:t>
            </a:r>
          </a:p>
          <a:p>
            <a:pPr algn="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6.8 mT</a:t>
            </a:r>
          </a:p>
          <a:p>
            <a:pPr algn="r"/>
            <a:r>
              <a:rPr lang="en-US" dirty="0"/>
              <a:t>8.3 mT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10843" y="4810540"/>
            <a:ext cx="3135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Slope of in-space curve shows ICPS is more efficient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563028" y="5456871"/>
            <a:ext cx="2596985" cy="132079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783425" y="4484119"/>
            <a:ext cx="2156190" cy="433058"/>
          </a:xfrm>
          <a:prstGeom prst="straightConnector1">
            <a:avLst/>
          </a:prstGeom>
          <a:ln w="28575">
            <a:solidFill>
              <a:schemeClr val="tx2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 rot="2083234">
            <a:off x="10197505" y="5793303"/>
            <a:ext cx="842084" cy="33747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783425" y="5726693"/>
            <a:ext cx="281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Block 2 is most efficient, delivers the most payload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77207" y="5416145"/>
            <a:ext cx="985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Block 1 is least efficient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21497" y="5451653"/>
            <a:ext cx="3173322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Block 2 is the most efficient of the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3829807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SLS Block 1 to Europa – Add Kick Stage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914" t="2640" r="9063" b="4621"/>
          <a:stretch/>
        </p:blipFill>
        <p:spPr>
          <a:xfrm>
            <a:off x="194099" y="1269381"/>
            <a:ext cx="11803801" cy="5086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88930" y="1641022"/>
            <a:ext cx="2415533" cy="7386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Legend</a:t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dirty="0">
                <a:solidFill>
                  <a:schemeClr val="accent3"/>
                </a:solidFill>
              </a:rPr>
              <a:t>SLS Block 1</a:t>
            </a:r>
          </a:p>
          <a:p>
            <a:r>
              <a:rPr lang="en-US" sz="1400" dirty="0">
                <a:solidFill>
                  <a:schemeClr val="accent4"/>
                </a:solidFill>
              </a:rPr>
              <a:t>SLS Block 1 with STAR 48B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3439" y="1641022"/>
            <a:ext cx="1082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</a:rPr>
              <a:t>Payload:</a:t>
            </a:r>
          </a:p>
          <a:p>
            <a:pPr algn="r"/>
            <a:r>
              <a:rPr lang="en-US" dirty="0">
                <a:solidFill>
                  <a:schemeClr val="accent3"/>
                </a:solidFill>
              </a:rPr>
              <a:t>2.8 mT</a:t>
            </a:r>
          </a:p>
          <a:p>
            <a:pPr algn="r"/>
            <a:r>
              <a:rPr lang="en-US" dirty="0">
                <a:solidFill>
                  <a:schemeClr val="accent4"/>
                </a:solidFill>
              </a:rPr>
              <a:t>3.9 mT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1702" y="4635138"/>
            <a:ext cx="297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STAR 48B is less efficient (slope) due to lower Isp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25869" y="5422277"/>
            <a:ext cx="297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But staging the ICPS leads to better overall efficiency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07420" y="5151530"/>
            <a:ext cx="3344796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Adding a kick stage is more efficient, delivers more payload</a:t>
            </a:r>
          </a:p>
        </p:txBody>
      </p:sp>
    </p:spTree>
    <p:extLst>
      <p:ext uri="{BB962C8B-B14F-4D97-AF65-F5344CB8AC3E}">
        <p14:creationId xmlns:p14="http://schemas.microsoft.com/office/powerpoint/2010/main" val="156714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69780343"/>
              </p:ext>
            </p:extLst>
          </p:nvPr>
        </p:nvGraphicFramePr>
        <p:xfrm>
          <a:off x="381000" y="1145546"/>
          <a:ext cx="11430000" cy="5511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9422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477000"/>
            <a:ext cx="400050" cy="296863"/>
          </a:xfrm>
        </p:spPr>
        <p:txBody>
          <a:bodyPr/>
          <a:lstStyle/>
          <a:p>
            <a:fld id="{8E41F33A-8A61-4937-A58C-46521EFFC1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868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EFC63E-F8D9-44BB-A462-AC735E845F9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79559274"/>
              </p:ext>
            </p:extLst>
          </p:nvPr>
        </p:nvGraphicFramePr>
        <p:xfrm>
          <a:off x="581114" y="1376126"/>
          <a:ext cx="8910638" cy="452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5611" y="1631000"/>
            <a:ext cx="860928" cy="48276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1109836"/>
            <a:ext cx="859770" cy="534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40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08971"/>
            <a:ext cx="12192000" cy="4654296"/>
          </a:xfrm>
          <a:prstGeom prst="rect">
            <a:avLst/>
          </a:prstGeom>
          <a:solidFill>
            <a:srgbClr val="04040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to Moon and Mars Exploration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151" y="1108972"/>
            <a:ext cx="10274060" cy="5628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611" y="5825417"/>
            <a:ext cx="104195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00" dirty="0">
                <a:latin typeface="Times New Roman" pitchFamily="18" charset="0"/>
                <a:cs typeface="Times New Roman" pitchFamily="18" charset="0"/>
              </a:rPr>
              <a:t>Image courtesy of NASA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41012" y="3562708"/>
            <a:ext cx="1656272" cy="802257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4611" y="1174284"/>
            <a:ext cx="5630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SLS is a keystone of Moon and Mars Exploration plan</a:t>
            </a:r>
          </a:p>
        </p:txBody>
      </p:sp>
    </p:spTree>
    <p:extLst>
      <p:ext uri="{BB962C8B-B14F-4D97-AF65-F5344CB8AC3E}">
        <p14:creationId xmlns:p14="http://schemas.microsoft.com/office/powerpoint/2010/main" val="2669042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3" name="Title 9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SLS Evolutionary Path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4A65F0-3789-7040-ACF3-3FA254B935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068" y="1523232"/>
            <a:ext cx="542432" cy="30893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9D57F7-5F3B-E248-A7FB-34269D2598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211" y="1398535"/>
            <a:ext cx="517493" cy="32140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357AFF-DE24-8648-8D2C-1A73358D75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311" y="1719630"/>
            <a:ext cx="520610" cy="2892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098B9C-7456-914F-8AE4-D5A8F6D11A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619" y="1398535"/>
            <a:ext cx="545549" cy="32140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1DD38D-043F-7546-9B7C-C2B36BE780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68" y="1997080"/>
            <a:ext cx="517493" cy="26155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CA3168-0417-A04F-94FD-7242BFF4BD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934" y="1775743"/>
            <a:ext cx="520610" cy="28368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33C77F4-5238-A64A-BA37-D7E3CB4C8581}"/>
              </a:ext>
            </a:extLst>
          </p:cNvPr>
          <p:cNvCxnSpPr/>
          <p:nvPr/>
        </p:nvCxnSpPr>
        <p:spPr bwMode="auto">
          <a:xfrm>
            <a:off x="9087003" y="1172634"/>
            <a:ext cx="0" cy="8038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B8BE8-DBB0-8040-9967-F1B05801B574}"/>
              </a:ext>
            </a:extLst>
          </p:cNvPr>
          <p:cNvCxnSpPr/>
          <p:nvPr/>
        </p:nvCxnSpPr>
        <p:spPr bwMode="auto">
          <a:xfrm>
            <a:off x="4959896" y="1142067"/>
            <a:ext cx="0" cy="1109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ABC4CAD-45C6-F44C-8C11-D4CAE4FD0EC7}"/>
              </a:ext>
            </a:extLst>
          </p:cNvPr>
          <p:cNvSpPr txBox="1"/>
          <p:nvPr/>
        </p:nvSpPr>
        <p:spPr>
          <a:xfrm>
            <a:off x="8883562" y="4405253"/>
            <a:ext cx="799049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i="1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RS-25 Engines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1860D49-5B86-F341-857F-9C0D9252DA84}"/>
              </a:ext>
            </a:extLst>
          </p:cNvPr>
          <p:cNvCxnSpPr/>
          <p:nvPr/>
        </p:nvCxnSpPr>
        <p:spPr bwMode="auto">
          <a:xfrm>
            <a:off x="8274121" y="1165655"/>
            <a:ext cx="0" cy="873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1BA7F22-9CB4-4449-988F-196A1A16F659}"/>
              </a:ext>
            </a:extLst>
          </p:cNvPr>
          <p:cNvSpPr txBox="1"/>
          <p:nvPr/>
        </p:nvSpPr>
        <p:spPr>
          <a:xfrm>
            <a:off x="8947924" y="2890488"/>
            <a:ext cx="694035" cy="1108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i="1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Core Stage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42BDF2-FAA7-8644-93EE-7BBE82ED4A6C}"/>
              </a:ext>
            </a:extLst>
          </p:cNvPr>
          <p:cNvCxnSpPr/>
          <p:nvPr/>
        </p:nvCxnSpPr>
        <p:spPr bwMode="auto">
          <a:xfrm>
            <a:off x="6635721" y="1150791"/>
            <a:ext cx="0" cy="10222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3D0628-4DBB-DE4D-AEC6-E995EEE2EBF6}"/>
              </a:ext>
            </a:extLst>
          </p:cNvPr>
          <p:cNvCxnSpPr/>
          <p:nvPr/>
        </p:nvCxnSpPr>
        <p:spPr bwMode="auto">
          <a:xfrm>
            <a:off x="9934262" y="1155278"/>
            <a:ext cx="0" cy="977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06803FA-C786-E449-AED2-9593210D6F09}"/>
              </a:ext>
            </a:extLst>
          </p:cNvPr>
          <p:cNvSpPr txBox="1"/>
          <p:nvPr/>
        </p:nvSpPr>
        <p:spPr>
          <a:xfrm>
            <a:off x="8947924" y="2596493"/>
            <a:ext cx="694035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Interstage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5A50CE-1BDB-C640-81DB-FC6F36201D39}"/>
              </a:ext>
            </a:extLst>
          </p:cNvPr>
          <p:cNvSpPr txBox="1"/>
          <p:nvPr/>
        </p:nvSpPr>
        <p:spPr>
          <a:xfrm>
            <a:off x="9044872" y="4012681"/>
            <a:ext cx="500138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Evolved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Boosters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9DA3244-07B7-FF46-BB8B-A8FE71D9DF2A}"/>
              </a:ext>
            </a:extLst>
          </p:cNvPr>
          <p:cNvCxnSpPr>
            <a:cxnSpLocks/>
          </p:cNvCxnSpPr>
          <p:nvPr/>
        </p:nvCxnSpPr>
        <p:spPr bwMode="auto">
          <a:xfrm flipH="1">
            <a:off x="8761122" y="4131696"/>
            <a:ext cx="21426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06D7F5C-60F6-BA45-9474-730D46510DC5}"/>
              </a:ext>
            </a:extLst>
          </p:cNvPr>
          <p:cNvSpPr txBox="1"/>
          <p:nvPr/>
        </p:nvSpPr>
        <p:spPr>
          <a:xfrm>
            <a:off x="8965725" y="2240895"/>
            <a:ext cx="69403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Exploration Upper Stage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D532E2-F3BE-DD44-8D7E-ED294A43AC9E}"/>
              </a:ext>
            </a:extLst>
          </p:cNvPr>
          <p:cNvSpPr txBox="1"/>
          <p:nvPr/>
        </p:nvSpPr>
        <p:spPr>
          <a:xfrm>
            <a:off x="2448877" y="2131849"/>
            <a:ext cx="357154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Orion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00650E-0F35-774D-8A4D-039E5AFE920D}"/>
              </a:ext>
            </a:extLst>
          </p:cNvPr>
          <p:cNvSpPr txBox="1"/>
          <p:nvPr/>
        </p:nvSpPr>
        <p:spPr>
          <a:xfrm>
            <a:off x="2219107" y="1973603"/>
            <a:ext cx="1186772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Launch Abort System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24E93D-2184-264B-BEB9-68B46CE7C071}"/>
              </a:ext>
            </a:extLst>
          </p:cNvPr>
          <p:cNvCxnSpPr>
            <a:cxnSpLocks/>
          </p:cNvCxnSpPr>
          <p:nvPr/>
        </p:nvCxnSpPr>
        <p:spPr bwMode="auto">
          <a:xfrm flipH="1">
            <a:off x="2004498" y="2034037"/>
            <a:ext cx="19293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2191A8E-7F29-184F-B6F9-FF180FACF626}"/>
              </a:ext>
            </a:extLst>
          </p:cNvPr>
          <p:cNvSpPr txBox="1"/>
          <p:nvPr/>
        </p:nvSpPr>
        <p:spPr>
          <a:xfrm>
            <a:off x="2317249" y="2611395"/>
            <a:ext cx="89358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Launch Vehicle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Stage Adapter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A07A1D0-E10A-F040-8A26-CEBED8B20541}"/>
              </a:ext>
            </a:extLst>
          </p:cNvPr>
          <p:cNvCxnSpPr>
            <a:cxnSpLocks/>
          </p:cNvCxnSpPr>
          <p:nvPr/>
        </p:nvCxnSpPr>
        <p:spPr bwMode="auto">
          <a:xfrm flipH="1">
            <a:off x="2113072" y="2688168"/>
            <a:ext cx="21669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4680D2F-D30E-934D-B20A-E96BE4E95444}"/>
              </a:ext>
            </a:extLst>
          </p:cNvPr>
          <p:cNvCxnSpPr/>
          <p:nvPr/>
        </p:nvCxnSpPr>
        <p:spPr bwMode="auto">
          <a:xfrm flipH="1">
            <a:off x="2040820" y="2194204"/>
            <a:ext cx="38025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C0A1E55-2933-4446-AA0C-DCEB02D03D03}"/>
              </a:ext>
            </a:extLst>
          </p:cNvPr>
          <p:cNvSpPr txBox="1"/>
          <p:nvPr/>
        </p:nvSpPr>
        <p:spPr>
          <a:xfrm>
            <a:off x="2267433" y="2330117"/>
            <a:ext cx="973383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Interim Cryogenic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Propulsion Stage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CDBD95A-EA3F-434B-A33C-7440E8652222}"/>
              </a:ext>
            </a:extLst>
          </p:cNvPr>
          <p:cNvCxnSpPr>
            <a:cxnSpLocks/>
          </p:cNvCxnSpPr>
          <p:nvPr/>
        </p:nvCxnSpPr>
        <p:spPr bwMode="auto">
          <a:xfrm flipH="1">
            <a:off x="9698761" y="1823857"/>
            <a:ext cx="23061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2FA53FF-B613-1649-A13C-784BD322638A}"/>
              </a:ext>
            </a:extLst>
          </p:cNvPr>
          <p:cNvSpPr txBox="1"/>
          <p:nvPr/>
        </p:nvSpPr>
        <p:spPr>
          <a:xfrm>
            <a:off x="8772479" y="1700529"/>
            <a:ext cx="10951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8.4m Fairing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Long (Up to 90’)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13F415A-A942-354B-BD9F-73CEFADF1B39}"/>
              </a:ext>
            </a:extLst>
          </p:cNvPr>
          <p:cNvCxnSpPr/>
          <p:nvPr/>
        </p:nvCxnSpPr>
        <p:spPr bwMode="auto">
          <a:xfrm flipH="1">
            <a:off x="5355708" y="2036110"/>
            <a:ext cx="21076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73B053A-013C-1C4A-9A91-39FE9E84DAA8}"/>
              </a:ext>
            </a:extLst>
          </p:cNvPr>
          <p:cNvCxnSpPr>
            <a:cxnSpLocks/>
          </p:cNvCxnSpPr>
          <p:nvPr/>
        </p:nvCxnSpPr>
        <p:spPr bwMode="auto">
          <a:xfrm flipH="1">
            <a:off x="5515932" y="4128985"/>
            <a:ext cx="96910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8684E9F-9845-8C42-A5EA-F67FA586E26D}"/>
              </a:ext>
            </a:extLst>
          </p:cNvPr>
          <p:cNvSpPr txBox="1"/>
          <p:nvPr/>
        </p:nvSpPr>
        <p:spPr>
          <a:xfrm>
            <a:off x="5739719" y="3922738"/>
            <a:ext cx="500138" cy="415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Solid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Rocket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Boosters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5D48F16-8823-674D-BEE2-895D5FBB3619}"/>
              </a:ext>
            </a:extLst>
          </p:cNvPr>
          <p:cNvCxnSpPr/>
          <p:nvPr/>
        </p:nvCxnSpPr>
        <p:spPr bwMode="auto">
          <a:xfrm>
            <a:off x="3351908" y="1142067"/>
            <a:ext cx="0" cy="1109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EA2B79E-7BA6-D740-A4B6-4B3AFAD28B07}"/>
              </a:ext>
            </a:extLst>
          </p:cNvPr>
          <p:cNvCxnSpPr>
            <a:cxnSpLocks/>
          </p:cNvCxnSpPr>
          <p:nvPr/>
        </p:nvCxnSpPr>
        <p:spPr bwMode="auto">
          <a:xfrm flipH="1">
            <a:off x="9604917" y="4130819"/>
            <a:ext cx="22389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57546D2-1869-EB4B-A4D5-BD56388EDC54}"/>
              </a:ext>
            </a:extLst>
          </p:cNvPr>
          <p:cNvCxnSpPr/>
          <p:nvPr/>
        </p:nvCxnSpPr>
        <p:spPr bwMode="auto">
          <a:xfrm flipH="1">
            <a:off x="9698761" y="2341548"/>
            <a:ext cx="23061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2EC70A0-BF7A-D445-BF2A-4F2D972A4118}"/>
              </a:ext>
            </a:extLst>
          </p:cNvPr>
          <p:cNvCxnSpPr/>
          <p:nvPr/>
        </p:nvCxnSpPr>
        <p:spPr bwMode="auto">
          <a:xfrm flipH="1">
            <a:off x="8680927" y="2341548"/>
            <a:ext cx="23061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6B8AF93-9EF4-3E4F-BF31-3ACF06A4239C}"/>
              </a:ext>
            </a:extLst>
          </p:cNvPr>
          <p:cNvCxnSpPr/>
          <p:nvPr/>
        </p:nvCxnSpPr>
        <p:spPr bwMode="auto">
          <a:xfrm flipH="1">
            <a:off x="9703151" y="2663550"/>
            <a:ext cx="23061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EFC4F70-F765-B142-A7C4-746AE9DB335A}"/>
              </a:ext>
            </a:extLst>
          </p:cNvPr>
          <p:cNvCxnSpPr/>
          <p:nvPr/>
        </p:nvCxnSpPr>
        <p:spPr bwMode="auto">
          <a:xfrm flipH="1">
            <a:off x="8685317" y="2663550"/>
            <a:ext cx="23061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C4D6230-AC64-814A-9495-62199C65E85D}"/>
              </a:ext>
            </a:extLst>
          </p:cNvPr>
          <p:cNvCxnSpPr/>
          <p:nvPr/>
        </p:nvCxnSpPr>
        <p:spPr bwMode="auto">
          <a:xfrm flipH="1">
            <a:off x="9707542" y="2938214"/>
            <a:ext cx="23061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003EF9A-4547-974D-9365-66985DBE8FC9}"/>
              </a:ext>
            </a:extLst>
          </p:cNvPr>
          <p:cNvCxnSpPr/>
          <p:nvPr/>
        </p:nvCxnSpPr>
        <p:spPr bwMode="auto">
          <a:xfrm flipH="1">
            <a:off x="8689708" y="2938214"/>
            <a:ext cx="23061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ABC7EB46-BDF2-6244-9743-55D6A286BCF8}"/>
              </a:ext>
            </a:extLst>
          </p:cNvPr>
          <p:cNvSpPr txBox="1"/>
          <p:nvPr/>
        </p:nvSpPr>
        <p:spPr>
          <a:xfrm>
            <a:off x="7296074" y="2899632"/>
            <a:ext cx="694035" cy="1108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i="1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Core Stage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D668FDA-7768-1B47-BB3F-BDA1667CE0C5}"/>
              </a:ext>
            </a:extLst>
          </p:cNvPr>
          <p:cNvSpPr txBox="1"/>
          <p:nvPr/>
        </p:nvSpPr>
        <p:spPr>
          <a:xfrm>
            <a:off x="7296074" y="2596493"/>
            <a:ext cx="694035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Interstage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688DF01-A31F-A849-ADC3-FD91016C1B3A}"/>
              </a:ext>
            </a:extLst>
          </p:cNvPr>
          <p:cNvSpPr txBox="1"/>
          <p:nvPr/>
        </p:nvSpPr>
        <p:spPr>
          <a:xfrm>
            <a:off x="7296074" y="2276707"/>
            <a:ext cx="69403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Exploration Upper Stage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9E2C874-9D7D-D342-BF1D-586951FE7FF5}"/>
              </a:ext>
            </a:extLst>
          </p:cNvPr>
          <p:cNvCxnSpPr/>
          <p:nvPr/>
        </p:nvCxnSpPr>
        <p:spPr bwMode="auto">
          <a:xfrm flipH="1">
            <a:off x="7020774" y="2107321"/>
            <a:ext cx="23711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520996C-D0EF-D342-B825-CAC139DA2DC8}"/>
              </a:ext>
            </a:extLst>
          </p:cNvPr>
          <p:cNvSpPr txBox="1"/>
          <p:nvPr/>
        </p:nvSpPr>
        <p:spPr>
          <a:xfrm>
            <a:off x="7082638" y="1983993"/>
            <a:ext cx="108234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8.4m Fairing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Short (Up to 63’)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5C4B4C6-E478-DD4B-80DA-484F043E987A}"/>
              </a:ext>
            </a:extLst>
          </p:cNvPr>
          <p:cNvCxnSpPr/>
          <p:nvPr/>
        </p:nvCxnSpPr>
        <p:spPr bwMode="auto">
          <a:xfrm flipH="1">
            <a:off x="8028424" y="2378124"/>
            <a:ext cx="23061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5E6B534-C7EC-1245-9A92-25E410F72143}"/>
              </a:ext>
            </a:extLst>
          </p:cNvPr>
          <p:cNvCxnSpPr/>
          <p:nvPr/>
        </p:nvCxnSpPr>
        <p:spPr bwMode="auto">
          <a:xfrm flipH="1">
            <a:off x="7010590" y="2378124"/>
            <a:ext cx="23061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DA213C2-3DC1-6B45-AA3A-C9C0F94C98A4}"/>
              </a:ext>
            </a:extLst>
          </p:cNvPr>
          <p:cNvCxnSpPr/>
          <p:nvPr/>
        </p:nvCxnSpPr>
        <p:spPr bwMode="auto">
          <a:xfrm flipH="1">
            <a:off x="8032815" y="2663550"/>
            <a:ext cx="23061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45F84A3-4767-5F4E-9DD8-D0FB51F81C3E}"/>
              </a:ext>
            </a:extLst>
          </p:cNvPr>
          <p:cNvCxnSpPr/>
          <p:nvPr/>
        </p:nvCxnSpPr>
        <p:spPr bwMode="auto">
          <a:xfrm flipH="1">
            <a:off x="7014981" y="2663550"/>
            <a:ext cx="23061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77996FA-2712-9147-99DC-DE06017609E8}"/>
              </a:ext>
            </a:extLst>
          </p:cNvPr>
          <p:cNvCxnSpPr/>
          <p:nvPr/>
        </p:nvCxnSpPr>
        <p:spPr bwMode="auto">
          <a:xfrm flipH="1">
            <a:off x="8037205" y="2947358"/>
            <a:ext cx="23061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DEE958B-BA9A-2146-9D9E-8BAA81886DA7}"/>
              </a:ext>
            </a:extLst>
          </p:cNvPr>
          <p:cNvCxnSpPr/>
          <p:nvPr/>
        </p:nvCxnSpPr>
        <p:spPr bwMode="auto">
          <a:xfrm flipH="1">
            <a:off x="7019372" y="2947358"/>
            <a:ext cx="23061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7D14B79D-47C8-0744-AFF4-B38F0328E60A}"/>
              </a:ext>
            </a:extLst>
          </p:cNvPr>
          <p:cNvSpPr txBox="1"/>
          <p:nvPr/>
        </p:nvSpPr>
        <p:spPr>
          <a:xfrm>
            <a:off x="7153380" y="1715170"/>
            <a:ext cx="96693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9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Universal </a:t>
            </a:r>
          </a:p>
          <a:p>
            <a:pPr algn="ctr"/>
            <a:r>
              <a:rPr lang="en-US" sz="9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Stage Adapter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18F75FE-FEE8-EF48-BE8C-1E35222C8B2A}"/>
              </a:ext>
            </a:extLst>
          </p:cNvPr>
          <p:cNvCxnSpPr/>
          <p:nvPr/>
        </p:nvCxnSpPr>
        <p:spPr bwMode="auto">
          <a:xfrm flipH="1">
            <a:off x="8053136" y="1976445"/>
            <a:ext cx="26749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67E5F90-40F0-EB47-BA0B-FBFC3B88F175}"/>
              </a:ext>
            </a:extLst>
          </p:cNvPr>
          <p:cNvSpPr txBox="1"/>
          <p:nvPr/>
        </p:nvSpPr>
        <p:spPr>
          <a:xfrm>
            <a:off x="5642771" y="2899632"/>
            <a:ext cx="694035" cy="1108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i="1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Core Stage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DB5F970-1A09-0549-A567-E99798A1D757}"/>
              </a:ext>
            </a:extLst>
          </p:cNvPr>
          <p:cNvSpPr txBox="1"/>
          <p:nvPr/>
        </p:nvSpPr>
        <p:spPr>
          <a:xfrm>
            <a:off x="5616082" y="2550772"/>
            <a:ext cx="694035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Interstage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02EF653-E726-244B-9CF6-711D2A252059}"/>
              </a:ext>
            </a:extLst>
          </p:cNvPr>
          <p:cNvSpPr txBox="1"/>
          <p:nvPr/>
        </p:nvSpPr>
        <p:spPr>
          <a:xfrm>
            <a:off x="5642878" y="2230225"/>
            <a:ext cx="69403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Exploration Upper Stage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EA63286-E516-4E44-8D3D-269B3784AB46}"/>
              </a:ext>
            </a:extLst>
          </p:cNvPr>
          <p:cNvCxnSpPr/>
          <p:nvPr/>
        </p:nvCxnSpPr>
        <p:spPr bwMode="auto">
          <a:xfrm flipH="1">
            <a:off x="6379165" y="2350692"/>
            <a:ext cx="23061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D807FFD-21A4-094B-9AE3-A31F7E5DD166}"/>
              </a:ext>
            </a:extLst>
          </p:cNvPr>
          <p:cNvCxnSpPr/>
          <p:nvPr/>
        </p:nvCxnSpPr>
        <p:spPr bwMode="auto">
          <a:xfrm flipH="1">
            <a:off x="5361331" y="2350692"/>
            <a:ext cx="23061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323A591-F68C-7D4C-8122-8565FCA3F538}"/>
              </a:ext>
            </a:extLst>
          </p:cNvPr>
          <p:cNvCxnSpPr/>
          <p:nvPr/>
        </p:nvCxnSpPr>
        <p:spPr bwMode="auto">
          <a:xfrm flipH="1">
            <a:off x="6383555" y="2617830"/>
            <a:ext cx="23061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A72F78D-33AD-1546-BE40-8499DC2B28E0}"/>
              </a:ext>
            </a:extLst>
          </p:cNvPr>
          <p:cNvCxnSpPr/>
          <p:nvPr/>
        </p:nvCxnSpPr>
        <p:spPr bwMode="auto">
          <a:xfrm flipH="1">
            <a:off x="5365722" y="2617830"/>
            <a:ext cx="23061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3EFFB08-C4FB-174E-BEB4-30616F69508F}"/>
              </a:ext>
            </a:extLst>
          </p:cNvPr>
          <p:cNvCxnSpPr/>
          <p:nvPr/>
        </p:nvCxnSpPr>
        <p:spPr bwMode="auto">
          <a:xfrm flipH="1">
            <a:off x="6387947" y="2947358"/>
            <a:ext cx="23061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0ED5856-1716-094B-A80D-B9A488179037}"/>
              </a:ext>
            </a:extLst>
          </p:cNvPr>
          <p:cNvCxnSpPr/>
          <p:nvPr/>
        </p:nvCxnSpPr>
        <p:spPr bwMode="auto">
          <a:xfrm flipH="1">
            <a:off x="5370113" y="2947358"/>
            <a:ext cx="23061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C65FC0AE-BA8D-854B-BA55-3573C04149A2}"/>
              </a:ext>
            </a:extLst>
          </p:cNvPr>
          <p:cNvSpPr txBox="1"/>
          <p:nvPr/>
        </p:nvSpPr>
        <p:spPr>
          <a:xfrm>
            <a:off x="9469490" y="1159244"/>
            <a:ext cx="1321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SLS Block 2 Cargo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CEDF4EF-B748-9348-858D-0E0422292C49}"/>
              </a:ext>
            </a:extLst>
          </p:cNvPr>
          <p:cNvSpPr txBox="1"/>
          <p:nvPr/>
        </p:nvSpPr>
        <p:spPr>
          <a:xfrm>
            <a:off x="6059682" y="1159244"/>
            <a:ext cx="1451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SLS Block 1B Cargo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4C66290-C41E-0C4E-8FCA-865AEEDBFF15}"/>
              </a:ext>
            </a:extLst>
          </p:cNvPr>
          <p:cNvSpPr txBox="1"/>
          <p:nvPr/>
        </p:nvSpPr>
        <p:spPr>
          <a:xfrm>
            <a:off x="4448826" y="1159244"/>
            <a:ext cx="14061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SLS Block 1B Crew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E3C7224-1FD2-F34E-8C8B-CD54726B80E3}"/>
              </a:ext>
            </a:extLst>
          </p:cNvPr>
          <p:cNvSpPr txBox="1"/>
          <p:nvPr/>
        </p:nvSpPr>
        <p:spPr>
          <a:xfrm>
            <a:off x="2899127" y="1159244"/>
            <a:ext cx="1317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SLS Block 1 Cargo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356933A-F156-B945-99AF-9D48A9C4FB64}"/>
              </a:ext>
            </a:extLst>
          </p:cNvPr>
          <p:cNvSpPr txBox="1"/>
          <p:nvPr/>
        </p:nvSpPr>
        <p:spPr>
          <a:xfrm>
            <a:off x="7700455" y="1159244"/>
            <a:ext cx="151389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SLS Block 2 Crew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62253E0-DD8D-A747-B0B9-2FB1969D8D59}"/>
              </a:ext>
            </a:extLst>
          </p:cNvPr>
          <p:cNvSpPr txBox="1"/>
          <p:nvPr/>
        </p:nvSpPr>
        <p:spPr>
          <a:xfrm>
            <a:off x="2289078" y="4390999"/>
            <a:ext cx="799049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i="1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RS-25 Engines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42DA241-91C1-9343-AA30-95E3B852AC9A}"/>
              </a:ext>
            </a:extLst>
          </p:cNvPr>
          <p:cNvCxnSpPr/>
          <p:nvPr/>
        </p:nvCxnSpPr>
        <p:spPr bwMode="auto">
          <a:xfrm>
            <a:off x="4074554" y="1172634"/>
            <a:ext cx="0" cy="8038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0735310-8111-2F47-A47C-85D61D5C3DCC}"/>
              </a:ext>
            </a:extLst>
          </p:cNvPr>
          <p:cNvSpPr txBox="1"/>
          <p:nvPr/>
        </p:nvSpPr>
        <p:spPr>
          <a:xfrm>
            <a:off x="1359026" y="1159244"/>
            <a:ext cx="10201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SLS Block 1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E66ED31-75A6-004A-8C3C-921F3CA38166}"/>
              </a:ext>
            </a:extLst>
          </p:cNvPr>
          <p:cNvCxnSpPr/>
          <p:nvPr/>
        </p:nvCxnSpPr>
        <p:spPr bwMode="auto">
          <a:xfrm>
            <a:off x="1762907" y="1142067"/>
            <a:ext cx="0" cy="1109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C54CE55-111A-3E49-B900-93F21154369C}"/>
              </a:ext>
            </a:extLst>
          </p:cNvPr>
          <p:cNvCxnSpPr/>
          <p:nvPr/>
        </p:nvCxnSpPr>
        <p:spPr bwMode="auto">
          <a:xfrm flipH="1">
            <a:off x="3698622" y="2212368"/>
            <a:ext cx="16502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76084A99-C7CF-3F44-9DA7-A75CECEE0BA1}"/>
              </a:ext>
            </a:extLst>
          </p:cNvPr>
          <p:cNvSpPr txBox="1"/>
          <p:nvPr/>
        </p:nvSpPr>
        <p:spPr>
          <a:xfrm>
            <a:off x="3816223" y="2079185"/>
            <a:ext cx="882329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5m Class Fairing</a:t>
            </a:r>
          </a:p>
          <a:p>
            <a:r>
              <a:rPr lang="en-US" sz="9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(up to 63’)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26BBE62-1140-624C-9F70-1AF66E626ABD}"/>
              </a:ext>
            </a:extLst>
          </p:cNvPr>
          <p:cNvSpPr txBox="1"/>
          <p:nvPr/>
        </p:nvSpPr>
        <p:spPr>
          <a:xfrm>
            <a:off x="5496026" y="1793020"/>
            <a:ext cx="9669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9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Universal </a:t>
            </a:r>
          </a:p>
          <a:p>
            <a:pPr algn="ctr"/>
            <a:r>
              <a:rPr lang="en-US" sz="9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Stage Adapter</a:t>
            </a:r>
          </a:p>
        </p:txBody>
      </p:sp>
      <p:sp>
        <p:nvSpPr>
          <p:cNvPr id="84" name="Right Arrow 83" descr="Arrow" title="Arrow">
            <a:extLst>
              <a:ext uri="{FF2B5EF4-FFF2-40B4-BE49-F238E27FC236}">
                <a16:creationId xmlns:a16="http://schemas.microsoft.com/office/drawing/2014/main" id="{079C25B4-AC4D-EB46-B28D-185143685424}"/>
              </a:ext>
            </a:extLst>
          </p:cNvPr>
          <p:cNvSpPr>
            <a:spLocks noChangeAspect="1"/>
          </p:cNvSpPr>
          <p:nvPr/>
        </p:nvSpPr>
        <p:spPr bwMode="auto">
          <a:xfrm>
            <a:off x="5732681" y="3309940"/>
            <a:ext cx="551760" cy="478344"/>
          </a:xfrm>
          <a:prstGeom prst="rightArrow">
            <a:avLst>
              <a:gd name="adj1" fmla="val 67056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i="1" dirty="0">
              <a:solidFill>
                <a:schemeClr val="tx2"/>
              </a:solidFill>
              <a:latin typeface="55 Helvetica Roman" pitchFamily="1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5" name="Right Arrow 84" descr="Arrow" title="Arrow">
            <a:extLst>
              <a:ext uri="{FF2B5EF4-FFF2-40B4-BE49-F238E27FC236}">
                <a16:creationId xmlns:a16="http://schemas.microsoft.com/office/drawing/2014/main" id="{84DDA48D-BB5B-2645-9E3E-214989D82E66}"/>
              </a:ext>
            </a:extLst>
          </p:cNvPr>
          <p:cNvSpPr>
            <a:spLocks noChangeAspect="1"/>
          </p:cNvSpPr>
          <p:nvPr/>
        </p:nvSpPr>
        <p:spPr bwMode="auto">
          <a:xfrm>
            <a:off x="2510574" y="3309497"/>
            <a:ext cx="552373" cy="478876"/>
          </a:xfrm>
          <a:prstGeom prst="rightArrow">
            <a:avLst>
              <a:gd name="adj1" fmla="val 67056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i="1" dirty="0">
              <a:solidFill>
                <a:schemeClr val="tx2"/>
              </a:solidFill>
              <a:latin typeface="55 Helvetica Roman" pitchFamily="1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6" name="Right Arrow 85" descr="Arrow" title="Arrow">
            <a:extLst>
              <a:ext uri="{FF2B5EF4-FFF2-40B4-BE49-F238E27FC236}">
                <a16:creationId xmlns:a16="http://schemas.microsoft.com/office/drawing/2014/main" id="{88752754-3917-FA46-A67C-3094FF56A716}"/>
              </a:ext>
            </a:extLst>
          </p:cNvPr>
          <p:cNvSpPr>
            <a:spLocks noChangeAspect="1"/>
          </p:cNvSpPr>
          <p:nvPr/>
        </p:nvSpPr>
        <p:spPr bwMode="auto">
          <a:xfrm>
            <a:off x="4110928" y="3309940"/>
            <a:ext cx="551760" cy="478344"/>
          </a:xfrm>
          <a:prstGeom prst="rightArrow">
            <a:avLst>
              <a:gd name="adj1" fmla="val 67056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i="1" dirty="0">
              <a:solidFill>
                <a:schemeClr val="tx2"/>
              </a:solidFill>
              <a:latin typeface="55 Helvetica Roman" pitchFamily="1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7" name="Right Arrow 86" descr="Arrow" title="Arrow">
            <a:extLst>
              <a:ext uri="{FF2B5EF4-FFF2-40B4-BE49-F238E27FC236}">
                <a16:creationId xmlns:a16="http://schemas.microsoft.com/office/drawing/2014/main" id="{51E8270F-3740-0549-93BF-3B813C8FF5E5}"/>
              </a:ext>
            </a:extLst>
          </p:cNvPr>
          <p:cNvSpPr>
            <a:spLocks noChangeAspect="1"/>
          </p:cNvSpPr>
          <p:nvPr/>
        </p:nvSpPr>
        <p:spPr bwMode="auto">
          <a:xfrm>
            <a:off x="7403918" y="3309940"/>
            <a:ext cx="551760" cy="478343"/>
          </a:xfrm>
          <a:prstGeom prst="rightArrow">
            <a:avLst>
              <a:gd name="adj1" fmla="val 67056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i="1" dirty="0">
              <a:solidFill>
                <a:schemeClr val="tx2"/>
              </a:solidFill>
              <a:latin typeface="55 Helvetica Roman" pitchFamily="1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8" name="Right Arrow 87" descr="Arrow" title="Arrow">
            <a:extLst>
              <a:ext uri="{FF2B5EF4-FFF2-40B4-BE49-F238E27FC236}">
                <a16:creationId xmlns:a16="http://schemas.microsoft.com/office/drawing/2014/main" id="{B8981234-1697-6747-BF24-E99A4112F26E}"/>
              </a:ext>
            </a:extLst>
          </p:cNvPr>
          <p:cNvSpPr>
            <a:spLocks noChangeAspect="1"/>
          </p:cNvSpPr>
          <p:nvPr/>
        </p:nvSpPr>
        <p:spPr bwMode="auto">
          <a:xfrm>
            <a:off x="9031814" y="3309940"/>
            <a:ext cx="551760" cy="478343"/>
          </a:xfrm>
          <a:prstGeom prst="rightArrow">
            <a:avLst>
              <a:gd name="adj1" fmla="val 67056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i="1" dirty="0">
              <a:solidFill>
                <a:schemeClr val="tx2"/>
              </a:solidFill>
              <a:latin typeface="55 Helvetica Roman" pitchFamily="1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17A0D88-517D-4D4B-9EBB-FC1FE2BCF63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756557" y="1152434"/>
            <a:ext cx="8185064" cy="33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11EDC4A-DB62-F147-B0F8-46742D45447D}"/>
              </a:ext>
            </a:extLst>
          </p:cNvPr>
          <p:cNvCxnSpPr>
            <a:cxnSpLocks/>
          </p:cNvCxnSpPr>
          <p:nvPr/>
        </p:nvCxnSpPr>
        <p:spPr bwMode="auto">
          <a:xfrm flipH="1">
            <a:off x="3195093" y="2687293"/>
            <a:ext cx="21078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E73621B-F21D-D74E-9EB6-F2FC3143EBC7}"/>
              </a:ext>
            </a:extLst>
          </p:cNvPr>
          <p:cNvCxnSpPr>
            <a:cxnSpLocks/>
          </p:cNvCxnSpPr>
          <p:nvPr/>
        </p:nvCxnSpPr>
        <p:spPr bwMode="auto">
          <a:xfrm flipH="1">
            <a:off x="2077396" y="2466657"/>
            <a:ext cx="19103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7966A54-1574-A44E-ACE8-7ADA04ABF32A}"/>
              </a:ext>
            </a:extLst>
          </p:cNvPr>
          <p:cNvCxnSpPr>
            <a:cxnSpLocks/>
          </p:cNvCxnSpPr>
          <p:nvPr/>
        </p:nvCxnSpPr>
        <p:spPr bwMode="auto">
          <a:xfrm flipH="1">
            <a:off x="3224147" y="2466657"/>
            <a:ext cx="18173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73B053A-013C-1C4A-9A91-39FE9E84DAA8}"/>
              </a:ext>
            </a:extLst>
          </p:cNvPr>
          <p:cNvCxnSpPr>
            <a:cxnSpLocks/>
          </p:cNvCxnSpPr>
          <p:nvPr/>
        </p:nvCxnSpPr>
        <p:spPr bwMode="auto">
          <a:xfrm flipH="1">
            <a:off x="2229781" y="4100694"/>
            <a:ext cx="96910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A8684E9F-9845-8C42-A5EA-F67FA586E26D}"/>
              </a:ext>
            </a:extLst>
          </p:cNvPr>
          <p:cNvSpPr txBox="1"/>
          <p:nvPr/>
        </p:nvSpPr>
        <p:spPr>
          <a:xfrm>
            <a:off x="2453568" y="3894447"/>
            <a:ext cx="500138" cy="415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Solid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Rocket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i="1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Boosters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62253E0-DD8D-A747-B0B9-2FB1969D8D59}"/>
              </a:ext>
            </a:extLst>
          </p:cNvPr>
          <p:cNvSpPr txBox="1"/>
          <p:nvPr/>
        </p:nvSpPr>
        <p:spPr>
          <a:xfrm>
            <a:off x="5604598" y="4396123"/>
            <a:ext cx="799049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i="1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RS-25 Engines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347301" y="4707856"/>
            <a:ext cx="3247579" cy="461665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5720" tIns="45720" rIns="45720" bIns="45720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RS-25: 16 remaining from Shuttle program.  After 4 flights, transition to new build RS-25.  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105872" y="4699744"/>
            <a:ext cx="3601431" cy="461665"/>
          </a:xfrm>
          <a:prstGeom prst="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45720" tIns="45720" rIns="45720" bIns="45720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Boosters: 8 flight sets of steel cases remaining from Shuttle program.  After 8 flights, transition to BOLE.  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75489" y="4701554"/>
            <a:ext cx="1875165" cy="46166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45720" tIns="45720" rIns="45720" bIns="45720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EUS: Larger stage, more propellant, four engines</a:t>
            </a: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41" t="19806" r="80031" b="25015"/>
          <a:stretch/>
        </p:blipFill>
        <p:spPr>
          <a:xfrm>
            <a:off x="1239104" y="5402155"/>
            <a:ext cx="616285" cy="1318155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704590" y="6723967"/>
            <a:ext cx="13468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>
                <a:latin typeface="Arial" pitchFamily="34" charset="0"/>
                <a:cs typeface="Arial" pitchFamily="34" charset="0"/>
              </a:rPr>
              <a:t>Sources: graphics courtesy NASA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356631" y="5224483"/>
            <a:ext cx="323825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New generation RS-25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Reduce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Certify to a higher thrust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Simplify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Utilize advanced manufacturing techniques – including 3-D printing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094001" y="5224483"/>
            <a:ext cx="4583289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Booster Obsolescence and Life Extension (BOLE)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Composite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Updated insulation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Updated propellant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Optimized grain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Optimized nozzle</a:t>
            </a:r>
          </a:p>
        </p:txBody>
      </p:sp>
      <p:pic>
        <p:nvPicPr>
          <p:cNvPr id="104" name="Content Placeholder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">
            <a:off x="8837066" y="5797771"/>
            <a:ext cx="2909595" cy="436439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4B139A9F-1615-4D33-99F6-759C6E1AAA7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43386"/>
          <a:stretch/>
        </p:blipFill>
        <p:spPr>
          <a:xfrm>
            <a:off x="2113072" y="5192785"/>
            <a:ext cx="789976" cy="16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77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Exergy Explained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1"/>
          </p:nvPr>
        </p:nvSpPr>
        <p:spPr>
          <a:xfrm>
            <a:off x="453423" y="1246163"/>
            <a:ext cx="10830952" cy="4820025"/>
          </a:xfrm>
        </p:spPr>
        <p:txBody>
          <a:bodyPr/>
          <a:lstStyle/>
          <a:p>
            <a:r>
              <a:rPr lang="en-US" dirty="0"/>
              <a:t>What is exergy?  Let’s start with energy: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492" y="1913471"/>
            <a:ext cx="323221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Example: Energy of a Rocket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35760" y="3849792"/>
            <a:ext cx="310928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Turn chemical energy into potential energy (altitude) and kinetic energy (velocity)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88866" y="2671596"/>
            <a:ext cx="2788143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And that’s what orbit is – altitude and velocity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69611" y="5097978"/>
            <a:ext cx="2275998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Sitting on the pad, full of fuel, the rocket has available chemical energy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12601" y="5144913"/>
            <a:ext cx="427624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If the rocket was </a:t>
            </a:r>
            <a:r>
              <a:rPr lang="en-US" u="sng" dirty="0"/>
              <a:t>perfectly efficient</a:t>
            </a:r>
            <a:r>
              <a:rPr lang="en-US" dirty="0"/>
              <a:t>, all the chemical energy would be converted into potential or kinetic energy.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572247" y="3317927"/>
            <a:ext cx="7151" cy="3432352"/>
          </a:xfrm>
          <a:prstGeom prst="straightConnector1">
            <a:avLst/>
          </a:prstGeom>
          <a:ln w="28575">
            <a:solidFill>
              <a:schemeClr val="accent6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764380" y="2413530"/>
            <a:ext cx="1041400" cy="245534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34508" y="3466249"/>
            <a:ext cx="15056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Potential Energy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118620" y="3335139"/>
            <a:ext cx="1157739" cy="297460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20746778">
            <a:off x="1629965" y="3582534"/>
            <a:ext cx="16802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Propulsion Exergy</a:t>
            </a:r>
          </a:p>
        </p:txBody>
      </p:sp>
      <p:sp>
        <p:nvSpPr>
          <p:cNvPr id="26" name="TextBox 25"/>
          <p:cNvSpPr txBox="1"/>
          <p:nvPr/>
        </p:nvSpPr>
        <p:spPr>
          <a:xfrm rot="20859490">
            <a:off x="5754796" y="2548792"/>
            <a:ext cx="139311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Kinetic Energy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12601" y="6198779"/>
            <a:ext cx="427624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i="1" dirty="0"/>
              <a:t>But of course it isn’t …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926923" y="4955961"/>
            <a:ext cx="607642" cy="1765539"/>
            <a:chOff x="3511876" y="3648455"/>
            <a:chExt cx="607642" cy="1765539"/>
          </a:xfrm>
        </p:grpSpPr>
        <p:sp>
          <p:nvSpPr>
            <p:cNvPr id="29" name="Trapezoid 28"/>
            <p:cNvSpPr/>
            <p:nvPr/>
          </p:nvSpPr>
          <p:spPr>
            <a:xfrm>
              <a:off x="3592139" y="5067657"/>
              <a:ext cx="447114" cy="346337"/>
            </a:xfrm>
            <a:prstGeom prst="trapezoid">
              <a:avLst>
                <a:gd name="adj" fmla="val 44460"/>
              </a:avLst>
            </a:prstGeom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50000">
                  <a:schemeClr val="bg2">
                    <a:lumMod val="75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Pentagon 29"/>
            <p:cNvSpPr/>
            <p:nvPr/>
          </p:nvSpPr>
          <p:spPr>
            <a:xfrm rot="16200000">
              <a:off x="3106096" y="4054235"/>
              <a:ext cx="1419201" cy="607642"/>
            </a:xfrm>
            <a:prstGeom prst="homePlate">
              <a:avLst>
                <a:gd name="adj" fmla="val 70013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67000">
                  <a:schemeClr val="bg1"/>
                </a:gs>
                <a:gs pos="34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97516" y="2611536"/>
            <a:ext cx="2518037" cy="1015978"/>
            <a:chOff x="3197516" y="2611536"/>
            <a:chExt cx="2518037" cy="1015978"/>
          </a:xfrm>
        </p:grpSpPr>
        <p:sp>
          <p:nvSpPr>
            <p:cNvPr id="16" name="Explosion 2 15"/>
            <p:cNvSpPr/>
            <p:nvPr/>
          </p:nvSpPr>
          <p:spPr>
            <a:xfrm rot="12096795">
              <a:off x="3197516" y="2805406"/>
              <a:ext cx="940709" cy="822108"/>
            </a:xfrm>
            <a:prstGeom prst="irregularSeal2">
              <a:avLst/>
            </a:prstGeom>
            <a:solidFill>
              <a:srgbClr val="FFFF00"/>
            </a:solidFill>
            <a:ln>
              <a:noFill/>
            </a:ln>
            <a:effectLst>
              <a:glow rad="254000">
                <a:srgbClr val="EDB120">
                  <a:alpha val="23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30"/>
            <p:cNvGrpSpPr/>
            <p:nvPr/>
          </p:nvGrpSpPr>
          <p:grpSpPr>
            <a:xfrm rot="4485152">
              <a:off x="4528963" y="2032587"/>
              <a:ext cx="607642" cy="1765539"/>
              <a:chOff x="3511876" y="3648455"/>
              <a:chExt cx="607642" cy="1765539"/>
            </a:xfrm>
          </p:grpSpPr>
          <p:sp>
            <p:nvSpPr>
              <p:cNvPr id="32" name="Trapezoid 31"/>
              <p:cNvSpPr/>
              <p:nvPr/>
            </p:nvSpPr>
            <p:spPr>
              <a:xfrm>
                <a:off x="3592139" y="5067657"/>
                <a:ext cx="447114" cy="346337"/>
              </a:xfrm>
              <a:prstGeom prst="trapezoid">
                <a:avLst>
                  <a:gd name="adj" fmla="val 44460"/>
                </a:avLst>
              </a:prstGeom>
              <a:gradFill flip="none" rotWithShape="1">
                <a:gsLst>
                  <a:gs pos="0">
                    <a:schemeClr val="bg2">
                      <a:lumMod val="25000"/>
                    </a:schemeClr>
                  </a:gs>
                  <a:gs pos="50000">
                    <a:schemeClr val="bg2">
                      <a:lumMod val="75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Pentagon 32"/>
              <p:cNvSpPr/>
              <p:nvPr/>
            </p:nvSpPr>
            <p:spPr>
              <a:xfrm rot="16200000">
                <a:off x="3106096" y="4054235"/>
                <a:ext cx="1419201" cy="607642"/>
              </a:xfrm>
              <a:prstGeom prst="homePlate">
                <a:avLst>
                  <a:gd name="adj" fmla="val 70013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67000">
                    <a:schemeClr val="bg1"/>
                  </a:gs>
                  <a:gs pos="34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9425843" y="1602941"/>
            <a:ext cx="2556115" cy="822108"/>
            <a:chOff x="9425843" y="1602941"/>
            <a:chExt cx="2556115" cy="822108"/>
          </a:xfrm>
        </p:grpSpPr>
        <p:sp>
          <p:nvSpPr>
            <p:cNvPr id="35" name="Explosion 2 34"/>
            <p:cNvSpPr/>
            <p:nvPr/>
          </p:nvSpPr>
          <p:spPr>
            <a:xfrm rot="12902568">
              <a:off x="9425843" y="1602941"/>
              <a:ext cx="940709" cy="822108"/>
            </a:xfrm>
            <a:prstGeom prst="irregularSeal2">
              <a:avLst/>
            </a:prstGeom>
            <a:solidFill>
              <a:srgbClr val="FFFF00"/>
            </a:solidFill>
            <a:ln>
              <a:noFill/>
            </a:ln>
            <a:effectLst>
              <a:glow rad="254000">
                <a:srgbClr val="EDB120">
                  <a:alpha val="23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" name="Group 35"/>
            <p:cNvGrpSpPr/>
            <p:nvPr/>
          </p:nvGrpSpPr>
          <p:grpSpPr>
            <a:xfrm rot="5290925">
              <a:off x="10795368" y="1108906"/>
              <a:ext cx="607642" cy="1765539"/>
              <a:chOff x="3511876" y="3648455"/>
              <a:chExt cx="607642" cy="1765539"/>
            </a:xfrm>
          </p:grpSpPr>
          <p:sp>
            <p:nvSpPr>
              <p:cNvPr id="37" name="Trapezoid 36"/>
              <p:cNvSpPr/>
              <p:nvPr/>
            </p:nvSpPr>
            <p:spPr>
              <a:xfrm>
                <a:off x="3592139" y="5067657"/>
                <a:ext cx="447114" cy="346337"/>
              </a:xfrm>
              <a:prstGeom prst="trapezoid">
                <a:avLst>
                  <a:gd name="adj" fmla="val 44460"/>
                </a:avLst>
              </a:prstGeom>
              <a:gradFill flip="none" rotWithShape="1">
                <a:gsLst>
                  <a:gs pos="0">
                    <a:schemeClr val="bg2">
                      <a:lumMod val="25000"/>
                    </a:schemeClr>
                  </a:gs>
                  <a:gs pos="50000">
                    <a:schemeClr val="bg2">
                      <a:lumMod val="75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Pentagon 37"/>
              <p:cNvSpPr/>
              <p:nvPr/>
            </p:nvSpPr>
            <p:spPr>
              <a:xfrm rot="16200000">
                <a:off x="3106096" y="4054235"/>
                <a:ext cx="1419201" cy="607642"/>
              </a:xfrm>
              <a:prstGeom prst="homePlate">
                <a:avLst>
                  <a:gd name="adj" fmla="val 70013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67000">
                    <a:schemeClr val="bg1"/>
                  </a:gs>
                  <a:gs pos="34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858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  <p:bldP spid="20" grpId="0" animBg="1"/>
      <p:bldP spid="23" grpId="0"/>
      <p:bldP spid="25" grpId="0"/>
      <p:bldP spid="26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3075812" y="3014370"/>
            <a:ext cx="2518037" cy="1015978"/>
            <a:chOff x="3197516" y="2611536"/>
            <a:chExt cx="2518037" cy="1015978"/>
          </a:xfrm>
        </p:grpSpPr>
        <p:sp>
          <p:nvSpPr>
            <p:cNvPr id="51" name="Explosion 2 50"/>
            <p:cNvSpPr/>
            <p:nvPr/>
          </p:nvSpPr>
          <p:spPr>
            <a:xfrm rot="12096795">
              <a:off x="3197516" y="2805406"/>
              <a:ext cx="940709" cy="822108"/>
            </a:xfrm>
            <a:prstGeom prst="irregularSeal2">
              <a:avLst/>
            </a:prstGeom>
            <a:solidFill>
              <a:srgbClr val="FFFF00"/>
            </a:solidFill>
            <a:ln>
              <a:noFill/>
            </a:ln>
            <a:effectLst>
              <a:glow rad="254000">
                <a:srgbClr val="EDB120">
                  <a:alpha val="23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2" name="Group 51"/>
            <p:cNvGrpSpPr/>
            <p:nvPr/>
          </p:nvGrpSpPr>
          <p:grpSpPr>
            <a:xfrm rot="4485152">
              <a:off x="4528963" y="2032587"/>
              <a:ext cx="607642" cy="1765539"/>
              <a:chOff x="3511876" y="3648455"/>
              <a:chExt cx="607642" cy="1765539"/>
            </a:xfrm>
          </p:grpSpPr>
          <p:sp>
            <p:nvSpPr>
              <p:cNvPr id="53" name="Trapezoid 52"/>
              <p:cNvSpPr/>
              <p:nvPr/>
            </p:nvSpPr>
            <p:spPr>
              <a:xfrm>
                <a:off x="3592139" y="5067657"/>
                <a:ext cx="447114" cy="346337"/>
              </a:xfrm>
              <a:prstGeom prst="trapezoid">
                <a:avLst>
                  <a:gd name="adj" fmla="val 44460"/>
                </a:avLst>
              </a:prstGeom>
              <a:gradFill flip="none" rotWithShape="1">
                <a:gsLst>
                  <a:gs pos="0">
                    <a:schemeClr val="bg2">
                      <a:lumMod val="25000"/>
                    </a:schemeClr>
                  </a:gs>
                  <a:gs pos="50000">
                    <a:schemeClr val="bg2">
                      <a:lumMod val="75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Pentagon 53"/>
              <p:cNvSpPr/>
              <p:nvPr/>
            </p:nvSpPr>
            <p:spPr>
              <a:xfrm rot="16200000">
                <a:off x="3106096" y="4054235"/>
                <a:ext cx="1419201" cy="607642"/>
              </a:xfrm>
              <a:prstGeom prst="homePlate">
                <a:avLst>
                  <a:gd name="adj" fmla="val 70013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67000">
                    <a:schemeClr val="bg1"/>
                  </a:gs>
                  <a:gs pos="34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Exergy Explained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is exergy?</a:t>
            </a:r>
          </a:p>
          <a:p>
            <a:pPr lvl="1"/>
            <a:r>
              <a:rPr lang="en-US" dirty="0"/>
              <a:t>Definition:  The maximum useful work which can be extracted from a system as it reversibly comes into equilibrium with its environment.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813" y="2515753"/>
            <a:ext cx="3003331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Rocket experiences losses:</a:t>
            </a:r>
            <a:br>
              <a:rPr lang="en-US" dirty="0"/>
            </a:br>
            <a:r>
              <a:rPr lang="en-US" dirty="0"/>
              <a:t>gravity, atmosphere, pointing, etc.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72252" y="3421938"/>
            <a:ext cx="191244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useful work turns into mass delivered to orbit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5537" y="5310212"/>
            <a:ext cx="188140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Rocket starts with maximum available work from propellant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49928" y="3341947"/>
            <a:ext cx="2400858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Those losses do not turn into useful work.</a:t>
            </a:r>
          </a:p>
          <a:p>
            <a:r>
              <a:rPr lang="en-US" dirty="0"/>
              <a:t>This results in destroyed exergy.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380993" y="5354637"/>
                <a:ext cx="6727514" cy="21544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𝐸𝑥𝑒𝑟𝑔𝑦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𝐷𝑒𝑠𝑡𝑟𝑜𝑦𝑒𝑑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𝑃𝑟𝑜𝑝𝑢𝑙𝑠𝑖𝑜𝑛</m:t>
                    </m:r>
                    <m:r>
                      <a:rPr lang="en-US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𝐸𝑥𝑒𝑟𝑔𝑦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−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(∆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𝐾𝑖𝑛𝑒𝑡𝑖𝑐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𝐸𝑛𝑒𝑟𝑔𝑦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+ ∆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𝑃𝑜𝑡𝑒𝑛𝑡𝑖𝑎𝑙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𝐸𝑛𝑒𝑟𝑔𝑦</m:t>
                    </m:r>
                  </m:oMath>
                </a14:m>
                <a:r>
                  <a:rPr lang="en-US" sz="1400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993" y="5354637"/>
                <a:ext cx="6727514" cy="215444"/>
              </a:xfrm>
              <a:prstGeom prst="rect">
                <a:avLst/>
              </a:prstGeom>
              <a:blipFill rotWithShape="0">
                <a:blip r:embed="rId6"/>
                <a:stretch>
                  <a:fillRect l="-452" t="-21053" r="-1448" b="-4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Up Arrow 21"/>
          <p:cNvSpPr/>
          <p:nvPr/>
        </p:nvSpPr>
        <p:spPr>
          <a:xfrm rot="10800000">
            <a:off x="8542484" y="5610390"/>
            <a:ext cx="347133" cy="438392"/>
          </a:xfrm>
          <a:prstGeom prst="upArrow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Left Brace 22"/>
          <p:cNvSpPr/>
          <p:nvPr/>
        </p:nvSpPr>
        <p:spPr>
          <a:xfrm rot="5400000">
            <a:off x="10300981" y="3611359"/>
            <a:ext cx="294624" cy="3191932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414997" y="4744832"/>
            <a:ext cx="2066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Useful work (exergy)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287326" y="6077980"/>
                <a:ext cx="2857449" cy="53630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𝜂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𝑒𝑥𝑒𝑟𝑔𝑦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=1−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𝐸𝑥𝑒𝑟𝑔𝑦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𝑑𝑒𝑠𝑡𝑟𝑜𝑦𝑒𝑑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𝐸𝑥𝑒𝑟𝑔𝑦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𝑝𝑟𝑜𝑝𝑒𝑙𝑙𝑎𝑛𝑡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326" y="6077980"/>
                <a:ext cx="2857449" cy="53630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H="1" flipV="1">
            <a:off x="4608411" y="3693269"/>
            <a:ext cx="0" cy="3057009"/>
          </a:xfrm>
          <a:prstGeom prst="straightConnector1">
            <a:avLst/>
          </a:prstGeom>
          <a:ln w="28575">
            <a:solidFill>
              <a:schemeClr val="accent6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611977" y="2803683"/>
            <a:ext cx="1041400" cy="245534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691609" y="3863460"/>
            <a:ext cx="15056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Potential Energy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2147633" y="3710481"/>
            <a:ext cx="1157739" cy="297460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20746778">
            <a:off x="1658978" y="3957876"/>
            <a:ext cx="16802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Propulsion Exergy</a:t>
            </a:r>
          </a:p>
        </p:txBody>
      </p:sp>
      <p:sp>
        <p:nvSpPr>
          <p:cNvPr id="40" name="TextBox 39"/>
          <p:cNvSpPr txBox="1"/>
          <p:nvPr/>
        </p:nvSpPr>
        <p:spPr>
          <a:xfrm rot="20859490">
            <a:off x="5602393" y="2938945"/>
            <a:ext cx="139311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Kinetic Energy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5708338" y="2757322"/>
            <a:ext cx="504600" cy="126825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20710550">
            <a:off x="5465596" y="2467239"/>
            <a:ext cx="139311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Atmosphere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3168370" y="3921692"/>
            <a:ext cx="387736" cy="227012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19756199">
            <a:off x="2556649" y="4183060"/>
            <a:ext cx="139311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TVC/Pointing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445683" y="3866100"/>
            <a:ext cx="0" cy="433191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909370" y="4265325"/>
            <a:ext cx="70453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Gravity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926923" y="4955961"/>
            <a:ext cx="607642" cy="1765539"/>
            <a:chOff x="3511876" y="3648455"/>
            <a:chExt cx="607642" cy="1765539"/>
          </a:xfrm>
        </p:grpSpPr>
        <p:sp>
          <p:nvSpPr>
            <p:cNvPr id="46" name="Trapezoid 45"/>
            <p:cNvSpPr/>
            <p:nvPr/>
          </p:nvSpPr>
          <p:spPr>
            <a:xfrm>
              <a:off x="3592139" y="5067657"/>
              <a:ext cx="447114" cy="346337"/>
            </a:xfrm>
            <a:prstGeom prst="trapezoid">
              <a:avLst>
                <a:gd name="adj" fmla="val 44460"/>
              </a:avLst>
            </a:prstGeom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50000">
                  <a:schemeClr val="bg2">
                    <a:lumMod val="75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entagon 47"/>
            <p:cNvSpPr/>
            <p:nvPr/>
          </p:nvSpPr>
          <p:spPr>
            <a:xfrm rot="16200000">
              <a:off x="3106096" y="4054235"/>
              <a:ext cx="1419201" cy="607642"/>
            </a:xfrm>
            <a:prstGeom prst="homePlate">
              <a:avLst>
                <a:gd name="adj" fmla="val 70013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67000">
                  <a:schemeClr val="bg1"/>
                </a:gs>
                <a:gs pos="34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9425843" y="2270453"/>
            <a:ext cx="2556115" cy="822108"/>
            <a:chOff x="9425843" y="1602941"/>
            <a:chExt cx="2556115" cy="822108"/>
          </a:xfrm>
        </p:grpSpPr>
        <p:sp>
          <p:nvSpPr>
            <p:cNvPr id="56" name="Explosion 2 55"/>
            <p:cNvSpPr/>
            <p:nvPr/>
          </p:nvSpPr>
          <p:spPr>
            <a:xfrm rot="12902568">
              <a:off x="9425843" y="1602941"/>
              <a:ext cx="940709" cy="822108"/>
            </a:xfrm>
            <a:prstGeom prst="irregularSeal2">
              <a:avLst/>
            </a:prstGeom>
            <a:solidFill>
              <a:srgbClr val="FFFF00"/>
            </a:solidFill>
            <a:ln>
              <a:noFill/>
            </a:ln>
            <a:effectLst>
              <a:glow rad="254000">
                <a:srgbClr val="EDB120">
                  <a:alpha val="23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7" name="Group 56"/>
            <p:cNvGrpSpPr/>
            <p:nvPr/>
          </p:nvGrpSpPr>
          <p:grpSpPr>
            <a:xfrm rot="5290925">
              <a:off x="10795368" y="1108906"/>
              <a:ext cx="607642" cy="1765539"/>
              <a:chOff x="3511876" y="3648455"/>
              <a:chExt cx="607642" cy="1765539"/>
            </a:xfrm>
          </p:grpSpPr>
          <p:sp>
            <p:nvSpPr>
              <p:cNvPr id="58" name="Trapezoid 57"/>
              <p:cNvSpPr/>
              <p:nvPr/>
            </p:nvSpPr>
            <p:spPr>
              <a:xfrm>
                <a:off x="3592139" y="5067657"/>
                <a:ext cx="447114" cy="346337"/>
              </a:xfrm>
              <a:prstGeom prst="trapezoid">
                <a:avLst>
                  <a:gd name="adj" fmla="val 44460"/>
                </a:avLst>
              </a:prstGeom>
              <a:gradFill flip="none" rotWithShape="1">
                <a:gsLst>
                  <a:gs pos="0">
                    <a:schemeClr val="bg2">
                      <a:lumMod val="25000"/>
                    </a:schemeClr>
                  </a:gs>
                  <a:gs pos="50000">
                    <a:schemeClr val="bg2">
                      <a:lumMod val="75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Pentagon 58"/>
              <p:cNvSpPr/>
              <p:nvPr/>
            </p:nvSpPr>
            <p:spPr>
              <a:xfrm rot="16200000">
                <a:off x="3106096" y="4054235"/>
                <a:ext cx="1419201" cy="607642"/>
              </a:xfrm>
              <a:prstGeom prst="homePlate">
                <a:avLst>
                  <a:gd name="adj" fmla="val 70013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67000">
                    <a:schemeClr val="bg1"/>
                  </a:gs>
                  <a:gs pos="34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566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9" grpId="0" animBg="1"/>
      <p:bldP spid="21" grpId="0" animBg="1"/>
      <p:bldP spid="22" grpId="0" animBg="1"/>
      <p:bldP spid="23" grpId="0" animBg="1"/>
      <p:bldP spid="24" grpId="0"/>
      <p:bldP spid="25" grpId="0" animBg="1"/>
      <p:bldP spid="37" grpId="0"/>
      <p:bldP spid="39" grpId="0"/>
      <p:bldP spid="40" grpId="0"/>
      <p:bldP spid="43" grpId="0"/>
      <p:bldP spid="45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Exergy Analysis Applied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does it apply to launch vehicle design and analysis?</a:t>
            </a:r>
          </a:p>
          <a:p>
            <a:pPr lvl="1"/>
            <a:r>
              <a:rPr lang="en-US" dirty="0"/>
              <a:t>Exergy analysis provides a way to measure the system efficiency of launch vehicles</a:t>
            </a:r>
          </a:p>
          <a:p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709485617"/>
              </p:ext>
            </p:extLst>
          </p:nvPr>
        </p:nvGraphicFramePr>
        <p:xfrm>
          <a:off x="5657846" y="2307364"/>
          <a:ext cx="6291604" cy="441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74878" y="6672195"/>
            <a:ext cx="373371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Rocket images courtesy NASA: </a:t>
            </a:r>
            <a:r>
              <a:rPr lang="en-US" sz="600" dirty="0">
                <a:hlinkClick r:id="rId8"/>
              </a:rPr>
              <a:t>https://www.nasa.gov/images/content/125306main_rocket%20chart.jpg</a:t>
            </a:r>
            <a:r>
              <a:rPr lang="en-US" sz="600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3013" y="2448371"/>
            <a:ext cx="3380913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Provides a variable to compare very different vehicles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/>
          <a:srcRect l="3380" t="8358" r="3994" b="3251"/>
          <a:stretch/>
        </p:blipFill>
        <p:spPr>
          <a:xfrm>
            <a:off x="546930" y="3211103"/>
            <a:ext cx="4717279" cy="341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2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/>
          <p:cNvSpPr/>
          <p:nvPr/>
        </p:nvSpPr>
        <p:spPr>
          <a:xfrm>
            <a:off x="971243" y="1416581"/>
            <a:ext cx="10515907" cy="4028240"/>
          </a:xfrm>
          <a:custGeom>
            <a:avLst/>
            <a:gdLst>
              <a:gd name="connsiteX0" fmla="*/ 14068 w 8166295"/>
              <a:gd name="connsiteY0" fmla="*/ 4009292 h 4009292"/>
              <a:gd name="connsiteX1" fmla="*/ 84406 w 8166295"/>
              <a:gd name="connsiteY1" fmla="*/ 2595489 h 4009292"/>
              <a:gd name="connsiteX2" fmla="*/ 520505 w 8166295"/>
              <a:gd name="connsiteY2" fmla="*/ 1638886 h 4009292"/>
              <a:gd name="connsiteX3" fmla="*/ 1540412 w 8166295"/>
              <a:gd name="connsiteY3" fmla="*/ 801859 h 4009292"/>
              <a:gd name="connsiteX4" fmla="*/ 4389120 w 8166295"/>
              <a:gd name="connsiteY4" fmla="*/ 267286 h 4009292"/>
              <a:gd name="connsiteX5" fmla="*/ 7976381 w 8166295"/>
              <a:gd name="connsiteY5" fmla="*/ 14068 h 4009292"/>
              <a:gd name="connsiteX6" fmla="*/ 8166295 w 8166295"/>
              <a:gd name="connsiteY6" fmla="*/ 0 h 4009292"/>
              <a:gd name="connsiteX0" fmla="*/ 7034 w 8159261"/>
              <a:gd name="connsiteY0" fmla="*/ 4009292 h 4009292"/>
              <a:gd name="connsiteX1" fmla="*/ 133643 w 8159261"/>
              <a:gd name="connsiteY1" fmla="*/ 2602523 h 4009292"/>
              <a:gd name="connsiteX2" fmla="*/ 513471 w 8159261"/>
              <a:gd name="connsiteY2" fmla="*/ 1638886 h 4009292"/>
              <a:gd name="connsiteX3" fmla="*/ 1533378 w 8159261"/>
              <a:gd name="connsiteY3" fmla="*/ 801859 h 4009292"/>
              <a:gd name="connsiteX4" fmla="*/ 4382086 w 8159261"/>
              <a:gd name="connsiteY4" fmla="*/ 267286 h 4009292"/>
              <a:gd name="connsiteX5" fmla="*/ 7969347 w 8159261"/>
              <a:gd name="connsiteY5" fmla="*/ 14068 h 4009292"/>
              <a:gd name="connsiteX6" fmla="*/ 8159261 w 8159261"/>
              <a:gd name="connsiteY6" fmla="*/ 0 h 4009292"/>
              <a:gd name="connsiteX0" fmla="*/ 7034 w 8159261"/>
              <a:gd name="connsiteY0" fmla="*/ 4009292 h 4009292"/>
              <a:gd name="connsiteX1" fmla="*/ 133643 w 8159261"/>
              <a:gd name="connsiteY1" fmla="*/ 2602523 h 4009292"/>
              <a:gd name="connsiteX2" fmla="*/ 590843 w 8159261"/>
              <a:gd name="connsiteY2" fmla="*/ 1638886 h 4009292"/>
              <a:gd name="connsiteX3" fmla="*/ 1533378 w 8159261"/>
              <a:gd name="connsiteY3" fmla="*/ 801859 h 4009292"/>
              <a:gd name="connsiteX4" fmla="*/ 4382086 w 8159261"/>
              <a:gd name="connsiteY4" fmla="*/ 267286 h 4009292"/>
              <a:gd name="connsiteX5" fmla="*/ 7969347 w 8159261"/>
              <a:gd name="connsiteY5" fmla="*/ 14068 h 4009292"/>
              <a:gd name="connsiteX6" fmla="*/ 8159261 w 8159261"/>
              <a:gd name="connsiteY6" fmla="*/ 0 h 4009292"/>
              <a:gd name="connsiteX0" fmla="*/ 7034 w 8159261"/>
              <a:gd name="connsiteY0" fmla="*/ 4009292 h 4009292"/>
              <a:gd name="connsiteX1" fmla="*/ 133643 w 8159261"/>
              <a:gd name="connsiteY1" fmla="*/ 2602523 h 4009292"/>
              <a:gd name="connsiteX2" fmla="*/ 590843 w 8159261"/>
              <a:gd name="connsiteY2" fmla="*/ 1638886 h 4009292"/>
              <a:gd name="connsiteX3" fmla="*/ 1596683 w 8159261"/>
              <a:gd name="connsiteY3" fmla="*/ 851096 h 4009292"/>
              <a:gd name="connsiteX4" fmla="*/ 4382086 w 8159261"/>
              <a:gd name="connsiteY4" fmla="*/ 267286 h 4009292"/>
              <a:gd name="connsiteX5" fmla="*/ 7969347 w 8159261"/>
              <a:gd name="connsiteY5" fmla="*/ 14068 h 4009292"/>
              <a:gd name="connsiteX6" fmla="*/ 8159261 w 8159261"/>
              <a:gd name="connsiteY6" fmla="*/ 0 h 4009292"/>
              <a:gd name="connsiteX0" fmla="*/ 7034 w 8159261"/>
              <a:gd name="connsiteY0" fmla="*/ 4009292 h 4009292"/>
              <a:gd name="connsiteX1" fmla="*/ 133643 w 8159261"/>
              <a:gd name="connsiteY1" fmla="*/ 2602523 h 4009292"/>
              <a:gd name="connsiteX2" fmla="*/ 590843 w 8159261"/>
              <a:gd name="connsiteY2" fmla="*/ 1638886 h 4009292"/>
              <a:gd name="connsiteX3" fmla="*/ 1596683 w 8159261"/>
              <a:gd name="connsiteY3" fmla="*/ 851096 h 4009292"/>
              <a:gd name="connsiteX4" fmla="*/ 4382086 w 8159261"/>
              <a:gd name="connsiteY4" fmla="*/ 175846 h 4009292"/>
              <a:gd name="connsiteX5" fmla="*/ 7969347 w 8159261"/>
              <a:gd name="connsiteY5" fmla="*/ 14068 h 4009292"/>
              <a:gd name="connsiteX6" fmla="*/ 8159261 w 8159261"/>
              <a:gd name="connsiteY6" fmla="*/ 0 h 4009292"/>
              <a:gd name="connsiteX0" fmla="*/ 7034 w 8159261"/>
              <a:gd name="connsiteY0" fmla="*/ 4009292 h 4009292"/>
              <a:gd name="connsiteX1" fmla="*/ 133643 w 8159261"/>
              <a:gd name="connsiteY1" fmla="*/ 2602523 h 4009292"/>
              <a:gd name="connsiteX2" fmla="*/ 590843 w 8159261"/>
              <a:gd name="connsiteY2" fmla="*/ 1638886 h 4009292"/>
              <a:gd name="connsiteX3" fmla="*/ 1596683 w 8159261"/>
              <a:gd name="connsiteY3" fmla="*/ 851096 h 4009292"/>
              <a:gd name="connsiteX4" fmla="*/ 2771335 w 8159261"/>
              <a:gd name="connsiteY4" fmla="*/ 457200 h 4009292"/>
              <a:gd name="connsiteX5" fmla="*/ 4382086 w 8159261"/>
              <a:gd name="connsiteY5" fmla="*/ 175846 h 4009292"/>
              <a:gd name="connsiteX6" fmla="*/ 7969347 w 8159261"/>
              <a:gd name="connsiteY6" fmla="*/ 14068 h 4009292"/>
              <a:gd name="connsiteX7" fmla="*/ 8159261 w 8159261"/>
              <a:gd name="connsiteY7" fmla="*/ 0 h 4009292"/>
              <a:gd name="connsiteX0" fmla="*/ 7034 w 8159261"/>
              <a:gd name="connsiteY0" fmla="*/ 4009292 h 4009292"/>
              <a:gd name="connsiteX1" fmla="*/ 133643 w 8159261"/>
              <a:gd name="connsiteY1" fmla="*/ 2602523 h 4009292"/>
              <a:gd name="connsiteX2" fmla="*/ 590843 w 8159261"/>
              <a:gd name="connsiteY2" fmla="*/ 1638886 h 4009292"/>
              <a:gd name="connsiteX3" fmla="*/ 1596683 w 8159261"/>
              <a:gd name="connsiteY3" fmla="*/ 851096 h 4009292"/>
              <a:gd name="connsiteX4" fmla="*/ 2771335 w 8159261"/>
              <a:gd name="connsiteY4" fmla="*/ 429065 h 4009292"/>
              <a:gd name="connsiteX5" fmla="*/ 4382086 w 8159261"/>
              <a:gd name="connsiteY5" fmla="*/ 175846 h 4009292"/>
              <a:gd name="connsiteX6" fmla="*/ 7969347 w 8159261"/>
              <a:gd name="connsiteY6" fmla="*/ 14068 h 4009292"/>
              <a:gd name="connsiteX7" fmla="*/ 8159261 w 8159261"/>
              <a:gd name="connsiteY7" fmla="*/ 0 h 4009292"/>
              <a:gd name="connsiteX0" fmla="*/ 7034 w 8159261"/>
              <a:gd name="connsiteY0" fmla="*/ 4009292 h 4009292"/>
              <a:gd name="connsiteX1" fmla="*/ 168812 w 8159261"/>
              <a:gd name="connsiteY1" fmla="*/ 2602523 h 4009292"/>
              <a:gd name="connsiteX2" fmla="*/ 590843 w 8159261"/>
              <a:gd name="connsiteY2" fmla="*/ 1638886 h 4009292"/>
              <a:gd name="connsiteX3" fmla="*/ 1596683 w 8159261"/>
              <a:gd name="connsiteY3" fmla="*/ 851096 h 4009292"/>
              <a:gd name="connsiteX4" fmla="*/ 2771335 w 8159261"/>
              <a:gd name="connsiteY4" fmla="*/ 429065 h 4009292"/>
              <a:gd name="connsiteX5" fmla="*/ 4382086 w 8159261"/>
              <a:gd name="connsiteY5" fmla="*/ 175846 h 4009292"/>
              <a:gd name="connsiteX6" fmla="*/ 7969347 w 8159261"/>
              <a:gd name="connsiteY6" fmla="*/ 14068 h 4009292"/>
              <a:gd name="connsiteX7" fmla="*/ 8159261 w 8159261"/>
              <a:gd name="connsiteY7" fmla="*/ 0 h 4009292"/>
              <a:gd name="connsiteX0" fmla="*/ 7034 w 8159261"/>
              <a:gd name="connsiteY0" fmla="*/ 4009292 h 4009292"/>
              <a:gd name="connsiteX1" fmla="*/ 168812 w 8159261"/>
              <a:gd name="connsiteY1" fmla="*/ 2602523 h 4009292"/>
              <a:gd name="connsiteX2" fmla="*/ 604911 w 8159261"/>
              <a:gd name="connsiteY2" fmla="*/ 1659988 h 4009292"/>
              <a:gd name="connsiteX3" fmla="*/ 1596683 w 8159261"/>
              <a:gd name="connsiteY3" fmla="*/ 851096 h 4009292"/>
              <a:gd name="connsiteX4" fmla="*/ 2771335 w 8159261"/>
              <a:gd name="connsiteY4" fmla="*/ 429065 h 4009292"/>
              <a:gd name="connsiteX5" fmla="*/ 4382086 w 8159261"/>
              <a:gd name="connsiteY5" fmla="*/ 175846 h 4009292"/>
              <a:gd name="connsiteX6" fmla="*/ 7969347 w 8159261"/>
              <a:gd name="connsiteY6" fmla="*/ 14068 h 4009292"/>
              <a:gd name="connsiteX7" fmla="*/ 8159261 w 8159261"/>
              <a:gd name="connsiteY7" fmla="*/ 0 h 400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9261" h="4009292">
                <a:moveTo>
                  <a:pt x="7034" y="4009292"/>
                </a:moveTo>
                <a:cubicBezTo>
                  <a:pt x="0" y="3499924"/>
                  <a:pt x="69166" y="2994074"/>
                  <a:pt x="168812" y="2602523"/>
                </a:cubicBezTo>
                <a:cubicBezTo>
                  <a:pt x="268458" y="2210972"/>
                  <a:pt x="366933" y="1951892"/>
                  <a:pt x="604911" y="1659988"/>
                </a:cubicBezTo>
                <a:cubicBezTo>
                  <a:pt x="842889" y="1368084"/>
                  <a:pt x="1235612" y="1056250"/>
                  <a:pt x="1596683" y="851096"/>
                </a:cubicBezTo>
                <a:cubicBezTo>
                  <a:pt x="1957754" y="645942"/>
                  <a:pt x="2307101" y="541607"/>
                  <a:pt x="2771335" y="429065"/>
                </a:cubicBezTo>
                <a:cubicBezTo>
                  <a:pt x="3235569" y="316523"/>
                  <a:pt x="3515751" y="245012"/>
                  <a:pt x="4382086" y="175846"/>
                </a:cubicBezTo>
                <a:cubicBezTo>
                  <a:pt x="5248421" y="106680"/>
                  <a:pt x="7969347" y="14068"/>
                  <a:pt x="7969347" y="14068"/>
                </a:cubicBezTo>
                <a:lnTo>
                  <a:pt x="8159261" y="0"/>
                </a:lnTo>
              </a:path>
            </a:pathLst>
          </a:custGeom>
          <a:ln w="952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0938" r="9062"/>
          <a:stretch/>
        </p:blipFill>
        <p:spPr>
          <a:xfrm>
            <a:off x="2162554" y="4090307"/>
            <a:ext cx="9959911" cy="266030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SLS Block 1B Example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2170" y="4317717"/>
            <a:ext cx="1465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Sitting on pad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2082" y="6137630"/>
            <a:ext cx="889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Max Q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04516" y="5768673"/>
            <a:ext cx="89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Booster jettison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87369" y="5484540"/>
            <a:ext cx="1532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LAS jettison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64166" y="4901007"/>
            <a:ext cx="1532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Core jettison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61721" y="5669699"/>
            <a:ext cx="780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Orbit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94632" y="5681098"/>
            <a:ext cx="1568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Departure burn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22" y="5022542"/>
            <a:ext cx="277772" cy="1728073"/>
          </a:xfrm>
          <a:prstGeom prst="rect">
            <a:avLst/>
          </a:prstGeom>
        </p:spPr>
      </p:pic>
      <p:grpSp>
        <p:nvGrpSpPr>
          <p:cNvPr id="20" name="Group 19"/>
          <p:cNvGrpSpPr>
            <a:grpSpLocks noChangeAspect="1"/>
          </p:cNvGrpSpPr>
          <p:nvPr/>
        </p:nvGrpSpPr>
        <p:grpSpPr>
          <a:xfrm rot="1171201">
            <a:off x="1136449" y="3025747"/>
            <a:ext cx="278112" cy="1857764"/>
            <a:chOff x="4210832" y="515832"/>
            <a:chExt cx="740725" cy="494798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0832" y="515832"/>
              <a:ext cx="740725" cy="4608195"/>
            </a:xfrm>
            <a:prstGeom prst="rect">
              <a:avLst/>
            </a:prstGeom>
          </p:spPr>
        </p:pic>
        <p:sp>
          <p:nvSpPr>
            <p:cNvPr id="16" name="Trapezoid 15"/>
            <p:cNvSpPr/>
            <p:nvPr/>
          </p:nvSpPr>
          <p:spPr>
            <a:xfrm>
              <a:off x="4248922" y="5139826"/>
              <a:ext cx="133387" cy="323986"/>
            </a:xfrm>
            <a:prstGeom prst="trapezoid">
              <a:avLst/>
            </a:prstGeom>
            <a:solidFill>
              <a:srgbClr val="FFFF00"/>
            </a:solidFill>
            <a:ln>
              <a:noFill/>
            </a:ln>
            <a:effectLst>
              <a:glow rad="127000">
                <a:srgbClr val="FFFF99">
                  <a:alpha val="8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rapezoid 16"/>
            <p:cNvSpPr/>
            <p:nvPr/>
          </p:nvSpPr>
          <p:spPr>
            <a:xfrm>
              <a:off x="4429542" y="5121538"/>
              <a:ext cx="133387" cy="120309"/>
            </a:xfrm>
            <a:prstGeom prst="trapezoid">
              <a:avLst/>
            </a:prstGeom>
            <a:solidFill>
              <a:srgbClr val="FFFF99"/>
            </a:solidFill>
            <a:ln>
              <a:noFill/>
            </a:ln>
            <a:effectLst>
              <a:glow rad="101600">
                <a:srgbClr val="FFFFCC">
                  <a:alpha val="4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rapezoid 17"/>
            <p:cNvSpPr/>
            <p:nvPr/>
          </p:nvSpPr>
          <p:spPr>
            <a:xfrm>
              <a:off x="4770782" y="5139826"/>
              <a:ext cx="133387" cy="323986"/>
            </a:xfrm>
            <a:prstGeom prst="trapezoid">
              <a:avLst/>
            </a:prstGeom>
            <a:solidFill>
              <a:srgbClr val="FFFF00"/>
            </a:solidFill>
            <a:ln>
              <a:noFill/>
            </a:ln>
            <a:effectLst>
              <a:glow rad="127000">
                <a:srgbClr val="FFFF99">
                  <a:alpha val="8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rapezoid 18"/>
            <p:cNvSpPr/>
            <p:nvPr/>
          </p:nvSpPr>
          <p:spPr>
            <a:xfrm>
              <a:off x="4590162" y="5121538"/>
              <a:ext cx="133387" cy="120309"/>
            </a:xfrm>
            <a:prstGeom prst="trapezoid">
              <a:avLst/>
            </a:prstGeom>
            <a:solidFill>
              <a:srgbClr val="FFFF99"/>
            </a:solidFill>
            <a:ln>
              <a:noFill/>
            </a:ln>
            <a:effectLst>
              <a:glow rad="101600">
                <a:srgbClr val="FFFFCC">
                  <a:alpha val="4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 rot="942268">
            <a:off x="1716133" y="2151093"/>
            <a:ext cx="1774206" cy="1076292"/>
            <a:chOff x="2541743" y="4188264"/>
            <a:chExt cx="1182804" cy="71752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57" t="92596" r="54418"/>
            <a:stretch/>
          </p:blipFill>
          <p:spPr>
            <a:xfrm>
              <a:off x="2857428" y="4816419"/>
              <a:ext cx="601801" cy="89373"/>
            </a:xfrm>
            <a:prstGeom prst="rect">
              <a:avLst/>
            </a:prstGeom>
          </p:spPr>
        </p:pic>
        <p:grpSp>
          <p:nvGrpSpPr>
            <p:cNvPr id="22" name="Group 21"/>
            <p:cNvGrpSpPr>
              <a:grpSpLocks noChangeAspect="1"/>
            </p:cNvGrpSpPr>
            <p:nvPr/>
          </p:nvGrpSpPr>
          <p:grpSpPr>
            <a:xfrm rot="2700000">
              <a:off x="3087225" y="3832722"/>
              <a:ext cx="91839" cy="1182804"/>
              <a:chOff x="6906004" y="292522"/>
              <a:chExt cx="365760" cy="4710659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980" r="25534"/>
              <a:stretch/>
            </p:blipFill>
            <p:spPr>
              <a:xfrm>
                <a:off x="6906004" y="292522"/>
                <a:ext cx="365760" cy="4598269"/>
              </a:xfrm>
              <a:prstGeom prst="rect">
                <a:avLst/>
              </a:prstGeom>
            </p:spPr>
          </p:pic>
          <p:sp>
            <p:nvSpPr>
              <p:cNvPr id="24" name="Trapezoid 23"/>
              <p:cNvSpPr>
                <a:spLocks noChangeAspect="1"/>
              </p:cNvSpPr>
              <p:nvPr/>
            </p:nvSpPr>
            <p:spPr>
              <a:xfrm>
                <a:off x="6936545" y="4883131"/>
                <a:ext cx="133100" cy="120050"/>
              </a:xfrm>
              <a:prstGeom prst="trapezoid">
                <a:avLst/>
              </a:prstGeom>
              <a:solidFill>
                <a:srgbClr val="FFFF99"/>
              </a:solidFill>
              <a:ln>
                <a:noFill/>
              </a:ln>
              <a:effectLst>
                <a:glow rad="101600">
                  <a:srgbClr val="FFFFCC">
                    <a:alpha val="49804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Trapezoid 24"/>
              <p:cNvSpPr>
                <a:spLocks noChangeAspect="1"/>
              </p:cNvSpPr>
              <p:nvPr/>
            </p:nvSpPr>
            <p:spPr>
              <a:xfrm>
                <a:off x="7106905" y="4883131"/>
                <a:ext cx="133100" cy="120050"/>
              </a:xfrm>
              <a:prstGeom prst="trapezoid">
                <a:avLst/>
              </a:prstGeom>
              <a:solidFill>
                <a:srgbClr val="FFFF99"/>
              </a:solidFill>
              <a:ln>
                <a:noFill/>
              </a:ln>
              <a:effectLst>
                <a:glow rad="101600">
                  <a:srgbClr val="FFFFCC">
                    <a:alpha val="49804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6691" b="75822" l="0" r="21407">
                          <a14:foregroundMark x1="18667" y1="41463" x2="21037" y2="378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155" r="77931" b="24029"/>
            <a:stretch/>
          </p:blipFill>
          <p:spPr>
            <a:xfrm>
              <a:off x="2572406" y="4188264"/>
              <a:ext cx="381400" cy="480655"/>
            </a:xfrm>
            <a:prstGeom prst="rect">
              <a:avLst/>
            </a:prstGeom>
          </p:spPr>
        </p:pic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 cstate="print"/>
          <a:srcRect l="17021" r="20426" b="54720"/>
          <a:stretch>
            <a:fillRect/>
          </a:stretch>
        </p:blipFill>
        <p:spPr bwMode="auto">
          <a:xfrm rot="2674994">
            <a:off x="4245896" y="2244110"/>
            <a:ext cx="113102" cy="29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Group 39"/>
          <p:cNvGrpSpPr/>
          <p:nvPr/>
        </p:nvGrpSpPr>
        <p:grpSpPr>
          <a:xfrm rot="5160000">
            <a:off x="6642922" y="1297500"/>
            <a:ext cx="152192" cy="576155"/>
            <a:chOff x="4044122" y="1581649"/>
            <a:chExt cx="152192" cy="576155"/>
          </a:xfrm>
        </p:grpSpPr>
        <p:grpSp>
          <p:nvGrpSpPr>
            <p:cNvPr id="30" name="Group 130"/>
            <p:cNvGrpSpPr>
              <a:grpSpLocks noChangeAspect="1"/>
            </p:cNvGrpSpPr>
            <p:nvPr/>
          </p:nvGrpSpPr>
          <p:grpSpPr>
            <a:xfrm>
              <a:off x="4072522" y="1581649"/>
              <a:ext cx="95391" cy="141595"/>
              <a:chOff x="3921840" y="3652283"/>
              <a:chExt cx="843686" cy="1252336"/>
            </a:xfrm>
          </p:grpSpPr>
          <p:pic>
            <p:nvPicPr>
              <p:cNvPr id="35" name="Picture 34"/>
              <p:cNvPicPr>
                <a:picLocks noChangeAspect="1" noChangeArrowheads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3921840" y="3652283"/>
                <a:ext cx="840141" cy="556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35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925385" y="4028319"/>
                <a:ext cx="840141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873"/>
            <a:stretch/>
          </p:blipFill>
          <p:spPr>
            <a:xfrm>
              <a:off x="4055579" y="1846859"/>
              <a:ext cx="129657" cy="27181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40" t="18289" r="22577" b="72416"/>
            <a:stretch/>
          </p:blipFill>
          <p:spPr>
            <a:xfrm>
              <a:off x="4044122" y="1706693"/>
              <a:ext cx="152192" cy="16005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4079353" y="1647835"/>
              <a:ext cx="83001" cy="59594"/>
            </a:xfrm>
            <a:prstGeom prst="rect">
              <a:avLst/>
            </a:prstGeom>
            <a:noFill/>
            <a:ln w="3175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Connector 33"/>
            <p:cNvCxnSpPr>
              <a:stCxn id="33" idx="0"/>
              <a:endCxn id="32" idx="0"/>
            </p:cNvCxnSpPr>
            <p:nvPr/>
          </p:nvCxnSpPr>
          <p:spPr>
            <a:xfrm flipH="1">
              <a:off x="4120218" y="1647835"/>
              <a:ext cx="635" cy="58859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rapezoid 36"/>
            <p:cNvSpPr>
              <a:spLocks noChangeAspect="1"/>
            </p:cNvSpPr>
            <p:nvPr/>
          </p:nvSpPr>
          <p:spPr>
            <a:xfrm>
              <a:off x="4060018" y="2112589"/>
              <a:ext cx="50130" cy="45215"/>
            </a:xfrm>
            <a:prstGeom prst="trapezoid">
              <a:avLst/>
            </a:prstGeom>
            <a:solidFill>
              <a:srgbClr val="FFFF99"/>
            </a:solidFill>
            <a:ln>
              <a:noFill/>
            </a:ln>
            <a:effectLst>
              <a:glow rad="101600">
                <a:srgbClr val="FFFFCC">
                  <a:alpha val="4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rapezoid 37"/>
            <p:cNvSpPr>
              <a:spLocks noChangeAspect="1"/>
            </p:cNvSpPr>
            <p:nvPr/>
          </p:nvSpPr>
          <p:spPr>
            <a:xfrm>
              <a:off x="4123214" y="2112589"/>
              <a:ext cx="50130" cy="45215"/>
            </a:xfrm>
            <a:prstGeom prst="trapezoid">
              <a:avLst/>
            </a:prstGeom>
            <a:solidFill>
              <a:srgbClr val="FFFF99"/>
            </a:solidFill>
            <a:ln>
              <a:noFill/>
            </a:ln>
            <a:effectLst>
              <a:glow rad="101600">
                <a:srgbClr val="FFFFCC">
                  <a:alpha val="4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rapezoid 38"/>
            <p:cNvSpPr>
              <a:spLocks noChangeAspect="1"/>
            </p:cNvSpPr>
            <p:nvPr/>
          </p:nvSpPr>
          <p:spPr>
            <a:xfrm>
              <a:off x="4091755" y="2112588"/>
              <a:ext cx="50130" cy="45215"/>
            </a:xfrm>
            <a:prstGeom prst="trapezoid">
              <a:avLst/>
            </a:prstGeom>
            <a:solidFill>
              <a:srgbClr val="FFFF99"/>
            </a:solidFill>
            <a:ln>
              <a:noFill/>
            </a:ln>
            <a:effectLst>
              <a:glow rad="101600">
                <a:srgbClr val="FFFFCC">
                  <a:alpha val="4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5" t="31415" r="25534"/>
          <a:stretch/>
        </p:blipFill>
        <p:spPr>
          <a:xfrm rot="4069004">
            <a:off x="5404609" y="1600175"/>
            <a:ext cx="140167" cy="1187807"/>
          </a:xfrm>
          <a:prstGeom prst="rect">
            <a:avLst/>
          </a:prstGeom>
        </p:spPr>
      </p:pic>
      <p:sp>
        <p:nvSpPr>
          <p:cNvPr id="43" name="Arc 42"/>
          <p:cNvSpPr/>
          <p:nvPr/>
        </p:nvSpPr>
        <p:spPr>
          <a:xfrm>
            <a:off x="4158602" y="1825328"/>
            <a:ext cx="1221543" cy="771380"/>
          </a:xfrm>
          <a:prstGeom prst="arc">
            <a:avLst>
              <a:gd name="adj1" fmla="val 16148596"/>
              <a:gd name="adj2" fmla="val 21207191"/>
            </a:avLst>
          </a:prstGeom>
          <a:ln w="952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Arc 43"/>
          <p:cNvSpPr/>
          <p:nvPr/>
        </p:nvSpPr>
        <p:spPr>
          <a:xfrm>
            <a:off x="3165075" y="2048047"/>
            <a:ext cx="1067017" cy="797716"/>
          </a:xfrm>
          <a:prstGeom prst="arc">
            <a:avLst>
              <a:gd name="adj1" fmla="val 16200566"/>
              <a:gd name="adj2" fmla="val 21207191"/>
            </a:avLst>
          </a:prstGeom>
          <a:ln w="952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Arc 44"/>
          <p:cNvSpPr/>
          <p:nvPr/>
        </p:nvSpPr>
        <p:spPr>
          <a:xfrm>
            <a:off x="10891982" y="800100"/>
            <a:ext cx="1221543" cy="616836"/>
          </a:xfrm>
          <a:prstGeom prst="arc">
            <a:avLst>
              <a:gd name="adj1" fmla="val 21492071"/>
              <a:gd name="adj2" fmla="val 5430512"/>
            </a:avLst>
          </a:prstGeom>
          <a:ln w="952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8345123" y="1436014"/>
            <a:ext cx="536201" cy="154789"/>
            <a:chOff x="8345123" y="1436014"/>
            <a:chExt cx="536201" cy="154789"/>
          </a:xfrm>
        </p:grpSpPr>
        <p:grpSp>
          <p:nvGrpSpPr>
            <p:cNvPr id="47" name="Group 130"/>
            <p:cNvGrpSpPr>
              <a:grpSpLocks noChangeAspect="1"/>
            </p:cNvGrpSpPr>
            <p:nvPr/>
          </p:nvGrpSpPr>
          <p:grpSpPr>
            <a:xfrm rot="5160000">
              <a:off x="8762831" y="1431946"/>
              <a:ext cx="95391" cy="141595"/>
              <a:chOff x="3921840" y="3652283"/>
              <a:chExt cx="843686" cy="1252336"/>
            </a:xfrm>
          </p:grpSpPr>
          <p:pic>
            <p:nvPicPr>
              <p:cNvPr id="55" name="Picture 54"/>
              <p:cNvPicPr>
                <a:picLocks noChangeAspect="1" noChangeArrowheads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3921840" y="3652283"/>
                <a:ext cx="840141" cy="556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55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925385" y="4028319"/>
                <a:ext cx="840141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873"/>
            <a:stretch/>
          </p:blipFill>
          <p:spPr>
            <a:xfrm rot="5160000">
              <a:off x="8416199" y="1390070"/>
              <a:ext cx="129657" cy="27181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40" t="18289" r="22577" b="72416"/>
            <a:stretch/>
          </p:blipFill>
          <p:spPr>
            <a:xfrm rot="5160000">
              <a:off x="8600486" y="1432085"/>
              <a:ext cx="152192" cy="160050"/>
            </a:xfrm>
            <a:prstGeom prst="rect">
              <a:avLst/>
            </a:prstGeom>
          </p:spPr>
        </p:pic>
        <p:sp>
          <p:nvSpPr>
            <p:cNvPr id="50" name="Rectangle 49"/>
            <p:cNvSpPr/>
            <p:nvPr/>
          </p:nvSpPr>
          <p:spPr>
            <a:xfrm rot="5160000">
              <a:off x="8743946" y="1475338"/>
              <a:ext cx="83001" cy="59594"/>
            </a:xfrm>
            <a:prstGeom prst="rect">
              <a:avLst/>
            </a:prstGeom>
            <a:noFill/>
            <a:ln w="3175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1" name="Straight Connector 50"/>
            <p:cNvCxnSpPr>
              <a:stCxn id="50" idx="0"/>
              <a:endCxn id="49" idx="0"/>
            </p:cNvCxnSpPr>
            <p:nvPr/>
          </p:nvCxnSpPr>
          <p:spPr>
            <a:xfrm rot="5160000" flipH="1">
              <a:off x="8785474" y="1475362"/>
              <a:ext cx="635" cy="58859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 rot="5160000">
            <a:off x="11399289" y="1131897"/>
            <a:ext cx="152192" cy="576155"/>
            <a:chOff x="4044122" y="1581649"/>
            <a:chExt cx="152192" cy="576155"/>
          </a:xfrm>
        </p:grpSpPr>
        <p:grpSp>
          <p:nvGrpSpPr>
            <p:cNvPr id="59" name="Group 130"/>
            <p:cNvGrpSpPr>
              <a:grpSpLocks noChangeAspect="1"/>
            </p:cNvGrpSpPr>
            <p:nvPr/>
          </p:nvGrpSpPr>
          <p:grpSpPr>
            <a:xfrm>
              <a:off x="4072522" y="1581649"/>
              <a:ext cx="95391" cy="141595"/>
              <a:chOff x="3921840" y="3652283"/>
              <a:chExt cx="843686" cy="1252336"/>
            </a:xfrm>
          </p:grpSpPr>
          <p:pic>
            <p:nvPicPr>
              <p:cNvPr id="67" name="Picture 66"/>
              <p:cNvPicPr>
                <a:picLocks noChangeAspect="1" noChangeArrowheads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3921840" y="3652283"/>
                <a:ext cx="840141" cy="556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" name="Picture 67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925385" y="4028319"/>
                <a:ext cx="840141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873"/>
            <a:stretch/>
          </p:blipFill>
          <p:spPr>
            <a:xfrm>
              <a:off x="4055579" y="1846859"/>
              <a:ext cx="129657" cy="27181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40" t="18289" r="22577" b="72416"/>
            <a:stretch/>
          </p:blipFill>
          <p:spPr>
            <a:xfrm>
              <a:off x="4044122" y="1706693"/>
              <a:ext cx="152192" cy="160050"/>
            </a:xfrm>
            <a:prstGeom prst="rect">
              <a:avLst/>
            </a:prstGeom>
          </p:spPr>
        </p:pic>
        <p:sp>
          <p:nvSpPr>
            <p:cNvPr id="62" name="Rectangle 61"/>
            <p:cNvSpPr/>
            <p:nvPr/>
          </p:nvSpPr>
          <p:spPr>
            <a:xfrm>
              <a:off x="4079353" y="1647835"/>
              <a:ext cx="83001" cy="59594"/>
            </a:xfrm>
            <a:prstGeom prst="rect">
              <a:avLst/>
            </a:prstGeom>
            <a:noFill/>
            <a:ln w="3175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/>
            <p:cNvCxnSpPr>
              <a:stCxn id="62" idx="0"/>
              <a:endCxn id="61" idx="0"/>
            </p:cNvCxnSpPr>
            <p:nvPr/>
          </p:nvCxnSpPr>
          <p:spPr>
            <a:xfrm flipH="1">
              <a:off x="4120218" y="1647835"/>
              <a:ext cx="635" cy="58859"/>
            </a:xfrm>
            <a:prstGeom prst="line">
              <a:avLst/>
            </a:prstGeom>
            <a:ln w="31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rapezoid 63"/>
            <p:cNvSpPr>
              <a:spLocks noChangeAspect="1"/>
            </p:cNvSpPr>
            <p:nvPr/>
          </p:nvSpPr>
          <p:spPr>
            <a:xfrm>
              <a:off x="4060018" y="2112589"/>
              <a:ext cx="50130" cy="45215"/>
            </a:xfrm>
            <a:prstGeom prst="trapezoid">
              <a:avLst/>
            </a:prstGeom>
            <a:solidFill>
              <a:srgbClr val="FFFF99"/>
            </a:solidFill>
            <a:ln>
              <a:noFill/>
            </a:ln>
            <a:effectLst>
              <a:glow rad="101600">
                <a:srgbClr val="FFFFCC">
                  <a:alpha val="4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Trapezoid 64"/>
            <p:cNvSpPr>
              <a:spLocks noChangeAspect="1"/>
            </p:cNvSpPr>
            <p:nvPr/>
          </p:nvSpPr>
          <p:spPr>
            <a:xfrm>
              <a:off x="4123214" y="2112589"/>
              <a:ext cx="50130" cy="45215"/>
            </a:xfrm>
            <a:prstGeom prst="trapezoid">
              <a:avLst/>
            </a:prstGeom>
            <a:solidFill>
              <a:srgbClr val="FFFF99"/>
            </a:solidFill>
            <a:ln>
              <a:noFill/>
            </a:ln>
            <a:effectLst>
              <a:glow rad="101600">
                <a:srgbClr val="FFFFCC">
                  <a:alpha val="4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rapezoid 65"/>
            <p:cNvSpPr>
              <a:spLocks noChangeAspect="1"/>
            </p:cNvSpPr>
            <p:nvPr/>
          </p:nvSpPr>
          <p:spPr>
            <a:xfrm>
              <a:off x="4091755" y="2112588"/>
              <a:ext cx="50130" cy="45215"/>
            </a:xfrm>
            <a:prstGeom prst="trapezoid">
              <a:avLst/>
            </a:prstGeom>
            <a:solidFill>
              <a:srgbClr val="FFFF99"/>
            </a:solidFill>
            <a:ln>
              <a:noFill/>
            </a:ln>
            <a:effectLst>
              <a:glow rad="101600">
                <a:srgbClr val="FFFFCC">
                  <a:alpha val="49804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138494" y="6505356"/>
            <a:ext cx="1682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Sitting on pad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76509" y="3609143"/>
            <a:ext cx="889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Max Q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85399" y="2542216"/>
            <a:ext cx="1667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Booster jettison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601347" y="2588471"/>
            <a:ext cx="132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LAS jettison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183706" y="2352721"/>
            <a:ext cx="1532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Core jettison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266336" y="1597679"/>
            <a:ext cx="780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Orbit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0500427" y="1518973"/>
            <a:ext cx="1568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Departure burn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1326029" y="5659937"/>
            <a:ext cx="940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EUS jettison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2076" y="5151084"/>
            <a:ext cx="1927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Sitting on the pad: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Hasn’t burned any propellant, hasn’t done any work</a:t>
            </a:r>
          </a:p>
          <a:p>
            <a:r>
              <a:rPr lang="en-US" sz="1600" i="1" dirty="0">
                <a:solidFill>
                  <a:schemeClr val="accent1"/>
                </a:solidFill>
              </a:rPr>
              <a:t>η</a:t>
            </a:r>
            <a:r>
              <a:rPr lang="en-US" sz="1600" dirty="0">
                <a:solidFill>
                  <a:schemeClr val="accent1"/>
                </a:solidFill>
              </a:rPr>
              <a:t> =1 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00373" y="1317976"/>
            <a:ext cx="2254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Ascending: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Burning propellant, increasing kinetic and potential energy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234868" y="3295505"/>
            <a:ext cx="3601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Booster jettison: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Kinetic energy of the boosters is now wasted – causes drop in efficiency</a:t>
            </a:r>
          </a:p>
        </p:txBody>
      </p:sp>
    </p:spTree>
    <p:extLst>
      <p:ext uri="{BB962C8B-B14F-4D97-AF65-F5344CB8AC3E}">
        <p14:creationId xmlns:p14="http://schemas.microsoft.com/office/powerpoint/2010/main" val="1811292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0513" t="2494" r="8527" b="5078"/>
          <a:stretch/>
        </p:blipFill>
        <p:spPr>
          <a:xfrm>
            <a:off x="199136" y="1163942"/>
            <a:ext cx="11793727" cy="537499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E41F33A-8A61-4937-A58C-46521EFFC1C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SLS Crew to TLI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09465" y="1559379"/>
            <a:ext cx="1282723" cy="73866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Legend</a:t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dirty="0">
                <a:solidFill>
                  <a:schemeClr val="accent3"/>
                </a:solidFill>
              </a:rPr>
              <a:t>SLS Block 1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SLS Block 1B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57026" y="3298494"/>
            <a:ext cx="192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Blk 1 booster generating more ΔV than Blk 1B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86145" y="3109865"/>
            <a:ext cx="192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Core goes to orbit – results in much bigger loss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63740" y="4694586"/>
            <a:ext cx="1609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EUS is bigger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bigger loss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09994" y="5024109"/>
            <a:ext cx="1036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More efficient </a:t>
            </a:r>
          </a:p>
        </p:txBody>
      </p:sp>
      <p:sp>
        <p:nvSpPr>
          <p:cNvPr id="14" name="Oval 13"/>
          <p:cNvSpPr/>
          <p:nvPr/>
        </p:nvSpPr>
        <p:spPr>
          <a:xfrm>
            <a:off x="10772904" y="5268685"/>
            <a:ext cx="394311" cy="710433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127085" y="5577363"/>
            <a:ext cx="1019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Less efficient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86363" y="1697932"/>
            <a:ext cx="1725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Core providing much more velocity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96401" y="5381686"/>
            <a:ext cx="3839485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Having an upper stage is more efficient than just an in-space stage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97556" y="4663288"/>
            <a:ext cx="69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Orbit</a:t>
            </a:r>
          </a:p>
        </p:txBody>
      </p:sp>
      <p:sp>
        <p:nvSpPr>
          <p:cNvPr id="5" name="Oval 4"/>
          <p:cNvSpPr/>
          <p:nvPr/>
        </p:nvSpPr>
        <p:spPr>
          <a:xfrm>
            <a:off x="8221055" y="4289989"/>
            <a:ext cx="274320" cy="27432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>
            <a:stCxn id="5" idx="4"/>
            <a:endCxn id="18" idx="3"/>
          </p:cNvCxnSpPr>
          <p:nvPr/>
        </p:nvCxnSpPr>
        <p:spPr>
          <a:xfrm flipH="1">
            <a:off x="8096381" y="4564309"/>
            <a:ext cx="261834" cy="28364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479769" y="5381686"/>
            <a:ext cx="249252" cy="26634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>
            <a:stCxn id="19" idx="1"/>
            <a:endCxn id="18" idx="3"/>
          </p:cNvCxnSpPr>
          <p:nvPr/>
        </p:nvCxnSpPr>
        <p:spPr>
          <a:xfrm flipH="1" flipV="1">
            <a:off x="8096381" y="4847954"/>
            <a:ext cx="419890" cy="57273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e 26"/>
          <p:cNvSpPr/>
          <p:nvPr/>
        </p:nvSpPr>
        <p:spPr>
          <a:xfrm>
            <a:off x="8634192" y="2985756"/>
            <a:ext cx="222555" cy="2472135"/>
          </a:xfrm>
          <a:prstGeom prst="rightBrace">
            <a:avLst>
              <a:gd name="adj1" fmla="val 27533"/>
              <a:gd name="adj2" fmla="val 23511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Left Brace 35"/>
          <p:cNvSpPr/>
          <p:nvPr/>
        </p:nvSpPr>
        <p:spPr>
          <a:xfrm rot="5400000">
            <a:off x="7754744" y="2025433"/>
            <a:ext cx="182880" cy="1375010"/>
          </a:xfrm>
          <a:prstGeom prst="leftBrace">
            <a:avLst>
              <a:gd name="adj1" fmla="val 22596"/>
              <a:gd name="adj2" fmla="val 50000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ight Brace 36"/>
          <p:cNvSpPr/>
          <p:nvPr/>
        </p:nvSpPr>
        <p:spPr>
          <a:xfrm rot="10800000">
            <a:off x="10728688" y="4694586"/>
            <a:ext cx="222555" cy="731520"/>
          </a:xfrm>
          <a:prstGeom prst="rightBrace">
            <a:avLst>
              <a:gd name="adj1" fmla="val 27533"/>
              <a:gd name="adj2" fmla="val 52083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895947" y="1559379"/>
            <a:ext cx="1082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Payload:</a:t>
            </a:r>
          </a:p>
          <a:p>
            <a:r>
              <a:rPr lang="en-US" dirty="0">
                <a:solidFill>
                  <a:schemeClr val="accent3"/>
                </a:solidFill>
              </a:rPr>
              <a:t>23.9 mT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36.0 mT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17284" y="1887819"/>
            <a:ext cx="1962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Efficiency shows core burns longer than optimal</a:t>
            </a:r>
          </a:p>
        </p:txBody>
      </p:sp>
      <p:sp>
        <p:nvSpPr>
          <p:cNvPr id="40" name="Oval 39"/>
          <p:cNvSpPr/>
          <p:nvPr/>
        </p:nvSpPr>
        <p:spPr>
          <a:xfrm>
            <a:off x="6807147" y="2801662"/>
            <a:ext cx="1921873" cy="27432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Connector 41"/>
          <p:cNvCxnSpPr>
            <a:stCxn id="39" idx="3"/>
            <a:endCxn id="40" idx="1"/>
          </p:cNvCxnSpPr>
          <p:nvPr/>
        </p:nvCxnSpPr>
        <p:spPr>
          <a:xfrm>
            <a:off x="6679420" y="2349484"/>
            <a:ext cx="409179" cy="4923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606211"/>
      </p:ext>
    </p:extLst>
  </p:cSld>
  <p:clrMapOvr>
    <a:masterClrMapping/>
  </p:clrMapOvr>
</p:sld>
</file>

<file path=ppt/theme/theme1.xml><?xml version="1.0" encoding="utf-8"?>
<a:theme xmlns:a="http://schemas.openxmlformats.org/drawingml/2006/main" name="NGC_CDFP_MasterTemplate_2020_16x9_v2">
  <a:themeElements>
    <a:clrScheme name="NG 2020">
      <a:dk1>
        <a:srgbClr val="00269A"/>
      </a:dk1>
      <a:lt1>
        <a:srgbClr val="FFFFFF"/>
      </a:lt1>
      <a:dk2>
        <a:srgbClr val="000000"/>
      </a:dk2>
      <a:lt2>
        <a:srgbClr val="E7E6E6"/>
      </a:lt2>
      <a:accent1>
        <a:srgbClr val="135FA5"/>
      </a:accent1>
      <a:accent2>
        <a:srgbClr val="83D3D4"/>
      </a:accent2>
      <a:accent3>
        <a:srgbClr val="2D8183"/>
      </a:accent3>
      <a:accent4>
        <a:srgbClr val="910C07"/>
      </a:accent4>
      <a:accent5>
        <a:srgbClr val="209FDE"/>
      </a:accent5>
      <a:accent6>
        <a:srgbClr val="F48154"/>
      </a:accent6>
      <a:hlink>
        <a:srgbClr val="135FA5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GC_CDFP_MasterTemplate_2020_16x9_v2.potx" id="{FEC4F761-440A-4FC8-B467-CADE70618BFD}" vid="{48073D12-B936-4A59-97AF-96837FD289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NGC_CDFP_MasterTemplate_2020_16x9_v2</Template>
  <TotalTime>159652</TotalTime>
  <Words>1206</Words>
  <Application>Microsoft Macintosh PowerPoint</Application>
  <PresentationFormat>Widescreen</PresentationFormat>
  <Paragraphs>229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55 Helvetica Roman</vt:lpstr>
      <vt:lpstr>Arial</vt:lpstr>
      <vt:lpstr>Calibri</vt:lpstr>
      <vt:lpstr>Cambria Math</vt:lpstr>
      <vt:lpstr>Times New Roman</vt:lpstr>
      <vt:lpstr>NGC_CDFP_MasterTemplate_2020_16x9_v2</vt:lpstr>
      <vt:lpstr>SLS Evolution: Comparing Configurations  Using System Exergy</vt:lpstr>
      <vt:lpstr>Introduction</vt:lpstr>
      <vt:lpstr>Approach to Moon and Mars Exploration</vt:lpstr>
      <vt:lpstr>SLS Evolutionary Path</vt:lpstr>
      <vt:lpstr>Exergy Explained</vt:lpstr>
      <vt:lpstr>Exergy Explained</vt:lpstr>
      <vt:lpstr>Exergy Analysis Applied</vt:lpstr>
      <vt:lpstr>SLS Block 1B Example</vt:lpstr>
      <vt:lpstr>Comparing SLS Crew to TLI</vt:lpstr>
      <vt:lpstr>Comparing SLS Crew to TLI</vt:lpstr>
      <vt:lpstr>Comparing Block 1B Missions</vt:lpstr>
      <vt:lpstr>Comparing SLS Cargo to Europa</vt:lpstr>
      <vt:lpstr>SLS Block 1 to Europa – Add Kick Stage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Updated SLS GR&amp;A DAC 3, Rev. E</dc:title>
  <dc:creator>Haws, Terry</dc:creator>
  <cp:lastModifiedBy>Narmore, Kimberly A. (MSFC-IS02)</cp:lastModifiedBy>
  <cp:revision>1827</cp:revision>
  <dcterms:created xsi:type="dcterms:W3CDTF">2006-08-16T00:00:00Z</dcterms:created>
  <dcterms:modified xsi:type="dcterms:W3CDTF">2020-10-01T16:02:35Z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69ab20bd-5c8a-483a-9d13-47cdd5c4e0c4</vt:lpwstr>
  </property>
  <property fmtid="{D5CDD505-2E9C-101B-9397-08002B2CF9AE}" pid="3" name="ATKCategory">
    <vt:lpwstr>Orbital ATK Proprietary - Unmarked</vt:lpwstr>
  </property>
</Properties>
</file>