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36" r:id="rId3"/>
    <p:sldId id="334" r:id="rId4"/>
    <p:sldId id="335" r:id="rId5"/>
    <p:sldId id="333" r:id="rId6"/>
    <p:sldId id="342" r:id="rId7"/>
    <p:sldId id="343" r:id="rId8"/>
    <p:sldId id="337" r:id="rId9"/>
    <p:sldId id="340" r:id="rId10"/>
    <p:sldId id="341" r:id="rId11"/>
    <p:sldId id="338" r:id="rId12"/>
    <p:sldId id="339" r:id="rId13"/>
    <p:sldId id="257" r:id="rId14"/>
    <p:sldId id="344" r:id="rId15"/>
    <p:sldId id="258" r:id="rId16"/>
    <p:sldId id="259" r:id="rId17"/>
    <p:sldId id="260" r:id="rId18"/>
    <p:sldId id="261" r:id="rId19"/>
    <p:sldId id="330" r:id="rId20"/>
    <p:sldId id="331" r:id="rId21"/>
    <p:sldId id="262" r:id="rId22"/>
    <p:sldId id="264" r:id="rId23"/>
    <p:sldId id="265" r:id="rId24"/>
    <p:sldId id="266" r:id="rId25"/>
    <p:sldId id="268" r:id="rId26"/>
    <p:sldId id="269" r:id="rId27"/>
    <p:sldId id="270" r:id="rId28"/>
    <p:sldId id="272" r:id="rId29"/>
    <p:sldId id="273" r:id="rId30"/>
    <p:sldId id="345" r:id="rId31"/>
    <p:sldId id="274" r:id="rId32"/>
    <p:sldId id="276" r:id="rId33"/>
    <p:sldId id="277" r:id="rId34"/>
    <p:sldId id="278" r:id="rId35"/>
    <p:sldId id="280" r:id="rId36"/>
    <p:sldId id="281" r:id="rId37"/>
    <p:sldId id="282" r:id="rId38"/>
    <p:sldId id="284" r:id="rId39"/>
    <p:sldId id="285" r:id="rId40"/>
    <p:sldId id="286" r:id="rId41"/>
    <p:sldId id="288" r:id="rId42"/>
    <p:sldId id="289" r:id="rId43"/>
    <p:sldId id="346" r:id="rId44"/>
    <p:sldId id="290" r:id="rId45"/>
    <p:sldId id="292" r:id="rId46"/>
    <p:sldId id="293" r:id="rId47"/>
    <p:sldId id="294" r:id="rId48"/>
    <p:sldId id="296" r:id="rId49"/>
    <p:sldId id="297" r:id="rId50"/>
    <p:sldId id="298" r:id="rId51"/>
    <p:sldId id="299" r:id="rId52"/>
    <p:sldId id="301" r:id="rId53"/>
    <p:sldId id="302" r:id="rId54"/>
    <p:sldId id="303" r:id="rId55"/>
    <p:sldId id="305" r:id="rId56"/>
    <p:sldId id="306" r:id="rId57"/>
    <p:sldId id="307" r:id="rId58"/>
    <p:sldId id="347" r:id="rId59"/>
    <p:sldId id="308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8" r:id="rId68"/>
    <p:sldId id="319" r:id="rId69"/>
    <p:sldId id="320" r:id="rId70"/>
    <p:sldId id="322" r:id="rId71"/>
    <p:sldId id="323" r:id="rId72"/>
    <p:sldId id="324" r:id="rId73"/>
    <p:sldId id="325" r:id="rId74"/>
    <p:sldId id="329" r:id="rId75"/>
    <p:sldId id="327" r:id="rId76"/>
    <p:sldId id="328" r:id="rId77"/>
    <p:sldId id="348" r:id="rId78"/>
    <p:sldId id="349" r:id="rId79"/>
    <p:sldId id="332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94"/>
    <p:restoredTop sz="96516"/>
  </p:normalViewPr>
  <p:slideViewPr>
    <p:cSldViewPr snapToGrid="0" snapToObjects="1">
      <p:cViewPr varScale="1">
        <p:scale>
          <a:sx n="149" d="100"/>
          <a:sy n="149" d="100"/>
        </p:scale>
        <p:origin x="176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C1679-3013-A449-B996-E9F571476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1C2B37-7102-B340-8799-C1DAB7ACC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F35DD-C2A2-E34B-85A7-5011BF2DE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9/24/20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26D13-B49F-9B43-87D5-A89D8347A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08748-1C1A-CD4B-94B6-DB3011A11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90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4C357-9FA3-8845-B1D2-18FA38CF5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FC84F-BD95-5F4A-913A-0A7076D7C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4245A-31E2-5246-BD52-2195F99EA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9/24/20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9CBF8-5EDF-DE49-8CE1-0FB6F3DEB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FD518-F042-FA4F-B3F3-FA3FE32B1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17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07485-C458-C54D-AEDB-FDF0187EF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B2081-2BE6-AA4D-A833-C598060F9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E7849-4F6F-DD41-B513-DC6734197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9/24/20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3AC97-5FC9-E14F-BE1A-811EA96A4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8A40E-03CB-CB4A-8A79-FEB9CA45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2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9152D-D732-B74A-B820-1534332C3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D2404-45D4-CA46-95F8-1A2AE77A92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57CA76-4C19-444E-B04A-E9F501C20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56EE6E-1449-1946-BCB5-5F81D0EC0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9/24/20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C18CD-E6AC-3B40-A64B-CF9C70786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E80AB-790F-9042-95E9-5E180BF3B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45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E4B4D-D9A3-C240-9048-BE157D7AF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2C81B7-C7DA-624F-82B2-BA28D42BE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E0D72-8088-924E-8BE8-F4D5826FCA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E1BE15-9278-6A4F-9179-ADF4DF5B1D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B9202F-4874-6446-A803-5F0E1FBF56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1F3B1A-08DF-EF4B-80D1-E1D5EEAA3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9/24/20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C9D64D-979A-3D40-996A-CB80BF7C3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966340-E669-9542-B7AB-A5D941C9D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14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320FF-F61C-AD44-97F4-93A1D94E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2E8B46-F9E2-EC48-A32E-922D6D616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9/24/20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C31DB6-FE6F-2040-A672-C524A273C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A9AF9-23CB-EF4A-87C8-97CDA256E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B35123-55E5-8B4B-AB19-A9290D495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9/24/20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895754-2BB5-0E4C-9BCF-394FF0F19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D6480-8685-A546-B857-79EE29A7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8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D65D5-32D4-D349-9D19-205D48532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7E49D-E282-2847-A75C-6A4FB311C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DF165-94F5-4240-B607-E88B1A1A8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4D680-7E42-2940-BC4C-275BDFD94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9/24/20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87665-7528-A044-8F7F-2163FB045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0B6AA0-1CC9-0443-AB7B-B8B3ED0DF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286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BB321-1148-2B44-A373-57CA91613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4EB389-5166-BB42-B95E-5B65A2133B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815C4-980A-3B40-B87C-89E2E2CC72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720973-B9B2-FD45-9339-8A85A34A9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9/24/20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FE1500-5CE7-0E4F-B5B5-4CDE0DDF0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AEB6F2-9DA6-7043-88F4-922888173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8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151E0-BC23-BC4B-9C8E-D6849A9CC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40CFE-04DD-D04B-97F8-68D8E15C01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BF5C1-3F5B-E14F-B167-CF63C1550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9/24/20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2F1DD-665F-C543-8914-CF0B591CA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9F550-6949-7E41-A629-393FED2FA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71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CD97A1-0EB7-DE42-823F-E9BBD2014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FD0E4-4F12-4C49-8DF2-E1BB56F7B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88D53-CC5A-7840-AFF7-7B74DAC63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9/24/20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20F07-C436-C04C-B18F-3E5CED2ED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F088A-C631-6342-AEB9-20FBBFE0A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4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2C542E-8E96-E44D-89CA-489B97261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326A6-F3A2-284E-A4FA-7C2F160A8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F2FF6-7C29-7041-A7FF-A8D040FCE1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12D95-9DA2-B246-BCE3-DBC4E2C14D66}" type="datetimeFigureOut">
              <a:rPr lang="en-US" smtClean="0"/>
              <a:t>9/24/20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D90DB-076E-814B-A38A-CF7A3ACA3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BC1AC-00DA-B241-9E48-BCD5B50D60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60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514AD-AA53-E942-9E54-5A309EEE66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BSCW Computations Using KESTREL and AEROM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1449E3-4A0A-8540-B4CD-C8046CC8B0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Walt Silva</a:t>
            </a:r>
          </a:p>
          <a:p>
            <a:r>
              <a:rPr lang="en-US" dirty="0"/>
              <a:t>Aeroelasticity Branch</a:t>
            </a:r>
          </a:p>
          <a:p>
            <a:r>
              <a:rPr lang="en-US" dirty="0"/>
              <a:t>NASA Langley Research Center</a:t>
            </a:r>
          </a:p>
          <a:p>
            <a:r>
              <a:rPr lang="en-US" dirty="0"/>
              <a:t>September 28, 2020</a:t>
            </a:r>
          </a:p>
          <a:p>
            <a:r>
              <a:rPr lang="en-US" dirty="0"/>
              <a:t>Presentation to Northrop-Grumman</a:t>
            </a:r>
          </a:p>
        </p:txBody>
      </p:sp>
    </p:spTree>
    <p:extLst>
      <p:ext uri="{BB962C8B-B14F-4D97-AF65-F5344CB8AC3E}">
        <p14:creationId xmlns:p14="http://schemas.microsoft.com/office/powerpoint/2010/main" val="15265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9D2BB-344F-464C-A243-AFE606F4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E76F7-C5F5-2742-9FC5-352746C93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Benchmark </a:t>
            </a:r>
            <a:r>
              <a:rPr lang="en-US" dirty="0" err="1"/>
              <a:t>SuperCritical</a:t>
            </a:r>
            <a:r>
              <a:rPr lang="en-US" dirty="0"/>
              <a:t> Wing (BSCW), Aeroelastic Prediction Workshop (</a:t>
            </a:r>
            <a:r>
              <a:rPr lang="en-US" dirty="0" err="1"/>
              <a:t>AePW</a:t>
            </a:r>
            <a:r>
              <a:rPr lang="en-US" dirty="0"/>
              <a:t>)</a:t>
            </a:r>
          </a:p>
          <a:p>
            <a:r>
              <a:rPr lang="en-US" dirty="0"/>
              <a:t>Background</a:t>
            </a:r>
          </a:p>
          <a:p>
            <a:r>
              <a:rPr lang="en-US" dirty="0"/>
              <a:t>AEROM</a:t>
            </a:r>
          </a:p>
          <a:p>
            <a:r>
              <a:rPr lang="en-US" dirty="0"/>
              <a:t>Results</a:t>
            </a:r>
          </a:p>
          <a:p>
            <a:pPr lvl="1"/>
            <a:r>
              <a:rPr lang="en-US" dirty="0"/>
              <a:t>Alpha=0, 1, 3, and 5 </a:t>
            </a:r>
            <a:r>
              <a:rPr lang="en-US" dirty="0" err="1"/>
              <a:t>degs</a:t>
            </a:r>
            <a:r>
              <a:rPr lang="en-US" dirty="0"/>
              <a:t> (skip alpha=1 deg; similar to alpha=0 deg)</a:t>
            </a:r>
          </a:p>
          <a:p>
            <a:pPr lvl="1"/>
            <a:r>
              <a:rPr lang="en-US" dirty="0"/>
              <a:t>Amplitudes = 0.04, 0.01, 0.08, and 0.001 (modal)</a:t>
            </a:r>
          </a:p>
          <a:p>
            <a:pPr lvl="1"/>
            <a:r>
              <a:rPr lang="en-US" dirty="0"/>
              <a:t>Comparison of full solution GAFs vs ROM GAFs (error quantification)</a:t>
            </a:r>
          </a:p>
          <a:p>
            <a:pPr lvl="1"/>
            <a:r>
              <a:rPr lang="en-US" dirty="0"/>
              <a:t>Root locus</a:t>
            </a:r>
          </a:p>
          <a:p>
            <a:pPr lvl="1"/>
            <a:r>
              <a:rPr lang="en-US" dirty="0"/>
              <a:t>Comparison of full solution transients vs ROM transients (at a specified Q)</a:t>
            </a:r>
          </a:p>
        </p:txBody>
      </p:sp>
    </p:spTree>
    <p:extLst>
      <p:ext uri="{BB962C8B-B14F-4D97-AF65-F5344CB8AC3E}">
        <p14:creationId xmlns:p14="http://schemas.microsoft.com/office/powerpoint/2010/main" val="620120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8DE8D-E5D1-2743-802B-279F0E1E5615}"/>
              </a:ext>
            </a:extLst>
          </p:cNvPr>
          <p:cNvSpPr txBox="1">
            <a:spLocks/>
          </p:cNvSpPr>
          <p:nvPr/>
        </p:nvSpPr>
        <p:spPr>
          <a:xfrm>
            <a:off x="-46182" y="-54863"/>
            <a:ext cx="8783782" cy="88771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4864">
              <a:defRPr/>
            </a:pPr>
            <a:r>
              <a:rPr lang="en-US" sz="4000" dirty="0">
                <a:ea typeface="ＭＳ Ｐゴシック" pitchFamily="1" charset="-128"/>
              </a:rPr>
              <a:t>Benchmark Supercritical Wing (BSCW)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4EEBC43-5E9C-CC48-B080-88557D61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356353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F9D17DF-0805-4D33-8614-4599C1D0573A}" type="slidenum">
              <a:rPr lang="en-US" smtClean="0">
                <a:solidFill>
                  <a:srgbClr val="898989"/>
                </a:solidFill>
                <a:ea typeface="MS PGothic" pitchFamily="34" charset="-128"/>
              </a:rPr>
              <a:pPr eaLnBrk="1" hangingPunct="1"/>
              <a:t>3</a:t>
            </a:fld>
            <a:endParaRPr lang="en-US">
              <a:solidFill>
                <a:srgbClr val="898989"/>
              </a:solidFill>
              <a:ea typeface="MS PGothic" pitchFamily="34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CF15E-A481-3D40-8D65-CD51054E3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858392" y="823533"/>
            <a:ext cx="3262204" cy="238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tx1">
                <a:alpha val="40000"/>
              </a:schemeClr>
            </a:glow>
          </a:effectLst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9B99144B-36A6-BA45-88AA-142367A9DB16}"/>
              </a:ext>
            </a:extLst>
          </p:cNvPr>
          <p:cNvSpPr txBox="1">
            <a:spLocks/>
          </p:cNvSpPr>
          <p:nvPr/>
        </p:nvSpPr>
        <p:spPr>
          <a:xfrm>
            <a:off x="331304" y="663094"/>
            <a:ext cx="3149602" cy="47988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6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2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Chosen as a challenging test case, flow-wise, but simple geometry</a:t>
            </a:r>
          </a:p>
          <a:p>
            <a:pPr lvl="1"/>
            <a:r>
              <a:rPr lang="en-US" sz="1800" dirty="0"/>
              <a:t>Strong shock with suspected shock-induced separated flow</a:t>
            </a:r>
          </a:p>
          <a:p>
            <a:r>
              <a:rPr lang="en-US" sz="1800" dirty="0"/>
              <a:t>Some preliminary assessments from </a:t>
            </a:r>
            <a:r>
              <a:rPr lang="en-US" sz="1800" dirty="0" err="1"/>
              <a:t>AePW</a:t>
            </a:r>
            <a:r>
              <a:rPr lang="en-US" sz="1800" dirty="0"/>
              <a:t> </a:t>
            </a:r>
          </a:p>
          <a:p>
            <a:pPr lvl="1"/>
            <a:r>
              <a:rPr lang="en-US" sz="1400" dirty="0"/>
              <a:t>Computational methods had difficulty producing converged solutions due to flow field complexity</a:t>
            </a:r>
          </a:p>
          <a:p>
            <a:pPr lvl="1"/>
            <a:r>
              <a:rPr lang="en-US" sz="1400" dirty="0"/>
              <a:t>Complex flow field also observed in experimental data; Largest magnitude of dynamic behavior appears to represent shock oscillations</a:t>
            </a:r>
          </a:p>
          <a:p>
            <a:pPr lvl="1"/>
            <a:r>
              <a:rPr lang="en-US" sz="1400" dirty="0"/>
              <a:t>CFD solutions vary widely, even for static solution; </a:t>
            </a:r>
          </a:p>
          <a:p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8F0864-0D3F-3B40-86D2-23A6F12B2E33}"/>
              </a:ext>
            </a:extLst>
          </p:cNvPr>
          <p:cNvSpPr txBox="1"/>
          <p:nvPr/>
        </p:nvSpPr>
        <p:spPr>
          <a:xfrm>
            <a:off x="3498915" y="4050274"/>
            <a:ext cx="49177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Likely plan of action: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Form technical working group of BSCW analysts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Extensive study of available experimental data; characterize different flow phenomena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Benchmark against more benign cases- lower Mach number, lower angle of attack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Analyze the static (unforced) problem using time-accurate evaluation methods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Study of time convergence criteria</a:t>
            </a:r>
          </a:p>
        </p:txBody>
      </p:sp>
      <p:pic>
        <p:nvPicPr>
          <p:cNvPr id="7" name="Picture 6" descr="BSCW_unsteady_aoa5_f10__U_M_S1_analyst.png">
            <a:extLst>
              <a:ext uri="{FF2B5EF4-FFF2-40B4-BE49-F238E27FC236}">
                <a16:creationId xmlns:a16="http://schemas.microsoft.com/office/drawing/2014/main" id="{D5928C52-3869-C34F-990C-C37D95ED1B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1" r="33333"/>
          <a:stretch/>
        </p:blipFill>
        <p:spPr>
          <a:xfrm>
            <a:off x="7874710" y="663094"/>
            <a:ext cx="3365009" cy="35270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356F4AD-373F-5343-BA75-BB53AC915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0717" y="3365698"/>
            <a:ext cx="3677553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82613" indent="-514350">
              <a:defRPr/>
            </a:pPr>
            <a:r>
              <a:rPr lang="en-US" sz="1400" b="1" dirty="0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M=0.85, </a:t>
            </a:r>
            <a:r>
              <a:rPr lang="en-US" sz="1400" b="1" dirty="0" err="1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Re</a:t>
            </a:r>
            <a:r>
              <a:rPr lang="en-US" sz="1400" b="1" baseline="-25000" dirty="0" err="1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c</a:t>
            </a:r>
            <a:r>
              <a:rPr lang="en-US" sz="1400" b="1" dirty="0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=4.49 million, test medium: R-134a, </a:t>
            </a:r>
            <a:r>
              <a:rPr lang="el-GR" sz="1400" b="1" dirty="0">
                <a:solidFill>
                  <a:srgbClr val="002060"/>
                </a:solidFill>
                <a:cs typeface="Arial" charset="0"/>
              </a:rPr>
              <a:t>α</a:t>
            </a:r>
            <a:r>
              <a:rPr lang="en-US" sz="1400" b="1" dirty="0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 =  5°, </a:t>
            </a:r>
            <a:r>
              <a:rPr lang="el-GR" sz="1400" b="1" dirty="0">
                <a:solidFill>
                  <a:srgbClr val="002060"/>
                </a:solidFill>
                <a:cs typeface="Arial" charset="0"/>
              </a:rPr>
              <a:t>θ</a:t>
            </a:r>
            <a:r>
              <a:rPr lang="en-US" sz="1400" b="1" dirty="0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 = 1°, freq 1 &amp; 10 Hz</a:t>
            </a:r>
            <a:endParaRPr lang="en-US" sz="1400" b="1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509A93-1FD9-854D-835D-E64BE3317B46}"/>
              </a:ext>
            </a:extLst>
          </p:cNvPr>
          <p:cNvSpPr txBox="1"/>
          <p:nvPr/>
        </p:nvSpPr>
        <p:spPr>
          <a:xfrm>
            <a:off x="0" y="6488668"/>
            <a:ext cx="2235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From AePW-1 Debrief</a:t>
            </a:r>
          </a:p>
        </p:txBody>
      </p:sp>
      <p:pic>
        <p:nvPicPr>
          <p:cNvPr id="10" name="BSCW_Take5">
            <a:hlinkClick r:id="" action="ppaction://media"/>
            <a:extLst>
              <a:ext uri="{FF2B5EF4-FFF2-40B4-BE49-F238E27FC236}">
                <a16:creationId xmlns:a16="http://schemas.microsoft.com/office/drawing/2014/main" id="{09EFFBD0-3271-024C-997C-316B152593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37600" y="4473084"/>
            <a:ext cx="3300375" cy="220025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0721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4E9B6-8885-C14C-86BF-72065EB287AD}"/>
              </a:ext>
            </a:extLst>
          </p:cNvPr>
          <p:cNvSpPr txBox="1">
            <a:spLocks/>
          </p:cNvSpPr>
          <p:nvPr/>
        </p:nvSpPr>
        <p:spPr>
          <a:xfrm>
            <a:off x="495300" y="50725"/>
            <a:ext cx="10972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AePW-2 Summary of Results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82074-B3D1-9845-BC68-79D255C8EF51}"/>
              </a:ext>
            </a:extLst>
          </p:cNvPr>
          <p:cNvSpPr txBox="1">
            <a:spLocks/>
          </p:cNvSpPr>
          <p:nvPr/>
        </p:nvSpPr>
        <p:spPr>
          <a:xfrm>
            <a:off x="142013" y="1573372"/>
            <a:ext cx="4610938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At Mach 0.74, </a:t>
            </a:r>
            <a:r>
              <a:rPr lang="en-US">
                <a:latin typeface="Symbol" panose="05050102010706020507" pitchFamily="18" charset="2"/>
              </a:rPr>
              <a:t>a</a:t>
            </a:r>
            <a:r>
              <a:rPr lang="en-US"/>
              <a:t> = 0° </a:t>
            </a:r>
          </a:p>
          <a:p>
            <a:pPr lvl="1"/>
            <a:r>
              <a:rPr lang="en-US"/>
              <a:t>Small variation in computational results </a:t>
            </a:r>
          </a:p>
          <a:p>
            <a:pPr lvl="1"/>
            <a:r>
              <a:rPr lang="en-US"/>
              <a:t>Match the experimental results well </a:t>
            </a:r>
          </a:p>
          <a:p>
            <a:pPr lvl="1"/>
            <a:r>
              <a:rPr lang="en-US"/>
              <a:t>Match the linear results well</a:t>
            </a:r>
          </a:p>
          <a:p>
            <a:r>
              <a:rPr lang="en-US"/>
              <a:t>At Mach 0.85, </a:t>
            </a:r>
            <a:r>
              <a:rPr lang="en-US">
                <a:latin typeface="Symbol" panose="05050102010706020507" pitchFamily="18" charset="2"/>
              </a:rPr>
              <a:t>a</a:t>
            </a:r>
            <a:r>
              <a:rPr lang="en-US"/>
              <a:t> = 5°</a:t>
            </a:r>
          </a:p>
          <a:p>
            <a:pPr lvl="1"/>
            <a:r>
              <a:rPr lang="en-US"/>
              <a:t>Significant variation in predictions</a:t>
            </a:r>
          </a:p>
          <a:p>
            <a:pPr lvl="1"/>
            <a:r>
              <a:rPr lang="en-US"/>
              <a:t>No experimental data for comparison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FCA87-6A2C-7643-A851-CB70B1657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400957"/>
            <a:ext cx="2844800" cy="365125"/>
          </a:xfrm>
        </p:spPr>
        <p:txBody>
          <a:bodyPr/>
          <a:lstStyle/>
          <a:p>
            <a:fld id="{B01D6C4A-6190-1C49-A470-A6391D3FCFC7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595E8B-6F69-6C4A-B042-4BE3CAEEE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475" y="1217537"/>
            <a:ext cx="4303262" cy="55485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70130B-F792-D147-91A2-BF437B59D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3364" y="1250878"/>
            <a:ext cx="3018636" cy="287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07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DBA18-D846-DC49-B084-4516A88FA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990" y="142100"/>
            <a:ext cx="10515600" cy="1325563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7E025-E9A3-A647-81BF-3338252D6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8721"/>
            <a:ext cx="10515600" cy="542798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Application of KESTREL and KESTREL/AEROM to BSCW wing </a:t>
            </a:r>
          </a:p>
          <a:p>
            <a:r>
              <a:rPr lang="en-US" dirty="0"/>
              <a:t>At M=0.74, alpha=0 deg, KESTREL, KESTREL/AEROM, FUN3D, and FUN3D/AEROM all compare nearly exactly with data</a:t>
            </a:r>
          </a:p>
          <a:p>
            <a:r>
              <a:rPr lang="en-US" dirty="0"/>
              <a:t>At M=0.85, alpha=5 deg, large flow separation/unsteadiness; very challenging problem</a:t>
            </a:r>
          </a:p>
          <a:p>
            <a:r>
              <a:rPr lang="en-US" dirty="0"/>
              <a:t>Large variance from one code to another at this condition; differences between KESTREL and FUN3D</a:t>
            </a:r>
          </a:p>
          <a:p>
            <a:r>
              <a:rPr lang="en-US" dirty="0"/>
              <a:t>Goal of this analysis: evaluate application of AEROM using KESTREL at M=0.80 and alpha=0, 1, 3, and 5 deg (similar unsteadiness to M=0.85) using multiple amplitude excitations (Walsh functions)</a:t>
            </a:r>
          </a:p>
          <a:p>
            <a:r>
              <a:rPr lang="en-US" dirty="0"/>
              <a:t>Follow-up with investigation of code-to-code comparisons</a:t>
            </a:r>
          </a:p>
          <a:p>
            <a:r>
              <a:rPr lang="en-US" dirty="0"/>
              <a:t>”Characterizing Aerodynamic Damping of a Supersonic Missile with CFD”, Shelton (AF), Martin (AF), Silva (NASA), SciTech 2018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89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3033EF-6B16-5547-AA58-A5E1E676B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86" y="1027953"/>
            <a:ext cx="8436864" cy="489508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FA8852-3A0A-E54C-8D3D-B6C55989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97467" y="6356350"/>
            <a:ext cx="2133600" cy="365125"/>
          </a:xfrm>
        </p:spPr>
        <p:txBody>
          <a:bodyPr/>
          <a:lstStyle/>
          <a:p>
            <a:fld id="{0BAA5BFA-D1D4-DA4A-9320-9E52C30ADBBC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353590D-2F98-A14A-9D41-747D984A086B}"/>
              </a:ext>
            </a:extLst>
          </p:cNvPr>
          <p:cNvSpPr txBox="1">
            <a:spLocks/>
          </p:cNvSpPr>
          <p:nvPr/>
        </p:nvSpPr>
        <p:spPr>
          <a:xfrm>
            <a:off x="1393118" y="274638"/>
            <a:ext cx="8229600" cy="78835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System Identification for Multiple Input-Output (cont)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60CAF5-F7E9-7040-95FD-014BA95D064D}"/>
              </a:ext>
            </a:extLst>
          </p:cNvPr>
          <p:cNvSpPr txBox="1"/>
          <p:nvPr/>
        </p:nvSpPr>
        <p:spPr>
          <a:xfrm>
            <a:off x="5034376" y="5943074"/>
            <a:ext cx="4909486" cy="6463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System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/Observer/Controller Identification Toolbox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(SOCIT)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B0738F-DA66-CA4D-91E6-8FC4C1BDC941}"/>
              </a:ext>
            </a:extLst>
          </p:cNvPr>
          <p:cNvSpPr txBox="1"/>
          <p:nvPr/>
        </p:nvSpPr>
        <p:spPr>
          <a:xfrm>
            <a:off x="1482861" y="5943074"/>
            <a:ext cx="3095719" cy="6463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Computational Fluid Dynamics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Kestrel or FUN3D)</a:t>
            </a:r>
          </a:p>
        </p:txBody>
      </p:sp>
    </p:spTree>
    <p:extLst>
      <p:ext uri="{BB962C8B-B14F-4D97-AF65-F5344CB8AC3E}">
        <p14:creationId xmlns:p14="http://schemas.microsoft.com/office/powerpoint/2010/main" val="3265917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1A6AC7-E5A9-4D46-B2F4-EE6F277A8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918" y="1062990"/>
            <a:ext cx="7315200" cy="56515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B1E84D-E84A-FB4B-AC9E-93EC7C688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2067" y="6356350"/>
            <a:ext cx="2133600" cy="365125"/>
          </a:xfrm>
        </p:spPr>
        <p:txBody>
          <a:bodyPr/>
          <a:lstStyle/>
          <a:p>
            <a:fld id="{0BAA5BFA-D1D4-DA4A-9320-9E52C30ADBBC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8A467-1ECC-B244-958D-3261933DB2DF}"/>
              </a:ext>
            </a:extLst>
          </p:cNvPr>
          <p:cNvSpPr txBox="1">
            <a:spLocks/>
          </p:cNvSpPr>
          <p:nvPr/>
        </p:nvSpPr>
        <p:spPr>
          <a:xfrm>
            <a:off x="1547718" y="274638"/>
            <a:ext cx="8229600" cy="7883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Pitch Moment Damping</a:t>
            </a:r>
            <a:br>
              <a:rPr lang="en-US" sz="3200"/>
            </a:br>
            <a:r>
              <a:rPr lang="en-US" sz="2400"/>
              <a:t>Walsh Functions  vs  Harmonic Motion and Reference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9908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2BE95-EB7D-854E-A9BE-D1CDB2E5D701}"/>
              </a:ext>
            </a:extLst>
          </p:cNvPr>
          <p:cNvSpPr txBox="1">
            <a:spLocks/>
          </p:cNvSpPr>
          <p:nvPr/>
        </p:nvSpPr>
        <p:spPr>
          <a:xfrm>
            <a:off x="131207" y="251368"/>
            <a:ext cx="9880893" cy="644975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BF03A39B-4E49-EE40-AC86-DAA7FAF88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7" y="875987"/>
            <a:ext cx="62471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Helvetica" pitchFamily="2" charset="0"/>
              </a:rPr>
              <a:t>Unsteady Aerodynamic State-Space ROM</a:t>
            </a:r>
          </a:p>
        </p:txBody>
      </p:sp>
      <p:sp>
        <p:nvSpPr>
          <p:cNvPr id="4" name="Bent Arrow 6">
            <a:extLst>
              <a:ext uri="{FF2B5EF4-FFF2-40B4-BE49-F238E27FC236}">
                <a16:creationId xmlns:a16="http://schemas.microsoft.com/office/drawing/2014/main" id="{1B2F7671-06C3-EE41-A283-52C865F2B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978" y="2714411"/>
            <a:ext cx="990600" cy="1343025"/>
          </a:xfrm>
          <a:custGeom>
            <a:avLst/>
            <a:gdLst>
              <a:gd name="T0" fmla="*/ 742950 w 990600"/>
              <a:gd name="T1" fmla="*/ 0 h 1343055"/>
              <a:gd name="T2" fmla="*/ 742950 w 990600"/>
              <a:gd name="T3" fmla="*/ 218462 h 1343055"/>
              <a:gd name="T4" fmla="*/ 56301 w 990600"/>
              <a:gd name="T5" fmla="*/ 1343025 h 1343055"/>
              <a:gd name="T6" fmla="*/ 990600 w 990600"/>
              <a:gd name="T7" fmla="*/ 109231 h 1343055"/>
              <a:gd name="T8" fmla="*/ 0 60000 65536"/>
              <a:gd name="T9" fmla="*/ 0 60000 65536"/>
              <a:gd name="T10" fmla="*/ 0 60000 65536"/>
              <a:gd name="T11" fmla="*/ 0 60000 65536"/>
              <a:gd name="T12" fmla="*/ 0 w 990600"/>
              <a:gd name="T13" fmla="*/ 0 h 1343055"/>
              <a:gd name="T14" fmla="*/ 990600 w 990600"/>
              <a:gd name="T15" fmla="*/ 1343055 h 13430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0600" h="1343055">
                <a:moveTo>
                  <a:pt x="0" y="1343055"/>
                </a:moveTo>
                <a:lnTo>
                  <a:pt x="0" y="486320"/>
                </a:lnTo>
                <a:lnTo>
                  <a:pt x="-1" y="486319"/>
                </a:lnTo>
                <a:cubicBezTo>
                  <a:pt x="-1" y="246966"/>
                  <a:pt x="194034" y="52931"/>
                  <a:pt x="433388" y="52931"/>
                </a:cubicBezTo>
                <a:lnTo>
                  <a:pt x="742950" y="52933"/>
                </a:lnTo>
                <a:lnTo>
                  <a:pt x="742950" y="0"/>
                </a:lnTo>
                <a:lnTo>
                  <a:pt x="990600" y="109233"/>
                </a:lnTo>
                <a:lnTo>
                  <a:pt x="742950" y="218467"/>
                </a:lnTo>
                <a:lnTo>
                  <a:pt x="742950" y="165534"/>
                </a:lnTo>
                <a:lnTo>
                  <a:pt x="433388" y="165534"/>
                </a:lnTo>
                <a:lnTo>
                  <a:pt x="433388" y="165533"/>
                </a:lnTo>
                <a:cubicBezTo>
                  <a:pt x="256222" y="165533"/>
                  <a:pt x="112601" y="309154"/>
                  <a:pt x="112601" y="486319"/>
                </a:cubicBezTo>
                <a:lnTo>
                  <a:pt x="112602" y="1343055"/>
                </a:lnTo>
                <a:lnTo>
                  <a:pt x="0" y="1343055"/>
                </a:lnTo>
                <a:close/>
              </a:path>
            </a:pathLst>
          </a:custGeom>
          <a:gradFill rotWithShape="1">
            <a:gsLst>
              <a:gs pos="0">
                <a:srgbClr val="FFBF00"/>
              </a:gs>
              <a:gs pos="45000">
                <a:srgbClr val="F1A300"/>
              </a:gs>
              <a:gs pos="100000">
                <a:srgbClr val="CC8900"/>
              </a:gs>
            </a:gsLst>
            <a:lin ang="5400000"/>
          </a:gradFill>
          <a:ln w="6350" cap="rnd">
            <a:solidFill>
              <a:srgbClr val="F0AC00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619E3871-C8A2-F743-A5ED-DC5CC752F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794" y="2309515"/>
            <a:ext cx="207165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Helvetica" pitchFamily="2" charset="0"/>
              </a:rPr>
              <a:t>Walsh Functions</a:t>
            </a:r>
          </a:p>
          <a:p>
            <a:r>
              <a:rPr lang="en-US" altLang="en-US" sz="2000" dirty="0">
                <a:solidFill>
                  <a:srgbClr val="FF0000"/>
                </a:solidFill>
                <a:latin typeface="Helvetica" pitchFamily="2" charset="0"/>
              </a:rPr>
              <a:t>(modal)</a:t>
            </a:r>
          </a:p>
        </p:txBody>
      </p:sp>
      <p:pic>
        <p:nvPicPr>
          <p:cNvPr id="6" name="Picture 8" descr="ROM_Process1.png">
            <a:extLst>
              <a:ext uri="{FF2B5EF4-FFF2-40B4-BE49-F238E27FC236}">
                <a16:creationId xmlns:a16="http://schemas.microsoft.com/office/drawing/2014/main" id="{971FE5D0-9D14-744B-A7FB-2101B5E28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527" y="1559181"/>
            <a:ext cx="6350000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StructROM.jpg">
            <a:extLst>
              <a:ext uri="{FF2B5EF4-FFF2-40B4-BE49-F238E27FC236}">
                <a16:creationId xmlns:a16="http://schemas.microsoft.com/office/drawing/2014/main" id="{B4B8D58B-3804-0A49-B6B1-2B1D4E5B8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634" y="4846652"/>
            <a:ext cx="3962400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3AFBCF81-9C8B-6340-938A-320749E06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9584" y="4593779"/>
            <a:ext cx="42226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Helvetica" pitchFamily="2" charset="0"/>
              </a:rPr>
              <a:t>Structural state-space ROM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6DC5B06-3617-D74D-972B-235CACA220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07" y="4098909"/>
            <a:ext cx="3363912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B0509E33-45F3-884C-9E5F-F465738B3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9469" y="6310508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4A436-F5F1-FB42-8208-CFE78CFDADAF}"/>
              </a:ext>
            </a:extLst>
          </p:cNvPr>
          <p:cNvSpPr txBox="1"/>
          <p:nvPr/>
        </p:nvSpPr>
        <p:spPr>
          <a:xfrm>
            <a:off x="4036712" y="2343737"/>
            <a:ext cx="946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KESTREL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4C41AF-0EED-B142-8BB7-F60252C34966}"/>
              </a:ext>
            </a:extLst>
          </p:cNvPr>
          <p:cNvSpPr txBox="1"/>
          <p:nvPr/>
        </p:nvSpPr>
        <p:spPr>
          <a:xfrm>
            <a:off x="3391382" y="4347671"/>
            <a:ext cx="30168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50254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2882E-0FBE-6741-AE7E-B59333C5C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512" y="122057"/>
            <a:ext cx="10515600" cy="1325563"/>
          </a:xfrm>
        </p:spPr>
        <p:txBody>
          <a:bodyPr/>
          <a:lstStyle/>
          <a:p>
            <a:r>
              <a:rPr lang="en-US" dirty="0"/>
              <a:t>BSCW Application (KESTREL), Two modes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AD17A7-A08F-EA4A-B738-B4F57D5E3333}"/>
              </a:ext>
            </a:extLst>
          </p:cNvPr>
          <p:cNvSpPr/>
          <p:nvPr/>
        </p:nvSpPr>
        <p:spPr>
          <a:xfrm>
            <a:off x="4676171" y="2060293"/>
            <a:ext cx="2789499" cy="243068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C24C27-94E7-6F45-AF42-E92D03708478}"/>
              </a:ext>
            </a:extLst>
          </p:cNvPr>
          <p:cNvSpPr txBox="1"/>
          <p:nvPr/>
        </p:nvSpPr>
        <p:spPr>
          <a:xfrm>
            <a:off x="5269290" y="2490804"/>
            <a:ext cx="16032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KESTREL</a:t>
            </a:r>
          </a:p>
          <a:p>
            <a:endParaRPr lang="en-US" sz="3200" b="1" dirty="0"/>
          </a:p>
          <a:p>
            <a:r>
              <a:rPr lang="en-US" sz="3200" b="1" dirty="0"/>
              <a:t>  BSCW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F6A2EB-4023-6F4B-BADC-C6C829EC1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42" y="1853877"/>
            <a:ext cx="3824791" cy="28685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6D5D02-922B-C44F-A2F4-194088B2A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239" y="1823840"/>
            <a:ext cx="3988304" cy="29912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7A1A8C-BA81-094F-AA7A-56B6BDBB781C}"/>
              </a:ext>
            </a:extLst>
          </p:cNvPr>
          <p:cNvSpPr txBox="1"/>
          <p:nvPr/>
        </p:nvSpPr>
        <p:spPr>
          <a:xfrm>
            <a:off x="1481560" y="1466082"/>
            <a:ext cx="107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*.</a:t>
            </a:r>
            <a:r>
              <a:rPr lang="en-US" dirty="0" err="1"/>
              <a:t>fmh</a:t>
            </a:r>
            <a:r>
              <a:rPr lang="en-US" dirty="0"/>
              <a:t> file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34F756A-AEEF-B44F-9AAD-22D12E895D63}"/>
              </a:ext>
            </a:extLst>
          </p:cNvPr>
          <p:cNvCxnSpPr>
            <a:cxnSpLocks/>
          </p:cNvCxnSpPr>
          <p:nvPr/>
        </p:nvCxnSpPr>
        <p:spPr>
          <a:xfrm>
            <a:off x="4045233" y="3159889"/>
            <a:ext cx="53834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B265B20-9449-7D4C-861F-39E03E2DF01D}"/>
              </a:ext>
            </a:extLst>
          </p:cNvPr>
          <p:cNvCxnSpPr>
            <a:cxnSpLocks/>
          </p:cNvCxnSpPr>
          <p:nvPr/>
        </p:nvCxnSpPr>
        <p:spPr>
          <a:xfrm>
            <a:off x="7554291" y="3159889"/>
            <a:ext cx="53834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238584C-3D61-084D-8A1D-3A006F8F8FB2}"/>
              </a:ext>
            </a:extLst>
          </p:cNvPr>
          <p:cNvSpPr txBox="1"/>
          <p:nvPr/>
        </p:nvSpPr>
        <p:spPr>
          <a:xfrm>
            <a:off x="9296401" y="1522512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*.modes file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E7F1EB-3B37-9547-94D0-80BB44EC33DA}"/>
              </a:ext>
            </a:extLst>
          </p:cNvPr>
          <p:cNvSpPr txBox="1"/>
          <p:nvPr/>
        </p:nvSpPr>
        <p:spPr>
          <a:xfrm>
            <a:off x="424724" y="4815068"/>
            <a:ext cx="3581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Two Walsh input functions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5EB530-A1E0-FB4B-968F-3E6D3ADAD859}"/>
              </a:ext>
            </a:extLst>
          </p:cNvPr>
          <p:cNvSpPr txBox="1"/>
          <p:nvPr/>
        </p:nvSpPr>
        <p:spPr>
          <a:xfrm>
            <a:off x="8186104" y="4885563"/>
            <a:ext cx="3636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Two GAFs output functions</a:t>
            </a:r>
          </a:p>
        </p:txBody>
      </p:sp>
    </p:spTree>
    <p:extLst>
      <p:ext uri="{BB962C8B-B14F-4D97-AF65-F5344CB8AC3E}">
        <p14:creationId xmlns:p14="http://schemas.microsoft.com/office/powerpoint/2010/main" val="333498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ision 1">
            <a:extLst>
              <a:ext uri="{FF2B5EF4-FFF2-40B4-BE49-F238E27FC236}">
                <a16:creationId xmlns:a16="http://schemas.microsoft.com/office/drawing/2014/main" id="{99BC56EE-2A3B-3441-9C2A-9A1056404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417" y="2819400"/>
            <a:ext cx="1295400" cy="1306513"/>
          </a:xfrm>
          <a:prstGeom prst="flowChartDecision">
            <a:avLst/>
          </a:prstGeom>
          <a:gradFill rotWithShape="1">
            <a:gsLst>
              <a:gs pos="0">
                <a:srgbClr val="FFBF00"/>
              </a:gs>
              <a:gs pos="45000">
                <a:srgbClr val="F1A300"/>
              </a:gs>
              <a:gs pos="100000">
                <a:srgbClr val="CC8900"/>
              </a:gs>
            </a:gsLst>
            <a:lin ang="5400000"/>
          </a:gradFill>
          <a:ln w="6350" cap="rnd">
            <a:solidFill>
              <a:srgbClr val="F0AC00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FB8E68B-4055-3945-9D89-51B2DA6F24E6}"/>
              </a:ext>
            </a:extLst>
          </p:cNvPr>
          <p:cNvSpPr txBox="1">
            <a:spLocks/>
          </p:cNvSpPr>
          <p:nvPr/>
        </p:nvSpPr>
        <p:spPr>
          <a:xfrm>
            <a:off x="180752" y="304800"/>
            <a:ext cx="9576705" cy="808038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3A8E864-0531-974C-80BF-7F0254185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" y="1193800"/>
            <a:ext cx="67569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Helvetica" pitchFamily="2" charset="0"/>
              </a:rPr>
              <a:t>Error Minimization (Unsteady Aerodynamics)</a:t>
            </a:r>
          </a:p>
        </p:txBody>
      </p:sp>
      <p:pic>
        <p:nvPicPr>
          <p:cNvPr id="5" name="Picture 7" descr="ROM_Process_3_Error.png">
            <a:extLst>
              <a:ext uri="{FF2B5EF4-FFF2-40B4-BE49-F238E27FC236}">
                <a16:creationId xmlns:a16="http://schemas.microsoft.com/office/drawing/2014/main" id="{3B9DC98B-E42F-3F46-88A2-C83C66367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016" y="2514600"/>
            <a:ext cx="3914438" cy="1984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Up-Down Arrow 5">
            <a:extLst>
              <a:ext uri="{FF2B5EF4-FFF2-40B4-BE49-F238E27FC236}">
                <a16:creationId xmlns:a16="http://schemas.microsoft.com/office/drawing/2014/main" id="{3A07D7E1-573B-594D-A388-2C890242C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617" y="3211513"/>
            <a:ext cx="152400" cy="533400"/>
          </a:xfrm>
          <a:prstGeom prst="upDownArrow">
            <a:avLst>
              <a:gd name="adj1" fmla="val 50000"/>
              <a:gd name="adj2" fmla="val 50005"/>
            </a:avLst>
          </a:pr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A46A403E-6773-8E4A-A624-BB8E1DA90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8930" y="3429000"/>
            <a:ext cx="1157287" cy="152400"/>
          </a:xfrm>
          <a:prstGeom prst="rightArrow">
            <a:avLst>
              <a:gd name="adj1" fmla="val 50000"/>
              <a:gd name="adj2" fmla="val 49992"/>
            </a:avLst>
          </a:pr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B4DF2320-543F-FF4D-8635-EE33767A5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105" y="3038475"/>
            <a:ext cx="6969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Low</a:t>
            </a:r>
          </a:p>
          <a:p>
            <a:r>
              <a:rPr lang="en-US" altLang="en-US">
                <a:latin typeface="Arial" panose="020B0604020202020204" pitchFamily="34" charset="0"/>
              </a:rPr>
              <a:t>Error</a:t>
            </a:r>
          </a:p>
          <a:p>
            <a:r>
              <a:rPr lang="en-US" altLang="en-US">
                <a:latin typeface="Arial" panose="020B0604020202020204" pitchFamily="34" charset="0"/>
              </a:rPr>
              <a:t>   ?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8B3740B0-366C-D742-B528-1B637767D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017" y="3429000"/>
            <a:ext cx="990600" cy="152400"/>
          </a:xfrm>
          <a:prstGeom prst="rightArrow">
            <a:avLst>
              <a:gd name="adj1" fmla="val 50000"/>
              <a:gd name="adj2" fmla="val 50014"/>
            </a:avLst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67BA2A1C-7DFC-7742-93EE-50957681D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17" y="3038475"/>
            <a:ext cx="603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Yes</a:t>
            </a:r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B7845E55-FC6C-9344-A760-4CB651921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6805" y="4354513"/>
            <a:ext cx="511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No</a:t>
            </a:r>
          </a:p>
        </p:txBody>
      </p:sp>
      <p:grpSp>
        <p:nvGrpSpPr>
          <p:cNvPr id="12" name="Group 28">
            <a:extLst>
              <a:ext uri="{FF2B5EF4-FFF2-40B4-BE49-F238E27FC236}">
                <a16:creationId xmlns:a16="http://schemas.microsoft.com/office/drawing/2014/main" id="{583517DF-0980-8146-B5A7-9C91C238562C}"/>
              </a:ext>
            </a:extLst>
          </p:cNvPr>
          <p:cNvGrpSpPr>
            <a:grpSpLocks/>
          </p:cNvGrpSpPr>
          <p:nvPr/>
        </p:nvGrpSpPr>
        <p:grpSpPr bwMode="auto">
          <a:xfrm>
            <a:off x="5703930" y="4800600"/>
            <a:ext cx="762000" cy="639763"/>
            <a:chOff x="2064" y="2016"/>
            <a:chExt cx="471" cy="403"/>
          </a:xfrm>
        </p:grpSpPr>
        <p:sp>
          <p:nvSpPr>
            <p:cNvPr id="13" name="Oval 29">
              <a:extLst>
                <a:ext uri="{FF2B5EF4-FFF2-40B4-BE49-F238E27FC236}">
                  <a16:creationId xmlns:a16="http://schemas.microsoft.com/office/drawing/2014/main" id="{27352F68-F977-6C4F-904F-A362F2542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" y="2016"/>
              <a:ext cx="403" cy="403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orbel" panose="020B0503020204020204" pitchFamily="34" charset="0"/>
              </a:endParaRPr>
            </a:p>
          </p:txBody>
        </p:sp>
        <p:sp>
          <p:nvSpPr>
            <p:cNvPr id="14" name="Text Box 30">
              <a:extLst>
                <a:ext uri="{FF2B5EF4-FFF2-40B4-BE49-F238E27FC236}">
                  <a16:creationId xmlns:a16="http://schemas.microsoft.com/office/drawing/2014/main" id="{C477E97E-A584-B145-BCE5-7388277FCC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117"/>
              <a:ext cx="4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latin typeface="Corbel" panose="020B0503020204020204" pitchFamily="34" charset="0"/>
                </a:rPr>
                <a:t>PULSE</a:t>
              </a:r>
            </a:p>
          </p:txBody>
        </p: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F8BE7A67-0786-E34A-8E99-BFFE3355EB30}"/>
              </a:ext>
            </a:extLst>
          </p:cNvPr>
          <p:cNvGrpSpPr>
            <a:grpSpLocks/>
          </p:cNvGrpSpPr>
          <p:nvPr/>
        </p:nvGrpSpPr>
        <p:grpSpPr bwMode="auto">
          <a:xfrm>
            <a:off x="4256130" y="4800600"/>
            <a:ext cx="747712" cy="639763"/>
            <a:chOff x="2976" y="1930"/>
            <a:chExt cx="471" cy="403"/>
          </a:xfrm>
        </p:grpSpPr>
        <p:sp>
          <p:nvSpPr>
            <p:cNvPr id="16" name="Oval 12">
              <a:extLst>
                <a:ext uri="{FF2B5EF4-FFF2-40B4-BE49-F238E27FC236}">
                  <a16:creationId xmlns:a16="http://schemas.microsoft.com/office/drawing/2014/main" id="{527EF5C8-349E-994F-91DE-B72FAA4BA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0" y="1930"/>
              <a:ext cx="403" cy="403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orbel" panose="020B0503020204020204" pitchFamily="34" charset="0"/>
              </a:endParaRPr>
            </a:p>
          </p:txBody>
        </p:sp>
        <p:sp>
          <p:nvSpPr>
            <p:cNvPr id="17" name="Text Box 13">
              <a:extLst>
                <a:ext uri="{FF2B5EF4-FFF2-40B4-BE49-F238E27FC236}">
                  <a16:creationId xmlns:a16="http://schemas.microsoft.com/office/drawing/2014/main" id="{ABABDD10-4010-DB45-8AED-8A29AB4CEC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2031"/>
              <a:ext cx="4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latin typeface="Corbel" panose="020B0503020204020204" pitchFamily="34" charset="0"/>
                </a:rPr>
                <a:t>ERA</a:t>
              </a:r>
            </a:p>
          </p:txBody>
        </p:sp>
      </p:grpSp>
      <p:sp>
        <p:nvSpPr>
          <p:cNvPr id="18" name="AutoShape 38">
            <a:extLst>
              <a:ext uri="{FF2B5EF4-FFF2-40B4-BE49-F238E27FC236}">
                <a16:creationId xmlns:a16="http://schemas.microsoft.com/office/drawing/2014/main" id="{A307C794-CE32-5E43-A639-10B665B09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017" y="4754563"/>
            <a:ext cx="2286000" cy="7620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Corbel" panose="020B0503020204020204" pitchFamily="34" charset="0"/>
            </a:endParaRPr>
          </a:p>
        </p:txBody>
      </p:sp>
      <p:sp>
        <p:nvSpPr>
          <p:cNvPr id="19" name="Line 33">
            <a:extLst>
              <a:ext uri="{FF2B5EF4-FFF2-40B4-BE49-F238E27FC236}">
                <a16:creationId xmlns:a16="http://schemas.microsoft.com/office/drawing/2014/main" id="{6E64CE1C-2079-1D46-ADBC-1964A57119B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18130" y="51054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Bent Arrow 28">
            <a:extLst>
              <a:ext uri="{FF2B5EF4-FFF2-40B4-BE49-F238E27FC236}">
                <a16:creationId xmlns:a16="http://schemas.microsoft.com/office/drawing/2014/main" id="{475E1493-0E04-264F-95C8-F6E5DAF06780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596105" y="4125913"/>
            <a:ext cx="392112" cy="1144587"/>
          </a:xfrm>
          <a:custGeom>
            <a:avLst/>
            <a:gdLst>
              <a:gd name="T0" fmla="*/ 294084 w 392827"/>
              <a:gd name="T1" fmla="*/ 0 h 1144043"/>
              <a:gd name="T2" fmla="*/ 294084 w 392827"/>
              <a:gd name="T3" fmla="*/ 196507 h 1144043"/>
              <a:gd name="T4" fmla="*/ 49014 w 392827"/>
              <a:gd name="T5" fmla="*/ 1144587 h 1144043"/>
              <a:gd name="T6" fmla="*/ 392112 w 392827"/>
              <a:gd name="T7" fmla="*/ 98254 h 1144043"/>
              <a:gd name="T8" fmla="*/ 0 60000 65536"/>
              <a:gd name="T9" fmla="*/ 0 60000 65536"/>
              <a:gd name="T10" fmla="*/ 0 60000 65536"/>
              <a:gd name="T11" fmla="*/ 0 60000 65536"/>
              <a:gd name="T12" fmla="*/ 0 w 392827"/>
              <a:gd name="T13" fmla="*/ 0 h 1144043"/>
              <a:gd name="T14" fmla="*/ 392827 w 392827"/>
              <a:gd name="T15" fmla="*/ 1144043 h 11440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2827" h="1144043">
                <a:moveTo>
                  <a:pt x="0" y="1144043"/>
                </a:moveTo>
                <a:lnTo>
                  <a:pt x="0" y="220965"/>
                </a:lnTo>
                <a:lnTo>
                  <a:pt x="-1" y="220964"/>
                </a:lnTo>
                <a:cubicBezTo>
                  <a:pt x="-1" y="126048"/>
                  <a:pt x="76945" y="49102"/>
                  <a:pt x="171862" y="49102"/>
                </a:cubicBezTo>
                <a:lnTo>
                  <a:pt x="294620" y="49103"/>
                </a:lnTo>
                <a:lnTo>
                  <a:pt x="294620" y="0"/>
                </a:lnTo>
                <a:lnTo>
                  <a:pt x="392827" y="98207"/>
                </a:lnTo>
                <a:lnTo>
                  <a:pt x="294620" y="196414"/>
                </a:lnTo>
                <a:lnTo>
                  <a:pt x="294620" y="147310"/>
                </a:lnTo>
                <a:lnTo>
                  <a:pt x="171862" y="147310"/>
                </a:lnTo>
                <a:lnTo>
                  <a:pt x="171862" y="147309"/>
                </a:lnTo>
                <a:cubicBezTo>
                  <a:pt x="131183" y="147309"/>
                  <a:pt x="98206" y="180286"/>
                  <a:pt x="98206" y="220964"/>
                </a:cubicBezTo>
                <a:lnTo>
                  <a:pt x="98207" y="1144043"/>
                </a:lnTo>
                <a:lnTo>
                  <a:pt x="0" y="1144043"/>
                </a:lnTo>
                <a:close/>
              </a:path>
            </a:pathLst>
          </a:cu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1" name="Bent Arrow 31">
            <a:extLst>
              <a:ext uri="{FF2B5EF4-FFF2-40B4-BE49-F238E27FC236}">
                <a16:creationId xmlns:a16="http://schemas.microsoft.com/office/drawing/2014/main" id="{BCD07BDE-C59D-4F47-A0EE-575C0F76FBE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321092" y="4364038"/>
            <a:ext cx="857250" cy="838200"/>
          </a:xfrm>
          <a:custGeom>
            <a:avLst/>
            <a:gdLst>
              <a:gd name="T0" fmla="*/ 708656 w 857310"/>
              <a:gd name="T1" fmla="*/ 0 h 838200"/>
              <a:gd name="T2" fmla="*/ 708656 w 857310"/>
              <a:gd name="T3" fmla="*/ 274360 h 838200"/>
              <a:gd name="T4" fmla="*/ 55259 w 857310"/>
              <a:gd name="T5" fmla="*/ 838200 h 838200"/>
              <a:gd name="T6" fmla="*/ 857250 w 857310"/>
              <a:gd name="T7" fmla="*/ 137180 h 838200"/>
              <a:gd name="T8" fmla="*/ 0 60000 65536"/>
              <a:gd name="T9" fmla="*/ 0 60000 65536"/>
              <a:gd name="T10" fmla="*/ 0 60000 65536"/>
              <a:gd name="T11" fmla="*/ 0 60000 65536"/>
              <a:gd name="T12" fmla="*/ 0 w 857310"/>
              <a:gd name="T13" fmla="*/ 0 h 838200"/>
              <a:gd name="T14" fmla="*/ 857310 w 857310"/>
              <a:gd name="T15" fmla="*/ 838200 h 838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7310" h="838200">
                <a:moveTo>
                  <a:pt x="0" y="838200"/>
                </a:moveTo>
                <a:lnTo>
                  <a:pt x="0" y="494337"/>
                </a:lnTo>
                <a:lnTo>
                  <a:pt x="-1" y="494336"/>
                </a:lnTo>
                <a:cubicBezTo>
                  <a:pt x="-1" y="266563"/>
                  <a:pt x="184646" y="81916"/>
                  <a:pt x="412420" y="81916"/>
                </a:cubicBezTo>
                <a:lnTo>
                  <a:pt x="708706" y="81917"/>
                </a:lnTo>
                <a:lnTo>
                  <a:pt x="708706" y="0"/>
                </a:lnTo>
                <a:lnTo>
                  <a:pt x="857310" y="137180"/>
                </a:lnTo>
                <a:lnTo>
                  <a:pt x="708706" y="274360"/>
                </a:lnTo>
                <a:lnTo>
                  <a:pt x="708706" y="192442"/>
                </a:lnTo>
                <a:lnTo>
                  <a:pt x="412420" y="192442"/>
                </a:lnTo>
                <a:lnTo>
                  <a:pt x="412420" y="192441"/>
                </a:lnTo>
                <a:cubicBezTo>
                  <a:pt x="245688" y="192441"/>
                  <a:pt x="110525" y="327604"/>
                  <a:pt x="110525" y="494335"/>
                </a:cubicBezTo>
                <a:lnTo>
                  <a:pt x="110525" y="838200"/>
                </a:lnTo>
                <a:lnTo>
                  <a:pt x="0" y="838200"/>
                </a:lnTo>
                <a:close/>
              </a:path>
            </a:pathLst>
          </a:cu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2" name="Process 21">
            <a:extLst>
              <a:ext uri="{FF2B5EF4-FFF2-40B4-BE49-F238E27FC236}">
                <a16:creationId xmlns:a16="http://schemas.microsoft.com/office/drawing/2014/main" id="{1B6A7811-C50F-3D4F-BB90-604F51381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7017" y="3211513"/>
            <a:ext cx="1295400" cy="674687"/>
          </a:xfrm>
          <a:prstGeom prst="flowChartProcess">
            <a:avLst/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3" name="TextBox 33">
            <a:extLst>
              <a:ext uri="{FF2B5EF4-FFF2-40B4-BE49-F238E27FC236}">
                <a16:creationId xmlns:a16="http://schemas.microsoft.com/office/drawing/2014/main" id="{B4EA1901-CCEE-6941-B9D5-749241107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3217" y="3333750"/>
            <a:ext cx="1211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Continue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8F16286C-4CDC-A947-AF3E-5A3BFFBAB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9469" y="6310508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21625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D7B00-AB45-CA43-BAFA-BDA62EA1C7D0}"/>
              </a:ext>
            </a:extLst>
          </p:cNvPr>
          <p:cNvSpPr txBox="1">
            <a:spLocks/>
          </p:cNvSpPr>
          <p:nvPr/>
        </p:nvSpPr>
        <p:spPr>
          <a:xfrm>
            <a:off x="202017" y="265813"/>
            <a:ext cx="8864651" cy="758419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F75EE4D9-D974-2D42-ACBF-6F6D5FAD0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3" y="1173163"/>
            <a:ext cx="5875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Helvetica" pitchFamily="2" charset="0"/>
              </a:rPr>
              <a:t>Aeroelastic Simulation ROM (Simulink)</a:t>
            </a:r>
          </a:p>
        </p:txBody>
      </p:sp>
      <p:pic>
        <p:nvPicPr>
          <p:cNvPr id="4" name="Picture 6" descr="AEROM_Graphic.jpg">
            <a:extLst>
              <a:ext uri="{FF2B5EF4-FFF2-40B4-BE49-F238E27FC236}">
                <a16:creationId xmlns:a16="http://schemas.microsoft.com/office/drawing/2014/main" id="{910C6C05-6FD7-584C-A9BF-8CBAF4CD3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288" y="1703388"/>
            <a:ext cx="5649912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8CDDEA-7CEE-DD4A-BD4F-BC941C944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824038"/>
            <a:ext cx="5181600" cy="4572000"/>
          </a:xfrm>
          <a:prstGeom prst="rect">
            <a:avLst/>
          </a:prstGeom>
          <a:noFill/>
          <a:ln w="9525" cap="rnd">
            <a:solidFill>
              <a:schemeClr val="tx1"/>
            </a:solidFill>
            <a:round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1736DB2-EE44-3A43-933B-4FE5524C9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9469" y="6310508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9D216A-BCDD-984D-B3C1-50FCDF395236}"/>
              </a:ext>
            </a:extLst>
          </p:cNvPr>
          <p:cNvSpPr txBox="1"/>
          <p:nvPr/>
        </p:nvSpPr>
        <p:spPr>
          <a:xfrm>
            <a:off x="7881729" y="2245489"/>
            <a:ext cx="35154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Simulink model that includes</a:t>
            </a:r>
          </a:p>
          <a:p>
            <a:r>
              <a:rPr lang="en-US" dirty="0"/>
              <a:t>Unsteady Aero ROM and </a:t>
            </a:r>
          </a:p>
          <a:p>
            <a:r>
              <a:rPr lang="en-US" dirty="0"/>
              <a:t>Structural Dynamic ROM used</a:t>
            </a:r>
          </a:p>
          <a:p>
            <a:r>
              <a:rPr lang="en-US" dirty="0"/>
              <a:t>to compare ROM responses at any</a:t>
            </a:r>
          </a:p>
          <a:p>
            <a:r>
              <a:rPr lang="en-US" dirty="0"/>
              <a:t>Dynamic pressure with full KESTREL</a:t>
            </a:r>
          </a:p>
          <a:p>
            <a:r>
              <a:rPr lang="en-US" dirty="0"/>
              <a:t>Solutions.</a:t>
            </a:r>
          </a:p>
        </p:txBody>
      </p:sp>
    </p:spTree>
    <p:extLst>
      <p:ext uri="{BB962C8B-B14F-4D97-AF65-F5344CB8AC3E}">
        <p14:creationId xmlns:p14="http://schemas.microsoft.com/office/powerpoint/2010/main" val="2868623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90997-12B8-6D46-ABA6-205E927485A3}"/>
              </a:ext>
            </a:extLst>
          </p:cNvPr>
          <p:cNvSpPr txBox="1">
            <a:spLocks/>
          </p:cNvSpPr>
          <p:nvPr/>
        </p:nvSpPr>
        <p:spPr>
          <a:xfrm>
            <a:off x="292731" y="214905"/>
            <a:ext cx="8929559" cy="840257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3C917F7D-9D78-924C-8C72-3A8C0969F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87" y="1071563"/>
            <a:ext cx="94195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Helvetica" pitchFamily="2" charset="0"/>
              </a:rPr>
              <a:t>Aeroelastic Root Locus Plot Using Aeroelastic Simulation ROM</a:t>
            </a:r>
          </a:p>
        </p:txBody>
      </p:sp>
      <p:pic>
        <p:nvPicPr>
          <p:cNvPr id="4" name="Picture 6" descr="AEROM_Graphic.jpg">
            <a:extLst>
              <a:ext uri="{FF2B5EF4-FFF2-40B4-BE49-F238E27FC236}">
                <a16:creationId xmlns:a16="http://schemas.microsoft.com/office/drawing/2014/main" id="{820AFF2C-1EC2-9246-A2EA-D05470E5D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991" y="1905000"/>
            <a:ext cx="32289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456D9C1-3F3B-A64E-87F3-89E24CBC3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6791" y="2362200"/>
            <a:ext cx="2057400" cy="1981200"/>
          </a:xfrm>
          <a:prstGeom prst="ellipse">
            <a:avLst/>
          </a:prstGeom>
          <a:noFill/>
          <a:ln w="19050" cap="rnd">
            <a:solidFill>
              <a:srgbClr val="FF0000"/>
            </a:solidFill>
            <a:round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6" name="Striped Right Arrow 13">
            <a:extLst>
              <a:ext uri="{FF2B5EF4-FFF2-40B4-BE49-F238E27FC236}">
                <a16:creationId xmlns:a16="http://schemas.microsoft.com/office/drawing/2014/main" id="{073F12D5-E194-9945-A87E-E810DC5B0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5591" y="2514600"/>
            <a:ext cx="1143000" cy="228600"/>
          </a:xfrm>
          <a:custGeom>
            <a:avLst/>
            <a:gdLst>
              <a:gd name="T0" fmla="*/ 1040386 w 1143000"/>
              <a:gd name="T1" fmla="*/ 0 h 228600"/>
              <a:gd name="T2" fmla="*/ 0 w 1143000"/>
              <a:gd name="T3" fmla="*/ 114300 h 228600"/>
              <a:gd name="T4" fmla="*/ 1040386 w 1143000"/>
              <a:gd name="T5" fmla="*/ 228600 h 228600"/>
              <a:gd name="T6" fmla="*/ 1143000 w 1143000"/>
              <a:gd name="T7" fmla="*/ 114300 h 228600"/>
              <a:gd name="T8" fmla="*/ 0 60000 65536"/>
              <a:gd name="T9" fmla="*/ 0 60000 65536"/>
              <a:gd name="T10" fmla="*/ 0 60000 65536"/>
              <a:gd name="T11" fmla="*/ 0 60000 65536"/>
              <a:gd name="T12" fmla="*/ 35719 w 1143000"/>
              <a:gd name="T13" fmla="*/ 74680 h 228600"/>
              <a:gd name="T14" fmla="*/ 1107431 w 1143000"/>
              <a:gd name="T15" fmla="*/ 153920 h 228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228600">
                <a:moveTo>
                  <a:pt x="0" y="74680"/>
                </a:moveTo>
                <a:lnTo>
                  <a:pt x="7144" y="74680"/>
                </a:lnTo>
                <a:lnTo>
                  <a:pt x="7144" y="153920"/>
                </a:lnTo>
                <a:lnTo>
                  <a:pt x="0" y="153920"/>
                </a:lnTo>
                <a:lnTo>
                  <a:pt x="0" y="74680"/>
                </a:lnTo>
                <a:close/>
                <a:moveTo>
                  <a:pt x="14288" y="74680"/>
                </a:moveTo>
                <a:lnTo>
                  <a:pt x="28575" y="74680"/>
                </a:lnTo>
                <a:lnTo>
                  <a:pt x="28575" y="153920"/>
                </a:lnTo>
                <a:lnTo>
                  <a:pt x="14288" y="153920"/>
                </a:lnTo>
                <a:lnTo>
                  <a:pt x="14288" y="74680"/>
                </a:lnTo>
                <a:close/>
                <a:moveTo>
                  <a:pt x="35719" y="74680"/>
                </a:moveTo>
                <a:lnTo>
                  <a:pt x="1040386" y="74680"/>
                </a:lnTo>
                <a:lnTo>
                  <a:pt x="1040386" y="0"/>
                </a:lnTo>
                <a:lnTo>
                  <a:pt x="1143000" y="114300"/>
                </a:lnTo>
                <a:lnTo>
                  <a:pt x="1040386" y="228600"/>
                </a:lnTo>
                <a:lnTo>
                  <a:pt x="1040386" y="153920"/>
                </a:lnTo>
                <a:lnTo>
                  <a:pt x="35719" y="153920"/>
                </a:lnTo>
                <a:lnTo>
                  <a:pt x="35719" y="74680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DC578F70-BE92-AE42-AC94-09F324B64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6579" y="1889125"/>
            <a:ext cx="37957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Modeled as a closed-loop</a:t>
            </a:r>
          </a:p>
          <a:p>
            <a:r>
              <a:rPr lang="en-US" altLang="en-US" dirty="0">
                <a:latin typeface="Helvetica" pitchFamily="2" charset="0"/>
              </a:rPr>
              <a:t>system with gain (dynamic</a:t>
            </a:r>
          </a:p>
          <a:p>
            <a:r>
              <a:rPr lang="en-US" altLang="en-US" dirty="0">
                <a:latin typeface="Helvetica" pitchFamily="2" charset="0"/>
              </a:rPr>
              <a:t>pressure) in MATLAB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B5D02919-19CC-A842-9A42-CA14839DB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3591" y="3057525"/>
            <a:ext cx="152400" cy="676275"/>
          </a:xfrm>
          <a:prstGeom prst="downArrow">
            <a:avLst>
              <a:gd name="adj1" fmla="val 50000"/>
              <a:gd name="adj2" fmla="val 49963"/>
            </a:avLst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DA5B2E66-13A4-0E41-AC3E-30B9EF2BD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2241" y="3681413"/>
            <a:ext cx="1863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Eigenvalues</a:t>
            </a:r>
          </a:p>
        </p:txBody>
      </p:sp>
      <p:sp>
        <p:nvSpPr>
          <p:cNvPr id="10" name="Striped Right Arrow 21">
            <a:extLst>
              <a:ext uri="{FF2B5EF4-FFF2-40B4-BE49-F238E27FC236}">
                <a16:creationId xmlns:a16="http://schemas.microsoft.com/office/drawing/2014/main" id="{8E3B0D5B-63D7-3047-8E24-70A725666398}"/>
              </a:ext>
            </a:extLst>
          </p:cNvPr>
          <p:cNvSpPr>
            <a:spLocks noChangeArrowheads="1"/>
          </p:cNvSpPr>
          <p:nvPr/>
        </p:nvSpPr>
        <p:spPr bwMode="auto">
          <a:xfrm rot="7981903">
            <a:off x="5659148" y="4495006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Striped Right Arrow 22">
            <a:extLst>
              <a:ext uri="{FF2B5EF4-FFF2-40B4-BE49-F238E27FC236}">
                <a16:creationId xmlns:a16="http://schemas.microsoft.com/office/drawing/2014/main" id="{8C1E1D02-8835-2C47-B91D-E3E99079FE7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33848" y="4642643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Striped Right Arrow 23">
            <a:extLst>
              <a:ext uri="{FF2B5EF4-FFF2-40B4-BE49-F238E27FC236}">
                <a16:creationId xmlns:a16="http://schemas.microsoft.com/office/drawing/2014/main" id="{706F5F60-4749-5C44-9E98-1CDED036369D}"/>
              </a:ext>
            </a:extLst>
          </p:cNvPr>
          <p:cNvSpPr>
            <a:spLocks noChangeArrowheads="1"/>
          </p:cNvSpPr>
          <p:nvPr/>
        </p:nvSpPr>
        <p:spPr bwMode="auto">
          <a:xfrm rot="2510601">
            <a:off x="7410954" y="4464050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1262C9ED-7815-044A-A014-951368F4B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8529" y="4953000"/>
            <a:ext cx="1743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  </a:t>
            </a:r>
            <a:r>
              <a:rPr lang="en-US" altLang="en-US">
                <a:latin typeface="Helvetica" pitchFamily="2" charset="0"/>
              </a:rPr>
              <a:t>Z-Plane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14" name="TextBox 27">
            <a:extLst>
              <a:ext uri="{FF2B5EF4-FFF2-40B4-BE49-F238E27FC236}">
                <a16:creationId xmlns:a16="http://schemas.microsoft.com/office/drawing/2014/main" id="{CDDA2822-18A4-844F-9715-B560E4EEB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9541" y="5408613"/>
            <a:ext cx="1743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  </a:t>
            </a:r>
            <a:r>
              <a:rPr lang="en-US" altLang="en-US">
                <a:latin typeface="Helvetica" pitchFamily="2" charset="0"/>
              </a:rPr>
              <a:t>S-Plane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15" name="TextBox 28">
            <a:extLst>
              <a:ext uri="{FF2B5EF4-FFF2-40B4-BE49-F238E27FC236}">
                <a16:creationId xmlns:a16="http://schemas.microsoft.com/office/drawing/2014/main" id="{18BD6A79-5B55-9044-ADFA-A43BE986B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9604" y="4900613"/>
            <a:ext cx="2251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Frequency vs</a:t>
            </a:r>
          </a:p>
          <a:p>
            <a:r>
              <a:rPr lang="en-US" altLang="en-US">
                <a:latin typeface="Helvetica" pitchFamily="2" charset="0"/>
              </a:rPr>
              <a:t>Damping Ratio 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239005E0-A5AD-E64E-8678-94ED374D0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78918" y="6310508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7820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42ED9-BA54-C347-99FF-66E80ADF8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Walsh Function Amplitudes and Alphas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8A9540E-FCF6-E440-B3E1-4CCBF0DF25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3337150"/>
              </p:ext>
            </p:extLst>
          </p:nvPr>
        </p:nvGraphicFramePr>
        <p:xfrm>
          <a:off x="838200" y="1621234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0961">
                  <a:extLst>
                    <a:ext uri="{9D8B030D-6E8A-4147-A177-3AD203B41FA5}">
                      <a16:colId xmlns:a16="http://schemas.microsoft.com/office/drawing/2014/main" val="3121324137"/>
                    </a:ext>
                  </a:extLst>
                </a:gridCol>
                <a:gridCol w="1720516">
                  <a:extLst>
                    <a:ext uri="{9D8B030D-6E8A-4147-A177-3AD203B41FA5}">
                      <a16:colId xmlns:a16="http://schemas.microsoft.com/office/drawing/2014/main" val="518142661"/>
                    </a:ext>
                  </a:extLst>
                </a:gridCol>
                <a:gridCol w="2165684">
                  <a:extLst>
                    <a:ext uri="{9D8B030D-6E8A-4147-A177-3AD203B41FA5}">
                      <a16:colId xmlns:a16="http://schemas.microsoft.com/office/drawing/2014/main" val="961832079"/>
                    </a:ext>
                  </a:extLst>
                </a:gridCol>
                <a:gridCol w="2093495">
                  <a:extLst>
                    <a:ext uri="{9D8B030D-6E8A-4147-A177-3AD203B41FA5}">
                      <a16:colId xmlns:a16="http://schemas.microsoft.com/office/drawing/2014/main" val="896280615"/>
                    </a:ext>
                  </a:extLst>
                </a:gridCol>
                <a:gridCol w="1884944">
                  <a:extLst>
                    <a:ext uri="{9D8B030D-6E8A-4147-A177-3AD203B41FA5}">
                      <a16:colId xmlns:a16="http://schemas.microsoft.com/office/drawing/2014/main" val="3454095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Modal Amp/Alpha (deg)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  (K)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 (K)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  (K)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491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M8A0a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M8A1a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M8A3a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M8A5a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62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M8A5b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1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M8A5c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224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M8A5d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06274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42F86D4-0C5A-F74A-BA4B-B8421357D490}"/>
              </a:ext>
            </a:extLst>
          </p:cNvPr>
          <p:cNvSpPr txBox="1"/>
          <p:nvPr/>
        </p:nvSpPr>
        <p:spPr>
          <a:xfrm>
            <a:off x="838200" y="3862349"/>
            <a:ext cx="8237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 = comparison with full KESTREL solution available or underway; using ‘Venkat’ limiter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C41000-97D6-7F49-ACEE-BDF546508A18}"/>
              </a:ext>
            </a:extLst>
          </p:cNvPr>
          <p:cNvSpPr txBox="1"/>
          <p:nvPr/>
        </p:nvSpPr>
        <p:spPr>
          <a:xfrm>
            <a:off x="838200" y="4313436"/>
            <a:ext cx="75611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KESTREL Solutions: Alpha = 0 deg, Q = 100 </a:t>
            </a:r>
            <a:r>
              <a:rPr lang="en-US" dirty="0" err="1"/>
              <a:t>psf</a:t>
            </a:r>
            <a:r>
              <a:rPr lang="en-US" dirty="0"/>
              <a:t>, Initial Modal Velocity = 5</a:t>
            </a:r>
          </a:p>
          <a:p>
            <a:r>
              <a:rPr lang="en-US" dirty="0"/>
              <a:t>                                  Alpha = 3 deg,  Q = 100 </a:t>
            </a:r>
            <a:r>
              <a:rPr lang="en-US" dirty="0" err="1"/>
              <a:t>psf</a:t>
            </a:r>
            <a:r>
              <a:rPr lang="en-US" dirty="0"/>
              <a:t>, Initial Modal Velocity = 5</a:t>
            </a:r>
          </a:p>
          <a:p>
            <a:r>
              <a:rPr lang="en-US" dirty="0"/>
              <a:t>                                  Alpha = 5 deg,  Q = 50 </a:t>
            </a:r>
            <a:r>
              <a:rPr lang="en-US" dirty="0" err="1"/>
              <a:t>psf</a:t>
            </a:r>
            <a:r>
              <a:rPr lang="en-US" dirty="0"/>
              <a:t>, 130 </a:t>
            </a:r>
            <a:r>
              <a:rPr lang="en-US" dirty="0" err="1"/>
              <a:t>psf</a:t>
            </a:r>
            <a:r>
              <a:rPr lang="en-US" dirty="0"/>
              <a:t>, Initial Modal Velocity =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D5387B-D536-1E49-9F57-EAE2B4120E3F}"/>
              </a:ext>
            </a:extLst>
          </p:cNvPr>
          <p:cNvSpPr txBox="1"/>
          <p:nvPr/>
        </p:nvSpPr>
        <p:spPr>
          <a:xfrm>
            <a:off x="989556" y="5549030"/>
            <a:ext cx="10464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CPU Cost (NAS)</a:t>
            </a:r>
          </a:p>
          <a:p>
            <a:r>
              <a:rPr lang="en-US" dirty="0"/>
              <a:t>ROM solution: 10K steps, 240 cores, 9hrs 45min (set up for high alpha case; shorter duration for benign cases)</a:t>
            </a:r>
          </a:p>
          <a:p>
            <a:r>
              <a:rPr lang="en-US" dirty="0"/>
              <a:t>Full Solution </a:t>
            </a:r>
            <a:r>
              <a:rPr lang="en-US" u="sng" dirty="0"/>
              <a:t>per Q</a:t>
            </a:r>
            <a:r>
              <a:rPr lang="en-US" dirty="0"/>
              <a:t>: 15K steps, 240 cores, 53 </a:t>
            </a:r>
            <a:r>
              <a:rPr lang="en-US" dirty="0" err="1"/>
              <a:t>hrs</a:t>
            </a:r>
            <a:r>
              <a:rPr lang="en-US" dirty="0"/>
              <a:t> 04min (~5.5 cycles)</a:t>
            </a:r>
          </a:p>
        </p:txBody>
      </p:sp>
    </p:spTree>
    <p:extLst>
      <p:ext uri="{BB962C8B-B14F-4D97-AF65-F5344CB8AC3E}">
        <p14:creationId xmlns:p14="http://schemas.microsoft.com/office/powerpoint/2010/main" val="922368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A2D2-01B2-D747-BC2A-3890BEB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= 0 deg</a:t>
            </a:r>
          </a:p>
        </p:txBody>
      </p:sp>
    </p:spTree>
    <p:extLst>
      <p:ext uri="{BB962C8B-B14F-4D97-AF65-F5344CB8AC3E}">
        <p14:creationId xmlns:p14="http://schemas.microsoft.com/office/powerpoint/2010/main" val="1911237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M8A0a – ROM/KESTREL GAFs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EA1DB3-332D-B74F-9C1C-02B47DAA95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642" y="1704716"/>
            <a:ext cx="5851358" cy="438851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9EEE9D-9E91-D343-BC8C-2FCA9460B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690688"/>
            <a:ext cx="5851358" cy="4388519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C86D06E-5045-C44A-9C39-D20755009D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670315"/>
              </p:ext>
            </p:extLst>
          </p:nvPr>
        </p:nvGraphicFramePr>
        <p:xfrm>
          <a:off x="10631276" y="238665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106643985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2601697056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59557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3313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157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92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356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M8A0a – ROM/KESTREL GAFs Error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64AB97-6CC5-E44E-9653-4CC374C0E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135" y="1359569"/>
            <a:ext cx="6513095" cy="488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26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M8A0a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7CB1C9-4E14-CC4B-9A3F-C90BB66B5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91" y="1684421"/>
            <a:ext cx="5598695" cy="41990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DB82EC-18FF-FD42-80B7-3E0B62AAB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906" y="1684420"/>
            <a:ext cx="5598695" cy="41990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AF8B46-F143-CD45-8ADF-46F1818F1121}"/>
              </a:ext>
            </a:extLst>
          </p:cNvPr>
          <p:cNvSpPr txBox="1"/>
          <p:nvPr/>
        </p:nvSpPr>
        <p:spPr>
          <a:xfrm>
            <a:off x="8253663" y="1499753"/>
            <a:ext cx="716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Zoom</a:t>
            </a:r>
          </a:p>
        </p:txBody>
      </p:sp>
    </p:spTree>
    <p:extLst>
      <p:ext uri="{BB962C8B-B14F-4D97-AF65-F5344CB8AC3E}">
        <p14:creationId xmlns:p14="http://schemas.microsoft.com/office/powerpoint/2010/main" val="537232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M8A0a – ROM Responses (SIMULINK)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F8B46-F143-CD45-8ADF-46F1818F1121}"/>
              </a:ext>
            </a:extLst>
          </p:cNvPr>
          <p:cNvSpPr txBox="1"/>
          <p:nvPr/>
        </p:nvSpPr>
        <p:spPr>
          <a:xfrm>
            <a:off x="2601243" y="1558028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0.9 psi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EB7A95-7F76-D840-A525-1ED71AE26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10" y="2101756"/>
            <a:ext cx="5778190" cy="40223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92E267-45E4-3046-B728-74A499743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863" y="2198008"/>
            <a:ext cx="5639921" cy="39260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7F23A85-8FC4-8E43-A3D0-2C7B7EACE571}"/>
              </a:ext>
            </a:extLst>
          </p:cNvPr>
          <p:cNvSpPr txBox="1"/>
          <p:nvPr/>
        </p:nvSpPr>
        <p:spPr>
          <a:xfrm>
            <a:off x="8421398" y="1672266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</p:spTree>
    <p:extLst>
      <p:ext uri="{BB962C8B-B14F-4D97-AF65-F5344CB8AC3E}">
        <p14:creationId xmlns:p14="http://schemas.microsoft.com/office/powerpoint/2010/main" val="3268038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>
            <a:normAutofit fontScale="90000"/>
          </a:bodyPr>
          <a:lstStyle/>
          <a:p>
            <a:r>
              <a:rPr lang="en-US" dirty="0"/>
              <a:t>M8A0a – ROM/KESTREL Responses, Q=100 </a:t>
            </a:r>
            <a:r>
              <a:rPr lang="en-US" dirty="0" err="1"/>
              <a:t>psf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F8B46-F143-CD45-8ADF-46F1818F1121}"/>
              </a:ext>
            </a:extLst>
          </p:cNvPr>
          <p:cNvSpPr txBox="1"/>
          <p:nvPr/>
        </p:nvSpPr>
        <p:spPr>
          <a:xfrm>
            <a:off x="2601243" y="1558028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F23A85-8FC4-8E43-A3D0-2C7B7EACE571}"/>
              </a:ext>
            </a:extLst>
          </p:cNvPr>
          <p:cNvSpPr txBox="1"/>
          <p:nvPr/>
        </p:nvSpPr>
        <p:spPr>
          <a:xfrm>
            <a:off x="8421398" y="1564332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72ADE9-39F5-8140-8428-6EB358EE7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54" y="2129280"/>
            <a:ext cx="5183872" cy="38879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952209-9D8D-A341-8C45-74606CF07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025" y="2056432"/>
            <a:ext cx="5566775" cy="417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691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>
            <a:normAutofit fontScale="90000"/>
          </a:bodyPr>
          <a:lstStyle/>
          <a:p>
            <a:r>
              <a:rPr lang="en-US" dirty="0"/>
              <a:t>M8A0a – ROM/KESTREL Responses, Q=100 </a:t>
            </a:r>
            <a:r>
              <a:rPr lang="en-US" dirty="0" err="1"/>
              <a:t>psf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F8B46-F143-CD45-8ADF-46F1818F1121}"/>
              </a:ext>
            </a:extLst>
          </p:cNvPr>
          <p:cNvSpPr txBox="1"/>
          <p:nvPr/>
        </p:nvSpPr>
        <p:spPr>
          <a:xfrm>
            <a:off x="2601243" y="1558028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F23A85-8FC4-8E43-A3D0-2C7B7EACE571}"/>
              </a:ext>
            </a:extLst>
          </p:cNvPr>
          <p:cNvSpPr txBox="1"/>
          <p:nvPr/>
        </p:nvSpPr>
        <p:spPr>
          <a:xfrm>
            <a:off x="8421398" y="1564332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356B46-14BC-BF44-B837-AF5848B29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49" y="2001086"/>
            <a:ext cx="5681249" cy="42609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6690F5-40D4-6848-B574-1406C5BFD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494" y="1966547"/>
            <a:ext cx="5800373" cy="435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212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M8A0b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7EB6DB-21E2-7B45-B885-3FA4D171F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1" y="1323884"/>
            <a:ext cx="6017388" cy="45130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23DD2C-DC10-6144-92FB-A010A91C5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6896" y="1323884"/>
            <a:ext cx="6017388" cy="4513041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6DA622E-9CC8-D442-BB6F-F9C152A9B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376099"/>
              </p:ext>
            </p:extLst>
          </p:nvPr>
        </p:nvGraphicFramePr>
        <p:xfrm>
          <a:off x="10631276" y="227648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106643985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2601697056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59557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3313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157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92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018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M8A0b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D5DA9A-92FA-2E42-B382-D85048C02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7" y="1720515"/>
            <a:ext cx="5775160" cy="43313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754AA3-22EB-2540-8D33-35BF77410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358" y="1720515"/>
            <a:ext cx="5983706" cy="44877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CAC07C-04DD-184B-ACD6-065A4009C4E2}"/>
              </a:ext>
            </a:extLst>
          </p:cNvPr>
          <p:cNvSpPr txBox="1"/>
          <p:nvPr/>
        </p:nvSpPr>
        <p:spPr>
          <a:xfrm>
            <a:off x="8253663" y="1499753"/>
            <a:ext cx="716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Zoom</a:t>
            </a:r>
          </a:p>
        </p:txBody>
      </p:sp>
    </p:spTree>
    <p:extLst>
      <p:ext uri="{BB962C8B-B14F-4D97-AF65-F5344CB8AC3E}">
        <p14:creationId xmlns:p14="http://schemas.microsoft.com/office/powerpoint/2010/main" val="2532675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M8A0b – ROM Responses (SIMULINK)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CAC07C-04DD-184B-ACD6-065A4009C4E2}"/>
              </a:ext>
            </a:extLst>
          </p:cNvPr>
          <p:cNvSpPr txBox="1"/>
          <p:nvPr/>
        </p:nvSpPr>
        <p:spPr>
          <a:xfrm>
            <a:off x="8253663" y="1499753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27BF45-6620-A74B-8DCC-323BF8F42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03" y="2036154"/>
            <a:ext cx="5284782" cy="36788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BCEA42-04ED-694B-89A2-A367ECFC6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58" y="2036153"/>
            <a:ext cx="5284782" cy="3678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8E2A9C0-3B0E-7143-96E3-5A4047CCDF8D}"/>
              </a:ext>
            </a:extLst>
          </p:cNvPr>
          <p:cNvSpPr txBox="1"/>
          <p:nvPr/>
        </p:nvSpPr>
        <p:spPr>
          <a:xfrm>
            <a:off x="2184298" y="1495147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</p:spTree>
    <p:extLst>
      <p:ext uri="{BB962C8B-B14F-4D97-AF65-F5344CB8AC3E}">
        <p14:creationId xmlns:p14="http://schemas.microsoft.com/office/powerpoint/2010/main" val="118700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M8A0c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DC406A-EC57-4040-B8EE-7BCF8E939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5869"/>
            <a:ext cx="5868627" cy="44014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F14A92-0EC6-2644-A0B0-896B9D3D7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627" y="1228265"/>
            <a:ext cx="5868625" cy="4401469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11B8F2D-8FD2-9243-8502-515013C6FD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376099"/>
              </p:ext>
            </p:extLst>
          </p:nvPr>
        </p:nvGraphicFramePr>
        <p:xfrm>
          <a:off x="10631276" y="227648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106643985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2601697056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59557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3313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157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92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88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M8A0c – ROM/KESTREL GAFs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055BF8-06CB-5E4D-9AD6-DC9BE8015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8142"/>
            <a:ext cx="5503779" cy="41278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885329-A7A2-B546-8FA4-B22C60C75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368" y="1570621"/>
            <a:ext cx="5625432" cy="421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251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M8A0c – ROM Responses (SIMULINK)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A8B169-2A43-9447-8A82-63029CB62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87" y="1907462"/>
            <a:ext cx="5400517" cy="37594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D3CECF-B976-BC4D-BCF6-452439E4B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661" y="1907461"/>
            <a:ext cx="5400518" cy="37594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493263-17B2-1149-816A-C917006E4DC1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8DBFE1-76DA-C14F-BC06-D280B0CEE8A4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</p:spTree>
    <p:extLst>
      <p:ext uri="{BB962C8B-B14F-4D97-AF65-F5344CB8AC3E}">
        <p14:creationId xmlns:p14="http://schemas.microsoft.com/office/powerpoint/2010/main" val="3683687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M8A0d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D1CA2B-67C5-7D4B-84A4-7FF6ADD42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4" y="1418765"/>
            <a:ext cx="5978357" cy="44837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23EFD0-7E5D-234D-B884-0B6350CFE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946" y="1514057"/>
            <a:ext cx="5851302" cy="4388476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115DCFF-F549-5D4F-9C50-7220A747B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376099"/>
              </p:ext>
            </p:extLst>
          </p:nvPr>
        </p:nvGraphicFramePr>
        <p:xfrm>
          <a:off x="10631276" y="227648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106643985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2601697056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59557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3313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157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92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1146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M8A0d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E18570-F0D4-D248-AF8E-6DEFBD150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72" y="1852861"/>
            <a:ext cx="5566613" cy="41749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835225-3034-FB4E-823A-986DF7861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767" y="1852861"/>
            <a:ext cx="5727034" cy="4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89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M8A0d – ROM Responses (SIMULINK)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C9C223-AFCA-1B41-9029-27198F050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06" y="1925406"/>
            <a:ext cx="5416272" cy="37703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E5AF30-B8F3-5946-86BF-F6CAC6A69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128" y="1925406"/>
            <a:ext cx="5416272" cy="37703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1DBF69-1050-9645-837D-6056C1BE2BD5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88227A-C369-014C-A7B3-E4F1953DEF27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</p:spTree>
    <p:extLst>
      <p:ext uri="{BB962C8B-B14F-4D97-AF65-F5344CB8AC3E}">
        <p14:creationId xmlns:p14="http://schemas.microsoft.com/office/powerpoint/2010/main" val="21627312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A2D2-01B2-D747-BC2A-3890BEB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= 1 deg</a:t>
            </a:r>
          </a:p>
        </p:txBody>
      </p:sp>
    </p:spTree>
    <p:extLst>
      <p:ext uri="{BB962C8B-B14F-4D97-AF65-F5344CB8AC3E}">
        <p14:creationId xmlns:p14="http://schemas.microsoft.com/office/powerpoint/2010/main" val="14382471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M8A1a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5597F7-A1C7-1943-9E69-F3958B7B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92" y="1445794"/>
            <a:ext cx="6047873" cy="45359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4D7295-4122-B543-A6D5-ACE458F0C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4148" y="1445794"/>
            <a:ext cx="6047873" cy="453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036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M8A1a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86E076-8DA2-5942-A425-9682D9F53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63" y="1485900"/>
            <a:ext cx="6055895" cy="4541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810D16-DD70-394F-923F-F05C401D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873" y="1485900"/>
            <a:ext cx="6186904" cy="464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293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M8A1a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C5CD95-3FDB-494A-93E7-774B633604DC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FFE138-C756-4647-B948-B59E1E47138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8C84BB-1573-1644-AAB9-00D994D38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50" y="1991684"/>
            <a:ext cx="5605598" cy="39021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BDB7D6-045F-1E40-9C8F-3F37D060A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082" y="2018587"/>
            <a:ext cx="5484173" cy="381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60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M8A1b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1942F6-F0D2-A744-A197-A29D68C34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97" y="1454415"/>
            <a:ext cx="5504317" cy="41282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8E1ACD-31DB-2B4E-884C-0F307ED12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274" y="1368994"/>
            <a:ext cx="5732105" cy="429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0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M8A1b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AD6BDA-3076-6546-86E4-0E3367B0A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37" y="1549067"/>
            <a:ext cx="5982368" cy="4486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12297E-9624-BE40-8E3A-0B2A8ED72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472" y="1549066"/>
            <a:ext cx="5982369" cy="448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27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M8A1b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103D3D-4CC5-CB44-AE29-0A4C29A5F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51" y="2011763"/>
            <a:ext cx="5604522" cy="39014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4975FE-FD49-744D-A7C1-F478587A5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11763"/>
            <a:ext cx="5604523" cy="390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025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M8A1c – ROM/KESTREL GAFs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97263C-A185-8741-AC8B-B5F0F5814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23" y="1323474"/>
            <a:ext cx="6240379" cy="46802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A9DD97-7F08-A444-8691-171ACF6C2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714" y="1323474"/>
            <a:ext cx="6240379" cy="468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821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M8A1c – ROM/KESTREL Root Locus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321DE4-C3B6-2B4A-8B7E-CB848027A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68" y="1410702"/>
            <a:ext cx="6006432" cy="45048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FAABFA-2D44-0845-AF00-313072052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654" y="1410702"/>
            <a:ext cx="6204285" cy="465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999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M8A1c – ROM Responses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D0C675-312D-204D-9A8A-6B662E948C76}"/>
              </a:ext>
            </a:extLst>
          </p:cNvPr>
          <p:cNvSpPr txBox="1"/>
          <p:nvPr/>
        </p:nvSpPr>
        <p:spPr>
          <a:xfrm>
            <a:off x="3008083" y="1668477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98A199-A7B7-D143-8D1A-C893B1A66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53" y="2382813"/>
            <a:ext cx="5469021" cy="380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951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M8A1d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82F80B-9DFB-A140-A4F8-C324543A4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72" y="1241174"/>
            <a:ext cx="6125300" cy="45939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6A4790-1DE3-DA4E-AD61-8EA38A52E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228" y="1241174"/>
            <a:ext cx="6125300" cy="459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44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M8A1d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F0FBB0-7D0B-1840-8DF2-35BF1EE1B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42" y="1584157"/>
            <a:ext cx="5759116" cy="43193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BC3A49-9FB7-2844-9554-91D7E491C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558" y="1584157"/>
            <a:ext cx="6015791" cy="451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16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M8A1d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623B52-0223-A741-B45D-CB86A572C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56" y="2128155"/>
            <a:ext cx="5264484" cy="36647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067F9A-5BEA-9A4E-8294-FFAEAE684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62232"/>
            <a:ext cx="5399752" cy="375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471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A2D2-01B2-D747-BC2A-3890BEB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= 3 deg</a:t>
            </a:r>
          </a:p>
        </p:txBody>
      </p:sp>
    </p:spTree>
    <p:extLst>
      <p:ext uri="{BB962C8B-B14F-4D97-AF65-F5344CB8AC3E}">
        <p14:creationId xmlns:p14="http://schemas.microsoft.com/office/powerpoint/2010/main" val="23314783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M8A3a – ROM/KESTREL GAFs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2EC225-DCC0-4748-89AD-9CB62969F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12" y="1323474"/>
            <a:ext cx="5961888" cy="44714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6FB873-4E5A-4441-B2B0-DA4438E6A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810" y="1409783"/>
            <a:ext cx="5964879" cy="447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2366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M8A3a – ROM/KESTREL Root Locus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E2ACB2-8359-054B-9A53-9CC52C0E2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7" y="1600200"/>
            <a:ext cx="5753768" cy="43153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D5B496-AEF3-7F42-8247-0BC9F8032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00200"/>
            <a:ext cx="5935580" cy="445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365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M8A3a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F814FE-BE32-C44D-BFD2-F0738EB1B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79" y="2203533"/>
            <a:ext cx="5156200" cy="35893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21A2A1-51FD-464F-BC53-3EE317CDB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577" y="2203533"/>
            <a:ext cx="5156201" cy="358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5473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M8A3b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8A98A2-F58E-C244-951E-647FE70D0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17" y="1323473"/>
            <a:ext cx="6208295" cy="46562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EBBBB6-D390-F84C-8F3A-827CE3460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488" y="1323473"/>
            <a:ext cx="6208295" cy="465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638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M8A3b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905E52-C7AA-F840-BBAB-CE4141CAB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25" y="1576135"/>
            <a:ext cx="5791202" cy="43434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E1FF99-CDD7-AA49-BF2F-AD5A6BC4E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733" y="1515977"/>
            <a:ext cx="5871413" cy="440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224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M8A3b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AA1C4E-DA73-5B41-8410-118D076A6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959" y="1974469"/>
            <a:ext cx="4778477" cy="33263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65DF82-0F00-5A43-A648-5B8C595A7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343" y="1974469"/>
            <a:ext cx="4778478" cy="332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029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M8A3b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4926641" y="1582899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1.5 psi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17186D-D58E-7D46-BF57-1FFCA47EE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305" y="2244224"/>
            <a:ext cx="58928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1634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M8A3c – ROM/KESTREL GAFs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5D3C14-A332-C641-BB51-3E56DBCBE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81" y="1323473"/>
            <a:ext cx="5996963" cy="44977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91D13B-2D51-064C-8E2D-D87ECE73C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126" y="1323472"/>
            <a:ext cx="5996963" cy="449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332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M8A3c – ROM/KESTREL Root Locus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A863F2-3829-2449-9C59-89DC6F12A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1" y="1517818"/>
            <a:ext cx="5819274" cy="43644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5DDAEF-AC42-2B42-BCB5-EAA507A9D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221" y="1517818"/>
            <a:ext cx="6054557" cy="454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296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M8A3c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56DF9B-3543-8148-931C-C094B8EC5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96" y="2202599"/>
            <a:ext cx="4915568" cy="34218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E0DD26-E323-3845-A009-D373C8DFD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232" y="2202598"/>
            <a:ext cx="4915568" cy="342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327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M8A3d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482278-F746-D14F-8EF9-8E4A6CF7D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284" y="1226621"/>
            <a:ext cx="6131284" cy="45984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DCE3CB-1B39-4149-BC3C-07066B499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338" y="1226622"/>
            <a:ext cx="6131284" cy="459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406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M8A3d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219DD9-56D8-B741-B91B-A9CF17379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35" y="1828799"/>
            <a:ext cx="5256464" cy="39423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648EC4-7D41-5E43-A9A5-6AB844D18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653" y="1757613"/>
            <a:ext cx="5567947" cy="417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462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M8A3d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AB9213-19C0-A84E-B8D7-EB1EBF291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042" y="2257442"/>
            <a:ext cx="5096042" cy="35474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90704A-C8CD-0647-9FE3-ECDAD3473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705" y="2257442"/>
            <a:ext cx="5096042" cy="354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6142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M8A3d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4926641" y="1582899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1.5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52A35F-E62D-B54D-AEDA-A15ED11C0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58" y="2238834"/>
            <a:ext cx="58928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99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A2D2-01B2-D747-BC2A-3890BEB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= 5 deg</a:t>
            </a:r>
          </a:p>
        </p:txBody>
      </p:sp>
    </p:spTree>
    <p:extLst>
      <p:ext uri="{BB962C8B-B14F-4D97-AF65-F5344CB8AC3E}">
        <p14:creationId xmlns:p14="http://schemas.microsoft.com/office/powerpoint/2010/main" val="35564289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ROM/KESTREL GAFs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21C796-4F87-5A44-8924-95A493620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26" y="1323474"/>
            <a:ext cx="6093216" cy="45699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383E79-5556-7D46-9389-5DB8FF4FF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970" y="1407695"/>
            <a:ext cx="5980922" cy="448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7614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ROM/KESTREL Root Locus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8C0DA8-C318-2F47-AD85-A95457C8D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58" y="1525003"/>
            <a:ext cx="5785851" cy="43393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A4549F-704A-2247-9426-2DF390F5B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327" y="1525002"/>
            <a:ext cx="5785852" cy="433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366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F1287C-0FD6-5949-A1B1-73D77E67C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45" y="2108343"/>
            <a:ext cx="5120105" cy="35642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0F92DE-C55A-9B40-8264-DE5696ED9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695" y="2108342"/>
            <a:ext cx="5120105" cy="356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924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5121117" y="1254064"/>
            <a:ext cx="194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50 </a:t>
            </a:r>
            <a:r>
              <a:rPr lang="en-US" dirty="0" err="1"/>
              <a:t>psf</a:t>
            </a:r>
            <a:r>
              <a:rPr lang="en-US" dirty="0"/>
              <a:t>, Mode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EF5C64-769B-2A45-A38D-9914FB7F3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58" y="1887498"/>
            <a:ext cx="5753768" cy="43153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999F58-696B-9C49-8D61-43CEB0DED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594" y="2002754"/>
            <a:ext cx="5620206" cy="42151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93495" y="150394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</a:t>
            </a:r>
          </a:p>
        </p:txBody>
      </p:sp>
    </p:spTree>
    <p:extLst>
      <p:ext uri="{BB962C8B-B14F-4D97-AF65-F5344CB8AC3E}">
        <p14:creationId xmlns:p14="http://schemas.microsoft.com/office/powerpoint/2010/main" val="10461813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5121117" y="1254064"/>
            <a:ext cx="194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50 </a:t>
            </a:r>
            <a:r>
              <a:rPr lang="en-US" dirty="0" err="1"/>
              <a:t>psf</a:t>
            </a:r>
            <a:r>
              <a:rPr lang="en-US" dirty="0"/>
              <a:t>, Mode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93495" y="150394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EFD516-D6EF-674E-8662-8F1DFFB14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26" y="1873279"/>
            <a:ext cx="5837989" cy="43784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555768-E2E2-654A-9FB9-262CB1E2B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230" y="1828114"/>
            <a:ext cx="5873267" cy="4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108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5121117" y="1254064"/>
            <a:ext cx="206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130 </a:t>
            </a:r>
            <a:r>
              <a:rPr lang="en-US" dirty="0" err="1"/>
              <a:t>psf</a:t>
            </a:r>
            <a:r>
              <a:rPr lang="en-US" dirty="0"/>
              <a:t>, Mode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93495" y="150394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4F3660-9A8D-BF47-BA6E-D295A4151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1" y="2053752"/>
            <a:ext cx="5501105" cy="4125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DC011A-7947-9747-99DC-BB3BDD92B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728" y="2005305"/>
            <a:ext cx="5630295" cy="422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1296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5121117" y="1254064"/>
            <a:ext cx="206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130 </a:t>
            </a:r>
            <a:r>
              <a:rPr lang="en-US" dirty="0" err="1"/>
              <a:t>psf</a:t>
            </a:r>
            <a:r>
              <a:rPr lang="en-US" dirty="0"/>
              <a:t>, Mode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93495" y="150394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8214CE-5A64-E844-B933-C627036EE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83" y="1958138"/>
            <a:ext cx="5741737" cy="43063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3A951F-A789-CB4A-8D29-D5922EA02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509" y="1958138"/>
            <a:ext cx="5630295" cy="422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716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M8A5b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30032F-D53B-D542-9F4C-648D94175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3895"/>
            <a:ext cx="5836541" cy="43774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A16E4D-FFDE-4849-8ED8-15C5DA82A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637" y="1483895"/>
            <a:ext cx="5836541" cy="437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2471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M8A5b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9274E6-2F6A-E34F-9A7C-75884535D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1" y="1636294"/>
            <a:ext cx="5561263" cy="41709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FE05D2-6557-6249-9FC0-E18C393DF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5263" y="1636294"/>
            <a:ext cx="56896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91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M8A5b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478D7B-F47C-8948-A969-BA4BE9370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94" y="2142313"/>
            <a:ext cx="5192295" cy="361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806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M8A5c – ROM/KESTREL GAFs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F09265-F039-6046-92E8-2A4D03FDB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75" y="1519990"/>
            <a:ext cx="5868625" cy="44014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49BFA-5FC6-1046-BC17-7426B089D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19989"/>
            <a:ext cx="5868625" cy="440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698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M8A5c – ROM/KESTREL Root Locus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F2E427-2A9D-914D-8A31-548D74295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2" y="1568614"/>
            <a:ext cx="5539206" cy="41544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0C776D-2DB9-BD4D-82D3-C9E17F9B1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838" y="1568614"/>
            <a:ext cx="5721684" cy="429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4424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M8A5c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3DD88B-530E-F74A-9DAB-94DEC8DC8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74" y="2172155"/>
            <a:ext cx="5132142" cy="35725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B8BCDF-909D-A349-A1B2-CDA47FECE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72155"/>
            <a:ext cx="5132143" cy="357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225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M8A5c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1.5 psi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9A9D5F-6A07-CA48-8F1D-972C61409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67" y="2147628"/>
            <a:ext cx="5011821" cy="348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0839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M8A5d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DEFE23-2D1B-E342-AABC-B0212DF02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27" y="1522158"/>
            <a:ext cx="5899373" cy="44245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0A4FF1-DFA2-7847-AE23-1A4D7F35C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353" y="1522158"/>
            <a:ext cx="5812700" cy="435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34291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M8A5d – ROM/KESTREL GAFs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AA57B1-DD9D-AD43-B806-75A2F3DC1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042" y="1482892"/>
            <a:ext cx="6412831" cy="480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475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M8A5d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DA61B8-4898-D24F-B9A2-8F1E0D8A9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09" y="1840832"/>
            <a:ext cx="5224379" cy="39182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A4C23D-B3F2-8A4E-9474-8FE4FFBFD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000" y="1840832"/>
            <a:ext cx="53848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8916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M8A5d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47609C-67BE-4B44-98BA-AD1590B05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78" y="2099844"/>
            <a:ext cx="5659951" cy="394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6942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4554F-CC17-B74D-AEE9-54767313A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342" y="181062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ROM/KESTREL</a:t>
            </a:r>
            <a:br>
              <a:rPr lang="en-US" dirty="0"/>
            </a:br>
            <a:r>
              <a:rPr lang="en-US" dirty="0"/>
              <a:t>Root Locus Plot Comparison</a:t>
            </a:r>
            <a:br>
              <a:rPr lang="en-US" dirty="0"/>
            </a:br>
            <a:r>
              <a:rPr lang="en-US" dirty="0"/>
              <a:t>M=0.80, alpha=0, 5 deg</a:t>
            </a:r>
          </a:p>
        </p:txBody>
      </p:sp>
    </p:spTree>
    <p:extLst>
      <p:ext uri="{BB962C8B-B14F-4D97-AF65-F5344CB8AC3E}">
        <p14:creationId xmlns:p14="http://schemas.microsoft.com/office/powerpoint/2010/main" val="34385413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A84E2-A6E6-5C4B-B1C5-E226D62EA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Alpha=0 deg                          Alpha=5 deg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1F1A04-E6FF-4C44-8C89-3AC76BC4D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45" y="1812240"/>
            <a:ext cx="5598695" cy="41990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B4F641-8616-064B-9D35-E6E78D914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483" y="1829801"/>
            <a:ext cx="5598696" cy="419902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2E198F9-0D8E-AE4F-90EA-C41648CCE635}"/>
              </a:ext>
            </a:extLst>
          </p:cNvPr>
          <p:cNvCxnSpPr/>
          <p:nvPr/>
        </p:nvCxnSpPr>
        <p:spPr>
          <a:xfrm>
            <a:off x="8318090" y="3254477"/>
            <a:ext cx="776749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2117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F081-28DC-9C43-A1AE-183A5C466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781"/>
            <a:ext cx="10515600" cy="1325563"/>
          </a:xfrm>
        </p:spPr>
        <p:txBody>
          <a:bodyPr/>
          <a:lstStyle/>
          <a:p>
            <a:r>
              <a:rPr lang="en-US" dirty="0"/>
              <a:t>Conclusions (Thus Far)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368A9-B35A-2343-8763-029114D17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2344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At benign conditions (alpha=0 deg), all ROMs provide same result; gratifying, as it indicates linearized flow dynamics</a:t>
            </a:r>
          </a:p>
          <a:p>
            <a:r>
              <a:rPr lang="en-US" dirty="0"/>
              <a:t>As alpha is increased, variations between the different ROMs (amplitudes) start to become obvious</a:t>
            </a:r>
          </a:p>
          <a:p>
            <a:r>
              <a:rPr lang="en-US" dirty="0"/>
              <a:t>At alpha=5 deg, there are noticeable differences between the ROMs, indicating that the higher-amplitude ROMs do a better job (at this condition) of predicting the aeroelastic responses at multiple dynamic pressures</a:t>
            </a:r>
          </a:p>
          <a:p>
            <a:r>
              <a:rPr lang="en-US" dirty="0"/>
              <a:t>So far, ROM Flutter Q=179 </a:t>
            </a:r>
            <a:r>
              <a:rPr lang="en-US" dirty="0" err="1"/>
              <a:t>psf</a:t>
            </a:r>
            <a:r>
              <a:rPr lang="en-US" dirty="0"/>
              <a:t>; KESTREL Flutter Q=168 </a:t>
            </a:r>
            <a:r>
              <a:rPr lang="en-US" dirty="0" err="1"/>
              <a:t>psf</a:t>
            </a:r>
            <a:r>
              <a:rPr lang="en-US" dirty="0"/>
              <a:t> (~6.5%)</a:t>
            </a:r>
          </a:p>
          <a:p>
            <a:r>
              <a:rPr lang="en-US" dirty="0"/>
              <a:t>Will start analyses at M=0.85, similar alpha ranges.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902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2393</TotalTime>
  <Words>1533</Words>
  <Application>Microsoft Macintosh PowerPoint</Application>
  <PresentationFormat>Widescreen</PresentationFormat>
  <Paragraphs>299</Paragraphs>
  <Slides>79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8" baseType="lpstr">
      <vt:lpstr>Arial</vt:lpstr>
      <vt:lpstr>Baskerville Old Face</vt:lpstr>
      <vt:lpstr>Calibri</vt:lpstr>
      <vt:lpstr>Calibri Light</vt:lpstr>
      <vt:lpstr>Corbel</vt:lpstr>
      <vt:lpstr>Helvetica</vt:lpstr>
      <vt:lpstr>Symbol</vt:lpstr>
      <vt:lpstr>Times New Roman</vt:lpstr>
      <vt:lpstr>Office Theme</vt:lpstr>
      <vt:lpstr>BSCW Computations Using KESTREL and AEROM</vt:lpstr>
      <vt:lpstr>Outline</vt:lpstr>
      <vt:lpstr>PowerPoint Presentation</vt:lpstr>
      <vt:lpstr>PowerPoint Presentation</vt:lpstr>
      <vt:lpstr>Background</vt:lpstr>
      <vt:lpstr>PowerPoint Presentation</vt:lpstr>
      <vt:lpstr>PowerPoint Presentation</vt:lpstr>
      <vt:lpstr>PowerPoint Presentation</vt:lpstr>
      <vt:lpstr>BSCW Application (KESTREL), Two modes</vt:lpstr>
      <vt:lpstr>PowerPoint Presentation</vt:lpstr>
      <vt:lpstr>PowerPoint Presentation</vt:lpstr>
      <vt:lpstr>PowerPoint Presentation</vt:lpstr>
      <vt:lpstr>Walsh Function Amplitudes and Alphas</vt:lpstr>
      <vt:lpstr>Alpha = 0 deg</vt:lpstr>
      <vt:lpstr>M8A0a – ROM/KESTREL GAFs</vt:lpstr>
      <vt:lpstr>M8A0a – ROM/KESTREL GAFs Error</vt:lpstr>
      <vt:lpstr>M8A0a – ROM/KESTREL Root Locus</vt:lpstr>
      <vt:lpstr>M8A0a – ROM Responses (SIMULINK)</vt:lpstr>
      <vt:lpstr>M8A0a – ROM/KESTREL Responses, Q=100 psf</vt:lpstr>
      <vt:lpstr>M8A0a – ROM/KESTREL Responses, Q=100 psf</vt:lpstr>
      <vt:lpstr>M8A0b – ROM/KESTREL GAFs</vt:lpstr>
      <vt:lpstr>M8A0b – ROM/KESTREL Root Locus</vt:lpstr>
      <vt:lpstr>M8A0b – ROM Responses (SIMULINK)</vt:lpstr>
      <vt:lpstr>M8A0c – ROM/KESTREL GAFs</vt:lpstr>
      <vt:lpstr>M8A0c – ROM/KESTREL GAFs Root Locus</vt:lpstr>
      <vt:lpstr>M8A0c – ROM Responses (SIMULINK)</vt:lpstr>
      <vt:lpstr>M8A0d – ROM/KESTREL GAFs</vt:lpstr>
      <vt:lpstr>M8A0d – ROM/KESTREL Root Locus</vt:lpstr>
      <vt:lpstr>M8A0d – ROM Responses (SIMULINK)</vt:lpstr>
      <vt:lpstr>Alpha = 1 deg</vt:lpstr>
      <vt:lpstr>M8A1a – ROM/KESTREL GAFs</vt:lpstr>
      <vt:lpstr>M8A1a – ROM/KESTREL Root Locus</vt:lpstr>
      <vt:lpstr>M8A1a – ROM Responses</vt:lpstr>
      <vt:lpstr>M8A1b – ROM/KESTREL GAFs</vt:lpstr>
      <vt:lpstr>M8A1b – ROM/KESTREL Root Locus</vt:lpstr>
      <vt:lpstr>M8A1b – ROM Responses</vt:lpstr>
      <vt:lpstr>M8A1c – ROM/KESTREL GAFs</vt:lpstr>
      <vt:lpstr>M8A1c – ROM/KESTREL Root Locus</vt:lpstr>
      <vt:lpstr>M8A1c – ROM Responses</vt:lpstr>
      <vt:lpstr>M8A1d – ROM/KESTREL GAFs</vt:lpstr>
      <vt:lpstr>M8A1d – ROM/KESTREL Root Locus</vt:lpstr>
      <vt:lpstr>M8A1d – ROM Responses</vt:lpstr>
      <vt:lpstr>Alpha = 3 deg</vt:lpstr>
      <vt:lpstr>M8A3a – ROM/KESTREL GAFs</vt:lpstr>
      <vt:lpstr>M8A3a – ROM/KESTREL Root Locus</vt:lpstr>
      <vt:lpstr>M8A3a – ROM Responses</vt:lpstr>
      <vt:lpstr>M8A3b – ROM/KESTREL GAFs</vt:lpstr>
      <vt:lpstr>M8A3b – ROM/KESTREL Root Locus</vt:lpstr>
      <vt:lpstr>M8A3b – ROM Responses</vt:lpstr>
      <vt:lpstr>M8A3b – ROM Responses</vt:lpstr>
      <vt:lpstr>M8A3c – ROM/KESTREL GAFs</vt:lpstr>
      <vt:lpstr>M8A3c – ROM/KESTREL Root Locus</vt:lpstr>
      <vt:lpstr>M8A3c – ROM Responses</vt:lpstr>
      <vt:lpstr>M8A3d – ROM/KESTREL GAFs</vt:lpstr>
      <vt:lpstr>M8A3d – ROM/KESTREL Root Locus</vt:lpstr>
      <vt:lpstr>M8A3d – ROM Responses</vt:lpstr>
      <vt:lpstr>M8A3d – ROM Responses</vt:lpstr>
      <vt:lpstr>Alpha = 5 deg</vt:lpstr>
      <vt:lpstr>M8A5a – ROM/KESTREL GAFs</vt:lpstr>
      <vt:lpstr>M8A5a – ROM/KESTREL Root Locus</vt:lpstr>
      <vt:lpstr>M8A5a – ROM Responses</vt:lpstr>
      <vt:lpstr>M8A5a – ROM and KESTREL Responses</vt:lpstr>
      <vt:lpstr>M8A5a – ROM and KESTREL Responses</vt:lpstr>
      <vt:lpstr>M8A5a – ROM and KESTREL Responses</vt:lpstr>
      <vt:lpstr>M8A5a – ROM and KESTREL Responses</vt:lpstr>
      <vt:lpstr>M8A5b – ROM/KESTREL GAFs</vt:lpstr>
      <vt:lpstr>M8A5b – ROM/KESTREL Root Locus</vt:lpstr>
      <vt:lpstr>M8A5b – ROM Responses</vt:lpstr>
      <vt:lpstr>M8A5c – ROM/KESTREL GAFs</vt:lpstr>
      <vt:lpstr>M8A5c – ROM/KESTREL Root Locus</vt:lpstr>
      <vt:lpstr>M8A5c – ROM Responses</vt:lpstr>
      <vt:lpstr>M8A5c – ROM Responses</vt:lpstr>
      <vt:lpstr>M8A5d – ROM/KESTREL GAFs</vt:lpstr>
      <vt:lpstr>M8A5d – ROM/KESTREL GAFs</vt:lpstr>
      <vt:lpstr>M8A5d – ROM/KESTREL Root Locus</vt:lpstr>
      <vt:lpstr>M8A5d – ROM Responses</vt:lpstr>
      <vt:lpstr>ROM/KESTREL Root Locus Plot Comparison M=0.80, alpha=0, 5 deg</vt:lpstr>
      <vt:lpstr>     Alpha=0 deg                          Alpha=5 deg</vt:lpstr>
      <vt:lpstr>Conclusions (Thus Far)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BSCW Computations Using KESTREL and AEROM</dc:title>
  <dc:creator>Silva, Walter A. (LARC-D308)</dc:creator>
  <cp:lastModifiedBy>Silva, Walter A. (LARC-D308)</cp:lastModifiedBy>
  <cp:revision>118</cp:revision>
  <dcterms:created xsi:type="dcterms:W3CDTF">2020-02-10T14:55:48Z</dcterms:created>
  <dcterms:modified xsi:type="dcterms:W3CDTF">2020-09-24T20:10:10Z</dcterms:modified>
</cp:coreProperties>
</file>