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04" r:id="rId5"/>
    <p:sldMasterId id="2147483716" r:id="rId6"/>
    <p:sldMasterId id="2147483724" r:id="rId7"/>
    <p:sldMasterId id="2147483748" r:id="rId8"/>
  </p:sldMasterIdLst>
  <p:notesMasterIdLst>
    <p:notesMasterId r:id="rId22"/>
  </p:notesMasterIdLst>
  <p:sldIdLst>
    <p:sldId id="383" r:id="rId9"/>
    <p:sldId id="386" r:id="rId10"/>
    <p:sldId id="449" r:id="rId11"/>
    <p:sldId id="430" r:id="rId12"/>
    <p:sldId id="450" r:id="rId13"/>
    <p:sldId id="455" r:id="rId14"/>
    <p:sldId id="451" r:id="rId15"/>
    <p:sldId id="388" r:id="rId16"/>
    <p:sldId id="453" r:id="rId17"/>
    <p:sldId id="452" r:id="rId18"/>
    <p:sldId id="447" r:id="rId19"/>
    <p:sldId id="454" r:id="rId20"/>
    <p:sldId id="44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1" autoAdjust="0"/>
    <p:restoredTop sz="94694"/>
  </p:normalViewPr>
  <p:slideViewPr>
    <p:cSldViewPr snapToGrid="0">
      <p:cViewPr varScale="1">
        <p:scale>
          <a:sx n="121" d="100"/>
          <a:sy n="121" d="100"/>
        </p:scale>
        <p:origin x="8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D471C-5413-FD4E-A5EF-4D317E2D1049}"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F6FB16F4-0776-C740-9F46-3253BEC1A5E8}">
      <dgm:prSet/>
      <dgm:spPr/>
      <dgm:t>
        <a:bodyPr/>
        <a:lstStyle/>
        <a:p>
          <a:r>
            <a:rPr lang="en-US" dirty="0"/>
            <a:t>Ultrasonic elastic waves excited using transducer, piezoelectric wafers, pulse laser, or other methods.</a:t>
          </a:r>
        </a:p>
      </dgm:t>
    </dgm:pt>
    <dgm:pt modelId="{33C3B43B-B8D0-9A4C-A76B-F028B40FA28D}" type="parTrans" cxnId="{9FF9A9DD-18AD-2E43-8D3B-BC87F700F320}">
      <dgm:prSet/>
      <dgm:spPr/>
      <dgm:t>
        <a:bodyPr/>
        <a:lstStyle/>
        <a:p>
          <a:endParaRPr lang="en-US"/>
        </a:p>
      </dgm:t>
    </dgm:pt>
    <dgm:pt modelId="{F3C0210E-47C2-AC41-966F-59B2E0013094}" type="sibTrans" cxnId="{9FF9A9DD-18AD-2E43-8D3B-BC87F700F320}">
      <dgm:prSet/>
      <dgm:spPr/>
      <dgm:t>
        <a:bodyPr/>
        <a:lstStyle/>
        <a:p>
          <a:endParaRPr lang="en-US"/>
        </a:p>
      </dgm:t>
    </dgm:pt>
    <dgm:pt modelId="{ADF9324B-AF69-144B-9869-1A4F0DD30474}">
      <dgm:prSet/>
      <dgm:spPr/>
      <dgm:t>
        <a:bodyPr/>
        <a:lstStyle/>
        <a:p>
          <a:r>
            <a:rPr lang="en-US"/>
            <a:t>Elastic waves interact with defect/damage, propagating with damage information.</a:t>
          </a:r>
        </a:p>
      </dgm:t>
    </dgm:pt>
    <dgm:pt modelId="{3357116E-484F-B145-9989-52DFAE4C2A84}" type="parTrans" cxnId="{7FC20BE1-D085-C844-8C31-6062585A3383}">
      <dgm:prSet/>
      <dgm:spPr/>
      <dgm:t>
        <a:bodyPr/>
        <a:lstStyle/>
        <a:p>
          <a:endParaRPr lang="en-US"/>
        </a:p>
      </dgm:t>
    </dgm:pt>
    <dgm:pt modelId="{646A9051-3AF1-B64B-B2CB-96B2252F2743}" type="sibTrans" cxnId="{7FC20BE1-D085-C844-8C31-6062585A3383}">
      <dgm:prSet/>
      <dgm:spPr/>
      <dgm:t>
        <a:bodyPr/>
        <a:lstStyle/>
        <a:p>
          <a:endParaRPr lang="en-US"/>
        </a:p>
      </dgm:t>
    </dgm:pt>
    <dgm:pt modelId="{7FFAF2C1-D7FA-5D4F-A5BD-0E851B5C6CAA}">
      <dgm:prSet/>
      <dgm:spPr/>
      <dgm:t>
        <a:bodyPr/>
        <a:lstStyle/>
        <a:p>
          <a:r>
            <a:rPr lang="en-US" dirty="0"/>
            <a:t>Detection of these waves using a piezoelectric transducer, fiber optic sensor, non-contact laser Doppler vibrometer, etc.</a:t>
          </a:r>
        </a:p>
      </dgm:t>
    </dgm:pt>
    <dgm:pt modelId="{3F3691F5-B744-A545-8AD2-62093E81A5EC}" type="parTrans" cxnId="{D62B172A-5134-4747-B5A9-4ECBA64A10D5}">
      <dgm:prSet/>
      <dgm:spPr/>
      <dgm:t>
        <a:bodyPr/>
        <a:lstStyle/>
        <a:p>
          <a:endParaRPr lang="en-US"/>
        </a:p>
      </dgm:t>
    </dgm:pt>
    <dgm:pt modelId="{9A8747AC-CFD2-5841-B3AB-B95453658D6E}" type="sibTrans" cxnId="{D62B172A-5134-4747-B5A9-4ECBA64A10D5}">
      <dgm:prSet/>
      <dgm:spPr/>
      <dgm:t>
        <a:bodyPr/>
        <a:lstStyle/>
        <a:p>
          <a:endParaRPr lang="en-US"/>
        </a:p>
      </dgm:t>
    </dgm:pt>
    <dgm:pt modelId="{7EF84997-EA76-0141-B508-0270CF7DD951}" type="pres">
      <dgm:prSet presAssocID="{D6CD471C-5413-FD4E-A5EF-4D317E2D1049}" presName="Name0" presStyleCnt="0">
        <dgm:presLayoutVars>
          <dgm:dir/>
          <dgm:animLvl val="lvl"/>
          <dgm:resizeHandles val="exact"/>
        </dgm:presLayoutVars>
      </dgm:prSet>
      <dgm:spPr/>
    </dgm:pt>
    <dgm:pt modelId="{7D9B3665-AB53-6A4B-B322-DC657EFAD3AC}" type="pres">
      <dgm:prSet presAssocID="{F6FB16F4-0776-C740-9F46-3253BEC1A5E8}" presName="parTxOnly" presStyleLbl="node1" presStyleIdx="0" presStyleCnt="3">
        <dgm:presLayoutVars>
          <dgm:chMax val="0"/>
          <dgm:chPref val="0"/>
          <dgm:bulletEnabled val="1"/>
        </dgm:presLayoutVars>
      </dgm:prSet>
      <dgm:spPr/>
    </dgm:pt>
    <dgm:pt modelId="{14381D24-0339-F44D-BB07-B236DD6ED6D1}" type="pres">
      <dgm:prSet presAssocID="{F3C0210E-47C2-AC41-966F-59B2E0013094}" presName="parTxOnlySpace" presStyleCnt="0"/>
      <dgm:spPr/>
    </dgm:pt>
    <dgm:pt modelId="{C9B6982C-95A4-0D4F-A44F-49E86A18B98D}" type="pres">
      <dgm:prSet presAssocID="{ADF9324B-AF69-144B-9869-1A4F0DD30474}" presName="parTxOnly" presStyleLbl="node1" presStyleIdx="1" presStyleCnt="3">
        <dgm:presLayoutVars>
          <dgm:chMax val="0"/>
          <dgm:chPref val="0"/>
          <dgm:bulletEnabled val="1"/>
        </dgm:presLayoutVars>
      </dgm:prSet>
      <dgm:spPr/>
    </dgm:pt>
    <dgm:pt modelId="{F46D6240-E999-4D4B-8F90-6169DB10EB90}" type="pres">
      <dgm:prSet presAssocID="{646A9051-3AF1-B64B-B2CB-96B2252F2743}" presName="parTxOnlySpace" presStyleCnt="0"/>
      <dgm:spPr/>
    </dgm:pt>
    <dgm:pt modelId="{6E293B80-0379-FB48-ACBF-56F19EB43D19}" type="pres">
      <dgm:prSet presAssocID="{7FFAF2C1-D7FA-5D4F-A5BD-0E851B5C6CAA}" presName="parTxOnly" presStyleLbl="node1" presStyleIdx="2" presStyleCnt="3">
        <dgm:presLayoutVars>
          <dgm:chMax val="0"/>
          <dgm:chPref val="0"/>
          <dgm:bulletEnabled val="1"/>
        </dgm:presLayoutVars>
      </dgm:prSet>
      <dgm:spPr/>
    </dgm:pt>
  </dgm:ptLst>
  <dgm:cxnLst>
    <dgm:cxn modelId="{57E4681A-474F-2147-8C95-EFFB65DE53BE}" type="presOf" srcId="{F6FB16F4-0776-C740-9F46-3253BEC1A5E8}" destId="{7D9B3665-AB53-6A4B-B322-DC657EFAD3AC}" srcOrd="0" destOrd="0" presId="urn:microsoft.com/office/officeart/2005/8/layout/chevron1"/>
    <dgm:cxn modelId="{D62B172A-5134-4747-B5A9-4ECBA64A10D5}" srcId="{D6CD471C-5413-FD4E-A5EF-4D317E2D1049}" destId="{7FFAF2C1-D7FA-5D4F-A5BD-0E851B5C6CAA}" srcOrd="2" destOrd="0" parTransId="{3F3691F5-B744-A545-8AD2-62093E81A5EC}" sibTransId="{9A8747AC-CFD2-5841-B3AB-B95453658D6E}"/>
    <dgm:cxn modelId="{F021473C-B86C-EC4D-8893-1174C6E697C0}" type="presOf" srcId="{ADF9324B-AF69-144B-9869-1A4F0DD30474}" destId="{C9B6982C-95A4-0D4F-A44F-49E86A18B98D}" srcOrd="0" destOrd="0" presId="urn:microsoft.com/office/officeart/2005/8/layout/chevron1"/>
    <dgm:cxn modelId="{56EB9F89-9ABD-CA44-8C9E-CA218B43E3B0}" type="presOf" srcId="{D6CD471C-5413-FD4E-A5EF-4D317E2D1049}" destId="{7EF84997-EA76-0141-B508-0270CF7DD951}" srcOrd="0" destOrd="0" presId="urn:microsoft.com/office/officeart/2005/8/layout/chevron1"/>
    <dgm:cxn modelId="{9399E4AD-6EF1-7145-B8CC-63ED640130C9}" type="presOf" srcId="{7FFAF2C1-D7FA-5D4F-A5BD-0E851B5C6CAA}" destId="{6E293B80-0379-FB48-ACBF-56F19EB43D19}" srcOrd="0" destOrd="0" presId="urn:microsoft.com/office/officeart/2005/8/layout/chevron1"/>
    <dgm:cxn modelId="{9FF9A9DD-18AD-2E43-8D3B-BC87F700F320}" srcId="{D6CD471C-5413-FD4E-A5EF-4D317E2D1049}" destId="{F6FB16F4-0776-C740-9F46-3253BEC1A5E8}" srcOrd="0" destOrd="0" parTransId="{33C3B43B-B8D0-9A4C-A76B-F028B40FA28D}" sibTransId="{F3C0210E-47C2-AC41-966F-59B2E0013094}"/>
    <dgm:cxn modelId="{7FC20BE1-D085-C844-8C31-6062585A3383}" srcId="{D6CD471C-5413-FD4E-A5EF-4D317E2D1049}" destId="{ADF9324B-AF69-144B-9869-1A4F0DD30474}" srcOrd="1" destOrd="0" parTransId="{3357116E-484F-B145-9989-52DFAE4C2A84}" sibTransId="{646A9051-3AF1-B64B-B2CB-96B2252F2743}"/>
    <dgm:cxn modelId="{F2922414-96DD-9D46-B43C-61817B5A3175}" type="presParOf" srcId="{7EF84997-EA76-0141-B508-0270CF7DD951}" destId="{7D9B3665-AB53-6A4B-B322-DC657EFAD3AC}" srcOrd="0" destOrd="0" presId="urn:microsoft.com/office/officeart/2005/8/layout/chevron1"/>
    <dgm:cxn modelId="{98F49F8F-2D6F-9A4B-A722-FC126C921DBC}" type="presParOf" srcId="{7EF84997-EA76-0141-B508-0270CF7DD951}" destId="{14381D24-0339-F44D-BB07-B236DD6ED6D1}" srcOrd="1" destOrd="0" presId="urn:microsoft.com/office/officeart/2005/8/layout/chevron1"/>
    <dgm:cxn modelId="{42763B7A-1162-4241-BEE7-52669C81148F}" type="presParOf" srcId="{7EF84997-EA76-0141-B508-0270CF7DD951}" destId="{C9B6982C-95A4-0D4F-A44F-49E86A18B98D}" srcOrd="2" destOrd="0" presId="urn:microsoft.com/office/officeart/2005/8/layout/chevron1"/>
    <dgm:cxn modelId="{CF3176AD-6661-7346-BC9D-8BDE4D3B0B39}" type="presParOf" srcId="{7EF84997-EA76-0141-B508-0270CF7DD951}" destId="{F46D6240-E999-4D4B-8F90-6169DB10EB90}" srcOrd="3" destOrd="0" presId="urn:microsoft.com/office/officeart/2005/8/layout/chevron1"/>
    <dgm:cxn modelId="{F7840E4D-5B55-2143-A74C-F192A7B52466}" type="presParOf" srcId="{7EF84997-EA76-0141-B508-0270CF7DD951}" destId="{6E293B80-0379-FB48-ACBF-56F19EB43D1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B3665-AB53-6A4B-B322-DC657EFAD3AC}">
      <dsp:nvSpPr>
        <dsp:cNvPr id="0" name=""/>
        <dsp:cNvSpPr/>
      </dsp:nvSpPr>
      <dsp:spPr>
        <a:xfrm>
          <a:off x="3392" y="0"/>
          <a:ext cx="4133391" cy="16144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Ultrasonic elastic waves excited using transducer, piezoelectric wafers, pulse laser, or other methods.</a:t>
          </a:r>
        </a:p>
      </dsp:txBody>
      <dsp:txXfrm>
        <a:off x="810636" y="0"/>
        <a:ext cx="2518903" cy="1614488"/>
      </dsp:txXfrm>
    </dsp:sp>
    <dsp:sp modelId="{C9B6982C-95A4-0D4F-A44F-49E86A18B98D}">
      <dsp:nvSpPr>
        <dsp:cNvPr id="0" name=""/>
        <dsp:cNvSpPr/>
      </dsp:nvSpPr>
      <dsp:spPr>
        <a:xfrm>
          <a:off x="3723445" y="0"/>
          <a:ext cx="4133391" cy="16144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Elastic waves interact with defect/damage, propagating with damage information.</a:t>
          </a:r>
        </a:p>
      </dsp:txBody>
      <dsp:txXfrm>
        <a:off x="4530689" y="0"/>
        <a:ext cx="2518903" cy="1614488"/>
      </dsp:txXfrm>
    </dsp:sp>
    <dsp:sp modelId="{6E293B80-0379-FB48-ACBF-56F19EB43D19}">
      <dsp:nvSpPr>
        <dsp:cNvPr id="0" name=""/>
        <dsp:cNvSpPr/>
      </dsp:nvSpPr>
      <dsp:spPr>
        <a:xfrm>
          <a:off x="7443497" y="0"/>
          <a:ext cx="4133391" cy="16144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Detection of these waves using a piezoelectric transducer, fiber optic sensor, non-contact laser Doppler vibrometer, etc.</a:t>
          </a:r>
        </a:p>
      </dsp:txBody>
      <dsp:txXfrm>
        <a:off x="8250741" y="0"/>
        <a:ext cx="2518903" cy="16144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66CC42-476B-4492-8A5A-D78810B365B2}" type="datetimeFigureOut">
              <a:rPr lang="en-US" smtClean="0"/>
              <a:t>9/25/20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E6CA91-E21F-4F03-B191-E318C1BE6FD2}" type="slidenum">
              <a:rPr lang="en-US" smtClean="0"/>
              <a:t>‹#›</a:t>
            </a:fld>
            <a:endParaRPr lang="en-US"/>
          </a:p>
        </p:txBody>
      </p:sp>
    </p:spTree>
    <p:extLst>
      <p:ext uri="{BB962C8B-B14F-4D97-AF65-F5344CB8AC3E}">
        <p14:creationId xmlns:p14="http://schemas.microsoft.com/office/powerpoint/2010/main" val="244937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6CA91-E21F-4F03-B191-E318C1BE6FD2}" type="slidenum">
              <a:rPr lang="en-US" smtClean="0"/>
              <a:t>3</a:t>
            </a:fld>
            <a:endParaRPr lang="en-US"/>
          </a:p>
        </p:txBody>
      </p:sp>
    </p:spTree>
    <p:extLst>
      <p:ext uri="{BB962C8B-B14F-4D97-AF65-F5344CB8AC3E}">
        <p14:creationId xmlns:p14="http://schemas.microsoft.com/office/powerpoint/2010/main" val="99905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8626D56-C813-48B0-B1B3-15F4FE64E827}" type="slidenum">
              <a:rPr lang="en-US" smtClean="0"/>
              <a:t>4</a:t>
            </a:fld>
            <a:endParaRPr lang="en-US"/>
          </a:p>
        </p:txBody>
      </p:sp>
    </p:spTree>
    <p:extLst>
      <p:ext uri="{BB962C8B-B14F-4D97-AF65-F5344CB8AC3E}">
        <p14:creationId xmlns:p14="http://schemas.microsoft.com/office/powerpoint/2010/main" val="304727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6CA91-E21F-4F03-B191-E318C1BE6FD2}" type="slidenum">
              <a:rPr lang="en-US" smtClean="0"/>
              <a:t>7</a:t>
            </a:fld>
            <a:endParaRPr lang="en-US"/>
          </a:p>
        </p:txBody>
      </p:sp>
    </p:spTree>
    <p:extLst>
      <p:ext uri="{BB962C8B-B14F-4D97-AF65-F5344CB8AC3E}">
        <p14:creationId xmlns:p14="http://schemas.microsoft.com/office/powerpoint/2010/main" val="389051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6CA91-E21F-4F03-B191-E318C1BE6FD2}" type="slidenum">
              <a:rPr lang="en-US" smtClean="0"/>
              <a:t>9</a:t>
            </a:fld>
            <a:endParaRPr lang="en-US"/>
          </a:p>
        </p:txBody>
      </p:sp>
    </p:spTree>
    <p:extLst>
      <p:ext uri="{BB962C8B-B14F-4D97-AF65-F5344CB8AC3E}">
        <p14:creationId xmlns:p14="http://schemas.microsoft.com/office/powerpoint/2010/main" val="160771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6CA91-E21F-4F03-B191-E318C1BE6FD2}" type="slidenum">
              <a:rPr lang="en-US" smtClean="0"/>
              <a:t>10</a:t>
            </a:fld>
            <a:endParaRPr lang="en-US"/>
          </a:p>
        </p:txBody>
      </p:sp>
    </p:spTree>
    <p:extLst>
      <p:ext uri="{BB962C8B-B14F-4D97-AF65-F5344CB8AC3E}">
        <p14:creationId xmlns:p14="http://schemas.microsoft.com/office/powerpoint/2010/main" val="27609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sockets of </a:t>
            </a:r>
            <a:r>
              <a:rPr lang="en-US" dirty="0" err="1"/>
              <a:t>skylakes</a:t>
            </a:r>
            <a:endParaRPr lang="en-US" dirty="0"/>
          </a:p>
          <a:p>
            <a:r>
              <a:rPr lang="en-US" dirty="0"/>
              <a:t>4 V100 </a:t>
            </a:r>
          </a:p>
        </p:txBody>
      </p:sp>
      <p:sp>
        <p:nvSpPr>
          <p:cNvPr id="4" name="Slide Number Placeholder 3"/>
          <p:cNvSpPr>
            <a:spLocks noGrp="1"/>
          </p:cNvSpPr>
          <p:nvPr>
            <p:ph type="sldNum" sz="quarter" idx="5"/>
          </p:nvPr>
        </p:nvSpPr>
        <p:spPr/>
        <p:txBody>
          <a:bodyPr/>
          <a:lstStyle/>
          <a:p>
            <a:fld id="{47E6CA91-E21F-4F03-B191-E318C1BE6FD2}" type="slidenum">
              <a:rPr lang="en-US" smtClean="0"/>
              <a:t>11</a:t>
            </a:fld>
            <a:endParaRPr lang="en-US"/>
          </a:p>
        </p:txBody>
      </p:sp>
    </p:spTree>
    <p:extLst>
      <p:ext uri="{BB962C8B-B14F-4D97-AF65-F5344CB8AC3E}">
        <p14:creationId xmlns:p14="http://schemas.microsoft.com/office/powerpoint/2010/main" val="295322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cxnSp>
        <p:nvCxnSpPr>
          <p:cNvPr id="7" name="Straight Connector 6"/>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9"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pic>
        <p:nvPicPr>
          <p:cNvPr id="8" name="Picture 13" descr="NASA insigniaCMYK">
            <a:extLst>
              <a:ext uri="{FF2B5EF4-FFF2-40B4-BE49-F238E27FC236}">
                <a16:creationId xmlns:a16="http://schemas.microsoft.com/office/drawing/2014/main" id="{AE497988-3F69-974F-B72E-1B51B4D01FA4}"/>
              </a:ext>
            </a:extLst>
          </p:cNvPr>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77600" y="120458"/>
            <a:ext cx="7778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_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3"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fld id="{D1BFA427-44CA-4306-A784-943F16A8E4F1}" type="datetime1">
              <a:rPr lang="en-US" smtClean="0">
                <a:solidFill>
                  <a:prstClr val="black"/>
                </a:solidFill>
              </a:rPr>
              <a:pPr>
                <a:defRPr/>
              </a:pPr>
              <a:t>9/25/20</a:t>
            </a:fld>
            <a:endParaRPr lang="en-US" dirty="0">
              <a:solidFill>
                <a:prstClr val="black"/>
              </a:solidFill>
            </a:endParaRPr>
          </a:p>
        </p:txBody>
      </p:sp>
      <p:sp>
        <p:nvSpPr>
          <p:cNvPr id="14"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
        <p:nvSpPr>
          <p:cNvPr id="2" name="TextBox 1"/>
          <p:cNvSpPr txBox="1"/>
          <p:nvPr userDrawn="1"/>
        </p:nvSpPr>
        <p:spPr>
          <a:xfrm>
            <a:off x="11209869" y="584200"/>
            <a:ext cx="184731" cy="300082"/>
          </a:xfrm>
          <a:prstGeom prst="rect">
            <a:avLst/>
          </a:prstGeom>
          <a:noFill/>
        </p:spPr>
        <p:txBody>
          <a:bodyPr wrap="none" rtlCol="0">
            <a:spAutoFit/>
          </a:bodyPr>
          <a:lstStyle/>
          <a:p>
            <a:endParaRPr lang="en-US" sz="135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17600" y="4800600"/>
            <a:ext cx="2032000" cy="300082"/>
          </a:xfrm>
          <a:prstGeom prst="rect">
            <a:avLst/>
          </a:prstGeom>
          <a:noFill/>
          <a:ln w="9525">
            <a:noFill/>
            <a:miter lim="800000"/>
            <a:headEnd/>
            <a:tailEnd/>
          </a:ln>
          <a:effectLst/>
        </p:spPr>
        <p:txBody>
          <a:bodyPr rIns="34290">
            <a:spAutoFit/>
          </a:bodyPr>
          <a:lstStyle/>
          <a:p>
            <a:pPr>
              <a:spcBef>
                <a:spcPct val="50000"/>
              </a:spcBef>
              <a:spcAft>
                <a:spcPct val="25000"/>
              </a:spcAft>
              <a:defRPr/>
            </a:pPr>
            <a:endParaRPr lang="en-US" sz="1350" dirty="0">
              <a:solidFill>
                <a:prstClr val="black"/>
              </a:solidFill>
              <a:latin typeface="Arial" pitchFamily="-110" charset="0"/>
            </a:endParaRPr>
          </a:p>
        </p:txBody>
      </p:sp>
      <p:cxnSp>
        <p:nvCxnSpPr>
          <p:cNvPr id="3" name="Straight Connector 3"/>
          <p:cNvCxnSpPr/>
          <p:nvPr/>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4" name="Picture 13" descr="NASA insigniaCMYK"/>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51635" y="228600"/>
            <a:ext cx="1037167" cy="622300"/>
          </a:xfrm>
          <a:prstGeom prst="rect">
            <a:avLst/>
          </a:prstGeom>
          <a:noFill/>
          <a:ln w="9525">
            <a:noFill/>
            <a:miter lim="800000"/>
            <a:headEnd/>
            <a:tailEnd/>
          </a:ln>
        </p:spPr>
      </p:pic>
      <p:cxnSp>
        <p:nvCxnSpPr>
          <p:cNvPr id="6" name="Straight Connector 3"/>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7" name="Picture 13" descr="NASA insigniaCMYK"/>
          <p:cNvPicPr preferRelativeResize="0">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51635" y="228600"/>
            <a:ext cx="1037167" cy="622300"/>
          </a:xfrm>
          <a:prstGeom prst="rect">
            <a:avLst/>
          </a:prstGeom>
          <a:noFill/>
          <a:ln w="9525">
            <a:noFill/>
            <a:miter lim="800000"/>
            <a:headEnd/>
            <a:tailEnd/>
          </a:ln>
        </p:spPr>
      </p:pic>
      <p:sp>
        <p:nvSpPr>
          <p:cNvPr id="10" name="Title Placeholder 1"/>
          <p:cNvSpPr>
            <a:spLocks noGrp="1"/>
          </p:cNvSpPr>
          <p:nvPr>
            <p:ph type="title"/>
          </p:nvPr>
        </p:nvSpPr>
        <p:spPr bwMode="auto">
          <a:xfrm>
            <a:off x="304800" y="254828"/>
            <a:ext cx="11246485" cy="6603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B37552-5CC7-441E-81F0-50F193EC55AD}" type="datetimeFigureOut">
              <a:rPr lang="en-US" smtClean="0">
                <a:solidFill>
                  <a:prstClr val="black"/>
                </a:solidFill>
              </a:rPr>
              <a:pPr/>
              <a:t>9/25/20</a:t>
            </a:fld>
            <a:endParaRPr lang="en-US">
              <a:solidFill>
                <a:prstClr val="black"/>
              </a:solidFill>
            </a:endParaRPr>
          </a:p>
        </p:txBody>
      </p:sp>
      <p:sp>
        <p:nvSpPr>
          <p:cNvPr id="4" name="Footer Placeholder 3"/>
          <p:cNvSpPr>
            <a:spLocks noGrp="1"/>
          </p:cNvSpPr>
          <p:nvPr>
            <p:ph type="ftr" sz="quarter" idx="11"/>
          </p:nvPr>
        </p:nvSpPr>
        <p:spPr/>
        <p:txBody>
          <a:bodyPr/>
          <a:lstStyle/>
          <a:p>
            <a:pPr>
              <a:defRPr/>
            </a:pPr>
            <a:r>
              <a:rPr lang="en-US"/>
              <a:t>For Internal NASA Use Only</a:t>
            </a:r>
            <a:endParaRPr lang="en-US" dirty="0"/>
          </a:p>
        </p:txBody>
      </p:sp>
      <p:sp>
        <p:nvSpPr>
          <p:cNvPr id="5" name="Slide Number Placeholder 4"/>
          <p:cNvSpPr>
            <a:spLocks noGrp="1"/>
          </p:cNvSpPr>
          <p:nvPr>
            <p:ph type="sldNum" sz="quarter" idx="12"/>
          </p:nvPr>
        </p:nvSpPr>
        <p:spPr/>
        <p:txBody>
          <a:bodyPr/>
          <a:lstStyle/>
          <a:p>
            <a:pPr>
              <a:defRPr/>
            </a:pPr>
            <a:fld id="{9876A550-0F9B-7E48-BF17-28968586301D}"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887"/>
            <a:ext cx="10972800" cy="5851663"/>
          </a:xfrm>
          <a:prstGeom prst="rect">
            <a:avLst/>
          </a:prstGeom>
        </p:spPr>
        <p:txBody>
          <a:bodyPr lIns="89823" tIns="44914" rIns="89823" bIns="4491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18"/>
          <p:cNvSpPr>
            <a:spLocks noGrp="1" noChangeArrowheads="1"/>
          </p:cNvSpPr>
          <p:nvPr>
            <p:ph type="sldNum" sz="quarter" idx="10"/>
          </p:nvPr>
        </p:nvSpPr>
        <p:spPr>
          <a:xfrm>
            <a:off x="7416800" y="6356353"/>
            <a:ext cx="4165600" cy="365125"/>
          </a:xfrm>
          <a:prstGeom prst="rect">
            <a:avLst/>
          </a:prstGeom>
        </p:spPr>
        <p:txBody>
          <a:bodyPr/>
          <a:lstStyle>
            <a:lvl1pPr>
              <a:defRPr/>
            </a:lvl1pPr>
          </a:lstStyle>
          <a:p>
            <a:fld id="{29F86574-5EDB-4ABF-A357-40D18F23EF75}" type="slidenum">
              <a:rPr lang="en-US">
                <a:solidFill>
                  <a:prstClr val="black"/>
                </a:solidFill>
              </a:rPr>
              <a:pPr/>
              <a:t>‹#›</a:t>
            </a:fld>
            <a:endParaRPr lang="en-US">
              <a:solidFill>
                <a:prstClr val="black"/>
              </a:solidFill>
            </a:endParaRPr>
          </a:p>
        </p:txBody>
      </p:sp>
      <p:cxnSp>
        <p:nvCxnSpPr>
          <p:cNvPr id="4" name="Straight Connector 3"/>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3" name="Straight Connector 2"/>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pic>
        <p:nvPicPr>
          <p:cNvPr id="6"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9"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90527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917" y="76200"/>
            <a:ext cx="11580283" cy="753346"/>
          </a:xfrm>
        </p:spPr>
        <p:txBody>
          <a:bodyPr/>
          <a:lstStyle/>
          <a:p>
            <a:r>
              <a:rPr lang="en-US" dirty="0"/>
              <a:t>Click to edit Master title style</a:t>
            </a:r>
          </a:p>
        </p:txBody>
      </p:sp>
      <p:sp>
        <p:nvSpPr>
          <p:cNvPr id="3" name="Content Placeholder 2"/>
          <p:cNvSpPr>
            <a:spLocks noGrp="1"/>
          </p:cNvSpPr>
          <p:nvPr>
            <p:ph idx="1"/>
          </p:nvPr>
        </p:nvSpPr>
        <p:spPr>
          <a:xfrm>
            <a:off x="304802" y="1066800"/>
            <a:ext cx="11571817" cy="5334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9"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3215471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pic>
        <p:nvPicPr>
          <p:cNvPr id="7"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417697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917" y="76200"/>
            <a:ext cx="11580283" cy="753346"/>
          </a:xfrm>
        </p:spPr>
        <p:txBody>
          <a:bodyPr/>
          <a:lstStyle/>
          <a:p>
            <a:r>
              <a:rPr lang="en-US" dirty="0"/>
              <a:t>Click to edit Master title style</a:t>
            </a:r>
          </a:p>
        </p:txBody>
      </p:sp>
      <p:sp>
        <p:nvSpPr>
          <p:cNvPr id="3" name="Content Placeholder 2"/>
          <p:cNvSpPr>
            <a:spLocks noGrp="1"/>
          </p:cNvSpPr>
          <p:nvPr>
            <p:ph idx="1"/>
          </p:nvPr>
        </p:nvSpPr>
        <p:spPr>
          <a:xfrm>
            <a:off x="304802" y="1066800"/>
            <a:ext cx="11571817" cy="5334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8"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pic>
        <p:nvPicPr>
          <p:cNvPr id="10" name="Picture 13" descr="NASA insigniaCMYK">
            <a:extLst>
              <a:ext uri="{FF2B5EF4-FFF2-40B4-BE49-F238E27FC236}">
                <a16:creationId xmlns:a16="http://schemas.microsoft.com/office/drawing/2014/main" id="{C0CE5E0F-51E7-224C-931F-02B078FC68C0}"/>
              </a:ext>
            </a:extLst>
          </p:cNvPr>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77600" y="120458"/>
            <a:ext cx="7778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332927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51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_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3"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fld id="{D1BFA427-44CA-4306-A784-943F16A8E4F1}" type="datetime1">
              <a:rPr lang="en-US" smtClean="0">
                <a:solidFill>
                  <a:prstClr val="black"/>
                </a:solidFill>
              </a:rPr>
              <a:t>9/25/20</a:t>
            </a:fld>
            <a:endParaRPr lang="en-US" dirty="0">
              <a:solidFill>
                <a:prstClr val="black"/>
              </a:solidFill>
            </a:endParaRPr>
          </a:p>
        </p:txBody>
      </p:sp>
      <p:sp>
        <p:nvSpPr>
          <p:cNvPr id="14"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
        <p:nvSpPr>
          <p:cNvPr id="2" name="TextBox 1"/>
          <p:cNvSpPr txBox="1"/>
          <p:nvPr userDrawn="1"/>
        </p:nvSpPr>
        <p:spPr>
          <a:xfrm>
            <a:off x="11209869" y="584200"/>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2899119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17600" y="4800600"/>
            <a:ext cx="2032000" cy="300082"/>
          </a:xfrm>
          <a:prstGeom prst="rect">
            <a:avLst/>
          </a:prstGeom>
          <a:noFill/>
          <a:ln w="9525">
            <a:noFill/>
            <a:miter lim="800000"/>
            <a:headEnd/>
            <a:tailEnd/>
          </a:ln>
          <a:effectLst/>
        </p:spPr>
        <p:txBody>
          <a:bodyPr rIns="34290">
            <a:spAutoFit/>
          </a:bodyPr>
          <a:lstStyle/>
          <a:p>
            <a:pPr>
              <a:spcBef>
                <a:spcPct val="50000"/>
              </a:spcBef>
              <a:spcAft>
                <a:spcPct val="25000"/>
              </a:spcAft>
              <a:defRPr/>
            </a:pPr>
            <a:endParaRPr lang="en-US" sz="1350" dirty="0">
              <a:solidFill>
                <a:prstClr val="black"/>
              </a:solidFill>
              <a:latin typeface="Arial" pitchFamily="-110" charset="0"/>
            </a:endParaRPr>
          </a:p>
        </p:txBody>
      </p:sp>
      <p:cxnSp>
        <p:nvCxnSpPr>
          <p:cNvPr id="3" name="Straight Connector 3"/>
          <p:cNvCxnSpPr/>
          <p:nvPr/>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4" name="Picture 13" descr="NASA insigniaCMYK"/>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51635" y="228600"/>
            <a:ext cx="1037167" cy="622300"/>
          </a:xfrm>
          <a:prstGeom prst="rect">
            <a:avLst/>
          </a:prstGeom>
          <a:noFill/>
          <a:ln w="9525">
            <a:noFill/>
            <a:miter lim="800000"/>
            <a:headEnd/>
            <a:tailEnd/>
          </a:ln>
        </p:spPr>
      </p:pic>
      <p:cxnSp>
        <p:nvCxnSpPr>
          <p:cNvPr id="6" name="Straight Connector 3"/>
          <p:cNvCxnSpPr/>
          <p:nvPr userDrawn="1"/>
        </p:nvCxnSpPr>
        <p:spPr bwMode="auto">
          <a:xfrm>
            <a:off x="304800" y="762000"/>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7" name="Picture 13" descr="NASA insigniaCMYK"/>
          <p:cNvPicPr preferRelativeResize="0">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51635" y="228600"/>
            <a:ext cx="1037167" cy="622300"/>
          </a:xfrm>
          <a:prstGeom prst="rect">
            <a:avLst/>
          </a:prstGeom>
          <a:noFill/>
          <a:ln w="9525">
            <a:noFill/>
            <a:miter lim="800000"/>
            <a:headEnd/>
            <a:tailEnd/>
          </a:ln>
        </p:spPr>
      </p:pic>
      <p:sp>
        <p:nvSpPr>
          <p:cNvPr id="10" name="Title Placeholder 1"/>
          <p:cNvSpPr>
            <a:spLocks noGrp="1"/>
          </p:cNvSpPr>
          <p:nvPr>
            <p:ph type="title"/>
          </p:nvPr>
        </p:nvSpPr>
        <p:spPr bwMode="auto">
          <a:xfrm>
            <a:off x="304800" y="254828"/>
            <a:ext cx="11246485" cy="6603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2982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pic>
        <p:nvPicPr>
          <p:cNvPr id="6"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9"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4"/>
          <p:cNvSpPr>
            <a:spLocks noGrp="1" noChangeArrowheads="1"/>
          </p:cNvSpPr>
          <p:nvPr>
            <p:ph type="ftr" sz="quarter" idx="10"/>
          </p:nvPr>
        </p:nvSpPr>
        <p:spPr>
          <a:xfrm>
            <a:off x="6004695" y="6608328"/>
            <a:ext cx="184730"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2382040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917" y="76200"/>
            <a:ext cx="11580283" cy="753346"/>
          </a:xfrm>
        </p:spPr>
        <p:txBody>
          <a:bodyPr/>
          <a:lstStyle/>
          <a:p>
            <a:r>
              <a:rPr lang="en-US" dirty="0"/>
              <a:t>Click to edit Master title style</a:t>
            </a:r>
          </a:p>
        </p:txBody>
      </p:sp>
      <p:sp>
        <p:nvSpPr>
          <p:cNvPr id="3" name="Content Placeholder 2"/>
          <p:cNvSpPr>
            <a:spLocks noGrp="1"/>
          </p:cNvSpPr>
          <p:nvPr>
            <p:ph idx="1"/>
          </p:nvPr>
        </p:nvSpPr>
        <p:spPr>
          <a:xfrm>
            <a:off x="304802" y="1066800"/>
            <a:ext cx="11571817" cy="5334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9"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4"/>
          <p:cNvSpPr txBox="1">
            <a:spLocks/>
          </p:cNvSpPr>
          <p:nvPr userDrawn="1"/>
        </p:nvSpPr>
        <p:spPr>
          <a:xfrm>
            <a:off x="1059" y="6585555"/>
            <a:ext cx="12192000" cy="2621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dirty="0">
                <a:solidFill>
                  <a:prstClr val="white">
                    <a:lumMod val="50000"/>
                  </a:prstClr>
                </a:solidFill>
              </a:rPr>
              <a:t>Distribution authorized to ACC Members and U.S. Government Agencies Only. </a:t>
            </a:r>
          </a:p>
        </p:txBody>
      </p:sp>
    </p:spTree>
    <p:extLst>
      <p:ext uri="{BB962C8B-B14F-4D97-AF65-F5344CB8AC3E}">
        <p14:creationId xmlns:p14="http://schemas.microsoft.com/office/powerpoint/2010/main" val="2211516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pic>
        <p:nvPicPr>
          <p:cNvPr id="7"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4"/>
          <p:cNvSpPr>
            <a:spLocks noGrp="1" noChangeArrowheads="1"/>
          </p:cNvSpPr>
          <p:nvPr>
            <p:ph type="ftr" sz="quarter" idx="10"/>
          </p:nvPr>
        </p:nvSpPr>
        <p:spPr>
          <a:xfrm>
            <a:off x="6004695" y="6608328"/>
            <a:ext cx="184730"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511876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Rectangle 14"/>
          <p:cNvSpPr>
            <a:spLocks noGrp="1" noChangeArrowheads="1"/>
          </p:cNvSpPr>
          <p:nvPr>
            <p:ph type="ftr" sz="quarter" idx="10"/>
          </p:nvPr>
        </p:nvSpPr>
        <p:spPr>
          <a:xfrm>
            <a:off x="6004695" y="6608328"/>
            <a:ext cx="184730"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1939130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40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with Banner">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481890" y="6576370"/>
            <a:ext cx="1228221" cy="230832"/>
          </a:xfrm>
        </p:spPr>
        <p:txBody>
          <a:bodyPr/>
          <a:lstStyle/>
          <a:p>
            <a:r>
              <a:rPr lang="en-US"/>
              <a:t>BOEING PROPRIETARY</a:t>
            </a:r>
            <a:endParaRPr lang="en-US" dirty="0"/>
          </a:p>
        </p:txBody>
      </p:sp>
      <p:sp>
        <p:nvSpPr>
          <p:cNvPr id="3" name="Slide Number Placeholder 2"/>
          <p:cNvSpPr>
            <a:spLocks noGrp="1"/>
          </p:cNvSpPr>
          <p:nvPr>
            <p:ph type="sldNum" sz="quarter" idx="11"/>
          </p:nvPr>
        </p:nvSpPr>
        <p:spPr/>
        <p:txBody>
          <a:bodyPr/>
          <a:lstStyle/>
          <a:p>
            <a:r>
              <a:rPr lang="en-US">
                <a:solidFill>
                  <a:prstClr val="black">
                    <a:tint val="75000"/>
                  </a:prstClr>
                </a:solidFill>
              </a:rPr>
              <a:t>Author, </a:t>
            </a:r>
            <a:fld id="{D72BAC86-7CA1-47DD-8EAD-39EA91178256}" type="datetime1">
              <a:rPr lang="en-US" smtClean="0">
                <a:solidFill>
                  <a:prstClr val="black">
                    <a:tint val="75000"/>
                  </a:prstClr>
                </a:solidFill>
              </a:rPr>
              <a:pPr/>
              <a:t>9/25/20</a:t>
            </a:fld>
            <a:r>
              <a:rPr lang="en-US">
                <a:solidFill>
                  <a:prstClr val="black">
                    <a:tint val="75000"/>
                  </a:prstClr>
                </a:solidFill>
              </a:rPr>
              <a:t>, Filename.ppt</a:t>
            </a:r>
            <a:r>
              <a:rPr lang="en-US" sz="600">
                <a:solidFill>
                  <a:prstClr val="black">
                    <a:tint val="75000"/>
                  </a:prstClr>
                </a:solidFill>
              </a:rPr>
              <a:t> </a:t>
            </a:r>
            <a:r>
              <a:rPr lang="en-US" sz="750">
                <a:solidFill>
                  <a:prstClr val="black">
                    <a:tint val="75000"/>
                  </a:prstClr>
                </a:solidFill>
              </a:rPr>
              <a:t>| </a:t>
            </a:r>
            <a:fld id="{689318A1-174D-4DEE-8106-03A37B9BCF15}" type="slidenum">
              <a:rPr lang="en-US" sz="750" smtClean="0">
                <a:solidFill>
                  <a:prstClr val="black">
                    <a:tint val="75000"/>
                  </a:prstClr>
                </a:solidFill>
              </a:rPr>
              <a:pPr/>
              <a:t>‹#›</a:t>
            </a:fld>
            <a:endParaRPr lang="en-US" sz="750" dirty="0">
              <a:solidFill>
                <a:prstClr val="black">
                  <a:tint val="75000"/>
                </a:prstClr>
              </a:solidFill>
            </a:endParaRPr>
          </a:p>
        </p:txBody>
      </p:sp>
      <p:pic>
        <p:nvPicPr>
          <p:cNvPr id="4"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83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pic>
        <p:nvPicPr>
          <p:cNvPr id="8" name="Picture 13" descr="NASA insigniaCMYK">
            <a:extLst>
              <a:ext uri="{FF2B5EF4-FFF2-40B4-BE49-F238E27FC236}">
                <a16:creationId xmlns:a16="http://schemas.microsoft.com/office/drawing/2014/main" id="{5A55667A-94BA-734C-A407-231964714DA5}"/>
              </a:ext>
            </a:extLst>
          </p:cNvPr>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77600" y="120458"/>
            <a:ext cx="7778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54175" y="122244"/>
            <a:ext cx="11411712" cy="563562"/>
          </a:xfrm>
        </p:spPr>
        <p:txBody>
          <a:bodyPr/>
          <a:lstStyle>
            <a:lvl1pPr>
              <a:defRPr/>
            </a:lvl1pPr>
          </a:lstStyle>
          <a:p>
            <a:r>
              <a:rPr lang="en-US" dirty="0"/>
              <a:t>Title</a:t>
            </a:r>
          </a:p>
        </p:txBody>
      </p:sp>
      <p:sp>
        <p:nvSpPr>
          <p:cNvPr id="3" name="Content Placeholder 2"/>
          <p:cNvSpPr>
            <a:spLocks noGrp="1"/>
          </p:cNvSpPr>
          <p:nvPr>
            <p:ph idx="1"/>
          </p:nvPr>
        </p:nvSpPr>
        <p:spPr/>
        <p:txBody>
          <a:bodyPr/>
          <a:lstStyle>
            <a:lvl1pPr>
              <a:buClr>
                <a:srgbClr val="C00000"/>
              </a:buClr>
              <a:buFont typeface="Wingdings" pitchFamily="2" charset="2"/>
              <a:buChar char="Ø"/>
              <a:defRPr/>
            </a:lvl1pPr>
            <a:lvl2pPr>
              <a:buClr>
                <a:schemeClr val="accent1">
                  <a:lumMod val="50000"/>
                </a:schemeClr>
              </a:buClr>
              <a:buSzPct val="75000"/>
              <a:buFont typeface="Wingdings" pitchFamily="2" charset="2"/>
              <a:buChar char="v"/>
              <a:defRPr/>
            </a:lvl2pPr>
            <a:lvl3pPr>
              <a:buClr>
                <a:srgbClr val="00B050"/>
              </a:buClr>
              <a:buSzPct val="75000"/>
              <a:buFont typeface="Wingdings" pitchFamily="2" charset="2"/>
              <a:buChar char="q"/>
              <a:defRPr/>
            </a:lvl3pPr>
            <a:lvl4pPr>
              <a:buClr>
                <a:srgbClr val="FF6161"/>
              </a:buClr>
              <a:buSzPct val="100000"/>
              <a:buFont typeface="Arial" pitchFamily="34" charset="0"/>
              <a:buChar char="•"/>
              <a:defRPr/>
            </a:lvl4pPr>
            <a:lvl5pPr>
              <a:buClr>
                <a:srgbClr val="D09E00"/>
              </a:buClr>
              <a:buSzPct val="75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769600" y="6622086"/>
            <a:ext cx="1016000" cy="192024"/>
          </a:xfrm>
          <a:prstGeom prst="rect">
            <a:avLst/>
          </a:prstGeom>
        </p:spPr>
        <p:txBody>
          <a:bodyPr/>
          <a:lstStyle/>
          <a:p>
            <a:fld id="{6F788C42-1828-43D4-84E4-FBA39F2FCC08}" type="datetime1">
              <a:rPr lang="en-US">
                <a:solidFill>
                  <a:prstClr val="black"/>
                </a:solidFill>
              </a:rPr>
              <a:pPr/>
              <a:t>9/25/20</a:t>
            </a:fld>
            <a:endParaRPr dirty="0">
              <a:solidFill>
                <a:prstClr val="black"/>
              </a:solidFill>
            </a:endParaRPr>
          </a:p>
        </p:txBody>
      </p:sp>
      <p:sp>
        <p:nvSpPr>
          <p:cNvPr id="6" name="Slide Number Placeholder 5"/>
          <p:cNvSpPr>
            <a:spLocks noGrp="1"/>
          </p:cNvSpPr>
          <p:nvPr>
            <p:ph type="sldNum" sz="quarter" idx="12"/>
          </p:nvPr>
        </p:nvSpPr>
        <p:spPr/>
        <p:txBody>
          <a:bodyPr/>
          <a:lstStyle/>
          <a:p>
            <a:fld id="{789DF654-7552-4B9D-9287-15EA6E658DE7}" type="slidenum">
              <a:rPr lang="en-US" smtClean="0">
                <a:solidFill>
                  <a:prstClr val="black"/>
                </a:solidFill>
              </a:rPr>
              <a:pPr/>
              <a:t>‹#›</a:t>
            </a:fld>
            <a:endParaRPr lang="en-US" dirty="0">
              <a:solidFill>
                <a:prstClr val="black"/>
              </a:solidFill>
            </a:endParaRPr>
          </a:p>
        </p:txBody>
      </p:sp>
      <p:sp>
        <p:nvSpPr>
          <p:cNvPr id="9" name="Subtitle"/>
          <p:cNvSpPr>
            <a:spLocks noGrp="1"/>
          </p:cNvSpPr>
          <p:nvPr>
            <p:ph type="body" sz="quarter" idx="13" hasCustomPrompt="1"/>
          </p:nvPr>
        </p:nvSpPr>
        <p:spPr>
          <a:xfrm>
            <a:off x="350815" y="725237"/>
            <a:ext cx="11406716" cy="548640"/>
          </a:xfrm>
        </p:spPr>
        <p:txBody>
          <a:bodyPr lIns="18288" rIns="18288">
            <a:noAutofit/>
          </a:bodyPr>
          <a:lstStyle>
            <a:lvl1pPr marL="0" indent="0">
              <a:buFontTx/>
              <a:buNone/>
              <a:defRPr sz="1650" i="1"/>
            </a:lvl1pPr>
          </a:lstStyle>
          <a:p>
            <a:pPr lvl="0"/>
            <a:r>
              <a:rPr lang="en-US" dirty="0"/>
              <a:t>Subtitle</a:t>
            </a:r>
          </a:p>
        </p:txBody>
      </p:sp>
      <p:sp>
        <p:nvSpPr>
          <p:cNvPr id="8" name="Footer Placeholder 4"/>
          <p:cNvSpPr>
            <a:spLocks noGrp="1"/>
          </p:cNvSpPr>
          <p:nvPr>
            <p:ph type="ftr" sz="quarter" idx="3"/>
          </p:nvPr>
        </p:nvSpPr>
        <p:spPr>
          <a:xfrm>
            <a:off x="4120138" y="6608329"/>
            <a:ext cx="3868367" cy="230832"/>
          </a:xfrm>
          <a:prstGeom prst="rect">
            <a:avLst/>
          </a:prstGeom>
        </p:spPr>
        <p:txBody>
          <a:bodyPr/>
          <a:lstStyle>
            <a:lvl1pPr algn="ctr">
              <a:defRPr sz="900">
                <a:solidFill>
                  <a:schemeClr val="bg1">
                    <a:lumMod val="50000"/>
                  </a:schemeClr>
                </a:solidFill>
              </a:defRPr>
            </a:lvl1pPr>
          </a:lstStyle>
          <a:p>
            <a:pPr>
              <a:defRPr/>
            </a:pPr>
            <a:r>
              <a:rPr lang="en-US">
                <a:solidFill>
                  <a:prstClr val="white">
                    <a:lumMod val="50000"/>
                  </a:prstClr>
                </a:solidFill>
              </a:rPr>
              <a:t>Distribution authorized to ACC Members and U.S. Government Agencies Only. </a:t>
            </a:r>
            <a:endParaRPr lang="en-US" dirty="0">
              <a:solidFill>
                <a:prstClr val="white">
                  <a:lumMod val="50000"/>
                </a:prstClr>
              </a:solidFill>
            </a:endParaRPr>
          </a:p>
        </p:txBody>
      </p:sp>
    </p:spTree>
    <p:extLst>
      <p:ext uri="{BB962C8B-B14F-4D97-AF65-F5344CB8AC3E}">
        <p14:creationId xmlns:p14="http://schemas.microsoft.com/office/powerpoint/2010/main" val="3548043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10D22-8DCF-FF41-9244-791551A0143A}" type="datetimeFigureOut">
              <a:rPr lang="en-US" smtClean="0">
                <a:solidFill>
                  <a:prstClr val="black"/>
                </a:solidFill>
              </a:rPr>
              <a:pPr/>
              <a:t>9/25/20</a:t>
            </a:fld>
            <a:endParaRPr lang="en-US">
              <a:solidFill>
                <a:prstClr val="black"/>
              </a:solidFill>
            </a:endParaRPr>
          </a:p>
        </p:txBody>
      </p:sp>
      <p:sp>
        <p:nvSpPr>
          <p:cNvPr id="5" name="Slide Number Placeholder 4"/>
          <p:cNvSpPr>
            <a:spLocks noGrp="1"/>
          </p:cNvSpPr>
          <p:nvPr>
            <p:ph type="sldNum" sz="quarter" idx="12"/>
          </p:nvPr>
        </p:nvSpPr>
        <p:spPr/>
        <p:txBody>
          <a:bodyPr/>
          <a:lstStyle/>
          <a:p>
            <a:fld id="{6D0E95B3-7F78-8D40-B30B-2A6125375EE3}"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p:cNvSpPr>
            <a:spLocks noGrp="1"/>
          </p:cNvSpPr>
          <p:nvPr>
            <p:ph type="ftr" sz="quarter" idx="3"/>
          </p:nvPr>
        </p:nvSpPr>
        <p:spPr>
          <a:xfrm>
            <a:off x="4120138" y="6608329"/>
            <a:ext cx="3868367" cy="230832"/>
          </a:xfrm>
          <a:prstGeom prst="rect">
            <a:avLst/>
          </a:prstGeom>
        </p:spPr>
        <p:txBody>
          <a:bodyPr/>
          <a:lstStyle>
            <a:lvl1pPr algn="ctr">
              <a:defRPr sz="900">
                <a:solidFill>
                  <a:schemeClr val="bg1">
                    <a:lumMod val="50000"/>
                  </a:schemeClr>
                </a:solidFill>
              </a:defRPr>
            </a:lvl1pPr>
          </a:lstStyle>
          <a:p>
            <a:pPr>
              <a:defRPr/>
            </a:pPr>
            <a:r>
              <a:rPr lang="en-US">
                <a:solidFill>
                  <a:prstClr val="white">
                    <a:lumMod val="50000"/>
                  </a:prstClr>
                </a:solidFill>
              </a:rPr>
              <a:t>Distribution authorized to ACC Members and U.S. Government Agencies Only. </a:t>
            </a:r>
            <a:endParaRPr lang="en-US" dirty="0">
              <a:solidFill>
                <a:prstClr val="white">
                  <a:lumMod val="50000"/>
                </a:prstClr>
              </a:solidFill>
            </a:endParaRPr>
          </a:p>
        </p:txBody>
      </p:sp>
    </p:spTree>
    <p:extLst>
      <p:ext uri="{BB962C8B-B14F-4D97-AF65-F5344CB8AC3E}">
        <p14:creationId xmlns:p14="http://schemas.microsoft.com/office/powerpoint/2010/main" val="3974997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C2B64BE-3B18-4272-B9F1-25599E4D77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8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14" y="833784"/>
            <a:ext cx="10692889" cy="5520471"/>
          </a:xfrm>
        </p:spPr>
        <p:txBody>
          <a:bodyPr/>
          <a:lstStyle>
            <a:lvl1pPr>
              <a:defRPr sz="1350">
                <a:solidFill>
                  <a:srgbClr val="002060"/>
                </a:solidFill>
                <a:latin typeface="Arial" panose="020B0604020202020204" pitchFamily="34" charset="0"/>
                <a:cs typeface="Arial" panose="020B0604020202020204" pitchFamily="34" charset="0"/>
              </a:defRPr>
            </a:lvl1pPr>
            <a:lvl2pPr>
              <a:defRPr sz="1125">
                <a:solidFill>
                  <a:srgbClr val="002060"/>
                </a:solidFill>
                <a:latin typeface="Arial" panose="020B0604020202020204" pitchFamily="34" charset="0"/>
                <a:cs typeface="Arial" panose="020B0604020202020204" pitchFamily="34" charset="0"/>
              </a:defRPr>
            </a:lvl2pPr>
            <a:lvl3pPr>
              <a:defRPr sz="1013">
                <a:solidFill>
                  <a:srgbClr val="002060"/>
                </a:solidFill>
                <a:latin typeface="Arial" panose="020B0604020202020204" pitchFamily="34" charset="0"/>
                <a:cs typeface="Arial" panose="020B0604020202020204" pitchFamily="34" charset="0"/>
              </a:defRPr>
            </a:lvl3pPr>
            <a:lvl4pPr>
              <a:defRPr sz="900">
                <a:solidFill>
                  <a:srgbClr val="002060"/>
                </a:solidFill>
                <a:latin typeface="Arial" panose="020B0604020202020204" pitchFamily="34" charset="0"/>
                <a:cs typeface="Arial" panose="020B0604020202020204" pitchFamily="34" charset="0"/>
              </a:defRPr>
            </a:lvl4pPr>
            <a:lvl5pPr>
              <a:defRPr sz="900">
                <a:solidFill>
                  <a:srgbClr val="0020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691244" y="136526"/>
            <a:ext cx="10515600" cy="353332"/>
          </a:xfrm>
          <a:prstGeom prst="rect">
            <a:avLst/>
          </a:prstGeom>
        </p:spPr>
        <p:txBody>
          <a:bodyPr anchor="ctr"/>
          <a:lstStyle>
            <a:lvl1pPr>
              <a:defRPr sz="1575" b="1" baseline="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lide Number Placeholder 14"/>
          <p:cNvSpPr>
            <a:spLocks noGrp="1"/>
          </p:cNvSpPr>
          <p:nvPr>
            <p:ph type="sldNum" sz="quarter" idx="10"/>
          </p:nvPr>
        </p:nvSpPr>
        <p:spPr/>
        <p:txBody>
          <a:bodyPr/>
          <a:lstStyle/>
          <a:p>
            <a:r>
              <a:rPr lang="en-US" dirty="0">
                <a:solidFill>
                  <a:prstClr val="black">
                    <a:tint val="75000"/>
                  </a:prstClr>
                </a:solidFill>
              </a:rPr>
              <a:t>| </a:t>
            </a:r>
            <a:fld id="{FC481DB8-F4FB-4313-AB5E-F403191A86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6753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pic>
        <p:nvPicPr>
          <p:cNvPr id="6"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9"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4"/>
          <p:cNvSpPr>
            <a:spLocks noGrp="1" noChangeArrowheads="1"/>
          </p:cNvSpPr>
          <p:nvPr>
            <p:ph type="ftr" sz="quarter" idx="10"/>
          </p:nvPr>
        </p:nvSpPr>
        <p:spPr>
          <a:xfrm>
            <a:off x="4174642" y="6526392"/>
            <a:ext cx="3842719"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r>
              <a:rPr lang="en-US" dirty="0"/>
              <a:t>Distribution authorized to ACC Members and U.S. Government Agencies Only.</a:t>
            </a:r>
          </a:p>
        </p:txBody>
      </p:sp>
    </p:spTree>
    <p:extLst>
      <p:ext uri="{BB962C8B-B14F-4D97-AF65-F5344CB8AC3E}">
        <p14:creationId xmlns:p14="http://schemas.microsoft.com/office/powerpoint/2010/main" val="3558842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917" y="76200"/>
            <a:ext cx="11580283" cy="753346"/>
          </a:xfrm>
        </p:spPr>
        <p:txBody>
          <a:bodyPr/>
          <a:lstStyle/>
          <a:p>
            <a:r>
              <a:rPr lang="en-US" dirty="0"/>
              <a:t>Click to edit Master title style</a:t>
            </a:r>
          </a:p>
        </p:txBody>
      </p:sp>
      <p:sp>
        <p:nvSpPr>
          <p:cNvPr id="3" name="Content Placeholder 2"/>
          <p:cNvSpPr>
            <a:spLocks noGrp="1"/>
          </p:cNvSpPr>
          <p:nvPr>
            <p:ph idx="1"/>
          </p:nvPr>
        </p:nvSpPr>
        <p:spPr>
          <a:xfrm>
            <a:off x="304802" y="1066800"/>
            <a:ext cx="11571817" cy="5334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9"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4"/>
          <p:cNvSpPr txBox="1">
            <a:spLocks/>
          </p:cNvSpPr>
          <p:nvPr userDrawn="1"/>
        </p:nvSpPr>
        <p:spPr>
          <a:xfrm>
            <a:off x="1059" y="6585555"/>
            <a:ext cx="12192000" cy="2621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dirty="0">
                <a:solidFill>
                  <a:prstClr val="white">
                    <a:lumMod val="50000"/>
                  </a:prstClr>
                </a:solidFill>
              </a:rPr>
              <a:t>Distribution authorized to ACC Members and U.S. Government Agencies Only. </a:t>
            </a:r>
          </a:p>
        </p:txBody>
      </p:sp>
    </p:spTree>
    <p:extLst>
      <p:ext uri="{BB962C8B-B14F-4D97-AF65-F5344CB8AC3E}">
        <p14:creationId xmlns:p14="http://schemas.microsoft.com/office/powerpoint/2010/main" val="3332364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pic>
        <p:nvPicPr>
          <p:cNvPr id="7"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4"/>
          <p:cNvSpPr>
            <a:spLocks noGrp="1" noChangeArrowheads="1"/>
          </p:cNvSpPr>
          <p:nvPr>
            <p:ph type="ftr" sz="quarter" idx="10"/>
          </p:nvPr>
        </p:nvSpPr>
        <p:spPr>
          <a:xfrm>
            <a:off x="4175702" y="6608328"/>
            <a:ext cx="3842719"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r>
              <a:rPr lang="en-US" dirty="0"/>
              <a:t>Distribution authorized to ACC Members and U.S. Government Agencies Only.</a:t>
            </a:r>
          </a:p>
        </p:txBody>
      </p:sp>
    </p:spTree>
    <p:extLst>
      <p:ext uri="{BB962C8B-B14F-4D97-AF65-F5344CB8AC3E}">
        <p14:creationId xmlns:p14="http://schemas.microsoft.com/office/powerpoint/2010/main" val="303988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Rectangle 14"/>
          <p:cNvSpPr>
            <a:spLocks noGrp="1" noChangeArrowheads="1"/>
          </p:cNvSpPr>
          <p:nvPr>
            <p:ph type="ftr" sz="quarter" idx="10"/>
          </p:nvPr>
        </p:nvSpPr>
        <p:spPr>
          <a:xfrm>
            <a:off x="4175702" y="6608328"/>
            <a:ext cx="3842719"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r>
              <a:rPr lang="en-US" dirty="0"/>
              <a:t>Distribution authorized to ACC Members and U.S. Government Agencies Only.</a:t>
            </a:r>
          </a:p>
        </p:txBody>
      </p:sp>
    </p:spTree>
    <p:extLst>
      <p:ext uri="{BB962C8B-B14F-4D97-AF65-F5344CB8AC3E}">
        <p14:creationId xmlns:p14="http://schemas.microsoft.com/office/powerpoint/2010/main" val="1452542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77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with Banner">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authorized to ACC Members and U.S. Government Agencies Only.</a:t>
            </a:r>
          </a:p>
        </p:txBody>
      </p:sp>
      <p:sp>
        <p:nvSpPr>
          <p:cNvPr id="3" name="Slide Number Placeholder 2"/>
          <p:cNvSpPr>
            <a:spLocks noGrp="1"/>
          </p:cNvSpPr>
          <p:nvPr>
            <p:ph type="sldNum" sz="quarter" idx="11"/>
          </p:nvPr>
        </p:nvSpPr>
        <p:spPr/>
        <p:txBody>
          <a:bodyPr/>
          <a:lstStyle/>
          <a:p>
            <a:r>
              <a:rPr lang="en-US" dirty="0">
                <a:solidFill>
                  <a:prstClr val="black">
                    <a:tint val="75000"/>
                  </a:prstClr>
                </a:solidFill>
              </a:rPr>
              <a:t>Author, </a:t>
            </a:r>
            <a:fld id="{D72BAC86-7CA1-47DD-8EAD-39EA91178256}" type="datetime1">
              <a:rPr lang="en-US" smtClean="0">
                <a:solidFill>
                  <a:prstClr val="black">
                    <a:tint val="75000"/>
                  </a:prstClr>
                </a:solidFill>
              </a:rPr>
              <a:pPr/>
              <a:t>9/25/20</a:t>
            </a:fld>
            <a:r>
              <a:rPr lang="en-US" dirty="0">
                <a:solidFill>
                  <a:prstClr val="black">
                    <a:tint val="75000"/>
                  </a:prstClr>
                </a:solidFill>
              </a:rPr>
              <a:t>, Filename.ppt</a:t>
            </a:r>
            <a:r>
              <a:rPr lang="en-US" sz="600" dirty="0">
                <a:solidFill>
                  <a:prstClr val="black">
                    <a:tint val="75000"/>
                  </a:prstClr>
                </a:solidFill>
              </a:rPr>
              <a:t> </a:t>
            </a:r>
            <a:r>
              <a:rPr lang="en-US" sz="750" dirty="0">
                <a:solidFill>
                  <a:prstClr val="black">
                    <a:tint val="75000"/>
                  </a:prstClr>
                </a:solidFill>
              </a:rPr>
              <a:t>| </a:t>
            </a:r>
            <a:fld id="{689318A1-174D-4DEE-8106-03A37B9BCF15}" type="slidenum">
              <a:rPr lang="en-US" sz="750" smtClean="0">
                <a:solidFill>
                  <a:prstClr val="black">
                    <a:tint val="75000"/>
                  </a:prstClr>
                </a:solidFill>
              </a:rPr>
              <a:pPr/>
              <a:t>‹#›</a:t>
            </a:fld>
            <a:endParaRPr lang="en-US" sz="750" dirty="0">
              <a:solidFill>
                <a:prstClr val="black">
                  <a:tint val="75000"/>
                </a:prstClr>
              </a:solidFill>
            </a:endParaRPr>
          </a:p>
        </p:txBody>
      </p:sp>
      <p:pic>
        <p:nvPicPr>
          <p:cNvPr id="4"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42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54175" y="122244"/>
            <a:ext cx="11411712" cy="563562"/>
          </a:xfrm>
        </p:spPr>
        <p:txBody>
          <a:bodyPr/>
          <a:lstStyle>
            <a:lvl1pPr>
              <a:defRPr/>
            </a:lvl1pPr>
          </a:lstStyle>
          <a:p>
            <a:r>
              <a:rPr lang="en-US" dirty="0"/>
              <a:t>Title</a:t>
            </a:r>
          </a:p>
        </p:txBody>
      </p:sp>
      <p:sp>
        <p:nvSpPr>
          <p:cNvPr id="3" name="Content Placeholder 2"/>
          <p:cNvSpPr>
            <a:spLocks noGrp="1"/>
          </p:cNvSpPr>
          <p:nvPr>
            <p:ph idx="1"/>
          </p:nvPr>
        </p:nvSpPr>
        <p:spPr/>
        <p:txBody>
          <a:bodyPr/>
          <a:lstStyle>
            <a:lvl1pPr>
              <a:buClr>
                <a:srgbClr val="C00000"/>
              </a:buClr>
              <a:buFont typeface="Wingdings" pitchFamily="2" charset="2"/>
              <a:buChar char="Ø"/>
              <a:defRPr/>
            </a:lvl1pPr>
            <a:lvl2pPr>
              <a:buClr>
                <a:schemeClr val="accent1">
                  <a:lumMod val="50000"/>
                </a:schemeClr>
              </a:buClr>
              <a:buSzPct val="75000"/>
              <a:buFont typeface="Wingdings" pitchFamily="2" charset="2"/>
              <a:buChar char="v"/>
              <a:defRPr/>
            </a:lvl2pPr>
            <a:lvl3pPr>
              <a:buClr>
                <a:srgbClr val="00B050"/>
              </a:buClr>
              <a:buSzPct val="75000"/>
              <a:buFont typeface="Wingdings" pitchFamily="2" charset="2"/>
              <a:buChar char="q"/>
              <a:defRPr/>
            </a:lvl3pPr>
            <a:lvl4pPr>
              <a:buClr>
                <a:srgbClr val="FF6161"/>
              </a:buClr>
              <a:buSzPct val="100000"/>
              <a:buFont typeface="Arial" pitchFamily="34" charset="0"/>
              <a:buChar char="•"/>
              <a:defRPr/>
            </a:lvl4pPr>
            <a:lvl5pPr>
              <a:buClr>
                <a:srgbClr val="D09E00"/>
              </a:buClr>
              <a:buSzPct val="75000"/>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769600" y="6622086"/>
            <a:ext cx="1016000" cy="192024"/>
          </a:xfrm>
          <a:prstGeom prst="rect">
            <a:avLst/>
          </a:prstGeom>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789DF654-7552-4B9D-9287-15EA6E658DE7}" type="slidenum">
              <a:rPr lang="en-US" smtClean="0">
                <a:solidFill>
                  <a:prstClr val="black"/>
                </a:solidFill>
              </a:rPr>
              <a:pPr/>
              <a:t>‹#›</a:t>
            </a:fld>
            <a:endParaRPr lang="en-US" dirty="0">
              <a:solidFill>
                <a:prstClr val="black"/>
              </a:solidFill>
            </a:endParaRPr>
          </a:p>
        </p:txBody>
      </p:sp>
      <p:sp>
        <p:nvSpPr>
          <p:cNvPr id="9" name="Subtitle"/>
          <p:cNvSpPr>
            <a:spLocks noGrp="1"/>
          </p:cNvSpPr>
          <p:nvPr>
            <p:ph type="body" sz="quarter" idx="13" hasCustomPrompt="1"/>
          </p:nvPr>
        </p:nvSpPr>
        <p:spPr>
          <a:xfrm>
            <a:off x="350815" y="725237"/>
            <a:ext cx="11406716" cy="548640"/>
          </a:xfrm>
        </p:spPr>
        <p:txBody>
          <a:bodyPr lIns="18288" rIns="18288">
            <a:noAutofit/>
          </a:bodyPr>
          <a:lstStyle>
            <a:lvl1pPr marL="0" indent="0">
              <a:buFontTx/>
              <a:buNone/>
              <a:defRPr sz="1650" i="1"/>
            </a:lvl1pPr>
          </a:lstStyle>
          <a:p>
            <a:pPr lvl="0"/>
            <a:r>
              <a:rPr lang="en-US" dirty="0"/>
              <a:t>Subtitle</a:t>
            </a:r>
          </a:p>
        </p:txBody>
      </p:sp>
      <p:sp>
        <p:nvSpPr>
          <p:cNvPr id="8" name="Footer Placeholder 4"/>
          <p:cNvSpPr>
            <a:spLocks noGrp="1"/>
          </p:cNvSpPr>
          <p:nvPr>
            <p:ph type="ftr" sz="quarter" idx="3"/>
          </p:nvPr>
        </p:nvSpPr>
        <p:spPr>
          <a:xfrm>
            <a:off x="4132962" y="6608329"/>
            <a:ext cx="3842719" cy="230832"/>
          </a:xfrm>
          <a:prstGeom prst="rect">
            <a:avLst/>
          </a:prstGeom>
        </p:spPr>
        <p:txBody>
          <a:bodyPr/>
          <a:lstStyle>
            <a:lvl1pPr algn="ctr">
              <a:defRPr sz="900">
                <a:solidFill>
                  <a:schemeClr val="bg1">
                    <a:lumMod val="50000"/>
                  </a:schemeClr>
                </a:solidFill>
              </a:defRPr>
            </a:lvl1pPr>
          </a:lstStyle>
          <a:p>
            <a:pPr>
              <a:defRPr/>
            </a:pPr>
            <a:r>
              <a:rPr lang="en-US" dirty="0">
                <a:solidFill>
                  <a:prstClr val="white">
                    <a:lumMod val="50000"/>
                  </a:prstClr>
                </a:solidFill>
              </a:rPr>
              <a:t>Distribution authorized to ACC Members and U.S. Government Agencies Only.</a:t>
            </a:r>
          </a:p>
        </p:txBody>
      </p:sp>
    </p:spTree>
    <p:extLst>
      <p:ext uri="{BB962C8B-B14F-4D97-AF65-F5344CB8AC3E}">
        <p14:creationId xmlns:p14="http://schemas.microsoft.com/office/powerpoint/2010/main" val="1498365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0E95B3-7F78-8D40-B30B-2A6125375EE3}"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4"/>
          <p:cNvSpPr>
            <a:spLocks noGrp="1"/>
          </p:cNvSpPr>
          <p:nvPr>
            <p:ph type="ftr" sz="quarter" idx="3"/>
          </p:nvPr>
        </p:nvSpPr>
        <p:spPr>
          <a:xfrm>
            <a:off x="4132962" y="6608329"/>
            <a:ext cx="3842719" cy="230832"/>
          </a:xfrm>
          <a:prstGeom prst="rect">
            <a:avLst/>
          </a:prstGeom>
        </p:spPr>
        <p:txBody>
          <a:bodyPr/>
          <a:lstStyle>
            <a:lvl1pPr algn="ctr">
              <a:defRPr sz="900">
                <a:solidFill>
                  <a:schemeClr val="bg1">
                    <a:lumMod val="50000"/>
                  </a:schemeClr>
                </a:solidFill>
              </a:defRPr>
            </a:lvl1pPr>
          </a:lstStyle>
          <a:p>
            <a:pPr>
              <a:defRPr/>
            </a:pPr>
            <a:r>
              <a:rPr lang="en-US" dirty="0">
                <a:solidFill>
                  <a:prstClr val="white">
                    <a:lumMod val="50000"/>
                  </a:prstClr>
                </a:solidFill>
              </a:rPr>
              <a:t>Distribution authorized to ACC Members and U.S. Government Agencies Only.</a:t>
            </a:r>
          </a:p>
        </p:txBody>
      </p:sp>
    </p:spTree>
    <p:extLst>
      <p:ext uri="{BB962C8B-B14F-4D97-AF65-F5344CB8AC3E}">
        <p14:creationId xmlns:p14="http://schemas.microsoft.com/office/powerpoint/2010/main" val="3787127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C2B64BE-3B18-4272-B9F1-25599E4D77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78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14" y="833784"/>
            <a:ext cx="10692889" cy="5520471"/>
          </a:xfrm>
        </p:spPr>
        <p:txBody>
          <a:bodyPr/>
          <a:lstStyle>
            <a:lvl1pPr>
              <a:defRPr sz="1350">
                <a:solidFill>
                  <a:srgbClr val="002060"/>
                </a:solidFill>
                <a:latin typeface="Arial" panose="020B0604020202020204" pitchFamily="34" charset="0"/>
                <a:cs typeface="Arial" panose="020B0604020202020204" pitchFamily="34" charset="0"/>
              </a:defRPr>
            </a:lvl1pPr>
            <a:lvl2pPr>
              <a:defRPr sz="1125">
                <a:solidFill>
                  <a:srgbClr val="002060"/>
                </a:solidFill>
                <a:latin typeface="Arial" panose="020B0604020202020204" pitchFamily="34" charset="0"/>
                <a:cs typeface="Arial" panose="020B0604020202020204" pitchFamily="34" charset="0"/>
              </a:defRPr>
            </a:lvl2pPr>
            <a:lvl3pPr>
              <a:defRPr sz="1013">
                <a:solidFill>
                  <a:srgbClr val="002060"/>
                </a:solidFill>
                <a:latin typeface="Arial" panose="020B0604020202020204" pitchFamily="34" charset="0"/>
                <a:cs typeface="Arial" panose="020B0604020202020204" pitchFamily="34" charset="0"/>
              </a:defRPr>
            </a:lvl3pPr>
            <a:lvl4pPr>
              <a:defRPr sz="900">
                <a:solidFill>
                  <a:srgbClr val="002060"/>
                </a:solidFill>
                <a:latin typeface="Arial" panose="020B0604020202020204" pitchFamily="34" charset="0"/>
                <a:cs typeface="Arial" panose="020B0604020202020204" pitchFamily="34" charset="0"/>
              </a:defRPr>
            </a:lvl4pPr>
            <a:lvl5pPr>
              <a:defRPr sz="900">
                <a:solidFill>
                  <a:srgbClr val="0020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691244" y="136526"/>
            <a:ext cx="10515600" cy="353332"/>
          </a:xfrm>
          <a:prstGeom prst="rect">
            <a:avLst/>
          </a:prstGeom>
        </p:spPr>
        <p:txBody>
          <a:bodyPr anchor="ctr"/>
          <a:lstStyle>
            <a:lvl1pPr>
              <a:defRPr sz="1575" b="1" baseline="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lide Number Placeholder 14"/>
          <p:cNvSpPr>
            <a:spLocks noGrp="1"/>
          </p:cNvSpPr>
          <p:nvPr>
            <p:ph type="sldNum" sz="quarter" idx="10"/>
          </p:nvPr>
        </p:nvSpPr>
        <p:spPr/>
        <p:txBody>
          <a:bodyPr/>
          <a:lstStyle/>
          <a:p>
            <a:r>
              <a:rPr lang="en-US" dirty="0">
                <a:solidFill>
                  <a:prstClr val="black">
                    <a:tint val="75000"/>
                  </a:prstClr>
                </a:solidFill>
              </a:rPr>
              <a:t>| </a:t>
            </a:r>
            <a:fld id="{FC481DB8-F4FB-4313-AB5E-F403191A86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0181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1">
    <p:spTree>
      <p:nvGrpSpPr>
        <p:cNvPr id="1" name=""/>
        <p:cNvGrpSpPr/>
        <p:nvPr/>
      </p:nvGrpSpPr>
      <p:grpSpPr>
        <a:xfrm>
          <a:off x="0" y="0"/>
          <a:ext cx="0" cy="0"/>
          <a:chOff x="0" y="0"/>
          <a:chExt cx="0" cy="0"/>
        </a:xfrm>
      </p:grpSpPr>
      <p:pic>
        <p:nvPicPr>
          <p:cNvPr id="7"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4"/>
          <p:cNvSpPr>
            <a:spLocks noGrp="1" noChangeArrowheads="1"/>
          </p:cNvSpPr>
          <p:nvPr>
            <p:ph type="ftr" sz="quarter" idx="10"/>
          </p:nvPr>
        </p:nvSpPr>
        <p:spPr>
          <a:xfrm>
            <a:off x="4175702" y="6608328"/>
            <a:ext cx="3842719"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r>
              <a:rPr lang="en-US" dirty="0"/>
              <a:t>Distribution authorized to ACC Members and U.S. Government Agencies Only.</a:t>
            </a:r>
          </a:p>
        </p:txBody>
      </p:sp>
    </p:spTree>
    <p:extLst>
      <p:ext uri="{BB962C8B-B14F-4D97-AF65-F5344CB8AC3E}">
        <p14:creationId xmlns:p14="http://schemas.microsoft.com/office/powerpoint/2010/main" val="214026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1">
    <p:spTree>
      <p:nvGrpSpPr>
        <p:cNvPr id="1" name=""/>
        <p:cNvGrpSpPr/>
        <p:nvPr/>
      </p:nvGrpSpPr>
      <p:grpSpPr>
        <a:xfrm>
          <a:off x="0" y="0"/>
          <a:ext cx="0" cy="0"/>
          <a:chOff x="0" y="0"/>
          <a:chExt cx="0" cy="0"/>
        </a:xfrm>
      </p:grpSpPr>
      <p:pic>
        <p:nvPicPr>
          <p:cNvPr id="7"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4"/>
          <p:cNvSpPr>
            <a:spLocks noGrp="1" noChangeArrowheads="1"/>
          </p:cNvSpPr>
          <p:nvPr>
            <p:ph type="ftr" sz="quarter" idx="10"/>
          </p:nvPr>
        </p:nvSpPr>
        <p:spPr>
          <a:xfrm>
            <a:off x="4175702" y="6608328"/>
            <a:ext cx="3842719" cy="230832"/>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r>
              <a:rPr lang="en-US" dirty="0"/>
              <a:t>Distribution authorized to ACC Members and U.S. Government Agencies Only.</a:t>
            </a:r>
          </a:p>
        </p:txBody>
      </p:sp>
    </p:spTree>
    <p:extLst>
      <p:ext uri="{BB962C8B-B14F-4D97-AF65-F5344CB8AC3E}">
        <p14:creationId xmlns:p14="http://schemas.microsoft.com/office/powerpoint/2010/main" val="41917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_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3"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fld id="{D1BFA427-44CA-4306-A784-943F16A8E4F1}" type="datetime1">
              <a:rPr lang="en-US" smtClean="0">
                <a:solidFill>
                  <a:prstClr val="black"/>
                </a:solidFill>
              </a:rPr>
              <a:pPr>
                <a:defRPr/>
              </a:pPr>
              <a:t>9/25/20</a:t>
            </a:fld>
            <a:endParaRPr lang="en-US" dirty="0">
              <a:solidFill>
                <a:prstClr val="black"/>
              </a:solidFill>
            </a:endParaRPr>
          </a:p>
        </p:txBody>
      </p:sp>
      <p:sp>
        <p:nvSpPr>
          <p:cNvPr id="14"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
        <p:nvSpPr>
          <p:cNvPr id="2" name="TextBox 1"/>
          <p:cNvSpPr txBox="1"/>
          <p:nvPr userDrawn="1"/>
        </p:nvSpPr>
        <p:spPr>
          <a:xfrm>
            <a:off x="11209869" y="584200"/>
            <a:ext cx="184731" cy="300082"/>
          </a:xfrm>
          <a:prstGeom prst="rect">
            <a:avLst/>
          </a:prstGeom>
          <a:noFill/>
        </p:spPr>
        <p:txBody>
          <a:bodyPr wrap="none" rtlCol="0">
            <a:spAutoFit/>
          </a:bodyPr>
          <a:lstStyle/>
          <a:p>
            <a:endParaRPr lang="en-US" sz="135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pic>
        <p:nvPicPr>
          <p:cNvPr id="6"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9"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917" y="76200"/>
            <a:ext cx="11580283" cy="753346"/>
          </a:xfrm>
        </p:spPr>
        <p:txBody>
          <a:bodyPr/>
          <a:lstStyle/>
          <a:p>
            <a:r>
              <a:rPr lang="en-US" dirty="0"/>
              <a:t>Click to edit Master title style</a:t>
            </a:r>
          </a:p>
        </p:txBody>
      </p:sp>
      <p:sp>
        <p:nvSpPr>
          <p:cNvPr id="3" name="Content Placeholder 2"/>
          <p:cNvSpPr>
            <a:spLocks noGrp="1"/>
          </p:cNvSpPr>
          <p:nvPr>
            <p:ph idx="1"/>
          </p:nvPr>
        </p:nvSpPr>
        <p:spPr>
          <a:xfrm>
            <a:off x="304802" y="1066800"/>
            <a:ext cx="11571817" cy="5334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9"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pic>
        <p:nvPicPr>
          <p:cNvPr id="7" name="Picture 13" descr="NASA insigniaCMYK"/>
          <p:cNvPicPr preferRelativeResize="0">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39453" y="152400"/>
            <a:ext cx="10371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6917" y="76200"/>
            <a:ext cx="11580283" cy="753346"/>
          </a:xfrm>
        </p:spPr>
        <p:txBody>
          <a:bodyPr/>
          <a:lstStyle/>
          <a:p>
            <a:r>
              <a:rPr lang="en-US" dirty="0"/>
              <a:t>Click to edit Master title style</a:t>
            </a:r>
          </a:p>
        </p:txBody>
      </p:sp>
      <p:cxnSp>
        <p:nvCxnSpPr>
          <p:cNvPr id="10" name="Straight Connector 9"/>
          <p:cNvCxnSpPr/>
          <p:nvPr userDrawn="1"/>
        </p:nvCxnSpPr>
        <p:spPr bwMode="auto">
          <a:xfrm>
            <a:off x="304800" y="889001"/>
            <a:ext cx="103632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
        <p:nvSpPr>
          <p:cNvPr id="12"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14" name="Rectangle 14"/>
          <p:cNvSpPr>
            <a:spLocks noGrp="1" noChangeArrowheads="1"/>
          </p:cNvSpPr>
          <p:nvPr>
            <p:ph type="ftr" sz="quarter" idx="10"/>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306917" y="76200"/>
            <a:ext cx="1158028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7" name="Rectangle 13"/>
          <p:cNvSpPr>
            <a:spLocks noGrp="1" noChangeArrowheads="1"/>
          </p:cNvSpPr>
          <p:nvPr>
            <p:ph type="body" idx="1"/>
          </p:nvPr>
        </p:nvSpPr>
        <p:spPr bwMode="auto">
          <a:xfrm>
            <a:off x="304802" y="1066800"/>
            <a:ext cx="11571817"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endParaRPr lang="en-US" dirty="0">
              <a:solidFill>
                <a:prstClr val="black"/>
              </a:solidFill>
            </a:endParaRPr>
          </a:p>
        </p:txBody>
      </p:sp>
      <p:sp>
        <p:nvSpPr>
          <p:cNvPr id="9" name="Rectangle 14"/>
          <p:cNvSpPr>
            <a:spLocks noGrp="1" noChangeArrowheads="1"/>
          </p:cNvSpPr>
          <p:nvPr>
            <p:ph type="ftr" sz="quarter" idx="3"/>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165684322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p:txStyles>
    <p:titleStyle>
      <a:lvl1pPr algn="l" rtl="0" eaLnBrk="0" fontAlgn="base" hangingPunct="0">
        <a:spcBef>
          <a:spcPct val="0"/>
        </a:spcBef>
        <a:spcAft>
          <a:spcPct val="0"/>
        </a:spcAft>
        <a:defRPr sz="21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5pPr>
      <a:lvl6pPr marL="3429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6pPr>
      <a:lvl7pPr marL="6858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7pPr>
      <a:lvl8pPr marL="10287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8pPr>
      <a:lvl9pPr marL="13716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9pPr>
    </p:titleStyle>
    <p:body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306917" y="76200"/>
            <a:ext cx="1158028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7" name="Rectangle 13"/>
          <p:cNvSpPr>
            <a:spLocks noGrp="1" noChangeArrowheads="1"/>
          </p:cNvSpPr>
          <p:nvPr>
            <p:ph type="body" idx="1"/>
          </p:nvPr>
        </p:nvSpPr>
        <p:spPr bwMode="auto">
          <a:xfrm>
            <a:off x="304802" y="1066800"/>
            <a:ext cx="11571817"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endParaRPr lang="en-US" dirty="0">
              <a:solidFill>
                <a:prstClr val="black"/>
              </a:solidFill>
            </a:endParaRPr>
          </a:p>
        </p:txBody>
      </p:sp>
      <p:sp>
        <p:nvSpPr>
          <p:cNvPr id="9" name="Rectangle 14"/>
          <p:cNvSpPr>
            <a:spLocks noGrp="1" noChangeArrowheads="1"/>
          </p:cNvSpPr>
          <p:nvPr>
            <p:ph type="ftr" sz="quarter" idx="3"/>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191261736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hdr="0" ftr="0"/>
  <p:txStyles>
    <p:titleStyle>
      <a:lvl1pPr algn="l" rtl="0" eaLnBrk="0" fontAlgn="base" hangingPunct="0">
        <a:spcBef>
          <a:spcPct val="0"/>
        </a:spcBef>
        <a:spcAft>
          <a:spcPct val="0"/>
        </a:spcAft>
        <a:defRPr sz="21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5pPr>
      <a:lvl6pPr marL="3429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6pPr>
      <a:lvl7pPr marL="6858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7pPr>
      <a:lvl8pPr marL="10287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8pPr>
      <a:lvl9pPr marL="13716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9pPr>
    </p:titleStyle>
    <p:body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306917" y="76200"/>
            <a:ext cx="1158028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7" name="Rectangle 13"/>
          <p:cNvSpPr>
            <a:spLocks noGrp="1" noChangeArrowheads="1"/>
          </p:cNvSpPr>
          <p:nvPr>
            <p:ph type="body" idx="1"/>
          </p:nvPr>
        </p:nvSpPr>
        <p:spPr bwMode="auto">
          <a:xfrm>
            <a:off x="304802" y="1066800"/>
            <a:ext cx="11571817"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endParaRPr lang="en-US" dirty="0">
              <a:solidFill>
                <a:prstClr val="black"/>
              </a:solidFill>
            </a:endParaRPr>
          </a:p>
        </p:txBody>
      </p:sp>
      <p:sp>
        <p:nvSpPr>
          <p:cNvPr id="9" name="Rectangle 14"/>
          <p:cNvSpPr>
            <a:spLocks noGrp="1" noChangeArrowheads="1"/>
          </p:cNvSpPr>
          <p:nvPr>
            <p:ph type="ftr" sz="quarter" idx="3"/>
          </p:nvPr>
        </p:nvSpPr>
        <p:spPr>
          <a:xfrm>
            <a:off x="4166659" y="6577011"/>
            <a:ext cx="3860800" cy="262148"/>
          </a:xfrm>
          <a:prstGeom prst="rect">
            <a:avLst/>
          </a:prstGeom>
        </p:spPr>
        <p:txBody>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Tree>
    <p:extLst>
      <p:ext uri="{BB962C8B-B14F-4D97-AF65-F5344CB8AC3E}">
        <p14:creationId xmlns:p14="http://schemas.microsoft.com/office/powerpoint/2010/main" val="207383187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hf hdr="0" ftr="0"/>
  <p:txStyles>
    <p:titleStyle>
      <a:lvl1pPr algn="l" rtl="0" eaLnBrk="0" fontAlgn="base" hangingPunct="0">
        <a:spcBef>
          <a:spcPct val="0"/>
        </a:spcBef>
        <a:spcAft>
          <a:spcPct val="0"/>
        </a:spcAft>
        <a:defRPr sz="21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5pPr>
      <a:lvl6pPr marL="3429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6pPr>
      <a:lvl7pPr marL="6858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7pPr>
      <a:lvl8pPr marL="10287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8pPr>
      <a:lvl9pPr marL="13716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9pPr>
    </p:titleStyle>
    <p:body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14"/>
          <p:cNvSpPr>
            <a:spLocks noGrp="1" noChangeArrowheads="1"/>
          </p:cNvSpPr>
          <p:nvPr>
            <p:ph type="ftr" sz="quarter" idx="3"/>
          </p:nvPr>
        </p:nvSpPr>
        <p:spPr>
          <a:xfrm>
            <a:off x="6003636" y="6576370"/>
            <a:ext cx="184730" cy="230832"/>
          </a:xfrm>
          <a:prstGeom prst="rect">
            <a:avLst/>
          </a:prstGeom>
        </p:spPr>
        <p:txBody>
          <a:bodyPr wrap="none" anchor="b" anchorCtr="1">
            <a:spAutoFit/>
          </a:bodyPr>
          <a:lstStyle>
            <a:lvl1pPr algn="ctr" fontAlgn="auto">
              <a:spcBef>
                <a:spcPts val="0"/>
              </a:spcBef>
              <a:spcAft>
                <a:spcPts val="0"/>
              </a:spcAft>
              <a:defRPr sz="900">
                <a:solidFill>
                  <a:srgbClr val="898989"/>
                </a:solidFill>
                <a:ea typeface="ＭＳ Ｐゴシック" charset="-128"/>
              </a:defRPr>
            </a:lvl1pPr>
          </a:lstStyle>
          <a:p>
            <a:pPr>
              <a:defRPr/>
            </a:pPr>
            <a:endParaRPr lang="en-US" dirty="0"/>
          </a:p>
        </p:txBody>
      </p:sp>
      <p:sp>
        <p:nvSpPr>
          <p:cNvPr id="1026" name="Rectangle 12"/>
          <p:cNvSpPr>
            <a:spLocks noGrp="1" noChangeArrowheads="1"/>
          </p:cNvSpPr>
          <p:nvPr>
            <p:ph type="title"/>
          </p:nvPr>
        </p:nvSpPr>
        <p:spPr bwMode="auto">
          <a:xfrm>
            <a:off x="306917" y="76200"/>
            <a:ext cx="11580283" cy="762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7" name="Rectangle 13"/>
          <p:cNvSpPr>
            <a:spLocks noGrp="1" noChangeArrowheads="1"/>
          </p:cNvSpPr>
          <p:nvPr>
            <p:ph type="body" idx="1"/>
          </p:nvPr>
        </p:nvSpPr>
        <p:spPr bwMode="auto">
          <a:xfrm>
            <a:off x="304802" y="1066800"/>
            <a:ext cx="11571817" cy="51958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endParaRPr lang="en-US" dirty="0">
              <a:solidFill>
                <a:prstClr val="black"/>
              </a:solidFill>
            </a:endParaRPr>
          </a:p>
        </p:txBody>
      </p:sp>
    </p:spTree>
    <p:extLst>
      <p:ext uri="{BB962C8B-B14F-4D97-AF65-F5344CB8AC3E}">
        <p14:creationId xmlns:p14="http://schemas.microsoft.com/office/powerpoint/2010/main" val="217165128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ftr="0"/>
  <p:txStyles>
    <p:titleStyle>
      <a:lvl1pPr algn="l" rtl="0" eaLnBrk="0" fontAlgn="base" hangingPunct="0">
        <a:spcBef>
          <a:spcPct val="0"/>
        </a:spcBef>
        <a:spcAft>
          <a:spcPct val="0"/>
        </a:spcAft>
        <a:defRPr sz="21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5pPr>
      <a:lvl6pPr marL="3429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6pPr>
      <a:lvl7pPr marL="6858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7pPr>
      <a:lvl8pPr marL="10287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8pPr>
      <a:lvl9pPr marL="13716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9pPr>
    </p:titleStyle>
    <p:body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14"/>
          <p:cNvSpPr>
            <a:spLocks noGrp="1" noChangeArrowheads="1"/>
          </p:cNvSpPr>
          <p:nvPr>
            <p:ph type="ftr" sz="quarter" idx="3"/>
          </p:nvPr>
        </p:nvSpPr>
        <p:spPr>
          <a:xfrm>
            <a:off x="4174642" y="6576370"/>
            <a:ext cx="3842719" cy="230832"/>
          </a:xfrm>
          <a:prstGeom prst="rect">
            <a:avLst/>
          </a:prstGeom>
        </p:spPr>
        <p:txBody>
          <a:bodyPr wrap="none" anchor="b" anchorCtr="1">
            <a:spAutoFit/>
          </a:bodyPr>
          <a:lstStyle>
            <a:lvl1pPr algn="ctr" fontAlgn="auto">
              <a:spcBef>
                <a:spcPts val="0"/>
              </a:spcBef>
              <a:spcAft>
                <a:spcPts val="0"/>
              </a:spcAft>
              <a:defRPr sz="900">
                <a:solidFill>
                  <a:srgbClr val="898989"/>
                </a:solidFill>
                <a:ea typeface="ＭＳ Ｐゴシック" charset="-128"/>
              </a:defRPr>
            </a:lvl1pPr>
          </a:lstStyle>
          <a:p>
            <a:pPr>
              <a:defRPr/>
            </a:pPr>
            <a:r>
              <a:rPr lang="en-US" dirty="0"/>
              <a:t>Distribution authorized to ACC Members and U.S. Government Agencies Only.</a:t>
            </a:r>
          </a:p>
        </p:txBody>
      </p:sp>
      <p:sp>
        <p:nvSpPr>
          <p:cNvPr id="1026" name="Rectangle 12"/>
          <p:cNvSpPr>
            <a:spLocks noGrp="1" noChangeArrowheads="1"/>
          </p:cNvSpPr>
          <p:nvPr>
            <p:ph type="title"/>
          </p:nvPr>
        </p:nvSpPr>
        <p:spPr bwMode="auto">
          <a:xfrm>
            <a:off x="306917" y="76200"/>
            <a:ext cx="11580283" cy="762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dirty="0"/>
              <a:t>Click to edit Master title style</a:t>
            </a:r>
          </a:p>
        </p:txBody>
      </p:sp>
      <p:sp>
        <p:nvSpPr>
          <p:cNvPr id="1027" name="Rectangle 13"/>
          <p:cNvSpPr>
            <a:spLocks noGrp="1" noChangeArrowheads="1"/>
          </p:cNvSpPr>
          <p:nvPr>
            <p:ph type="body" idx="1"/>
          </p:nvPr>
        </p:nvSpPr>
        <p:spPr bwMode="auto">
          <a:xfrm>
            <a:off x="304802" y="1066800"/>
            <a:ext cx="11571817" cy="519588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1591615" y="6600102"/>
            <a:ext cx="529552" cy="262148"/>
          </a:xfrm>
          <a:prstGeom prst="rect">
            <a:avLst/>
          </a:prstGeom>
        </p:spPr>
        <p:txBody>
          <a:bodyPr vert="horz" lIns="91440" tIns="45720" rIns="91440" bIns="45720" rtlCol="0" anchor="ctr"/>
          <a:lstStyle>
            <a:lvl1pPr algn="r">
              <a:defRPr sz="900">
                <a:solidFill>
                  <a:schemeClr val="tx1">
                    <a:tint val="75000"/>
                  </a:schemeClr>
                </a:solidFill>
              </a:defRPr>
            </a:lvl1pPr>
          </a:lstStyle>
          <a:p>
            <a:fld id="{04C05B9E-03CB-5142-9DF0-CE7D990CBC81}"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2"/>
          </p:nvPr>
        </p:nvSpPr>
        <p:spPr>
          <a:xfrm>
            <a:off x="304800" y="6577012"/>
            <a:ext cx="1320800" cy="262148"/>
          </a:xfrm>
          <a:prstGeom prst="rect">
            <a:avLst/>
          </a:prstGeom>
        </p:spPr>
        <p:txBody>
          <a:bodyPr/>
          <a:lstStyle>
            <a:lvl1pPr>
              <a:defRPr sz="900"/>
            </a:lvl1pPr>
          </a:lstStyle>
          <a:p>
            <a:pPr>
              <a:defRPr/>
            </a:pPr>
            <a:endParaRPr lang="en-US" dirty="0">
              <a:solidFill>
                <a:prstClr val="black"/>
              </a:solidFill>
            </a:endParaRPr>
          </a:p>
        </p:txBody>
      </p:sp>
    </p:spTree>
    <p:extLst>
      <p:ext uri="{BB962C8B-B14F-4D97-AF65-F5344CB8AC3E}">
        <p14:creationId xmlns:p14="http://schemas.microsoft.com/office/powerpoint/2010/main" val="74690198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dt="0"/>
  <p:txStyles>
    <p:titleStyle>
      <a:lvl1pPr algn="l" rtl="0" eaLnBrk="0" fontAlgn="base" hangingPunct="0">
        <a:spcBef>
          <a:spcPct val="0"/>
        </a:spcBef>
        <a:spcAft>
          <a:spcPct val="0"/>
        </a:spcAft>
        <a:defRPr sz="2100" b="1">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1800" b="1">
          <a:solidFill>
            <a:schemeClr val="tx1"/>
          </a:solidFill>
          <a:latin typeface="Helvetica" pitchFamily="-108" charset="0"/>
          <a:ea typeface="ＭＳ Ｐゴシック" pitchFamily="-108" charset="-128"/>
          <a:cs typeface="ＭＳ Ｐゴシック" pitchFamily="-108" charset="-128"/>
        </a:defRPr>
      </a:lvl5pPr>
      <a:lvl6pPr marL="3429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6pPr>
      <a:lvl7pPr marL="6858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7pPr>
      <a:lvl8pPr marL="10287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8pPr>
      <a:lvl9pPr marL="1371600" algn="l" rtl="0" fontAlgn="base">
        <a:spcBef>
          <a:spcPct val="0"/>
        </a:spcBef>
        <a:spcAft>
          <a:spcPct val="0"/>
        </a:spcAft>
        <a:defRPr sz="2100">
          <a:solidFill>
            <a:schemeClr val="tx1"/>
          </a:solidFill>
          <a:latin typeface="Helvetica" pitchFamily="-108" charset="0"/>
          <a:ea typeface="ＭＳ Ｐゴシック" pitchFamily="-108" charset="-128"/>
          <a:cs typeface="ＭＳ Ｐゴシック" pitchFamily="-108" charset="-128"/>
        </a:defRPr>
      </a:lvl9pPr>
    </p:titleStyle>
    <p:body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D8EE-08C4-3248-BDCD-61EE58CA29AA}"/>
              </a:ext>
            </a:extLst>
          </p:cNvPr>
          <p:cNvSpPr>
            <a:spLocks noGrp="1"/>
          </p:cNvSpPr>
          <p:nvPr>
            <p:ph type="ctrTitle"/>
          </p:nvPr>
        </p:nvSpPr>
        <p:spPr/>
        <p:txBody>
          <a:bodyPr/>
          <a:lstStyle/>
          <a:p>
            <a:pPr algn="ctr"/>
            <a:r>
              <a:rPr lang="en-US" sz="6000" b="0" dirty="0"/>
              <a:t>GPU Accelerated Simulation for UT Inspection of Aerospace Materials</a:t>
            </a:r>
            <a:endParaRPr lang="en-US" sz="13800" dirty="0"/>
          </a:p>
        </p:txBody>
      </p:sp>
      <p:sp>
        <p:nvSpPr>
          <p:cNvPr id="3" name="Subtitle 2">
            <a:extLst>
              <a:ext uri="{FF2B5EF4-FFF2-40B4-BE49-F238E27FC236}">
                <a16:creationId xmlns:a16="http://schemas.microsoft.com/office/drawing/2014/main" id="{52B12423-210C-A646-A0D8-F667527748C2}"/>
              </a:ext>
            </a:extLst>
          </p:cNvPr>
          <p:cNvSpPr>
            <a:spLocks noGrp="1"/>
          </p:cNvSpPr>
          <p:nvPr>
            <p:ph type="subTitle" idx="1"/>
          </p:nvPr>
        </p:nvSpPr>
        <p:spPr>
          <a:xfrm>
            <a:off x="1828800" y="4293975"/>
            <a:ext cx="8534400" cy="1752600"/>
          </a:xfrm>
        </p:spPr>
        <p:txBody>
          <a:bodyPr/>
          <a:lstStyle/>
          <a:p>
            <a:r>
              <a:rPr lang="en-US" dirty="0"/>
              <a:t>International Symposium on NDT in Aerospace</a:t>
            </a:r>
          </a:p>
          <a:p>
            <a:r>
              <a:rPr lang="en-US" dirty="0"/>
              <a:t>Tuesday, October 6, 2020</a:t>
            </a:r>
          </a:p>
          <a:p>
            <a:r>
              <a:rPr lang="en-US" b="1" dirty="0"/>
              <a:t>Elizabeth Gregory</a:t>
            </a:r>
            <a:r>
              <a:rPr lang="en-US" dirty="0"/>
              <a:t>, Erik </a:t>
            </a:r>
            <a:r>
              <a:rPr lang="en-US" dirty="0" err="1"/>
              <a:t>Frankforter</a:t>
            </a:r>
            <a:r>
              <a:rPr lang="en-US" dirty="0"/>
              <a:t> </a:t>
            </a:r>
          </a:p>
          <a:p>
            <a:r>
              <a:rPr lang="en-US" dirty="0"/>
              <a:t>&amp; Bill </a:t>
            </a:r>
            <a:r>
              <a:rPr lang="en-US" dirty="0" err="1"/>
              <a:t>Schneck</a:t>
            </a:r>
            <a:endParaRPr lang="en-US" dirty="0"/>
          </a:p>
        </p:txBody>
      </p:sp>
      <p:sp>
        <p:nvSpPr>
          <p:cNvPr id="4" name="Slide Number Placeholder 3">
            <a:extLst>
              <a:ext uri="{FF2B5EF4-FFF2-40B4-BE49-F238E27FC236}">
                <a16:creationId xmlns:a16="http://schemas.microsoft.com/office/drawing/2014/main" id="{3D074E71-A587-2843-8D30-5B075A7134FE}"/>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413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4292-D824-F049-AC79-FD127D5ACF14}"/>
              </a:ext>
            </a:extLst>
          </p:cNvPr>
          <p:cNvSpPr>
            <a:spLocks noGrp="1"/>
          </p:cNvSpPr>
          <p:nvPr>
            <p:ph type="title"/>
          </p:nvPr>
        </p:nvSpPr>
        <p:spPr/>
        <p:txBody>
          <a:bodyPr/>
          <a:lstStyle/>
          <a:p>
            <a:r>
              <a:rPr lang="en-US" sz="3600" dirty="0"/>
              <a:t>Validation and Verification</a:t>
            </a:r>
          </a:p>
        </p:txBody>
      </p:sp>
      <p:pic>
        <p:nvPicPr>
          <p:cNvPr id="6" name="Content Placeholder 5">
            <a:extLst>
              <a:ext uri="{FF2B5EF4-FFF2-40B4-BE49-F238E27FC236}">
                <a16:creationId xmlns:a16="http://schemas.microsoft.com/office/drawing/2014/main" id="{37158081-71D7-A94E-8BC0-8681345BEB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093" y="4622494"/>
            <a:ext cx="4450582" cy="2108682"/>
          </a:xfrm>
        </p:spPr>
      </p:pic>
      <p:sp>
        <p:nvSpPr>
          <p:cNvPr id="4" name="Slide Number Placeholder 3">
            <a:extLst>
              <a:ext uri="{FF2B5EF4-FFF2-40B4-BE49-F238E27FC236}">
                <a16:creationId xmlns:a16="http://schemas.microsoft.com/office/drawing/2014/main" id="{BB859629-BCB3-0643-B915-053894246B55}"/>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10</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2A5C889A-61EA-F542-BBC9-80D803A58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499" y="1095278"/>
            <a:ext cx="5668544" cy="4251408"/>
          </a:xfrm>
          <a:prstGeom prst="rect">
            <a:avLst/>
          </a:prstGeom>
        </p:spPr>
      </p:pic>
      <p:pic>
        <p:nvPicPr>
          <p:cNvPr id="11" name="Picture 10">
            <a:extLst>
              <a:ext uri="{FF2B5EF4-FFF2-40B4-BE49-F238E27FC236}">
                <a16:creationId xmlns:a16="http://schemas.microsoft.com/office/drawing/2014/main" id="{4468C519-8772-674C-A075-7DF28A824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26" y="988562"/>
            <a:ext cx="4237019" cy="317776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FFBA74A-F183-5B45-ADFE-AA8EE217427D}"/>
                  </a:ext>
                </a:extLst>
              </p:cNvPr>
              <p:cNvSpPr txBox="1"/>
              <p:nvPr/>
            </p:nvSpPr>
            <p:spPr>
              <a:xfrm>
                <a:off x="10370917" y="4253162"/>
                <a:ext cx="2004008" cy="738664"/>
              </a:xfrm>
              <a:prstGeom prst="rect">
                <a:avLst/>
              </a:prstGeom>
              <a:noFill/>
            </p:spPr>
            <p:txBody>
              <a:bodyPr wrap="square" rtlCol="0">
                <a:spAutoFit/>
              </a:bodyPr>
              <a:lstStyle/>
              <a:p>
                <a:r>
                  <a:rPr lang="en-US" sz="1400" dirty="0"/>
                  <a:t>Kx = 201 m</a:t>
                </a:r>
                <a:r>
                  <a:rPr lang="en-US" sz="1400" baseline="30000" dirty="0"/>
                  <a:t>-1</a:t>
                </a:r>
                <a:r>
                  <a:rPr lang="en-US" sz="1400" dirty="0"/>
                  <a:t>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8.3</m:t>
                    </m:r>
                  </m:oMath>
                </a14:m>
                <a:r>
                  <a:rPr lang="en-US" sz="1400" dirty="0"/>
                  <a:t> </a:t>
                </a:r>
              </a:p>
              <a:p>
                <a:r>
                  <a:rPr lang="en-US" sz="1400" dirty="0"/>
                  <a:t>Ky = 251 m</a:t>
                </a:r>
                <a:r>
                  <a:rPr lang="en-US" sz="1400" baseline="30000" dirty="0"/>
                  <a:t>-1 </a:t>
                </a:r>
                <a14:m>
                  <m:oMath xmlns:m="http://schemas.openxmlformats.org/officeDocument/2006/math">
                    <m:r>
                      <a:rPr lang="en-US" sz="1400" i="1">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3</m:t>
                    </m:r>
                  </m:oMath>
                </a14:m>
                <a:r>
                  <a:rPr lang="en-US" sz="1400" dirty="0"/>
                  <a:t> </a:t>
                </a:r>
              </a:p>
              <a:p>
                <a:r>
                  <a:rPr lang="en-US" sz="1400" dirty="0"/>
                  <a:t> </a:t>
                </a:r>
              </a:p>
            </p:txBody>
          </p:sp>
        </mc:Choice>
        <mc:Fallback xmlns="">
          <p:sp>
            <p:nvSpPr>
              <p:cNvPr id="12" name="TextBox 11">
                <a:extLst>
                  <a:ext uri="{FF2B5EF4-FFF2-40B4-BE49-F238E27FC236}">
                    <a16:creationId xmlns:a16="http://schemas.microsoft.com/office/drawing/2014/main" id="{4FFBA74A-F183-5B45-ADFE-AA8EE217427D}"/>
                  </a:ext>
                </a:extLst>
              </p:cNvPr>
              <p:cNvSpPr txBox="1">
                <a:spLocks noRot="1" noChangeAspect="1" noMove="1" noResize="1" noEditPoints="1" noAdjustHandles="1" noChangeArrowheads="1" noChangeShapeType="1" noTextEdit="1"/>
              </p:cNvSpPr>
              <p:nvPr/>
            </p:nvSpPr>
            <p:spPr>
              <a:xfrm>
                <a:off x="10370917" y="4253162"/>
                <a:ext cx="2004008" cy="738664"/>
              </a:xfrm>
              <a:prstGeom prst="rect">
                <a:avLst/>
              </a:prstGeom>
              <a:blipFill>
                <a:blip r:embed="rId6"/>
                <a:stretch>
                  <a:fillRect l="-633" t="-172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A8BD031-7744-6D4B-8F66-6BBE481F4D5D}"/>
              </a:ext>
            </a:extLst>
          </p:cNvPr>
          <p:cNvSpPr txBox="1"/>
          <p:nvPr/>
        </p:nvSpPr>
        <p:spPr>
          <a:xfrm>
            <a:off x="4912675" y="6184604"/>
            <a:ext cx="6296261" cy="415498"/>
          </a:xfrm>
          <a:prstGeom prst="rect">
            <a:avLst/>
          </a:prstGeom>
          <a:noFill/>
        </p:spPr>
        <p:txBody>
          <a:bodyPr wrap="square" rtlCol="0">
            <a:spAutoFit/>
          </a:bodyPr>
          <a:lstStyle/>
          <a:p>
            <a:r>
              <a:rPr lang="en-US" sz="1050" dirty="0"/>
              <a:t>Leckey, Cara AC, et al. "Simulation of guided-wave ultrasound propagation in composite laminates: Benchmark comparisons of numerical codes and experiment." </a:t>
            </a:r>
            <a:r>
              <a:rPr lang="en-US" sz="1050" dirty="0" err="1"/>
              <a:t>Ultrasonics</a:t>
            </a:r>
            <a:r>
              <a:rPr lang="en-US" sz="1050" dirty="0"/>
              <a:t> 84 (2018): 187-200.</a:t>
            </a:r>
            <a:endParaRPr lang="en-US" sz="1100" dirty="0"/>
          </a:p>
        </p:txBody>
      </p:sp>
    </p:spTree>
    <p:extLst>
      <p:ext uri="{BB962C8B-B14F-4D97-AF65-F5344CB8AC3E}">
        <p14:creationId xmlns:p14="http://schemas.microsoft.com/office/powerpoint/2010/main" val="83121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79E8BA-CD8A-C343-B0C9-A1A9735D55E2}"/>
              </a:ext>
            </a:extLst>
          </p:cNvPr>
          <p:cNvSpPr/>
          <p:nvPr/>
        </p:nvSpPr>
        <p:spPr bwMode="auto">
          <a:xfrm>
            <a:off x="6801218" y="5592458"/>
            <a:ext cx="4690566" cy="217481"/>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pic>
        <p:nvPicPr>
          <p:cNvPr id="2" name="dynamic_images.mp4" descr="dynamic_images.mp4">
            <a:hlinkClick r:id="" action="ppaction://media"/>
            <a:extLst>
              <a:ext uri="{FF2B5EF4-FFF2-40B4-BE49-F238E27FC236}">
                <a16:creationId xmlns:a16="http://schemas.microsoft.com/office/drawing/2014/main" id="{886A62F8-3C03-E94B-B23A-3916AA5F231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0821" t="27627" r="23187" b="27529"/>
          <a:stretch/>
        </p:blipFill>
        <p:spPr>
          <a:xfrm>
            <a:off x="6250542" y="1290256"/>
            <a:ext cx="5341073" cy="2722071"/>
          </a:xfrm>
          <a:prstGeom prst="rect">
            <a:avLst/>
          </a:prstGeom>
        </p:spPr>
      </p:pic>
      <p:graphicFrame>
        <p:nvGraphicFramePr>
          <p:cNvPr id="21" name="Table 20">
            <a:extLst>
              <a:ext uri="{FF2B5EF4-FFF2-40B4-BE49-F238E27FC236}">
                <a16:creationId xmlns:a16="http://schemas.microsoft.com/office/drawing/2014/main" id="{BF763A3C-107A-4651-9F9A-E9EE96625D4D}"/>
              </a:ext>
            </a:extLst>
          </p:cNvPr>
          <p:cNvGraphicFramePr>
            <a:graphicFrameLocks noGrp="1"/>
          </p:cNvGraphicFramePr>
          <p:nvPr>
            <p:extLst>
              <p:ext uri="{D42A27DB-BD31-4B8C-83A1-F6EECF244321}">
                <p14:modId xmlns:p14="http://schemas.microsoft.com/office/powerpoint/2010/main" val="952815071"/>
              </p:ext>
            </p:extLst>
          </p:nvPr>
        </p:nvGraphicFramePr>
        <p:xfrm>
          <a:off x="6250542" y="4400644"/>
          <a:ext cx="5941458" cy="1384202"/>
        </p:xfrm>
        <a:graphic>
          <a:graphicData uri="http://schemas.openxmlformats.org/drawingml/2006/table">
            <a:tbl>
              <a:tblPr firstRow="1" firstCol="1" bandRow="1"/>
              <a:tblGrid>
                <a:gridCol w="1774450">
                  <a:extLst>
                    <a:ext uri="{9D8B030D-6E8A-4147-A177-3AD203B41FA5}">
                      <a16:colId xmlns:a16="http://schemas.microsoft.com/office/drawing/2014/main" val="382064993"/>
                    </a:ext>
                  </a:extLst>
                </a:gridCol>
                <a:gridCol w="1774450">
                  <a:extLst>
                    <a:ext uri="{9D8B030D-6E8A-4147-A177-3AD203B41FA5}">
                      <a16:colId xmlns:a16="http://schemas.microsoft.com/office/drawing/2014/main" val="3455177232"/>
                    </a:ext>
                  </a:extLst>
                </a:gridCol>
                <a:gridCol w="617349">
                  <a:extLst>
                    <a:ext uri="{9D8B030D-6E8A-4147-A177-3AD203B41FA5}">
                      <a16:colId xmlns:a16="http://schemas.microsoft.com/office/drawing/2014/main" val="3901924590"/>
                    </a:ext>
                  </a:extLst>
                </a:gridCol>
                <a:gridCol w="1775209">
                  <a:extLst>
                    <a:ext uri="{9D8B030D-6E8A-4147-A177-3AD203B41FA5}">
                      <a16:colId xmlns:a16="http://schemas.microsoft.com/office/drawing/2014/main" val="3975973917"/>
                    </a:ext>
                  </a:extLst>
                </a:gridCol>
              </a:tblGrid>
              <a:tr h="291626">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1100" baseline="-25000" dirty="0" err="1">
                          <a:effectLst/>
                          <a:latin typeface="Calibri" panose="020F0502020204030204" pitchFamily="34" charset="0"/>
                          <a:ea typeface="Calibri" panose="020F0502020204030204" pitchFamily="34" charset="0"/>
                          <a:cs typeface="Times New Roman" panose="02020603050405020304" pitchFamily="18" charset="0"/>
                        </a:rPr>
                        <a:t>run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(hours)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r>
                        <a:rPr lang="en-US" sz="11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Memory</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(GB)</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520444"/>
                  </a:ext>
                </a:extLst>
              </a:tr>
              <a:tr h="142514">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COMSOL</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7.77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27860046"/>
                  </a:ext>
                </a:extLst>
              </a:tr>
              <a:tr h="142514">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ABAQUS Implicit</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lnL>
                      <a:noFill/>
                    </a:lnL>
                    <a:lnR>
                      <a:noFill/>
                    </a:lnR>
                    <a:lnT>
                      <a:noFill/>
                    </a:lnT>
                    <a:lnB>
                      <a:noFill/>
                    </a:lnB>
                  </a:tcPr>
                </a:tc>
                <a:extLst>
                  <a:ext uri="{0D108BD9-81ED-4DB2-BD59-A6C34878D82A}">
                    <a16:rowId xmlns:a16="http://schemas.microsoft.com/office/drawing/2014/main" val="4023479172"/>
                  </a:ext>
                </a:extLst>
              </a:tr>
              <a:tr h="142514">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ABAQUS Explicit</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a:noFill/>
                    </a:lnL>
                    <a:lnR>
                      <a:noFill/>
                    </a:lnR>
                    <a:lnT>
                      <a:noFill/>
                    </a:lnT>
                    <a:lnB>
                      <a:noFill/>
                    </a:lnB>
                  </a:tcPr>
                </a:tc>
                <a:extLst>
                  <a:ext uri="{0D108BD9-81ED-4DB2-BD59-A6C34878D82A}">
                    <a16:rowId xmlns:a16="http://schemas.microsoft.com/office/drawing/2014/main" val="3539412442"/>
                  </a:ext>
                </a:extLst>
              </a:tr>
              <a:tr h="142514">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ANSYS</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a:noFill/>
                    </a:lnL>
                    <a:lnR>
                      <a:noFill/>
                    </a:lnR>
                    <a:lnT>
                      <a:noFill/>
                    </a:lnT>
                    <a:lnB>
                      <a:noFill/>
                    </a:lnB>
                  </a:tcPr>
                </a:tc>
                <a:extLst>
                  <a:ext uri="{0D108BD9-81ED-4DB2-BD59-A6C34878D82A}">
                    <a16:rowId xmlns:a16="http://schemas.microsoft.com/office/drawing/2014/main" val="2873471701"/>
                  </a:ext>
                </a:extLst>
              </a:tr>
              <a:tr h="176493">
                <a:tc>
                  <a:txBody>
                    <a:bodyPr/>
                    <a:lstStyle/>
                    <a:p>
                      <a:pPr marL="0" marR="0" algn="ctr">
                        <a:lnSpc>
                          <a:spcPct val="107000"/>
                        </a:lnSpc>
                        <a:spcBef>
                          <a:spcPts val="0"/>
                        </a:spcBef>
                        <a:spcAft>
                          <a:spcPts val="0"/>
                        </a:spcAft>
                        <a:tabLst>
                          <a:tab pos="673100" algn="ctr"/>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RSG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cpu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0.15</a:t>
                      </a: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16.6</a:t>
                      </a: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250387340"/>
                  </a:ext>
                </a:extLst>
              </a:tr>
              <a:tr h="142514">
                <a:tc>
                  <a:txBody>
                    <a:bodyPr/>
                    <a:lstStyle/>
                    <a:p>
                      <a:pPr marL="0" marR="0" algn="ctr">
                        <a:lnSpc>
                          <a:spcPct val="107000"/>
                        </a:lnSpc>
                        <a:spcBef>
                          <a:spcPts val="0"/>
                        </a:spcBef>
                        <a:spcAft>
                          <a:spcPts val="0"/>
                        </a:spcAft>
                        <a:tabLst>
                          <a:tab pos="673100" algn="ctr"/>
                        </a:tabLs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swSim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0.2-0.62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41.9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56843"/>
                  </a:ext>
                </a:extLst>
              </a:tr>
            </a:tbl>
          </a:graphicData>
        </a:graphic>
      </p:graphicFrame>
      <p:sp>
        <p:nvSpPr>
          <p:cNvPr id="4" name="Slide Number Placeholder 3">
            <a:extLst>
              <a:ext uri="{FF2B5EF4-FFF2-40B4-BE49-F238E27FC236}">
                <a16:creationId xmlns:a16="http://schemas.microsoft.com/office/drawing/2014/main" id="{30676098-0177-4712-9593-DC254051023C}"/>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11</a:t>
            </a:fld>
            <a:endParaRPr lang="en-US" dirty="0">
              <a:solidFill>
                <a:prstClr val="black">
                  <a:tint val="75000"/>
                </a:prstClr>
              </a:solidFill>
            </a:endParaRPr>
          </a:p>
        </p:txBody>
      </p:sp>
      <p:sp>
        <p:nvSpPr>
          <p:cNvPr id="13" name="Title 1">
            <a:extLst>
              <a:ext uri="{FF2B5EF4-FFF2-40B4-BE49-F238E27FC236}">
                <a16:creationId xmlns:a16="http://schemas.microsoft.com/office/drawing/2014/main" id="{993EDC01-5985-4253-8203-CA999998D026}"/>
              </a:ext>
            </a:extLst>
          </p:cNvPr>
          <p:cNvSpPr>
            <a:spLocks noGrp="1"/>
          </p:cNvSpPr>
          <p:nvPr>
            <p:ph type="title"/>
          </p:nvPr>
        </p:nvSpPr>
        <p:spPr>
          <a:xfrm>
            <a:off x="306917" y="76200"/>
            <a:ext cx="11580283" cy="753346"/>
          </a:xfrm>
        </p:spPr>
        <p:txBody>
          <a:bodyPr/>
          <a:lstStyle/>
          <a:p>
            <a:r>
              <a:rPr lang="en-US" sz="3600" dirty="0"/>
              <a:t>Benchmark Case – Delaminated Composite Plate </a:t>
            </a:r>
          </a:p>
        </p:txBody>
      </p:sp>
      <p:sp>
        <p:nvSpPr>
          <p:cNvPr id="14" name="Content Placeholder 2">
            <a:extLst>
              <a:ext uri="{FF2B5EF4-FFF2-40B4-BE49-F238E27FC236}">
                <a16:creationId xmlns:a16="http://schemas.microsoft.com/office/drawing/2014/main" id="{60AB36CF-FF42-49AA-AEDC-651134E515D0}"/>
              </a:ext>
            </a:extLst>
          </p:cNvPr>
          <p:cNvSpPr>
            <a:spLocks noGrp="1"/>
          </p:cNvSpPr>
          <p:nvPr>
            <p:ph idx="1"/>
          </p:nvPr>
        </p:nvSpPr>
        <p:spPr>
          <a:xfrm>
            <a:off x="304801" y="1066800"/>
            <a:ext cx="5791199" cy="5334000"/>
          </a:xfrm>
        </p:spPr>
        <p:txBody>
          <a:bodyPr/>
          <a:lstStyle/>
          <a:p>
            <a:r>
              <a:rPr lang="en-US" dirty="0"/>
              <a:t>Experimental, FEM, and in-house code benchmark</a:t>
            </a:r>
          </a:p>
          <a:p>
            <a:pPr lvl="1"/>
            <a:r>
              <a:rPr lang="en-US" sz="1400" dirty="0"/>
              <a:t>Normal incidence contact transducer. Delamination via Teflon insert between 2</a:t>
            </a:r>
            <a:r>
              <a:rPr lang="en-US" sz="1400" baseline="30000" dirty="0"/>
              <a:t>nd</a:t>
            </a:r>
            <a:r>
              <a:rPr lang="en-US" sz="1400" dirty="0"/>
              <a:t> and 3</a:t>
            </a:r>
            <a:r>
              <a:rPr lang="en-US" sz="1400" baseline="30000" dirty="0"/>
              <a:t>rd</a:t>
            </a:r>
            <a:r>
              <a:rPr lang="en-US" sz="1400" dirty="0"/>
              <a:t> ply</a:t>
            </a:r>
          </a:p>
          <a:p>
            <a:pPr lvl="1"/>
            <a:r>
              <a:rPr lang="en-US" sz="1400" dirty="0"/>
              <a:t>Full wavefield capture via laser Doppler vibrometry (LDV)</a:t>
            </a:r>
          </a:p>
          <a:p>
            <a:r>
              <a:rPr lang="en-US" dirty="0"/>
              <a:t>Mode conversion and reflection off delamination edges</a:t>
            </a:r>
          </a:p>
          <a:p>
            <a:r>
              <a:rPr lang="en-US" dirty="0"/>
              <a:t>Velocity/wavenumber/wavelength changes above delamination observed via simulation and LDV</a:t>
            </a:r>
          </a:p>
          <a:p>
            <a:endParaRPr lang="en-US" dirty="0"/>
          </a:p>
        </p:txBody>
      </p:sp>
      <p:pic>
        <p:nvPicPr>
          <p:cNvPr id="15" name="Picture 14">
            <a:extLst>
              <a:ext uri="{FF2B5EF4-FFF2-40B4-BE49-F238E27FC236}">
                <a16:creationId xmlns:a16="http://schemas.microsoft.com/office/drawing/2014/main" id="{04A55165-2569-4EFC-B2CB-4AFAD77F6CC5}"/>
              </a:ext>
            </a:extLst>
          </p:cNvPr>
          <p:cNvPicPr>
            <a:picLocks noChangeAspect="1"/>
          </p:cNvPicPr>
          <p:nvPr/>
        </p:nvPicPr>
        <p:blipFill>
          <a:blip r:embed="rId6"/>
          <a:stretch>
            <a:fillRect/>
          </a:stretch>
        </p:blipFill>
        <p:spPr>
          <a:xfrm>
            <a:off x="226028" y="3246242"/>
            <a:ext cx="2276359" cy="2108037"/>
          </a:xfrm>
          <a:prstGeom prst="rect">
            <a:avLst/>
          </a:prstGeom>
        </p:spPr>
      </p:pic>
      <p:sp>
        <p:nvSpPr>
          <p:cNvPr id="16" name="TextBox 15">
            <a:extLst>
              <a:ext uri="{FF2B5EF4-FFF2-40B4-BE49-F238E27FC236}">
                <a16:creationId xmlns:a16="http://schemas.microsoft.com/office/drawing/2014/main" id="{207E314B-39EF-4509-B8AD-21875FDD9A5B}"/>
              </a:ext>
            </a:extLst>
          </p:cNvPr>
          <p:cNvSpPr txBox="1"/>
          <p:nvPr/>
        </p:nvSpPr>
        <p:spPr>
          <a:xfrm>
            <a:off x="150259" y="6341078"/>
            <a:ext cx="6296261" cy="415498"/>
          </a:xfrm>
          <a:prstGeom prst="rect">
            <a:avLst/>
          </a:prstGeom>
          <a:noFill/>
        </p:spPr>
        <p:txBody>
          <a:bodyPr wrap="square" rtlCol="0">
            <a:spAutoFit/>
          </a:bodyPr>
          <a:lstStyle/>
          <a:p>
            <a:r>
              <a:rPr lang="en-US" sz="1050" dirty="0"/>
              <a:t>Leckey, Cara AC, et al. "Simulation of guided-wave ultrasound propagation in composite laminates: Benchmark comparisons of numerical codes and experiment." </a:t>
            </a:r>
            <a:r>
              <a:rPr lang="en-US" sz="1050" dirty="0" err="1"/>
              <a:t>Ultrasonics</a:t>
            </a:r>
            <a:r>
              <a:rPr lang="en-US" sz="1050" dirty="0"/>
              <a:t> 84 (2018): 187-200.</a:t>
            </a:r>
            <a:endParaRPr lang="en-US" sz="1100" dirty="0"/>
          </a:p>
        </p:txBody>
      </p:sp>
      <p:pic>
        <p:nvPicPr>
          <p:cNvPr id="18" name="Picture 17">
            <a:extLst>
              <a:ext uri="{FF2B5EF4-FFF2-40B4-BE49-F238E27FC236}">
                <a16:creationId xmlns:a16="http://schemas.microsoft.com/office/drawing/2014/main" id="{39FA92A2-F66D-4555-840A-95DDCCC3BA78}"/>
              </a:ext>
            </a:extLst>
          </p:cNvPr>
          <p:cNvPicPr>
            <a:picLocks noChangeAspect="1"/>
          </p:cNvPicPr>
          <p:nvPr/>
        </p:nvPicPr>
        <p:blipFill rotWithShape="1">
          <a:blip r:embed="rId7"/>
          <a:srcRect l="19546" t="5681" r="14250" b="12500"/>
          <a:stretch/>
        </p:blipFill>
        <p:spPr>
          <a:xfrm>
            <a:off x="3207796" y="3733800"/>
            <a:ext cx="2254559" cy="2270326"/>
          </a:xfrm>
          <a:prstGeom prst="rect">
            <a:avLst/>
          </a:prstGeom>
        </p:spPr>
      </p:pic>
      <p:pic>
        <p:nvPicPr>
          <p:cNvPr id="19" name="Picture 18">
            <a:extLst>
              <a:ext uri="{FF2B5EF4-FFF2-40B4-BE49-F238E27FC236}">
                <a16:creationId xmlns:a16="http://schemas.microsoft.com/office/drawing/2014/main" id="{EAB55C6A-2A22-4F96-BFEC-BE740D3F4F80}"/>
              </a:ext>
            </a:extLst>
          </p:cNvPr>
          <p:cNvPicPr>
            <a:picLocks noChangeAspect="1"/>
          </p:cNvPicPr>
          <p:nvPr/>
        </p:nvPicPr>
        <p:blipFill>
          <a:blip r:embed="rId8"/>
          <a:stretch>
            <a:fillRect/>
          </a:stretch>
        </p:blipFill>
        <p:spPr>
          <a:xfrm>
            <a:off x="334855" y="5128613"/>
            <a:ext cx="2520524" cy="1135660"/>
          </a:xfrm>
          <a:prstGeom prst="rect">
            <a:avLst/>
          </a:prstGeom>
        </p:spPr>
      </p:pic>
      <p:sp>
        <p:nvSpPr>
          <p:cNvPr id="20" name="TextBox 19">
            <a:extLst>
              <a:ext uri="{FF2B5EF4-FFF2-40B4-BE49-F238E27FC236}">
                <a16:creationId xmlns:a16="http://schemas.microsoft.com/office/drawing/2014/main" id="{965383A4-A4C4-46DE-8DA8-247EC22B685E}"/>
              </a:ext>
            </a:extLst>
          </p:cNvPr>
          <p:cNvSpPr txBox="1"/>
          <p:nvPr/>
        </p:nvSpPr>
        <p:spPr>
          <a:xfrm>
            <a:off x="3098968" y="3429782"/>
            <a:ext cx="2472214" cy="307777"/>
          </a:xfrm>
          <a:prstGeom prst="rect">
            <a:avLst/>
          </a:prstGeom>
          <a:noFill/>
        </p:spPr>
        <p:txBody>
          <a:bodyPr wrap="square" rtlCol="0">
            <a:spAutoFit/>
          </a:bodyPr>
          <a:lstStyle/>
          <a:p>
            <a:pPr algn="ctr"/>
            <a:r>
              <a:rPr lang="en-US" sz="1400" dirty="0"/>
              <a:t>Experimental Wavefield data</a:t>
            </a:r>
          </a:p>
        </p:txBody>
      </p:sp>
      <p:sp>
        <p:nvSpPr>
          <p:cNvPr id="22" name="TextBox 21">
            <a:extLst>
              <a:ext uri="{FF2B5EF4-FFF2-40B4-BE49-F238E27FC236}">
                <a16:creationId xmlns:a16="http://schemas.microsoft.com/office/drawing/2014/main" id="{08943819-DE2F-4438-BB24-667C2C49C185}"/>
              </a:ext>
            </a:extLst>
          </p:cNvPr>
          <p:cNvSpPr txBox="1"/>
          <p:nvPr/>
        </p:nvSpPr>
        <p:spPr>
          <a:xfrm>
            <a:off x="7324723" y="980773"/>
            <a:ext cx="3669098" cy="307777"/>
          </a:xfrm>
          <a:prstGeom prst="rect">
            <a:avLst/>
          </a:prstGeom>
          <a:noFill/>
        </p:spPr>
        <p:txBody>
          <a:bodyPr wrap="square" rtlCol="0">
            <a:spAutoFit/>
          </a:bodyPr>
          <a:lstStyle/>
          <a:p>
            <a:r>
              <a:rPr lang="en-US" sz="1400" dirty="0" err="1"/>
              <a:t>v</a:t>
            </a:r>
            <a:r>
              <a:rPr lang="en-US" sz="1400" baseline="-25000" dirty="0" err="1"/>
              <a:t>z</a:t>
            </a:r>
            <a:r>
              <a:rPr lang="en-US" sz="1400" dirty="0"/>
              <a:t> surface wavefield, </a:t>
            </a:r>
            <a:r>
              <a:rPr lang="en-US" sz="1400" dirty="0" err="1"/>
              <a:t>swSim</a:t>
            </a:r>
            <a:r>
              <a:rPr lang="en-US" sz="1400" dirty="0"/>
              <a:t> simulation code</a:t>
            </a:r>
          </a:p>
        </p:txBody>
      </p:sp>
      <p:sp>
        <p:nvSpPr>
          <p:cNvPr id="23" name="TextBox 22">
            <a:extLst>
              <a:ext uri="{FF2B5EF4-FFF2-40B4-BE49-F238E27FC236}">
                <a16:creationId xmlns:a16="http://schemas.microsoft.com/office/drawing/2014/main" id="{7751C90F-F63E-4CE4-8B6B-C360A1AB8721}"/>
              </a:ext>
            </a:extLst>
          </p:cNvPr>
          <p:cNvSpPr txBox="1"/>
          <p:nvPr/>
        </p:nvSpPr>
        <p:spPr>
          <a:xfrm>
            <a:off x="6142618" y="4067164"/>
            <a:ext cx="5486400" cy="307777"/>
          </a:xfrm>
          <a:prstGeom prst="rect">
            <a:avLst/>
          </a:prstGeom>
          <a:noFill/>
        </p:spPr>
        <p:txBody>
          <a:bodyPr wrap="square" rtlCol="0">
            <a:spAutoFit/>
          </a:bodyPr>
          <a:lstStyle/>
          <a:p>
            <a:pPr algn="ctr"/>
            <a:r>
              <a:rPr lang="en-US" sz="1400" dirty="0"/>
              <a:t>Run time comparison with COMSOL, Abaqus, ANSYS, </a:t>
            </a:r>
            <a:r>
              <a:rPr lang="en-US" sz="1400" dirty="0" err="1"/>
              <a:t>cpu</a:t>
            </a:r>
            <a:r>
              <a:rPr lang="en-US" sz="1400" dirty="0"/>
              <a:t> RSG</a:t>
            </a:r>
          </a:p>
        </p:txBody>
      </p:sp>
      <p:sp>
        <p:nvSpPr>
          <p:cNvPr id="24" name="Rectangle 23">
            <a:extLst>
              <a:ext uri="{FF2B5EF4-FFF2-40B4-BE49-F238E27FC236}">
                <a16:creationId xmlns:a16="http://schemas.microsoft.com/office/drawing/2014/main" id="{62FEF6AD-2874-4E1E-8DC5-165ED5FB1F98}"/>
              </a:ext>
            </a:extLst>
          </p:cNvPr>
          <p:cNvSpPr/>
          <p:nvPr/>
        </p:nvSpPr>
        <p:spPr bwMode="auto">
          <a:xfrm>
            <a:off x="6489274" y="6017231"/>
            <a:ext cx="5219700" cy="63229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a:t>Between ~130-1100 times faster simulation time for converged model, using comparable compute resources</a:t>
            </a:r>
          </a:p>
        </p:txBody>
      </p:sp>
    </p:spTree>
    <p:extLst>
      <p:ext uri="{BB962C8B-B14F-4D97-AF65-F5344CB8AC3E}">
        <p14:creationId xmlns:p14="http://schemas.microsoft.com/office/powerpoint/2010/main" val="216866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3449-CDDE-B64D-A055-C6DD5389B4F7}"/>
              </a:ext>
            </a:extLst>
          </p:cNvPr>
          <p:cNvSpPr>
            <a:spLocks noGrp="1"/>
          </p:cNvSpPr>
          <p:nvPr>
            <p:ph type="title"/>
          </p:nvPr>
        </p:nvSpPr>
        <p:spPr/>
        <p:txBody>
          <a:bodyPr/>
          <a:lstStyle/>
          <a:p>
            <a:r>
              <a:rPr lang="en-US" sz="3200" dirty="0"/>
              <a:t>Future Work</a:t>
            </a:r>
          </a:p>
        </p:txBody>
      </p:sp>
      <p:sp>
        <p:nvSpPr>
          <p:cNvPr id="3" name="Content Placeholder 2">
            <a:extLst>
              <a:ext uri="{FF2B5EF4-FFF2-40B4-BE49-F238E27FC236}">
                <a16:creationId xmlns:a16="http://schemas.microsoft.com/office/drawing/2014/main" id="{3BDC5886-B843-FE4F-B500-52667BC353AC}"/>
              </a:ext>
            </a:extLst>
          </p:cNvPr>
          <p:cNvSpPr>
            <a:spLocks noGrp="1"/>
          </p:cNvSpPr>
          <p:nvPr>
            <p:ph idx="1"/>
          </p:nvPr>
        </p:nvSpPr>
        <p:spPr/>
        <p:txBody>
          <a:bodyPr/>
          <a:lstStyle/>
          <a:p>
            <a:r>
              <a:rPr lang="en-US" sz="2400" dirty="0"/>
              <a:t>Release the current code as Open Source</a:t>
            </a:r>
          </a:p>
          <a:p>
            <a:r>
              <a:rPr lang="en-US" sz="2400" dirty="0"/>
              <a:t>Modifying the input to use VTK files</a:t>
            </a:r>
          </a:p>
          <a:p>
            <a:r>
              <a:rPr lang="en-US" sz="2400" dirty="0"/>
              <a:t>Parallelizing the preprocessor to improve performance</a:t>
            </a:r>
          </a:p>
          <a:p>
            <a:r>
              <a:rPr lang="en-US" sz="2400" dirty="0"/>
              <a:t>Allow for more complex geometries</a:t>
            </a:r>
          </a:p>
          <a:p>
            <a:r>
              <a:rPr lang="en-US" sz="2400" dirty="0"/>
              <a:t>Validate with additively manufactured parts</a:t>
            </a:r>
          </a:p>
          <a:p>
            <a:r>
              <a:rPr lang="en-US" sz="2400" dirty="0"/>
              <a:t>Save state and restart</a:t>
            </a:r>
          </a:p>
          <a:p>
            <a:endParaRPr lang="en-US" sz="2400" dirty="0"/>
          </a:p>
          <a:p>
            <a:pPr marL="0" indent="0">
              <a:buNone/>
            </a:pPr>
            <a:r>
              <a:rPr lang="en-US" sz="2400" dirty="0"/>
              <a:t>Work supported and contributed to by:</a:t>
            </a:r>
          </a:p>
          <a:p>
            <a:r>
              <a:rPr lang="en-US" sz="2400" dirty="0"/>
              <a:t>Advanced Composites Project</a:t>
            </a:r>
          </a:p>
          <a:p>
            <a:r>
              <a:rPr lang="en-US" sz="2400" dirty="0"/>
              <a:t>Transformative Technology and Tools project</a:t>
            </a:r>
          </a:p>
          <a:p>
            <a:r>
              <a:rPr lang="en-US" sz="2400" dirty="0"/>
              <a:t>High Performance Computing Incubator </a:t>
            </a:r>
          </a:p>
        </p:txBody>
      </p:sp>
      <p:sp>
        <p:nvSpPr>
          <p:cNvPr id="4" name="Slide Number Placeholder 3">
            <a:extLst>
              <a:ext uri="{FF2B5EF4-FFF2-40B4-BE49-F238E27FC236}">
                <a16:creationId xmlns:a16="http://schemas.microsoft.com/office/drawing/2014/main" id="{9D31CC3B-9A14-9B4D-B096-9D4186AE13D5}"/>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12</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D2583AC1-8669-F64D-AE99-F33FB9AF5FC1}"/>
              </a:ext>
            </a:extLst>
          </p:cNvPr>
          <p:cNvSpPr txBox="1"/>
          <p:nvPr/>
        </p:nvSpPr>
        <p:spPr>
          <a:xfrm>
            <a:off x="304802" y="6337734"/>
            <a:ext cx="11286813" cy="461665"/>
          </a:xfrm>
          <a:prstGeom prst="rect">
            <a:avLst/>
          </a:prstGeom>
          <a:noFill/>
        </p:spPr>
        <p:txBody>
          <a:bodyPr wrap="square" rtlCol="0">
            <a:spAutoFit/>
          </a:bodyPr>
          <a:lstStyle/>
          <a:p>
            <a:r>
              <a:rPr lang="en-US" sz="120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145005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262A-8026-8647-BAFD-5A62DC007A89}"/>
              </a:ext>
            </a:extLst>
          </p:cNvPr>
          <p:cNvSpPr>
            <a:spLocks noGrp="1"/>
          </p:cNvSpPr>
          <p:nvPr>
            <p:ph type="title"/>
          </p:nvPr>
        </p:nvSpPr>
        <p:spPr/>
        <p:txBody>
          <a:bodyPr/>
          <a:lstStyle/>
          <a:p>
            <a:r>
              <a:rPr lang="en-US" sz="3600" dirty="0"/>
              <a:t>Vision for a Unified Data Format for NDE Simulation</a:t>
            </a:r>
          </a:p>
        </p:txBody>
      </p:sp>
      <p:sp>
        <p:nvSpPr>
          <p:cNvPr id="3" name="Content Placeholder 2">
            <a:extLst>
              <a:ext uri="{FF2B5EF4-FFF2-40B4-BE49-F238E27FC236}">
                <a16:creationId xmlns:a16="http://schemas.microsoft.com/office/drawing/2014/main" id="{065CCE76-1844-DE4A-AF7C-70452DE43BF7}"/>
              </a:ext>
            </a:extLst>
          </p:cNvPr>
          <p:cNvSpPr>
            <a:spLocks noGrp="1"/>
          </p:cNvSpPr>
          <p:nvPr>
            <p:ph idx="1"/>
          </p:nvPr>
        </p:nvSpPr>
        <p:spPr/>
        <p:txBody>
          <a:bodyPr/>
          <a:lstStyle/>
          <a:p>
            <a:pPr marL="0" indent="0">
              <a:buNone/>
            </a:pPr>
            <a:r>
              <a:rPr lang="en-US" dirty="0"/>
              <a:t>Existing Gap in Simulation Data Format</a:t>
            </a:r>
          </a:p>
          <a:p>
            <a:r>
              <a:rPr lang="en-US" dirty="0"/>
              <a:t>Open access to data</a:t>
            </a:r>
          </a:p>
          <a:p>
            <a:r>
              <a:rPr lang="en-US" dirty="0"/>
              <a:t>Code interoperability</a:t>
            </a:r>
          </a:p>
          <a:p>
            <a:pPr marL="0" indent="0">
              <a:buNone/>
            </a:pPr>
            <a:endParaRPr lang="en-US" dirty="0"/>
          </a:p>
          <a:p>
            <a:pPr marL="0" indent="0">
              <a:buNone/>
            </a:pPr>
            <a:r>
              <a:rPr lang="en-US" dirty="0"/>
              <a:t>Desired Traits</a:t>
            </a:r>
          </a:p>
          <a:p>
            <a:r>
              <a:rPr lang="en-US" dirty="0"/>
              <a:t>Self-described mesh, field, solver data</a:t>
            </a:r>
          </a:p>
          <a:p>
            <a:r>
              <a:rPr lang="en-US" dirty="0"/>
              <a:t>Optimized size-on-disk storage</a:t>
            </a:r>
          </a:p>
          <a:p>
            <a:r>
              <a:rPr lang="en-US" dirty="0"/>
              <a:t>Performant Parallel I/O</a:t>
            </a:r>
          </a:p>
          <a:p>
            <a:pPr marL="0" indent="0">
              <a:buNone/>
            </a:pPr>
            <a:endParaRPr lang="en-US" dirty="0"/>
          </a:p>
          <a:p>
            <a:pPr marL="0" indent="0">
              <a:buNone/>
            </a:pPr>
            <a:r>
              <a:rPr lang="en-US" dirty="0"/>
              <a:t>Opportunities for Community Engagement and Collaboration</a:t>
            </a:r>
          </a:p>
          <a:p>
            <a:r>
              <a:rPr lang="en-US" dirty="0"/>
              <a:t>Preliminary survey of existing data formats from other fields .</a:t>
            </a:r>
          </a:p>
          <a:p>
            <a:r>
              <a:rPr lang="en-US" dirty="0"/>
              <a:t>Agency and community NDE experts will be solicited for feedback for both data format requirements and for existing data standards which may be used as a foundation. </a:t>
            </a:r>
          </a:p>
          <a:p>
            <a:r>
              <a:rPr lang="en-US" dirty="0"/>
              <a:t>Potential stakeholders include experts from US government agencies, US industry, and US academics. Since the international community is highly invested in NDE simulation, this may also include research from US allies and the international academic community.</a:t>
            </a:r>
          </a:p>
          <a:p>
            <a:pPr marL="0" indent="0">
              <a:buNone/>
            </a:pPr>
            <a:endParaRPr lang="en-US" dirty="0"/>
          </a:p>
        </p:txBody>
      </p:sp>
      <p:sp>
        <p:nvSpPr>
          <p:cNvPr id="4" name="Slide Number Placeholder 3">
            <a:extLst>
              <a:ext uri="{FF2B5EF4-FFF2-40B4-BE49-F238E27FC236}">
                <a16:creationId xmlns:a16="http://schemas.microsoft.com/office/drawing/2014/main" id="{ABBC2511-B5B8-4545-942A-E2E2845140A1}"/>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13</a:t>
            </a:fld>
            <a:endParaRPr lang="en-US" dirty="0">
              <a:solidFill>
                <a:prstClr val="black">
                  <a:tint val="75000"/>
                </a:prstClr>
              </a:solidFill>
            </a:endParaRPr>
          </a:p>
        </p:txBody>
      </p:sp>
      <p:sp>
        <p:nvSpPr>
          <p:cNvPr id="5" name="Content Placeholder 2">
            <a:extLst>
              <a:ext uri="{FF2B5EF4-FFF2-40B4-BE49-F238E27FC236}">
                <a16:creationId xmlns:a16="http://schemas.microsoft.com/office/drawing/2014/main" id="{1EE73A22-01D4-9D4D-8AFF-A0DC8992D48A}"/>
              </a:ext>
            </a:extLst>
          </p:cNvPr>
          <p:cNvSpPr txBox="1">
            <a:spLocks/>
          </p:cNvSpPr>
          <p:nvPr/>
        </p:nvSpPr>
        <p:spPr bwMode="auto">
          <a:xfrm>
            <a:off x="4484912" y="2677796"/>
            <a:ext cx="6058168" cy="138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t" anchorCtr="0" compatLnSpc="1">
            <a:prstTxWarp prst="textNoShape">
              <a:avLst/>
            </a:prstTxWarp>
          </a:bodyPr>
          <a:lst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a:lstStyle>
          <a:p>
            <a:r>
              <a:rPr lang="en-US" kern="0" dirty="0"/>
              <a:t>Compatible with existing data access/manipulation tools</a:t>
            </a:r>
          </a:p>
          <a:p>
            <a:r>
              <a:rPr lang="en-US" kern="0" dirty="0"/>
              <a:t>Compatible with existing visualization tools</a:t>
            </a:r>
          </a:p>
          <a:p>
            <a:r>
              <a:rPr lang="en-US" kern="0" dirty="0"/>
              <a:t>Extensible on-demand to new solvers and physics</a:t>
            </a:r>
          </a:p>
          <a:p>
            <a:endParaRPr lang="en-US" kern="0" dirty="0"/>
          </a:p>
          <a:p>
            <a:pPr marL="0" indent="0">
              <a:buFontTx/>
              <a:buNone/>
            </a:pPr>
            <a:endParaRPr lang="en-US" kern="0" dirty="0"/>
          </a:p>
        </p:txBody>
      </p:sp>
      <p:sp>
        <p:nvSpPr>
          <p:cNvPr id="6" name="Content Placeholder 2">
            <a:extLst>
              <a:ext uri="{FF2B5EF4-FFF2-40B4-BE49-F238E27FC236}">
                <a16:creationId xmlns:a16="http://schemas.microsoft.com/office/drawing/2014/main" id="{6856A667-91DF-1245-BB65-2B2BF4DC0EFE}"/>
              </a:ext>
            </a:extLst>
          </p:cNvPr>
          <p:cNvSpPr txBox="1">
            <a:spLocks/>
          </p:cNvSpPr>
          <p:nvPr/>
        </p:nvSpPr>
        <p:spPr bwMode="auto">
          <a:xfrm>
            <a:off x="4484912" y="1375094"/>
            <a:ext cx="6058168" cy="138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t" anchorCtr="0" compatLnSpc="1">
            <a:prstTxWarp prst="textNoShape">
              <a:avLst/>
            </a:prstTxWarp>
          </a:bodyPr>
          <a:lst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a:lstStyle>
          <a:p>
            <a:r>
              <a:rPr lang="en-US" dirty="0"/>
              <a:t>Larger adoption of uniform methods for  geometry processing, parametric analysis, and post processing.</a:t>
            </a:r>
          </a:p>
          <a:p>
            <a:pPr marL="0" indent="0">
              <a:buFontTx/>
              <a:buNone/>
            </a:pPr>
            <a:endParaRPr lang="en-US" kern="0" dirty="0"/>
          </a:p>
        </p:txBody>
      </p:sp>
    </p:spTree>
    <p:extLst>
      <p:ext uri="{BB962C8B-B14F-4D97-AF65-F5344CB8AC3E}">
        <p14:creationId xmlns:p14="http://schemas.microsoft.com/office/powerpoint/2010/main" val="403050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9605-2735-9F42-963B-70017B0F195D}"/>
              </a:ext>
            </a:extLst>
          </p:cNvPr>
          <p:cNvSpPr>
            <a:spLocks noGrp="1"/>
          </p:cNvSpPr>
          <p:nvPr>
            <p:ph type="title"/>
          </p:nvPr>
        </p:nvSpPr>
        <p:spPr/>
        <p:txBody>
          <a:bodyPr/>
          <a:lstStyle/>
          <a:p>
            <a:r>
              <a:rPr lang="en-US" sz="3600" dirty="0"/>
              <a:t>Ultrasound Testing Simulation for NDE </a:t>
            </a:r>
          </a:p>
        </p:txBody>
      </p:sp>
      <p:graphicFrame>
        <p:nvGraphicFramePr>
          <p:cNvPr id="7" name="Content Placeholder 6">
            <a:extLst>
              <a:ext uri="{FF2B5EF4-FFF2-40B4-BE49-F238E27FC236}">
                <a16:creationId xmlns:a16="http://schemas.microsoft.com/office/drawing/2014/main" id="{2D33E1D6-54E6-5049-81FC-DC37C520F2B6}"/>
              </a:ext>
            </a:extLst>
          </p:cNvPr>
          <p:cNvGraphicFramePr>
            <a:graphicFrameLocks noGrp="1"/>
          </p:cNvGraphicFramePr>
          <p:nvPr>
            <p:ph idx="1"/>
            <p:extLst>
              <p:ext uri="{D42A27DB-BD31-4B8C-83A1-F6EECF244321}">
                <p14:modId xmlns:p14="http://schemas.microsoft.com/office/powerpoint/2010/main" val="1147932390"/>
              </p:ext>
            </p:extLst>
          </p:nvPr>
        </p:nvGraphicFramePr>
        <p:xfrm>
          <a:off x="306917" y="1120140"/>
          <a:ext cx="11580282" cy="161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11B3AAE-9CC4-1147-A353-A846A0D1AEC2}"/>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2</a:t>
            </a:fld>
            <a:endParaRPr lang="en-US" dirty="0">
              <a:solidFill>
                <a:prstClr val="black">
                  <a:tint val="75000"/>
                </a:prstClr>
              </a:solidFill>
            </a:endParaRPr>
          </a:p>
        </p:txBody>
      </p:sp>
      <p:pic>
        <p:nvPicPr>
          <p:cNvPr id="6" name="Picture 2" descr="cid:image001.png@01D49152.18254AF0">
            <a:extLst>
              <a:ext uri="{FF2B5EF4-FFF2-40B4-BE49-F238E27FC236}">
                <a16:creationId xmlns:a16="http://schemas.microsoft.com/office/drawing/2014/main" id="{A6EE0B3F-737F-8C45-91A3-AFE7DDFBAFE0}"/>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6908442" y="3019918"/>
            <a:ext cx="4499787" cy="3109630"/>
          </a:xfrm>
          <a:prstGeom prst="rect">
            <a:avLst/>
          </a:prstGeom>
          <a:ln w="38100" cap="sq">
            <a:solidFill>
              <a:schemeClr val="bg1"/>
            </a:solidFill>
            <a:miter lim="800000"/>
          </a:ln>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C96C6C-388F-4A4E-9BD3-0DB65CD74A06}"/>
              </a:ext>
            </a:extLst>
          </p:cNvPr>
          <p:cNvSpPr txBox="1"/>
          <p:nvPr/>
        </p:nvSpPr>
        <p:spPr>
          <a:xfrm>
            <a:off x="306916" y="3078922"/>
            <a:ext cx="6195483" cy="3416320"/>
          </a:xfrm>
          <a:prstGeom prst="rect">
            <a:avLst/>
          </a:prstGeom>
          <a:noFill/>
        </p:spPr>
        <p:txBody>
          <a:bodyPr wrap="square" rtlCol="0">
            <a:spAutoFit/>
          </a:bodyPr>
          <a:lstStyle/>
          <a:p>
            <a:r>
              <a:rPr lang="en-US" sz="2400" dirty="0"/>
              <a:t>Simulation can:</a:t>
            </a:r>
          </a:p>
          <a:p>
            <a:pPr marL="347663" lvl="1" indent="-127397">
              <a:buFont typeface="Wingdings" pitchFamily="2" charset="2"/>
              <a:buChar char="§"/>
            </a:pPr>
            <a:r>
              <a:rPr lang="en-US" sz="2400" b="1" dirty="0"/>
              <a:t>Provide insight</a:t>
            </a:r>
            <a:r>
              <a:rPr lang="en-US" sz="2400" dirty="0"/>
              <a:t> into underlying interaction phenomena and energy paths.</a:t>
            </a:r>
          </a:p>
          <a:p>
            <a:pPr marL="347663" lvl="1" indent="-127397">
              <a:buFont typeface="Wingdings" pitchFamily="2" charset="2"/>
              <a:buChar char="§"/>
            </a:pPr>
            <a:r>
              <a:rPr lang="en-US" sz="2400" b="1" dirty="0"/>
              <a:t>Predict and quantify</a:t>
            </a:r>
            <a:r>
              <a:rPr lang="en-US" sz="2400" dirty="0"/>
              <a:t> energy-damage interaction.</a:t>
            </a:r>
            <a:endParaRPr lang="en-US" sz="2400" b="1" dirty="0"/>
          </a:p>
          <a:p>
            <a:pPr marL="347663" lvl="1" indent="-127397">
              <a:buFont typeface="Wingdings" pitchFamily="2" charset="2"/>
              <a:buChar char="§"/>
            </a:pPr>
            <a:r>
              <a:rPr lang="en-US" sz="2400" b="1" dirty="0"/>
              <a:t>Extract features</a:t>
            </a:r>
            <a:r>
              <a:rPr lang="en-US" sz="2400" dirty="0"/>
              <a:t> correlated with relevant parameters.</a:t>
            </a:r>
            <a:endParaRPr lang="en-US" sz="2400" b="1" dirty="0"/>
          </a:p>
          <a:p>
            <a:pPr marL="347663" lvl="1" indent="-127397">
              <a:buFont typeface="Wingdings" pitchFamily="2" charset="2"/>
              <a:buChar char="§"/>
            </a:pPr>
            <a:r>
              <a:rPr lang="en-US" sz="2400" b="1" dirty="0"/>
              <a:t>Optimize</a:t>
            </a:r>
            <a:r>
              <a:rPr lang="en-US" sz="2400" dirty="0"/>
              <a:t> inspection setup.</a:t>
            </a:r>
            <a:endParaRPr lang="en-US" sz="2400" b="1" dirty="0"/>
          </a:p>
          <a:p>
            <a:pPr marL="347663" lvl="1" indent="-127397">
              <a:buFont typeface="Wingdings" pitchFamily="2" charset="2"/>
              <a:buChar char="§"/>
            </a:pPr>
            <a:r>
              <a:rPr lang="en-US" sz="2400" b="1" dirty="0"/>
              <a:t>Provide confidence </a:t>
            </a:r>
            <a:r>
              <a:rPr lang="en-US" sz="2400" dirty="0"/>
              <a:t>in inspection results.</a:t>
            </a:r>
          </a:p>
        </p:txBody>
      </p:sp>
    </p:spTree>
    <p:extLst>
      <p:ext uri="{BB962C8B-B14F-4D97-AF65-F5344CB8AC3E}">
        <p14:creationId xmlns:p14="http://schemas.microsoft.com/office/powerpoint/2010/main" val="359045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D17E-2C1C-4F86-8261-22BF53FDE916}"/>
              </a:ext>
            </a:extLst>
          </p:cNvPr>
          <p:cNvSpPr>
            <a:spLocks noGrp="1"/>
          </p:cNvSpPr>
          <p:nvPr>
            <p:ph type="title"/>
          </p:nvPr>
        </p:nvSpPr>
        <p:spPr/>
        <p:txBody>
          <a:bodyPr/>
          <a:lstStyle/>
          <a:p>
            <a:r>
              <a:rPr lang="en-US" sz="3600" dirty="0"/>
              <a:t>Ultrasound Simulation for Additive Manufacturing</a:t>
            </a:r>
          </a:p>
        </p:txBody>
      </p:sp>
      <p:sp>
        <p:nvSpPr>
          <p:cNvPr id="4" name="Slide Number Placeholder 3">
            <a:extLst>
              <a:ext uri="{FF2B5EF4-FFF2-40B4-BE49-F238E27FC236}">
                <a16:creationId xmlns:a16="http://schemas.microsoft.com/office/drawing/2014/main" id="{50FE9408-04EF-4AD5-B672-95A3B28C48F9}"/>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3</a:t>
            </a:fld>
            <a:endParaRPr lang="en-US" dirty="0">
              <a:solidFill>
                <a:prstClr val="black">
                  <a:tint val="75000"/>
                </a:prstClr>
              </a:solidFill>
            </a:endParaRPr>
          </a:p>
        </p:txBody>
      </p:sp>
      <p:sp>
        <p:nvSpPr>
          <p:cNvPr id="92" name="TextBox 91">
            <a:extLst>
              <a:ext uri="{FF2B5EF4-FFF2-40B4-BE49-F238E27FC236}">
                <a16:creationId xmlns:a16="http://schemas.microsoft.com/office/drawing/2014/main" id="{60D6289E-3ACD-4F1E-823A-3A3520037E39}"/>
              </a:ext>
            </a:extLst>
          </p:cNvPr>
          <p:cNvSpPr txBox="1"/>
          <p:nvPr/>
        </p:nvSpPr>
        <p:spPr>
          <a:xfrm>
            <a:off x="2350846" y="4152454"/>
            <a:ext cx="2718199" cy="584775"/>
          </a:xfrm>
          <a:prstGeom prst="rect">
            <a:avLst/>
          </a:prstGeom>
          <a:noFill/>
        </p:spPr>
        <p:txBody>
          <a:bodyPr wrap="square" rtlCol="0">
            <a:spAutoFit/>
          </a:bodyPr>
          <a:lstStyle/>
          <a:p>
            <a:r>
              <a:rPr lang="en-US" sz="1600" dirty="0"/>
              <a:t>Concept sketch – UT model with porosity defect</a:t>
            </a:r>
          </a:p>
        </p:txBody>
      </p:sp>
      <p:grpSp>
        <p:nvGrpSpPr>
          <p:cNvPr id="12" name="Group 11">
            <a:extLst>
              <a:ext uri="{FF2B5EF4-FFF2-40B4-BE49-F238E27FC236}">
                <a16:creationId xmlns:a16="http://schemas.microsoft.com/office/drawing/2014/main" id="{2D565C06-A5F3-4871-9F5E-5481C6EBD768}"/>
              </a:ext>
            </a:extLst>
          </p:cNvPr>
          <p:cNvGrpSpPr/>
          <p:nvPr/>
        </p:nvGrpSpPr>
        <p:grpSpPr>
          <a:xfrm>
            <a:off x="188278" y="936628"/>
            <a:ext cx="4565486" cy="3746078"/>
            <a:chOff x="123033" y="1130300"/>
            <a:chExt cx="4565486" cy="3746078"/>
          </a:xfrm>
        </p:grpSpPr>
        <p:sp>
          <p:nvSpPr>
            <p:cNvPr id="108" name="Rectangle 107">
              <a:extLst>
                <a:ext uri="{FF2B5EF4-FFF2-40B4-BE49-F238E27FC236}">
                  <a16:creationId xmlns:a16="http://schemas.microsoft.com/office/drawing/2014/main" id="{1736AE06-A080-47B3-8504-47D5779A877D}"/>
                </a:ext>
              </a:extLst>
            </p:cNvPr>
            <p:cNvSpPr/>
            <p:nvPr/>
          </p:nvSpPr>
          <p:spPr bwMode="auto">
            <a:xfrm>
              <a:off x="1029807" y="1792438"/>
              <a:ext cx="2818294" cy="127431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grpSp>
          <p:nvGrpSpPr>
            <p:cNvPr id="106" name="Group 105">
              <a:extLst>
                <a:ext uri="{FF2B5EF4-FFF2-40B4-BE49-F238E27FC236}">
                  <a16:creationId xmlns:a16="http://schemas.microsoft.com/office/drawing/2014/main" id="{80F0690D-3469-402A-9FC1-AB1812E7895B}"/>
                </a:ext>
              </a:extLst>
            </p:cNvPr>
            <p:cNvGrpSpPr/>
            <p:nvPr/>
          </p:nvGrpSpPr>
          <p:grpSpPr>
            <a:xfrm>
              <a:off x="189388" y="3066754"/>
              <a:ext cx="4499131" cy="1296140"/>
              <a:chOff x="189388" y="3066754"/>
              <a:chExt cx="4499131" cy="1296140"/>
            </a:xfrm>
          </p:grpSpPr>
          <p:sp>
            <p:nvSpPr>
              <p:cNvPr id="5" name="Rectangle 4">
                <a:extLst>
                  <a:ext uri="{FF2B5EF4-FFF2-40B4-BE49-F238E27FC236}">
                    <a16:creationId xmlns:a16="http://schemas.microsoft.com/office/drawing/2014/main" id="{4A11A7B7-D2E6-4C75-A470-3D589FB0C4AB}"/>
                  </a:ext>
                </a:extLst>
              </p:cNvPr>
              <p:cNvSpPr/>
              <p:nvPr/>
            </p:nvSpPr>
            <p:spPr bwMode="auto">
              <a:xfrm>
                <a:off x="1016492" y="3066754"/>
                <a:ext cx="2831608" cy="129614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830B87DB-3697-4F4A-8A73-E937CCF80BA6}"/>
                  </a:ext>
                </a:extLst>
              </p:cNvPr>
              <p:cNvSpPr/>
              <p:nvPr/>
            </p:nvSpPr>
            <p:spPr bwMode="auto">
              <a:xfrm>
                <a:off x="3848100" y="3066754"/>
                <a:ext cx="840419" cy="1296140"/>
              </a:xfrm>
              <a:prstGeom prst="rect">
                <a:avLst/>
              </a:prstGeom>
              <a:pattFill prst="smCheck">
                <a:fgClr>
                  <a:schemeClr val="bg1">
                    <a:lumMod val="75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10" name="Rectangle 9">
                <a:extLst>
                  <a:ext uri="{FF2B5EF4-FFF2-40B4-BE49-F238E27FC236}">
                    <a16:creationId xmlns:a16="http://schemas.microsoft.com/office/drawing/2014/main" id="{B9F375B1-6D11-4554-AC92-9FBE633E5980}"/>
                  </a:ext>
                </a:extLst>
              </p:cNvPr>
              <p:cNvSpPr/>
              <p:nvPr/>
            </p:nvSpPr>
            <p:spPr bwMode="auto">
              <a:xfrm>
                <a:off x="189388" y="3066754"/>
                <a:ext cx="840419" cy="1296140"/>
              </a:xfrm>
              <a:prstGeom prst="rect">
                <a:avLst/>
              </a:prstGeom>
              <a:pattFill prst="smCheck">
                <a:fgClr>
                  <a:schemeClr val="bg1">
                    <a:lumMod val="75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Black" pitchFamily="-108" charset="0"/>
                  <a:ea typeface="ＭＳ Ｐゴシック" pitchFamily="-108" charset="-128"/>
                  <a:cs typeface="ＭＳ Ｐゴシック" pitchFamily="-108" charset="-128"/>
                </a:endParaRPr>
              </a:p>
            </p:txBody>
          </p:sp>
        </p:grpSp>
        <p:grpSp>
          <p:nvGrpSpPr>
            <p:cNvPr id="105" name="Group 104">
              <a:extLst>
                <a:ext uri="{FF2B5EF4-FFF2-40B4-BE49-F238E27FC236}">
                  <a16:creationId xmlns:a16="http://schemas.microsoft.com/office/drawing/2014/main" id="{70092EC7-38BC-4B2B-84DC-9375ACDD3E7C}"/>
                </a:ext>
              </a:extLst>
            </p:cNvPr>
            <p:cNvGrpSpPr/>
            <p:nvPr/>
          </p:nvGrpSpPr>
          <p:grpSpPr>
            <a:xfrm>
              <a:off x="2225488" y="1130300"/>
              <a:ext cx="524423" cy="1298320"/>
              <a:chOff x="2225488" y="1130300"/>
              <a:chExt cx="524423" cy="1298320"/>
            </a:xfrm>
          </p:grpSpPr>
          <p:grpSp>
            <p:nvGrpSpPr>
              <p:cNvPr id="104" name="Group 103">
                <a:extLst>
                  <a:ext uri="{FF2B5EF4-FFF2-40B4-BE49-F238E27FC236}">
                    <a16:creationId xmlns:a16="http://schemas.microsoft.com/office/drawing/2014/main" id="{1FD3461D-109C-4F63-B6A0-B952435F3A54}"/>
                  </a:ext>
                </a:extLst>
              </p:cNvPr>
              <p:cNvGrpSpPr/>
              <p:nvPr/>
            </p:nvGrpSpPr>
            <p:grpSpPr>
              <a:xfrm>
                <a:off x="2321572" y="1130300"/>
                <a:ext cx="328476" cy="1078732"/>
                <a:chOff x="2321572" y="1130300"/>
                <a:chExt cx="328476" cy="1078732"/>
              </a:xfrm>
            </p:grpSpPr>
            <p:sp>
              <p:nvSpPr>
                <p:cNvPr id="7" name="Rectangle: Rounded Corners 6">
                  <a:extLst>
                    <a:ext uri="{FF2B5EF4-FFF2-40B4-BE49-F238E27FC236}">
                      <a16:creationId xmlns:a16="http://schemas.microsoft.com/office/drawing/2014/main" id="{75A26A5C-5D01-44E4-9F95-37E8F99FCCD0}"/>
                    </a:ext>
                  </a:extLst>
                </p:cNvPr>
                <p:cNvSpPr/>
                <p:nvPr/>
              </p:nvSpPr>
              <p:spPr bwMode="auto">
                <a:xfrm>
                  <a:off x="2321572" y="1455686"/>
                  <a:ext cx="328476" cy="75334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cxnSp>
              <p:nvCxnSpPr>
                <p:cNvPr id="13" name="Connector: Curved 12">
                  <a:extLst>
                    <a:ext uri="{FF2B5EF4-FFF2-40B4-BE49-F238E27FC236}">
                      <a16:creationId xmlns:a16="http://schemas.microsoft.com/office/drawing/2014/main" id="{59F50008-58E9-48D4-9476-15F99DF11419}"/>
                    </a:ext>
                  </a:extLst>
                </p:cNvPr>
                <p:cNvCxnSpPr>
                  <a:cxnSpLocks/>
                  <a:stCxn id="7" idx="0"/>
                </p:cNvCxnSpPr>
                <p:nvPr/>
              </p:nvCxnSpPr>
              <p:spPr bwMode="auto">
                <a:xfrm rot="5400000" flipH="1" flipV="1">
                  <a:off x="2405236" y="1210874"/>
                  <a:ext cx="325386" cy="164238"/>
                </a:xfrm>
                <a:prstGeom prst="curvedConnector3">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3" name="Group 42">
                <a:extLst>
                  <a:ext uri="{FF2B5EF4-FFF2-40B4-BE49-F238E27FC236}">
                    <a16:creationId xmlns:a16="http://schemas.microsoft.com/office/drawing/2014/main" id="{C25F6493-D1D1-4966-A2C6-5DD6C2672851}"/>
                  </a:ext>
                </a:extLst>
              </p:cNvPr>
              <p:cNvGrpSpPr/>
              <p:nvPr/>
            </p:nvGrpSpPr>
            <p:grpSpPr>
              <a:xfrm rot="5400000">
                <a:off x="2223645" y="1902353"/>
                <a:ext cx="528110" cy="524423"/>
                <a:chOff x="3466230" y="2528391"/>
                <a:chExt cx="680905" cy="680905"/>
              </a:xfrm>
            </p:grpSpPr>
            <p:sp>
              <p:nvSpPr>
                <p:cNvPr id="45" name="Arc 44">
                  <a:extLst>
                    <a:ext uri="{FF2B5EF4-FFF2-40B4-BE49-F238E27FC236}">
                      <a16:creationId xmlns:a16="http://schemas.microsoft.com/office/drawing/2014/main" id="{B5939B39-F7FD-45B0-BB7F-4D98547EE420}"/>
                    </a:ext>
                  </a:extLst>
                </p:cNvPr>
                <p:cNvSpPr/>
                <p:nvPr/>
              </p:nvSpPr>
              <p:spPr>
                <a:xfrm rot="2700000">
                  <a:off x="3466230" y="2528391"/>
                  <a:ext cx="680905" cy="680905"/>
                </a:xfrm>
                <a:prstGeom prst="arc">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6" name="Arc 45">
                  <a:extLst>
                    <a:ext uri="{FF2B5EF4-FFF2-40B4-BE49-F238E27FC236}">
                      <a16:creationId xmlns:a16="http://schemas.microsoft.com/office/drawing/2014/main" id="{44A499B5-CE3D-4FBB-8388-FE05ABC3756D}"/>
                    </a:ext>
                  </a:extLst>
                </p:cNvPr>
                <p:cNvSpPr/>
                <p:nvPr/>
              </p:nvSpPr>
              <p:spPr>
                <a:xfrm rot="2700000">
                  <a:off x="3555875" y="2612367"/>
                  <a:ext cx="520500" cy="516080"/>
                </a:xfrm>
                <a:prstGeom prst="arc">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7" name="Arc 46">
                  <a:extLst>
                    <a:ext uri="{FF2B5EF4-FFF2-40B4-BE49-F238E27FC236}">
                      <a16:creationId xmlns:a16="http://schemas.microsoft.com/office/drawing/2014/main" id="{5E8C66E7-6424-42FC-886E-05EC0960744B}"/>
                    </a:ext>
                  </a:extLst>
                </p:cNvPr>
                <p:cNvSpPr/>
                <p:nvPr/>
              </p:nvSpPr>
              <p:spPr>
                <a:xfrm rot="2700000">
                  <a:off x="3628442" y="2678203"/>
                  <a:ext cx="358231" cy="381279"/>
                </a:xfrm>
                <a:prstGeom prst="arc">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grpSp>
        <p:grpSp>
          <p:nvGrpSpPr>
            <p:cNvPr id="103" name="Group 102">
              <a:extLst>
                <a:ext uri="{FF2B5EF4-FFF2-40B4-BE49-F238E27FC236}">
                  <a16:creationId xmlns:a16="http://schemas.microsoft.com/office/drawing/2014/main" id="{C389C74D-BC45-47CC-8142-5122F325C128}"/>
                </a:ext>
              </a:extLst>
            </p:cNvPr>
            <p:cNvGrpSpPr/>
            <p:nvPr/>
          </p:nvGrpSpPr>
          <p:grpSpPr>
            <a:xfrm>
              <a:off x="2409856" y="2499745"/>
              <a:ext cx="146480" cy="529262"/>
              <a:chOff x="2409856" y="2499745"/>
              <a:chExt cx="146480" cy="529262"/>
            </a:xfrm>
          </p:grpSpPr>
          <p:cxnSp>
            <p:nvCxnSpPr>
              <p:cNvPr id="44" name="Straight Arrow Connector 43">
                <a:extLst>
                  <a:ext uri="{FF2B5EF4-FFF2-40B4-BE49-F238E27FC236}">
                    <a16:creationId xmlns:a16="http://schemas.microsoft.com/office/drawing/2014/main" id="{9562926D-69A4-4F73-B64F-DC0526BF6004}"/>
                  </a:ext>
                </a:extLst>
              </p:cNvPr>
              <p:cNvCxnSpPr>
                <a:cxnSpLocks/>
              </p:cNvCxnSpPr>
              <p:nvPr/>
            </p:nvCxnSpPr>
            <p:spPr>
              <a:xfrm>
                <a:off x="2409856" y="2508117"/>
                <a:ext cx="0" cy="520890"/>
              </a:xfrm>
              <a:prstGeom prst="straightConnector1">
                <a:avLst/>
              </a:prstGeom>
              <a:ln w="412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A0EA8094-129C-40BC-9597-615DCFB99121}"/>
                  </a:ext>
                </a:extLst>
              </p:cNvPr>
              <p:cNvCxnSpPr>
                <a:cxnSpLocks/>
              </p:cNvCxnSpPr>
              <p:nvPr/>
            </p:nvCxnSpPr>
            <p:spPr>
              <a:xfrm>
                <a:off x="2556336" y="2499745"/>
                <a:ext cx="0" cy="520890"/>
              </a:xfrm>
              <a:prstGeom prst="straightConnector1">
                <a:avLst/>
              </a:prstGeom>
              <a:ln w="41275">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C68D6AC9-9331-4C77-9194-2B6FEC00EA45}"/>
                </a:ext>
              </a:extLst>
            </p:cNvPr>
            <p:cNvGrpSpPr/>
            <p:nvPr/>
          </p:nvGrpSpPr>
          <p:grpSpPr>
            <a:xfrm>
              <a:off x="2394012" y="3131053"/>
              <a:ext cx="95014" cy="342489"/>
              <a:chOff x="2394012" y="3131053"/>
              <a:chExt cx="95014" cy="342489"/>
            </a:xfrm>
          </p:grpSpPr>
          <p:cxnSp>
            <p:nvCxnSpPr>
              <p:cNvPr id="68" name="Straight Arrow Connector 67">
                <a:extLst>
                  <a:ext uri="{FF2B5EF4-FFF2-40B4-BE49-F238E27FC236}">
                    <a16:creationId xmlns:a16="http://schemas.microsoft.com/office/drawing/2014/main" id="{F55A0503-B563-4B71-8988-94E86C5F2372}"/>
                  </a:ext>
                </a:extLst>
              </p:cNvPr>
              <p:cNvCxnSpPr>
                <a:cxnSpLocks/>
              </p:cNvCxnSpPr>
              <p:nvPr/>
            </p:nvCxnSpPr>
            <p:spPr>
              <a:xfrm>
                <a:off x="2394012" y="3140213"/>
                <a:ext cx="0" cy="333329"/>
              </a:xfrm>
              <a:prstGeom prst="straightConnector1">
                <a:avLst/>
              </a:prstGeom>
              <a:ln w="317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5842D821-9D1F-475E-B6FD-17BEEE3B732C}"/>
                  </a:ext>
                </a:extLst>
              </p:cNvPr>
              <p:cNvCxnSpPr>
                <a:cxnSpLocks/>
              </p:cNvCxnSpPr>
              <p:nvPr/>
            </p:nvCxnSpPr>
            <p:spPr>
              <a:xfrm>
                <a:off x="2489026" y="3131053"/>
                <a:ext cx="0" cy="333329"/>
              </a:xfrm>
              <a:prstGeom prst="straightConnector1">
                <a:avLst/>
              </a:prstGeom>
              <a:ln w="3175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grpSp>
          <p:nvGrpSpPr>
            <p:cNvPr id="101" name="Group 100">
              <a:extLst>
                <a:ext uri="{FF2B5EF4-FFF2-40B4-BE49-F238E27FC236}">
                  <a16:creationId xmlns:a16="http://schemas.microsoft.com/office/drawing/2014/main" id="{FC6643C2-7E5E-45CD-B001-021637BD2B75}"/>
                </a:ext>
              </a:extLst>
            </p:cNvPr>
            <p:cNvGrpSpPr/>
            <p:nvPr/>
          </p:nvGrpSpPr>
          <p:grpSpPr>
            <a:xfrm>
              <a:off x="2166339" y="3348275"/>
              <a:ext cx="591066" cy="479216"/>
              <a:chOff x="2166339" y="3348275"/>
              <a:chExt cx="591066" cy="479216"/>
            </a:xfrm>
          </p:grpSpPr>
          <p:sp>
            <p:nvSpPr>
              <p:cNvPr id="11" name="Oval 10">
                <a:extLst>
                  <a:ext uri="{FF2B5EF4-FFF2-40B4-BE49-F238E27FC236}">
                    <a16:creationId xmlns:a16="http://schemas.microsoft.com/office/drawing/2014/main" id="{41E335F9-3C7F-4BAB-9F7E-F825A7EEDCBA}"/>
                  </a:ext>
                </a:extLst>
              </p:cNvPr>
              <p:cNvSpPr/>
              <p:nvPr/>
            </p:nvSpPr>
            <p:spPr bwMode="auto">
              <a:xfrm>
                <a:off x="2438614" y="3541393"/>
                <a:ext cx="45720" cy="4572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Black" pitchFamily="-108" charset="0"/>
                  <a:ea typeface="ＭＳ Ｐゴシック" pitchFamily="-108" charset="-128"/>
                  <a:cs typeface="ＭＳ Ｐゴシック" pitchFamily="-108" charset="-128"/>
                </a:endParaRPr>
              </a:p>
            </p:txBody>
          </p:sp>
          <p:grpSp>
            <p:nvGrpSpPr>
              <p:cNvPr id="83" name="Group 82">
                <a:extLst>
                  <a:ext uri="{FF2B5EF4-FFF2-40B4-BE49-F238E27FC236}">
                    <a16:creationId xmlns:a16="http://schemas.microsoft.com/office/drawing/2014/main" id="{5864DECF-749D-4126-AA08-9CC429ADB088}"/>
                  </a:ext>
                </a:extLst>
              </p:cNvPr>
              <p:cNvGrpSpPr/>
              <p:nvPr/>
            </p:nvGrpSpPr>
            <p:grpSpPr>
              <a:xfrm rot="19090622">
                <a:off x="2377253" y="3348275"/>
                <a:ext cx="380152" cy="379131"/>
                <a:chOff x="3457447" y="2501023"/>
                <a:chExt cx="680905" cy="680905"/>
              </a:xfrm>
            </p:grpSpPr>
            <p:sp>
              <p:nvSpPr>
                <p:cNvPr id="85" name="Arc 84">
                  <a:extLst>
                    <a:ext uri="{FF2B5EF4-FFF2-40B4-BE49-F238E27FC236}">
                      <a16:creationId xmlns:a16="http://schemas.microsoft.com/office/drawing/2014/main" id="{990795D6-6DCD-421D-BE66-5D9A9D604FB2}"/>
                    </a:ext>
                  </a:extLst>
                </p:cNvPr>
                <p:cNvSpPr/>
                <p:nvPr/>
              </p:nvSpPr>
              <p:spPr>
                <a:xfrm rot="2700000">
                  <a:off x="3457447" y="2501023"/>
                  <a:ext cx="680905" cy="680905"/>
                </a:xfrm>
                <a:prstGeom prst="arc">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6" name="Arc 85">
                  <a:extLst>
                    <a:ext uri="{FF2B5EF4-FFF2-40B4-BE49-F238E27FC236}">
                      <a16:creationId xmlns:a16="http://schemas.microsoft.com/office/drawing/2014/main" id="{3EEB917B-981D-4E73-827F-067FC6703CA6}"/>
                    </a:ext>
                  </a:extLst>
                </p:cNvPr>
                <p:cNvSpPr/>
                <p:nvPr/>
              </p:nvSpPr>
              <p:spPr>
                <a:xfrm rot="2700000">
                  <a:off x="3547093" y="2584996"/>
                  <a:ext cx="520502" cy="516081"/>
                </a:xfrm>
                <a:prstGeom prst="arc">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7" name="Arc 86">
                  <a:extLst>
                    <a:ext uri="{FF2B5EF4-FFF2-40B4-BE49-F238E27FC236}">
                      <a16:creationId xmlns:a16="http://schemas.microsoft.com/office/drawing/2014/main" id="{5046FC98-6935-4EEA-B7CE-5CF5ADD656BD}"/>
                    </a:ext>
                  </a:extLst>
                </p:cNvPr>
                <p:cNvSpPr/>
                <p:nvPr/>
              </p:nvSpPr>
              <p:spPr>
                <a:xfrm rot="2700000">
                  <a:off x="3628440" y="2650832"/>
                  <a:ext cx="358232" cy="381279"/>
                </a:xfrm>
                <a:prstGeom prst="arc">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41DE5031-35FF-44F0-81C2-703A96B331AB}"/>
                  </a:ext>
                </a:extLst>
              </p:cNvPr>
              <p:cNvGrpSpPr/>
              <p:nvPr/>
            </p:nvGrpSpPr>
            <p:grpSpPr>
              <a:xfrm rot="10397619">
                <a:off x="2166339" y="3448360"/>
                <a:ext cx="380152" cy="379131"/>
                <a:chOff x="3457447" y="2501023"/>
                <a:chExt cx="680905" cy="680905"/>
              </a:xfrm>
            </p:grpSpPr>
            <p:sp>
              <p:nvSpPr>
                <p:cNvPr id="89" name="Arc 88">
                  <a:extLst>
                    <a:ext uri="{FF2B5EF4-FFF2-40B4-BE49-F238E27FC236}">
                      <a16:creationId xmlns:a16="http://schemas.microsoft.com/office/drawing/2014/main" id="{3B958561-95DC-4549-9695-2AB6F5906AB6}"/>
                    </a:ext>
                  </a:extLst>
                </p:cNvPr>
                <p:cNvSpPr/>
                <p:nvPr/>
              </p:nvSpPr>
              <p:spPr>
                <a:xfrm rot="2700000">
                  <a:off x="3457447" y="2501023"/>
                  <a:ext cx="680905" cy="680905"/>
                </a:xfrm>
                <a:prstGeom prst="arc">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0" name="Arc 89">
                  <a:extLst>
                    <a:ext uri="{FF2B5EF4-FFF2-40B4-BE49-F238E27FC236}">
                      <a16:creationId xmlns:a16="http://schemas.microsoft.com/office/drawing/2014/main" id="{6A11F001-424F-4F3F-BA04-D335132D9B75}"/>
                    </a:ext>
                  </a:extLst>
                </p:cNvPr>
                <p:cNvSpPr/>
                <p:nvPr/>
              </p:nvSpPr>
              <p:spPr>
                <a:xfrm rot="2700000">
                  <a:off x="3547093" y="2584996"/>
                  <a:ext cx="520502" cy="516081"/>
                </a:xfrm>
                <a:prstGeom prst="arc">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1" name="Arc 90">
                  <a:extLst>
                    <a:ext uri="{FF2B5EF4-FFF2-40B4-BE49-F238E27FC236}">
                      <a16:creationId xmlns:a16="http://schemas.microsoft.com/office/drawing/2014/main" id="{40803FD1-732C-41A0-BD9B-E307FA1113C3}"/>
                    </a:ext>
                  </a:extLst>
                </p:cNvPr>
                <p:cNvSpPr/>
                <p:nvPr/>
              </p:nvSpPr>
              <p:spPr>
                <a:xfrm rot="2700000">
                  <a:off x="3628440" y="2650832"/>
                  <a:ext cx="358232" cy="381279"/>
                </a:xfrm>
                <a:prstGeom prst="arc">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grpSp>
        <p:sp>
          <p:nvSpPr>
            <p:cNvPr id="93" name="TextBox 92">
              <a:extLst>
                <a:ext uri="{FF2B5EF4-FFF2-40B4-BE49-F238E27FC236}">
                  <a16:creationId xmlns:a16="http://schemas.microsoft.com/office/drawing/2014/main" id="{24014E75-472B-4263-B34E-6028490EC066}"/>
                </a:ext>
              </a:extLst>
            </p:cNvPr>
            <p:cNvSpPr txBox="1"/>
            <p:nvPr/>
          </p:nvSpPr>
          <p:spPr>
            <a:xfrm>
              <a:off x="2739158" y="3514268"/>
              <a:ext cx="1031167" cy="523220"/>
            </a:xfrm>
            <a:prstGeom prst="rect">
              <a:avLst/>
            </a:prstGeom>
            <a:noFill/>
          </p:spPr>
          <p:txBody>
            <a:bodyPr wrap="square" rtlCol="0">
              <a:spAutoFit/>
            </a:bodyPr>
            <a:lstStyle/>
            <a:p>
              <a:r>
                <a:rPr lang="en-US" sz="1400" dirty="0"/>
                <a:t>Scattering from defect</a:t>
              </a:r>
            </a:p>
          </p:txBody>
        </p:sp>
        <p:sp>
          <p:nvSpPr>
            <p:cNvPr id="94" name="TextBox 93">
              <a:extLst>
                <a:ext uri="{FF2B5EF4-FFF2-40B4-BE49-F238E27FC236}">
                  <a16:creationId xmlns:a16="http://schemas.microsoft.com/office/drawing/2014/main" id="{D8791ECD-29D5-4962-8097-5B48BCEFBB14}"/>
                </a:ext>
              </a:extLst>
            </p:cNvPr>
            <p:cNvSpPr txBox="1"/>
            <p:nvPr/>
          </p:nvSpPr>
          <p:spPr>
            <a:xfrm>
              <a:off x="2622212" y="2498048"/>
              <a:ext cx="1048086" cy="307777"/>
            </a:xfrm>
            <a:prstGeom prst="rect">
              <a:avLst/>
            </a:prstGeom>
            <a:noFill/>
          </p:spPr>
          <p:txBody>
            <a:bodyPr wrap="square" rtlCol="0">
              <a:spAutoFit/>
            </a:bodyPr>
            <a:lstStyle/>
            <a:p>
              <a:r>
                <a:rPr lang="en-US" sz="1400" dirty="0"/>
                <a:t>Fluid media</a:t>
              </a:r>
            </a:p>
          </p:txBody>
        </p:sp>
        <p:sp>
          <p:nvSpPr>
            <p:cNvPr id="95" name="TextBox 94">
              <a:extLst>
                <a:ext uri="{FF2B5EF4-FFF2-40B4-BE49-F238E27FC236}">
                  <a16:creationId xmlns:a16="http://schemas.microsoft.com/office/drawing/2014/main" id="{C3F8770F-60D7-47B6-9C21-0A17E6F94F4F}"/>
                </a:ext>
              </a:extLst>
            </p:cNvPr>
            <p:cNvSpPr txBox="1"/>
            <p:nvPr/>
          </p:nvSpPr>
          <p:spPr>
            <a:xfrm>
              <a:off x="994761" y="3790739"/>
              <a:ext cx="1363068" cy="523220"/>
            </a:xfrm>
            <a:prstGeom prst="rect">
              <a:avLst/>
            </a:prstGeom>
            <a:noFill/>
          </p:spPr>
          <p:txBody>
            <a:bodyPr wrap="square" rtlCol="0">
              <a:spAutoFit/>
            </a:bodyPr>
            <a:lstStyle/>
            <a:p>
              <a:r>
                <a:rPr lang="en-US" sz="1400" dirty="0"/>
                <a:t>Heterogeneous elastic media</a:t>
              </a:r>
            </a:p>
          </p:txBody>
        </p:sp>
        <p:sp>
          <p:nvSpPr>
            <p:cNvPr id="96" name="TextBox 95">
              <a:extLst>
                <a:ext uri="{FF2B5EF4-FFF2-40B4-BE49-F238E27FC236}">
                  <a16:creationId xmlns:a16="http://schemas.microsoft.com/office/drawing/2014/main" id="{D918E453-A31E-43AF-8072-1B34A4D2213C}"/>
                </a:ext>
              </a:extLst>
            </p:cNvPr>
            <p:cNvSpPr txBox="1"/>
            <p:nvPr/>
          </p:nvSpPr>
          <p:spPr>
            <a:xfrm>
              <a:off x="123033" y="4353158"/>
              <a:ext cx="1363068" cy="523220"/>
            </a:xfrm>
            <a:prstGeom prst="rect">
              <a:avLst/>
            </a:prstGeom>
            <a:noFill/>
          </p:spPr>
          <p:txBody>
            <a:bodyPr wrap="square" rtlCol="0">
              <a:spAutoFit/>
            </a:bodyPr>
            <a:lstStyle/>
            <a:p>
              <a:r>
                <a:rPr lang="en-US" sz="1400" dirty="0"/>
                <a:t>Absorbing</a:t>
              </a:r>
            </a:p>
            <a:p>
              <a:r>
                <a:rPr lang="en-US" sz="1400" dirty="0"/>
                <a:t>Boundaries</a:t>
              </a:r>
            </a:p>
          </p:txBody>
        </p:sp>
        <p:cxnSp>
          <p:nvCxnSpPr>
            <p:cNvPr id="98" name="Straight Connector 97">
              <a:extLst>
                <a:ext uri="{FF2B5EF4-FFF2-40B4-BE49-F238E27FC236}">
                  <a16:creationId xmlns:a16="http://schemas.microsoft.com/office/drawing/2014/main" id="{A0934DC0-342C-402B-BAB4-DDD5402D9530}"/>
                </a:ext>
              </a:extLst>
            </p:cNvPr>
            <p:cNvCxnSpPr>
              <a:cxnSpLocks/>
            </p:cNvCxnSpPr>
            <p:nvPr/>
          </p:nvCxnSpPr>
          <p:spPr bwMode="auto">
            <a:xfrm flipH="1">
              <a:off x="495300" y="4133850"/>
              <a:ext cx="114297" cy="27516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E3BFBC3B-D08A-4714-B0C0-B26F6C4FEE5E}"/>
                </a:ext>
              </a:extLst>
            </p:cNvPr>
            <p:cNvSpPr txBox="1"/>
            <p:nvPr/>
          </p:nvSpPr>
          <p:spPr>
            <a:xfrm>
              <a:off x="2650048" y="1266748"/>
              <a:ext cx="1171276" cy="523220"/>
            </a:xfrm>
            <a:prstGeom prst="rect">
              <a:avLst/>
            </a:prstGeom>
            <a:noFill/>
          </p:spPr>
          <p:txBody>
            <a:bodyPr wrap="square" rtlCol="0">
              <a:spAutoFit/>
            </a:bodyPr>
            <a:lstStyle/>
            <a:p>
              <a:r>
                <a:rPr lang="en-US" sz="1400" dirty="0"/>
                <a:t>Piezoelectric transducer</a:t>
              </a:r>
            </a:p>
          </p:txBody>
        </p:sp>
        <p:sp>
          <p:nvSpPr>
            <p:cNvPr id="109" name="Rectangle 108">
              <a:extLst>
                <a:ext uri="{FF2B5EF4-FFF2-40B4-BE49-F238E27FC236}">
                  <a16:creationId xmlns:a16="http://schemas.microsoft.com/office/drawing/2014/main" id="{1F741F88-A724-4AB9-825F-807FBC4D2B81}"/>
                </a:ext>
              </a:extLst>
            </p:cNvPr>
            <p:cNvSpPr/>
            <p:nvPr/>
          </p:nvSpPr>
          <p:spPr bwMode="auto">
            <a:xfrm>
              <a:off x="3848099" y="1789968"/>
              <a:ext cx="840419" cy="1276786"/>
            </a:xfrm>
            <a:prstGeom prst="rect">
              <a:avLst/>
            </a:prstGeom>
            <a:pattFill prst="smCheck">
              <a:fgClr>
                <a:schemeClr val="tx2">
                  <a:lumMod val="40000"/>
                  <a:lumOff val="60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sp>
          <p:nvSpPr>
            <p:cNvPr id="111" name="Rectangle 110">
              <a:extLst>
                <a:ext uri="{FF2B5EF4-FFF2-40B4-BE49-F238E27FC236}">
                  <a16:creationId xmlns:a16="http://schemas.microsoft.com/office/drawing/2014/main" id="{152C8E78-021F-4480-97DA-72AD5DC99A21}"/>
                </a:ext>
              </a:extLst>
            </p:cNvPr>
            <p:cNvSpPr/>
            <p:nvPr/>
          </p:nvSpPr>
          <p:spPr bwMode="auto">
            <a:xfrm>
              <a:off x="189387" y="1789968"/>
              <a:ext cx="840419" cy="1276786"/>
            </a:xfrm>
            <a:prstGeom prst="rect">
              <a:avLst/>
            </a:prstGeom>
            <a:pattFill prst="smCheck">
              <a:fgClr>
                <a:schemeClr val="tx2">
                  <a:lumMod val="40000"/>
                  <a:lumOff val="60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grpSp>
      <p:sp>
        <p:nvSpPr>
          <p:cNvPr id="112" name="TextBox 111">
            <a:extLst>
              <a:ext uri="{FF2B5EF4-FFF2-40B4-BE49-F238E27FC236}">
                <a16:creationId xmlns:a16="http://schemas.microsoft.com/office/drawing/2014/main" id="{E1AB7027-FC8E-4BE5-B5AB-B7DC012F96BB}"/>
              </a:ext>
            </a:extLst>
          </p:cNvPr>
          <p:cNvSpPr txBox="1"/>
          <p:nvPr/>
        </p:nvSpPr>
        <p:spPr>
          <a:xfrm>
            <a:off x="5370245" y="1347010"/>
            <a:ext cx="6559755" cy="1200329"/>
          </a:xfrm>
          <a:prstGeom prst="rect">
            <a:avLst/>
          </a:prstGeom>
          <a:solidFill>
            <a:schemeClr val="bg1">
              <a:lumMod val="85000"/>
            </a:schemeClr>
          </a:solidFill>
        </p:spPr>
        <p:txBody>
          <a:bodyPr wrap="square" rtlCol="0">
            <a:spAutoFit/>
          </a:bodyPr>
          <a:lstStyle/>
          <a:p>
            <a:r>
              <a:rPr lang="en-US" b="1" dirty="0"/>
              <a:t>Single Simulation</a:t>
            </a:r>
            <a:endParaRPr lang="en-US" dirty="0"/>
          </a:p>
          <a:p>
            <a:pPr marL="285750" indent="-285750">
              <a:buFont typeface="Arial" panose="020B0604020202020204" pitchFamily="34" charset="0"/>
              <a:buChar char="•"/>
            </a:pPr>
            <a:r>
              <a:rPr lang="en-US" dirty="0"/>
              <a:t>Prediction of wavefield, waveforms (A-scans)</a:t>
            </a:r>
          </a:p>
          <a:p>
            <a:pPr marL="285750" indent="-285750">
              <a:buFont typeface="Arial" panose="020B0604020202020204" pitchFamily="34" charset="0"/>
              <a:buChar char="•"/>
            </a:pPr>
            <a:r>
              <a:rPr lang="en-US" dirty="0"/>
              <a:t>Assess microstructural effects on inspection characteristics</a:t>
            </a:r>
          </a:p>
          <a:p>
            <a:pPr marL="285750" indent="-285750">
              <a:buFont typeface="Arial" panose="020B0604020202020204" pitchFamily="34" charset="0"/>
              <a:buChar char="•"/>
            </a:pPr>
            <a:r>
              <a:rPr lang="en-US" dirty="0"/>
              <a:t>Capability to tune relative to experimental A-scan data</a:t>
            </a:r>
          </a:p>
        </p:txBody>
      </p:sp>
      <p:sp>
        <p:nvSpPr>
          <p:cNvPr id="114" name="TextBox 113">
            <a:extLst>
              <a:ext uri="{FF2B5EF4-FFF2-40B4-BE49-F238E27FC236}">
                <a16:creationId xmlns:a16="http://schemas.microsoft.com/office/drawing/2014/main" id="{07812856-79F8-4D3B-BA70-0116DE63D774}"/>
              </a:ext>
            </a:extLst>
          </p:cNvPr>
          <p:cNvSpPr txBox="1"/>
          <p:nvPr/>
        </p:nvSpPr>
        <p:spPr>
          <a:xfrm>
            <a:off x="5370245" y="2766964"/>
            <a:ext cx="6559755" cy="1200329"/>
          </a:xfrm>
          <a:prstGeom prst="rect">
            <a:avLst/>
          </a:prstGeom>
          <a:solidFill>
            <a:schemeClr val="bg1">
              <a:lumMod val="85000"/>
            </a:schemeClr>
          </a:solidFill>
        </p:spPr>
        <p:txBody>
          <a:bodyPr wrap="square" rtlCol="0">
            <a:spAutoFit/>
          </a:bodyPr>
          <a:lstStyle/>
          <a:p>
            <a:r>
              <a:rPr lang="en-US" b="1" dirty="0"/>
              <a:t>Parametric Studies</a:t>
            </a:r>
            <a:endParaRPr lang="en-US" dirty="0"/>
          </a:p>
          <a:p>
            <a:pPr marL="285750" indent="-285750">
              <a:buFont typeface="Arial" panose="020B0604020202020204" pitchFamily="34" charset="0"/>
              <a:buChar char="•"/>
            </a:pPr>
            <a:r>
              <a:rPr lang="en-US" dirty="0"/>
              <a:t>Sweep transducer location </a:t>
            </a:r>
            <a:r>
              <a:rPr lang="en-US" dirty="0">
                <a:sym typeface="Wingdings" panose="05000000000000000000" pitchFamily="2" charset="2"/>
              </a:rPr>
              <a:t> Simulated C-Scan</a:t>
            </a:r>
          </a:p>
          <a:p>
            <a:pPr marL="285750" indent="-285750">
              <a:buFont typeface="Arial" panose="020B0604020202020204" pitchFamily="34" charset="0"/>
              <a:buChar char="•"/>
            </a:pPr>
            <a:r>
              <a:rPr lang="en-US" dirty="0">
                <a:sym typeface="Wingdings" panose="05000000000000000000" pitchFamily="2" charset="2"/>
              </a:rPr>
              <a:t>Sweep transducer characteristics  Optimize Inspections</a:t>
            </a:r>
          </a:p>
          <a:p>
            <a:pPr marL="285750" indent="-285750">
              <a:buFont typeface="Arial" panose="020B0604020202020204" pitchFamily="34" charset="0"/>
              <a:buChar char="•"/>
            </a:pPr>
            <a:r>
              <a:rPr lang="en-US" dirty="0"/>
              <a:t>Sweep flaw parameters </a:t>
            </a:r>
            <a:r>
              <a:rPr lang="en-US" dirty="0">
                <a:sym typeface="Wingdings" panose="05000000000000000000" pitchFamily="2" charset="2"/>
              </a:rPr>
              <a:t> </a:t>
            </a:r>
            <a:r>
              <a:rPr lang="en-US" dirty="0" err="1">
                <a:sym typeface="Wingdings" panose="05000000000000000000" pitchFamily="2" charset="2"/>
              </a:rPr>
              <a:t>Inspectability</a:t>
            </a:r>
            <a:endParaRPr lang="en-US" dirty="0"/>
          </a:p>
        </p:txBody>
      </p:sp>
      <p:sp>
        <p:nvSpPr>
          <p:cNvPr id="116" name="TextBox 115">
            <a:extLst>
              <a:ext uri="{FF2B5EF4-FFF2-40B4-BE49-F238E27FC236}">
                <a16:creationId xmlns:a16="http://schemas.microsoft.com/office/drawing/2014/main" id="{D02FBF1B-2E55-429D-8A1C-E45E17775823}"/>
              </a:ext>
            </a:extLst>
          </p:cNvPr>
          <p:cNvSpPr txBox="1"/>
          <p:nvPr/>
        </p:nvSpPr>
        <p:spPr>
          <a:xfrm>
            <a:off x="5370245" y="4401648"/>
            <a:ext cx="6466100" cy="1915909"/>
          </a:xfrm>
          <a:prstGeom prst="rect">
            <a:avLst/>
          </a:prstGeom>
          <a:noFill/>
        </p:spPr>
        <p:txBody>
          <a:bodyPr wrap="square" rtlCol="0">
            <a:spAutoFit/>
          </a:bodyPr>
          <a:lstStyle/>
          <a:p>
            <a:pPr marL="285750" indent="-285750">
              <a:buFont typeface="Arial" panose="020B0604020202020204" pitchFamily="34" charset="0"/>
              <a:buChar char="•"/>
            </a:pPr>
            <a:r>
              <a:rPr lang="en-US" dirty="0"/>
              <a:t>Impetus to move from one-off simulation to parametric studies</a:t>
            </a:r>
          </a:p>
          <a:p>
            <a:pPr marL="742950" lvl="1" indent="-285750">
              <a:buFont typeface="Arial" panose="020B0604020202020204" pitchFamily="34" charset="0"/>
              <a:buChar char="•"/>
            </a:pPr>
            <a:r>
              <a:rPr lang="en-US" dirty="0"/>
              <a:t>Better inform the practice of UT inspection</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dirty="0"/>
              <a:t>Moving towards more parametric studies requires</a:t>
            </a:r>
          </a:p>
          <a:p>
            <a:pPr marL="742950" lvl="1" indent="-285750">
              <a:buFont typeface="Arial" panose="020B0604020202020204" pitchFamily="34" charset="0"/>
              <a:buChar char="•"/>
            </a:pPr>
            <a:r>
              <a:rPr lang="en-US" dirty="0"/>
              <a:t>Efficient solvers for physics-based simulation</a:t>
            </a:r>
          </a:p>
          <a:p>
            <a:pPr marL="742950" lvl="1" indent="-285750">
              <a:buFont typeface="Arial" panose="020B0604020202020204" pitchFamily="34" charset="0"/>
              <a:buChar char="•"/>
            </a:pPr>
            <a:r>
              <a:rPr lang="en-US" dirty="0"/>
              <a:t>Tools for model generation &amp; postprocessing</a:t>
            </a:r>
          </a:p>
          <a:p>
            <a:pPr marL="742950" lvl="1" indent="-285750">
              <a:buFont typeface="Arial" panose="020B0604020202020204" pitchFamily="34" charset="0"/>
              <a:buChar char="•"/>
            </a:pPr>
            <a:r>
              <a:rPr lang="en-US" dirty="0"/>
              <a:t>Standard interface and model data formats</a:t>
            </a:r>
          </a:p>
        </p:txBody>
      </p:sp>
      <p:sp>
        <p:nvSpPr>
          <p:cNvPr id="118" name="TextBox 117">
            <a:extLst>
              <a:ext uri="{FF2B5EF4-FFF2-40B4-BE49-F238E27FC236}">
                <a16:creationId xmlns:a16="http://schemas.microsoft.com/office/drawing/2014/main" id="{7E590E6A-30A8-4394-B15B-9366F4E918B2}"/>
              </a:ext>
            </a:extLst>
          </p:cNvPr>
          <p:cNvSpPr txBox="1"/>
          <p:nvPr/>
        </p:nvSpPr>
        <p:spPr>
          <a:xfrm>
            <a:off x="207380" y="4869597"/>
            <a:ext cx="4850385" cy="1661993"/>
          </a:xfrm>
          <a:prstGeom prst="rect">
            <a:avLst/>
          </a:prstGeom>
          <a:noFill/>
        </p:spPr>
        <p:txBody>
          <a:bodyPr wrap="square" rtlCol="0">
            <a:spAutoFit/>
          </a:bodyPr>
          <a:lstStyle/>
          <a:p>
            <a:r>
              <a:rPr lang="en-US" dirty="0"/>
              <a:t>Examples of AM UT simulation:</a:t>
            </a:r>
          </a:p>
          <a:p>
            <a:pPr marL="285750" indent="-285750">
              <a:buFont typeface="Arial" panose="020B0604020202020204" pitchFamily="34" charset="0"/>
              <a:buChar char="•"/>
            </a:pPr>
            <a:r>
              <a:rPr lang="en-US" sz="1400" dirty="0"/>
              <a:t>Effects of microstructural &amp; porosity on stress tensor </a:t>
            </a:r>
            <a:r>
              <a:rPr lang="en-US" sz="1400" dirty="0">
                <a:sym typeface="Wingdings" panose="05000000000000000000" pitchFamily="2" charset="2"/>
              </a:rPr>
              <a:t> UT propagation </a:t>
            </a:r>
            <a:r>
              <a:rPr lang="en-US" sz="1400" dirty="0"/>
              <a:t>(</a:t>
            </a:r>
            <a:r>
              <a:rPr lang="en-US" sz="1400" dirty="0" err="1"/>
              <a:t>Slotwinski</a:t>
            </a:r>
            <a:r>
              <a:rPr lang="en-US" sz="1400" dirty="0"/>
              <a:t>, 2014)</a:t>
            </a:r>
            <a:endParaRPr lang="en-US" sz="900" dirty="0"/>
          </a:p>
          <a:p>
            <a:pPr marL="285750" indent="-285750">
              <a:buFont typeface="Arial" panose="020B0604020202020204" pitchFamily="34" charset="0"/>
              <a:buChar char="•"/>
            </a:pPr>
            <a:r>
              <a:rPr lang="en-US" sz="1400" dirty="0"/>
              <a:t>Simulation of thermoelastic laser excitation with assessment of pore size/depth detectability (</a:t>
            </a:r>
            <a:r>
              <a:rPr lang="en-US" sz="1400" dirty="0" err="1"/>
              <a:t>Cerniglia</a:t>
            </a:r>
            <a:r>
              <a:rPr lang="en-US" sz="1400" dirty="0"/>
              <a:t>, 2015)</a:t>
            </a:r>
            <a:endParaRPr lang="en-US" sz="1000" dirty="0"/>
          </a:p>
          <a:p>
            <a:pPr marL="285750" indent="-285750">
              <a:buFont typeface="Arial" panose="020B0604020202020204" pitchFamily="34" charset="0"/>
              <a:buChar char="•"/>
            </a:pPr>
            <a:r>
              <a:rPr lang="en-US" sz="1400" dirty="0"/>
              <a:t>FEM simulation of pulse laser excitation, including modeling of temperature profile from laser source (Taheri, 2017)</a:t>
            </a:r>
          </a:p>
        </p:txBody>
      </p:sp>
    </p:spTree>
    <p:extLst>
      <p:ext uri="{BB962C8B-B14F-4D97-AF65-F5344CB8AC3E}">
        <p14:creationId xmlns:p14="http://schemas.microsoft.com/office/powerpoint/2010/main" val="318058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4C05B9E-03CB-5142-9DF0-CE7D990CBC81}" type="slidenum">
              <a:rPr lang="en-US" smtClean="0">
                <a:solidFill>
                  <a:prstClr val="black">
                    <a:tint val="75000"/>
                  </a:prstClr>
                </a:solidFill>
              </a:rPr>
              <a:pPr/>
              <a:t>4</a:t>
            </a:fld>
            <a:endParaRPr lang="en-US" dirty="0">
              <a:solidFill>
                <a:prstClr val="black">
                  <a:tint val="75000"/>
                </a:prstClr>
              </a:solidFill>
            </a:endParaRPr>
          </a:p>
        </p:txBody>
      </p:sp>
      <p:sp>
        <p:nvSpPr>
          <p:cNvPr id="100" name="Title 1">
            <a:extLst>
              <a:ext uri="{FF2B5EF4-FFF2-40B4-BE49-F238E27FC236}">
                <a16:creationId xmlns:a16="http://schemas.microsoft.com/office/drawing/2014/main" id="{CD70D865-A2F3-41DD-AAF8-C6A562A9258D}"/>
              </a:ext>
            </a:extLst>
          </p:cNvPr>
          <p:cNvSpPr>
            <a:spLocks noGrp="1"/>
          </p:cNvSpPr>
          <p:nvPr>
            <p:ph type="title"/>
          </p:nvPr>
        </p:nvSpPr>
        <p:spPr>
          <a:xfrm>
            <a:off x="306917" y="76200"/>
            <a:ext cx="11580283" cy="753346"/>
          </a:xfrm>
        </p:spPr>
        <p:txBody>
          <a:bodyPr/>
          <a:lstStyle/>
          <a:p>
            <a:r>
              <a:rPr lang="en-US" sz="3600" dirty="0"/>
              <a:t>Solid Wave Simulation (</a:t>
            </a:r>
            <a:r>
              <a:rPr lang="en-US" sz="3600" dirty="0" err="1"/>
              <a:t>swSim</a:t>
            </a:r>
            <a:r>
              <a:rPr lang="en-US" sz="3600" dirty="0"/>
              <a:t>) Code</a:t>
            </a:r>
          </a:p>
        </p:txBody>
      </p:sp>
      <p:grpSp>
        <p:nvGrpSpPr>
          <p:cNvPr id="101" name="Group 100">
            <a:extLst>
              <a:ext uri="{FF2B5EF4-FFF2-40B4-BE49-F238E27FC236}">
                <a16:creationId xmlns:a16="http://schemas.microsoft.com/office/drawing/2014/main" id="{23B1C1E8-D5E5-4C3C-88C9-9E1A4ECA14B1}"/>
              </a:ext>
            </a:extLst>
          </p:cNvPr>
          <p:cNvGrpSpPr>
            <a:grpSpLocks noChangeAspect="1"/>
          </p:cNvGrpSpPr>
          <p:nvPr/>
        </p:nvGrpSpPr>
        <p:grpSpPr>
          <a:xfrm>
            <a:off x="9295144" y="1066800"/>
            <a:ext cx="2057400" cy="2053313"/>
            <a:chOff x="1456831" y="1143072"/>
            <a:chExt cx="2553100" cy="3559412"/>
          </a:xfrm>
        </p:grpSpPr>
        <p:cxnSp>
          <p:nvCxnSpPr>
            <p:cNvPr id="102" name="Straight Connector 101">
              <a:extLst>
                <a:ext uri="{FF2B5EF4-FFF2-40B4-BE49-F238E27FC236}">
                  <a16:creationId xmlns:a16="http://schemas.microsoft.com/office/drawing/2014/main" id="{4132B187-ECDF-4C7D-8474-7CC257AAD4F5}"/>
                </a:ext>
              </a:extLst>
            </p:cNvPr>
            <p:cNvCxnSpPr/>
            <p:nvPr/>
          </p:nvCxnSpPr>
          <p:spPr bwMode="auto">
            <a:xfrm>
              <a:off x="3948170" y="2293789"/>
              <a:ext cx="0" cy="10972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5FC5F495-55BE-47D7-87B8-A4BE66672263}"/>
                </a:ext>
              </a:extLst>
            </p:cNvPr>
            <p:cNvCxnSpPr/>
            <p:nvPr/>
          </p:nvCxnSpPr>
          <p:spPr bwMode="auto">
            <a:xfrm>
              <a:off x="1516248" y="3524249"/>
              <a:ext cx="1552209" cy="1102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54183C22-B5A7-4A81-8BB4-D14D39D6D8FB}"/>
                </a:ext>
              </a:extLst>
            </p:cNvPr>
            <p:cNvCxnSpPr/>
            <p:nvPr/>
          </p:nvCxnSpPr>
          <p:spPr bwMode="auto">
            <a:xfrm flipV="1">
              <a:off x="3068457" y="3391070"/>
              <a:ext cx="879714" cy="12352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F9797878-6248-40A7-8D71-45CAC085D2B2}"/>
                </a:ext>
              </a:extLst>
            </p:cNvPr>
            <p:cNvCxnSpPr/>
            <p:nvPr/>
          </p:nvCxnSpPr>
          <p:spPr bwMode="auto">
            <a:xfrm>
              <a:off x="3508723" y="2905963"/>
              <a:ext cx="0" cy="10972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29C70240-2D81-4566-A20E-43C334EA02F3}"/>
                </a:ext>
              </a:extLst>
            </p:cNvPr>
            <p:cNvCxnSpPr/>
            <p:nvPr/>
          </p:nvCxnSpPr>
          <p:spPr bwMode="auto">
            <a:xfrm>
              <a:off x="3066478" y="3524249"/>
              <a:ext cx="0" cy="10972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00B3F238-0BB5-49B8-AE00-31CF7B812814}"/>
                </a:ext>
              </a:extLst>
            </p:cNvPr>
            <p:cNvCxnSpPr/>
            <p:nvPr/>
          </p:nvCxnSpPr>
          <p:spPr bwMode="auto">
            <a:xfrm>
              <a:off x="2292009" y="2968414"/>
              <a:ext cx="0" cy="11044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CD60FC56-B3F7-48B6-A693-88B56DF2FD0F}"/>
                </a:ext>
              </a:extLst>
            </p:cNvPr>
            <p:cNvCxnSpPr/>
            <p:nvPr/>
          </p:nvCxnSpPr>
          <p:spPr bwMode="auto">
            <a:xfrm>
              <a:off x="1516247" y="2417376"/>
              <a:ext cx="0" cy="1106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7E8EFD49-EE47-4AAA-973F-C78FF9CE519E}"/>
                </a:ext>
              </a:extLst>
            </p:cNvPr>
            <p:cNvCxnSpPr/>
            <p:nvPr/>
          </p:nvCxnSpPr>
          <p:spPr bwMode="auto">
            <a:xfrm flipH="1">
              <a:off x="3068457" y="2302052"/>
              <a:ext cx="875573" cy="12221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7403FDB0-AF22-4B18-9280-31C80E0711F1}"/>
                </a:ext>
              </a:extLst>
            </p:cNvPr>
            <p:cNvCxnSpPr/>
            <p:nvPr/>
          </p:nvCxnSpPr>
          <p:spPr bwMode="auto">
            <a:xfrm flipV="1">
              <a:off x="3068456" y="2842429"/>
              <a:ext cx="879714" cy="12352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D7D756BC-2E4F-43B6-8A9B-E9EFF19F620D}"/>
                </a:ext>
              </a:extLst>
            </p:cNvPr>
            <p:cNvCxnSpPr/>
            <p:nvPr/>
          </p:nvCxnSpPr>
          <p:spPr bwMode="auto">
            <a:xfrm>
              <a:off x="1516247" y="2970813"/>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B3EFC556-5A5A-45AF-B363-02F6AA4900F2}"/>
                </a:ext>
              </a:extLst>
            </p:cNvPr>
            <p:cNvCxnSpPr/>
            <p:nvPr/>
          </p:nvCxnSpPr>
          <p:spPr bwMode="auto">
            <a:xfrm>
              <a:off x="1518050" y="2417376"/>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4783B146-BA96-42E9-BBC8-D4D05FB97763}"/>
                </a:ext>
              </a:extLst>
            </p:cNvPr>
            <p:cNvCxnSpPr/>
            <p:nvPr/>
          </p:nvCxnSpPr>
          <p:spPr bwMode="auto">
            <a:xfrm flipH="1">
              <a:off x="1514447" y="1195185"/>
              <a:ext cx="875566" cy="12221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8CE7FC81-DD63-4107-BF71-9BEA74134946}"/>
                </a:ext>
              </a:extLst>
            </p:cNvPr>
            <p:cNvCxnSpPr/>
            <p:nvPr/>
          </p:nvCxnSpPr>
          <p:spPr bwMode="auto">
            <a:xfrm>
              <a:off x="2394978" y="1195185"/>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312DB65B-5A13-4664-8C60-4875442DEA12}"/>
                </a:ext>
              </a:extLst>
            </p:cNvPr>
            <p:cNvCxnSpPr/>
            <p:nvPr/>
          </p:nvCxnSpPr>
          <p:spPr bwMode="auto">
            <a:xfrm flipH="1">
              <a:off x="2288638" y="1743254"/>
              <a:ext cx="878986" cy="12269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27CCE18-6289-4FFE-B71B-35FC75443A30}"/>
                </a:ext>
              </a:extLst>
            </p:cNvPr>
            <p:cNvCxnSpPr/>
            <p:nvPr/>
          </p:nvCxnSpPr>
          <p:spPr bwMode="auto">
            <a:xfrm>
              <a:off x="1956514" y="1803886"/>
              <a:ext cx="1552209" cy="11020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E4F94F9D-3DA9-4D01-BA54-AAF6DB8E3264}"/>
                </a:ext>
              </a:extLst>
            </p:cNvPr>
            <p:cNvCxnSpPr/>
            <p:nvPr/>
          </p:nvCxnSpPr>
          <p:spPr bwMode="auto">
            <a:xfrm flipH="1">
              <a:off x="1525981" y="1768063"/>
              <a:ext cx="860413" cy="120103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18" name="Straight Connector 117">
              <a:extLst>
                <a:ext uri="{FF2B5EF4-FFF2-40B4-BE49-F238E27FC236}">
                  <a16:creationId xmlns:a16="http://schemas.microsoft.com/office/drawing/2014/main" id="{F1D5288E-C967-426B-954E-78C46141917E}"/>
                </a:ext>
              </a:extLst>
            </p:cNvPr>
            <p:cNvCxnSpPr/>
            <p:nvPr/>
          </p:nvCxnSpPr>
          <p:spPr bwMode="auto">
            <a:xfrm flipH="1">
              <a:off x="1508525" y="2297262"/>
              <a:ext cx="880572" cy="1229177"/>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19" name="Straight Connector 118">
              <a:extLst>
                <a:ext uri="{FF2B5EF4-FFF2-40B4-BE49-F238E27FC236}">
                  <a16:creationId xmlns:a16="http://schemas.microsoft.com/office/drawing/2014/main" id="{26AE1689-BCA7-45CE-8641-3ABE0BE0DCFC}"/>
                </a:ext>
              </a:extLst>
            </p:cNvPr>
            <p:cNvCxnSpPr/>
            <p:nvPr/>
          </p:nvCxnSpPr>
          <p:spPr bwMode="auto">
            <a:xfrm>
              <a:off x="2400294" y="1211259"/>
              <a:ext cx="0" cy="109079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0" name="Straight Connector 119">
              <a:extLst>
                <a:ext uri="{FF2B5EF4-FFF2-40B4-BE49-F238E27FC236}">
                  <a16:creationId xmlns:a16="http://schemas.microsoft.com/office/drawing/2014/main" id="{AB8ED6EE-40FC-4184-931A-CE1C9A1135D4}"/>
                </a:ext>
              </a:extLst>
            </p:cNvPr>
            <p:cNvCxnSpPr/>
            <p:nvPr/>
          </p:nvCxnSpPr>
          <p:spPr bwMode="auto">
            <a:xfrm>
              <a:off x="1956514" y="1814012"/>
              <a:ext cx="0" cy="109079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1" name="Straight Connector 120">
              <a:extLst>
                <a:ext uri="{FF2B5EF4-FFF2-40B4-BE49-F238E27FC236}">
                  <a16:creationId xmlns:a16="http://schemas.microsoft.com/office/drawing/2014/main" id="{8974EF19-A267-4539-AD42-1E563ED9A512}"/>
                </a:ext>
              </a:extLst>
            </p:cNvPr>
            <p:cNvCxnSpPr/>
            <p:nvPr/>
          </p:nvCxnSpPr>
          <p:spPr bwMode="auto">
            <a:xfrm>
              <a:off x="2420259" y="2310536"/>
              <a:ext cx="1522595" cy="108105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2" name="Straight Connector 121">
              <a:extLst>
                <a:ext uri="{FF2B5EF4-FFF2-40B4-BE49-F238E27FC236}">
                  <a16:creationId xmlns:a16="http://schemas.microsoft.com/office/drawing/2014/main" id="{53D8BCBE-E459-4562-8213-980D392B0227}"/>
                </a:ext>
              </a:extLst>
            </p:cNvPr>
            <p:cNvCxnSpPr/>
            <p:nvPr/>
          </p:nvCxnSpPr>
          <p:spPr bwMode="auto">
            <a:xfrm>
              <a:off x="1995584" y="2921911"/>
              <a:ext cx="1522595" cy="108105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3" name="Straight Connector 122">
              <a:extLst>
                <a:ext uri="{FF2B5EF4-FFF2-40B4-BE49-F238E27FC236}">
                  <a16:creationId xmlns:a16="http://schemas.microsoft.com/office/drawing/2014/main" id="{7CD014FC-C0DC-4511-AC7F-551B86E4A0AD}"/>
                </a:ext>
              </a:extLst>
            </p:cNvPr>
            <p:cNvCxnSpPr/>
            <p:nvPr/>
          </p:nvCxnSpPr>
          <p:spPr bwMode="auto">
            <a:xfrm>
              <a:off x="2425575" y="1770621"/>
              <a:ext cx="1522595" cy="1081051"/>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4" name="Straight Connector 123">
              <a:extLst>
                <a:ext uri="{FF2B5EF4-FFF2-40B4-BE49-F238E27FC236}">
                  <a16:creationId xmlns:a16="http://schemas.microsoft.com/office/drawing/2014/main" id="{9042FC92-99CC-41DF-B202-50469E00A42B}"/>
                </a:ext>
              </a:extLst>
            </p:cNvPr>
            <p:cNvCxnSpPr/>
            <p:nvPr/>
          </p:nvCxnSpPr>
          <p:spPr bwMode="auto">
            <a:xfrm>
              <a:off x="3167624" y="1748392"/>
              <a:ext cx="0" cy="109079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25" name="Straight Connector 124">
              <a:extLst>
                <a:ext uri="{FF2B5EF4-FFF2-40B4-BE49-F238E27FC236}">
                  <a16:creationId xmlns:a16="http://schemas.microsoft.com/office/drawing/2014/main" id="{06A07ABD-5D9B-4173-AC98-0DBDED0900E7}"/>
                </a:ext>
              </a:extLst>
            </p:cNvPr>
            <p:cNvCxnSpPr/>
            <p:nvPr/>
          </p:nvCxnSpPr>
          <p:spPr bwMode="auto">
            <a:xfrm flipH="1">
              <a:off x="2278904" y="2867006"/>
              <a:ext cx="865206" cy="120772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26" name="Oval 125">
              <a:extLst>
                <a:ext uri="{FF2B5EF4-FFF2-40B4-BE49-F238E27FC236}">
                  <a16:creationId xmlns:a16="http://schemas.microsoft.com/office/drawing/2014/main" id="{13ECDF27-1872-448A-A77B-A9B6A9A98CD2}"/>
                </a:ext>
              </a:extLst>
            </p:cNvPr>
            <p:cNvSpPr/>
            <p:nvPr/>
          </p:nvSpPr>
          <p:spPr bwMode="auto">
            <a:xfrm>
              <a:off x="3003116" y="4528122"/>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27" name="Oval 126">
              <a:extLst>
                <a:ext uri="{FF2B5EF4-FFF2-40B4-BE49-F238E27FC236}">
                  <a16:creationId xmlns:a16="http://schemas.microsoft.com/office/drawing/2014/main" id="{3C0574A3-F35F-4B22-AB4B-27D0027092B6}"/>
                </a:ext>
              </a:extLst>
            </p:cNvPr>
            <p:cNvSpPr/>
            <p:nvPr/>
          </p:nvSpPr>
          <p:spPr bwMode="auto">
            <a:xfrm>
              <a:off x="3887037" y="3313861"/>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28" name="Oval 127">
              <a:extLst>
                <a:ext uri="{FF2B5EF4-FFF2-40B4-BE49-F238E27FC236}">
                  <a16:creationId xmlns:a16="http://schemas.microsoft.com/office/drawing/2014/main" id="{D2D73096-537E-41C0-805D-59243765F177}"/>
                </a:ext>
              </a:extLst>
            </p:cNvPr>
            <p:cNvSpPr/>
            <p:nvPr/>
          </p:nvSpPr>
          <p:spPr bwMode="auto">
            <a:xfrm>
              <a:off x="3876990" y="2246096"/>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29" name="Oval 128">
              <a:extLst>
                <a:ext uri="{FF2B5EF4-FFF2-40B4-BE49-F238E27FC236}">
                  <a16:creationId xmlns:a16="http://schemas.microsoft.com/office/drawing/2014/main" id="{31B2F176-40B7-4A7E-AE16-061205673CEC}"/>
                </a:ext>
              </a:extLst>
            </p:cNvPr>
            <p:cNvSpPr/>
            <p:nvPr/>
          </p:nvSpPr>
          <p:spPr bwMode="auto">
            <a:xfrm>
              <a:off x="3014463" y="3415434"/>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30" name="Oval 129">
              <a:extLst>
                <a:ext uri="{FF2B5EF4-FFF2-40B4-BE49-F238E27FC236}">
                  <a16:creationId xmlns:a16="http://schemas.microsoft.com/office/drawing/2014/main" id="{31D889B5-031A-4EFD-97CF-0B596901B90F}"/>
                </a:ext>
              </a:extLst>
            </p:cNvPr>
            <p:cNvSpPr/>
            <p:nvPr/>
          </p:nvSpPr>
          <p:spPr bwMode="auto">
            <a:xfrm>
              <a:off x="2335505" y="1143072"/>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31" name="Oval 130">
              <a:extLst>
                <a:ext uri="{FF2B5EF4-FFF2-40B4-BE49-F238E27FC236}">
                  <a16:creationId xmlns:a16="http://schemas.microsoft.com/office/drawing/2014/main" id="{D2AEA204-CDEA-42D7-BBAB-60DE97EBFD02}"/>
                </a:ext>
              </a:extLst>
            </p:cNvPr>
            <p:cNvSpPr/>
            <p:nvPr/>
          </p:nvSpPr>
          <p:spPr bwMode="auto">
            <a:xfrm>
              <a:off x="1472221" y="2355449"/>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32" name="Oval 131">
              <a:extLst>
                <a:ext uri="{FF2B5EF4-FFF2-40B4-BE49-F238E27FC236}">
                  <a16:creationId xmlns:a16="http://schemas.microsoft.com/office/drawing/2014/main" id="{049CA389-C83A-4455-AECF-053E1D64F74E}"/>
                </a:ext>
              </a:extLst>
            </p:cNvPr>
            <p:cNvSpPr/>
            <p:nvPr/>
          </p:nvSpPr>
          <p:spPr bwMode="auto">
            <a:xfrm>
              <a:off x="1456831" y="3450055"/>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33" name="Oval 132">
              <a:extLst>
                <a:ext uri="{FF2B5EF4-FFF2-40B4-BE49-F238E27FC236}">
                  <a16:creationId xmlns:a16="http://schemas.microsoft.com/office/drawing/2014/main" id="{ED706964-70C6-4921-8EE0-6B445D3E4CE8}"/>
                </a:ext>
              </a:extLst>
            </p:cNvPr>
            <p:cNvSpPr/>
            <p:nvPr/>
          </p:nvSpPr>
          <p:spPr bwMode="auto">
            <a:xfrm>
              <a:off x="2342033" y="2217793"/>
              <a:ext cx="122894" cy="174362"/>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grpSp>
          <p:nvGrpSpPr>
            <p:cNvPr id="134" name="Group 133">
              <a:extLst>
                <a:ext uri="{FF2B5EF4-FFF2-40B4-BE49-F238E27FC236}">
                  <a16:creationId xmlns:a16="http://schemas.microsoft.com/office/drawing/2014/main" id="{C30EE3CC-9E11-4E4C-B057-FF633C9B77B2}"/>
                </a:ext>
              </a:extLst>
            </p:cNvPr>
            <p:cNvGrpSpPr/>
            <p:nvPr/>
          </p:nvGrpSpPr>
          <p:grpSpPr>
            <a:xfrm>
              <a:off x="2650091" y="2808473"/>
              <a:ext cx="173248" cy="234392"/>
              <a:chOff x="2653276" y="2741570"/>
              <a:chExt cx="173248" cy="234392"/>
            </a:xfrm>
          </p:grpSpPr>
          <p:sp>
            <p:nvSpPr>
              <p:cNvPr id="135" name="Isosceles Triangle 134">
                <a:extLst>
                  <a:ext uri="{FF2B5EF4-FFF2-40B4-BE49-F238E27FC236}">
                    <a16:creationId xmlns:a16="http://schemas.microsoft.com/office/drawing/2014/main" id="{75A22953-26F3-4975-A888-ED8A2F7D6879}"/>
                  </a:ext>
                </a:extLst>
              </p:cNvPr>
              <p:cNvSpPr/>
              <p:nvPr/>
            </p:nvSpPr>
            <p:spPr bwMode="auto">
              <a:xfrm>
                <a:off x="2653276" y="2741570"/>
                <a:ext cx="173248"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36" name="Isosceles Triangle 135">
                <a:extLst>
                  <a:ext uri="{FF2B5EF4-FFF2-40B4-BE49-F238E27FC236}">
                    <a16:creationId xmlns:a16="http://schemas.microsoft.com/office/drawing/2014/main" id="{755DF8E4-350E-4D2C-8302-2B416194D8FD}"/>
                  </a:ext>
                </a:extLst>
              </p:cNvPr>
              <p:cNvSpPr/>
              <p:nvPr/>
            </p:nvSpPr>
            <p:spPr bwMode="auto">
              <a:xfrm rot="10800000">
                <a:off x="2653276" y="2858766"/>
                <a:ext cx="173248"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grpSp>
      </p:grpSp>
      <p:grpSp>
        <p:nvGrpSpPr>
          <p:cNvPr id="137" name="Group 136">
            <a:extLst>
              <a:ext uri="{FF2B5EF4-FFF2-40B4-BE49-F238E27FC236}">
                <a16:creationId xmlns:a16="http://schemas.microsoft.com/office/drawing/2014/main" id="{1C07BA90-3EC7-43E5-8943-B4B4428A701E}"/>
              </a:ext>
            </a:extLst>
          </p:cNvPr>
          <p:cNvGrpSpPr/>
          <p:nvPr/>
        </p:nvGrpSpPr>
        <p:grpSpPr>
          <a:xfrm>
            <a:off x="11100982" y="2590146"/>
            <a:ext cx="1020185" cy="625893"/>
            <a:chOff x="9916608" y="2636438"/>
            <a:chExt cx="1020185" cy="625893"/>
          </a:xfrm>
        </p:grpSpPr>
        <p:grpSp>
          <p:nvGrpSpPr>
            <p:cNvPr id="138" name="Group 137">
              <a:extLst>
                <a:ext uri="{FF2B5EF4-FFF2-40B4-BE49-F238E27FC236}">
                  <a16:creationId xmlns:a16="http://schemas.microsoft.com/office/drawing/2014/main" id="{4A9C15E5-5B28-4564-8C58-3B0D4514F060}"/>
                </a:ext>
              </a:extLst>
            </p:cNvPr>
            <p:cNvGrpSpPr/>
            <p:nvPr/>
          </p:nvGrpSpPr>
          <p:grpSpPr>
            <a:xfrm>
              <a:off x="9924648" y="3063046"/>
              <a:ext cx="755716" cy="199285"/>
              <a:chOff x="1422712" y="5010610"/>
              <a:chExt cx="755716" cy="199285"/>
            </a:xfrm>
          </p:grpSpPr>
          <p:sp>
            <p:nvSpPr>
              <p:cNvPr id="144" name="Oval 143">
                <a:extLst>
                  <a:ext uri="{FF2B5EF4-FFF2-40B4-BE49-F238E27FC236}">
                    <a16:creationId xmlns:a16="http://schemas.microsoft.com/office/drawing/2014/main" id="{5F063F82-0150-4E70-87E4-EDFC1B2DA3E2}"/>
                  </a:ext>
                </a:extLst>
              </p:cNvPr>
              <p:cNvSpPr/>
              <p:nvPr/>
            </p:nvSpPr>
            <p:spPr bwMode="auto">
              <a:xfrm>
                <a:off x="1422712" y="5085241"/>
                <a:ext cx="91440" cy="91440"/>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B9C7BAF8-E74D-4CA7-B770-4EC5CEDE8D58}"/>
                      </a:ext>
                    </a:extLst>
                  </p:cNvPr>
                  <p:cNvSpPr txBox="1"/>
                  <p:nvPr/>
                </p:nvSpPr>
                <p:spPr>
                  <a:xfrm>
                    <a:off x="1581790" y="5010610"/>
                    <a:ext cx="596638" cy="1992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𝑣</m:t>
                              </m:r>
                            </m:e>
                            <m:sub>
                              <m:r>
                                <a:rPr lang="en-US" sz="1200" i="1">
                                  <a:latin typeface="Cambria Math" panose="02040503050406030204" pitchFamily="18" charset="0"/>
                                </a:rPr>
                                <m:t>𝑥</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𝑣</m:t>
                              </m:r>
                            </m:e>
                            <m:sub>
                              <m:r>
                                <a:rPr lang="en-US" sz="1200" i="1">
                                  <a:latin typeface="Cambria Math" panose="02040503050406030204" pitchFamily="18" charset="0"/>
                                </a:rPr>
                                <m:t>𝑦</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𝑣</m:t>
                              </m:r>
                            </m:e>
                            <m:sub>
                              <m:r>
                                <a:rPr lang="en-US" sz="1200" i="1">
                                  <a:latin typeface="Cambria Math" panose="02040503050406030204" pitchFamily="18" charset="0"/>
                                </a:rPr>
                                <m:t>𝑧</m:t>
                              </m:r>
                            </m:sub>
                          </m:sSub>
                        </m:oMath>
                      </m:oMathPara>
                    </a14:m>
                    <a:endParaRPr lang="en-US" sz="1200" dirty="0"/>
                  </a:p>
                </p:txBody>
              </p:sp>
            </mc:Choice>
            <mc:Fallback xmlns="">
              <p:sp>
                <p:nvSpPr>
                  <p:cNvPr id="269" name="TextBox 268"/>
                  <p:cNvSpPr txBox="1">
                    <a:spLocks noRot="1" noChangeAspect="1" noMove="1" noResize="1" noEditPoints="1" noAdjustHandles="1" noChangeArrowheads="1" noChangeShapeType="1" noTextEdit="1"/>
                  </p:cNvSpPr>
                  <p:nvPr/>
                </p:nvSpPr>
                <p:spPr>
                  <a:xfrm>
                    <a:off x="1581790" y="5010610"/>
                    <a:ext cx="596638" cy="199285"/>
                  </a:xfrm>
                  <a:prstGeom prst="rect">
                    <a:avLst/>
                  </a:prstGeom>
                  <a:blipFill>
                    <a:blip r:embed="rId5"/>
                    <a:stretch>
                      <a:fillRect l="-4082" r="-1020" b="-21212"/>
                    </a:stretch>
                  </a:blipFill>
                </p:spPr>
                <p:txBody>
                  <a:bodyPr/>
                  <a:lstStyle/>
                  <a:p>
                    <a:r>
                      <a:rPr lang="en-US">
                        <a:noFill/>
                      </a:rPr>
                      <a:t> </a:t>
                    </a:r>
                  </a:p>
                </p:txBody>
              </p:sp>
            </mc:Fallback>
          </mc:AlternateContent>
        </p:grpSp>
        <p:grpSp>
          <p:nvGrpSpPr>
            <p:cNvPr id="139" name="Group 138">
              <a:extLst>
                <a:ext uri="{FF2B5EF4-FFF2-40B4-BE49-F238E27FC236}">
                  <a16:creationId xmlns:a16="http://schemas.microsoft.com/office/drawing/2014/main" id="{AAB58476-9FC1-4734-A3F0-84A84B67F221}"/>
                </a:ext>
              </a:extLst>
            </p:cNvPr>
            <p:cNvGrpSpPr/>
            <p:nvPr/>
          </p:nvGrpSpPr>
          <p:grpSpPr>
            <a:xfrm>
              <a:off x="9916608" y="2636438"/>
              <a:ext cx="1020185" cy="398571"/>
              <a:chOff x="1414672" y="4722427"/>
              <a:chExt cx="1020185" cy="398571"/>
            </a:xfrm>
          </p:grpSpPr>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4CCB2B58-E4F1-4206-87EE-0C2D105D9FC8}"/>
                      </a:ext>
                    </a:extLst>
                  </p:cNvPr>
                  <p:cNvSpPr txBox="1"/>
                  <p:nvPr/>
                </p:nvSpPr>
                <p:spPr>
                  <a:xfrm>
                    <a:off x="1587766" y="4722427"/>
                    <a:ext cx="847091" cy="398571"/>
                  </a:xfrm>
                  <a:prstGeom prst="rect">
                    <a:avLst/>
                  </a:prstGeom>
                  <a:noFill/>
                </p:spPr>
                <p:txBody>
                  <a:bodyPr wrap="none" lIns="0" tIns="0" rIns="0" bIns="0" rtlCol="0">
                    <a:spAutoFit/>
                  </a:bodyPr>
                  <a:lstStyle/>
                  <a:p>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𝜎</m:t>
                            </m:r>
                          </m:e>
                          <m:sub>
                            <m:r>
                              <a:rPr lang="en-US" sz="1200" i="1">
                                <a:latin typeface="Cambria Math" panose="02040503050406030204" pitchFamily="18" charset="0"/>
                              </a:rPr>
                              <m:t>𝑥𝑥</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𝜎</m:t>
                            </m:r>
                          </m:e>
                          <m:sub>
                            <m:r>
                              <a:rPr lang="en-US" sz="1200" i="1">
                                <a:latin typeface="Cambria Math" panose="02040503050406030204" pitchFamily="18" charset="0"/>
                                <a:ea typeface="Cambria Math" panose="02040503050406030204" pitchFamily="18" charset="0"/>
                              </a:rPr>
                              <m:t>𝑦𝑦</m:t>
                            </m:r>
                          </m:sub>
                        </m:sSub>
                        <m:r>
                          <a:rPr lang="en-US" sz="1200" i="1">
                            <a:latin typeface="Cambria Math" panose="02040503050406030204" pitchFamily="18" charset="0"/>
                          </a:rPr>
                          <m:t>,</m:t>
                        </m:r>
                      </m:oMath>
                    </a14:m>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𝜎</m:t>
                            </m:r>
                          </m:e>
                          <m:sub>
                            <m:r>
                              <a:rPr lang="en-US" sz="1200" i="1">
                                <a:latin typeface="Cambria Math" panose="02040503050406030204" pitchFamily="18" charset="0"/>
                                <a:ea typeface="Cambria Math" panose="02040503050406030204" pitchFamily="18" charset="0"/>
                              </a:rPr>
                              <m:t>𝑧𝑧</m:t>
                            </m:r>
                          </m:sub>
                        </m:sSub>
                        <m:r>
                          <a:rPr lang="en-US" sz="1200" i="1">
                            <a:latin typeface="Cambria Math" panose="02040503050406030204" pitchFamily="18" charset="0"/>
                          </a:rPr>
                          <m:t> </m:t>
                        </m:r>
                      </m:oMath>
                    </a14:m>
                    <a:endParaRPr lang="en-US" sz="1200" dirty="0"/>
                  </a:p>
                  <a:p>
                    <a:pPr/>
                    <a14:m>
                      <m:oMathPara xmlns:m="http://schemas.openxmlformats.org/officeDocument/2006/math">
                        <m:oMathParaPr>
                          <m:jc m:val="left"/>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𝜏</m:t>
                              </m:r>
                            </m:e>
                            <m:sub>
                              <m:r>
                                <a:rPr lang="en-US" sz="1200" i="1">
                                  <a:latin typeface="Cambria Math" panose="02040503050406030204" pitchFamily="18" charset="0"/>
                                </a:rPr>
                                <m:t>𝑥𝑧</m:t>
                              </m:r>
                              <m:r>
                                <a:rPr lang="en-US" sz="1200" i="1">
                                  <a:latin typeface="Cambria Math" panose="02040503050406030204" pitchFamily="18" charset="0"/>
                                </a:rPr>
                                <m:t>, </m:t>
                              </m:r>
                            </m:sub>
                          </m:sSub>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𝜏</m:t>
                              </m:r>
                            </m:e>
                            <m:sub>
                              <m:r>
                                <a:rPr lang="en-US" sz="1200" i="1">
                                  <a:latin typeface="Cambria Math" panose="02040503050406030204" pitchFamily="18" charset="0"/>
                                  <a:ea typeface="Cambria Math" panose="02040503050406030204" pitchFamily="18" charset="0"/>
                                </a:rPr>
                                <m:t>𝑦</m:t>
                              </m:r>
                              <m:r>
                                <a:rPr lang="en-US" sz="1200" i="1">
                                  <a:latin typeface="Cambria Math" panose="02040503050406030204" pitchFamily="18" charset="0"/>
                                </a:rPr>
                                <m:t>𝑧</m:t>
                              </m:r>
                              <m:r>
                                <a:rPr lang="en-US" sz="1200" i="1">
                                  <a:latin typeface="Cambria Math" panose="02040503050406030204" pitchFamily="18" charset="0"/>
                                </a:rPr>
                                <m:t>, </m:t>
                              </m:r>
                            </m:sub>
                          </m:sSub>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𝜏</m:t>
                              </m:r>
                            </m:e>
                            <m:sub>
                              <m:r>
                                <a:rPr lang="en-US" sz="1200" i="1">
                                  <a:latin typeface="Cambria Math" panose="02040503050406030204" pitchFamily="18" charset="0"/>
                                </a:rPr>
                                <m:t>𝑥𝑦</m:t>
                              </m:r>
                              <m:r>
                                <a:rPr lang="en-US" sz="1200" i="1">
                                  <a:latin typeface="Cambria Math" panose="02040503050406030204" pitchFamily="18" charset="0"/>
                                </a:rPr>
                                <m:t> </m:t>
                              </m:r>
                            </m:sub>
                          </m:sSub>
                        </m:oMath>
                      </m:oMathPara>
                    </a14:m>
                    <a:endParaRPr lang="en-US"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1587766" y="4722427"/>
                    <a:ext cx="847091" cy="398571"/>
                  </a:xfrm>
                  <a:prstGeom prst="rect">
                    <a:avLst/>
                  </a:prstGeom>
                  <a:blipFill>
                    <a:blip r:embed="rId6"/>
                    <a:stretch>
                      <a:fillRect l="-4317" b="-10769"/>
                    </a:stretch>
                  </a:blipFill>
                </p:spPr>
                <p:txBody>
                  <a:bodyPr/>
                  <a:lstStyle/>
                  <a:p>
                    <a:r>
                      <a:rPr lang="en-US">
                        <a:noFill/>
                      </a:rPr>
                      <a:t> </a:t>
                    </a:r>
                  </a:p>
                </p:txBody>
              </p:sp>
            </mc:Fallback>
          </mc:AlternateContent>
          <p:grpSp>
            <p:nvGrpSpPr>
              <p:cNvPr id="141" name="Group 140">
                <a:extLst>
                  <a:ext uri="{FF2B5EF4-FFF2-40B4-BE49-F238E27FC236}">
                    <a16:creationId xmlns:a16="http://schemas.microsoft.com/office/drawing/2014/main" id="{65A1B6B0-A48D-42FD-8104-69CB27F986F4}"/>
                  </a:ext>
                </a:extLst>
              </p:cNvPr>
              <p:cNvGrpSpPr/>
              <p:nvPr/>
            </p:nvGrpSpPr>
            <p:grpSpPr>
              <a:xfrm>
                <a:off x="1414672" y="4864451"/>
                <a:ext cx="109728" cy="146304"/>
                <a:chOff x="2658289" y="2894174"/>
                <a:chExt cx="173248" cy="234392"/>
              </a:xfrm>
            </p:grpSpPr>
            <p:sp>
              <p:nvSpPr>
                <p:cNvPr id="142" name="Isosceles Triangle 141">
                  <a:extLst>
                    <a:ext uri="{FF2B5EF4-FFF2-40B4-BE49-F238E27FC236}">
                      <a16:creationId xmlns:a16="http://schemas.microsoft.com/office/drawing/2014/main" id="{FF92F4EC-9A34-49B1-8DBC-7F2839948B90}"/>
                    </a:ext>
                  </a:extLst>
                </p:cNvPr>
                <p:cNvSpPr/>
                <p:nvPr/>
              </p:nvSpPr>
              <p:spPr bwMode="auto">
                <a:xfrm>
                  <a:off x="2658289" y="2894174"/>
                  <a:ext cx="173248"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sp>
              <p:nvSpPr>
                <p:cNvPr id="143" name="Isosceles Triangle 142">
                  <a:extLst>
                    <a:ext uri="{FF2B5EF4-FFF2-40B4-BE49-F238E27FC236}">
                      <a16:creationId xmlns:a16="http://schemas.microsoft.com/office/drawing/2014/main" id="{48F12A94-A46D-4691-BF36-CA768763FD42}"/>
                    </a:ext>
                  </a:extLst>
                </p:cNvPr>
                <p:cNvSpPr/>
                <p:nvPr/>
              </p:nvSpPr>
              <p:spPr bwMode="auto">
                <a:xfrm rot="10800000">
                  <a:off x="2658289" y="3011370"/>
                  <a:ext cx="173248" cy="117196"/>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000" dirty="0">
                    <a:latin typeface="Arial Black" pitchFamily="-108" charset="0"/>
                    <a:ea typeface="ＭＳ Ｐゴシック" pitchFamily="-108" charset="-128"/>
                    <a:cs typeface="ＭＳ Ｐゴシック" pitchFamily="-108" charset="-128"/>
                  </a:endParaRPr>
                </a:p>
              </p:txBody>
            </p:sp>
          </p:grpSp>
        </p:grpSp>
      </p:grpSp>
      <p:sp>
        <p:nvSpPr>
          <p:cNvPr id="146" name="TextBox 145">
            <a:extLst>
              <a:ext uri="{FF2B5EF4-FFF2-40B4-BE49-F238E27FC236}">
                <a16:creationId xmlns:a16="http://schemas.microsoft.com/office/drawing/2014/main" id="{314F639E-562D-4EC0-A859-52720E8D97EB}"/>
              </a:ext>
            </a:extLst>
          </p:cNvPr>
          <p:cNvSpPr txBox="1"/>
          <p:nvPr/>
        </p:nvSpPr>
        <p:spPr>
          <a:xfrm>
            <a:off x="9229184" y="3259051"/>
            <a:ext cx="2603500" cy="646331"/>
          </a:xfrm>
          <a:prstGeom prst="rect">
            <a:avLst/>
          </a:prstGeom>
          <a:noFill/>
        </p:spPr>
        <p:txBody>
          <a:bodyPr wrap="square" rtlCol="0">
            <a:spAutoFit/>
          </a:bodyPr>
          <a:lstStyle/>
          <a:p>
            <a:pPr algn="ctr"/>
            <a:r>
              <a:rPr lang="en-US" sz="1200" dirty="0"/>
              <a:t>Repeating unit cell for ultrasound simulation algorithm – rotated staggered grid (RSG) finite difference</a:t>
            </a:r>
          </a:p>
        </p:txBody>
      </p:sp>
      <mc:AlternateContent xmlns:mc="http://schemas.openxmlformats.org/markup-compatibility/2006" xmlns:a14="http://schemas.microsoft.com/office/drawing/2010/main">
        <mc:Choice Requires="a14">
          <p:sp>
            <p:nvSpPr>
              <p:cNvPr id="147" name="Content Placeholder 53">
                <a:extLst>
                  <a:ext uri="{FF2B5EF4-FFF2-40B4-BE49-F238E27FC236}">
                    <a16:creationId xmlns:a16="http://schemas.microsoft.com/office/drawing/2014/main" id="{AB2B3855-3BA6-4231-BBF3-7D5C42754660}"/>
                  </a:ext>
                </a:extLst>
              </p:cNvPr>
              <p:cNvSpPr>
                <a:spLocks noGrp="1"/>
              </p:cNvSpPr>
              <p:nvPr>
                <p:ph idx="1"/>
              </p:nvPr>
            </p:nvSpPr>
            <p:spPr>
              <a:xfrm>
                <a:off x="304802" y="1066800"/>
                <a:ext cx="8826744" cy="5334000"/>
              </a:xfrm>
            </p:spPr>
            <p:txBody>
              <a:bodyPr/>
              <a:lstStyle/>
              <a:p>
                <a:r>
                  <a:rPr lang="en-US" sz="2000" dirty="0"/>
                  <a:t>Development began under the Advanced Composites Project (ACP).</a:t>
                </a:r>
              </a:p>
              <a:p>
                <a:pPr lvl="1"/>
                <a:r>
                  <a:rPr lang="en-US" sz="1400" dirty="0"/>
                  <a:t>RSG CPU ran quickly but was not optimized and was limited in IO options. </a:t>
                </a:r>
              </a:p>
              <a:p>
                <a:r>
                  <a:rPr lang="en-US" sz="2000" dirty="0"/>
                  <a:t>Computational tool that models the physics of an ultrasound (UT) inspection</a:t>
                </a:r>
              </a:p>
              <a:p>
                <a:pPr lvl="1"/>
                <a:r>
                  <a:rPr lang="en-US" sz="1600" dirty="0"/>
                  <a:t>3D staggered grid time-domain finite difference</a:t>
                </a:r>
              </a:p>
              <a:p>
                <a:pPr lvl="1"/>
                <a:r>
                  <a:rPr lang="en-US" sz="1600" dirty="0"/>
                  <a:t>C++ code with MPI parallelization with GPU kernel </a:t>
                </a:r>
              </a:p>
              <a:p>
                <a:pPr lvl="1"/>
                <a:r>
                  <a:rPr lang="en-US" sz="1600" dirty="0"/>
                  <a:t>Natively handles 3D fully anisotropic heterogeneous media</a:t>
                </a:r>
              </a:p>
              <a:p>
                <a:r>
                  <a:rPr lang="en-US" sz="2000" dirty="0"/>
                  <a:t>Solves stress-velocity elastodynamic equations, 2</a:t>
                </a:r>
                <a:r>
                  <a:rPr lang="en-US" sz="2000" baseline="30000" dirty="0"/>
                  <a:t>nd</a:t>
                </a:r>
                <a:r>
                  <a:rPr lang="en-US" sz="2000" dirty="0"/>
                  <a:t> order accurate in time and space</a:t>
                </a:r>
              </a:p>
              <a:p>
                <a:pPr marL="0" indent="0">
                  <a:buNone/>
                </a:pPr>
                <a:endParaRPr lang="en-US" sz="700" dirty="0"/>
              </a:p>
              <a:p>
                <a:pPr marL="0" indent="0" algn="ctr">
                  <a:buNone/>
                </a:pPr>
                <a14:m>
                  <m:oMath xmlns:m="http://schemas.openxmlformats.org/officeDocument/2006/math">
                    <m:r>
                      <a:rPr lang="en-US" sz="1600" i="1">
                        <a:latin typeface="Cambria Math" panose="02040503050406030204" pitchFamily="18" charset="0"/>
                        <a:ea typeface="Cambria Math" panose="02040503050406030204" pitchFamily="18" charset="0"/>
                      </a:rPr>
                      <m:t>𝜌</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e>
                      <m:sub>
                        <m:r>
                          <a:rPr lang="en-US" sz="1600" i="1">
                            <a:latin typeface="Cambria Math" panose="02040503050406030204" pitchFamily="18" charset="0"/>
                            <a:ea typeface="Cambria Math" panose="02040503050406030204" pitchFamily="18" charset="0"/>
                          </a:rPr>
                          <m:t>𝑡</m:t>
                        </m:r>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𝑣</m:t>
                        </m:r>
                      </m:e>
                      <m:sub>
                        <m:r>
                          <a:rPr lang="en-US" sz="1600" i="1">
                            <a:latin typeface="Cambria Math" panose="02040503050406030204" pitchFamily="18" charset="0"/>
                            <a:ea typeface="Cambria Math" panose="02040503050406030204" pitchFamily="18" charset="0"/>
                          </a:rPr>
                          <m:t>𝑖</m:t>
                        </m:r>
                      </m:sub>
                    </m:sSub>
                  </m:oMath>
                </a14:m>
                <a:r>
                  <a:rPr lang="en-US" sz="1600" dirty="0"/>
                  <a:t>=</a:t>
                </a:r>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𝑥</m:t>
                            </m:r>
                          </m:e>
                          <m:sub>
                            <m:r>
                              <a:rPr lang="en-US" sz="1600" i="1">
                                <a:latin typeface="Cambria Math" panose="02040503050406030204" pitchFamily="18" charset="0"/>
                                <a:ea typeface="Cambria Math" panose="02040503050406030204" pitchFamily="18" charset="0"/>
                              </a:rPr>
                              <m:t>𝑗</m:t>
                            </m:r>
                          </m:sub>
                        </m:sSub>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ea typeface="Cambria Math" panose="02040503050406030204" pitchFamily="18" charset="0"/>
                          </a:rPr>
                          <m:t>𝑖𝑗</m:t>
                        </m:r>
                      </m:sub>
                    </m:sSub>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𝑣</m:t>
                        </m:r>
                      </m:sup>
                    </m:sSubSup>
                  </m:oMath>
                </a14:m>
                <a:endParaRPr lang="en-US" sz="1600" dirty="0"/>
              </a:p>
              <a:p>
                <a:pPr marL="0" indent="0" algn="ctr">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e>
                        <m:sub>
                          <m:r>
                            <a:rPr lang="en-US" sz="1600" i="1">
                              <a:latin typeface="Cambria Math" panose="02040503050406030204" pitchFamily="18" charset="0"/>
                              <a:ea typeface="Cambria Math" panose="02040503050406030204" pitchFamily="18" charset="0"/>
                            </a:rPr>
                            <m:t>𝑡</m:t>
                          </m:r>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ea typeface="Cambria Math" panose="02040503050406030204" pitchFamily="18" charset="0"/>
                            </a:rPr>
                            <m:t>𝑖𝑗</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𝑐</m:t>
                          </m:r>
                        </m:e>
                        <m:sub>
                          <m:r>
                            <a:rPr lang="en-US" sz="1600" i="1">
                              <a:latin typeface="Cambria Math" panose="02040503050406030204" pitchFamily="18" charset="0"/>
                              <a:ea typeface="Cambria Math" panose="02040503050406030204" pitchFamily="18" charset="0"/>
                            </a:rPr>
                            <m:t>𝑖𝑗𝑘𝑙</m:t>
                          </m:r>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𝑥</m:t>
                              </m:r>
                            </m:e>
                            <m:sub>
                              <m:r>
                                <a:rPr lang="en-US" sz="1600" i="1">
                                  <a:latin typeface="Cambria Math" panose="02040503050406030204" pitchFamily="18" charset="0"/>
                                  <a:ea typeface="Cambria Math" panose="02040503050406030204" pitchFamily="18" charset="0"/>
                                </a:rPr>
                                <m:t>𝑙</m:t>
                              </m:r>
                            </m:sub>
                          </m:sSub>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𝑣</m:t>
                          </m:r>
                        </m:e>
                        <m:sub>
                          <m:r>
                            <a:rPr lang="en-US" sz="1600" i="1">
                              <a:latin typeface="Cambria Math" panose="02040503050406030204" pitchFamily="18" charset="0"/>
                              <a:ea typeface="Cambria Math" panose="02040503050406030204" pitchFamily="18" charset="0"/>
                            </a:rPr>
                            <m:t>𝑘</m:t>
                          </m:r>
                        </m:sub>
                      </m:sSub>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𝑖𝑗</m:t>
                          </m:r>
                        </m:sub>
                        <m:sup>
                          <m:r>
                            <a:rPr lang="en-US" sz="1600" i="1">
                              <a:latin typeface="Cambria Math" panose="02040503050406030204" pitchFamily="18" charset="0"/>
                              <a:ea typeface="Cambria Math" panose="02040503050406030204" pitchFamily="18" charset="0"/>
                            </a:rPr>
                            <m:t>𝜎</m:t>
                          </m:r>
                        </m:sup>
                      </m:sSubSup>
                    </m:oMath>
                  </m:oMathPara>
                </a14:m>
                <a:endParaRPr lang="en-US" sz="1600" dirty="0"/>
              </a:p>
              <a:p>
                <a:pPr marL="0" indent="0">
                  <a:buNone/>
                </a:pPr>
                <a:endParaRPr lang="en-US" sz="1050" b="1" u="sng" dirty="0"/>
              </a:p>
              <a:p>
                <a:pPr marL="0" indent="0">
                  <a:buNone/>
                </a:pPr>
                <a:endParaRPr lang="en-US" sz="2000" b="1" u="sng" dirty="0"/>
              </a:p>
              <a:p>
                <a:r>
                  <a:rPr lang="en-US" sz="2000" dirty="0"/>
                  <a:t>Uses human readable parameter inputs</a:t>
                </a:r>
              </a:p>
              <a:p>
                <a:r>
                  <a:rPr lang="en-US" sz="2000" dirty="0"/>
                  <a:t>Creates outputs viewable in </a:t>
                </a:r>
                <a:r>
                  <a:rPr lang="en-US" sz="2000" dirty="0" err="1"/>
                  <a:t>Paraview</a:t>
                </a:r>
                <a:r>
                  <a:rPr lang="en-US" sz="2000" dirty="0"/>
                  <a:t> and easily analyzed using VTK tools (C/C++ and python)</a:t>
                </a:r>
              </a:p>
            </p:txBody>
          </p:sp>
        </mc:Choice>
        <mc:Fallback xmlns="">
          <p:sp>
            <p:nvSpPr>
              <p:cNvPr id="147" name="Content Placeholder 53">
                <a:extLst>
                  <a:ext uri="{FF2B5EF4-FFF2-40B4-BE49-F238E27FC236}">
                    <a16:creationId xmlns:a16="http://schemas.microsoft.com/office/drawing/2014/main" id="{AB2B3855-3BA6-4231-BBF3-7D5C42754660}"/>
                  </a:ext>
                </a:extLst>
              </p:cNvPr>
              <p:cNvSpPr>
                <a:spLocks noGrp="1" noRot="1" noChangeAspect="1" noMove="1" noResize="1" noEditPoints="1" noAdjustHandles="1" noChangeArrowheads="1" noChangeShapeType="1" noTextEdit="1"/>
              </p:cNvSpPr>
              <p:nvPr>
                <p:ph idx="1"/>
              </p:nvPr>
            </p:nvSpPr>
            <p:spPr>
              <a:xfrm>
                <a:off x="304802" y="1066800"/>
                <a:ext cx="8826744" cy="5334000"/>
              </a:xfrm>
              <a:blipFill>
                <a:blip r:embed="rId7"/>
                <a:stretch>
                  <a:fillRect l="-719" t="-714" r="-57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A75051B-05C9-B947-B8E6-80B1C84EED16}"/>
              </a:ext>
            </a:extLst>
          </p:cNvPr>
          <p:cNvSpPr txBox="1"/>
          <p:nvPr/>
        </p:nvSpPr>
        <p:spPr>
          <a:xfrm>
            <a:off x="304802" y="6327224"/>
            <a:ext cx="11286813" cy="461665"/>
          </a:xfrm>
          <a:prstGeom prst="rect">
            <a:avLst/>
          </a:prstGeom>
          <a:noFill/>
        </p:spPr>
        <p:txBody>
          <a:bodyPr wrap="square" rtlCol="0">
            <a:spAutoFit/>
          </a:bodyPr>
          <a:lstStyle/>
          <a:p>
            <a:r>
              <a:rPr lang="en-US" sz="120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337611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B955-281A-254A-81A8-D774CDA9023D}"/>
              </a:ext>
            </a:extLst>
          </p:cNvPr>
          <p:cNvSpPr>
            <a:spLocks noGrp="1"/>
          </p:cNvSpPr>
          <p:nvPr>
            <p:ph type="title"/>
          </p:nvPr>
        </p:nvSpPr>
        <p:spPr/>
        <p:txBody>
          <a:bodyPr/>
          <a:lstStyle/>
          <a:p>
            <a:r>
              <a:rPr lang="en-US" sz="3600" dirty="0"/>
              <a:t>Input/Output</a:t>
            </a:r>
          </a:p>
        </p:txBody>
      </p:sp>
      <p:sp>
        <p:nvSpPr>
          <p:cNvPr id="3" name="Content Placeholder 2">
            <a:extLst>
              <a:ext uri="{FF2B5EF4-FFF2-40B4-BE49-F238E27FC236}">
                <a16:creationId xmlns:a16="http://schemas.microsoft.com/office/drawing/2014/main" id="{78AB54FA-AD7D-694E-B75B-7CFCF33EA321}"/>
              </a:ext>
            </a:extLst>
          </p:cNvPr>
          <p:cNvSpPr>
            <a:spLocks noGrp="1"/>
          </p:cNvSpPr>
          <p:nvPr>
            <p:ph idx="1"/>
          </p:nvPr>
        </p:nvSpPr>
        <p:spPr>
          <a:xfrm>
            <a:off x="304803" y="1066800"/>
            <a:ext cx="5478159" cy="5334000"/>
          </a:xfrm>
        </p:spPr>
        <p:txBody>
          <a:bodyPr/>
          <a:lstStyle/>
          <a:p>
            <a:pPr marL="0" indent="0">
              <a:buNone/>
            </a:pPr>
            <a:r>
              <a:rPr lang="en-US" sz="2400" dirty="0"/>
              <a:t>Inputs</a:t>
            </a:r>
          </a:p>
          <a:p>
            <a:r>
              <a:rPr lang="en-US" sz="2400" dirty="0"/>
              <a:t>Parameters Inputs in XML format</a:t>
            </a:r>
          </a:p>
          <a:p>
            <a:pPr lvl="1"/>
            <a:r>
              <a:rPr lang="en-US" sz="2400" dirty="0"/>
              <a:t>Human readable</a:t>
            </a:r>
          </a:p>
          <a:p>
            <a:pPr lvl="1"/>
            <a:r>
              <a:rPr lang="en-US" sz="2400" dirty="0"/>
              <a:t>Easily editable </a:t>
            </a:r>
          </a:p>
          <a:p>
            <a:pPr lvl="1"/>
            <a:r>
              <a:rPr lang="en-US" sz="2400" dirty="0"/>
              <a:t>&lt;tag&gt;value&lt;/tag&gt; format</a:t>
            </a:r>
          </a:p>
          <a:p>
            <a:pPr lvl="1"/>
            <a:r>
              <a:rPr lang="en-US" sz="2400" dirty="0"/>
              <a:t>Parent/Child Structure</a:t>
            </a:r>
          </a:p>
          <a:p>
            <a:r>
              <a:rPr lang="en-US" sz="2800" dirty="0"/>
              <a:t>Geometry Input in binary format</a:t>
            </a:r>
          </a:p>
          <a:p>
            <a:pPr lvl="1"/>
            <a:r>
              <a:rPr lang="en-US" sz="2400" dirty="0"/>
              <a:t>Bulky </a:t>
            </a:r>
          </a:p>
          <a:p>
            <a:pPr lvl="1"/>
            <a:r>
              <a:rPr lang="en-US" sz="2400" dirty="0"/>
              <a:t>Complex Structures are not easily built or edited.  </a:t>
            </a:r>
          </a:p>
          <a:p>
            <a:endParaRPr lang="en-US" sz="2800" dirty="0"/>
          </a:p>
        </p:txBody>
      </p:sp>
      <p:sp>
        <p:nvSpPr>
          <p:cNvPr id="4" name="Slide Number Placeholder 3">
            <a:extLst>
              <a:ext uri="{FF2B5EF4-FFF2-40B4-BE49-F238E27FC236}">
                <a16:creationId xmlns:a16="http://schemas.microsoft.com/office/drawing/2014/main" id="{8E31A29E-0213-354B-9365-99015B5565FE}"/>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5</a:t>
            </a:fld>
            <a:endParaRPr lang="en-US" dirty="0">
              <a:solidFill>
                <a:prstClr val="black">
                  <a:tint val="75000"/>
                </a:prstClr>
              </a:solidFill>
            </a:endParaRPr>
          </a:p>
        </p:txBody>
      </p:sp>
      <p:sp>
        <p:nvSpPr>
          <p:cNvPr id="5" name="Content Placeholder 2">
            <a:extLst>
              <a:ext uri="{FF2B5EF4-FFF2-40B4-BE49-F238E27FC236}">
                <a16:creationId xmlns:a16="http://schemas.microsoft.com/office/drawing/2014/main" id="{E6E748F1-CA96-3541-9738-1FF49AACEF2D}"/>
              </a:ext>
            </a:extLst>
          </p:cNvPr>
          <p:cNvSpPr txBox="1">
            <a:spLocks/>
          </p:cNvSpPr>
          <p:nvPr/>
        </p:nvSpPr>
        <p:spPr bwMode="auto">
          <a:xfrm>
            <a:off x="6407007" y="1047824"/>
            <a:ext cx="5478159" cy="2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t" anchorCtr="0" compatLnSpc="1">
            <a:prstTxWarp prst="textNoShape">
              <a:avLst/>
            </a:prstTxWarp>
          </a:bodyPr>
          <a:lstStyle>
            <a:lvl1pPr marL="257175" indent="-257175" algn="l" rtl="0" eaLnBrk="0" fontAlgn="base" hangingPunct="0">
              <a:spcBef>
                <a:spcPct val="20000"/>
              </a:spcBef>
              <a:spcAft>
                <a:spcPct val="0"/>
              </a:spcAft>
              <a:buChar char="•"/>
              <a:defRPr>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2pPr>
            <a:lvl3pPr marL="8572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3pPr>
            <a:lvl4pPr marL="12001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4pPr>
            <a:lvl5pPr marL="1543050" indent="-171450" algn="l" rtl="0" eaLnBrk="0" fontAlgn="base" hangingPunct="0">
              <a:spcBef>
                <a:spcPct val="20000"/>
              </a:spcBef>
              <a:spcAft>
                <a:spcPct val="0"/>
              </a:spcAft>
              <a:buChar char="»"/>
              <a:defRPr sz="1200">
                <a:solidFill>
                  <a:schemeClr val="tx1"/>
                </a:solidFill>
                <a:latin typeface="Calibri" panose="020F0502020204030204" pitchFamily="34" charset="0"/>
                <a:ea typeface="+mn-ea"/>
              </a:defRPr>
            </a:lvl5pPr>
            <a:lvl6pPr marL="1885950" indent="-171450" algn="l" rtl="0" fontAlgn="base">
              <a:spcBef>
                <a:spcPct val="20000"/>
              </a:spcBef>
              <a:spcAft>
                <a:spcPct val="0"/>
              </a:spcAft>
              <a:buChar char="»"/>
              <a:defRPr sz="1200">
                <a:solidFill>
                  <a:schemeClr val="tx1"/>
                </a:solidFill>
                <a:latin typeface="+mn-lt"/>
                <a:ea typeface="+mn-ea"/>
              </a:defRPr>
            </a:lvl6pPr>
            <a:lvl7pPr marL="2228850" indent="-171450" algn="l" rtl="0" fontAlgn="base">
              <a:spcBef>
                <a:spcPct val="20000"/>
              </a:spcBef>
              <a:spcAft>
                <a:spcPct val="0"/>
              </a:spcAft>
              <a:buChar char="»"/>
              <a:defRPr sz="1200">
                <a:solidFill>
                  <a:schemeClr val="tx1"/>
                </a:solidFill>
                <a:latin typeface="+mn-lt"/>
                <a:ea typeface="+mn-ea"/>
              </a:defRPr>
            </a:lvl7pPr>
            <a:lvl8pPr marL="2571750" indent="-171450" algn="l" rtl="0" fontAlgn="base">
              <a:spcBef>
                <a:spcPct val="20000"/>
              </a:spcBef>
              <a:spcAft>
                <a:spcPct val="0"/>
              </a:spcAft>
              <a:buChar char="»"/>
              <a:defRPr sz="1200">
                <a:solidFill>
                  <a:schemeClr val="tx1"/>
                </a:solidFill>
                <a:latin typeface="+mn-lt"/>
                <a:ea typeface="+mn-ea"/>
              </a:defRPr>
            </a:lvl8pPr>
            <a:lvl9pPr marL="2914650" indent="-171450" algn="l" rtl="0" fontAlgn="base">
              <a:spcBef>
                <a:spcPct val="20000"/>
              </a:spcBef>
              <a:spcAft>
                <a:spcPct val="0"/>
              </a:spcAft>
              <a:buChar char="»"/>
              <a:defRPr sz="1200">
                <a:solidFill>
                  <a:schemeClr val="tx1"/>
                </a:solidFill>
                <a:latin typeface="+mn-lt"/>
                <a:ea typeface="+mn-ea"/>
              </a:defRPr>
            </a:lvl9pPr>
          </a:lstStyle>
          <a:p>
            <a:pPr marL="0" indent="0">
              <a:buFontTx/>
              <a:buNone/>
            </a:pPr>
            <a:r>
              <a:rPr lang="en-US" sz="2400" kern="0" dirty="0"/>
              <a:t>Outputs</a:t>
            </a:r>
          </a:p>
          <a:p>
            <a:r>
              <a:rPr lang="en-US" sz="2400" kern="0" dirty="0"/>
              <a:t>VTK Structured Mesh </a:t>
            </a:r>
          </a:p>
          <a:p>
            <a:pPr lvl="1"/>
            <a:r>
              <a:rPr lang="en-US" sz="2400" kern="0" dirty="0"/>
              <a:t>Read and processed by </a:t>
            </a:r>
            <a:r>
              <a:rPr lang="en-US" sz="2400" kern="0" dirty="0" err="1"/>
              <a:t>Paraview</a:t>
            </a:r>
            <a:endParaRPr lang="en-US" sz="2400" kern="0" dirty="0"/>
          </a:p>
          <a:p>
            <a:pPr lvl="1"/>
            <a:r>
              <a:rPr lang="en-US" sz="2400" kern="0" dirty="0"/>
              <a:t>Lightweight</a:t>
            </a:r>
          </a:p>
          <a:p>
            <a:pPr lvl="1"/>
            <a:r>
              <a:rPr lang="en-US" sz="2400" kern="0" dirty="0"/>
              <a:t>Easily parallelizable </a:t>
            </a:r>
          </a:p>
          <a:p>
            <a:pPr lvl="1"/>
            <a:r>
              <a:rPr lang="en-US" sz="2400" kern="0" dirty="0"/>
              <a:t>Mixed xml and binary format</a:t>
            </a:r>
          </a:p>
          <a:p>
            <a:pPr marL="342900" lvl="1" indent="0">
              <a:buNone/>
            </a:pPr>
            <a:endParaRPr lang="en-US" sz="1600" kern="0" dirty="0"/>
          </a:p>
        </p:txBody>
      </p:sp>
      <p:grpSp>
        <p:nvGrpSpPr>
          <p:cNvPr id="18" name="Group 17">
            <a:extLst>
              <a:ext uri="{FF2B5EF4-FFF2-40B4-BE49-F238E27FC236}">
                <a16:creationId xmlns:a16="http://schemas.microsoft.com/office/drawing/2014/main" id="{A1F0381F-CBD4-3C41-A7A6-ECEFC7BCBE71}"/>
              </a:ext>
            </a:extLst>
          </p:cNvPr>
          <p:cNvGrpSpPr/>
          <p:nvPr/>
        </p:nvGrpSpPr>
        <p:grpSpPr>
          <a:xfrm>
            <a:off x="5486400" y="3733800"/>
            <a:ext cx="5918886" cy="3048000"/>
            <a:chOff x="7034946" y="4145110"/>
            <a:chExt cx="4348547" cy="2454992"/>
          </a:xfrm>
        </p:grpSpPr>
        <p:pic>
          <p:nvPicPr>
            <p:cNvPr id="7" name="Picture 6">
              <a:extLst>
                <a:ext uri="{FF2B5EF4-FFF2-40B4-BE49-F238E27FC236}">
                  <a16:creationId xmlns:a16="http://schemas.microsoft.com/office/drawing/2014/main" id="{5B89C521-42BF-464D-82F3-61D20BB0FBD1}"/>
                </a:ext>
              </a:extLst>
            </p:cNvPr>
            <p:cNvPicPr>
              <a:picLocks noChangeAspect="1"/>
            </p:cNvPicPr>
            <p:nvPr/>
          </p:nvPicPr>
          <p:blipFill rotWithShape="1">
            <a:blip r:embed="rId2">
              <a:extLst>
                <a:ext uri="{28A0092B-C50C-407E-A947-70E740481C1C}">
                  <a14:useLocalDpi xmlns:a14="http://schemas.microsoft.com/office/drawing/2010/main" val="0"/>
                </a:ext>
              </a:extLst>
            </a:blip>
            <a:srcRect l="30465" t="32587" r="29558" b="15701"/>
            <a:stretch/>
          </p:blipFill>
          <p:spPr>
            <a:xfrm>
              <a:off x="7034946" y="4772288"/>
              <a:ext cx="2260886" cy="1827814"/>
            </a:xfrm>
            <a:prstGeom prst="rect">
              <a:avLst/>
            </a:prstGeom>
          </p:spPr>
        </p:pic>
        <p:grpSp>
          <p:nvGrpSpPr>
            <p:cNvPr id="17" name="Group 16">
              <a:extLst>
                <a:ext uri="{FF2B5EF4-FFF2-40B4-BE49-F238E27FC236}">
                  <a16:creationId xmlns:a16="http://schemas.microsoft.com/office/drawing/2014/main" id="{902632B3-4BA0-6946-B65A-035956857BC7}"/>
                </a:ext>
              </a:extLst>
            </p:cNvPr>
            <p:cNvGrpSpPr/>
            <p:nvPr/>
          </p:nvGrpSpPr>
          <p:grpSpPr>
            <a:xfrm>
              <a:off x="8106310" y="4145110"/>
              <a:ext cx="3277183" cy="1671473"/>
              <a:chOff x="8106310" y="4145110"/>
              <a:chExt cx="3277183" cy="1671473"/>
            </a:xfrm>
          </p:grpSpPr>
          <p:pic>
            <p:nvPicPr>
              <p:cNvPr id="11" name="Picture 10">
                <a:extLst>
                  <a:ext uri="{FF2B5EF4-FFF2-40B4-BE49-F238E27FC236}">
                    <a16:creationId xmlns:a16="http://schemas.microsoft.com/office/drawing/2014/main" id="{C13424EF-6F0B-5145-B317-82BA77B6C12C}"/>
                  </a:ext>
                </a:extLst>
              </p:cNvPr>
              <p:cNvPicPr>
                <a:picLocks noChangeAspect="1"/>
              </p:cNvPicPr>
              <p:nvPr/>
            </p:nvPicPr>
            <p:blipFill rotWithShape="1">
              <a:blip r:embed="rId3">
                <a:extLst>
                  <a:ext uri="{28A0092B-C50C-407E-A947-70E740481C1C}">
                    <a14:useLocalDpi xmlns:a14="http://schemas.microsoft.com/office/drawing/2010/main" val="0"/>
                  </a:ext>
                </a:extLst>
              </a:blip>
              <a:srcRect l="30465" t="32587" r="18522" b="17766"/>
              <a:stretch/>
            </p:blipFill>
            <p:spPr>
              <a:xfrm>
                <a:off x="9590300" y="4145111"/>
                <a:ext cx="1793193" cy="1090703"/>
              </a:xfrm>
              <a:prstGeom prst="rect">
                <a:avLst/>
              </a:prstGeom>
              <a:ln>
                <a:solidFill>
                  <a:schemeClr val="accent2"/>
                </a:solidFill>
              </a:ln>
            </p:spPr>
          </p:pic>
          <p:sp>
            <p:nvSpPr>
              <p:cNvPr id="12" name="Rectangle 11">
                <a:extLst>
                  <a:ext uri="{FF2B5EF4-FFF2-40B4-BE49-F238E27FC236}">
                    <a16:creationId xmlns:a16="http://schemas.microsoft.com/office/drawing/2014/main" id="{954BEB38-A2BC-9F49-A549-DA275D63302A}"/>
                  </a:ext>
                </a:extLst>
              </p:cNvPr>
              <p:cNvSpPr/>
              <p:nvPr/>
            </p:nvSpPr>
            <p:spPr bwMode="auto">
              <a:xfrm>
                <a:off x="8106310" y="5237901"/>
                <a:ext cx="737854" cy="578681"/>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endParaRPr>
              </a:p>
            </p:txBody>
          </p:sp>
          <p:cxnSp>
            <p:nvCxnSpPr>
              <p:cNvPr id="14" name="Straight Connector 13">
                <a:extLst>
                  <a:ext uri="{FF2B5EF4-FFF2-40B4-BE49-F238E27FC236}">
                    <a16:creationId xmlns:a16="http://schemas.microsoft.com/office/drawing/2014/main" id="{45739819-7FF1-8342-B82F-5DBFBF9D7D20}"/>
                  </a:ext>
                </a:extLst>
              </p:cNvPr>
              <p:cNvCxnSpPr>
                <a:cxnSpLocks/>
              </p:cNvCxnSpPr>
              <p:nvPr/>
            </p:nvCxnSpPr>
            <p:spPr bwMode="auto">
              <a:xfrm flipV="1">
                <a:off x="8106310" y="4145110"/>
                <a:ext cx="1491357" cy="1090704"/>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9EE8D3E-E6E7-8746-AE51-6E29DE3A870D}"/>
                  </a:ext>
                </a:extLst>
              </p:cNvPr>
              <p:cNvCxnSpPr>
                <a:cxnSpLocks/>
              </p:cNvCxnSpPr>
              <p:nvPr/>
            </p:nvCxnSpPr>
            <p:spPr bwMode="auto">
              <a:xfrm flipV="1">
                <a:off x="8844164" y="5235814"/>
                <a:ext cx="2539329" cy="58076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grpSp>
      </p:grpSp>
      <p:sp>
        <p:nvSpPr>
          <p:cNvPr id="13" name="TextBox 12">
            <a:extLst>
              <a:ext uri="{FF2B5EF4-FFF2-40B4-BE49-F238E27FC236}">
                <a16:creationId xmlns:a16="http://schemas.microsoft.com/office/drawing/2014/main" id="{19031AD2-D637-EA47-BE77-E3793F30D1C9}"/>
              </a:ext>
            </a:extLst>
          </p:cNvPr>
          <p:cNvSpPr txBox="1"/>
          <p:nvPr/>
        </p:nvSpPr>
        <p:spPr>
          <a:xfrm>
            <a:off x="304802" y="6327224"/>
            <a:ext cx="11286813" cy="461665"/>
          </a:xfrm>
          <a:prstGeom prst="rect">
            <a:avLst/>
          </a:prstGeom>
          <a:noFill/>
        </p:spPr>
        <p:txBody>
          <a:bodyPr wrap="square" rtlCol="0">
            <a:spAutoFit/>
          </a:bodyPr>
          <a:lstStyle/>
          <a:p>
            <a:r>
              <a:rPr lang="en-US" sz="120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244304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49FEB2-3EB3-6C4B-A556-415B9ED90334}"/>
              </a:ext>
            </a:extLst>
          </p:cNvPr>
          <p:cNvGrpSpPr/>
          <p:nvPr/>
        </p:nvGrpSpPr>
        <p:grpSpPr>
          <a:xfrm>
            <a:off x="7488114" y="2665197"/>
            <a:ext cx="4399086" cy="3238442"/>
            <a:chOff x="3619500" y="2733731"/>
            <a:chExt cx="2476500" cy="1823106"/>
          </a:xfrm>
        </p:grpSpPr>
        <p:pic>
          <p:nvPicPr>
            <p:cNvPr id="9" name="Picture 8">
              <a:extLst>
                <a:ext uri="{FF2B5EF4-FFF2-40B4-BE49-F238E27FC236}">
                  <a16:creationId xmlns:a16="http://schemas.microsoft.com/office/drawing/2014/main" id="{2B09FD37-55AD-1744-A1D6-24A087D3CDBB}"/>
                </a:ext>
              </a:extLst>
            </p:cNvPr>
            <p:cNvPicPr>
              <a:picLocks noChangeAspect="1"/>
            </p:cNvPicPr>
            <p:nvPr/>
          </p:nvPicPr>
          <p:blipFill rotWithShape="1">
            <a:blip r:embed="rId2">
              <a:extLst>
                <a:ext uri="{28A0092B-C50C-407E-A947-70E740481C1C}">
                  <a14:useLocalDpi xmlns:a14="http://schemas.microsoft.com/office/drawing/2010/main" val="0"/>
                </a:ext>
              </a:extLst>
            </a:blip>
            <a:srcRect t="32558" b="41463"/>
            <a:stretch/>
          </p:blipFill>
          <p:spPr>
            <a:xfrm>
              <a:off x="3619500" y="2733731"/>
              <a:ext cx="2476500" cy="1309817"/>
            </a:xfrm>
            <a:prstGeom prst="rect">
              <a:avLst/>
            </a:prstGeom>
          </p:spPr>
        </p:pic>
        <p:pic>
          <p:nvPicPr>
            <p:cNvPr id="10" name="Picture 9">
              <a:extLst>
                <a:ext uri="{FF2B5EF4-FFF2-40B4-BE49-F238E27FC236}">
                  <a16:creationId xmlns:a16="http://schemas.microsoft.com/office/drawing/2014/main" id="{C3002C2B-0356-8547-9B07-2CCEFE58828F}"/>
                </a:ext>
              </a:extLst>
            </p:cNvPr>
            <p:cNvPicPr>
              <a:picLocks noChangeAspect="1"/>
            </p:cNvPicPr>
            <p:nvPr/>
          </p:nvPicPr>
          <p:blipFill rotWithShape="1">
            <a:blip r:embed="rId2">
              <a:extLst>
                <a:ext uri="{28A0092B-C50C-407E-A947-70E740481C1C}">
                  <a14:useLocalDpi xmlns:a14="http://schemas.microsoft.com/office/drawing/2010/main" val="0"/>
                </a:ext>
              </a:extLst>
            </a:blip>
            <a:srcRect t="89659"/>
            <a:stretch/>
          </p:blipFill>
          <p:spPr>
            <a:xfrm>
              <a:off x="3619500" y="4035425"/>
              <a:ext cx="2476500" cy="521412"/>
            </a:xfrm>
            <a:prstGeom prst="rect">
              <a:avLst/>
            </a:prstGeom>
          </p:spPr>
        </p:pic>
      </p:grpSp>
      <p:pic>
        <p:nvPicPr>
          <p:cNvPr id="7" name="Picture 6">
            <a:extLst>
              <a:ext uri="{FF2B5EF4-FFF2-40B4-BE49-F238E27FC236}">
                <a16:creationId xmlns:a16="http://schemas.microsoft.com/office/drawing/2014/main" id="{A23E8666-F1B4-2446-85C5-277198C03BC3}"/>
              </a:ext>
            </a:extLst>
          </p:cNvPr>
          <p:cNvPicPr>
            <a:picLocks noChangeAspect="1"/>
          </p:cNvPicPr>
          <p:nvPr/>
        </p:nvPicPr>
        <p:blipFill rotWithShape="1">
          <a:blip r:embed="rId2">
            <a:extLst>
              <a:ext uri="{28A0092B-C50C-407E-A947-70E740481C1C}">
                <a14:useLocalDpi xmlns:a14="http://schemas.microsoft.com/office/drawing/2010/main" val="0"/>
              </a:ext>
            </a:extLst>
          </a:blip>
          <a:srcRect l="16403" r="3264" b="68896"/>
          <a:stretch/>
        </p:blipFill>
        <p:spPr>
          <a:xfrm>
            <a:off x="4535290" y="3029162"/>
            <a:ext cx="3533902" cy="2785667"/>
          </a:xfrm>
          <a:prstGeom prst="rect">
            <a:avLst/>
          </a:prstGeom>
        </p:spPr>
      </p:pic>
      <p:sp>
        <p:nvSpPr>
          <p:cNvPr id="2" name="Title 1">
            <a:extLst>
              <a:ext uri="{FF2B5EF4-FFF2-40B4-BE49-F238E27FC236}">
                <a16:creationId xmlns:a16="http://schemas.microsoft.com/office/drawing/2014/main" id="{D9EE62F8-69ED-AD46-BD58-417DE6F64EF2}"/>
              </a:ext>
            </a:extLst>
          </p:cNvPr>
          <p:cNvSpPr>
            <a:spLocks noGrp="1"/>
          </p:cNvSpPr>
          <p:nvPr>
            <p:ph type="title"/>
          </p:nvPr>
        </p:nvSpPr>
        <p:spPr/>
        <p:txBody>
          <a:bodyPr/>
          <a:lstStyle/>
          <a:p>
            <a:r>
              <a:rPr lang="en-US" sz="3600" dirty="0"/>
              <a:t>Stencil</a:t>
            </a:r>
          </a:p>
        </p:txBody>
      </p:sp>
      <p:pic>
        <p:nvPicPr>
          <p:cNvPr id="6" name="Content Placeholder 5">
            <a:extLst>
              <a:ext uri="{FF2B5EF4-FFF2-40B4-BE49-F238E27FC236}">
                <a16:creationId xmlns:a16="http://schemas.microsoft.com/office/drawing/2014/main" id="{B8ABF679-4BBD-8541-A33A-AFDFDCFA8D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3" y="2665197"/>
            <a:ext cx="4932964" cy="3560766"/>
          </a:xfrm>
        </p:spPr>
      </p:pic>
      <p:sp>
        <p:nvSpPr>
          <p:cNvPr id="4" name="Slide Number Placeholder 3">
            <a:extLst>
              <a:ext uri="{FF2B5EF4-FFF2-40B4-BE49-F238E27FC236}">
                <a16:creationId xmlns:a16="http://schemas.microsoft.com/office/drawing/2014/main" id="{AF7FDAE6-A3E2-B54C-88A6-D87057233782}"/>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6</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63D82103-9832-1347-9B37-133E3971166E}"/>
              </a:ext>
            </a:extLst>
          </p:cNvPr>
          <p:cNvSpPr txBox="1"/>
          <p:nvPr/>
        </p:nvSpPr>
        <p:spPr>
          <a:xfrm>
            <a:off x="432485" y="1235676"/>
            <a:ext cx="8682629"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Three cardinal velocities calculated at nodes</a:t>
            </a:r>
          </a:p>
          <a:p>
            <a:pPr marL="285750" indent="-285750">
              <a:buFont typeface="Arial" panose="020B0604020202020204" pitchFamily="34" charset="0"/>
              <a:buChar char="•"/>
            </a:pPr>
            <a:r>
              <a:rPr lang="en-US" sz="2400" dirty="0"/>
              <a:t>Six stress calculated at cell centers</a:t>
            </a:r>
          </a:p>
          <a:p>
            <a:pPr marL="285750" indent="-285750">
              <a:buFont typeface="Arial" panose="020B0604020202020204" pitchFamily="34" charset="0"/>
              <a:buChar char="•"/>
            </a:pPr>
            <a:r>
              <a:rPr lang="en-US" sz="2400" dirty="0"/>
              <a:t>Transition Matrices are defined as Eigen Sparse Matrices </a:t>
            </a:r>
          </a:p>
        </p:txBody>
      </p:sp>
      <p:sp>
        <p:nvSpPr>
          <p:cNvPr id="12" name="TextBox 11">
            <a:extLst>
              <a:ext uri="{FF2B5EF4-FFF2-40B4-BE49-F238E27FC236}">
                <a16:creationId xmlns:a16="http://schemas.microsoft.com/office/drawing/2014/main" id="{4740D2FB-5BD4-0D4F-AC0F-69AE18B9F7BD}"/>
              </a:ext>
            </a:extLst>
          </p:cNvPr>
          <p:cNvSpPr txBox="1"/>
          <p:nvPr/>
        </p:nvSpPr>
        <p:spPr>
          <a:xfrm>
            <a:off x="304802" y="6327224"/>
            <a:ext cx="11286813" cy="461665"/>
          </a:xfrm>
          <a:prstGeom prst="rect">
            <a:avLst/>
          </a:prstGeom>
          <a:noFill/>
        </p:spPr>
        <p:txBody>
          <a:bodyPr wrap="square" rtlCol="0">
            <a:spAutoFit/>
          </a:bodyPr>
          <a:lstStyle/>
          <a:p>
            <a:r>
              <a:rPr lang="en-US" sz="120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241704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62F8-69ED-AD46-BD58-417DE6F64EF2}"/>
              </a:ext>
            </a:extLst>
          </p:cNvPr>
          <p:cNvSpPr>
            <a:spLocks noGrp="1"/>
          </p:cNvSpPr>
          <p:nvPr>
            <p:ph type="title"/>
          </p:nvPr>
        </p:nvSpPr>
        <p:spPr/>
        <p:txBody>
          <a:bodyPr/>
          <a:lstStyle/>
          <a:p>
            <a:r>
              <a:rPr lang="en-US" sz="3600" dirty="0"/>
              <a:t>Computational Segmentation</a:t>
            </a:r>
          </a:p>
        </p:txBody>
      </p:sp>
      <p:sp>
        <p:nvSpPr>
          <p:cNvPr id="4" name="Slide Number Placeholder 3">
            <a:extLst>
              <a:ext uri="{FF2B5EF4-FFF2-40B4-BE49-F238E27FC236}">
                <a16:creationId xmlns:a16="http://schemas.microsoft.com/office/drawing/2014/main" id="{AF7FDAE6-A3E2-B54C-88A6-D87057233782}"/>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7</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170272E3-A483-3140-BDDF-0E70887B9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17" y="1196585"/>
            <a:ext cx="6860002" cy="5209200"/>
          </a:xfrm>
          <a:prstGeom prst="rect">
            <a:avLst/>
          </a:prstGeom>
        </p:spPr>
      </p:pic>
      <p:sp>
        <p:nvSpPr>
          <p:cNvPr id="9" name="Content Placeholder 8">
            <a:extLst>
              <a:ext uri="{FF2B5EF4-FFF2-40B4-BE49-F238E27FC236}">
                <a16:creationId xmlns:a16="http://schemas.microsoft.com/office/drawing/2014/main" id="{A587DA6C-098B-2F46-B97D-6C2564D270CB}"/>
              </a:ext>
            </a:extLst>
          </p:cNvPr>
          <p:cNvSpPr>
            <a:spLocks noGrp="1"/>
          </p:cNvSpPr>
          <p:nvPr>
            <p:ph idx="1"/>
          </p:nvPr>
        </p:nvSpPr>
        <p:spPr>
          <a:xfrm>
            <a:off x="7278130" y="1066800"/>
            <a:ext cx="4598489" cy="5334000"/>
          </a:xfrm>
        </p:spPr>
        <p:txBody>
          <a:bodyPr/>
          <a:lstStyle/>
          <a:p>
            <a:r>
              <a:rPr lang="en-US" sz="2400" dirty="0"/>
              <a:t>Segmentation in One Axis.</a:t>
            </a:r>
          </a:p>
          <a:p>
            <a:r>
              <a:rPr lang="en-US" sz="2400" dirty="0"/>
              <a:t>One plane of duplicated cells</a:t>
            </a:r>
          </a:p>
          <a:p>
            <a:r>
              <a:rPr lang="en-US" sz="2400" dirty="0"/>
              <a:t>Two planes of duplicated nodes</a:t>
            </a:r>
          </a:p>
          <a:p>
            <a:r>
              <a:rPr lang="en-US" sz="2400" dirty="0"/>
              <a:t>Communication between processes only consists of one plane of nodes at each boundary</a:t>
            </a:r>
          </a:p>
          <a:p>
            <a:r>
              <a:rPr lang="en-US" sz="2400" dirty="0"/>
              <a:t>Duplicated calculation in parallel to save communication time. </a:t>
            </a:r>
          </a:p>
          <a:p>
            <a:endParaRPr lang="en-US" sz="2400" dirty="0"/>
          </a:p>
        </p:txBody>
      </p:sp>
    </p:spTree>
    <p:extLst>
      <p:ext uri="{BB962C8B-B14F-4D97-AF65-F5344CB8AC3E}">
        <p14:creationId xmlns:p14="http://schemas.microsoft.com/office/powerpoint/2010/main" val="309102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C4FB-F956-8946-AF8B-9FB2766470FC}"/>
              </a:ext>
            </a:extLst>
          </p:cNvPr>
          <p:cNvSpPr>
            <a:spLocks noGrp="1"/>
          </p:cNvSpPr>
          <p:nvPr>
            <p:ph type="title"/>
          </p:nvPr>
        </p:nvSpPr>
        <p:spPr/>
        <p:txBody>
          <a:bodyPr/>
          <a:lstStyle/>
          <a:p>
            <a:r>
              <a:rPr lang="en-US" sz="3600" dirty="0"/>
              <a:t>Kernel Composer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431849-0204-954D-983B-DC19188189C5}"/>
                  </a:ext>
                </a:extLst>
              </p:cNvPr>
              <p:cNvSpPr>
                <a:spLocks noGrp="1"/>
              </p:cNvSpPr>
              <p:nvPr>
                <p:ph idx="1"/>
              </p:nvPr>
            </p:nvSpPr>
            <p:spPr/>
            <p:txBody>
              <a:bodyPr/>
              <a:lstStyle/>
              <a:p>
                <a:r>
                  <a:rPr lang="en-US" sz="2400" dirty="0"/>
                  <a:t>Kernel Composer is developed to provide a means of building up a sparse matrix/vector set of calculations into one logical kernel for execution on a GPU. </a:t>
                </a:r>
              </a:p>
              <a:p>
                <a:pPr lvl="1"/>
                <a:r>
                  <a:rPr lang="en-US" sz="1600" dirty="0"/>
                  <a:t>This is primarily designed for linear explicit time-integration techniques </a:t>
                </a:r>
                <a:r>
                  <a:rPr lang="en-US" dirty="0"/>
                  <a:t>(such as needed ultrasound simulation for AM)</a:t>
                </a:r>
                <a:r>
                  <a:rPr lang="en-US" sz="1600" dirty="0"/>
                  <a:t>, although iterative time-invariant linear schemes can be reasonably implemented.</a:t>
                </a:r>
              </a:p>
              <a:p>
                <a:r>
                  <a:rPr lang="en-US" sz="2400" dirty="0"/>
                  <a:t>It registers a sequence of operations to be performed on a set of registered data, transfers the registered data to the GPU, and transfers the data back *on request* for operations outside of the library.</a:t>
                </a:r>
              </a:p>
              <a:p>
                <a:r>
                  <a:rPr lang="en-US" sz="2400" dirty="0"/>
                  <a:t>Available operations to register are: </a:t>
                </a:r>
              </a:p>
              <a:p>
                <a:pPr lvl="1"/>
                <a:r>
                  <a:rPr lang="en-US" sz="1600" dirty="0" err="1"/>
                  <a:t>SpMV</a:t>
                </a:r>
                <a:r>
                  <a:rPr lang="en-US" sz="1600" dirty="0"/>
                  <a:t> (</a:t>
                </a:r>
                <a14:m>
                  <m:oMath xmlns:m="http://schemas.openxmlformats.org/officeDocument/2006/math">
                    <m:sSub>
                      <m:sSubPr>
                        <m:ctrlPr>
                          <a:rPr lang="en-US" sz="1600" b="0" i="1" dirty="0"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𝑅</m:t>
                            </m:r>
                          </m:e>
                        </m:acc>
                      </m:e>
                      <m:sub>
                        <m:r>
                          <a:rPr lang="en-US" sz="1600" b="0" i="1" dirty="0" smtClean="0">
                            <a:latin typeface="Cambria Math" panose="02040503050406030204" pitchFamily="18" charset="0"/>
                          </a:rPr>
                          <m:t>𝑑𝑒𝑛𝑠𝑒</m:t>
                        </m:r>
                      </m:sub>
                    </m:sSub>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𝑀</m:t>
                                </m:r>
                              </m:e>
                            </m:acc>
                          </m:e>
                        </m:acc>
                      </m:e>
                      <m:sub>
                        <m:r>
                          <a:rPr lang="en-US" sz="1600" b="0" i="1" smtClean="0">
                            <a:latin typeface="Cambria Math" panose="02040503050406030204" pitchFamily="18" charset="0"/>
                          </a:rPr>
                          <m:t>𝑠𝑝𝑎𝑟𝑠𝑒</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𝑉</m:t>
                            </m:r>
                          </m:e>
                        </m:acc>
                      </m:e>
                      <m:sub>
                        <m:r>
                          <a:rPr lang="en-US" sz="1600" b="0" i="1" smtClean="0">
                            <a:latin typeface="Cambria Math" panose="02040503050406030204" pitchFamily="18" charset="0"/>
                          </a:rPr>
                          <m:t>𝑑𝑒𝑛𝑠𝑒</m:t>
                        </m:r>
                      </m:sub>
                    </m:sSub>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𝑅</m:t>
                            </m:r>
                          </m:e>
                        </m:acc>
                      </m:e>
                      <m:sub>
                        <m:r>
                          <a:rPr lang="en-US" sz="1600" b="0" i="1" smtClean="0">
                            <a:latin typeface="Cambria Math" panose="02040503050406030204" pitchFamily="18" charset="0"/>
                          </a:rPr>
                          <m:t>𝑑𝑒𝑛𝑠𝑒</m:t>
                        </m:r>
                      </m:sub>
                    </m:sSub>
                  </m:oMath>
                </a14:m>
                <a:r>
                  <a:rPr lang="en-US" sz="1600" dirty="0"/>
                  <a:t>)</a:t>
                </a:r>
              </a:p>
              <a:p>
                <a:pPr lvl="1"/>
                <a:r>
                  <a:rPr lang="en-US" sz="1600" dirty="0" err="1"/>
                  <a:t>SpaXpY</a:t>
                </a:r>
                <a:r>
                  <a:rPr lang="en-US" sz="1600" dirty="0"/>
                  <a:t>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𝑅</m:t>
                            </m:r>
                          </m:e>
                        </m:acc>
                      </m:e>
                      <m:sub>
                        <m:r>
                          <a:rPr lang="en-US" sz="1600" b="0" i="1" smtClean="0">
                            <a:latin typeface="Cambria Math" panose="02040503050406030204" pitchFamily="18" charset="0"/>
                          </a:rPr>
                          <m:t>𝑑𝑒𝑛𝑠𝑒</m:t>
                        </m:r>
                      </m:sub>
                    </m:sSub>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𝑉</m:t>
                            </m:r>
                          </m:e>
                        </m:acc>
                      </m:e>
                      <m:sub>
                        <m:r>
                          <a:rPr lang="en-US" sz="1600" b="0" i="1" smtClean="0">
                            <a:latin typeface="Cambria Math" panose="02040503050406030204" pitchFamily="18" charset="0"/>
                          </a:rPr>
                          <m:t>𝑠𝑝𝑎𝑟𝑠𝑒</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𝑅</m:t>
                            </m:r>
                          </m:e>
                        </m:acc>
                      </m:e>
                      <m:sub>
                        <m:r>
                          <a:rPr lang="en-US" sz="1600" b="0" i="1" smtClean="0">
                            <a:latin typeface="Cambria Math" panose="02040503050406030204" pitchFamily="18" charset="0"/>
                          </a:rPr>
                          <m:t>𝑑𝑒𝑛𝑠𝑒</m:t>
                        </m:r>
                      </m:sub>
                    </m:sSub>
                  </m:oMath>
                </a14:m>
                <a:r>
                  <a:rPr lang="en-US" sz="1600" dirty="0"/>
                  <a:t>)</a:t>
                </a:r>
              </a:p>
              <a:p>
                <a:pPr lvl="1"/>
                <a:r>
                  <a:rPr lang="en-US" sz="1600" dirty="0" err="1"/>
                  <a:t>aXpY</a:t>
                </a:r>
                <a:r>
                  <a:rPr lang="en-US" sz="1600" dirty="0"/>
                  <a:t>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𝑅</m:t>
                            </m:r>
                          </m:e>
                        </m:acc>
                      </m:e>
                      <m:sub>
                        <m:r>
                          <a:rPr lang="en-US" sz="1600" b="0" i="1" smtClean="0">
                            <a:latin typeface="Cambria Math" panose="02040503050406030204" pitchFamily="18" charset="0"/>
                          </a:rPr>
                          <m:t>𝑑𝑒𝑛𝑠𝑒</m:t>
                        </m:r>
                      </m:sub>
                    </m:sSub>
                    <m:r>
                      <a:rPr lang="en-US" sz="1600" b="0" i="1" smtClean="0">
                        <a:latin typeface="Cambria Math" panose="02040503050406030204" pitchFamily="18" charset="0"/>
                      </a:rPr>
                      <m:t>=</m:t>
                    </m:r>
                    <m:r>
                      <a:rPr lang="en-US" sz="1600" b="0" i="1" smtClean="0">
                        <a:latin typeface="Cambria Math" panose="02040503050406030204" pitchFamily="18" charset="0"/>
                      </a:rPr>
                      <m:t>𝑎</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𝑉</m:t>
                            </m:r>
                          </m:e>
                        </m:acc>
                      </m:e>
                      <m:sub>
                        <m:r>
                          <a:rPr lang="en-US" sz="1600" b="0" i="1" smtClean="0">
                            <a:latin typeface="Cambria Math" panose="02040503050406030204" pitchFamily="18" charset="0"/>
                          </a:rPr>
                          <m:t>𝑑𝑒𝑛𝑠𝑒</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𝑅</m:t>
                            </m:r>
                          </m:e>
                        </m:acc>
                      </m:e>
                      <m:sub>
                        <m:r>
                          <a:rPr lang="en-US" sz="1600" b="0" i="1" smtClean="0">
                            <a:latin typeface="Cambria Math" panose="02040503050406030204" pitchFamily="18" charset="0"/>
                          </a:rPr>
                          <m:t>𝑑𝑒𝑛𝑠𝑒</m:t>
                        </m:r>
                      </m:sub>
                    </m:sSub>
                  </m:oMath>
                </a14:m>
                <a:r>
                  <a:rPr lang="en-US" sz="1600" dirty="0"/>
                  <a:t>)</a:t>
                </a:r>
              </a:p>
              <a:p>
                <a:pPr lvl="1"/>
                <a:r>
                  <a:rPr lang="en-US" sz="1600" dirty="0"/>
                  <a:t>MPI comms for halo exchange</a:t>
                </a:r>
              </a:p>
              <a:p>
                <a:r>
                  <a:rPr lang="en-US" sz="2400" dirty="0"/>
                  <a:t>Most of these operations use </a:t>
                </a:r>
                <a:r>
                  <a:rPr lang="en-US" sz="2400" dirty="0" err="1"/>
                  <a:t>cuSparse</a:t>
                </a:r>
                <a:r>
                  <a:rPr lang="en-US" sz="2400" dirty="0"/>
                  <a:t> under-the-hood.</a:t>
                </a:r>
              </a:p>
            </p:txBody>
          </p:sp>
        </mc:Choice>
        <mc:Fallback xmlns="">
          <p:sp>
            <p:nvSpPr>
              <p:cNvPr id="3" name="Content Placeholder 2">
                <a:extLst>
                  <a:ext uri="{FF2B5EF4-FFF2-40B4-BE49-F238E27FC236}">
                    <a16:creationId xmlns:a16="http://schemas.microsoft.com/office/drawing/2014/main" id="{60431849-0204-954D-983B-DC19188189C5}"/>
                  </a:ext>
                </a:extLst>
              </p:cNvPr>
              <p:cNvSpPr>
                <a:spLocks noGrp="1" noRot="1" noChangeAspect="1" noMove="1" noResize="1" noEditPoints="1" noAdjustHandles="1" noChangeArrowheads="1" noChangeShapeType="1" noTextEdit="1"/>
              </p:cNvSpPr>
              <p:nvPr>
                <p:ph idx="1"/>
              </p:nvPr>
            </p:nvSpPr>
            <p:spPr>
              <a:blipFill>
                <a:blip r:embed="rId2"/>
                <a:stretch>
                  <a:fillRect l="-768" t="-11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70991FA-04DF-5648-B006-6E0D3F2AA8F9}"/>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8</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FC02B6E1-9773-4B4B-A7C0-53FCE27ADD1C}"/>
              </a:ext>
            </a:extLst>
          </p:cNvPr>
          <p:cNvSpPr txBox="1"/>
          <p:nvPr/>
        </p:nvSpPr>
        <p:spPr>
          <a:xfrm>
            <a:off x="304802" y="6327224"/>
            <a:ext cx="11286813" cy="461665"/>
          </a:xfrm>
          <a:prstGeom prst="rect">
            <a:avLst/>
          </a:prstGeom>
          <a:noFill/>
        </p:spPr>
        <p:txBody>
          <a:bodyPr wrap="square" rtlCol="0">
            <a:spAutoFit/>
          </a:bodyPr>
          <a:lstStyle/>
          <a:p>
            <a:r>
              <a:rPr lang="en-US" sz="120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150785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0A7A-6352-A146-AB5C-3F8813A4ED0D}"/>
              </a:ext>
            </a:extLst>
          </p:cNvPr>
          <p:cNvSpPr>
            <a:spLocks noGrp="1"/>
          </p:cNvSpPr>
          <p:nvPr>
            <p:ph type="title"/>
          </p:nvPr>
        </p:nvSpPr>
        <p:spPr/>
        <p:txBody>
          <a:bodyPr/>
          <a:lstStyle/>
          <a:p>
            <a:r>
              <a:rPr lang="en-US" sz="3600" dirty="0"/>
              <a:t>Continuous Integration and Testing</a:t>
            </a:r>
          </a:p>
        </p:txBody>
      </p:sp>
      <p:sp>
        <p:nvSpPr>
          <p:cNvPr id="3" name="Content Placeholder 2">
            <a:extLst>
              <a:ext uri="{FF2B5EF4-FFF2-40B4-BE49-F238E27FC236}">
                <a16:creationId xmlns:a16="http://schemas.microsoft.com/office/drawing/2014/main" id="{17E99FB9-5E9C-484D-B3BB-076721CDA58B}"/>
              </a:ext>
            </a:extLst>
          </p:cNvPr>
          <p:cNvSpPr>
            <a:spLocks noGrp="1"/>
          </p:cNvSpPr>
          <p:nvPr>
            <p:ph idx="1"/>
          </p:nvPr>
        </p:nvSpPr>
        <p:spPr>
          <a:xfrm>
            <a:off x="304803" y="1066800"/>
            <a:ext cx="5393802" cy="5334000"/>
          </a:xfrm>
        </p:spPr>
        <p:txBody>
          <a:bodyPr/>
          <a:lstStyle/>
          <a:p>
            <a:r>
              <a:rPr lang="en-US" sz="2800" dirty="0"/>
              <a:t>Google Test Framework</a:t>
            </a:r>
          </a:p>
          <a:p>
            <a:pPr lvl="1"/>
            <a:r>
              <a:rPr lang="en-US" sz="1800" dirty="0"/>
              <a:t>Unit Tests for all public member functions </a:t>
            </a:r>
          </a:p>
          <a:p>
            <a:pPr lvl="1"/>
            <a:r>
              <a:rPr lang="en-US" sz="1800" dirty="0"/>
              <a:t>Parallelized Tests for all MPI operations</a:t>
            </a:r>
          </a:p>
          <a:p>
            <a:r>
              <a:rPr lang="en-US" sz="2800" dirty="0"/>
              <a:t>Git Lab Functionality for Automated Testing Pipelines</a:t>
            </a:r>
          </a:p>
          <a:p>
            <a:pPr lvl="1"/>
            <a:r>
              <a:rPr lang="en-US" sz="2200" dirty="0" err="1"/>
              <a:t>Yaml</a:t>
            </a:r>
            <a:r>
              <a:rPr lang="en-US" sz="2200" dirty="0"/>
              <a:t> files for setting up test</a:t>
            </a:r>
          </a:p>
          <a:p>
            <a:pPr lvl="1"/>
            <a:r>
              <a:rPr lang="en-US" sz="2200" dirty="0"/>
              <a:t>Automated access to HPC resources</a:t>
            </a:r>
          </a:p>
        </p:txBody>
      </p:sp>
      <p:sp>
        <p:nvSpPr>
          <p:cNvPr id="4" name="Slide Number Placeholder 3">
            <a:extLst>
              <a:ext uri="{FF2B5EF4-FFF2-40B4-BE49-F238E27FC236}">
                <a16:creationId xmlns:a16="http://schemas.microsoft.com/office/drawing/2014/main" id="{B990FCE6-C4F7-B94C-8198-1641D6B12139}"/>
              </a:ext>
            </a:extLst>
          </p:cNvPr>
          <p:cNvSpPr>
            <a:spLocks noGrp="1"/>
          </p:cNvSpPr>
          <p:nvPr>
            <p:ph type="sldNum" sz="quarter" idx="4"/>
          </p:nvPr>
        </p:nvSpPr>
        <p:spPr/>
        <p:txBody>
          <a:bodyPr/>
          <a:lstStyle/>
          <a:p>
            <a:fld id="{04C05B9E-03CB-5142-9DF0-CE7D990CBC81}" type="slidenum">
              <a:rPr lang="en-US" smtClean="0">
                <a:solidFill>
                  <a:prstClr val="black">
                    <a:tint val="75000"/>
                  </a:prstClr>
                </a:solidFill>
              </a:rPr>
              <a:pPr/>
              <a:t>9</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15AECA9E-15F1-9243-9F20-9EAB5E7F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80" y="1066800"/>
            <a:ext cx="6735617" cy="5021484"/>
          </a:xfrm>
          <a:prstGeom prst="rect">
            <a:avLst/>
          </a:prstGeom>
        </p:spPr>
      </p:pic>
      <p:sp>
        <p:nvSpPr>
          <p:cNvPr id="7" name="TextBox 6">
            <a:extLst>
              <a:ext uri="{FF2B5EF4-FFF2-40B4-BE49-F238E27FC236}">
                <a16:creationId xmlns:a16="http://schemas.microsoft.com/office/drawing/2014/main" id="{CDDFC23E-7A90-6D4B-A2E7-EBDB7C3D5981}"/>
              </a:ext>
            </a:extLst>
          </p:cNvPr>
          <p:cNvSpPr txBox="1"/>
          <p:nvPr/>
        </p:nvSpPr>
        <p:spPr>
          <a:xfrm>
            <a:off x="304802" y="6327224"/>
            <a:ext cx="11286813" cy="461665"/>
          </a:xfrm>
          <a:prstGeom prst="rect">
            <a:avLst/>
          </a:prstGeom>
          <a:noFill/>
        </p:spPr>
        <p:txBody>
          <a:bodyPr wrap="square" rtlCol="0">
            <a:spAutoFit/>
          </a:bodyPr>
          <a:lstStyle/>
          <a:p>
            <a:r>
              <a:rPr lang="en-US" sz="1200" dirty="0">
                <a:highlight>
                  <a:srgbClr val="FFFF00"/>
                </a:highlight>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510881790"/>
      </p:ext>
    </p:extLst>
  </p:cSld>
  <p:clrMapOvr>
    <a:masterClrMapping/>
  </p:clrMapOvr>
</p:sld>
</file>

<file path=ppt/theme/theme1.xml><?xml version="1.0" encoding="utf-8"?>
<a:theme xmlns:a="http://schemas.openxmlformats.org/drawingml/2006/main" name="1_AC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C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C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C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45A25D43D0044D89050CB22A1907AD" ma:contentTypeVersion="2" ma:contentTypeDescription="Create a new document." ma:contentTypeScope="" ma:versionID="8bcef69bd6ffddcfbb2ffd1f5a8d31fd">
  <xsd:schema xmlns:xsd="http://www.w3.org/2001/XMLSchema" xmlns:xs="http://www.w3.org/2001/XMLSchema" xmlns:p="http://schemas.microsoft.com/office/2006/metadata/properties" xmlns:ns2="b70eadbc-9ebb-442d-88eb-412eb766cdfc" targetNamespace="http://schemas.microsoft.com/office/2006/metadata/properties" ma:root="true" ma:fieldsID="a20c2d8e57f73c9060cca36ab4ee28f4" ns2:_="">
    <xsd:import namespace="b70eadbc-9ebb-442d-88eb-412eb766cd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eadbc-9ebb-442d-88eb-412eb766cd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F9FF32-0042-4D60-A9D8-F38C5AC79A6F}">
  <ds:schemaRefs>
    <ds:schemaRef ds:uri="http://schemas.microsoft.com/sharepoint/v3/contenttype/forms"/>
  </ds:schemaRefs>
</ds:datastoreItem>
</file>

<file path=customXml/itemProps2.xml><?xml version="1.0" encoding="utf-8"?>
<ds:datastoreItem xmlns:ds="http://schemas.openxmlformats.org/officeDocument/2006/customXml" ds:itemID="{0D238B11-93B6-4A28-B089-7088AE902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eadbc-9ebb-442d-88eb-412eb766c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A3A88A-7918-4202-B624-01C2C2DC56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53655</TotalTime>
  <Words>1409</Words>
  <Application>Microsoft Macintosh PowerPoint</Application>
  <PresentationFormat>Widescreen</PresentationFormat>
  <Paragraphs>208</Paragraphs>
  <Slides>13</Slides>
  <Notes>6</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Arial Black</vt:lpstr>
      <vt:lpstr>Calibri</vt:lpstr>
      <vt:lpstr>Cambria Math</vt:lpstr>
      <vt:lpstr>Courier New</vt:lpstr>
      <vt:lpstr>Helvetica</vt:lpstr>
      <vt:lpstr>Wingdings</vt:lpstr>
      <vt:lpstr>1_ACP Presentation</vt:lpstr>
      <vt:lpstr>ACP Presentation</vt:lpstr>
      <vt:lpstr>2_ACP Presentation</vt:lpstr>
      <vt:lpstr>3_ACP Presentation</vt:lpstr>
      <vt:lpstr>4_ACP Presentation</vt:lpstr>
      <vt:lpstr>GPU Accelerated Simulation for UT Inspection of Aerospace Materials</vt:lpstr>
      <vt:lpstr>Ultrasound Testing Simulation for NDE </vt:lpstr>
      <vt:lpstr>Ultrasound Simulation for Additive Manufacturing</vt:lpstr>
      <vt:lpstr>Solid Wave Simulation (swSim) Code</vt:lpstr>
      <vt:lpstr>Input/Output</vt:lpstr>
      <vt:lpstr>Stencil</vt:lpstr>
      <vt:lpstr>Computational Segmentation</vt:lpstr>
      <vt:lpstr>Kernel Composer</vt:lpstr>
      <vt:lpstr>Continuous Integration and Testing</vt:lpstr>
      <vt:lpstr>Validation and Verification</vt:lpstr>
      <vt:lpstr>Benchmark Case – Delaminated Composite Plate </vt:lpstr>
      <vt:lpstr>Future Work</vt:lpstr>
      <vt:lpstr>Vision for a Unified Data Format for NDE Simulation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Pamela A. (LARC-E1A)</dc:creator>
  <cp:lastModifiedBy>Gregory, Elizabeth D. (LARC-D313)</cp:lastModifiedBy>
  <cp:revision>252</cp:revision>
  <cp:lastPrinted>2017-09-11T13:58:30Z</cp:lastPrinted>
  <dcterms:created xsi:type="dcterms:W3CDTF">2017-08-25T18:41:52Z</dcterms:created>
  <dcterms:modified xsi:type="dcterms:W3CDTF">2020-09-25T19:48:47Z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0x0101008B45A25D43D0044D89050CB22A1907AD</vt:lpwstr>
  </property>
</Properties>
</file>