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g" ContentType="vide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017" r:id="rId2"/>
    <p:sldId id="999" r:id="rId3"/>
    <p:sldId id="1000" r:id="rId4"/>
    <p:sldId id="1001" r:id="rId5"/>
    <p:sldId id="1002" r:id="rId6"/>
    <p:sldId id="1003" r:id="rId7"/>
    <p:sldId id="1004" r:id="rId8"/>
    <p:sldId id="1005" r:id="rId9"/>
    <p:sldId id="1015" r:id="rId10"/>
    <p:sldId id="101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061C-126E-EB44-A890-6260A3283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3229-69FB-9744-9AFF-B31CF9C8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B7FBC-1273-224D-879F-12E50966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E67BD-7BB6-F14F-BEF2-382B556D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C429-E11A-7442-8E9B-ADFD0B32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EE03-4378-E949-8B25-3DE99D88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CDAB8-1DA2-C44B-AF88-1B4DD5076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BF73D-6123-5544-8F67-EE5EBDF9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727BE-E7A4-7243-9AA0-C733723F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6C3EE-D103-DD4F-A55A-C8BB7548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3277C-7841-D343-8D41-202A1BD4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A61C2-56EB-F44D-86DD-A00D03B53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EE3DD-3D15-8149-ABB7-D4642B86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F07A-A1D0-9541-8546-5CC58C59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5B71C-745C-4E43-BA65-EDFD0867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7DC1-674E-1649-9504-44C55854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B2EA-9BAA-E34B-BA3E-F8C5DAA2D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5C59-9BBE-F049-B9F1-2A21CA13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F7B4-6A52-E946-94B3-A2CEE391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97DFA-9BB9-FD47-B524-707F80EF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58E6-1EAD-6047-AF2B-0DC5B0FF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4281-733E-034F-BAE5-50C0B11D0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6FD3-4582-1545-8F66-2D369FF1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6DCD8-4E6F-AA4E-9500-0D38D368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48FB-D7DD-8143-9336-892CDD3A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3FAA-8ED7-4A46-A807-5E94EA2E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4852-5A51-6741-8AE7-B68646E6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68CF0-8831-0A4E-BEF8-E91E6FBC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2A47D-79B4-4F4C-A610-0A835CCD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95570-A0C7-C048-95D1-4A5B98E9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E7439-C8E0-764A-9832-C92FB6AD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1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BDDE-AA22-0C49-96E8-6D5C5A3B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6B76D-2224-2A44-9EFC-DB914CCCA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6F66C-7234-9548-8DC8-946B9EF9A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9F6B6-C5AD-B34F-8332-6F4499189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ED58A-CA98-E64D-BB68-8E1F2FEA4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81B09-A5B3-E144-9799-BA545D5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E290E-DD9E-E04E-871E-E575D635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C331D2-FAE5-7641-8715-3C9F367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4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713B-C5F4-BE43-968D-64824B3C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0E10C-EE57-B641-BEA4-2A297294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0D5A3-47DD-E241-895F-CB202530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E4F10-FC13-0F47-A00D-2C18582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FF6F8-FE5B-F247-8466-0D99371E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4AF05-3E37-2B4D-A6F0-DF2CDEB4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2FE1-88E3-644C-8ABC-F0A14041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4FE6-6686-D94D-A908-1E837A16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1CC49-066B-8340-B67E-6DCF346C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67FB5-7772-4443-865D-EB32BEF60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EDA9-4ABB-0949-80E7-A59E266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749CF-01D9-DD4A-B381-91203F4B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BE441-37B9-F04A-8F2C-5CD48FC4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B065-6F16-D24C-B181-CD40FAA0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EDF85-07B3-4F4C-B4BA-BBEEDCBD1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4E5D-4FCB-4F45-9367-60092F062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6277-707C-1C42-B3AB-A2B47B23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74D37-1E56-0348-969A-1DF56A4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EFF8C-9DA0-5E40-93B4-EED4B28D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42039-1D4F-4E41-BA00-00DF742A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6D44-A743-C94B-B7AC-4F4D15B2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B4860-4C8C-3C4C-86F6-4858CE21F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FB7-61F8-F249-AAC7-A09569F28A48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14A0-7E00-C340-A0BC-E19DAEFEA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57D54-E2DF-874A-B39A-F15809A21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1F9E-A1E8-CC48-A0C0-BE1DD1F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9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2B12-4A08-0248-8273-5419A90A9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3737"/>
            <a:ext cx="9144000" cy="1879220"/>
          </a:xfrm>
        </p:spPr>
        <p:txBody>
          <a:bodyPr>
            <a:normAutofit/>
          </a:bodyPr>
          <a:lstStyle/>
          <a:p>
            <a:r>
              <a:rPr lang="en-US" dirty="0"/>
              <a:t>AEROM: Brief Summary of Recent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67D07-ABFF-C142-888F-34D3AB5B0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7551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Walter A. Silva</a:t>
            </a:r>
          </a:p>
          <a:p>
            <a:r>
              <a:rPr lang="en-US" dirty="0"/>
              <a:t>NASA Langley Research Center</a:t>
            </a:r>
          </a:p>
          <a:p>
            <a:r>
              <a:rPr lang="en-US" dirty="0"/>
              <a:t>Presentation to Northrop-Grumman</a:t>
            </a:r>
          </a:p>
          <a:p>
            <a:r>
              <a:rPr lang="en-US" dirty="0"/>
              <a:t>September 28, 2020</a:t>
            </a:r>
          </a:p>
        </p:txBody>
      </p:sp>
    </p:spTree>
    <p:extLst>
      <p:ext uri="{BB962C8B-B14F-4D97-AF65-F5344CB8AC3E}">
        <p14:creationId xmlns:p14="http://schemas.microsoft.com/office/powerpoint/2010/main" val="9303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3EF198-FF2A-2844-B013-56151546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588D8-E425-FA47-A591-18CA28487B5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088EE-9BF8-3F48-9483-4377A63BC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2990"/>
            <a:ext cx="7315200" cy="5651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A69421-9635-904E-896B-71DD72D671D8}"/>
              </a:ext>
            </a:extLst>
          </p:cNvPr>
          <p:cNvSpPr txBox="1">
            <a:spLocks/>
          </p:cNvSpPr>
          <p:nvPr/>
        </p:nvSpPr>
        <p:spPr>
          <a:xfrm>
            <a:off x="1600200" y="76200"/>
            <a:ext cx="8229600" cy="7883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Pitch Moment Damping</a:t>
            </a:r>
            <a:br>
              <a:rPr lang="en-US" dirty="0"/>
            </a:br>
            <a:r>
              <a:rPr lang="en-US" sz="2400" dirty="0">
                <a:solidFill>
                  <a:schemeClr val="accent1">
                    <a:satMod val="1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Walsh Functions vs. Harmonic Motion and Reference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1F25C9E-985E-9C4E-ACD8-E31173674F05}"/>
              </a:ext>
            </a:extLst>
          </p:cNvPr>
          <p:cNvSpPr txBox="1">
            <a:spLocks/>
          </p:cNvSpPr>
          <p:nvPr/>
        </p:nvSpPr>
        <p:spPr>
          <a:xfrm>
            <a:off x="7981950" y="6356352"/>
            <a:ext cx="2057400" cy="365125"/>
          </a:xfrm>
          <a:prstGeom prst="ellipse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Franklin Gothic Book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BAA5BFA-D1D4-DA4A-9320-9E52C30ADBB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30043-6EAC-7B46-8F94-A2F64AF683CB}"/>
              </a:ext>
            </a:extLst>
          </p:cNvPr>
          <p:cNvSpPr txBox="1"/>
          <p:nvPr/>
        </p:nvSpPr>
        <p:spPr>
          <a:xfrm>
            <a:off x="8942256" y="1224969"/>
            <a:ext cx="1642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SciTech 2018,</a:t>
            </a:r>
          </a:p>
          <a:p>
            <a:r>
              <a:rPr lang="en-US" dirty="0">
                <a:latin typeface="Helvetica" pitchFamily="2" charset="0"/>
              </a:rPr>
              <a:t>Aviation 2018,</a:t>
            </a:r>
          </a:p>
          <a:p>
            <a:r>
              <a:rPr lang="en-US" dirty="0">
                <a:latin typeface="Helvetica" pitchFamily="2" charset="0"/>
              </a:rPr>
              <a:t>Shelton, Silva</a:t>
            </a:r>
          </a:p>
        </p:txBody>
      </p:sp>
    </p:spTree>
    <p:extLst>
      <p:ext uri="{BB962C8B-B14F-4D97-AF65-F5344CB8AC3E}">
        <p14:creationId xmlns:p14="http://schemas.microsoft.com/office/powerpoint/2010/main" val="72499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D943BB-8573-F74F-BD23-655D6B400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430" y="1050128"/>
            <a:ext cx="3396414" cy="2723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34D56C-86BE-7444-BB00-ED2FA846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0" y="89936"/>
            <a:ext cx="10515600" cy="821194"/>
          </a:xfrm>
        </p:spPr>
        <p:txBody>
          <a:bodyPr>
            <a:normAutofit fontScale="90000"/>
          </a:bodyPr>
          <a:lstStyle/>
          <a:p>
            <a:r>
              <a:rPr lang="en-US" dirty="0"/>
              <a:t>FUN3D/AEROM Transonic Applications for X-59</a:t>
            </a:r>
          </a:p>
        </p:txBody>
      </p:sp>
      <p:pic>
        <p:nvPicPr>
          <p:cNvPr id="3" name="c609_m07d" descr="c609_m07d">
            <a:hlinkClick r:id="" action="ppaction://media"/>
            <a:extLst>
              <a:ext uri="{FF2B5EF4-FFF2-40B4-BE49-F238E27FC236}">
                <a16:creationId xmlns:a16="http://schemas.microsoft.com/office/drawing/2014/main" id="{7F225AE1-3B00-0B49-8746-B190049808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312" y="4139925"/>
            <a:ext cx="2692827" cy="1984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697796-7B2A-3E4F-B6C1-A7376190C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70" y="1156956"/>
            <a:ext cx="2479562" cy="2204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BCD22-EBCC-2D41-B5A9-611A339CDDBB}"/>
              </a:ext>
            </a:extLst>
          </p:cNvPr>
          <p:cNvSpPr txBox="1"/>
          <p:nvPr/>
        </p:nvSpPr>
        <p:spPr>
          <a:xfrm>
            <a:off x="616312" y="3762413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65AB1-61EE-3947-A5F2-624B8F43027E}"/>
              </a:ext>
            </a:extLst>
          </p:cNvPr>
          <p:cNvSpPr txBox="1"/>
          <p:nvPr/>
        </p:nvSpPr>
        <p:spPr>
          <a:xfrm>
            <a:off x="661481" y="135581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M=1.05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D72D0-A70B-B44C-B374-A0E41783309C}"/>
              </a:ext>
            </a:extLst>
          </p:cNvPr>
          <p:cNvSpPr txBox="1"/>
          <p:nvPr/>
        </p:nvSpPr>
        <p:spPr>
          <a:xfrm>
            <a:off x="8393730" y="839649"/>
            <a:ext cx="348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44 FUN3D/ROM Comparison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A386C23-91F7-D042-B6D6-DE81878CA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976" y="3724328"/>
            <a:ext cx="3851717" cy="3089001"/>
          </a:xfrm>
          <a:prstGeom prst="rect">
            <a:avLst/>
          </a:prstGeom>
        </p:spPr>
      </p:pic>
      <p:pic>
        <p:nvPicPr>
          <p:cNvPr id="33" name="Content Placeholder 4">
            <a:extLst>
              <a:ext uri="{FF2B5EF4-FFF2-40B4-BE49-F238E27FC236}">
                <a16:creationId xmlns:a16="http://schemas.microsoft.com/office/drawing/2014/main" id="{651C39D3-F147-5C43-9D09-B895993F150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31160" y="4139925"/>
            <a:ext cx="2538536" cy="22578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9ADF832-3EAF-0D4A-A7DB-948C3988A120}"/>
              </a:ext>
            </a:extLst>
          </p:cNvPr>
          <p:cNvSpPr txBox="1"/>
          <p:nvPr/>
        </p:nvSpPr>
        <p:spPr>
          <a:xfrm>
            <a:off x="6377553" y="4254806"/>
            <a:ext cx="19357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Aeroelastic Root </a:t>
            </a:r>
          </a:p>
          <a:p>
            <a:r>
              <a:rPr lang="en-US" dirty="0"/>
              <a:t>Locus Plot</a:t>
            </a:r>
          </a:p>
          <a:p>
            <a:r>
              <a:rPr lang="en-US" dirty="0"/>
              <a:t>44 modes, </a:t>
            </a:r>
          </a:p>
          <a:p>
            <a:r>
              <a:rPr lang="en-US" dirty="0"/>
              <a:t>2% struct damping</a:t>
            </a:r>
          </a:p>
          <a:p>
            <a:r>
              <a:rPr lang="en-US" dirty="0"/>
              <a:t>(from single CFD</a:t>
            </a:r>
          </a:p>
          <a:p>
            <a:r>
              <a:rPr lang="en-US" dirty="0"/>
              <a:t>solution-AEROM)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A7641F-5E2C-E041-AE8D-4A6F1C60D626}"/>
              </a:ext>
            </a:extLst>
          </p:cNvPr>
          <p:cNvSpPr txBox="1"/>
          <p:nvPr/>
        </p:nvSpPr>
        <p:spPr>
          <a:xfrm>
            <a:off x="3434949" y="3760092"/>
            <a:ext cx="233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Jig Shape Computation</a:t>
            </a:r>
          </a:p>
        </p:txBody>
      </p:sp>
      <p:pic>
        <p:nvPicPr>
          <p:cNvPr id="1028" name="Picture 4" descr="NASA To Conduct First Flight Of Its X-59 Quiet Supersonic Technology  (QueSST) Aircraft In Three Years - DefPost">
            <a:extLst>
              <a:ext uri="{FF2B5EF4-FFF2-40B4-BE49-F238E27FC236}">
                <a16:creationId xmlns:a16="http://schemas.microsoft.com/office/drawing/2014/main" id="{BB7C697F-1699-E64C-9301-FE088818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71" y="1042376"/>
            <a:ext cx="3717284" cy="24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E324031-3F54-8F4A-A725-F7F1C12E4905}"/>
              </a:ext>
            </a:extLst>
          </p:cNvPr>
          <p:cNvSpPr txBox="1"/>
          <p:nvPr/>
        </p:nvSpPr>
        <p:spPr>
          <a:xfrm>
            <a:off x="7946877" y="1342795"/>
            <a:ext cx="6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E86A37-B4FD-5849-AD34-79E9B6839D3E}"/>
              </a:ext>
            </a:extLst>
          </p:cNvPr>
          <p:cNvSpPr txBox="1"/>
          <p:nvPr/>
        </p:nvSpPr>
        <p:spPr>
          <a:xfrm>
            <a:off x="7822755" y="2177993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FUN3D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F2AC95-A71C-204A-948E-0B10AAB30E5B}"/>
              </a:ext>
            </a:extLst>
          </p:cNvPr>
          <p:cNvSpPr txBox="1"/>
          <p:nvPr/>
        </p:nvSpPr>
        <p:spPr>
          <a:xfrm>
            <a:off x="7957216" y="2987620"/>
            <a:ext cx="7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34809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>
            <a:extLst>
              <a:ext uri="{FF2B5EF4-FFF2-40B4-BE49-F238E27FC236}">
                <a16:creationId xmlns:a16="http://schemas.microsoft.com/office/drawing/2014/main" id="{1E415E70-2398-5F49-8135-61917A8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338" y="307975"/>
            <a:ext cx="7772400" cy="738188"/>
          </a:xfrm>
        </p:spPr>
        <p:txBody>
          <a:bodyPr/>
          <a:lstStyle/>
          <a:p>
            <a:r>
              <a:rPr lang="en-US" altLang="en-US" sz="3600">
                <a:solidFill>
                  <a:srgbClr val="003399"/>
                </a:solidFill>
                <a:latin typeface="Helvetica" pitchFamily="2" charset="0"/>
                <a:ea typeface="ＭＳ Ｐゴシック" panose="020B0600070205080204" pitchFamily="34" charset="-128"/>
                <a:cs typeface="Helvetica" pitchFamily="2" charset="0"/>
              </a:rPr>
              <a:t>Applications</a:t>
            </a:r>
          </a:p>
        </p:txBody>
      </p:sp>
      <p:sp>
        <p:nvSpPr>
          <p:cNvPr id="261122" name="Content Placeholder 2">
            <a:extLst>
              <a:ext uri="{FF2B5EF4-FFF2-40B4-BE49-F238E27FC236}">
                <a16:creationId xmlns:a16="http://schemas.microsoft.com/office/drawing/2014/main" id="{74303930-86D7-7444-A8C2-C3DED18F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Helvetica" pitchFamily="2" charset="0"/>
                <a:ea typeface="ＭＳ Ｐゴシック" panose="020B0600070205080204" pitchFamily="34" charset="-128"/>
                <a:cs typeface="Helvetica" pitchFamily="2" charset="0"/>
              </a:rPr>
              <a:t>Supersonic Low-Boom Configuration</a:t>
            </a:r>
          </a:p>
          <a:p>
            <a:endParaRPr lang="en-US" altLang="en-US" sz="2400">
              <a:latin typeface="Helvetica" pitchFamily="2" charset="0"/>
              <a:ea typeface="ＭＳ Ｐゴシック" panose="020B0600070205080204" pitchFamily="34" charset="-128"/>
              <a:cs typeface="Helvetica" pitchFamily="2" charset="0"/>
            </a:endParaRPr>
          </a:p>
          <a:p>
            <a:r>
              <a:rPr lang="en-US" altLang="en-US" sz="2400">
                <a:latin typeface="Helvetica" pitchFamily="2" charset="0"/>
                <a:ea typeface="ＭＳ Ｐゴシック" panose="020B0600070205080204" pitchFamily="34" charset="-128"/>
                <a:cs typeface="Helvetica" pitchFamily="2" charset="0"/>
              </a:rPr>
              <a:t>KTH Full-Span Generic Fighter Wind-Tunnel Model</a:t>
            </a:r>
          </a:p>
          <a:p>
            <a:endParaRPr lang="en-US" altLang="en-US" sz="2400">
              <a:latin typeface="Helvetica" pitchFamily="2" charset="0"/>
              <a:ea typeface="ＭＳ Ｐゴシック" panose="020B0600070205080204" pitchFamily="34" charset="-128"/>
              <a:cs typeface="Helvetica" pitchFamily="2" charset="0"/>
            </a:endParaRPr>
          </a:p>
          <a:p>
            <a:r>
              <a:rPr lang="en-US" altLang="en-US" sz="2400">
                <a:latin typeface="Helvetica" pitchFamily="2" charset="0"/>
                <a:ea typeface="ＭＳ Ｐゴシック" panose="020B0600070205080204" pitchFamily="34" charset="-128"/>
                <a:cs typeface="Helvetica" pitchFamily="2" charset="0"/>
              </a:rPr>
              <a:t>AGARD 445.6 Aeroelastic Wing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6BCA0-A8AC-3549-A19F-D006A02E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E365-A982-9141-8365-8D80427C242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37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itle 1">
            <a:extLst>
              <a:ext uri="{FF2B5EF4-FFF2-40B4-BE49-F238E27FC236}">
                <a16:creationId xmlns:a16="http://schemas.microsoft.com/office/drawing/2014/main" id="{B5518138-8528-CA4B-AF90-0FA9EF83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84164"/>
            <a:ext cx="8763000" cy="676275"/>
          </a:xfrm>
        </p:spPr>
        <p:txBody>
          <a:bodyPr/>
          <a:lstStyle/>
          <a:p>
            <a:r>
              <a:rPr lang="en-US" altLang="en-US" sz="3600">
                <a:solidFill>
                  <a:srgbClr val="003399"/>
                </a:solidFill>
                <a:latin typeface="Helvetica" pitchFamily="2" charset="0"/>
                <a:ea typeface="ＭＳ Ｐゴシック" panose="020B0600070205080204" pitchFamily="34" charset="-128"/>
                <a:cs typeface="Helvetica" pitchFamily="2" charset="0"/>
              </a:rPr>
              <a:t>Supersonic Low-Boom Configuration</a:t>
            </a:r>
          </a:p>
        </p:txBody>
      </p:sp>
      <p:pic>
        <p:nvPicPr>
          <p:cNvPr id="262146" name="Picture 5">
            <a:extLst>
              <a:ext uri="{FF2B5EF4-FFF2-40B4-BE49-F238E27FC236}">
                <a16:creationId xmlns:a16="http://schemas.microsoft.com/office/drawing/2014/main" id="{1BE37B5D-4BB8-5045-82B6-C2E99AC0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524001"/>
            <a:ext cx="57689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7" name="Picture 6">
            <a:extLst>
              <a:ext uri="{FF2B5EF4-FFF2-40B4-BE49-F238E27FC236}">
                <a16:creationId xmlns:a16="http://schemas.microsoft.com/office/drawing/2014/main" id="{ACC1E5DA-1F82-FA4B-BC72-E66BFB77E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81476"/>
            <a:ext cx="3505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8" name="Picture 7">
            <a:extLst>
              <a:ext uri="{FF2B5EF4-FFF2-40B4-BE49-F238E27FC236}">
                <a16:creationId xmlns:a16="http://schemas.microsoft.com/office/drawing/2014/main" id="{4B88EBAA-5EF3-574B-9C1D-9C659A665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146550"/>
            <a:ext cx="305911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9" name="TextBox 8">
            <a:extLst>
              <a:ext uri="{FF2B5EF4-FFF2-40B4-BE49-F238E27FC236}">
                <a16:creationId xmlns:a16="http://schemas.microsoft.com/office/drawing/2014/main" id="{66FA9CC9-2C2D-9D4C-BCD4-6C221E50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176" y="1549401"/>
            <a:ext cx="3063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latin typeface="Helvetica" pitchFamily="2" charset="0"/>
              </a:rPr>
              <a:t>Lockheed-Martin concept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latin typeface="Helvetica" pitchFamily="2" charset="0"/>
              </a:rPr>
              <a:t>Detailed, sized FEM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latin typeface="Helvetica" pitchFamily="2" charset="0"/>
              </a:rPr>
              <a:t>Grids for aeroelastic response and sonic boom propagation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AF6F3C-FBD9-8A45-9F9E-172183A2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9832C-7292-FC45-9D85-99B8AE79E12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89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69" name="Picture 2">
            <a:extLst>
              <a:ext uri="{FF2B5EF4-FFF2-40B4-BE49-F238E27FC236}">
                <a16:creationId xmlns:a16="http://schemas.microsoft.com/office/drawing/2014/main" id="{56B99DD8-48F6-0C47-842E-46CA8D6DA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574801"/>
            <a:ext cx="3479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0" name="Picture 3">
            <a:extLst>
              <a:ext uri="{FF2B5EF4-FFF2-40B4-BE49-F238E27FC236}">
                <a16:creationId xmlns:a16="http://schemas.microsoft.com/office/drawing/2014/main" id="{D48FC70F-9B17-5B43-8DC2-C4E46C49C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23825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59AF6C-4B30-EE4D-B380-173D3BE4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12725"/>
            <a:ext cx="8483600" cy="750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3399"/>
                </a:solidFill>
              </a:rPr>
              <a:t>Supersonic Low-Boom Configuration</a:t>
            </a:r>
          </a:p>
        </p:txBody>
      </p:sp>
      <p:sp>
        <p:nvSpPr>
          <p:cNvPr id="263172" name="TextBox 1">
            <a:extLst>
              <a:ext uri="{FF2B5EF4-FFF2-40B4-BE49-F238E27FC236}">
                <a16:creationId xmlns:a16="http://schemas.microsoft.com/office/drawing/2014/main" id="{48BD22E2-E993-B24E-9A02-EF4A78149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4148138"/>
            <a:ext cx="3611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Helvetica" pitchFamily="2" charset="0"/>
              </a:rPr>
              <a:t>Comparison of ROM and</a:t>
            </a:r>
          </a:p>
          <a:p>
            <a:r>
              <a:rPr lang="en-US" altLang="en-US" sz="2000">
                <a:latin typeface="Helvetica" pitchFamily="2" charset="0"/>
              </a:rPr>
              <a:t>FUN3D Mode 4 aeroelastic </a:t>
            </a:r>
          </a:p>
          <a:p>
            <a:r>
              <a:rPr lang="en-US" altLang="en-US" sz="2000">
                <a:latin typeface="Helvetica" pitchFamily="2" charset="0"/>
              </a:rPr>
              <a:t>transients at M=1.7, Q=2.0 psi</a:t>
            </a:r>
          </a:p>
        </p:txBody>
      </p:sp>
      <p:sp>
        <p:nvSpPr>
          <p:cNvPr id="263173" name="TextBox 5">
            <a:extLst>
              <a:ext uri="{FF2B5EF4-FFF2-40B4-BE49-F238E27FC236}">
                <a16:creationId xmlns:a16="http://schemas.microsoft.com/office/drawing/2014/main" id="{D97E2FA5-C493-4B4F-A588-07E42FD40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4" y="5602288"/>
            <a:ext cx="56419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Helvetica" pitchFamily="2" charset="0"/>
              </a:rPr>
              <a:t>Aeroelastic root locus plot with varying dynamic </a:t>
            </a:r>
          </a:p>
          <a:p>
            <a:r>
              <a:rPr lang="en-US" altLang="en-US" sz="2000">
                <a:latin typeface="Helvetica" pitchFamily="2" charset="0"/>
              </a:rPr>
              <a:t>pressure, indicating multiple aeroelastic flutter </a:t>
            </a:r>
          </a:p>
          <a:p>
            <a:r>
              <a:rPr lang="en-US" altLang="en-US" sz="2000">
                <a:latin typeface="Helvetica" pitchFamily="2" charset="0"/>
              </a:rPr>
              <a:t>mechanisms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DEADE-35CE-0948-911C-0159AA99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9832C-7292-FC45-9D85-99B8AE79E12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70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1">
            <a:extLst>
              <a:ext uri="{FF2B5EF4-FFF2-40B4-BE49-F238E27FC236}">
                <a16:creationId xmlns:a16="http://schemas.microsoft.com/office/drawing/2014/main" id="{A40364F6-3F14-2A47-B9F8-082EE7DA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003399"/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KTH Full-Span Generic Fighter Wind-Tunnel Model</a:t>
            </a:r>
            <a:endParaRPr lang="en-US" altLang="en-US" sz="3600">
              <a:solidFill>
                <a:srgbClr val="003399"/>
              </a:solidFill>
              <a:latin typeface="Helvetica" pitchFamily="2" charset="0"/>
              <a:ea typeface="ＭＳ Ｐゴシック" panose="020B0600070205080204" pitchFamily="34" charset="-128"/>
              <a:cs typeface="Helvetica" pitchFamily="2" charset="0"/>
            </a:endParaRPr>
          </a:p>
        </p:txBody>
      </p:sp>
      <p:pic>
        <p:nvPicPr>
          <p:cNvPr id="264194" name="Picture 2">
            <a:extLst>
              <a:ext uri="{FF2B5EF4-FFF2-40B4-BE49-F238E27FC236}">
                <a16:creationId xmlns:a16="http://schemas.microsoft.com/office/drawing/2014/main" id="{4A4CCEBA-5A41-CA47-B3E6-C405798A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03626"/>
            <a:ext cx="36576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5" name="Picture 3">
            <a:extLst>
              <a:ext uri="{FF2B5EF4-FFF2-40B4-BE49-F238E27FC236}">
                <a16:creationId xmlns:a16="http://schemas.microsoft.com/office/drawing/2014/main" id="{FBF2C864-1AB5-9A40-BE24-30904C3D0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524000"/>
            <a:ext cx="40052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6" name="Picture 4">
            <a:extLst>
              <a:ext uri="{FF2B5EF4-FFF2-40B4-BE49-F238E27FC236}">
                <a16:creationId xmlns:a16="http://schemas.microsoft.com/office/drawing/2014/main" id="{CBE4115E-0965-F146-94B6-9EDF1B9A0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052888"/>
            <a:ext cx="3700462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8ADCE-E050-064A-8BF4-987E35EEFDBC}"/>
              </a:ext>
            </a:extLst>
          </p:cNvPr>
          <p:cNvSpPr txBox="1"/>
          <p:nvPr/>
        </p:nvSpPr>
        <p:spPr>
          <a:xfrm>
            <a:off x="5867401" y="1641476"/>
            <a:ext cx="4278313" cy="163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Generic full-span fighter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Designed and fabricated by KTH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Tested in TDT (summer 2016)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CFD models in free air and inside</a:t>
            </a:r>
          </a:p>
          <a:p>
            <a:pPr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   a CFD model of the TDT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EBFA8-8231-4C4D-915A-5C1AD9E7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9832C-7292-FC45-9D85-99B8AE79E12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68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itle 1">
            <a:extLst>
              <a:ext uri="{FF2B5EF4-FFF2-40B4-BE49-F238E27FC236}">
                <a16:creationId xmlns:a16="http://schemas.microsoft.com/office/drawing/2014/main" id="{AC0E8027-798B-A849-A385-D5CA6756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6200"/>
            <a:ext cx="8229600" cy="1250950"/>
          </a:xfrm>
        </p:spPr>
        <p:txBody>
          <a:bodyPr/>
          <a:lstStyle/>
          <a:p>
            <a:r>
              <a:rPr lang="en-US" altLang="en-US" sz="3600">
                <a:solidFill>
                  <a:srgbClr val="003399"/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KTH Full-Span Generic Fighter Wind-Tunnel Model – TDT Model</a:t>
            </a:r>
            <a:endParaRPr lang="en-US" altLang="en-US" sz="3600">
              <a:solidFill>
                <a:srgbClr val="003399"/>
              </a:solidFill>
              <a:latin typeface="Helvetica" pitchFamily="2" charset="0"/>
              <a:ea typeface="ＭＳ Ｐゴシック" panose="020B0600070205080204" pitchFamily="34" charset="-128"/>
              <a:cs typeface="Helvetica" pitchFamily="2" charset="0"/>
            </a:endParaRPr>
          </a:p>
        </p:txBody>
      </p:sp>
      <p:pic>
        <p:nvPicPr>
          <p:cNvPr id="265218" name="Picture 3">
            <a:extLst>
              <a:ext uri="{FF2B5EF4-FFF2-40B4-BE49-F238E27FC236}">
                <a16:creationId xmlns:a16="http://schemas.microsoft.com/office/drawing/2014/main" id="{A9E1F80F-3F24-9C40-BE4F-DA11DE7C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31925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19" name="Picture 4">
            <a:extLst>
              <a:ext uri="{FF2B5EF4-FFF2-40B4-BE49-F238E27FC236}">
                <a16:creationId xmlns:a16="http://schemas.microsoft.com/office/drawing/2014/main" id="{83C6366B-3C45-8A4C-A1FD-02449208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89063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0" name="TextBox 5">
            <a:extLst>
              <a:ext uri="{FF2B5EF4-FFF2-40B4-BE49-F238E27FC236}">
                <a16:creationId xmlns:a16="http://schemas.microsoft.com/office/drawing/2014/main" id="{2479751A-9BA2-F840-8AA4-6AC24529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4" y="4679951"/>
            <a:ext cx="3248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Helvetica" pitchFamily="2" charset="0"/>
              </a:rPr>
              <a:t>Comparison of ROM and</a:t>
            </a:r>
          </a:p>
          <a:p>
            <a:r>
              <a:rPr lang="en-US" altLang="en-US" sz="2000">
                <a:latin typeface="Helvetica" pitchFamily="2" charset="0"/>
              </a:rPr>
              <a:t>FUN3D Mode 3 aeroelastic </a:t>
            </a:r>
          </a:p>
          <a:p>
            <a:r>
              <a:rPr lang="en-US" altLang="en-US" sz="2000">
                <a:latin typeface="Helvetica" pitchFamily="2" charset="0"/>
              </a:rPr>
              <a:t>transients at M=0.9, Q=1744 Pa</a:t>
            </a:r>
          </a:p>
        </p:txBody>
      </p:sp>
      <p:sp>
        <p:nvSpPr>
          <p:cNvPr id="265221" name="TextBox 6">
            <a:extLst>
              <a:ext uri="{FF2B5EF4-FFF2-40B4-BE49-F238E27FC236}">
                <a16:creationId xmlns:a16="http://schemas.microsoft.com/office/drawing/2014/main" id="{A6FDF04A-3290-7B4D-A960-E45249E2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9" y="5160964"/>
            <a:ext cx="4721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Helvetica" pitchFamily="2" charset="0"/>
              </a:rPr>
              <a:t>Aeroelastic root locus plot with varying dynamic pressure, indicating aeroelastic flutter mechanism between modes 5 and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4BDE9-6D49-F44A-AF28-2D5317C2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9832C-7292-FC45-9D85-99B8AE79E12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337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CCB4-4B49-694F-9FC7-E73EA598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932" y="105347"/>
            <a:ext cx="5110716" cy="865916"/>
          </a:xfrm>
          <a:extLst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sz="3600" dirty="0">
                <a:solidFill>
                  <a:srgbClr val="003399"/>
                </a:solidFill>
                <a:cs typeface="Arial"/>
              </a:rPr>
              <a:t>AGARD 445.6 Wing</a:t>
            </a:r>
          </a:p>
        </p:txBody>
      </p:sp>
      <p:grpSp>
        <p:nvGrpSpPr>
          <p:cNvPr id="266242" name="Group 5">
            <a:extLst>
              <a:ext uri="{FF2B5EF4-FFF2-40B4-BE49-F238E27FC236}">
                <a16:creationId xmlns:a16="http://schemas.microsoft.com/office/drawing/2014/main" id="{A43387B7-1651-984B-B6B2-82EE5F014CE4}"/>
              </a:ext>
            </a:extLst>
          </p:cNvPr>
          <p:cNvGrpSpPr>
            <a:grpSpLocks/>
          </p:cNvGrpSpPr>
          <p:nvPr/>
        </p:nvGrpSpPr>
        <p:grpSpPr bwMode="auto">
          <a:xfrm>
            <a:off x="1814513" y="1100138"/>
            <a:ext cx="5562600" cy="2743200"/>
            <a:chOff x="0" y="1625600"/>
            <a:chExt cx="9144000" cy="3621326"/>
          </a:xfrm>
        </p:grpSpPr>
        <p:pic>
          <p:nvPicPr>
            <p:cNvPr id="266245" name="Picture 6" descr="wing_shape_size.png">
              <a:extLst>
                <a:ext uri="{FF2B5EF4-FFF2-40B4-BE49-F238E27FC236}">
                  <a16:creationId xmlns:a16="http://schemas.microsoft.com/office/drawing/2014/main" id="{BA74D3FA-BD3A-C240-AB42-02B4E669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25600"/>
              <a:ext cx="9144000" cy="359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F7A592-ADE9-1748-B301-FBB19F82DC9C}"/>
                </a:ext>
              </a:extLst>
            </p:cNvPr>
            <p:cNvSpPr/>
            <p:nvPr/>
          </p:nvSpPr>
          <p:spPr>
            <a:xfrm>
              <a:off x="4418033" y="1833071"/>
              <a:ext cx="99164" cy="3221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3E1A45-C9F2-E24B-AB7A-80C2EA4A0AF1}"/>
                </a:ext>
              </a:extLst>
            </p:cNvPr>
            <p:cNvSpPr/>
            <p:nvPr/>
          </p:nvSpPr>
          <p:spPr>
            <a:xfrm>
              <a:off x="9044836" y="1833071"/>
              <a:ext cx="99164" cy="3221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FEE476-63FB-C149-9678-6A9EECD25026}"/>
                </a:ext>
              </a:extLst>
            </p:cNvPr>
            <p:cNvSpPr/>
            <p:nvPr/>
          </p:nvSpPr>
          <p:spPr>
            <a:xfrm>
              <a:off x="4517198" y="1625600"/>
              <a:ext cx="4582438" cy="38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B1BA62-0896-9F40-8449-8D1A112F9A74}"/>
                </a:ext>
              </a:extLst>
            </p:cNvPr>
            <p:cNvSpPr/>
            <p:nvPr/>
          </p:nvSpPr>
          <p:spPr>
            <a:xfrm>
              <a:off x="4472836" y="4859226"/>
              <a:ext cx="4626801" cy="38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66243" name="Picture 11" descr="mode3_ifasd2013.png">
            <a:extLst>
              <a:ext uri="{FF2B5EF4-FFF2-40B4-BE49-F238E27FC236}">
                <a16:creationId xmlns:a16="http://schemas.microsoft.com/office/drawing/2014/main" id="{4F76364B-4CCA-5B46-B544-1EA3F398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1131888"/>
            <a:ext cx="27654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4" name="TextBox 12">
            <a:extLst>
              <a:ext uri="{FF2B5EF4-FFF2-40B4-BE49-F238E27FC236}">
                <a16:creationId xmlns:a16="http://schemas.microsoft.com/office/drawing/2014/main" id="{60F14BB8-ED1E-344B-984E-59EE93B3B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4079876"/>
            <a:ext cx="84915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Data acquired in the TDT in the 1960s, NASA reports by Dr. E. C. Yates, Jr.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45º sweep, 4% thick (</a:t>
            </a:r>
            <a:r>
              <a:rPr lang="en-US" altLang="en-US" sz="2000" dirty="0">
                <a:solidFill>
                  <a:srgbClr val="FF0000"/>
                </a:solidFill>
                <a:latin typeface="Helvetica" pitchFamily="2" charset="0"/>
              </a:rPr>
              <a:t>very thin</a:t>
            </a:r>
            <a:r>
              <a:rPr lang="en-US" altLang="en-US" sz="2000" dirty="0">
                <a:latin typeface="Helvetica" pitchFamily="2" charset="0"/>
              </a:rPr>
              <a:t>) airfoil data acquired at 0º AOA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Very thin airfoil -&gt; narrow transonic range (starts at M=0.98)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Used significantly (overused? misused?) for CFD code comparisons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Measured flutter data often </a:t>
            </a:r>
            <a:r>
              <a:rPr lang="en-US" altLang="en-US" sz="2000" b="1" u="sng" dirty="0">
                <a:latin typeface="Helvetica" pitchFamily="2" charset="0"/>
              </a:rPr>
              <a:t>misrepresented</a:t>
            </a:r>
            <a:r>
              <a:rPr lang="en-US" altLang="en-US" sz="2000" dirty="0">
                <a:latin typeface="Helvetica" pitchFamily="2" charset="0"/>
              </a:rPr>
              <a:t> in literature as “highly nonlinear” flutter boundary, ”transonic flutter dip”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94E6A-C296-0242-BC80-A4C6F775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E365-A982-9141-8365-8D80427C242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59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1">
            <a:extLst>
              <a:ext uri="{FF2B5EF4-FFF2-40B4-BE49-F238E27FC236}">
                <a16:creationId xmlns:a16="http://schemas.microsoft.com/office/drawing/2014/main" id="{7AC3BB1F-3625-EE48-82D0-C6BAF19C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638" y="139564"/>
            <a:ext cx="8229600" cy="798513"/>
          </a:xfrm>
        </p:spPr>
        <p:txBody>
          <a:bodyPr/>
          <a:lstStyle/>
          <a:p>
            <a:r>
              <a:rPr lang="en-US" altLang="en-US" sz="3600" dirty="0">
                <a:solidFill>
                  <a:srgbClr val="003399"/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AGARD 445.6 Wing</a:t>
            </a:r>
            <a:endParaRPr lang="en-US" altLang="en-US" sz="3600" dirty="0">
              <a:solidFill>
                <a:srgbClr val="003399"/>
              </a:solidFill>
              <a:latin typeface="Helvetica" pitchFamily="2" charset="0"/>
              <a:ea typeface="ＭＳ Ｐゴシック" panose="020B0600070205080204" pitchFamily="34" charset="-128"/>
              <a:cs typeface="Helvetica" pitchFamily="2" charset="0"/>
            </a:endParaRPr>
          </a:p>
        </p:txBody>
      </p:sp>
      <p:pic>
        <p:nvPicPr>
          <p:cNvPr id="267266" name="Picture 2">
            <a:extLst>
              <a:ext uri="{FF2B5EF4-FFF2-40B4-BE49-F238E27FC236}">
                <a16:creationId xmlns:a16="http://schemas.microsoft.com/office/drawing/2014/main" id="{F6843BAC-AD0E-5F45-8787-13EA91F3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230313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7" name="Picture 7">
            <a:extLst>
              <a:ext uri="{FF2B5EF4-FFF2-40B4-BE49-F238E27FC236}">
                <a16:creationId xmlns:a16="http://schemas.microsoft.com/office/drawing/2014/main" id="{27537782-D2D0-6241-94A4-591F14DF4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35075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41681F-6D87-034C-B90B-6EA921CAB4C9}"/>
              </a:ext>
            </a:extLst>
          </p:cNvPr>
          <p:cNvSpPr txBox="1"/>
          <p:nvPr/>
        </p:nvSpPr>
        <p:spPr>
          <a:xfrm>
            <a:off x="1701800" y="4492626"/>
            <a:ext cx="87122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Inviscid results indicate an unstable third mode, clearly visible in ROM root locus plot but not clearly visible in aeroelastic transients plot (red)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Because a root locus plot is the result as time approaches infinity, viewing only </a:t>
            </a:r>
          </a:p>
          <a:p>
            <a:pPr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    transients from CFD code can be misleading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Viscous results indicate a stabilization of the third mode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662330-F10C-D346-A4DE-8FC6BB595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92350"/>
            <a:ext cx="1066800" cy="990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38100" dist="25400" dir="5400000" algn="t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Perpetua" panose="02020502060401020303" pitchFamily="18" charset="77"/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1F3488F8-2671-1E4A-9971-BE6F7112BF32}"/>
              </a:ext>
            </a:extLst>
          </p:cNvPr>
          <p:cNvSpPr/>
          <p:nvPr/>
        </p:nvSpPr>
        <p:spPr>
          <a:xfrm>
            <a:off x="5181600" y="2107233"/>
            <a:ext cx="3505200" cy="457200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7273" name="TextBox 17">
            <a:extLst>
              <a:ext uri="{FF2B5EF4-FFF2-40B4-BE49-F238E27FC236}">
                <a16:creationId xmlns:a16="http://schemas.microsoft.com/office/drawing/2014/main" id="{51FCC018-F41E-CE46-9431-38E532F85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1042989"/>
            <a:ext cx="1392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3399"/>
                </a:solidFill>
                <a:latin typeface="Helvetica" pitchFamily="2" charset="0"/>
              </a:rPr>
              <a:t>M=1.141</a:t>
            </a:r>
          </a:p>
        </p:txBody>
      </p:sp>
      <p:sp>
        <p:nvSpPr>
          <p:cNvPr id="267274" name="TextBox 18">
            <a:extLst>
              <a:ext uri="{FF2B5EF4-FFF2-40B4-BE49-F238E27FC236}">
                <a16:creationId xmlns:a16="http://schemas.microsoft.com/office/drawing/2014/main" id="{97CC6A74-FC60-5E47-A1EB-EFAB49A8D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088" y="1055688"/>
            <a:ext cx="287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3399"/>
                </a:solidFill>
                <a:latin typeface="Helvetica" pitchFamily="2" charset="0"/>
              </a:rPr>
              <a:t>M=1.141, Q=30 psf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12A63-37C0-DD47-B8C6-0F660A2F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9832C-7292-FC45-9D85-99B8AE79E12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8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5B634-ECF0-EA45-A794-89965A86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588D8-E425-FA47-A591-18CA28487B5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74377-7497-FA43-853A-1480263AB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1212429"/>
            <a:ext cx="8436864" cy="48950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BB26B6-C628-CB4F-AA41-B0A291407A91}"/>
              </a:ext>
            </a:extLst>
          </p:cNvPr>
          <p:cNvSpPr txBox="1">
            <a:spLocks/>
          </p:cNvSpPr>
          <p:nvPr/>
        </p:nvSpPr>
        <p:spPr>
          <a:xfrm>
            <a:off x="1676400" y="144336"/>
            <a:ext cx="8229600" cy="7883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1310AB"/>
                </a:solidFill>
                <a:latin typeface="Arial"/>
                <a:cs typeface="Arial"/>
              </a:rPr>
              <a:t>System ID for MIMO Systems for S&amp;C</a:t>
            </a:r>
            <a:endParaRPr lang="en-US" dirty="0">
              <a:solidFill>
                <a:srgbClr val="1310A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6D78C-570C-BE41-96B8-B50910C7D2B6}"/>
              </a:ext>
            </a:extLst>
          </p:cNvPr>
          <p:cNvSpPr txBox="1"/>
          <p:nvPr/>
        </p:nvSpPr>
        <p:spPr>
          <a:xfrm>
            <a:off x="2021251" y="5974379"/>
            <a:ext cx="3195105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Computational Fluid Dynamics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(Kestrel or FUN3D)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CD986-11E1-274E-AD18-461404E0EE21}"/>
              </a:ext>
            </a:extLst>
          </p:cNvPr>
          <p:cNvSpPr txBox="1"/>
          <p:nvPr/>
        </p:nvSpPr>
        <p:spPr>
          <a:xfrm>
            <a:off x="1752600" y="838200"/>
            <a:ext cx="402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Simultaneous Inputs, Single CFD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0D1B4-46F3-F442-8435-591E2431CA88}"/>
              </a:ext>
            </a:extLst>
          </p:cNvPr>
          <p:cNvSpPr txBox="1"/>
          <p:nvPr/>
        </p:nvSpPr>
        <p:spPr>
          <a:xfrm>
            <a:off x="5533493" y="6050579"/>
            <a:ext cx="5087418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System/Observer/Controller Identification Toolbox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(SOCIT)</a:t>
            </a:r>
          </a:p>
        </p:txBody>
      </p:sp>
    </p:spTree>
    <p:extLst>
      <p:ext uri="{BB962C8B-B14F-4D97-AF65-F5344CB8AC3E}">
        <p14:creationId xmlns:p14="http://schemas.microsoft.com/office/powerpoint/2010/main" val="163412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432</Words>
  <Application>Microsoft Macintosh PowerPoint</Application>
  <PresentationFormat>Widescreen</PresentationFormat>
  <Paragraphs>80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Helvetica</vt:lpstr>
      <vt:lpstr>Perpetua</vt:lpstr>
      <vt:lpstr>Times New Roman</vt:lpstr>
      <vt:lpstr>Office Theme</vt:lpstr>
      <vt:lpstr>AEROM: Brief Summary of Recent Applications</vt:lpstr>
      <vt:lpstr>Applications</vt:lpstr>
      <vt:lpstr>Supersonic Low-Boom Configuration</vt:lpstr>
      <vt:lpstr>Supersonic Low-Boom Configuration</vt:lpstr>
      <vt:lpstr>KTH Full-Span Generic Fighter Wind-Tunnel Model</vt:lpstr>
      <vt:lpstr>KTH Full-Span Generic Fighter Wind-Tunnel Model – TDT Model</vt:lpstr>
      <vt:lpstr>AGARD 445.6 Wing</vt:lpstr>
      <vt:lpstr>AGARD 445.6 Wing</vt:lpstr>
      <vt:lpstr>PowerPoint Presentation</vt:lpstr>
      <vt:lpstr>PowerPoint Presentation</vt:lpstr>
      <vt:lpstr>FUN3D/AEROM Transonic Applications for X-59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AEROM: Brief Summary of Recent Applications</dc:title>
  <dc:creator>Silva, Walter A. (LARC-D308)</dc:creator>
  <cp:lastModifiedBy>Silva, Walter A. (LARC-D308)</cp:lastModifiedBy>
  <cp:revision>2</cp:revision>
  <dcterms:created xsi:type="dcterms:W3CDTF">2020-09-24T20:16:23Z</dcterms:created>
  <dcterms:modified xsi:type="dcterms:W3CDTF">2020-09-24T20:21:44Z</dcterms:modified>
</cp:coreProperties>
</file>