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86" r:id="rId2"/>
    <p:sldId id="891" r:id="rId3"/>
    <p:sldId id="870" r:id="rId4"/>
    <p:sldId id="871" r:id="rId5"/>
    <p:sldId id="872" r:id="rId6"/>
    <p:sldId id="896" r:id="rId7"/>
    <p:sldId id="894" r:id="rId8"/>
    <p:sldId id="898" r:id="rId9"/>
    <p:sldId id="897" r:id="rId10"/>
    <p:sldId id="899" r:id="rId11"/>
    <p:sldId id="900" r:id="rId12"/>
    <p:sldId id="901" r:id="rId13"/>
    <p:sldId id="903" r:id="rId14"/>
    <p:sldId id="895" r:id="rId15"/>
    <p:sldId id="902" r:id="rId16"/>
    <p:sldId id="83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3FD"/>
    <a:srgbClr val="EA4CE6"/>
    <a:srgbClr val="EF782A"/>
    <a:srgbClr val="6CB815"/>
    <a:srgbClr val="FF0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6" autoAdjust="0"/>
    <p:restoredTop sz="96357" autoAdjust="0"/>
  </p:normalViewPr>
  <p:slideViewPr>
    <p:cSldViewPr snapToGrid="0" snapToObjects="1">
      <p:cViewPr varScale="1">
        <p:scale>
          <a:sx n="128" d="100"/>
          <a:sy n="128" d="100"/>
        </p:scale>
        <p:origin x="320" y="176"/>
      </p:cViewPr>
      <p:guideLst>
        <p:guide pos="3840"/>
        <p:guide orient="horz" pos="216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B0EAC-A7F8-4D48-A047-E1E2BF82F685}"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9208-19D7-9E47-969D-1A76A4CEEE29}" type="slidenum">
              <a:rPr lang="en-US" smtClean="0"/>
              <a:t>‹#›</a:t>
            </a:fld>
            <a:endParaRPr lang="en-US"/>
          </a:p>
        </p:txBody>
      </p:sp>
    </p:spTree>
    <p:extLst>
      <p:ext uri="{BB962C8B-B14F-4D97-AF65-F5344CB8AC3E}">
        <p14:creationId xmlns:p14="http://schemas.microsoft.com/office/powerpoint/2010/main" val="44664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Justin Rowe and I’ll be presenting a project that David Smitherman and Debora Needham led last year in an effort to better quantify a trade between modular buildup of Gateway versus using a single large monolithic module to rapidly augment its capabilities. This study was done by the Advanced Concepts Office here at NASA Marshall Space Flight Center in Huntsville, Alabama, where both David and I have the privilege to work. I’ll be highlighting some of the design team’s key findings with you today:</a:t>
            </a:r>
          </a:p>
        </p:txBody>
      </p:sp>
      <p:sp>
        <p:nvSpPr>
          <p:cNvPr id="4" name="Slide Number Placeholder 3"/>
          <p:cNvSpPr>
            <a:spLocks noGrp="1"/>
          </p:cNvSpPr>
          <p:nvPr>
            <p:ph type="sldNum" sz="quarter" idx="5"/>
          </p:nvPr>
        </p:nvSpPr>
        <p:spPr/>
        <p:txBody>
          <a:bodyPr/>
          <a:lstStyle/>
          <a:p>
            <a:fld id="{46A89208-19D7-9E47-969D-1A76A4CEEE29}" type="slidenum">
              <a:rPr lang="en-US" smtClean="0"/>
              <a:t>1</a:t>
            </a:fld>
            <a:endParaRPr lang="en-US"/>
          </a:p>
        </p:txBody>
      </p:sp>
    </p:spTree>
    <p:extLst>
      <p:ext uri="{BB962C8B-B14F-4D97-AF65-F5344CB8AC3E}">
        <p14:creationId xmlns:p14="http://schemas.microsoft.com/office/powerpoint/2010/main" val="290432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benefits for a monolithic design like this is the significant increase in capability with just one launch. This module could be sent to the Gateway orbit nearly fully-loaded, and offers more than half the pressurized volume of the International Space Station. It has the potential to house a permanent revolving crew, as well as provide much-needed research equipment for exploration missions and early ISRU efforts. If the mission shifts, the lab can transition as well, providing a multi-mission platform for supporting Mars missions by acting as a base for refurbishment and reoutfitting for Mars Transit Vehicles. </a:t>
            </a:r>
          </a:p>
        </p:txBody>
      </p:sp>
      <p:sp>
        <p:nvSpPr>
          <p:cNvPr id="4" name="Slide Number Placeholder 3"/>
          <p:cNvSpPr>
            <a:spLocks noGrp="1"/>
          </p:cNvSpPr>
          <p:nvPr>
            <p:ph type="sldNum" sz="quarter" idx="5"/>
          </p:nvPr>
        </p:nvSpPr>
        <p:spPr/>
        <p:txBody>
          <a:bodyPr/>
          <a:lstStyle/>
          <a:p>
            <a:fld id="{46A89208-19D7-9E47-969D-1A76A4CEEE29}" type="slidenum">
              <a:rPr lang="en-US" smtClean="0"/>
              <a:t>2</a:t>
            </a:fld>
            <a:endParaRPr lang="en-US"/>
          </a:p>
        </p:txBody>
      </p:sp>
    </p:spTree>
    <p:extLst>
      <p:ext uri="{BB962C8B-B14F-4D97-AF65-F5344CB8AC3E}">
        <p14:creationId xmlns:p14="http://schemas.microsoft.com/office/powerpoint/2010/main" val="72364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CF630F-416B-3449-BABE-EA7812AA4F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p:cNvSpPr>
            <a:spLocks noGrp="1"/>
          </p:cNvSpPr>
          <p:nvPr>
            <p:ph type="ctrTitle"/>
          </p:nvPr>
        </p:nvSpPr>
        <p:spPr>
          <a:xfrm>
            <a:off x="914400" y="2130436"/>
            <a:ext cx="10363200" cy="1470025"/>
          </a:xfrm>
        </p:spPr>
        <p:txBody>
          <a:bodyPr/>
          <a:lstStyle>
            <a:lvl1pPr algn="ctr">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7"/>
          <p:cNvSpPr>
            <a:spLocks noGrp="1" noChangeArrowheads="1"/>
          </p:cNvSpPr>
          <p:nvPr>
            <p:ph type="sldNum" sz="quarter" idx="10"/>
          </p:nvPr>
        </p:nvSpPr>
        <p:spPr/>
        <p:txBody>
          <a:bodyPr/>
          <a:lstStyle>
            <a:lvl1pPr>
              <a:defRPr>
                <a:solidFill>
                  <a:srgbClr val="000000"/>
                </a:solidFill>
              </a:defRPr>
            </a:lvl1pPr>
          </a:lstStyle>
          <a:p>
            <a:fld id="{386AC575-653E-4439-AA59-2B406492A337}" type="slidenum">
              <a:rPr lang="en-US"/>
              <a:pPr/>
              <a:t>‹#›</a:t>
            </a:fld>
            <a:endParaRPr lang="en-US"/>
          </a:p>
        </p:txBody>
      </p:sp>
      <p:pic>
        <p:nvPicPr>
          <p:cNvPr id="8" name="Picture 7">
            <a:extLst>
              <a:ext uri="{FF2B5EF4-FFF2-40B4-BE49-F238E27FC236}">
                <a16:creationId xmlns:a16="http://schemas.microsoft.com/office/drawing/2014/main" id="{5AD25701-F7B3-0C4C-833D-580C877144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pic>
        <p:nvPicPr>
          <p:cNvPr id="9" name="Picture 8">
            <a:extLst>
              <a:ext uri="{FF2B5EF4-FFF2-40B4-BE49-F238E27FC236}">
                <a16:creationId xmlns:a16="http://schemas.microsoft.com/office/drawing/2014/main" id="{4E2DBEC6-10D5-3A41-91E8-D269802D7AA6}"/>
              </a:ext>
            </a:extLst>
          </p:cNvPr>
          <p:cNvPicPr>
            <a:picLocks noChangeAspect="1"/>
          </p:cNvPicPr>
          <p:nvPr userDrawn="1"/>
        </p:nvPicPr>
        <p:blipFill>
          <a:blip r:embed="rId3"/>
          <a:stretch>
            <a:fillRect/>
          </a:stretch>
        </p:blipFill>
        <p:spPr>
          <a:xfrm>
            <a:off x="3362691" y="580359"/>
            <a:ext cx="5466617" cy="1312444"/>
          </a:xfrm>
          <a:prstGeom prst="rect">
            <a:avLst/>
          </a:prstGeom>
        </p:spPr>
      </p:pic>
      <p:sp>
        <p:nvSpPr>
          <p:cNvPr id="10" name="Rectangle 9">
            <a:extLst>
              <a:ext uri="{FF2B5EF4-FFF2-40B4-BE49-F238E27FC236}">
                <a16:creationId xmlns:a16="http://schemas.microsoft.com/office/drawing/2014/main" id="{6C6118F7-9C46-6640-91BC-27D5E69C258F}"/>
              </a:ext>
            </a:extLst>
          </p:cNvPr>
          <p:cNvSpPr/>
          <p:nvPr userDrawn="1"/>
        </p:nvSpPr>
        <p:spPr>
          <a:xfrm>
            <a:off x="4433776" y="6051177"/>
            <a:ext cx="3324446" cy="461665"/>
          </a:xfrm>
          <a:prstGeom prst="rect">
            <a:avLst/>
          </a:prstGeom>
        </p:spPr>
        <p:txBody>
          <a:bodyPr wrap="square">
            <a:spAutoFit/>
          </a:bodyPr>
          <a:lstStyle/>
          <a:p>
            <a:pPr algn="ctr">
              <a:spcAft>
                <a:spcPts val="600"/>
              </a:spcAft>
            </a:pPr>
            <a:r>
              <a:rPr lang="en-US" sz="2400" b="1" dirty="0">
                <a:solidFill>
                  <a:schemeClr val="bg1"/>
                </a:solidFill>
              </a:rPr>
              <a:t>www.ascend.events</a:t>
            </a:r>
          </a:p>
        </p:txBody>
      </p:sp>
    </p:spTree>
  </p:cSld>
  <p:clrMapOvr>
    <a:masterClrMapping/>
  </p:clrMapOvr>
  <p:transitio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19197"/>
            <a:ext cx="10972800" cy="252646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
        <p:nvSpPr>
          <p:cNvPr id="7" name="Content Placeholder 2">
            <a:extLst>
              <a:ext uri="{FF2B5EF4-FFF2-40B4-BE49-F238E27FC236}">
                <a16:creationId xmlns:a16="http://schemas.microsoft.com/office/drawing/2014/main" id="{9D76ABA5-C88F-3548-8CA7-06486246C22F}"/>
              </a:ext>
            </a:extLst>
          </p:cNvPr>
          <p:cNvSpPr>
            <a:spLocks noGrp="1"/>
          </p:cNvSpPr>
          <p:nvPr>
            <p:ph sz="half" idx="11"/>
          </p:nvPr>
        </p:nvSpPr>
        <p:spPr>
          <a:xfrm>
            <a:off x="609600" y="3837842"/>
            <a:ext cx="10972800" cy="252646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8194678"/>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E5059B5-FA2A-D14A-9FA4-0D0A48FB7DF0}" type="slidenum">
              <a:rPr lang="en-US"/>
              <a:pPr>
                <a:defRPr/>
              </a:pPr>
              <a:t>‹#›</a:t>
            </a:fld>
            <a:endParaRPr lang="en-US" dirty="0"/>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gnoff">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bg1"/>
          </a:solidFill>
          <a:ln w="31750" cap="flat" cmpd="sng" algn="ctr">
            <a:solidFill>
              <a:schemeClr val="bg1"/>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indent="0" algn="l" defTabSz="806867" rtl="0" eaLnBrk="0" fontAlgn="base" latinLnBrk="0" hangingPunct="0">
              <a:lnSpc>
                <a:spcPct val="100000"/>
              </a:lnSpc>
              <a:spcBef>
                <a:spcPct val="0"/>
              </a:spcBef>
              <a:spcAft>
                <a:spcPct val="0"/>
              </a:spcAft>
              <a:buClrTx/>
              <a:buSzTx/>
              <a:buFontTx/>
              <a:buNone/>
              <a:tabLst/>
            </a:pPr>
            <a:endParaRPr kumimoji="0" lang="en-US" sz="794" b="0" i="0" u="none" strike="noStrike" cap="none" normalizeH="0" baseline="0">
              <a:ln>
                <a:noFill/>
              </a:ln>
              <a:solidFill>
                <a:srgbClr val="666666"/>
              </a:solidFill>
              <a:effectLst/>
              <a:latin typeface="55 Helvetica Roman" pitchFamily="1" charset="0"/>
            </a:endParaRPr>
          </a:p>
        </p:txBody>
      </p:sp>
      <p:pic>
        <p:nvPicPr>
          <p:cNvPr id="4" name="Picture 12" descr="NASA insigniaCMYK">
            <a:extLst>
              <a:ext uri="{FF2B5EF4-FFF2-40B4-BE49-F238E27FC236}">
                <a16:creationId xmlns:a16="http://schemas.microsoft.com/office/drawing/2014/main" id="{8A5E7D45-2E8B-3449-A611-2AB876B2ACE9}"/>
              </a:ext>
            </a:extLst>
          </p:cNvPr>
          <p:cNvPicPr preferRelativeResize="0">
            <a:picLocks noChangeAspect="1" noChangeArrowheads="1"/>
          </p:cNvPicPr>
          <p:nvPr userDrawn="1"/>
        </p:nvPicPr>
        <p:blipFill>
          <a:blip r:embed="rId2"/>
          <a:stretch>
            <a:fillRect/>
          </a:stretch>
        </p:blipFill>
        <p:spPr bwMode="auto">
          <a:xfrm>
            <a:off x="4056849" y="1600200"/>
            <a:ext cx="4422495" cy="3657600"/>
          </a:xfrm>
          <a:prstGeom prst="rect">
            <a:avLst/>
          </a:prstGeom>
          <a:noFill/>
          <a:ln w="9525">
            <a:noFill/>
            <a:miter lim="800000"/>
            <a:headEnd/>
            <a:tailEnd/>
          </a:ln>
          <a:effectLst>
            <a:outerShdw blurRad="50800" dist="63500" dir="5400000" algn="t" rotWithShape="0">
              <a:prstClr val="black">
                <a:alpha val="40000"/>
              </a:prstClr>
            </a:outerShdw>
          </a:effectLst>
        </p:spPr>
      </p:pic>
      <p:sp>
        <p:nvSpPr>
          <p:cNvPr id="6" name="Slide Number Placeholder 5">
            <a:extLst>
              <a:ext uri="{FF2B5EF4-FFF2-40B4-BE49-F238E27FC236}">
                <a16:creationId xmlns:a16="http://schemas.microsoft.com/office/drawing/2014/main" id="{3A4FBFFE-40A0-2343-890F-C1F307E9ADCD}"/>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tx1"/>
                </a:solidFill>
                <a:latin typeface="Arial" charset="0"/>
                <a:cs typeface="Arial" charset="0"/>
              </a:defRPr>
            </a:lvl1pPr>
          </a:lstStyle>
          <a:p>
            <a:pPr defTabSz="457200" fontAlgn="base">
              <a:spcBef>
                <a:spcPct val="0"/>
              </a:spcBef>
              <a:spcAft>
                <a:spcPct val="0"/>
              </a:spcAft>
              <a:defRPr/>
            </a:pPr>
            <a:fld id="{F9B15C5C-0988-094E-B1BA-EF1B8BCD2926}"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2311830884"/>
      </p:ext>
    </p:extLst>
  </p:cSld>
  <p:clrMapOvr>
    <a:masterClrMapping/>
  </p:clrMapOvr>
  <p:transition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063337"/>
            <a:ext cx="10363200" cy="1362075"/>
          </a:xfrm>
        </p:spPr>
        <p:txBody>
          <a:bodyPr anchor="t"/>
          <a:lstStyle>
            <a:lvl1pPr algn="l">
              <a:defRPr sz="3600" b="0" cap="none">
                <a:solidFill>
                  <a:schemeClr val="tx1"/>
                </a:solidFill>
              </a:defRPr>
            </a:lvl1pPr>
          </a:lstStyle>
          <a:p>
            <a:r>
              <a:rPr lang="en-US" dirty="0"/>
              <a:t>Click To Edit Master Title Style</a:t>
            </a:r>
          </a:p>
        </p:txBody>
      </p:sp>
      <p:sp>
        <p:nvSpPr>
          <p:cNvPr id="3" name="Text Placeholder 2"/>
          <p:cNvSpPr>
            <a:spLocks noGrp="1"/>
          </p:cNvSpPr>
          <p:nvPr>
            <p:ph type="body" idx="1" hasCustomPrompt="1"/>
          </p:nvPr>
        </p:nvSpPr>
        <p:spPr>
          <a:xfrm>
            <a:off x="963084" y="4425412"/>
            <a:ext cx="10363200" cy="1500187"/>
          </a:xfrm>
        </p:spPr>
        <p:txBody>
          <a:bodyPr anchor="t"/>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367222B-4B3E-3943-AD3F-B1643399706C}" type="slidenum">
              <a:rPr lang="en-US"/>
              <a:pPr>
                <a:defRPr/>
              </a:pPr>
              <a:t>‹#›</a:t>
            </a:fld>
            <a:endParaRPr lang="en-US"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solidFill>
                  <a:schemeClr val="tx1"/>
                </a:solidFill>
              </a:defRPr>
            </a:lvl1pPr>
          </a:lstStyle>
          <a:p>
            <a:pPr>
              <a:defRPr/>
            </a:pPr>
            <a:fld id="{2FB12537-B55F-1D4C-AACF-3B10E7522722}" type="slidenum">
              <a:rPr lang="en-US" smtClean="0"/>
              <a:pPr>
                <a:defRPr/>
              </a:pPr>
              <a:t>‹#›</a:t>
            </a:fld>
            <a:endParaRPr lang="en-US"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68361"/>
            <a:ext cx="5384800" cy="508799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68361"/>
            <a:ext cx="5384800" cy="508799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29029"/>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29029"/>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
        <p:nvSpPr>
          <p:cNvPr id="7" name="Content Placeholder 2">
            <a:extLst>
              <a:ext uri="{FF2B5EF4-FFF2-40B4-BE49-F238E27FC236}">
                <a16:creationId xmlns:a16="http://schemas.microsoft.com/office/drawing/2014/main" id="{9D76ABA5-C88F-3548-8CA7-06486246C22F}"/>
              </a:ext>
            </a:extLst>
          </p:cNvPr>
          <p:cNvSpPr>
            <a:spLocks noGrp="1"/>
          </p:cNvSpPr>
          <p:nvPr>
            <p:ph sz="half" idx="11"/>
          </p:nvPr>
        </p:nvSpPr>
        <p:spPr>
          <a:xfrm>
            <a:off x="609600" y="3847674"/>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91E8BA5-6F77-CC4F-BD3F-129DCC9088AC}"/>
              </a:ext>
            </a:extLst>
          </p:cNvPr>
          <p:cNvSpPr>
            <a:spLocks noGrp="1"/>
          </p:cNvSpPr>
          <p:nvPr>
            <p:ph sz="half" idx="12"/>
          </p:nvPr>
        </p:nvSpPr>
        <p:spPr>
          <a:xfrm>
            <a:off x="6197600" y="3847674"/>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13813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29029"/>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29028"/>
            <a:ext cx="5384800" cy="51352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8737600" y="6357252"/>
            <a:ext cx="2844800" cy="365125"/>
          </a:xfrm>
        </p:spPr>
        <p:txBody>
          <a:bodyPr/>
          <a:lstStyle>
            <a:lvl1pPr>
              <a:defRPr/>
            </a:lvl1pPr>
          </a:lstStyle>
          <a:p>
            <a:pPr>
              <a:defRPr/>
            </a:pPr>
            <a:fld id="{C452800A-40B0-9F47-AA4E-26F2C6069B2B}" type="slidenum">
              <a:rPr lang="en-US"/>
              <a:pPr>
                <a:defRPr/>
              </a:pPr>
              <a:t>‹#›</a:t>
            </a:fld>
            <a:endParaRPr lang="en-US" dirty="0"/>
          </a:p>
        </p:txBody>
      </p:sp>
      <p:sp>
        <p:nvSpPr>
          <p:cNvPr id="7" name="Content Placeholder 2">
            <a:extLst>
              <a:ext uri="{FF2B5EF4-FFF2-40B4-BE49-F238E27FC236}">
                <a16:creationId xmlns:a16="http://schemas.microsoft.com/office/drawing/2014/main" id="{9D76ABA5-C88F-3548-8CA7-06486246C22F}"/>
              </a:ext>
            </a:extLst>
          </p:cNvPr>
          <p:cNvSpPr>
            <a:spLocks noGrp="1"/>
          </p:cNvSpPr>
          <p:nvPr>
            <p:ph sz="half" idx="11"/>
          </p:nvPr>
        </p:nvSpPr>
        <p:spPr>
          <a:xfrm>
            <a:off x="609600" y="3847674"/>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9686737"/>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02613"/>
            <a:ext cx="5384800" cy="516169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9533"/>
            <a:ext cx="5384800" cy="252646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
        <p:nvSpPr>
          <p:cNvPr id="8" name="Content Placeholder 3">
            <a:extLst>
              <a:ext uri="{FF2B5EF4-FFF2-40B4-BE49-F238E27FC236}">
                <a16:creationId xmlns:a16="http://schemas.microsoft.com/office/drawing/2014/main" id="{591E8BA5-6F77-CC4F-BD3F-129DCC9088AC}"/>
              </a:ext>
            </a:extLst>
          </p:cNvPr>
          <p:cNvSpPr>
            <a:spLocks noGrp="1"/>
          </p:cNvSpPr>
          <p:nvPr>
            <p:ph sz="half" idx="12"/>
          </p:nvPr>
        </p:nvSpPr>
        <p:spPr>
          <a:xfrm>
            <a:off x="6197600" y="3837842"/>
            <a:ext cx="5384800" cy="252646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14109"/>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189699"/>
            <a:ext cx="10972800" cy="254612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
        <p:nvSpPr>
          <p:cNvPr id="7" name="Content Placeholder 2">
            <a:extLst>
              <a:ext uri="{FF2B5EF4-FFF2-40B4-BE49-F238E27FC236}">
                <a16:creationId xmlns:a16="http://schemas.microsoft.com/office/drawing/2014/main" id="{9D76ABA5-C88F-3548-8CA7-06486246C22F}"/>
              </a:ext>
            </a:extLst>
          </p:cNvPr>
          <p:cNvSpPr>
            <a:spLocks noGrp="1"/>
          </p:cNvSpPr>
          <p:nvPr>
            <p:ph sz="half" idx="11"/>
          </p:nvPr>
        </p:nvSpPr>
        <p:spPr>
          <a:xfrm>
            <a:off x="609600" y="3818176"/>
            <a:ext cx="5384800" cy="254612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591E8BA5-6F77-CC4F-BD3F-129DCC9088AC}"/>
              </a:ext>
            </a:extLst>
          </p:cNvPr>
          <p:cNvSpPr>
            <a:spLocks noGrp="1"/>
          </p:cNvSpPr>
          <p:nvPr>
            <p:ph sz="half" idx="12"/>
          </p:nvPr>
        </p:nvSpPr>
        <p:spPr>
          <a:xfrm>
            <a:off x="6197600" y="3818176"/>
            <a:ext cx="5384800" cy="254612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564715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29029"/>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29029"/>
            <a:ext cx="5384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C452800A-40B0-9F47-AA4E-26F2C6069B2B}" type="slidenum">
              <a:rPr lang="en-US"/>
              <a:pPr>
                <a:defRPr/>
              </a:pPr>
              <a:t>‹#›</a:t>
            </a:fld>
            <a:endParaRPr lang="en-US" dirty="0"/>
          </a:p>
        </p:txBody>
      </p:sp>
      <p:sp>
        <p:nvSpPr>
          <p:cNvPr id="7" name="Content Placeholder 2">
            <a:extLst>
              <a:ext uri="{FF2B5EF4-FFF2-40B4-BE49-F238E27FC236}">
                <a16:creationId xmlns:a16="http://schemas.microsoft.com/office/drawing/2014/main" id="{9D76ABA5-C88F-3548-8CA7-06486246C22F}"/>
              </a:ext>
            </a:extLst>
          </p:cNvPr>
          <p:cNvSpPr>
            <a:spLocks noGrp="1"/>
          </p:cNvSpPr>
          <p:nvPr>
            <p:ph sz="half" idx="11"/>
          </p:nvPr>
        </p:nvSpPr>
        <p:spPr>
          <a:xfrm>
            <a:off x="609600" y="3847674"/>
            <a:ext cx="10972800" cy="251663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743818"/>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9">
            <a:extLst>
              <a:ext uri="{FF2B5EF4-FFF2-40B4-BE49-F238E27FC236}">
                <a16:creationId xmlns:a16="http://schemas.microsoft.com/office/drawing/2014/main" id="{C48B7AAE-293F-0B48-B6A9-7ED3742E008C}"/>
              </a:ext>
            </a:extLst>
          </p:cNvPr>
          <p:cNvPicPr>
            <a:picLocks noChangeAspect="1"/>
          </p:cNvPicPr>
          <p:nvPr userDrawn="1"/>
        </p:nvPicPr>
        <p:blipFill>
          <a:blip r:embed="rId14"/>
          <a:stretch>
            <a:fillRect/>
          </a:stretch>
        </p:blipFill>
        <p:spPr>
          <a:xfrm>
            <a:off x="0" y="0"/>
            <a:ext cx="12192000" cy="1104900"/>
          </a:xfrm>
          <a:prstGeom prst="rect">
            <a:avLst/>
          </a:prstGeom>
        </p:spPr>
      </p:pic>
      <p:sp>
        <p:nvSpPr>
          <p:cNvPr id="1028" name="Title Placeholder 1"/>
          <p:cNvSpPr>
            <a:spLocks noGrp="1"/>
          </p:cNvSpPr>
          <p:nvPr>
            <p:ph type="title"/>
          </p:nvPr>
        </p:nvSpPr>
        <p:spPr bwMode="auto">
          <a:xfrm>
            <a:off x="1200219" y="168677"/>
            <a:ext cx="10382178" cy="7429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609600" y="1253287"/>
            <a:ext cx="10972800" cy="510306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tx1"/>
                </a:solidFill>
                <a:latin typeface="Arial" charset="0"/>
                <a:cs typeface="Arial" charset="0"/>
              </a:defRPr>
            </a:lvl1pPr>
          </a:lstStyle>
          <a:p>
            <a:pPr defTabSz="457200" fontAlgn="base">
              <a:spcBef>
                <a:spcPct val="0"/>
              </a:spcBef>
              <a:spcAft>
                <a:spcPct val="0"/>
              </a:spcAft>
              <a:defRPr/>
            </a:pPr>
            <a:fld id="{F9B15C5C-0988-094E-B1BA-EF1B8BCD2926}" type="slidenum">
              <a:rPr lang="en-US" smtClean="0">
                <a:ea typeface="ＭＳ Ｐゴシック" charset="0"/>
              </a:rPr>
              <a:pPr defTabSz="457200" fontAlgn="base">
                <a:spcBef>
                  <a:spcPct val="0"/>
                </a:spcBef>
                <a:spcAft>
                  <a:spcPct val="0"/>
                </a:spcAft>
                <a:defRPr/>
              </a:pPr>
              <a:t>‹#›</a:t>
            </a:fld>
            <a:endParaRPr lang="en-US" dirty="0">
              <a:ea typeface="ＭＳ Ｐゴシック" charset="0"/>
            </a:endParaRPr>
          </a:p>
        </p:txBody>
      </p:sp>
      <p:pic>
        <p:nvPicPr>
          <p:cNvPr id="10" name="Picture 9">
            <a:extLst>
              <a:ext uri="{FF2B5EF4-FFF2-40B4-BE49-F238E27FC236}">
                <a16:creationId xmlns:a16="http://schemas.microsoft.com/office/drawing/2014/main" id="{386B27F1-ACD8-0049-B07F-CDD171791758}"/>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129745" y="153944"/>
            <a:ext cx="797011" cy="797011"/>
          </a:xfrm>
          <a:prstGeom prst="rect">
            <a:avLst/>
          </a:prstGeom>
        </p:spPr>
      </p:pic>
      <p:cxnSp>
        <p:nvCxnSpPr>
          <p:cNvPr id="11" name="Straight Connector 10">
            <a:extLst>
              <a:ext uri="{FF2B5EF4-FFF2-40B4-BE49-F238E27FC236}">
                <a16:creationId xmlns:a16="http://schemas.microsoft.com/office/drawing/2014/main" id="{BC626FC5-AC06-0A48-91EB-CCB170ADB007}"/>
              </a:ext>
            </a:extLst>
          </p:cNvPr>
          <p:cNvCxnSpPr/>
          <p:nvPr userDrawn="1"/>
        </p:nvCxnSpPr>
        <p:spPr>
          <a:xfrm>
            <a:off x="1063487" y="148387"/>
            <a:ext cx="0" cy="802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E55818E4-FE68-4C47-A343-D9C7D4E8F26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80896" y="6528973"/>
            <a:ext cx="895027" cy="233293"/>
          </a:xfrm>
          <a:prstGeom prst="rect">
            <a:avLst/>
          </a:prstGeom>
        </p:spPr>
      </p:pic>
      <p:sp>
        <p:nvSpPr>
          <p:cNvPr id="13" name="TextBox 12">
            <a:extLst>
              <a:ext uri="{FF2B5EF4-FFF2-40B4-BE49-F238E27FC236}">
                <a16:creationId xmlns:a16="http://schemas.microsoft.com/office/drawing/2014/main" id="{540BC8A5-0B71-A64F-8918-0F570A2925F4}"/>
              </a:ext>
            </a:extLst>
          </p:cNvPr>
          <p:cNvSpPr txBox="1"/>
          <p:nvPr userDrawn="1"/>
        </p:nvSpPr>
        <p:spPr>
          <a:xfrm>
            <a:off x="0" y="6492875"/>
            <a:ext cx="1288774" cy="307777"/>
          </a:xfrm>
          <a:prstGeom prst="rect">
            <a:avLst/>
          </a:prstGeom>
          <a:noFill/>
        </p:spPr>
        <p:txBody>
          <a:bodyPr wrap="square" rtlCol="0">
            <a:spAutoFit/>
          </a:bodyPr>
          <a:lstStyle/>
          <a:p>
            <a:r>
              <a:rPr lang="en-US" sz="1400" dirty="0">
                <a:solidFill>
                  <a:schemeClr val="bg1">
                    <a:lumMod val="65000"/>
                  </a:schemeClr>
                </a:solidFill>
              </a:rPr>
              <a:t>LAUNCHED BY</a:t>
            </a:r>
          </a:p>
        </p:txBody>
      </p:sp>
    </p:spTree>
    <p:extLst>
      <p:ext uri="{BB962C8B-B14F-4D97-AF65-F5344CB8AC3E}">
        <p14:creationId xmlns:p14="http://schemas.microsoft.com/office/powerpoint/2010/main" val="1019810915"/>
      </p:ext>
    </p:extLst>
  </p:cSld>
  <p:clrMap bg1="lt1" tx1="dk1" bg2="lt2" tx2="dk2" accent1="accent1" accent2="accent2" accent3="accent3" accent4="accent4" accent5="accent5" accent6="accent6" hlink="hlink" folHlink="folHlink"/>
  <p:sldLayoutIdLst>
    <p:sldLayoutId id="2147483671" r:id="rId1"/>
    <p:sldLayoutId id="2147483663" r:id="rId2"/>
    <p:sldLayoutId id="2147483662" r:id="rId3"/>
    <p:sldLayoutId id="2147483664" r:id="rId4"/>
    <p:sldLayoutId id="2147483674" r:id="rId5"/>
    <p:sldLayoutId id="2147483675" r:id="rId6"/>
    <p:sldLayoutId id="2147483676" r:id="rId7"/>
    <p:sldLayoutId id="2147483677" r:id="rId8"/>
    <p:sldLayoutId id="2147483678" r:id="rId9"/>
    <p:sldLayoutId id="2147483679" r:id="rId10"/>
    <p:sldLayoutId id="2147483666" r:id="rId11"/>
    <p:sldLayoutId id="2147483680" r:id="rId12"/>
  </p:sldLayoutIdLst>
  <p:transition advClick="0"/>
  <p:hf hdr="0" dt="0"/>
  <p:txStyles>
    <p:titleStyle>
      <a:lvl1pPr algn="l" defTabSz="457200" rtl="0" eaLnBrk="0" fontAlgn="base" hangingPunct="0">
        <a:spcBef>
          <a:spcPct val="0"/>
        </a:spcBef>
        <a:spcAft>
          <a:spcPct val="0"/>
        </a:spcAft>
        <a:defRPr sz="3600" b="0" i="0"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sz="2000" b="0"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tm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8EC5E8F-6217-BE4D-B07A-EA82AA15345B}"/>
              </a:ext>
            </a:extLst>
          </p:cNvPr>
          <p:cNvSpPr>
            <a:spLocks noGrp="1"/>
          </p:cNvSpPr>
          <p:nvPr>
            <p:ph type="subTitle" idx="1"/>
          </p:nvPr>
        </p:nvSpPr>
        <p:spPr/>
        <p:txBody>
          <a:bodyPr/>
          <a:lstStyle/>
          <a:p>
            <a:r>
              <a:rPr lang="en-US" dirty="0">
                <a:solidFill>
                  <a:schemeClr val="bg1"/>
                </a:solidFill>
              </a:rPr>
              <a:t>Justin Rowe – JSEG</a:t>
            </a:r>
          </a:p>
          <a:p>
            <a:r>
              <a:rPr lang="en-US" dirty="0">
                <a:solidFill>
                  <a:schemeClr val="bg1"/>
                </a:solidFill>
              </a:rPr>
              <a:t>David Smitherman</a:t>
            </a:r>
          </a:p>
          <a:p>
            <a:r>
              <a:rPr lang="en-US" dirty="0">
                <a:solidFill>
                  <a:schemeClr val="bg1"/>
                </a:solidFill>
              </a:rPr>
              <a:t>Debra Needham</a:t>
            </a:r>
          </a:p>
          <a:p>
            <a:r>
              <a:rPr lang="en-US" dirty="0">
                <a:solidFill>
                  <a:schemeClr val="bg1"/>
                </a:solidFill>
              </a:rPr>
              <a:t>ED04 / Advanced Concepts Office</a:t>
            </a:r>
          </a:p>
          <a:p>
            <a:r>
              <a:rPr lang="en-US" dirty="0">
                <a:solidFill>
                  <a:schemeClr val="bg1"/>
                </a:solidFill>
              </a:rPr>
              <a:t>NASA Marshall Space Flight Center</a:t>
            </a:r>
          </a:p>
        </p:txBody>
      </p:sp>
      <p:sp>
        <p:nvSpPr>
          <p:cNvPr id="4" name="Slide Number Placeholder 3">
            <a:extLst>
              <a:ext uri="{FF2B5EF4-FFF2-40B4-BE49-F238E27FC236}">
                <a16:creationId xmlns:a16="http://schemas.microsoft.com/office/drawing/2014/main" id="{6044B094-3F31-8A4B-9EC4-3225900BC445}"/>
              </a:ext>
            </a:extLst>
          </p:cNvPr>
          <p:cNvSpPr>
            <a:spLocks noGrp="1"/>
          </p:cNvSpPr>
          <p:nvPr>
            <p:ph type="sldNum" sz="quarter" idx="10"/>
          </p:nvPr>
        </p:nvSpPr>
        <p:spPr/>
        <p:txBody>
          <a:bodyPr/>
          <a:lstStyle/>
          <a:p>
            <a:pPr>
              <a:defRPr/>
            </a:pPr>
            <a:fld id="{2367222B-4B3E-3943-AD3F-B1643399706C}" type="slidenum">
              <a:rPr lang="en-US" smtClean="0"/>
              <a:pPr>
                <a:defRPr/>
              </a:pPr>
              <a:t>1</a:t>
            </a:fld>
            <a:endParaRPr lang="en-US" dirty="0"/>
          </a:p>
        </p:txBody>
      </p:sp>
      <p:sp>
        <p:nvSpPr>
          <p:cNvPr id="7" name="TextBox 6">
            <a:extLst>
              <a:ext uri="{FF2B5EF4-FFF2-40B4-BE49-F238E27FC236}">
                <a16:creationId xmlns:a16="http://schemas.microsoft.com/office/drawing/2014/main" id="{FA651099-E03D-FE44-80B6-D0468A61E11B}"/>
              </a:ext>
            </a:extLst>
          </p:cNvPr>
          <p:cNvSpPr txBox="1"/>
          <p:nvPr/>
        </p:nvSpPr>
        <p:spPr>
          <a:xfrm>
            <a:off x="0" y="2347324"/>
            <a:ext cx="12192000" cy="1138773"/>
          </a:xfrm>
          <a:prstGeom prst="rect">
            <a:avLst/>
          </a:prstGeom>
          <a:solidFill>
            <a:schemeClr val="tx1">
              <a:lumMod val="95000"/>
              <a:lumOff val="5000"/>
              <a:alpha val="48000"/>
            </a:schemeClr>
          </a:solidFill>
        </p:spPr>
        <p:txBody>
          <a:bodyPr wrap="square" rtlCol="0">
            <a:spAutoFit/>
          </a:bodyPr>
          <a:lstStyle/>
          <a:p>
            <a:pPr algn="ctr"/>
            <a:r>
              <a:rPr lang="en-US" sz="4800" b="1" dirty="0">
                <a:solidFill>
                  <a:schemeClr val="bg1"/>
                </a:solidFill>
              </a:rPr>
              <a:t>Deep Space Laboratory</a:t>
            </a:r>
            <a:br>
              <a:rPr lang="en-US" sz="4800" b="1" dirty="0">
                <a:solidFill>
                  <a:schemeClr val="bg1"/>
                </a:solidFill>
              </a:rPr>
            </a:br>
            <a:r>
              <a:rPr lang="en-US" sz="2000" b="1" dirty="0">
                <a:solidFill>
                  <a:schemeClr val="bg1"/>
                </a:solidFill>
              </a:rPr>
              <a:t>Concept Study</a:t>
            </a:r>
            <a:endParaRPr lang="en-US" sz="4800" b="1" dirty="0">
              <a:solidFill>
                <a:schemeClr val="bg1"/>
              </a:solidFill>
            </a:endParaRPr>
          </a:p>
        </p:txBody>
      </p:sp>
    </p:spTree>
    <p:extLst>
      <p:ext uri="{BB962C8B-B14F-4D97-AF65-F5344CB8AC3E}">
        <p14:creationId xmlns:p14="http://schemas.microsoft.com/office/powerpoint/2010/main" val="3145317868"/>
      </p:ext>
    </p:extLst>
  </p:cSld>
  <p:clrMapOvr>
    <a:masterClrMapping/>
  </p:clrMapOvr>
  <p:transition spd="med"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678C49-0DC0-4DA8-A888-475E65550158}"/>
              </a:ext>
            </a:extLst>
          </p:cNvPr>
          <p:cNvSpPr>
            <a:spLocks noGrp="1"/>
          </p:cNvSpPr>
          <p:nvPr>
            <p:ph type="title"/>
          </p:nvPr>
        </p:nvSpPr>
        <p:spPr/>
        <p:txBody>
          <a:bodyPr/>
          <a:lstStyle/>
          <a:p>
            <a:r>
              <a:rPr lang="en-US" dirty="0"/>
              <a:t>Upper Deck – Animation </a:t>
            </a:r>
          </a:p>
        </p:txBody>
      </p:sp>
      <p:sp>
        <p:nvSpPr>
          <p:cNvPr id="4" name="Slide Number Placeholder 3">
            <a:extLst>
              <a:ext uri="{FF2B5EF4-FFF2-40B4-BE49-F238E27FC236}">
                <a16:creationId xmlns:a16="http://schemas.microsoft.com/office/drawing/2014/main" id="{EF870182-61C3-4041-AD51-FCF3FAF48212}"/>
              </a:ext>
            </a:extLst>
          </p:cNvPr>
          <p:cNvSpPr>
            <a:spLocks noGrp="1"/>
          </p:cNvSpPr>
          <p:nvPr>
            <p:ph type="sldNum" sz="quarter" idx="10"/>
          </p:nvPr>
        </p:nvSpPr>
        <p:spPr/>
        <p:txBody>
          <a:bodyPr/>
          <a:lstStyle/>
          <a:p>
            <a:pPr>
              <a:defRPr/>
            </a:pPr>
            <a:fld id="{2367222B-4B3E-3943-AD3F-B1643399706C}" type="slidenum">
              <a:rPr lang="en-US" smtClean="0"/>
              <a:pPr>
                <a:defRPr/>
              </a:pPr>
              <a:t>10</a:t>
            </a:fld>
            <a:endParaRPr lang="en-US" dirty="0"/>
          </a:p>
        </p:txBody>
      </p:sp>
      <p:pic>
        <p:nvPicPr>
          <p:cNvPr id="11" name="DSG_UpperDeck_000">
            <a:hlinkClick r:id="" action="ppaction://media"/>
            <a:extLst>
              <a:ext uri="{FF2B5EF4-FFF2-40B4-BE49-F238E27FC236}">
                <a16:creationId xmlns:a16="http://schemas.microsoft.com/office/drawing/2014/main" id="{9E349D28-CA27-4011-B009-2F4056BEFD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8925" y="1252538"/>
            <a:ext cx="9074150" cy="5103812"/>
          </a:xfrm>
        </p:spPr>
      </p:pic>
    </p:spTree>
    <p:extLst>
      <p:ext uri="{BB962C8B-B14F-4D97-AF65-F5344CB8AC3E}">
        <p14:creationId xmlns:p14="http://schemas.microsoft.com/office/powerpoint/2010/main" val="213781338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8B1F-06AF-44CB-BC00-4D4F9B34A882}"/>
              </a:ext>
            </a:extLst>
          </p:cNvPr>
          <p:cNvSpPr>
            <a:spLocks noGrp="1"/>
          </p:cNvSpPr>
          <p:nvPr>
            <p:ph type="title"/>
          </p:nvPr>
        </p:nvSpPr>
        <p:spPr/>
        <p:txBody>
          <a:bodyPr/>
          <a:lstStyle/>
          <a:p>
            <a:r>
              <a:rPr lang="en-US" dirty="0"/>
              <a:t>Upper Deck – Layout </a:t>
            </a:r>
          </a:p>
        </p:txBody>
      </p:sp>
      <p:pic>
        <p:nvPicPr>
          <p:cNvPr id="8" name="Content Placeholder 7">
            <a:extLst>
              <a:ext uri="{FF2B5EF4-FFF2-40B4-BE49-F238E27FC236}">
                <a16:creationId xmlns:a16="http://schemas.microsoft.com/office/drawing/2014/main" id="{C40AE568-50D3-4FBB-9CB2-B1CC04DCE8B6}"/>
              </a:ext>
            </a:extLst>
          </p:cNvPr>
          <p:cNvPicPr>
            <a:picLocks noGrp="1" noChangeAspect="1"/>
          </p:cNvPicPr>
          <p:nvPr>
            <p:ph sz="half" idx="1"/>
          </p:nvPr>
        </p:nvPicPr>
        <p:blipFill>
          <a:blip r:embed="rId2"/>
          <a:stretch>
            <a:fillRect/>
          </a:stretch>
        </p:blipFill>
        <p:spPr>
          <a:xfrm>
            <a:off x="609600" y="2296660"/>
            <a:ext cx="5384800" cy="3031442"/>
          </a:xfrm>
          <a:prstGeom prst="rect">
            <a:avLst/>
          </a:prstGeom>
        </p:spPr>
      </p:pic>
      <p:sp>
        <p:nvSpPr>
          <p:cNvPr id="7" name="Content Placeholder 6">
            <a:extLst>
              <a:ext uri="{FF2B5EF4-FFF2-40B4-BE49-F238E27FC236}">
                <a16:creationId xmlns:a16="http://schemas.microsoft.com/office/drawing/2014/main" id="{402ACAEC-291E-4B64-A701-553A860CB060}"/>
              </a:ext>
            </a:extLst>
          </p:cNvPr>
          <p:cNvSpPr>
            <a:spLocks noGrp="1"/>
          </p:cNvSpPr>
          <p:nvPr>
            <p:ph sz="half" idx="2"/>
          </p:nvPr>
        </p:nvSpPr>
        <p:spPr>
          <a:xfrm>
            <a:off x="6197600" y="1770077"/>
            <a:ext cx="5384800" cy="4586276"/>
          </a:xfrm>
        </p:spPr>
        <p:txBody>
          <a:bodyPr/>
          <a:lstStyle/>
          <a:p>
            <a:r>
              <a:rPr lang="en-US" dirty="0"/>
              <a:t>Galley</a:t>
            </a:r>
          </a:p>
          <a:p>
            <a:pPr lvl="1"/>
            <a:r>
              <a:rPr lang="en-US" dirty="0"/>
              <a:t>Short-term food storage</a:t>
            </a:r>
          </a:p>
          <a:p>
            <a:pPr lvl="1"/>
            <a:r>
              <a:rPr lang="en-US" dirty="0"/>
              <a:t>Food warmer and prep systems</a:t>
            </a:r>
          </a:p>
          <a:p>
            <a:pPr lvl="1"/>
            <a:r>
              <a:rPr lang="en-US" dirty="0"/>
              <a:t>Dining table </a:t>
            </a:r>
          </a:p>
          <a:p>
            <a:r>
              <a:rPr lang="en-US" dirty="0"/>
              <a:t>Plant Growth Chamber</a:t>
            </a:r>
          </a:p>
          <a:p>
            <a:r>
              <a:rPr lang="en-US" dirty="0"/>
              <a:t>Life Sciences Glovebox</a:t>
            </a:r>
          </a:p>
          <a:p>
            <a:r>
              <a:rPr lang="en-US" dirty="0"/>
              <a:t>Exercise Equipment</a:t>
            </a:r>
          </a:p>
          <a:p>
            <a:pPr lvl="1"/>
            <a:r>
              <a:rPr lang="en-US" dirty="0"/>
              <a:t>Cycle Ergometer</a:t>
            </a:r>
          </a:p>
          <a:p>
            <a:pPr lvl="1"/>
            <a:r>
              <a:rPr lang="en-US" dirty="0"/>
              <a:t>Advanced Resistive Exercise Device (ARED)</a:t>
            </a:r>
          </a:p>
          <a:p>
            <a:pPr lvl="1"/>
            <a:r>
              <a:rPr lang="en-US" dirty="0"/>
              <a:t>Advanced Treadmill (T2/TVIS)</a:t>
            </a:r>
          </a:p>
          <a:p>
            <a:r>
              <a:rPr lang="en-US" dirty="0"/>
              <a:t>Additional Storage</a:t>
            </a:r>
          </a:p>
        </p:txBody>
      </p:sp>
      <p:sp>
        <p:nvSpPr>
          <p:cNvPr id="4" name="Slide Number Placeholder 3">
            <a:extLst>
              <a:ext uri="{FF2B5EF4-FFF2-40B4-BE49-F238E27FC236}">
                <a16:creationId xmlns:a16="http://schemas.microsoft.com/office/drawing/2014/main" id="{CEBBBCCF-58DB-4922-A3F8-5A235358A4C1}"/>
              </a:ext>
            </a:extLst>
          </p:cNvPr>
          <p:cNvSpPr>
            <a:spLocks noGrp="1"/>
          </p:cNvSpPr>
          <p:nvPr>
            <p:ph type="sldNum" sz="quarter" idx="10"/>
          </p:nvPr>
        </p:nvSpPr>
        <p:spPr/>
        <p:txBody>
          <a:bodyPr/>
          <a:lstStyle/>
          <a:p>
            <a:pPr>
              <a:defRPr/>
            </a:pPr>
            <a:fld id="{2FB12537-B55F-1D4C-AACF-3B10E7522722}" type="slidenum">
              <a:rPr lang="en-US" smtClean="0"/>
              <a:pPr>
                <a:defRPr/>
              </a:pPr>
              <a:t>11</a:t>
            </a:fld>
            <a:endParaRPr lang="en-US" dirty="0"/>
          </a:p>
        </p:txBody>
      </p:sp>
    </p:spTree>
    <p:extLst>
      <p:ext uri="{BB962C8B-B14F-4D97-AF65-F5344CB8AC3E}">
        <p14:creationId xmlns:p14="http://schemas.microsoft.com/office/powerpoint/2010/main" val="1125926801"/>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FBEB-CB5B-49F8-AA8D-EBD35F0B1A29}"/>
              </a:ext>
            </a:extLst>
          </p:cNvPr>
          <p:cNvSpPr>
            <a:spLocks noGrp="1"/>
          </p:cNvSpPr>
          <p:nvPr>
            <p:ph type="title"/>
          </p:nvPr>
        </p:nvSpPr>
        <p:spPr/>
        <p:txBody>
          <a:bodyPr/>
          <a:lstStyle/>
          <a:p>
            <a:r>
              <a:rPr lang="en-US" dirty="0"/>
              <a:t>Lower Deck – Animation</a:t>
            </a:r>
          </a:p>
        </p:txBody>
      </p:sp>
      <p:sp>
        <p:nvSpPr>
          <p:cNvPr id="4" name="Slide Number Placeholder 3">
            <a:extLst>
              <a:ext uri="{FF2B5EF4-FFF2-40B4-BE49-F238E27FC236}">
                <a16:creationId xmlns:a16="http://schemas.microsoft.com/office/drawing/2014/main" id="{D43EDF02-05B3-4E9F-93B4-AE6CA7D7D5A0}"/>
              </a:ext>
            </a:extLst>
          </p:cNvPr>
          <p:cNvSpPr>
            <a:spLocks noGrp="1"/>
          </p:cNvSpPr>
          <p:nvPr>
            <p:ph type="sldNum" sz="quarter" idx="10"/>
          </p:nvPr>
        </p:nvSpPr>
        <p:spPr/>
        <p:txBody>
          <a:bodyPr/>
          <a:lstStyle/>
          <a:p>
            <a:pPr>
              <a:defRPr/>
            </a:pPr>
            <a:fld id="{2FB12537-B55F-1D4C-AACF-3B10E7522722}" type="slidenum">
              <a:rPr lang="en-US" smtClean="0"/>
              <a:pPr>
                <a:defRPr/>
              </a:pPr>
              <a:t>12</a:t>
            </a:fld>
            <a:endParaRPr lang="en-US" dirty="0"/>
          </a:p>
        </p:txBody>
      </p:sp>
      <p:pic>
        <p:nvPicPr>
          <p:cNvPr id="9" name="DSG_LowerDeck_000">
            <a:hlinkClick r:id="" action="ppaction://media"/>
            <a:extLst>
              <a:ext uri="{FF2B5EF4-FFF2-40B4-BE49-F238E27FC236}">
                <a16:creationId xmlns:a16="http://schemas.microsoft.com/office/drawing/2014/main" id="{1531BE95-A5BD-4486-A867-39C2A44F86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8925" y="1252538"/>
            <a:ext cx="9074150" cy="5103812"/>
          </a:xfrm>
        </p:spPr>
      </p:pic>
    </p:spTree>
    <p:extLst>
      <p:ext uri="{BB962C8B-B14F-4D97-AF65-F5344CB8AC3E}">
        <p14:creationId xmlns:p14="http://schemas.microsoft.com/office/powerpoint/2010/main" val="330385573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8B1F-06AF-44CB-BC00-4D4F9B34A882}"/>
              </a:ext>
            </a:extLst>
          </p:cNvPr>
          <p:cNvSpPr>
            <a:spLocks noGrp="1"/>
          </p:cNvSpPr>
          <p:nvPr>
            <p:ph type="title"/>
          </p:nvPr>
        </p:nvSpPr>
        <p:spPr/>
        <p:txBody>
          <a:bodyPr/>
          <a:lstStyle/>
          <a:p>
            <a:r>
              <a:rPr lang="en-US" dirty="0"/>
              <a:t>Lower Deck – Layout </a:t>
            </a:r>
          </a:p>
        </p:txBody>
      </p:sp>
      <p:pic>
        <p:nvPicPr>
          <p:cNvPr id="8" name="Content Placeholder 7">
            <a:extLst>
              <a:ext uri="{FF2B5EF4-FFF2-40B4-BE49-F238E27FC236}">
                <a16:creationId xmlns:a16="http://schemas.microsoft.com/office/drawing/2014/main" id="{9EA0EC69-AAFF-486D-B044-8B0B0B28BBAD}"/>
              </a:ext>
            </a:extLst>
          </p:cNvPr>
          <p:cNvPicPr>
            <a:picLocks noGrp="1" noChangeAspect="1"/>
          </p:cNvPicPr>
          <p:nvPr>
            <p:ph sz="half" idx="1"/>
          </p:nvPr>
        </p:nvPicPr>
        <p:blipFill>
          <a:blip r:embed="rId2"/>
          <a:stretch>
            <a:fillRect/>
          </a:stretch>
        </p:blipFill>
        <p:spPr>
          <a:xfrm>
            <a:off x="609600" y="2273141"/>
            <a:ext cx="5384800" cy="3078480"/>
          </a:xfrm>
          <a:prstGeom prst="rect">
            <a:avLst/>
          </a:prstGeom>
        </p:spPr>
      </p:pic>
      <p:sp>
        <p:nvSpPr>
          <p:cNvPr id="7" name="Content Placeholder 6">
            <a:extLst>
              <a:ext uri="{FF2B5EF4-FFF2-40B4-BE49-F238E27FC236}">
                <a16:creationId xmlns:a16="http://schemas.microsoft.com/office/drawing/2014/main" id="{05C4CF2A-E902-48BF-879F-7DB2299FADF0}"/>
              </a:ext>
            </a:extLst>
          </p:cNvPr>
          <p:cNvSpPr>
            <a:spLocks noGrp="1"/>
          </p:cNvSpPr>
          <p:nvPr>
            <p:ph sz="half" idx="2"/>
          </p:nvPr>
        </p:nvSpPr>
        <p:spPr>
          <a:xfrm>
            <a:off x="6197600" y="2273141"/>
            <a:ext cx="5384800" cy="4083212"/>
          </a:xfrm>
        </p:spPr>
        <p:txBody>
          <a:bodyPr/>
          <a:lstStyle/>
          <a:p>
            <a:r>
              <a:rPr lang="en-US" dirty="0"/>
              <a:t>Large maintenance workstation for component repairs and assembly</a:t>
            </a:r>
          </a:p>
          <a:p>
            <a:r>
              <a:rPr lang="en-US" dirty="0"/>
              <a:t>Additive Manufacturing suite with recycling</a:t>
            </a:r>
          </a:p>
          <a:p>
            <a:r>
              <a:rPr lang="en-US" dirty="0"/>
              <a:t>Advanced ECLSS </a:t>
            </a:r>
          </a:p>
          <a:p>
            <a:r>
              <a:rPr lang="en-US" dirty="0"/>
              <a:t>Thermal controls and plumbing</a:t>
            </a:r>
          </a:p>
          <a:p>
            <a:r>
              <a:rPr lang="en-US" dirty="0"/>
              <a:t>Avionics controls</a:t>
            </a:r>
          </a:p>
          <a:p>
            <a:r>
              <a:rPr lang="en-US" dirty="0"/>
              <a:t>Power distribution systems</a:t>
            </a:r>
          </a:p>
          <a:p>
            <a:r>
              <a:rPr lang="en-US" dirty="0"/>
              <a:t>Thermal controls</a:t>
            </a:r>
          </a:p>
          <a:p>
            <a:endParaRPr lang="en-US" dirty="0"/>
          </a:p>
        </p:txBody>
      </p:sp>
      <p:sp>
        <p:nvSpPr>
          <p:cNvPr id="4" name="Slide Number Placeholder 3">
            <a:extLst>
              <a:ext uri="{FF2B5EF4-FFF2-40B4-BE49-F238E27FC236}">
                <a16:creationId xmlns:a16="http://schemas.microsoft.com/office/drawing/2014/main" id="{CEBBBCCF-58DB-4922-A3F8-5A235358A4C1}"/>
              </a:ext>
            </a:extLst>
          </p:cNvPr>
          <p:cNvSpPr>
            <a:spLocks noGrp="1"/>
          </p:cNvSpPr>
          <p:nvPr>
            <p:ph type="sldNum" sz="quarter" idx="10"/>
          </p:nvPr>
        </p:nvSpPr>
        <p:spPr/>
        <p:txBody>
          <a:bodyPr/>
          <a:lstStyle/>
          <a:p>
            <a:pPr>
              <a:defRPr/>
            </a:pPr>
            <a:fld id="{2FB12537-B55F-1D4C-AACF-3B10E7522722}" type="slidenum">
              <a:rPr lang="en-US" smtClean="0"/>
              <a:pPr>
                <a:defRPr/>
              </a:pPr>
              <a:t>13</a:t>
            </a:fld>
            <a:endParaRPr lang="en-US" dirty="0"/>
          </a:p>
        </p:txBody>
      </p:sp>
    </p:spTree>
    <p:extLst>
      <p:ext uri="{BB962C8B-B14F-4D97-AF65-F5344CB8AC3E}">
        <p14:creationId xmlns:p14="http://schemas.microsoft.com/office/powerpoint/2010/main" val="1976503528"/>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8E2273-B57D-3D4E-8E26-16096E93E9A3}"/>
              </a:ext>
            </a:extLst>
          </p:cNvPr>
          <p:cNvSpPr>
            <a:spLocks noGrp="1"/>
          </p:cNvSpPr>
          <p:nvPr>
            <p:ph type="title"/>
          </p:nvPr>
        </p:nvSpPr>
        <p:spPr/>
        <p:txBody>
          <a:bodyPr/>
          <a:lstStyle/>
          <a:p>
            <a:r>
              <a:rPr lang="en-US" dirty="0"/>
              <a:t>Mass Summary</a:t>
            </a:r>
          </a:p>
        </p:txBody>
      </p:sp>
      <p:sp>
        <p:nvSpPr>
          <p:cNvPr id="5" name="Slide Number Placeholder 4">
            <a:extLst>
              <a:ext uri="{FF2B5EF4-FFF2-40B4-BE49-F238E27FC236}">
                <a16:creationId xmlns:a16="http://schemas.microsoft.com/office/drawing/2014/main" id="{4AF30589-F572-F84C-B1FE-D1EC633277E0}"/>
              </a:ext>
            </a:extLst>
          </p:cNvPr>
          <p:cNvSpPr>
            <a:spLocks noGrp="1"/>
          </p:cNvSpPr>
          <p:nvPr>
            <p:ph type="sldNum" sz="quarter" idx="10"/>
          </p:nvPr>
        </p:nvSpPr>
        <p:spPr/>
        <p:txBody>
          <a:bodyPr/>
          <a:lstStyle/>
          <a:p>
            <a:pPr>
              <a:defRPr/>
            </a:pPr>
            <a:fld id="{C452800A-40B0-9F47-AA4E-26F2C6069B2B}" type="slidenum">
              <a:rPr lang="en-US" smtClean="0"/>
              <a:pPr>
                <a:defRPr/>
              </a:pPr>
              <a:t>14</a:t>
            </a:fld>
            <a:endParaRPr lang="en-US" dirty="0"/>
          </a:p>
        </p:txBody>
      </p:sp>
      <p:pic>
        <p:nvPicPr>
          <p:cNvPr id="9" name="Content Placeholder 5">
            <a:extLst>
              <a:ext uri="{FF2B5EF4-FFF2-40B4-BE49-F238E27FC236}">
                <a16:creationId xmlns:a16="http://schemas.microsoft.com/office/drawing/2014/main" id="{3AE960AA-454E-4A88-922E-3CB02634174B}"/>
              </a:ext>
            </a:extLst>
          </p:cNvPr>
          <p:cNvPicPr>
            <a:picLocks noGrp="1" noChangeAspect="1"/>
          </p:cNvPicPr>
          <p:nvPr>
            <p:ph idx="1"/>
          </p:nvPr>
        </p:nvPicPr>
        <p:blipFill>
          <a:blip r:embed="rId2"/>
          <a:stretch>
            <a:fillRect/>
          </a:stretch>
        </p:blipFill>
        <p:spPr>
          <a:xfrm>
            <a:off x="609600" y="1558214"/>
            <a:ext cx="6493177" cy="3386574"/>
          </a:xfrm>
        </p:spPr>
      </p:pic>
      <p:sp>
        <p:nvSpPr>
          <p:cNvPr id="3" name="TextBox 2">
            <a:extLst>
              <a:ext uri="{FF2B5EF4-FFF2-40B4-BE49-F238E27FC236}">
                <a16:creationId xmlns:a16="http://schemas.microsoft.com/office/drawing/2014/main" id="{C0D5DB83-C0DD-4E00-87DA-6C01D24C8296}"/>
              </a:ext>
            </a:extLst>
          </p:cNvPr>
          <p:cNvSpPr txBox="1"/>
          <p:nvPr/>
        </p:nvSpPr>
        <p:spPr>
          <a:xfrm>
            <a:off x="880546" y="5161551"/>
            <a:ext cx="11021524" cy="1138773"/>
          </a:xfrm>
          <a:prstGeom prst="rect">
            <a:avLst/>
          </a:prstGeom>
          <a:noFill/>
        </p:spPr>
        <p:txBody>
          <a:bodyPr wrap="square" rtlCol="0">
            <a:spAutoFit/>
          </a:bodyPr>
          <a:lstStyle/>
          <a:p>
            <a:r>
              <a:rPr lang="en-US" dirty="0"/>
              <a:t>Launch Configuration includes a full suite of scientific equipment, systems hardware, and crew accommodations. With additional logistics flights to complete initial outfitting and replenish stowed provisions, the enhanced Gateway could offer a revolving permanent presence in deep space for at least four crew at a time.</a:t>
            </a:r>
          </a:p>
          <a:p>
            <a:endParaRPr lang="en-US" sz="1400" dirty="0">
              <a:latin typeface="Arial"/>
              <a:cs typeface="Arial"/>
            </a:endParaRPr>
          </a:p>
        </p:txBody>
      </p:sp>
      <p:sp>
        <p:nvSpPr>
          <p:cNvPr id="7" name="TextBox 6">
            <a:extLst>
              <a:ext uri="{FF2B5EF4-FFF2-40B4-BE49-F238E27FC236}">
                <a16:creationId xmlns:a16="http://schemas.microsoft.com/office/drawing/2014/main" id="{39EC8079-7B67-46D7-BEE2-FE31ABAA928A}"/>
              </a:ext>
            </a:extLst>
          </p:cNvPr>
          <p:cNvSpPr txBox="1"/>
          <p:nvPr/>
        </p:nvSpPr>
        <p:spPr>
          <a:xfrm>
            <a:off x="7382232" y="1350649"/>
            <a:ext cx="4402417" cy="3754874"/>
          </a:xfrm>
          <a:prstGeom prst="rect">
            <a:avLst/>
          </a:prstGeom>
          <a:noFill/>
        </p:spPr>
        <p:txBody>
          <a:bodyPr wrap="square" rtlCol="0">
            <a:spAutoFit/>
          </a:bodyPr>
          <a:lstStyle/>
          <a:p>
            <a:r>
              <a:rPr lang="en-US" sz="1400" dirty="0">
                <a:latin typeface="Arial"/>
                <a:cs typeface="Arial"/>
              </a:rPr>
              <a:t>Anticipated later capability improvements:</a:t>
            </a:r>
          </a:p>
          <a:p>
            <a:pPr marL="285750" indent="-285750">
              <a:buFont typeface="Arial" panose="020B0604020202020204" pitchFamily="34" charset="0"/>
              <a:buChar char="•"/>
            </a:pPr>
            <a:r>
              <a:rPr lang="en-US" sz="1400" dirty="0">
                <a:latin typeface="Arial"/>
                <a:cs typeface="Arial"/>
              </a:rPr>
              <a:t>Experimental “gray water” development system for clothes washing and shower</a:t>
            </a:r>
          </a:p>
          <a:p>
            <a:pPr marL="285750" indent="-285750">
              <a:buFont typeface="Arial" panose="020B0604020202020204" pitchFamily="34" charset="0"/>
              <a:buChar char="•"/>
            </a:pPr>
            <a:r>
              <a:rPr lang="en-US" sz="1400" dirty="0">
                <a:latin typeface="Arial"/>
                <a:cs typeface="Arial"/>
              </a:rPr>
              <a:t>Trash compactor (duplicate from other Gateway modules)</a:t>
            </a:r>
          </a:p>
          <a:p>
            <a:pPr marL="285750" indent="-285750">
              <a:buFont typeface="Arial" panose="020B0604020202020204" pitchFamily="34" charset="0"/>
              <a:buChar char="•"/>
            </a:pPr>
            <a:r>
              <a:rPr lang="en-US" sz="1400" dirty="0">
                <a:latin typeface="Arial"/>
                <a:cs typeface="Arial"/>
              </a:rPr>
              <a:t>Improved Treadmill (TVIS 2) and Resistive Device (ARED)</a:t>
            </a:r>
          </a:p>
          <a:p>
            <a:pPr marL="285750" indent="-285750">
              <a:buFont typeface="Arial" panose="020B0604020202020204" pitchFamily="34" charset="0"/>
              <a:buChar char="•"/>
            </a:pPr>
            <a:r>
              <a:rPr lang="en-US" sz="1400" dirty="0">
                <a:latin typeface="Arial"/>
                <a:cs typeface="Arial"/>
              </a:rPr>
              <a:t>Additional monitors/laptops</a:t>
            </a:r>
          </a:p>
          <a:p>
            <a:pPr marL="285750" indent="-285750">
              <a:buFont typeface="Arial" panose="020B0604020202020204" pitchFamily="34" charset="0"/>
              <a:buChar char="•"/>
            </a:pPr>
            <a:r>
              <a:rPr lang="en-US" sz="1400" dirty="0">
                <a:latin typeface="Arial"/>
                <a:cs typeface="Arial"/>
              </a:rPr>
              <a:t>External robotic arm</a:t>
            </a:r>
          </a:p>
          <a:p>
            <a:pPr marL="285750" indent="-285750">
              <a:buFont typeface="Arial" panose="020B0604020202020204" pitchFamily="34" charset="0"/>
              <a:buChar char="•"/>
            </a:pPr>
            <a:r>
              <a:rPr lang="en-US" sz="1400" dirty="0">
                <a:latin typeface="Arial"/>
                <a:cs typeface="Arial"/>
              </a:rPr>
              <a:t>Internal robotics</a:t>
            </a:r>
          </a:p>
          <a:p>
            <a:pPr marL="285750" indent="-285750">
              <a:buFont typeface="Arial" panose="020B0604020202020204" pitchFamily="34" charset="0"/>
              <a:buChar char="•"/>
            </a:pPr>
            <a:r>
              <a:rPr lang="en-US" sz="1400" dirty="0">
                <a:latin typeface="Arial"/>
                <a:cs typeface="Arial"/>
              </a:rPr>
              <a:t>Plant Growth Chamber</a:t>
            </a:r>
          </a:p>
          <a:p>
            <a:pPr marL="285750" indent="-285750">
              <a:buFont typeface="Arial" panose="020B0604020202020204" pitchFamily="34" charset="0"/>
              <a:buChar char="•"/>
            </a:pPr>
            <a:r>
              <a:rPr lang="en-US" sz="1400" dirty="0">
                <a:latin typeface="Arial"/>
                <a:cs typeface="Arial"/>
              </a:rPr>
              <a:t>Window Observational Research Facility (WORF)</a:t>
            </a:r>
          </a:p>
          <a:p>
            <a:pPr marL="285750" indent="-285750">
              <a:buFont typeface="Arial" panose="020B0604020202020204" pitchFamily="34" charset="0"/>
              <a:buChar char="•"/>
            </a:pPr>
            <a:r>
              <a:rPr lang="en-US" sz="1400" dirty="0">
                <a:latin typeface="Arial"/>
                <a:cs typeface="Arial"/>
              </a:rPr>
              <a:t>Multipurpose Glovebox</a:t>
            </a:r>
          </a:p>
          <a:p>
            <a:pPr marL="285750" indent="-285750">
              <a:buFont typeface="Arial" panose="020B0604020202020204" pitchFamily="34" charset="0"/>
              <a:buChar char="•"/>
            </a:pPr>
            <a:r>
              <a:rPr lang="en-US" sz="1400" dirty="0">
                <a:latin typeface="Arial"/>
                <a:cs typeface="Arial"/>
              </a:rPr>
              <a:t>Rodent Research</a:t>
            </a:r>
          </a:p>
          <a:p>
            <a:pPr marL="285750" indent="-285750">
              <a:buFont typeface="Arial" panose="020B0604020202020204" pitchFamily="34" charset="0"/>
              <a:buChar char="•"/>
            </a:pPr>
            <a:r>
              <a:rPr lang="en-US" sz="1400" dirty="0">
                <a:latin typeface="Arial"/>
                <a:cs typeface="Arial"/>
              </a:rPr>
              <a:t>External Payloads</a:t>
            </a:r>
          </a:p>
          <a:p>
            <a:pPr marL="285750" indent="-285750">
              <a:buFont typeface="Arial" panose="020B0604020202020204" pitchFamily="34" charset="0"/>
              <a:buChar char="•"/>
            </a:pPr>
            <a:r>
              <a:rPr lang="en-US" sz="1400" dirty="0">
                <a:latin typeface="Arial"/>
                <a:cs typeface="Arial"/>
              </a:rPr>
              <a:t>Crew &amp; ECLSS Consumables</a:t>
            </a:r>
          </a:p>
          <a:p>
            <a:pPr marL="285750" indent="-285750">
              <a:buFont typeface="Arial" panose="020B0604020202020204" pitchFamily="34" charset="0"/>
              <a:buChar char="•"/>
            </a:pPr>
            <a:r>
              <a:rPr lang="en-US" sz="1400" dirty="0">
                <a:latin typeface="Arial"/>
                <a:cs typeface="Arial"/>
              </a:rPr>
              <a:t>Spares</a:t>
            </a:r>
          </a:p>
        </p:txBody>
      </p:sp>
    </p:spTree>
    <p:extLst>
      <p:ext uri="{BB962C8B-B14F-4D97-AF65-F5344CB8AC3E}">
        <p14:creationId xmlns:p14="http://schemas.microsoft.com/office/powerpoint/2010/main" val="300275671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0BAD-8D64-434F-BBEA-01C56A72875E}"/>
              </a:ext>
            </a:extLst>
          </p:cNvPr>
          <p:cNvSpPr>
            <a:spLocks noGrp="1"/>
          </p:cNvSpPr>
          <p:nvPr>
            <p:ph type="title"/>
          </p:nvPr>
        </p:nvSpPr>
        <p:spPr/>
        <p:txBody>
          <a:bodyPr/>
          <a:lstStyle/>
          <a:p>
            <a:r>
              <a:rPr lang="en-US" dirty="0"/>
              <a:t>Deep Space Lab and a Mars Transfer Vehicle</a:t>
            </a:r>
          </a:p>
        </p:txBody>
      </p:sp>
      <p:pic>
        <p:nvPicPr>
          <p:cNvPr id="6" name="Content Placeholder 5">
            <a:extLst>
              <a:ext uri="{FF2B5EF4-FFF2-40B4-BE49-F238E27FC236}">
                <a16:creationId xmlns:a16="http://schemas.microsoft.com/office/drawing/2014/main" id="{7965B761-A9B5-4979-845F-6175070E1C6E}"/>
              </a:ext>
            </a:extLst>
          </p:cNvPr>
          <p:cNvPicPr>
            <a:picLocks noGrp="1" noChangeAspect="1"/>
          </p:cNvPicPr>
          <p:nvPr>
            <p:ph idx="1"/>
          </p:nvPr>
        </p:nvPicPr>
        <p:blipFill>
          <a:blip r:embed="rId2"/>
          <a:stretch>
            <a:fillRect/>
          </a:stretch>
        </p:blipFill>
        <p:spPr>
          <a:xfrm>
            <a:off x="2131435" y="1252538"/>
            <a:ext cx="7929130" cy="4410753"/>
          </a:xfrm>
          <a:prstGeom prst="rect">
            <a:avLst/>
          </a:prstGeom>
        </p:spPr>
      </p:pic>
      <p:sp>
        <p:nvSpPr>
          <p:cNvPr id="4" name="Slide Number Placeholder 3">
            <a:extLst>
              <a:ext uri="{FF2B5EF4-FFF2-40B4-BE49-F238E27FC236}">
                <a16:creationId xmlns:a16="http://schemas.microsoft.com/office/drawing/2014/main" id="{5C07C306-0D74-4465-BD50-2899CA94FF0E}"/>
              </a:ext>
            </a:extLst>
          </p:cNvPr>
          <p:cNvSpPr>
            <a:spLocks noGrp="1"/>
          </p:cNvSpPr>
          <p:nvPr>
            <p:ph type="sldNum" sz="quarter" idx="10"/>
          </p:nvPr>
        </p:nvSpPr>
        <p:spPr/>
        <p:txBody>
          <a:bodyPr/>
          <a:lstStyle/>
          <a:p>
            <a:pPr>
              <a:defRPr/>
            </a:pPr>
            <a:fld id="{2FB12537-B55F-1D4C-AACF-3B10E7522722}" type="slidenum">
              <a:rPr lang="en-US" smtClean="0"/>
              <a:pPr>
                <a:defRPr/>
              </a:pPr>
              <a:t>15</a:t>
            </a:fld>
            <a:endParaRPr lang="en-US" dirty="0"/>
          </a:p>
        </p:txBody>
      </p:sp>
    </p:spTree>
    <p:extLst>
      <p:ext uri="{BB962C8B-B14F-4D97-AF65-F5344CB8AC3E}">
        <p14:creationId xmlns:p14="http://schemas.microsoft.com/office/powerpoint/2010/main" val="2939803446"/>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15FAC2-D672-B74C-9AC3-6407B466DF2B}"/>
              </a:ext>
            </a:extLst>
          </p:cNvPr>
          <p:cNvSpPr>
            <a:spLocks noGrp="1"/>
          </p:cNvSpPr>
          <p:nvPr>
            <p:ph type="sldNum" sz="quarter" idx="4"/>
          </p:nvPr>
        </p:nvSpPr>
        <p:spPr/>
        <p:txBody>
          <a:bodyPr/>
          <a:lstStyle/>
          <a:p>
            <a:pPr>
              <a:defRPr/>
            </a:pPr>
            <a:fld id="{C452800A-40B0-9F47-AA4E-26F2C6069B2B}" type="slidenum">
              <a:rPr lang="en-US" smtClean="0"/>
              <a:pPr>
                <a:defRPr/>
              </a:pPr>
              <a:t>16</a:t>
            </a:fld>
            <a:endParaRPr lang="en-US" dirty="0"/>
          </a:p>
        </p:txBody>
      </p:sp>
    </p:spTree>
    <p:extLst>
      <p:ext uri="{BB962C8B-B14F-4D97-AF65-F5344CB8AC3E}">
        <p14:creationId xmlns:p14="http://schemas.microsoft.com/office/powerpoint/2010/main" val="2826675778"/>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E16686-40BD-C14C-B3BA-A1EAF0DCCA8E}"/>
              </a:ext>
            </a:extLst>
          </p:cNvPr>
          <p:cNvSpPr>
            <a:spLocks noGrp="1"/>
          </p:cNvSpPr>
          <p:nvPr>
            <p:ph type="title"/>
          </p:nvPr>
        </p:nvSpPr>
        <p:spPr/>
        <p:txBody>
          <a:bodyPr/>
          <a:lstStyle/>
          <a:p>
            <a:r>
              <a:rPr lang="en-US" dirty="0"/>
              <a:t>Why a Deep Space Laboratory?</a:t>
            </a:r>
          </a:p>
        </p:txBody>
      </p:sp>
      <p:sp>
        <p:nvSpPr>
          <p:cNvPr id="7" name="Content Placeholder 6">
            <a:extLst>
              <a:ext uri="{FF2B5EF4-FFF2-40B4-BE49-F238E27FC236}">
                <a16:creationId xmlns:a16="http://schemas.microsoft.com/office/drawing/2014/main" id="{A1A71AE8-F973-4146-99D5-DFF4AE8FEF23}"/>
              </a:ext>
            </a:extLst>
          </p:cNvPr>
          <p:cNvSpPr>
            <a:spLocks noGrp="1"/>
          </p:cNvSpPr>
          <p:nvPr>
            <p:ph sz="half" idx="2"/>
          </p:nvPr>
        </p:nvSpPr>
        <p:spPr>
          <a:xfrm>
            <a:off x="6197600" y="1268361"/>
            <a:ext cx="5739934" cy="5087992"/>
          </a:xfrm>
        </p:spPr>
        <p:txBody>
          <a:bodyPr/>
          <a:lstStyle/>
          <a:p>
            <a:pPr marL="0" indent="0">
              <a:buNone/>
            </a:pPr>
            <a:r>
              <a:rPr lang="en-US" dirty="0"/>
              <a:t>The Deep Space Laboratory was designed to serve a variety of architectures:</a:t>
            </a:r>
          </a:p>
          <a:p>
            <a:r>
              <a:rPr lang="en-US" sz="1800" dirty="0"/>
              <a:t>as a monolithic addition to the Gateway to provide a significant increase in capability, research, provisioning, and habitable volume for supporting near-Earth growth.</a:t>
            </a:r>
          </a:p>
          <a:p>
            <a:r>
              <a:rPr lang="en-US" sz="1800" dirty="0"/>
              <a:t>as a servicing and refurbishment testbed for vehicles within cis-lunar space</a:t>
            </a:r>
          </a:p>
          <a:p>
            <a:r>
              <a:rPr lang="en-US" sz="1800" dirty="0"/>
              <a:t>as a geological research station for ISRU efforts or attached to an asteroid redirect mission</a:t>
            </a:r>
          </a:p>
          <a:p>
            <a:r>
              <a:rPr lang="en-US" sz="1800" dirty="0"/>
              <a:t>as a preliminary testbed for a Mars Transit Vehicle</a:t>
            </a:r>
          </a:p>
          <a:p>
            <a:r>
              <a:rPr lang="en-US" sz="1800" dirty="0"/>
              <a:t>as a way to provide a large habitable volume in deep space to augment a variety of desired mission trades</a:t>
            </a:r>
          </a:p>
          <a:p>
            <a:r>
              <a:rPr lang="en-US" sz="1800" dirty="0"/>
              <a:t>as a way of minimizing cost and schedule for module development by utilizing the existing tooling and expertise needed for Oxygen Tanks and utilizing them to create a modified short tank.</a:t>
            </a:r>
          </a:p>
        </p:txBody>
      </p:sp>
      <p:sp>
        <p:nvSpPr>
          <p:cNvPr id="4" name="Slide Number Placeholder 3">
            <a:extLst>
              <a:ext uri="{FF2B5EF4-FFF2-40B4-BE49-F238E27FC236}">
                <a16:creationId xmlns:a16="http://schemas.microsoft.com/office/drawing/2014/main" id="{13E1775A-4CD3-304F-8CBB-F7299118322D}"/>
              </a:ext>
            </a:extLst>
          </p:cNvPr>
          <p:cNvSpPr>
            <a:spLocks noGrp="1"/>
          </p:cNvSpPr>
          <p:nvPr>
            <p:ph type="sldNum" sz="quarter" idx="10"/>
          </p:nvPr>
        </p:nvSpPr>
        <p:spPr/>
        <p:txBody>
          <a:bodyPr/>
          <a:lstStyle/>
          <a:p>
            <a:pPr>
              <a:defRPr/>
            </a:pPr>
            <a:fld id="{2367222B-4B3E-3943-AD3F-B1643399706C}" type="slidenum">
              <a:rPr lang="en-US" smtClean="0"/>
              <a:pPr>
                <a:defRPr/>
              </a:pPr>
              <a:t>2</a:t>
            </a:fld>
            <a:endParaRPr lang="en-US" dirty="0"/>
          </a:p>
        </p:txBody>
      </p:sp>
      <p:pic>
        <p:nvPicPr>
          <p:cNvPr id="10" name="Content Placeholder 8">
            <a:extLst>
              <a:ext uri="{FF2B5EF4-FFF2-40B4-BE49-F238E27FC236}">
                <a16:creationId xmlns:a16="http://schemas.microsoft.com/office/drawing/2014/main" id="{52D1BEF6-2EB7-499D-A708-EF1077E81076}"/>
              </a:ext>
            </a:extLst>
          </p:cNvPr>
          <p:cNvPicPr>
            <a:picLocks noGrp="1" noChangeAspect="1"/>
          </p:cNvPicPr>
          <p:nvPr>
            <p:ph sz="half" idx="1"/>
          </p:nvPr>
        </p:nvPicPr>
        <p:blipFill rotWithShape="1">
          <a:blip r:embed="rId3"/>
          <a:srcRect l="1002" t="7678" r="5266" b="6596"/>
          <a:stretch/>
        </p:blipFill>
        <p:spPr>
          <a:xfrm>
            <a:off x="609600" y="1785530"/>
            <a:ext cx="5384800" cy="4053703"/>
          </a:xfrm>
          <a:prstGeom prst="rect">
            <a:avLst/>
          </a:prstGeom>
        </p:spPr>
      </p:pic>
    </p:spTree>
    <p:extLst>
      <p:ext uri="{BB962C8B-B14F-4D97-AF65-F5344CB8AC3E}">
        <p14:creationId xmlns:p14="http://schemas.microsoft.com/office/powerpoint/2010/main" val="202485421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D55065D6-AF62-4A3C-BA7D-393DDE92112C}"/>
              </a:ext>
            </a:extLst>
          </p:cNvPr>
          <p:cNvPicPr>
            <a:picLocks noGrp="1" noChangeAspect="1"/>
          </p:cNvPicPr>
          <p:nvPr>
            <p:ph sz="half" idx="1"/>
          </p:nvPr>
        </p:nvPicPr>
        <p:blipFill rotWithShape="1">
          <a:blip r:embed="rId2"/>
          <a:srcRect l="3527" t="4282" r="3610"/>
          <a:stretch/>
        </p:blipFill>
        <p:spPr>
          <a:xfrm>
            <a:off x="619665" y="1203326"/>
            <a:ext cx="4992778" cy="4803192"/>
          </a:xfrm>
          <a:prstGeom prst="rect">
            <a:avLst/>
          </a:prstGeom>
        </p:spPr>
      </p:pic>
      <p:sp>
        <p:nvSpPr>
          <p:cNvPr id="8" name="Title 7">
            <a:extLst>
              <a:ext uri="{FF2B5EF4-FFF2-40B4-BE49-F238E27FC236}">
                <a16:creationId xmlns:a16="http://schemas.microsoft.com/office/drawing/2014/main" id="{5D96764E-0635-CD4E-9FF6-0AD2F1274779}"/>
              </a:ext>
            </a:extLst>
          </p:cNvPr>
          <p:cNvSpPr>
            <a:spLocks noGrp="1"/>
          </p:cNvSpPr>
          <p:nvPr>
            <p:ph type="title"/>
          </p:nvPr>
        </p:nvSpPr>
        <p:spPr/>
        <p:txBody>
          <a:bodyPr/>
          <a:lstStyle/>
          <a:p>
            <a:r>
              <a:rPr lang="en-US" dirty="0"/>
              <a:t>Layout</a:t>
            </a:r>
          </a:p>
        </p:txBody>
      </p:sp>
      <p:sp>
        <p:nvSpPr>
          <p:cNvPr id="4" name="Slide Number Placeholder 3">
            <a:extLst>
              <a:ext uri="{FF2B5EF4-FFF2-40B4-BE49-F238E27FC236}">
                <a16:creationId xmlns:a16="http://schemas.microsoft.com/office/drawing/2014/main" id="{B1A6298A-AE5D-6142-BD1C-B32A64E82C56}"/>
              </a:ext>
            </a:extLst>
          </p:cNvPr>
          <p:cNvSpPr>
            <a:spLocks noGrp="1"/>
          </p:cNvSpPr>
          <p:nvPr>
            <p:ph type="sldNum" sz="quarter" idx="10"/>
          </p:nvPr>
        </p:nvSpPr>
        <p:spPr/>
        <p:txBody>
          <a:bodyPr/>
          <a:lstStyle/>
          <a:p>
            <a:pPr>
              <a:defRPr/>
            </a:pPr>
            <a:fld id="{2367222B-4B3E-3943-AD3F-B1643399706C}" type="slidenum">
              <a:rPr lang="en-US" smtClean="0"/>
              <a:pPr>
                <a:defRPr/>
              </a:pPr>
              <a:t>3</a:t>
            </a:fld>
            <a:endParaRPr lang="en-US" dirty="0"/>
          </a:p>
        </p:txBody>
      </p:sp>
      <p:sp>
        <p:nvSpPr>
          <p:cNvPr id="2" name="TextBox 1">
            <a:extLst>
              <a:ext uri="{FF2B5EF4-FFF2-40B4-BE49-F238E27FC236}">
                <a16:creationId xmlns:a16="http://schemas.microsoft.com/office/drawing/2014/main" id="{A1E2CCEA-23AA-4244-936D-92FB1E6EC030}"/>
              </a:ext>
            </a:extLst>
          </p:cNvPr>
          <p:cNvSpPr txBox="1"/>
          <p:nvPr/>
        </p:nvSpPr>
        <p:spPr>
          <a:xfrm>
            <a:off x="7355167" y="3475038"/>
            <a:ext cx="3079564" cy="523220"/>
          </a:xfrm>
          <a:prstGeom prst="rect">
            <a:avLst/>
          </a:prstGeom>
          <a:noFill/>
        </p:spPr>
        <p:txBody>
          <a:bodyPr wrap="square" rtlCol="0">
            <a:spAutoFit/>
          </a:bodyPr>
          <a:lstStyle/>
          <a:p>
            <a:pPr algn="ctr"/>
            <a:r>
              <a:rPr lang="en-US" sz="1400" dirty="0">
                <a:solidFill>
                  <a:schemeClr val="bg1"/>
                </a:solidFill>
                <a:latin typeface="Arial"/>
                <a:cs typeface="Arial"/>
              </a:rPr>
              <a:t>Gateway concept by Bigelow Aerospace [4]</a:t>
            </a:r>
          </a:p>
        </p:txBody>
      </p:sp>
      <p:sp>
        <p:nvSpPr>
          <p:cNvPr id="9" name="TextBox 8">
            <a:extLst>
              <a:ext uri="{FF2B5EF4-FFF2-40B4-BE49-F238E27FC236}">
                <a16:creationId xmlns:a16="http://schemas.microsoft.com/office/drawing/2014/main" id="{6CC34E33-81DF-454B-BA10-F62DCDFAEC01}"/>
              </a:ext>
            </a:extLst>
          </p:cNvPr>
          <p:cNvSpPr txBox="1"/>
          <p:nvPr/>
        </p:nvSpPr>
        <p:spPr>
          <a:xfrm>
            <a:off x="7173374" y="6318771"/>
            <a:ext cx="3432372" cy="307777"/>
          </a:xfrm>
          <a:prstGeom prst="rect">
            <a:avLst/>
          </a:prstGeom>
          <a:noFill/>
        </p:spPr>
        <p:txBody>
          <a:bodyPr wrap="square" rtlCol="0">
            <a:spAutoFit/>
          </a:bodyPr>
          <a:lstStyle/>
          <a:p>
            <a:pPr algn="ctr"/>
            <a:r>
              <a:rPr lang="en-US" sz="1400" dirty="0">
                <a:solidFill>
                  <a:schemeClr val="bg1"/>
                </a:solidFill>
                <a:latin typeface="Arial"/>
                <a:cs typeface="Arial"/>
              </a:rPr>
              <a:t>Gateway concept by Sierra Nevada [4]</a:t>
            </a:r>
          </a:p>
        </p:txBody>
      </p:sp>
      <p:sp>
        <p:nvSpPr>
          <p:cNvPr id="10" name="TextBox 9">
            <a:extLst>
              <a:ext uri="{FF2B5EF4-FFF2-40B4-BE49-F238E27FC236}">
                <a16:creationId xmlns:a16="http://schemas.microsoft.com/office/drawing/2014/main" id="{FA8BEFEA-33FF-2D4F-A7F6-D887AF80B608}"/>
              </a:ext>
            </a:extLst>
          </p:cNvPr>
          <p:cNvSpPr txBox="1"/>
          <p:nvPr/>
        </p:nvSpPr>
        <p:spPr>
          <a:xfrm>
            <a:off x="628718" y="6006518"/>
            <a:ext cx="4974672" cy="261610"/>
          </a:xfrm>
          <a:prstGeom prst="rect">
            <a:avLst/>
          </a:prstGeom>
          <a:noFill/>
        </p:spPr>
        <p:txBody>
          <a:bodyPr wrap="square" rtlCol="0">
            <a:spAutoFit/>
          </a:bodyPr>
          <a:lstStyle/>
          <a:p>
            <a:pPr algn="ctr"/>
            <a:r>
              <a:rPr lang="en-US" sz="1100" b="1" dirty="0">
                <a:latin typeface="Arial"/>
                <a:cs typeface="Arial"/>
              </a:rPr>
              <a:t>Orion with a small Gateway and Deep Space Lab</a:t>
            </a:r>
          </a:p>
        </p:txBody>
      </p:sp>
      <p:pic>
        <p:nvPicPr>
          <p:cNvPr id="17" name="Content Placeholder 16">
            <a:extLst>
              <a:ext uri="{FF2B5EF4-FFF2-40B4-BE49-F238E27FC236}">
                <a16:creationId xmlns:a16="http://schemas.microsoft.com/office/drawing/2014/main" id="{C205E43F-A2F5-433B-9ECB-957000D6B81C}"/>
              </a:ext>
            </a:extLst>
          </p:cNvPr>
          <p:cNvPicPr>
            <a:picLocks noGrp="1" noChangeAspect="1"/>
          </p:cNvPicPr>
          <p:nvPr>
            <p:ph sz="half" idx="2"/>
          </p:nvPr>
        </p:nvPicPr>
        <p:blipFill>
          <a:blip r:embed="rId3"/>
          <a:stretch>
            <a:fillRect/>
          </a:stretch>
        </p:blipFill>
        <p:spPr>
          <a:xfrm>
            <a:off x="6839226" y="1200150"/>
            <a:ext cx="4101547" cy="2525713"/>
          </a:xfrm>
          <a:prstGeom prst="rect">
            <a:avLst/>
          </a:prstGeom>
        </p:spPr>
      </p:pic>
      <p:pic>
        <p:nvPicPr>
          <p:cNvPr id="19" name="Content Placeholder 18">
            <a:extLst>
              <a:ext uri="{FF2B5EF4-FFF2-40B4-BE49-F238E27FC236}">
                <a16:creationId xmlns:a16="http://schemas.microsoft.com/office/drawing/2014/main" id="{5EB6D2D7-4DB3-486A-AD08-E3576AE33778}"/>
              </a:ext>
            </a:extLst>
          </p:cNvPr>
          <p:cNvPicPr>
            <a:picLocks noGrp="1" noChangeAspect="1"/>
          </p:cNvPicPr>
          <p:nvPr>
            <p:ph sz="half" idx="12"/>
          </p:nvPr>
        </p:nvPicPr>
        <p:blipFill>
          <a:blip r:embed="rId4"/>
          <a:stretch>
            <a:fillRect/>
          </a:stretch>
        </p:blipFill>
        <p:spPr>
          <a:xfrm>
            <a:off x="6805075" y="3838575"/>
            <a:ext cx="4169850" cy="2525713"/>
          </a:xfrm>
          <a:prstGeom prst="rect">
            <a:avLst/>
          </a:prstGeom>
        </p:spPr>
      </p:pic>
      <p:sp>
        <p:nvSpPr>
          <p:cNvPr id="24" name="TextBox 23">
            <a:extLst>
              <a:ext uri="{FF2B5EF4-FFF2-40B4-BE49-F238E27FC236}">
                <a16:creationId xmlns:a16="http://schemas.microsoft.com/office/drawing/2014/main" id="{09301212-CDC0-4204-9021-0A1253E31564}"/>
              </a:ext>
            </a:extLst>
          </p:cNvPr>
          <p:cNvSpPr txBox="1"/>
          <p:nvPr/>
        </p:nvSpPr>
        <p:spPr>
          <a:xfrm>
            <a:off x="5479685" y="1247196"/>
            <a:ext cx="1492299" cy="261610"/>
          </a:xfrm>
          <a:prstGeom prst="rect">
            <a:avLst/>
          </a:prstGeom>
          <a:noFill/>
        </p:spPr>
        <p:txBody>
          <a:bodyPr wrap="square" rtlCol="0">
            <a:spAutoFit/>
          </a:bodyPr>
          <a:lstStyle/>
          <a:p>
            <a:pPr algn="ctr"/>
            <a:r>
              <a:rPr lang="en-US" sz="1100" b="1" dirty="0">
                <a:latin typeface="Arial"/>
                <a:cs typeface="Arial"/>
              </a:rPr>
              <a:t>Forward View</a:t>
            </a:r>
          </a:p>
        </p:txBody>
      </p:sp>
      <p:sp>
        <p:nvSpPr>
          <p:cNvPr id="28" name="TextBox 27">
            <a:extLst>
              <a:ext uri="{FF2B5EF4-FFF2-40B4-BE49-F238E27FC236}">
                <a16:creationId xmlns:a16="http://schemas.microsoft.com/office/drawing/2014/main" id="{04962D9D-48E3-435C-8B6F-00FCBB27F7BB}"/>
              </a:ext>
            </a:extLst>
          </p:cNvPr>
          <p:cNvSpPr txBox="1"/>
          <p:nvPr/>
        </p:nvSpPr>
        <p:spPr>
          <a:xfrm>
            <a:off x="5638813" y="3752776"/>
            <a:ext cx="1492299" cy="261610"/>
          </a:xfrm>
          <a:prstGeom prst="rect">
            <a:avLst/>
          </a:prstGeom>
          <a:noFill/>
        </p:spPr>
        <p:txBody>
          <a:bodyPr wrap="square" rtlCol="0">
            <a:spAutoFit/>
          </a:bodyPr>
          <a:lstStyle/>
          <a:p>
            <a:pPr algn="ctr"/>
            <a:r>
              <a:rPr lang="en-US" sz="1100" b="1" dirty="0">
                <a:latin typeface="Arial"/>
                <a:cs typeface="Arial"/>
              </a:rPr>
              <a:t>Aft View</a:t>
            </a:r>
          </a:p>
        </p:txBody>
      </p:sp>
    </p:spTree>
    <p:extLst>
      <p:ext uri="{BB962C8B-B14F-4D97-AF65-F5344CB8AC3E}">
        <p14:creationId xmlns:p14="http://schemas.microsoft.com/office/powerpoint/2010/main" val="2971580773"/>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382485-423E-4B88-871C-88DA9632DC43}"/>
              </a:ext>
            </a:extLst>
          </p:cNvPr>
          <p:cNvPicPr>
            <a:picLocks noChangeAspect="1"/>
          </p:cNvPicPr>
          <p:nvPr/>
        </p:nvPicPr>
        <p:blipFill>
          <a:blip r:embed="rId2"/>
          <a:stretch>
            <a:fillRect/>
          </a:stretch>
        </p:blipFill>
        <p:spPr>
          <a:xfrm>
            <a:off x="6200449" y="3577647"/>
            <a:ext cx="5730430" cy="2319033"/>
          </a:xfrm>
          <a:prstGeom prst="rect">
            <a:avLst/>
          </a:prstGeom>
        </p:spPr>
      </p:pic>
      <p:pic>
        <p:nvPicPr>
          <p:cNvPr id="2" name="Picture 1">
            <a:extLst>
              <a:ext uri="{FF2B5EF4-FFF2-40B4-BE49-F238E27FC236}">
                <a16:creationId xmlns:a16="http://schemas.microsoft.com/office/drawing/2014/main" id="{F1B3F99D-81F6-4BDB-8D8C-90C54B45B516}"/>
              </a:ext>
            </a:extLst>
          </p:cNvPr>
          <p:cNvPicPr>
            <a:picLocks noChangeAspect="1"/>
          </p:cNvPicPr>
          <p:nvPr/>
        </p:nvPicPr>
        <p:blipFill>
          <a:blip r:embed="rId3"/>
          <a:stretch>
            <a:fillRect/>
          </a:stretch>
        </p:blipFill>
        <p:spPr>
          <a:xfrm>
            <a:off x="6200448" y="1350766"/>
            <a:ext cx="5080002" cy="2156640"/>
          </a:xfrm>
          <a:prstGeom prst="rect">
            <a:avLst/>
          </a:prstGeom>
        </p:spPr>
      </p:pic>
      <p:sp>
        <p:nvSpPr>
          <p:cNvPr id="8" name="Title 7">
            <a:extLst>
              <a:ext uri="{FF2B5EF4-FFF2-40B4-BE49-F238E27FC236}">
                <a16:creationId xmlns:a16="http://schemas.microsoft.com/office/drawing/2014/main" id="{0A3805F1-27C5-8C4A-8FE3-10C7B617DE94}"/>
              </a:ext>
            </a:extLst>
          </p:cNvPr>
          <p:cNvSpPr>
            <a:spLocks noGrp="1"/>
          </p:cNvSpPr>
          <p:nvPr>
            <p:ph type="title"/>
          </p:nvPr>
        </p:nvSpPr>
        <p:spPr/>
        <p:txBody>
          <a:bodyPr/>
          <a:lstStyle/>
          <a:p>
            <a:r>
              <a:rPr lang="en-US" dirty="0"/>
              <a:t>Launch Configurations</a:t>
            </a:r>
          </a:p>
        </p:txBody>
      </p:sp>
      <p:sp>
        <p:nvSpPr>
          <p:cNvPr id="5" name="Slide Number Placeholder 4">
            <a:extLst>
              <a:ext uri="{FF2B5EF4-FFF2-40B4-BE49-F238E27FC236}">
                <a16:creationId xmlns:a16="http://schemas.microsoft.com/office/drawing/2014/main" id="{15457CA4-C552-1D4E-9A60-9ABBEFE87B6A}"/>
              </a:ext>
            </a:extLst>
          </p:cNvPr>
          <p:cNvSpPr>
            <a:spLocks noGrp="1"/>
          </p:cNvSpPr>
          <p:nvPr>
            <p:ph type="sldNum" sz="quarter" idx="10"/>
          </p:nvPr>
        </p:nvSpPr>
        <p:spPr/>
        <p:txBody>
          <a:bodyPr/>
          <a:lstStyle/>
          <a:p>
            <a:pPr>
              <a:defRPr/>
            </a:pPr>
            <a:fld id="{C452800A-40B0-9F47-AA4E-26F2C6069B2B}" type="slidenum">
              <a:rPr lang="en-US" smtClean="0"/>
              <a:pPr>
                <a:defRPr/>
              </a:pPr>
              <a:t>4</a:t>
            </a:fld>
            <a:endParaRPr lang="en-US" dirty="0"/>
          </a:p>
        </p:txBody>
      </p:sp>
      <p:sp>
        <p:nvSpPr>
          <p:cNvPr id="7" name="TextBox 6">
            <a:extLst>
              <a:ext uri="{FF2B5EF4-FFF2-40B4-BE49-F238E27FC236}">
                <a16:creationId xmlns:a16="http://schemas.microsoft.com/office/drawing/2014/main" id="{CFE19A0A-6AE6-E54D-A922-25AEB8E72782}"/>
              </a:ext>
            </a:extLst>
          </p:cNvPr>
          <p:cNvSpPr txBox="1"/>
          <p:nvPr/>
        </p:nvSpPr>
        <p:spPr>
          <a:xfrm>
            <a:off x="6148224" y="6056527"/>
            <a:ext cx="5834878" cy="307777"/>
          </a:xfrm>
          <a:prstGeom prst="rect">
            <a:avLst/>
          </a:prstGeom>
          <a:noFill/>
        </p:spPr>
        <p:txBody>
          <a:bodyPr wrap="square" rtlCol="0">
            <a:spAutoFit/>
          </a:bodyPr>
          <a:lstStyle/>
          <a:p>
            <a:pPr algn="ctr"/>
            <a:r>
              <a:rPr lang="en-US" sz="1400" dirty="0">
                <a:latin typeface="Arial"/>
                <a:cs typeface="Arial"/>
              </a:rPr>
              <a:t>Can be packaged as either a strongback or within a 10m fairing on SLS</a:t>
            </a:r>
          </a:p>
        </p:txBody>
      </p:sp>
      <p:pic>
        <p:nvPicPr>
          <p:cNvPr id="17" name="Content Placeholder 16">
            <a:extLst>
              <a:ext uri="{FF2B5EF4-FFF2-40B4-BE49-F238E27FC236}">
                <a16:creationId xmlns:a16="http://schemas.microsoft.com/office/drawing/2014/main" id="{E0EDBFA7-0F31-49C5-A76B-EF62C141F809}"/>
              </a:ext>
            </a:extLst>
          </p:cNvPr>
          <p:cNvPicPr>
            <a:picLocks noGrp="1" noChangeAspect="1"/>
          </p:cNvPicPr>
          <p:nvPr>
            <p:ph sz="half" idx="1"/>
          </p:nvPr>
        </p:nvPicPr>
        <p:blipFill rotWithShape="1">
          <a:blip r:embed="rId4"/>
          <a:srcRect l="35606" t="5556" r="36362" b="5556"/>
          <a:stretch/>
        </p:blipFill>
        <p:spPr>
          <a:xfrm>
            <a:off x="2201357" y="1093997"/>
            <a:ext cx="2139397" cy="5087937"/>
          </a:xfrm>
          <a:prstGeom prst="rect">
            <a:avLst/>
          </a:prstGeom>
        </p:spPr>
      </p:pic>
      <p:pic>
        <p:nvPicPr>
          <p:cNvPr id="18" name="Picture 17" descr="Screen Clipping">
            <a:extLst>
              <a:ext uri="{FF2B5EF4-FFF2-40B4-BE49-F238E27FC236}">
                <a16:creationId xmlns:a16="http://schemas.microsoft.com/office/drawing/2014/main" id="{306D690E-53FC-4107-A1E5-992FFB095DA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1357" y="2813657"/>
            <a:ext cx="2108453" cy="2919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2266878"/>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8E2273-B57D-3D4E-8E26-16096E93E9A3}"/>
              </a:ext>
            </a:extLst>
          </p:cNvPr>
          <p:cNvSpPr>
            <a:spLocks noGrp="1"/>
          </p:cNvSpPr>
          <p:nvPr>
            <p:ph type="title"/>
          </p:nvPr>
        </p:nvSpPr>
        <p:spPr/>
        <p:txBody>
          <a:bodyPr/>
          <a:lstStyle/>
          <a:p>
            <a:r>
              <a:rPr lang="en-US" dirty="0"/>
              <a:t>Sample Analyses – Power, Avionics, &amp; Thermal</a:t>
            </a:r>
          </a:p>
        </p:txBody>
      </p:sp>
      <p:sp>
        <p:nvSpPr>
          <p:cNvPr id="5" name="Slide Number Placeholder 4">
            <a:extLst>
              <a:ext uri="{FF2B5EF4-FFF2-40B4-BE49-F238E27FC236}">
                <a16:creationId xmlns:a16="http://schemas.microsoft.com/office/drawing/2014/main" id="{4AF30589-F572-F84C-B1FE-D1EC633277E0}"/>
              </a:ext>
            </a:extLst>
          </p:cNvPr>
          <p:cNvSpPr>
            <a:spLocks noGrp="1"/>
          </p:cNvSpPr>
          <p:nvPr>
            <p:ph type="sldNum" sz="quarter" idx="10"/>
          </p:nvPr>
        </p:nvSpPr>
        <p:spPr/>
        <p:txBody>
          <a:bodyPr/>
          <a:lstStyle/>
          <a:p>
            <a:pPr>
              <a:defRPr/>
            </a:pPr>
            <a:fld id="{C452800A-40B0-9F47-AA4E-26F2C6069B2B}" type="slidenum">
              <a:rPr lang="en-US" smtClean="0"/>
              <a:pPr>
                <a:defRPr/>
              </a:pPr>
              <a:t>5</a:t>
            </a:fld>
            <a:endParaRPr lang="en-US" dirty="0"/>
          </a:p>
        </p:txBody>
      </p:sp>
      <p:pic>
        <p:nvPicPr>
          <p:cNvPr id="28" name="Content Placeholder 27">
            <a:extLst>
              <a:ext uri="{FF2B5EF4-FFF2-40B4-BE49-F238E27FC236}">
                <a16:creationId xmlns:a16="http://schemas.microsoft.com/office/drawing/2014/main" id="{55BE5592-5CCA-4543-B7D6-C321F36E8540}"/>
              </a:ext>
            </a:extLst>
          </p:cNvPr>
          <p:cNvPicPr>
            <a:picLocks noGrp="1" noChangeAspect="1"/>
          </p:cNvPicPr>
          <p:nvPr>
            <p:ph sz="half" idx="11"/>
          </p:nvPr>
        </p:nvPicPr>
        <p:blipFill>
          <a:blip r:embed="rId2"/>
          <a:stretch>
            <a:fillRect/>
          </a:stretch>
        </p:blipFill>
        <p:spPr>
          <a:xfrm>
            <a:off x="1463247" y="3848100"/>
            <a:ext cx="3677505" cy="2516188"/>
          </a:xfrm>
          <a:prstGeom prst="rect">
            <a:avLst/>
          </a:prstGeom>
        </p:spPr>
      </p:pic>
      <p:pic>
        <p:nvPicPr>
          <p:cNvPr id="45" name="Content Placeholder 44">
            <a:extLst>
              <a:ext uri="{FF2B5EF4-FFF2-40B4-BE49-F238E27FC236}">
                <a16:creationId xmlns:a16="http://schemas.microsoft.com/office/drawing/2014/main" id="{6D9D4FA2-900E-4FF1-82E3-C210F183877F}"/>
              </a:ext>
            </a:extLst>
          </p:cNvPr>
          <p:cNvPicPr>
            <a:picLocks noGrp="1" noChangeAspect="1"/>
          </p:cNvPicPr>
          <p:nvPr>
            <p:ph sz="half" idx="1"/>
          </p:nvPr>
        </p:nvPicPr>
        <p:blipFill>
          <a:blip r:embed="rId3"/>
          <a:stretch>
            <a:fillRect/>
          </a:stretch>
        </p:blipFill>
        <p:spPr>
          <a:xfrm>
            <a:off x="1306268" y="1228725"/>
            <a:ext cx="3991464" cy="2516188"/>
          </a:xfrm>
          <a:prstGeom prst="rect">
            <a:avLst/>
          </a:prstGeom>
        </p:spPr>
      </p:pic>
      <p:pic>
        <p:nvPicPr>
          <p:cNvPr id="49" name="Content Placeholder 48">
            <a:extLst>
              <a:ext uri="{FF2B5EF4-FFF2-40B4-BE49-F238E27FC236}">
                <a16:creationId xmlns:a16="http://schemas.microsoft.com/office/drawing/2014/main" id="{A1A1BD3B-FE11-47C3-B241-F78B0EB25885}"/>
              </a:ext>
            </a:extLst>
          </p:cNvPr>
          <p:cNvPicPr>
            <a:picLocks noGrp="1" noChangeAspect="1"/>
          </p:cNvPicPr>
          <p:nvPr>
            <p:ph sz="half" idx="2"/>
          </p:nvPr>
        </p:nvPicPr>
        <p:blipFill>
          <a:blip r:embed="rId4"/>
          <a:stretch>
            <a:fillRect/>
          </a:stretch>
        </p:blipFill>
        <p:spPr>
          <a:xfrm>
            <a:off x="7383895" y="1228725"/>
            <a:ext cx="3012210" cy="2516188"/>
          </a:xfrm>
          <a:prstGeom prst="rect">
            <a:avLst/>
          </a:prstGeom>
        </p:spPr>
      </p:pic>
      <p:pic>
        <p:nvPicPr>
          <p:cNvPr id="52" name="Content Placeholder 51">
            <a:extLst>
              <a:ext uri="{FF2B5EF4-FFF2-40B4-BE49-F238E27FC236}">
                <a16:creationId xmlns:a16="http://schemas.microsoft.com/office/drawing/2014/main" id="{308932DD-D6CC-46BB-8097-29F363D5AD73}"/>
              </a:ext>
            </a:extLst>
          </p:cNvPr>
          <p:cNvPicPr>
            <a:picLocks noGrp="1" noChangeAspect="1"/>
          </p:cNvPicPr>
          <p:nvPr>
            <p:ph sz="half" idx="12"/>
          </p:nvPr>
        </p:nvPicPr>
        <p:blipFill rotWithShape="1">
          <a:blip r:embed="rId5"/>
          <a:srcRect l="575"/>
          <a:stretch/>
        </p:blipFill>
        <p:spPr>
          <a:xfrm>
            <a:off x="7300913" y="3848100"/>
            <a:ext cx="3196651" cy="2516188"/>
          </a:xfrm>
          <a:prstGeom prst="rect">
            <a:avLst/>
          </a:prstGeom>
        </p:spPr>
      </p:pic>
    </p:spTree>
    <p:extLst>
      <p:ext uri="{BB962C8B-B14F-4D97-AF65-F5344CB8AC3E}">
        <p14:creationId xmlns:p14="http://schemas.microsoft.com/office/powerpoint/2010/main" val="1689929747"/>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8E2273-B57D-3D4E-8E26-16096E93E9A3}"/>
              </a:ext>
            </a:extLst>
          </p:cNvPr>
          <p:cNvSpPr>
            <a:spLocks noGrp="1"/>
          </p:cNvSpPr>
          <p:nvPr>
            <p:ph type="title"/>
          </p:nvPr>
        </p:nvSpPr>
        <p:spPr>
          <a:xfrm>
            <a:off x="1200219" y="168677"/>
            <a:ext cx="10494034" cy="742950"/>
          </a:xfrm>
        </p:spPr>
        <p:txBody>
          <a:bodyPr/>
          <a:lstStyle/>
          <a:p>
            <a:r>
              <a:rPr lang="en-US" dirty="0"/>
              <a:t>Main Deck – Geological Research Suite Animation</a:t>
            </a:r>
          </a:p>
        </p:txBody>
      </p:sp>
      <p:pic>
        <p:nvPicPr>
          <p:cNvPr id="2" name="DSG_Port_Corridor_000">
            <a:hlinkClick r:id="" action="ppaction://media"/>
            <a:extLst>
              <a:ext uri="{FF2B5EF4-FFF2-40B4-BE49-F238E27FC236}">
                <a16:creationId xmlns:a16="http://schemas.microsoft.com/office/drawing/2014/main" id="{D9320BAF-923F-4435-841D-FA860F0F07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8925" y="1252538"/>
            <a:ext cx="9074150" cy="5103812"/>
          </a:xfrm>
        </p:spPr>
      </p:pic>
      <p:sp>
        <p:nvSpPr>
          <p:cNvPr id="5" name="Slide Number Placeholder 4">
            <a:extLst>
              <a:ext uri="{FF2B5EF4-FFF2-40B4-BE49-F238E27FC236}">
                <a16:creationId xmlns:a16="http://schemas.microsoft.com/office/drawing/2014/main" id="{4AF30589-F572-F84C-B1FE-D1EC633277E0}"/>
              </a:ext>
            </a:extLst>
          </p:cNvPr>
          <p:cNvSpPr>
            <a:spLocks noGrp="1"/>
          </p:cNvSpPr>
          <p:nvPr>
            <p:ph type="sldNum" sz="quarter" idx="10"/>
          </p:nvPr>
        </p:nvSpPr>
        <p:spPr/>
        <p:txBody>
          <a:bodyPr/>
          <a:lstStyle/>
          <a:p>
            <a:pPr>
              <a:defRPr/>
            </a:pPr>
            <a:fld id="{C452800A-40B0-9F47-AA4E-26F2C6069B2B}" type="slidenum">
              <a:rPr lang="en-US" smtClean="0"/>
              <a:pPr>
                <a:defRPr/>
              </a:pPr>
              <a:t>6</a:t>
            </a:fld>
            <a:endParaRPr lang="en-US" dirty="0"/>
          </a:p>
        </p:txBody>
      </p:sp>
    </p:spTree>
    <p:extLst>
      <p:ext uri="{BB962C8B-B14F-4D97-AF65-F5344CB8AC3E}">
        <p14:creationId xmlns:p14="http://schemas.microsoft.com/office/powerpoint/2010/main" val="24884432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8E2273-B57D-3D4E-8E26-16096E93E9A3}"/>
              </a:ext>
            </a:extLst>
          </p:cNvPr>
          <p:cNvSpPr>
            <a:spLocks noGrp="1"/>
          </p:cNvSpPr>
          <p:nvPr>
            <p:ph type="title"/>
          </p:nvPr>
        </p:nvSpPr>
        <p:spPr/>
        <p:txBody>
          <a:bodyPr/>
          <a:lstStyle/>
          <a:p>
            <a:r>
              <a:rPr lang="en-US" dirty="0"/>
              <a:t>Main Deck – Geological Research Suite</a:t>
            </a:r>
          </a:p>
        </p:txBody>
      </p:sp>
      <p:sp>
        <p:nvSpPr>
          <p:cNvPr id="5" name="Slide Number Placeholder 4">
            <a:extLst>
              <a:ext uri="{FF2B5EF4-FFF2-40B4-BE49-F238E27FC236}">
                <a16:creationId xmlns:a16="http://schemas.microsoft.com/office/drawing/2014/main" id="{4AF30589-F572-F84C-B1FE-D1EC633277E0}"/>
              </a:ext>
            </a:extLst>
          </p:cNvPr>
          <p:cNvSpPr>
            <a:spLocks noGrp="1"/>
          </p:cNvSpPr>
          <p:nvPr>
            <p:ph type="sldNum" sz="quarter" idx="10"/>
          </p:nvPr>
        </p:nvSpPr>
        <p:spPr/>
        <p:txBody>
          <a:bodyPr/>
          <a:lstStyle/>
          <a:p>
            <a:pPr>
              <a:defRPr/>
            </a:pPr>
            <a:fld id="{C452800A-40B0-9F47-AA4E-26F2C6069B2B}" type="slidenum">
              <a:rPr lang="en-US" smtClean="0"/>
              <a:pPr>
                <a:defRPr/>
              </a:pPr>
              <a:t>7</a:t>
            </a:fld>
            <a:endParaRPr lang="en-US" dirty="0"/>
          </a:p>
        </p:txBody>
      </p:sp>
      <p:pic>
        <p:nvPicPr>
          <p:cNvPr id="28" name="Content Placeholder 27">
            <a:extLst>
              <a:ext uri="{FF2B5EF4-FFF2-40B4-BE49-F238E27FC236}">
                <a16:creationId xmlns:a16="http://schemas.microsoft.com/office/drawing/2014/main" id="{D67B98AD-71CA-418D-9A6E-B3049128F383}"/>
              </a:ext>
            </a:extLst>
          </p:cNvPr>
          <p:cNvPicPr>
            <a:picLocks noGrp="1" noChangeAspect="1"/>
          </p:cNvPicPr>
          <p:nvPr>
            <p:ph idx="1"/>
          </p:nvPr>
        </p:nvPicPr>
        <p:blipFill>
          <a:blip r:embed="rId2"/>
          <a:stretch>
            <a:fillRect/>
          </a:stretch>
        </p:blipFill>
        <p:spPr>
          <a:xfrm>
            <a:off x="1247775" y="1456531"/>
            <a:ext cx="9696450" cy="4695825"/>
          </a:xfrm>
          <a:prstGeom prst="rect">
            <a:avLst/>
          </a:prstGeom>
        </p:spPr>
      </p:pic>
    </p:spTree>
    <p:extLst>
      <p:ext uri="{BB962C8B-B14F-4D97-AF65-F5344CB8AC3E}">
        <p14:creationId xmlns:p14="http://schemas.microsoft.com/office/powerpoint/2010/main" val="2848317782"/>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38E5-4D2F-468F-B0D1-32DF88F6AFAA}"/>
              </a:ext>
            </a:extLst>
          </p:cNvPr>
          <p:cNvSpPr>
            <a:spLocks noGrp="1"/>
          </p:cNvSpPr>
          <p:nvPr>
            <p:ph type="title"/>
          </p:nvPr>
        </p:nvSpPr>
        <p:spPr/>
        <p:txBody>
          <a:bodyPr/>
          <a:lstStyle/>
          <a:p>
            <a:r>
              <a:rPr lang="en-US" dirty="0"/>
              <a:t>Main Deck – General Sciences Suite Animation</a:t>
            </a:r>
          </a:p>
        </p:txBody>
      </p:sp>
      <p:pic>
        <p:nvPicPr>
          <p:cNvPr id="6" name="DSG_Starboard_Corridor_000">
            <a:hlinkClick r:id="" action="ppaction://media"/>
            <a:extLst>
              <a:ext uri="{FF2B5EF4-FFF2-40B4-BE49-F238E27FC236}">
                <a16:creationId xmlns:a16="http://schemas.microsoft.com/office/drawing/2014/main" id="{FDB0C920-56B4-4487-9B7F-C485CBC007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8925" y="1252538"/>
            <a:ext cx="9074150" cy="5103812"/>
          </a:xfrm>
        </p:spPr>
      </p:pic>
      <p:sp>
        <p:nvSpPr>
          <p:cNvPr id="4" name="Slide Number Placeholder 3">
            <a:extLst>
              <a:ext uri="{FF2B5EF4-FFF2-40B4-BE49-F238E27FC236}">
                <a16:creationId xmlns:a16="http://schemas.microsoft.com/office/drawing/2014/main" id="{76334D76-12F4-4D0F-9BC5-8A3890DA0360}"/>
              </a:ext>
            </a:extLst>
          </p:cNvPr>
          <p:cNvSpPr>
            <a:spLocks noGrp="1"/>
          </p:cNvSpPr>
          <p:nvPr>
            <p:ph type="sldNum" sz="quarter" idx="10"/>
          </p:nvPr>
        </p:nvSpPr>
        <p:spPr/>
        <p:txBody>
          <a:bodyPr/>
          <a:lstStyle/>
          <a:p>
            <a:pPr>
              <a:defRPr/>
            </a:pPr>
            <a:fld id="{2FB12537-B55F-1D4C-AACF-3B10E7522722}" type="slidenum">
              <a:rPr lang="en-US" smtClean="0"/>
              <a:pPr>
                <a:defRPr/>
              </a:pPr>
              <a:t>8</a:t>
            </a:fld>
            <a:endParaRPr lang="en-US" dirty="0"/>
          </a:p>
        </p:txBody>
      </p:sp>
    </p:spTree>
    <p:extLst>
      <p:ext uri="{BB962C8B-B14F-4D97-AF65-F5344CB8AC3E}">
        <p14:creationId xmlns:p14="http://schemas.microsoft.com/office/powerpoint/2010/main" val="5442717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8E2273-B57D-3D4E-8E26-16096E93E9A3}"/>
              </a:ext>
            </a:extLst>
          </p:cNvPr>
          <p:cNvSpPr>
            <a:spLocks noGrp="1"/>
          </p:cNvSpPr>
          <p:nvPr>
            <p:ph type="title"/>
          </p:nvPr>
        </p:nvSpPr>
        <p:spPr/>
        <p:txBody>
          <a:bodyPr/>
          <a:lstStyle/>
          <a:p>
            <a:r>
              <a:rPr lang="en-US" dirty="0"/>
              <a:t>Main Deck – General Sciences Suite</a:t>
            </a:r>
          </a:p>
        </p:txBody>
      </p:sp>
      <p:sp>
        <p:nvSpPr>
          <p:cNvPr id="5" name="Slide Number Placeholder 4">
            <a:extLst>
              <a:ext uri="{FF2B5EF4-FFF2-40B4-BE49-F238E27FC236}">
                <a16:creationId xmlns:a16="http://schemas.microsoft.com/office/drawing/2014/main" id="{4AF30589-F572-F84C-B1FE-D1EC633277E0}"/>
              </a:ext>
            </a:extLst>
          </p:cNvPr>
          <p:cNvSpPr>
            <a:spLocks noGrp="1"/>
          </p:cNvSpPr>
          <p:nvPr>
            <p:ph type="sldNum" sz="quarter" idx="10"/>
          </p:nvPr>
        </p:nvSpPr>
        <p:spPr/>
        <p:txBody>
          <a:bodyPr/>
          <a:lstStyle/>
          <a:p>
            <a:pPr>
              <a:defRPr/>
            </a:pPr>
            <a:fld id="{C452800A-40B0-9F47-AA4E-26F2C6069B2B}" type="slidenum">
              <a:rPr lang="en-US" smtClean="0"/>
              <a:pPr>
                <a:defRPr/>
              </a:pPr>
              <a:t>9</a:t>
            </a:fld>
            <a:endParaRPr lang="en-US" dirty="0"/>
          </a:p>
        </p:txBody>
      </p:sp>
      <p:pic>
        <p:nvPicPr>
          <p:cNvPr id="7" name="Content Placeholder 6">
            <a:extLst>
              <a:ext uri="{FF2B5EF4-FFF2-40B4-BE49-F238E27FC236}">
                <a16:creationId xmlns:a16="http://schemas.microsoft.com/office/drawing/2014/main" id="{DF41DDEF-D039-45F3-8B09-DCD4AA1A1928}"/>
              </a:ext>
            </a:extLst>
          </p:cNvPr>
          <p:cNvPicPr>
            <a:picLocks noGrp="1" noChangeAspect="1"/>
          </p:cNvPicPr>
          <p:nvPr>
            <p:ph idx="1"/>
          </p:nvPr>
        </p:nvPicPr>
        <p:blipFill>
          <a:blip r:embed="rId2"/>
          <a:stretch>
            <a:fillRect/>
          </a:stretch>
        </p:blipFill>
        <p:spPr>
          <a:xfrm>
            <a:off x="1257300" y="1447006"/>
            <a:ext cx="9677400" cy="4714875"/>
          </a:xfrm>
          <a:prstGeom prst="rect">
            <a:avLst/>
          </a:prstGeom>
        </p:spPr>
      </p:pic>
    </p:spTree>
    <p:extLst>
      <p:ext uri="{BB962C8B-B14F-4D97-AF65-F5344CB8AC3E}">
        <p14:creationId xmlns:p14="http://schemas.microsoft.com/office/powerpoint/2010/main" val="3340501235"/>
      </p:ext>
    </p:extLst>
  </p:cSld>
  <p:clrMapOvr>
    <a:masterClrMapping/>
  </p:clrMapOvr>
  <p:transition advClick="0"/>
</p:sld>
</file>

<file path=ppt/theme/theme1.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25857</TotalTime>
  <Words>665</Words>
  <Application>Microsoft Macintosh PowerPoint</Application>
  <PresentationFormat>Widescreen</PresentationFormat>
  <Paragraphs>86</Paragraphs>
  <Slides>16</Slides>
  <Notes>2</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55 Helvetica Roman</vt:lpstr>
      <vt:lpstr>Arial</vt:lpstr>
      <vt:lpstr>Calibri</vt:lpstr>
      <vt:lpstr>3_ExplorationScenario-Updated</vt:lpstr>
      <vt:lpstr>PowerPoint Presentation</vt:lpstr>
      <vt:lpstr>Why a Deep Space Laboratory?</vt:lpstr>
      <vt:lpstr>Layout</vt:lpstr>
      <vt:lpstr>Launch Configurations</vt:lpstr>
      <vt:lpstr>Sample Analyses – Power, Avionics, &amp; Thermal</vt:lpstr>
      <vt:lpstr>Main Deck – Geological Research Suite Animation</vt:lpstr>
      <vt:lpstr>Main Deck – Geological Research Suite</vt:lpstr>
      <vt:lpstr>Main Deck – General Sciences Suite Animation</vt:lpstr>
      <vt:lpstr>Main Deck – General Sciences Suite</vt:lpstr>
      <vt:lpstr>Upper Deck – Animation </vt:lpstr>
      <vt:lpstr>Upper Deck – Layout </vt:lpstr>
      <vt:lpstr>Lower Deck – Animation</vt:lpstr>
      <vt:lpstr>Lower Deck – Layout </vt:lpstr>
      <vt:lpstr>Mass Summary</vt:lpstr>
      <vt:lpstr>Deep Space Lab and a Mars Transfer Vehicle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Date  Name, Title, Organization</dc:title>
  <dc:creator>Erin Mahoney</dc:creator>
  <cp:lastModifiedBy>Narmore, Kimberly A. (MSFC-IS02)</cp:lastModifiedBy>
  <cp:revision>437</cp:revision>
  <dcterms:created xsi:type="dcterms:W3CDTF">2017-12-19T14:45:56Z</dcterms:created>
  <dcterms:modified xsi:type="dcterms:W3CDTF">2020-09-29T00:36:40Z</dcterms:modified>
</cp:coreProperties>
</file>