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8"/>
  </p:notesMasterIdLst>
  <p:sldIdLst>
    <p:sldId id="264" r:id="rId2"/>
    <p:sldId id="585" r:id="rId3"/>
    <p:sldId id="1136" r:id="rId4"/>
    <p:sldId id="1138" r:id="rId5"/>
    <p:sldId id="1137" r:id="rId6"/>
    <p:sldId id="1139" r:id="rId7"/>
    <p:sldId id="1140" r:id="rId8"/>
    <p:sldId id="1141" r:id="rId9"/>
    <p:sldId id="1142" r:id="rId10"/>
    <p:sldId id="1151" r:id="rId11"/>
    <p:sldId id="1150" r:id="rId12"/>
    <p:sldId id="1145" r:id="rId13"/>
    <p:sldId id="1146" r:id="rId14"/>
    <p:sldId id="1147" r:id="rId15"/>
    <p:sldId id="590" r:id="rId16"/>
    <p:sldId id="25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tensen, Dale  (GRC-LCA)" initials="DJM" lastIdx="2" clrIdx="0">
    <p:extLst>
      <p:ext uri="{19B8F6BF-5375-455C-9EA6-DF929625EA0E}">
        <p15:presenceInfo xmlns:p15="http://schemas.microsoft.com/office/powerpoint/2012/main" userId="Mortensen, Dale  (GRC-LC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04" autoAdjust="0"/>
    <p:restoredTop sz="94660"/>
  </p:normalViewPr>
  <p:slideViewPr>
    <p:cSldViewPr snapToGrid="0">
      <p:cViewPr varScale="1">
        <p:scale>
          <a:sx n="117" d="100"/>
          <a:sy n="117" d="100"/>
        </p:scale>
        <p:origin x="562"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14605-443B-421C-B1BE-33C7CA0D62E3}" type="datetimeFigureOut">
              <a:rPr lang="en-US" smtClean="0"/>
              <a:pPr/>
              <a:t>10/8/2020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8D3E9-81CE-4C34-A817-049260789984}" type="slidenum">
              <a:rPr lang="en-US" smtClean="0"/>
              <a:pPr/>
              <a:t>‹#›</a:t>
            </a:fld>
            <a:endParaRPr lang="en-US" dirty="0"/>
          </a:p>
        </p:txBody>
      </p:sp>
    </p:spTree>
    <p:extLst>
      <p:ext uri="{BB962C8B-B14F-4D97-AF65-F5344CB8AC3E}">
        <p14:creationId xmlns:p14="http://schemas.microsoft.com/office/powerpoint/2010/main" val="1967606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aphic">
    <p:spTree>
      <p:nvGrpSpPr>
        <p:cNvPr id="1" name=""/>
        <p:cNvGrpSpPr/>
        <p:nvPr/>
      </p:nvGrpSpPr>
      <p:grpSpPr>
        <a:xfrm>
          <a:off x="0" y="0"/>
          <a:ext cx="0" cy="0"/>
          <a:chOff x="0" y="0"/>
          <a:chExt cx="0" cy="0"/>
        </a:xfrm>
      </p:grpSpPr>
      <p:sp>
        <p:nvSpPr>
          <p:cNvPr id="2" name="Rectangle 1"/>
          <p:cNvSpPr/>
          <p:nvPr userDrawn="1"/>
        </p:nvSpPr>
        <p:spPr>
          <a:xfrm>
            <a:off x="0" y="0"/>
            <a:ext cx="12191999"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5"/>
          <p:cNvSpPr txBox="1">
            <a:spLocks/>
          </p:cNvSpPr>
          <p:nvPr userDrawn="1"/>
        </p:nvSpPr>
        <p:spPr bwMode="auto">
          <a:xfrm>
            <a:off x="3372739" y="667420"/>
            <a:ext cx="8819260" cy="892552"/>
          </a:xfrm>
          <a:prstGeom prst="rect">
            <a:avLst/>
          </a:prstGeom>
          <a:noFill/>
          <a:ln>
            <a:noFill/>
          </a:ln>
          <a:extLst>
            <a:ext uri="{FAA26D3D-D897-4be2-8F04-BA451C77F1D7}">
              <ma14:placeholderFlag xmlns:ma14="http://schemas.microsoft.com/office/mac/drawingml/2011/main" xmlns="" xmlns:mv="urn:schemas-microsoft-com:mac:vml" xmlns:mc="http://schemas.openxmlformats.org/markup-compatibility/2006" val="1"/>
            </a:ex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vert="horz" wrap="square" lIns="91440" tIns="45720" rIns="27432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pPr marL="231775"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Arial"/>
                <a:ea typeface="ヒラギノ角ゴ Pro W3" charset="-128"/>
                <a:cs typeface="Arial"/>
              </a:rPr>
              <a:t>Power and Propulsion Element </a:t>
            </a:r>
            <a:br>
              <a:rPr kumimoji="0" lang="en-US" sz="3200" b="1" i="0" u="none" strike="noStrike" kern="1200" cap="none" spc="0" normalizeH="0" baseline="0" noProof="0" dirty="0">
                <a:ln>
                  <a:noFill/>
                </a:ln>
                <a:solidFill>
                  <a:sysClr val="window" lastClr="FFFFFF"/>
                </a:solidFill>
                <a:effectLst/>
                <a:uLnTx/>
                <a:uFillTx/>
                <a:latin typeface="Arial"/>
                <a:ea typeface="ヒラギノ角ゴ Pro W3" charset="-128"/>
                <a:cs typeface="Arial"/>
              </a:rPr>
            </a:br>
            <a:r>
              <a:rPr kumimoji="0" lang="en-US" sz="2000" b="1" i="0" u="none" strike="noStrike" kern="1200" cap="none" spc="0" normalizeH="0" baseline="0" noProof="0" dirty="0">
                <a:ln>
                  <a:noFill/>
                </a:ln>
                <a:solidFill>
                  <a:sysClr val="window" lastClr="FFFFFF"/>
                </a:solidFill>
                <a:effectLst/>
                <a:uLnTx/>
                <a:uFillTx/>
                <a:latin typeface="Arial"/>
                <a:ea typeface="ヒラギノ角ゴ Pro W3" charset="-128"/>
                <a:cs typeface="Arial"/>
              </a:rPr>
              <a:t>for Gateway</a:t>
            </a:r>
            <a:endParaRPr kumimoji="0" lang="en-US" sz="3200" b="1" i="0" u="none" strike="noStrike" kern="1200" cap="none" spc="0" normalizeH="0" baseline="0" noProof="0" dirty="0">
              <a:ln>
                <a:noFill/>
              </a:ln>
              <a:solidFill>
                <a:sysClr val="window" lastClr="FFFFFF"/>
              </a:solidFill>
              <a:effectLst/>
              <a:uLnTx/>
              <a:uFillTx/>
              <a:latin typeface="Arial"/>
              <a:ea typeface="ヒラギノ角ゴ Pro W3" charset="-128"/>
              <a:cs typeface="Arial"/>
            </a:endParaRPr>
          </a:p>
        </p:txBody>
      </p:sp>
      <p:sp>
        <p:nvSpPr>
          <p:cNvPr id="3" name="Subtitle 2"/>
          <p:cNvSpPr>
            <a:spLocks noGrp="1"/>
          </p:cNvSpPr>
          <p:nvPr>
            <p:ph type="subTitle" idx="1"/>
          </p:nvPr>
        </p:nvSpPr>
        <p:spPr>
          <a:xfrm>
            <a:off x="5026527" y="1962569"/>
            <a:ext cx="6882064" cy="1655762"/>
          </a:xfrm>
        </p:spPr>
        <p:txBody>
          <a:bodyPr>
            <a:normAutofit/>
          </a:bodyPr>
          <a:lstStyle>
            <a:lvl1pPr marL="0" indent="0" algn="r">
              <a:buNone/>
              <a:defRPr kumimoji="0" lang="en-US" sz="2400" b="1" i="0" u="none" strike="noStrike" kern="1200" cap="none" spc="0" normalizeH="0" baseline="0" dirty="0">
                <a:ln>
                  <a:noFill/>
                </a:ln>
                <a:solidFill>
                  <a:sysClr val="window" lastClr="FFFFFF"/>
                </a:solidFill>
                <a:effectLst/>
                <a:uLnTx/>
                <a:uFillTx/>
                <a:latin typeface="Arial"/>
                <a:ea typeface="ヒラギノ角ゴ Pro W3" charset="-128"/>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31775" marR="0" lvl="0" indent="0" algn="r" defTabSz="457200" rtl="0" eaLnBrk="0" fontAlgn="base" latinLnBrk="0" hangingPunct="0">
              <a:lnSpc>
                <a:spcPct val="100000"/>
              </a:lnSpc>
              <a:spcBef>
                <a:spcPct val="0"/>
              </a:spcBef>
              <a:spcAft>
                <a:spcPct val="0"/>
              </a:spcAft>
              <a:buClrTx/>
              <a:buSzTx/>
              <a:buFontTx/>
              <a:buNone/>
              <a:tabLst/>
              <a:defRPr/>
            </a:pPr>
            <a:r>
              <a:rPr lang="en-US"/>
              <a:t>Click to edit Master subtitle style</a:t>
            </a:r>
            <a:endParaRPr lang="en-US" dirty="0"/>
          </a:p>
        </p:txBody>
      </p:sp>
      <p:sp>
        <p:nvSpPr>
          <p:cNvPr id="13" name="Text Placeholder 12"/>
          <p:cNvSpPr>
            <a:spLocks noGrp="1"/>
          </p:cNvSpPr>
          <p:nvPr>
            <p:ph type="body" sz="quarter" idx="11"/>
          </p:nvPr>
        </p:nvSpPr>
        <p:spPr>
          <a:xfrm>
            <a:off x="8812465" y="3970338"/>
            <a:ext cx="3088663" cy="417512"/>
          </a:xfrm>
        </p:spPr>
        <p:txBody>
          <a:bodyPr/>
          <a:lstStyle>
            <a:lvl1pPr marL="0" indent="0" algn="r">
              <a:buNone/>
              <a:defRPr lang="en-US" sz="1600" kern="1200" dirty="0" smtClean="0">
                <a:solidFill>
                  <a:prstClr val="white"/>
                </a:solidFill>
                <a:latin typeface="Arial"/>
                <a:ea typeface="+mn-ea"/>
                <a:cs typeface="Aria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7" descr="NASA insignia RGB"/>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448481" y="46458"/>
            <a:ext cx="717550" cy="593725"/>
          </a:xfrm>
          <a:prstGeom prst="rect">
            <a:avLst/>
          </a:prstGeom>
          <a:noFill/>
          <a:ln w="9525">
            <a:noFill/>
            <a:miter lim="800000"/>
            <a:headEnd/>
            <a:tailEnd/>
          </a:ln>
        </p:spPr>
      </p:pic>
    </p:spTree>
    <p:extLst>
      <p:ext uri="{BB962C8B-B14F-4D97-AF65-F5344CB8AC3E}">
        <p14:creationId xmlns:p14="http://schemas.microsoft.com/office/powerpoint/2010/main" val="81527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axar Blank">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FC60182-0EE1-B547-969B-79FE9F44A524}"/>
              </a:ext>
            </a:extLst>
          </p:cNvPr>
          <p:cNvSpPr>
            <a:spLocks noGrp="1"/>
          </p:cNvSpPr>
          <p:nvPr>
            <p:ph type="body" sz="quarter" idx="10" hasCustomPrompt="1"/>
          </p:nvPr>
        </p:nvSpPr>
        <p:spPr>
          <a:xfrm>
            <a:off x="1937032" y="6437376"/>
            <a:ext cx="3934850" cy="365760"/>
          </a:xfrm>
        </p:spPr>
        <p:txBody>
          <a:bodyPr anchor="ctr">
            <a:normAutofit/>
          </a:bodyPr>
          <a:lstStyle>
            <a:lvl1pPr marL="7938" indent="0">
              <a:buNone/>
              <a:defRPr sz="800"/>
            </a:lvl1pPr>
          </a:lstStyle>
          <a:p>
            <a:r>
              <a:rPr lang="en-US" dirty="0"/>
              <a:t>Company Proprietary – External Recipients</a:t>
            </a:r>
          </a:p>
        </p:txBody>
      </p:sp>
    </p:spTree>
    <p:extLst>
      <p:ext uri="{BB962C8B-B14F-4D97-AF65-F5344CB8AC3E}">
        <p14:creationId xmlns:p14="http://schemas.microsoft.com/office/powerpoint/2010/main" val="2024564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txBox="1">
            <a:spLocks/>
          </p:cNvSpPr>
          <p:nvPr userDrawn="1"/>
        </p:nvSpPr>
        <p:spPr>
          <a:xfrm>
            <a:off x="1524000" y="11223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dirty="0"/>
              <a:t>Click to edit Master title style</a:t>
            </a:r>
          </a:p>
        </p:txBody>
      </p:sp>
      <p:sp>
        <p:nvSpPr>
          <p:cNvPr id="7"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itle 12"/>
          <p:cNvSpPr>
            <a:spLocks noGrp="1"/>
          </p:cNvSpPr>
          <p:nvPr>
            <p:ph type="title"/>
          </p:nvPr>
        </p:nvSpPr>
        <p:spPr>
          <a:xfrm>
            <a:off x="1524000" y="1122363"/>
            <a:ext cx="9144000" cy="2393458"/>
          </a:xfrm>
        </p:spPr>
        <p:txBody>
          <a:bodyPr/>
          <a:lstStyle/>
          <a:p>
            <a:r>
              <a:rPr lang="en-US"/>
              <a:t>Click to edit Master title style</a:t>
            </a:r>
            <a:endParaRPr lang="en-US" dirty="0"/>
          </a:p>
        </p:txBody>
      </p:sp>
      <p:sp>
        <p:nvSpPr>
          <p:cNvPr id="17" name="Date Placeholder 16"/>
          <p:cNvSpPr>
            <a:spLocks noGrp="1"/>
          </p:cNvSpPr>
          <p:nvPr>
            <p:ph type="dt" sz="half" idx="10"/>
          </p:nvPr>
        </p:nvSpPr>
        <p:spPr/>
        <p:txBody>
          <a:bodyPr/>
          <a:lstStyle/>
          <a:p>
            <a:fld id="{847A5A38-95B7-450A-81EA-EFC480B16ABA}" type="datetime1">
              <a:rPr lang="en-US" smtClean="0"/>
              <a:pPr/>
              <a:t>10/8/2020</a:t>
            </a:fld>
            <a:endParaRPr lang="en-US" dirty="0"/>
          </a:p>
        </p:txBody>
      </p:sp>
      <p:sp>
        <p:nvSpPr>
          <p:cNvPr id="18" name="Footer Placeholder 17"/>
          <p:cNvSpPr>
            <a:spLocks noGrp="1"/>
          </p:cNvSpPr>
          <p:nvPr>
            <p:ph type="ftr" sz="quarter" idx="11"/>
          </p:nvPr>
        </p:nvSpPr>
        <p:spPr/>
        <p:txBody>
          <a:bodyPr/>
          <a:lstStyle/>
          <a:p>
            <a:pPr lvl="0" algn="l">
              <a:lnSpc>
                <a:spcPct val="100000"/>
              </a:lnSpc>
              <a:spcBef>
                <a:spcPts val="0"/>
              </a:spcBef>
              <a:defRPr/>
            </a:pPr>
            <a:r>
              <a:rPr lang="en-US" sz="1200" dirty="0" smtClean="0">
                <a:solidFill>
                  <a:srgbClr val="FF0000"/>
                </a:solidFill>
              </a:rPr>
              <a:t>This Document Has Not Been Reviewed for SBU or Export Control Categorization and is For Internal Use Only in Support of Gateway</a:t>
            </a:r>
            <a:endParaRPr lang="en-US" sz="1200" dirty="0">
              <a:solidFill>
                <a:srgbClr val="FF0000"/>
              </a:solidFill>
            </a:endParaRPr>
          </a:p>
        </p:txBody>
      </p:sp>
      <p:sp>
        <p:nvSpPr>
          <p:cNvPr id="19" name="Slide Number Placeholder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5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Date Placeholder 11"/>
          <p:cNvSpPr>
            <a:spLocks noGrp="1"/>
          </p:cNvSpPr>
          <p:nvPr>
            <p:ph type="dt" sz="half" idx="10"/>
          </p:nvPr>
        </p:nvSpPr>
        <p:spPr/>
        <p:txBody>
          <a:bodyPr/>
          <a:lstStyle/>
          <a:p>
            <a:fld id="{46364DDF-0A0D-4FAD-B3F4-8BA828C284B8}" type="datetime1">
              <a:rPr lang="en-US" smtClean="0"/>
              <a:pPr/>
              <a:t>10/8/2020</a:t>
            </a:fld>
            <a:endParaRPr lang="en-US" dirty="0"/>
          </a:p>
        </p:txBody>
      </p:sp>
      <p:sp>
        <p:nvSpPr>
          <p:cNvPr id="13" name="Footer Placeholder 12"/>
          <p:cNvSpPr>
            <a:spLocks noGrp="1"/>
          </p:cNvSpPr>
          <p:nvPr>
            <p:ph type="ftr" sz="quarter" idx="11"/>
          </p:nvPr>
        </p:nvSpPr>
        <p:spPr/>
        <p:txBody>
          <a:bodyPr/>
          <a:lstStyle/>
          <a:p>
            <a:pPr lvl="0" algn="l">
              <a:lnSpc>
                <a:spcPct val="100000"/>
              </a:lnSpc>
              <a:spcBef>
                <a:spcPts val="0"/>
              </a:spcBef>
              <a:defRPr/>
            </a:pPr>
            <a:r>
              <a:rPr lang="en-US" sz="1200" dirty="0" smtClean="0">
                <a:solidFill>
                  <a:srgbClr val="FF0000"/>
                </a:solidFill>
              </a:rPr>
              <a:t>This Document Has Not Been Reviewed for SBU or Export Control Categorization and is For Internal Use Only in Support of Gateway</a:t>
            </a:r>
            <a:endParaRPr lang="en-US" sz="1200" dirty="0">
              <a:solidFill>
                <a:srgbClr val="FF0000"/>
              </a:solidFill>
            </a:endParaRPr>
          </a:p>
        </p:txBody>
      </p:sp>
      <p:sp>
        <p:nvSpPr>
          <p:cNvPr id="14" name="Slide Number Placehold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18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850553"/>
            <a:ext cx="10515600" cy="54976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p:cNvSpPr>
            <a:spLocks noGrp="1"/>
          </p:cNvSpPr>
          <p:nvPr>
            <p:ph type="dt" sz="half" idx="10"/>
          </p:nvPr>
        </p:nvSpPr>
        <p:spPr/>
        <p:txBody>
          <a:bodyPr/>
          <a:lstStyle/>
          <a:p>
            <a:fld id="{50C46888-E353-430E-A2A8-41667410700F}" type="datetime1">
              <a:rPr lang="en-US" smtClean="0"/>
              <a:pPr/>
              <a:t>10/8/2020</a:t>
            </a:fld>
            <a:endParaRPr lang="en-US" dirty="0"/>
          </a:p>
        </p:txBody>
      </p:sp>
      <p:sp>
        <p:nvSpPr>
          <p:cNvPr id="13" name="Footer Placeholder 12"/>
          <p:cNvSpPr>
            <a:spLocks noGrp="1"/>
          </p:cNvSpPr>
          <p:nvPr>
            <p:ph type="ftr" sz="quarter" idx="11"/>
          </p:nvPr>
        </p:nvSpPr>
        <p:spPr/>
        <p:txBody>
          <a:bodyPr/>
          <a:lstStyle/>
          <a:p>
            <a:pPr lvl="0" algn="l">
              <a:lnSpc>
                <a:spcPct val="100000"/>
              </a:lnSpc>
              <a:spcBef>
                <a:spcPts val="0"/>
              </a:spcBef>
              <a:defRPr/>
            </a:pPr>
            <a:r>
              <a:rPr lang="en-US" sz="1200" dirty="0" smtClean="0">
                <a:solidFill>
                  <a:srgbClr val="FF0000"/>
                </a:solidFill>
              </a:rPr>
              <a:t>This Document Has Not Been Reviewed for SBU or Export Control Categorization and is For Internal Use Only in Support of Gateway</a:t>
            </a:r>
            <a:endParaRPr lang="en-US" sz="1200" dirty="0">
              <a:solidFill>
                <a:srgbClr val="FF0000"/>
              </a:solidFill>
            </a:endParaRPr>
          </a:p>
        </p:txBody>
      </p:sp>
      <p:sp>
        <p:nvSpPr>
          <p:cNvPr id="14" name="Slide Number Placehold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986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Date Placeholder 1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449F64-24D2-4186-A53B-78225E13152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Footer Placeholder 12"/>
          <p:cNvSpPr>
            <a:spLocks noGrp="1"/>
          </p:cNvSpPr>
          <p:nvPr>
            <p:ph type="ftr" sz="quarter" idx="11"/>
          </p:nvPr>
        </p:nvSpPr>
        <p:spPr>
          <a:xfrm>
            <a:off x="4038600" y="6356350"/>
            <a:ext cx="4114800" cy="365125"/>
          </a:xfrm>
          <a:prstGeom prst="rect">
            <a:avLst/>
          </a:prstGeom>
        </p:spPr>
        <p:txBody>
          <a:bodyPr/>
          <a:lstStyle/>
          <a:p>
            <a:pPr lvl="0" algn="l">
              <a:lnSpc>
                <a:spcPct val="100000"/>
              </a:lnSpc>
              <a:spcBef>
                <a:spcPts val="0"/>
              </a:spcBef>
              <a:defRPr/>
            </a:pPr>
            <a:r>
              <a:rPr lang="en-US" sz="1200" dirty="0" smtClean="0">
                <a:solidFill>
                  <a:srgbClr val="FF0000"/>
                </a:solidFill>
              </a:rPr>
              <a:t>This Document Has Not Been Reviewed for SBU or Export Control Categorization and is For Internal Use Only in Support of Gateway</a:t>
            </a:r>
            <a:endParaRPr lang="en-US" sz="1200" dirty="0">
              <a:solidFill>
                <a:srgbClr val="FF0000"/>
              </a:solidFill>
            </a:endParaRPr>
          </a:p>
        </p:txBody>
      </p:sp>
      <p:sp>
        <p:nvSpPr>
          <p:cNvPr id="14" name="Slide Number Placehold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710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C42F76-138F-4F75-906B-7A88892C5CF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Footer Placeholder 13"/>
          <p:cNvSpPr>
            <a:spLocks noGrp="1"/>
          </p:cNvSpPr>
          <p:nvPr>
            <p:ph type="ftr" sz="quarter" idx="11"/>
          </p:nvPr>
        </p:nvSpPr>
        <p:spPr>
          <a:xfrm>
            <a:off x="4038600" y="6356350"/>
            <a:ext cx="4114800" cy="365125"/>
          </a:xfrm>
          <a:prstGeom prst="rect">
            <a:avLst/>
          </a:prstGeom>
        </p:spPr>
        <p:txBody>
          <a:bodyPr/>
          <a:lstStyle/>
          <a:p>
            <a:pPr lvl="0" algn="l">
              <a:lnSpc>
                <a:spcPct val="100000"/>
              </a:lnSpc>
              <a:spcBef>
                <a:spcPts val="0"/>
              </a:spcBef>
              <a:defRPr/>
            </a:pPr>
            <a:r>
              <a:rPr lang="en-US" sz="1200" dirty="0" smtClean="0">
                <a:solidFill>
                  <a:srgbClr val="FF0000"/>
                </a:solidFill>
              </a:rPr>
              <a:t>This Document Has Not Been Reviewed for SBU or Export Control Categorization and is For Internal Use Only in Support of Gateway</a:t>
            </a:r>
            <a:endParaRPr lang="en-US" sz="1200" dirty="0">
              <a:solidFill>
                <a:srgbClr val="FF0000"/>
              </a:solidFill>
            </a:endParaRPr>
          </a:p>
        </p:txBody>
      </p:sp>
      <p:sp>
        <p:nvSpPr>
          <p:cNvPr id="15" name="Slide Number Placeholder 1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886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FFD4E7-EDCE-41B1-B9C6-A6AA6F9C692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Footer Placeholder 12"/>
          <p:cNvSpPr>
            <a:spLocks noGrp="1"/>
          </p:cNvSpPr>
          <p:nvPr>
            <p:ph type="ftr" sz="quarter" idx="11"/>
          </p:nvPr>
        </p:nvSpPr>
        <p:spPr>
          <a:xfrm>
            <a:off x="4038600" y="6356350"/>
            <a:ext cx="4114800" cy="365125"/>
          </a:xfrm>
          <a:prstGeom prst="rect">
            <a:avLst/>
          </a:prstGeom>
        </p:spPr>
        <p:txBody>
          <a:bodyPr/>
          <a:lstStyle/>
          <a:p>
            <a:pPr lvl="0" algn="l">
              <a:lnSpc>
                <a:spcPct val="100000"/>
              </a:lnSpc>
              <a:spcBef>
                <a:spcPts val="0"/>
              </a:spcBef>
              <a:defRPr/>
            </a:pPr>
            <a:r>
              <a:rPr lang="en-US" sz="1200" dirty="0" smtClean="0">
                <a:solidFill>
                  <a:srgbClr val="FF0000"/>
                </a:solidFill>
              </a:rPr>
              <a:t>This Document Has Not Been Reviewed for SBU or Export Control Categorization and is For Internal Use Only in Support of Gateway</a:t>
            </a:r>
            <a:endParaRPr lang="en-US" sz="1200" dirty="0">
              <a:solidFill>
                <a:srgbClr val="FF0000"/>
              </a:solidFill>
            </a:endParaRPr>
          </a:p>
        </p:txBody>
      </p:sp>
      <p:sp>
        <p:nvSpPr>
          <p:cNvPr id="14" name="Slide Number Placehold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716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txBox="1">
            <a:spLocks/>
          </p:cNvSpPr>
          <p:nvPr userDrawn="1"/>
        </p:nvSpPr>
        <p:spPr>
          <a:xfrm>
            <a:off x="10695" y="6737851"/>
            <a:ext cx="2513263" cy="120149"/>
          </a:xfrm>
          <a:prstGeom prst="rect">
            <a:avLst/>
          </a:prstGeom>
        </p:spPr>
        <p:txBody>
          <a:bodyPr vert="horz" lIns="91440" tIns="45720" rIns="91440" bIns="45720" rtlCol="0" anchor="ctr"/>
          <a:lstStyle>
            <a:defPPr>
              <a:defRPr lang="en-US"/>
            </a:defPPr>
            <a:lvl1pPr marL="0" algn="l" defTabSz="914400" rtl="0" eaLnBrk="1" latinLnBrk="0" hangingPunct="1">
              <a:defRPr sz="8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Gateway Power and Propulsion Element</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5D0B64-BC5B-4948-AEED-A55DD5C652DA}"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sz="1200" b="1" dirty="0">
                <a:solidFill>
                  <a:srgbClr val="FF0000"/>
                </a:solidFill>
              </a:rPr>
              <a:t>Pre-Decisional • NASA Internal Use Only • Do Not Distribute EAR • SSL Proprietary</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52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8" name="Rectangle 7"/>
          <p:cNvSpPr/>
          <p:nvPr userDrawn="1"/>
        </p:nvSpPr>
        <p:spPr>
          <a:xfrm>
            <a:off x="0" y="0"/>
            <a:ext cx="12191999"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NASA insignia 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93778" y="1771363"/>
            <a:ext cx="3840071" cy="3180335"/>
          </a:xfrm>
          <a:prstGeom prst="rect">
            <a:avLst/>
          </a:prstGeom>
        </p:spPr>
      </p:pic>
    </p:spTree>
    <p:extLst>
      <p:ext uri="{BB962C8B-B14F-4D97-AF65-F5344CB8AC3E}">
        <p14:creationId xmlns:p14="http://schemas.microsoft.com/office/powerpoint/2010/main" val="377729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7444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838200" y="850648"/>
            <a:ext cx="10515600" cy="54976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450577" y="648394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0" y="687822"/>
            <a:ext cx="12192000" cy="647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7" descr="NASA insignia RGB"/>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11448481" y="46458"/>
            <a:ext cx="717550" cy="593725"/>
          </a:xfrm>
          <a:prstGeom prst="rect">
            <a:avLst/>
          </a:prstGeom>
          <a:noFill/>
          <a:ln w="9525">
            <a:noFill/>
            <a:miter lim="800000"/>
            <a:headEnd/>
            <a:tailEnd/>
          </a:ln>
        </p:spPr>
      </p:pic>
      <p:sp>
        <p:nvSpPr>
          <p:cNvPr id="2" name="Title Placeholder 1"/>
          <p:cNvSpPr>
            <a:spLocks noGrp="1"/>
          </p:cNvSpPr>
          <p:nvPr>
            <p:ph type="title"/>
          </p:nvPr>
        </p:nvSpPr>
        <p:spPr>
          <a:xfrm>
            <a:off x="838200" y="106182"/>
            <a:ext cx="10544598" cy="483552"/>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11" name="Picture 10"/>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rot="5400000" flipH="1">
            <a:off x="61323" y="99441"/>
            <a:ext cx="654722" cy="497034"/>
          </a:xfrm>
          <a:prstGeom prst="rect">
            <a:avLst/>
          </a:prstGeom>
        </p:spPr>
      </p:pic>
      <p:sp>
        <p:nvSpPr>
          <p:cNvPr id="13" name="Footer Placeholder 4"/>
          <p:cNvSpPr txBox="1">
            <a:spLocks/>
          </p:cNvSpPr>
          <p:nvPr userDrawn="1"/>
        </p:nvSpPr>
        <p:spPr>
          <a:xfrm>
            <a:off x="10695" y="6737851"/>
            <a:ext cx="2513263" cy="120149"/>
          </a:xfrm>
          <a:prstGeom prst="rect">
            <a:avLst/>
          </a:prstGeom>
        </p:spPr>
        <p:txBody>
          <a:bodyPr vert="horz" lIns="91440" tIns="45720" rIns="91440" bIns="45720" rtlCol="0" anchor="ctr"/>
          <a:lstStyle>
            <a:defPPr>
              <a:defRPr lang="en-US"/>
            </a:defPPr>
            <a:lvl1pPr marL="0" algn="l" defTabSz="914400" rtl="0" eaLnBrk="1" latinLnBrk="0" hangingPunct="1">
              <a:defRPr sz="8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Gateway Power and Propulsion Element</a:t>
            </a:r>
          </a:p>
        </p:txBody>
      </p:sp>
      <p:sp>
        <p:nvSpPr>
          <p:cNvPr id="9" name="Date Placeholder 8"/>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337E7-7076-45E9-8F3F-605B1D0EFBCC}" type="datetime1">
              <a:rPr lang="en-US" smtClean="0"/>
              <a:pPr/>
              <a:t>10/8/2020</a:t>
            </a:fld>
            <a:endParaRPr lang="en-US" dirty="0"/>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rgbClr val="FF0000"/>
                </a:solidFill>
              </a:defRPr>
            </a:lvl1pPr>
          </a:lstStyle>
          <a:p>
            <a:pPr lvl="0" algn="l">
              <a:lnSpc>
                <a:spcPct val="100000"/>
              </a:lnSpc>
              <a:spcBef>
                <a:spcPts val="0"/>
              </a:spcBef>
              <a:defRPr/>
            </a:pPr>
            <a:r>
              <a:rPr lang="en-US" sz="1200" dirty="0" smtClean="0">
                <a:solidFill>
                  <a:srgbClr val="FF0000"/>
                </a:solidFill>
              </a:rPr>
              <a:t>This Document Has Not Been Reviewed for SBU or Export Control Categorization and is For Internal Use Only in Support of Gateway</a:t>
            </a:r>
            <a:endParaRPr lang="en-US" sz="1200" dirty="0">
              <a:solidFill>
                <a:srgbClr val="FF0000"/>
              </a:solidFill>
            </a:endParaRPr>
          </a:p>
        </p:txBody>
      </p:sp>
    </p:spTree>
    <p:extLst>
      <p:ext uri="{BB962C8B-B14F-4D97-AF65-F5344CB8AC3E}">
        <p14:creationId xmlns:p14="http://schemas.microsoft.com/office/powerpoint/2010/main" val="3566772456"/>
      </p:ext>
    </p:extLst>
  </p:cSld>
  <p:clrMap bg1="lt1" tx1="dk1" bg2="lt2" tx2="dk2" accent1="accent1" accent2="accent2" accent3="accent3" accent4="accent4" accent5="accent5" accent6="accent6" hlink="hlink" folHlink="folHlink"/>
  <p:sldLayoutIdLst>
    <p:sldLayoutId id="2147483671" r:id="rId1"/>
    <p:sldLayoutId id="2147483685" r:id="rId2"/>
    <p:sldLayoutId id="2147483678" r:id="rId3"/>
    <p:sldLayoutId id="2147483674" r:id="rId4"/>
    <p:sldLayoutId id="2147483675" r:id="rId5"/>
    <p:sldLayoutId id="2147483676" r:id="rId6"/>
    <p:sldLayoutId id="2147483677" r:id="rId7"/>
    <p:sldLayoutId id="2147483679" r:id="rId8"/>
    <p:sldLayoutId id="2147483684" r:id="rId9"/>
    <p:sldLayoutId id="2147483686" r:id="rId10"/>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511628" y="1946246"/>
            <a:ext cx="6388635" cy="1948393"/>
          </a:xfrm>
        </p:spPr>
        <p:txBody>
          <a:bodyPr>
            <a:normAutofit/>
          </a:bodyPr>
          <a:lstStyle/>
          <a:p>
            <a:r>
              <a:rPr lang="en-US" sz="2000" dirty="0" smtClean="0"/>
              <a:t>2020 Conference on Advanced Power Systems</a:t>
            </a:r>
          </a:p>
          <a:p>
            <a:r>
              <a:rPr lang="en-US" sz="2000" dirty="0" smtClean="0"/>
              <a:t>for Deep Space Exploration</a:t>
            </a:r>
          </a:p>
          <a:p>
            <a:endParaRPr lang="en-US" sz="2000" dirty="0" smtClean="0"/>
          </a:p>
          <a:p>
            <a:r>
              <a:rPr lang="en-US" sz="2000" dirty="0" smtClean="0"/>
              <a:t>Electrical Power System Overview</a:t>
            </a:r>
            <a:endParaRPr lang="en-US" sz="2000" dirty="0"/>
          </a:p>
        </p:txBody>
      </p:sp>
      <p:sp>
        <p:nvSpPr>
          <p:cNvPr id="3" name="Text Placeholder 2"/>
          <p:cNvSpPr>
            <a:spLocks noGrp="1"/>
          </p:cNvSpPr>
          <p:nvPr>
            <p:ph type="body" sz="quarter" idx="11"/>
          </p:nvPr>
        </p:nvSpPr>
        <p:spPr>
          <a:xfrm>
            <a:off x="7097486" y="3879766"/>
            <a:ext cx="4802777" cy="2050771"/>
          </a:xfrm>
        </p:spPr>
        <p:txBody>
          <a:bodyPr>
            <a:normAutofit/>
          </a:bodyPr>
          <a:lstStyle/>
          <a:p>
            <a:r>
              <a:rPr lang="en-US" dirty="0" smtClean="0"/>
              <a:t>Michael Aulisio – NASA GRC</a:t>
            </a:r>
          </a:p>
          <a:p>
            <a:r>
              <a:rPr lang="en-US" dirty="0" smtClean="0"/>
              <a:t>Jeff Hojnicki – NASA GRC</a:t>
            </a:r>
          </a:p>
          <a:p>
            <a:r>
              <a:rPr lang="en-US" dirty="0" smtClean="0"/>
              <a:t>Clyde Christensen – MAXAR</a:t>
            </a:r>
          </a:p>
          <a:p>
            <a:r>
              <a:rPr lang="en-US" dirty="0" smtClean="0"/>
              <a:t>Bao Hoang – MAXAR</a:t>
            </a:r>
          </a:p>
          <a:p>
            <a:endParaRPr lang="en-US" dirty="0"/>
          </a:p>
          <a:p>
            <a:r>
              <a:rPr lang="en-US" dirty="0" smtClean="0"/>
              <a:t>October 27, 2020</a:t>
            </a:r>
            <a:endParaRPr lang="en-US" dirty="0"/>
          </a:p>
        </p:txBody>
      </p:sp>
    </p:spTree>
    <p:extLst>
      <p:ext uri="{BB962C8B-B14F-4D97-AF65-F5344CB8AC3E}">
        <p14:creationId xmlns:p14="http://schemas.microsoft.com/office/powerpoint/2010/main" val="3834396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OSA_PPE_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396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0F4F-69C2-4425-BF86-C100D962F46E}"/>
              </a:ext>
            </a:extLst>
          </p:cNvPr>
          <p:cNvSpPr>
            <a:spLocks noGrp="1"/>
          </p:cNvSpPr>
          <p:nvPr>
            <p:ph type="title"/>
          </p:nvPr>
        </p:nvSpPr>
        <p:spPr/>
        <p:txBody>
          <a:bodyPr vert="horz" lIns="91440" tIns="45720" rIns="91440" bIns="45720" rtlCol="0" anchor="ctr">
            <a:normAutofit fontScale="90000"/>
          </a:bodyPr>
          <a:lstStyle/>
          <a:p>
            <a:r>
              <a:rPr lang="en-US" dirty="0" smtClean="0"/>
              <a:t>Energy Storage:  Batteries</a:t>
            </a:r>
            <a:endParaRPr lang="en-US" dirty="0"/>
          </a:p>
        </p:txBody>
      </p:sp>
      <p:sp>
        <p:nvSpPr>
          <p:cNvPr id="5" name="Slide Number Placeholder 4">
            <a:extLst>
              <a:ext uri="{FF2B5EF4-FFF2-40B4-BE49-F238E27FC236}">
                <a16:creationId xmlns:a16="http://schemas.microsoft.com/office/drawing/2014/main" id="{3CFA3872-8E6B-4759-9BA9-919BFE97C3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52A607F8-E3D1-4F84-9E52-CCC86126E907}"/>
              </a:ext>
            </a:extLst>
          </p:cNvPr>
          <p:cNvSpPr txBox="1">
            <a:spLocks/>
          </p:cNvSpPr>
          <p:nvPr/>
        </p:nvSpPr>
        <p:spPr>
          <a:xfrm>
            <a:off x="315384" y="880390"/>
            <a:ext cx="11710712" cy="5638904"/>
          </a:xfrm>
          <a:prstGeom prst="rect">
            <a:avLst/>
          </a:prstGeom>
          <a:noFill/>
          <a:ln>
            <a:noFill/>
          </a:ln>
        </p:spPr>
        <p:txBody>
          <a:bodyPr wrap="square"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Requirements and Key Characteristics</a:t>
            </a:r>
          </a:p>
          <a:p>
            <a:pPr lvl="1"/>
            <a:r>
              <a:rPr lang="en-US" dirty="0" smtClean="0"/>
              <a:t>Quantity 4x Li-Ion batteries</a:t>
            </a:r>
            <a:endParaRPr lang="en-US" dirty="0"/>
          </a:p>
          <a:p>
            <a:pPr lvl="1"/>
            <a:r>
              <a:rPr lang="en-US" dirty="0"/>
              <a:t>15 year life in lunar Near Rectilinear Halo Orbit (NRHO)</a:t>
            </a:r>
          </a:p>
          <a:p>
            <a:pPr lvl="1"/>
            <a:r>
              <a:rPr lang="en-US" dirty="0" smtClean="0"/>
              <a:t>Provide 12kW-hours energy to Gateway during eclipses</a:t>
            </a:r>
          </a:p>
          <a:p>
            <a:pPr lvl="1"/>
            <a:r>
              <a:rPr lang="en-US" dirty="0" smtClean="0"/>
              <a:t>Support a 12kW discharge rate to Gateway during eclipses</a:t>
            </a:r>
          </a:p>
          <a:p>
            <a:pPr lvl="1"/>
            <a:r>
              <a:rPr lang="en-US" dirty="0" smtClean="0"/>
              <a:t>Support vehicle peaking loads</a:t>
            </a:r>
            <a:endParaRPr lang="en-US" dirty="0"/>
          </a:p>
          <a:p>
            <a:endParaRPr lang="en-US" dirty="0"/>
          </a:p>
        </p:txBody>
      </p:sp>
    </p:spTree>
    <p:extLst>
      <p:ext uri="{BB962C8B-B14F-4D97-AF65-F5344CB8AC3E}">
        <p14:creationId xmlns:p14="http://schemas.microsoft.com/office/powerpoint/2010/main" val="119080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0F4F-69C2-4425-BF86-C100D962F46E}"/>
              </a:ext>
            </a:extLst>
          </p:cNvPr>
          <p:cNvSpPr>
            <a:spLocks noGrp="1"/>
          </p:cNvSpPr>
          <p:nvPr>
            <p:ph type="title"/>
          </p:nvPr>
        </p:nvSpPr>
        <p:spPr/>
        <p:txBody>
          <a:bodyPr vert="horz" lIns="91440" tIns="45720" rIns="91440" bIns="45720" rtlCol="0" anchor="ctr">
            <a:normAutofit fontScale="90000"/>
          </a:bodyPr>
          <a:lstStyle/>
          <a:p>
            <a:r>
              <a:rPr lang="en-US" dirty="0" smtClean="0"/>
              <a:t>Power Management and Distribution</a:t>
            </a:r>
            <a:endParaRPr lang="en-US" dirty="0"/>
          </a:p>
        </p:txBody>
      </p:sp>
      <p:sp>
        <p:nvSpPr>
          <p:cNvPr id="5" name="Slide Number Placeholder 4">
            <a:extLst>
              <a:ext uri="{FF2B5EF4-FFF2-40B4-BE49-F238E27FC236}">
                <a16:creationId xmlns:a16="http://schemas.microsoft.com/office/drawing/2014/main" id="{3CFA3872-8E6B-4759-9BA9-919BFE97C3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52A607F8-E3D1-4F84-9E52-CCC86126E907}"/>
              </a:ext>
            </a:extLst>
          </p:cNvPr>
          <p:cNvSpPr txBox="1">
            <a:spLocks/>
          </p:cNvSpPr>
          <p:nvPr/>
        </p:nvSpPr>
        <p:spPr>
          <a:xfrm>
            <a:off x="315384" y="880390"/>
            <a:ext cx="11710712" cy="5638904"/>
          </a:xfrm>
          <a:prstGeom prst="rect">
            <a:avLst/>
          </a:prstGeom>
          <a:noFill/>
          <a:ln>
            <a:noFill/>
          </a:ln>
        </p:spPr>
        <p:txBody>
          <a:bodyPr wrap="square"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Requirements and Key Characteristics</a:t>
            </a:r>
          </a:p>
          <a:p>
            <a:pPr lvl="1"/>
            <a:r>
              <a:rPr lang="en-US" dirty="0" smtClean="0"/>
              <a:t>Leverages MAXAR heritage 1300 series bus</a:t>
            </a:r>
          </a:p>
          <a:p>
            <a:pPr lvl="2"/>
            <a:r>
              <a:rPr lang="en-US" dirty="0" smtClean="0"/>
              <a:t>Solar array regulation</a:t>
            </a:r>
          </a:p>
          <a:p>
            <a:pPr lvl="2"/>
            <a:r>
              <a:rPr lang="en-US" dirty="0" smtClean="0"/>
              <a:t>Battery charge / discharge functionality</a:t>
            </a:r>
            <a:endParaRPr lang="en-US" dirty="0"/>
          </a:p>
          <a:p>
            <a:pPr lvl="1"/>
            <a:r>
              <a:rPr lang="en-US" dirty="0"/>
              <a:t>15 year life in lunar Near Rectilinear Halo Orbit (NRHO)</a:t>
            </a:r>
          </a:p>
          <a:p>
            <a:pPr lvl="1"/>
            <a:r>
              <a:rPr lang="en-US" dirty="0" smtClean="0"/>
              <a:t>Highly channelized approach to facilitate graceful degradation of the EPS</a:t>
            </a:r>
          </a:p>
          <a:p>
            <a:pPr lvl="1"/>
            <a:r>
              <a:rPr lang="en-US" dirty="0" smtClean="0"/>
              <a:t>120V, 16kW converters provide Gateway with two power domains, 4 feeds total</a:t>
            </a:r>
          </a:p>
          <a:p>
            <a:pPr lvl="1"/>
            <a:r>
              <a:rPr lang="en-US" dirty="0" smtClean="0"/>
              <a:t>Single point ground architecture</a:t>
            </a:r>
          </a:p>
          <a:p>
            <a:pPr lvl="1"/>
            <a:r>
              <a:rPr lang="en-US" dirty="0" smtClean="0"/>
              <a:t>N+1 redundant architecture</a:t>
            </a:r>
          </a:p>
          <a:p>
            <a:pPr lvl="2"/>
            <a:r>
              <a:rPr lang="en-US" dirty="0" smtClean="0"/>
              <a:t>Supports failure of an NDS umbilical connector in downstream elements</a:t>
            </a:r>
          </a:p>
          <a:p>
            <a:pPr lvl="2"/>
            <a:r>
              <a:rPr lang="en-US" dirty="0" smtClean="0"/>
              <a:t>Supports ability to reconstitute the Gateway EPS in the event of significant failure on a given feed</a:t>
            </a:r>
          </a:p>
          <a:p>
            <a:pPr lvl="1"/>
            <a:endParaRPr lang="en-US" dirty="0"/>
          </a:p>
          <a:p>
            <a:endParaRPr lang="en-US" dirty="0"/>
          </a:p>
        </p:txBody>
      </p:sp>
    </p:spTree>
    <p:extLst>
      <p:ext uri="{BB962C8B-B14F-4D97-AF65-F5344CB8AC3E}">
        <p14:creationId xmlns:p14="http://schemas.microsoft.com/office/powerpoint/2010/main" val="3859441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0F4F-69C2-4425-BF86-C100D962F46E}"/>
              </a:ext>
            </a:extLst>
          </p:cNvPr>
          <p:cNvSpPr>
            <a:spLocks noGrp="1"/>
          </p:cNvSpPr>
          <p:nvPr>
            <p:ph type="title"/>
          </p:nvPr>
        </p:nvSpPr>
        <p:spPr/>
        <p:txBody>
          <a:bodyPr vert="horz" lIns="91440" tIns="45720" rIns="91440" bIns="45720" rtlCol="0" anchor="ctr">
            <a:normAutofit fontScale="90000"/>
          </a:bodyPr>
          <a:lstStyle/>
          <a:p>
            <a:r>
              <a:rPr lang="en-US" dirty="0" smtClean="0"/>
              <a:t>Current Status</a:t>
            </a:r>
            <a:endParaRPr lang="en-US" dirty="0"/>
          </a:p>
        </p:txBody>
      </p:sp>
      <p:sp>
        <p:nvSpPr>
          <p:cNvPr id="5" name="Slide Number Placeholder 4">
            <a:extLst>
              <a:ext uri="{FF2B5EF4-FFF2-40B4-BE49-F238E27FC236}">
                <a16:creationId xmlns:a16="http://schemas.microsoft.com/office/drawing/2014/main" id="{3CFA3872-8E6B-4759-9BA9-919BFE97C3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52A607F8-E3D1-4F84-9E52-CCC86126E907}"/>
              </a:ext>
            </a:extLst>
          </p:cNvPr>
          <p:cNvSpPr txBox="1">
            <a:spLocks/>
          </p:cNvSpPr>
          <p:nvPr/>
        </p:nvSpPr>
        <p:spPr>
          <a:xfrm>
            <a:off x="315384" y="880390"/>
            <a:ext cx="11710712" cy="5638904"/>
          </a:xfrm>
          <a:prstGeom prst="rect">
            <a:avLst/>
          </a:prstGeom>
          <a:noFill/>
          <a:ln>
            <a:noFill/>
          </a:ln>
        </p:spPr>
        <p:txBody>
          <a:bodyPr wrap="square"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Design analysis cycles and integrated analysis cycles are ongoing as part of the co-manifested PPE-HALO vehicle</a:t>
            </a:r>
          </a:p>
          <a:p>
            <a:pPr lvl="1"/>
            <a:r>
              <a:rPr lang="en-US" dirty="0" smtClean="0"/>
              <a:t>Integrated Co-Manifested PEL</a:t>
            </a:r>
          </a:p>
          <a:p>
            <a:pPr lvl="1"/>
            <a:r>
              <a:rPr lang="en-US" dirty="0" smtClean="0"/>
              <a:t>EOR Environmental Impacts</a:t>
            </a:r>
          </a:p>
          <a:p>
            <a:pPr lvl="1"/>
            <a:r>
              <a:rPr lang="en-US" dirty="0" smtClean="0"/>
              <a:t>Integrated Structural and Thermal Analyses</a:t>
            </a:r>
          </a:p>
          <a:p>
            <a:r>
              <a:rPr lang="en-US" dirty="0" smtClean="0"/>
              <a:t>PPE vehicle is progressing toward PDR</a:t>
            </a:r>
          </a:p>
          <a:p>
            <a:endParaRPr lang="en-US" dirty="0"/>
          </a:p>
          <a:p>
            <a:endParaRPr lang="en-US" dirty="0"/>
          </a:p>
        </p:txBody>
      </p:sp>
    </p:spTree>
    <p:extLst>
      <p:ext uri="{BB962C8B-B14F-4D97-AF65-F5344CB8AC3E}">
        <p14:creationId xmlns:p14="http://schemas.microsoft.com/office/powerpoint/2010/main" val="1254476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0F4F-69C2-4425-BF86-C100D962F46E}"/>
              </a:ext>
            </a:extLst>
          </p:cNvPr>
          <p:cNvSpPr>
            <a:spLocks noGrp="1"/>
          </p:cNvSpPr>
          <p:nvPr>
            <p:ph type="title"/>
          </p:nvPr>
        </p:nvSpPr>
        <p:spPr/>
        <p:txBody>
          <a:bodyPr vert="horz" lIns="91440" tIns="45720" rIns="91440" bIns="45720" rtlCol="0" anchor="ctr">
            <a:normAutofit fontScale="90000"/>
          </a:bodyPr>
          <a:lstStyle/>
          <a:p>
            <a:r>
              <a:rPr lang="en-US" dirty="0" smtClean="0"/>
              <a:t>Conclusion</a:t>
            </a:r>
            <a:endParaRPr lang="en-US" dirty="0"/>
          </a:p>
        </p:txBody>
      </p:sp>
      <p:sp>
        <p:nvSpPr>
          <p:cNvPr id="5" name="Slide Number Placeholder 4">
            <a:extLst>
              <a:ext uri="{FF2B5EF4-FFF2-40B4-BE49-F238E27FC236}">
                <a16:creationId xmlns:a16="http://schemas.microsoft.com/office/drawing/2014/main" id="{3CFA3872-8E6B-4759-9BA9-919BFE97C3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52A607F8-E3D1-4F84-9E52-CCC86126E907}"/>
              </a:ext>
            </a:extLst>
          </p:cNvPr>
          <p:cNvSpPr txBox="1">
            <a:spLocks/>
          </p:cNvSpPr>
          <p:nvPr/>
        </p:nvSpPr>
        <p:spPr>
          <a:xfrm>
            <a:off x="315384" y="880390"/>
            <a:ext cx="11710712" cy="5638904"/>
          </a:xfrm>
          <a:prstGeom prst="rect">
            <a:avLst/>
          </a:prstGeom>
          <a:noFill/>
          <a:ln>
            <a:noFill/>
          </a:ln>
        </p:spPr>
        <p:txBody>
          <a:bodyPr wrap="square"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t>The PPE is responsible for generating all the power and propulsion required over the Gateway 15-year service life</a:t>
            </a:r>
          </a:p>
          <a:p>
            <a:r>
              <a:rPr lang="en-US" dirty="0" smtClean="0"/>
              <a:t>The PPE EPS will feature some of the largest, high-power, lightweight solar arrays every flown</a:t>
            </a:r>
          </a:p>
          <a:p>
            <a:r>
              <a:rPr lang="en-US" dirty="0" smtClean="0"/>
              <a:t>The PPE EPS will generate </a:t>
            </a:r>
            <a:r>
              <a:rPr lang="en-US" dirty="0"/>
              <a:t>and distribute over 55 </a:t>
            </a:r>
            <a:r>
              <a:rPr lang="en-US" dirty="0" err="1"/>
              <a:t>kWe</a:t>
            </a:r>
            <a:r>
              <a:rPr lang="en-US" dirty="0"/>
              <a:t> </a:t>
            </a:r>
            <a:r>
              <a:rPr lang="en-US" dirty="0" smtClean="0"/>
              <a:t>EOL</a:t>
            </a:r>
          </a:p>
          <a:p>
            <a:r>
              <a:rPr lang="en-US" dirty="0" smtClean="0"/>
              <a:t>The EPS architecture leverages the MAXAR heritage 1300 series bus and will accomplish the mission with a channelized approach</a:t>
            </a:r>
            <a:endParaRPr lang="en-US" dirty="0"/>
          </a:p>
          <a:p>
            <a:endParaRPr lang="en-US" dirty="0"/>
          </a:p>
          <a:p>
            <a:endParaRPr lang="en-US" dirty="0"/>
          </a:p>
        </p:txBody>
      </p:sp>
      <p:sp>
        <p:nvSpPr>
          <p:cNvPr id="8" name="TextBox 7"/>
          <p:cNvSpPr txBox="1"/>
          <p:nvPr/>
        </p:nvSpPr>
        <p:spPr>
          <a:xfrm>
            <a:off x="1272887" y="4602905"/>
            <a:ext cx="9675223" cy="1477328"/>
          </a:xfrm>
          <a:prstGeom prst="rect">
            <a:avLst/>
          </a:prstGeom>
          <a:solidFill>
            <a:srgbClr val="0070C0"/>
          </a:solidFill>
        </p:spPr>
        <p:txBody>
          <a:bodyPr wrap="square" rtlCol="0">
            <a:spAutoFit/>
          </a:bodyPr>
          <a:lstStyle/>
          <a:p>
            <a:pPr algn="ctr"/>
            <a:r>
              <a:rPr lang="en-US" b="1" dirty="0" smtClean="0">
                <a:solidFill>
                  <a:schemeClr val="bg1"/>
                </a:solidFill>
              </a:rPr>
              <a:t>The Gateway PPE Project is developing and implementing state of the art technology such as high power, lightweight solar arrays, prominently featuring Z4J solar cells.  The solar array circuits are being developed in a modular and scalable manner with extensibility to a multi-hundred kW-class mission.  These efforts will not only enable sustainable exploration of the moon with greater access than every before, but could also help enable future human missions to Mars and beyond.</a:t>
            </a:r>
            <a:endParaRPr lang="en-US" b="1" dirty="0">
              <a:solidFill>
                <a:schemeClr val="bg1"/>
              </a:solidFill>
            </a:endParaRPr>
          </a:p>
        </p:txBody>
      </p:sp>
    </p:spTree>
    <p:extLst>
      <p:ext uri="{BB962C8B-B14F-4D97-AF65-F5344CB8AC3E}">
        <p14:creationId xmlns:p14="http://schemas.microsoft.com/office/powerpoint/2010/main" val="1923991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987E64-AE68-42B3-A2E8-AC2124A8143E}"/>
              </a:ext>
            </a:extLst>
          </p:cNvPr>
          <p:cNvSpPr>
            <a:spLocks noGrp="1"/>
          </p:cNvSpPr>
          <p:nvPr>
            <p:ph type="title"/>
          </p:nvPr>
        </p:nvSpPr>
        <p:spPr/>
        <p:txBody>
          <a:bodyPr>
            <a:normAutofit fontScale="90000"/>
          </a:bodyPr>
          <a:lstStyle/>
          <a:p>
            <a:pPr algn="ctr"/>
            <a:r>
              <a:rPr lang="en-US" dirty="0">
                <a:solidFill>
                  <a:schemeClr val="tx1"/>
                </a:solidFill>
                <a:latin typeface="Arial" panose="020B0604020202020204" pitchFamily="34" charset="0"/>
                <a:cs typeface="Arial" panose="020B0604020202020204" pitchFamily="34" charset="0"/>
              </a:rPr>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Back-up</a:t>
            </a:r>
          </a:p>
        </p:txBody>
      </p:sp>
      <p:sp>
        <p:nvSpPr>
          <p:cNvPr id="5" name="Slide Number Placeholder 4">
            <a:extLst>
              <a:ext uri="{FF2B5EF4-FFF2-40B4-BE49-F238E27FC236}">
                <a16:creationId xmlns:a16="http://schemas.microsoft.com/office/drawing/2014/main" id="{C072B9B1-EA5A-4159-ACBB-A7860366E9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015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820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0F4F-69C2-4425-BF86-C100D962F46E}"/>
              </a:ext>
            </a:extLst>
          </p:cNvPr>
          <p:cNvSpPr>
            <a:spLocks noGrp="1"/>
          </p:cNvSpPr>
          <p:nvPr>
            <p:ph type="title"/>
          </p:nvPr>
        </p:nvSpPr>
        <p:spPr/>
        <p:txBody>
          <a:bodyPr vert="horz" lIns="91440" tIns="45720" rIns="91440" bIns="45720" rtlCol="0" anchor="ctr">
            <a:normAutofit fontScale="90000"/>
          </a:bodyPr>
          <a:lstStyle/>
          <a:p>
            <a:r>
              <a:rPr lang="en-US" dirty="0"/>
              <a:t>Presentation Overview</a:t>
            </a:r>
          </a:p>
        </p:txBody>
      </p:sp>
      <p:sp>
        <p:nvSpPr>
          <p:cNvPr id="5" name="Slide Number Placeholder 4">
            <a:extLst>
              <a:ext uri="{FF2B5EF4-FFF2-40B4-BE49-F238E27FC236}">
                <a16:creationId xmlns:a16="http://schemas.microsoft.com/office/drawing/2014/main" id="{3CFA3872-8E6B-4759-9BA9-919BFE97C3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52A607F8-E3D1-4F84-9E52-CCC86126E907}"/>
              </a:ext>
            </a:extLst>
          </p:cNvPr>
          <p:cNvSpPr txBox="1">
            <a:spLocks/>
          </p:cNvSpPr>
          <p:nvPr/>
        </p:nvSpPr>
        <p:spPr>
          <a:xfrm>
            <a:off x="315384" y="880390"/>
            <a:ext cx="11710712" cy="5638904"/>
          </a:xfrm>
          <a:prstGeom prst="rect">
            <a:avLst/>
          </a:prstGeom>
          <a:noFill/>
          <a:ln>
            <a:noFill/>
          </a:ln>
        </p:spPr>
        <p:txBody>
          <a:bodyPr wrap="square"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defRPr/>
            </a:pPr>
            <a:r>
              <a:rPr lang="en-US" b="1" dirty="0" smtClean="0"/>
              <a:t>Agenda</a:t>
            </a:r>
            <a:endParaRPr lang="en-US" b="1" dirty="0"/>
          </a:p>
          <a:p>
            <a:pPr marL="742950" lvl="1" indent="-285750" fontAlgn="base">
              <a:spcBef>
                <a:spcPct val="20000"/>
              </a:spcBef>
              <a:spcAft>
                <a:spcPct val="0"/>
              </a:spcAft>
              <a:buFont typeface="Arial" charset="0"/>
              <a:buChar char="–"/>
              <a:defRPr/>
            </a:pPr>
            <a:r>
              <a:rPr lang="en-US" dirty="0" smtClean="0"/>
              <a:t>Background and Top-Level Mission Highlights </a:t>
            </a:r>
            <a:endParaRPr lang="en-US" dirty="0"/>
          </a:p>
          <a:p>
            <a:pPr marL="742950" lvl="1" indent="-285750" fontAlgn="base">
              <a:spcBef>
                <a:spcPct val="20000"/>
              </a:spcBef>
              <a:spcAft>
                <a:spcPct val="0"/>
              </a:spcAft>
              <a:buFont typeface="Arial" charset="0"/>
              <a:buChar char="–"/>
              <a:defRPr/>
            </a:pPr>
            <a:r>
              <a:rPr lang="en-US" dirty="0" smtClean="0"/>
              <a:t>Electrical Power System Overview</a:t>
            </a:r>
            <a:endParaRPr lang="en-US" dirty="0"/>
          </a:p>
          <a:p>
            <a:pPr marL="1200150" lvl="2" indent="-285750" fontAlgn="base">
              <a:spcBef>
                <a:spcPct val="20000"/>
              </a:spcBef>
              <a:spcAft>
                <a:spcPct val="0"/>
              </a:spcAft>
              <a:buFont typeface="Arial" charset="0"/>
              <a:buChar char="–"/>
              <a:defRPr/>
            </a:pPr>
            <a:r>
              <a:rPr lang="en-US" dirty="0" smtClean="0"/>
              <a:t>Power Generation:  Solar Arrays</a:t>
            </a:r>
          </a:p>
          <a:p>
            <a:pPr marL="1200150" lvl="2" indent="-285750" fontAlgn="base">
              <a:spcBef>
                <a:spcPct val="20000"/>
              </a:spcBef>
              <a:spcAft>
                <a:spcPct val="0"/>
              </a:spcAft>
              <a:buFont typeface="Arial" charset="0"/>
              <a:buChar char="–"/>
              <a:defRPr/>
            </a:pPr>
            <a:r>
              <a:rPr lang="en-US" dirty="0" smtClean="0"/>
              <a:t>Energy Storage:  Batteries</a:t>
            </a:r>
          </a:p>
          <a:p>
            <a:pPr marL="1200150" lvl="2" indent="-285750" fontAlgn="base">
              <a:spcBef>
                <a:spcPct val="20000"/>
              </a:spcBef>
              <a:spcAft>
                <a:spcPct val="0"/>
              </a:spcAft>
              <a:buFont typeface="Arial" charset="0"/>
              <a:buChar char="–"/>
              <a:defRPr/>
            </a:pPr>
            <a:r>
              <a:rPr lang="en-US" dirty="0" smtClean="0"/>
              <a:t>Power Management and Distribution</a:t>
            </a:r>
            <a:endParaRPr lang="en-US" dirty="0"/>
          </a:p>
          <a:p>
            <a:pPr marL="742950" lvl="1" indent="-285750" fontAlgn="base">
              <a:spcBef>
                <a:spcPct val="20000"/>
              </a:spcBef>
              <a:spcAft>
                <a:spcPct val="0"/>
              </a:spcAft>
              <a:buFont typeface="Arial" charset="0"/>
              <a:buChar char="–"/>
              <a:defRPr/>
            </a:pPr>
            <a:r>
              <a:rPr lang="en-US" dirty="0" smtClean="0"/>
              <a:t>Current Status</a:t>
            </a:r>
            <a:endParaRPr lang="en-US" dirty="0"/>
          </a:p>
          <a:p>
            <a:pPr marL="742950" lvl="1" indent="-285750" fontAlgn="base">
              <a:spcBef>
                <a:spcPct val="20000"/>
              </a:spcBef>
              <a:spcAft>
                <a:spcPct val="0"/>
              </a:spcAft>
              <a:buFont typeface="Arial" charset="0"/>
              <a:buChar char="–"/>
              <a:defRPr/>
            </a:pPr>
            <a:r>
              <a:rPr lang="en-US" dirty="0" smtClean="0"/>
              <a:t>Conclusion</a:t>
            </a:r>
            <a:endParaRPr lang="en-US" dirty="0"/>
          </a:p>
          <a:p>
            <a:pPr marL="742950" lvl="1" indent="-285750" fontAlgn="base">
              <a:spcBef>
                <a:spcPct val="20000"/>
              </a:spcBef>
              <a:spcAft>
                <a:spcPct val="0"/>
              </a:spcAft>
              <a:buFont typeface="Arial" charset="0"/>
              <a:buChar char="–"/>
              <a:defRPr/>
            </a:pP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6974" y="2653113"/>
            <a:ext cx="6224100" cy="3501056"/>
          </a:xfrm>
          <a:prstGeom prst="rect">
            <a:avLst/>
          </a:prstGeom>
          <a:ln>
            <a:noFill/>
          </a:ln>
          <a:effectLst>
            <a:softEdge rad="112500"/>
          </a:effectLst>
        </p:spPr>
      </p:pic>
    </p:spTree>
    <p:extLst>
      <p:ext uri="{BB962C8B-B14F-4D97-AF65-F5344CB8AC3E}">
        <p14:creationId xmlns:p14="http://schemas.microsoft.com/office/powerpoint/2010/main" val="3573308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0F4F-69C2-4425-BF86-C100D962F46E}"/>
              </a:ext>
            </a:extLst>
          </p:cNvPr>
          <p:cNvSpPr>
            <a:spLocks noGrp="1"/>
          </p:cNvSpPr>
          <p:nvPr>
            <p:ph type="title"/>
          </p:nvPr>
        </p:nvSpPr>
        <p:spPr/>
        <p:txBody>
          <a:bodyPr vert="horz" lIns="91440" tIns="45720" rIns="91440" bIns="45720" rtlCol="0" anchor="ctr">
            <a:normAutofit fontScale="90000"/>
          </a:bodyPr>
          <a:lstStyle/>
          <a:p>
            <a:r>
              <a:rPr lang="en-US" dirty="0" smtClean="0"/>
              <a:t>Background and Mission Highlights</a:t>
            </a:r>
            <a:endParaRPr lang="en-US" dirty="0"/>
          </a:p>
        </p:txBody>
      </p:sp>
      <p:sp>
        <p:nvSpPr>
          <p:cNvPr id="5" name="Slide Number Placeholder 4">
            <a:extLst>
              <a:ext uri="{FF2B5EF4-FFF2-40B4-BE49-F238E27FC236}">
                <a16:creationId xmlns:a16="http://schemas.microsoft.com/office/drawing/2014/main" id="{3CFA3872-8E6B-4759-9BA9-919BFE97C3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52A607F8-E3D1-4F84-9E52-CCC86126E907}"/>
              </a:ext>
            </a:extLst>
          </p:cNvPr>
          <p:cNvSpPr txBox="1">
            <a:spLocks/>
          </p:cNvSpPr>
          <p:nvPr/>
        </p:nvSpPr>
        <p:spPr>
          <a:xfrm>
            <a:off x="315384" y="880390"/>
            <a:ext cx="11710712" cy="5638904"/>
          </a:xfrm>
          <a:prstGeom prst="rect">
            <a:avLst/>
          </a:prstGeom>
          <a:noFill/>
          <a:ln>
            <a:noFill/>
          </a:ln>
        </p:spPr>
        <p:txBody>
          <a:bodyPr wrap="square"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400" dirty="0" smtClean="0"/>
              <a:t>The NASA Artemis Gateway functions as an orbital outpost around the moon and facilitates a sustainable, long-term human return to the lunar surface</a:t>
            </a:r>
          </a:p>
          <a:p>
            <a:pPr marL="285750" indent="-285750"/>
            <a:r>
              <a:rPr lang="en-US" sz="2400" dirty="0" smtClean="0"/>
              <a:t>The Power and Propulsion Element (PPE) </a:t>
            </a:r>
            <a:r>
              <a:rPr lang="en-US" sz="2400" dirty="0"/>
              <a:t>and </a:t>
            </a:r>
            <a:r>
              <a:rPr lang="en-US" sz="2400" dirty="0" smtClean="0"/>
              <a:t>Habitation and Logistics Outpost (HALO) </a:t>
            </a:r>
            <a:r>
              <a:rPr lang="en-US" sz="2400" dirty="0"/>
              <a:t>vehicles will be co-manifested and launched as the foundational elements of the Gateway</a:t>
            </a:r>
          </a:p>
          <a:p>
            <a:pPr marL="285750" indent="-285750"/>
            <a:r>
              <a:rPr lang="en-US" sz="2400" dirty="0"/>
              <a:t>The PPE is responsible for generating all the power and propulsion required over the </a:t>
            </a:r>
            <a:r>
              <a:rPr lang="en-US" sz="2400" dirty="0" smtClean="0"/>
              <a:t>Gateway 15-year </a:t>
            </a:r>
            <a:r>
              <a:rPr lang="en-US" sz="2400" dirty="0"/>
              <a:t>service life</a:t>
            </a:r>
          </a:p>
          <a:p>
            <a:pPr marL="285750" indent="-285750"/>
            <a:r>
              <a:rPr lang="en-US" sz="2400" dirty="0"/>
              <a:t>The PPE </a:t>
            </a:r>
            <a:r>
              <a:rPr lang="en-US" sz="2400" dirty="0" smtClean="0"/>
              <a:t>power management and distribution (PMAD) </a:t>
            </a:r>
            <a:r>
              <a:rPr lang="en-US" sz="2400" dirty="0"/>
              <a:t>system is sized to generate and distribute over 55 </a:t>
            </a:r>
            <a:r>
              <a:rPr lang="en-US" sz="2400" dirty="0" err="1" smtClean="0"/>
              <a:t>kWe</a:t>
            </a:r>
            <a:r>
              <a:rPr lang="en-US" sz="2400" dirty="0" smtClean="0"/>
              <a:t> EOL</a:t>
            </a:r>
            <a:endParaRPr lang="en-US" sz="2400" dirty="0"/>
          </a:p>
          <a:p>
            <a:pPr marL="285750" indent="-285750"/>
            <a:r>
              <a:rPr lang="en-US" dirty="0" smtClean="0"/>
              <a:t>The PPE will perform an electric orbit raise (EOR) to reach the NRHO utilizing solar electric propulsion at power levels &gt;40 kW</a:t>
            </a:r>
            <a:endParaRPr lang="en-US" dirty="0"/>
          </a:p>
          <a:p>
            <a:pPr marL="285750" indent="-285750"/>
            <a:r>
              <a:rPr lang="en-US" sz="2400" dirty="0" smtClean="0"/>
              <a:t>PPE Spacecraft Prime </a:t>
            </a:r>
            <a:r>
              <a:rPr lang="en-US" sz="2400" dirty="0"/>
              <a:t>Contractor:  </a:t>
            </a:r>
            <a:r>
              <a:rPr lang="en-US" sz="2400" dirty="0" smtClean="0"/>
              <a:t>MAXAR</a:t>
            </a:r>
            <a:endParaRPr lang="en-US" sz="2400" dirty="0"/>
          </a:p>
          <a:p>
            <a:pPr marL="742950" lvl="1" indent="-285750"/>
            <a:r>
              <a:rPr lang="en-US" dirty="0"/>
              <a:t>Sub-Contractor:  Deployable Space Systems (DSS) for ROSA</a:t>
            </a:r>
          </a:p>
          <a:p>
            <a:pPr marL="742950" lvl="1" indent="-285750"/>
            <a:r>
              <a:rPr lang="en-US" dirty="0"/>
              <a:t>Sub-Contractor:  </a:t>
            </a:r>
            <a:r>
              <a:rPr lang="en-US" dirty="0" err="1"/>
              <a:t>SolAero</a:t>
            </a:r>
            <a:r>
              <a:rPr lang="en-US" dirty="0"/>
              <a:t> Technologies for </a:t>
            </a:r>
            <a:r>
              <a:rPr lang="en-US" dirty="0" smtClean="0"/>
              <a:t>power modules </a:t>
            </a:r>
            <a:r>
              <a:rPr lang="en-US" dirty="0"/>
              <a:t>and cells</a:t>
            </a:r>
          </a:p>
        </p:txBody>
      </p:sp>
      <p:pic>
        <p:nvPicPr>
          <p:cNvPr id="8" name="Picture 7"/>
          <p:cNvPicPr>
            <a:picLocks noChangeAspect="1"/>
          </p:cNvPicPr>
          <p:nvPr/>
        </p:nvPicPr>
        <p:blipFill>
          <a:blip r:embed="rId2"/>
          <a:stretch>
            <a:fillRect/>
          </a:stretch>
        </p:blipFill>
        <p:spPr>
          <a:xfrm>
            <a:off x="9870795" y="4838235"/>
            <a:ext cx="1407571" cy="451485"/>
          </a:xfrm>
          <a:prstGeom prst="rect">
            <a:avLst/>
          </a:prstGeom>
        </p:spPr>
      </p:pic>
      <p:pic>
        <p:nvPicPr>
          <p:cNvPr id="9" name="Picture 8"/>
          <p:cNvPicPr>
            <a:picLocks noChangeAspect="1"/>
          </p:cNvPicPr>
          <p:nvPr/>
        </p:nvPicPr>
        <p:blipFill>
          <a:blip r:embed="rId3"/>
          <a:stretch>
            <a:fillRect/>
          </a:stretch>
        </p:blipFill>
        <p:spPr>
          <a:xfrm>
            <a:off x="9803055" y="5289720"/>
            <a:ext cx="1543050" cy="419100"/>
          </a:xfrm>
          <a:prstGeom prst="rect">
            <a:avLst/>
          </a:prstGeom>
        </p:spPr>
      </p:pic>
      <p:pic>
        <p:nvPicPr>
          <p:cNvPr id="10" name="Picture 9"/>
          <p:cNvPicPr>
            <a:picLocks noChangeAspect="1"/>
          </p:cNvPicPr>
          <p:nvPr/>
        </p:nvPicPr>
        <p:blipFill>
          <a:blip r:embed="rId4"/>
          <a:stretch>
            <a:fillRect/>
          </a:stretch>
        </p:blipFill>
        <p:spPr>
          <a:xfrm>
            <a:off x="9743009" y="5829137"/>
            <a:ext cx="1663141" cy="571253"/>
          </a:xfrm>
          <a:prstGeom prst="rect">
            <a:avLst/>
          </a:prstGeom>
        </p:spPr>
      </p:pic>
    </p:spTree>
    <p:extLst>
      <p:ext uri="{BB962C8B-B14F-4D97-AF65-F5344CB8AC3E}">
        <p14:creationId xmlns:p14="http://schemas.microsoft.com/office/powerpoint/2010/main" val="1239892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0F4F-69C2-4425-BF86-C100D962F46E}"/>
              </a:ext>
            </a:extLst>
          </p:cNvPr>
          <p:cNvSpPr>
            <a:spLocks noGrp="1"/>
          </p:cNvSpPr>
          <p:nvPr>
            <p:ph type="title"/>
          </p:nvPr>
        </p:nvSpPr>
        <p:spPr/>
        <p:txBody>
          <a:bodyPr vert="horz" lIns="91440" tIns="45720" rIns="91440" bIns="45720" rtlCol="0" anchor="ctr">
            <a:normAutofit fontScale="90000"/>
          </a:bodyPr>
          <a:lstStyle/>
          <a:p>
            <a:r>
              <a:rPr lang="en-US" dirty="0" smtClean="0"/>
              <a:t>Background and Mission Highlights</a:t>
            </a:r>
            <a:endParaRPr lang="en-US" dirty="0"/>
          </a:p>
        </p:txBody>
      </p:sp>
      <p:sp>
        <p:nvSpPr>
          <p:cNvPr id="5" name="Slide Number Placeholder 4">
            <a:extLst>
              <a:ext uri="{FF2B5EF4-FFF2-40B4-BE49-F238E27FC236}">
                <a16:creationId xmlns:a16="http://schemas.microsoft.com/office/drawing/2014/main" id="{3CFA3872-8E6B-4759-9BA9-919BFE97C3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52A607F8-E3D1-4F84-9E52-CCC86126E907}"/>
              </a:ext>
            </a:extLst>
          </p:cNvPr>
          <p:cNvSpPr txBox="1">
            <a:spLocks/>
          </p:cNvSpPr>
          <p:nvPr/>
        </p:nvSpPr>
        <p:spPr>
          <a:xfrm>
            <a:off x="315384" y="880390"/>
            <a:ext cx="11710712" cy="5638904"/>
          </a:xfrm>
          <a:prstGeom prst="rect">
            <a:avLst/>
          </a:prstGeom>
          <a:noFill/>
          <a:ln>
            <a:noFill/>
          </a:ln>
        </p:spPr>
        <p:txBody>
          <a:bodyPr wrap="square"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53243"/>
            <a:ext cx="10058400" cy="5657850"/>
          </a:xfrm>
          <a:prstGeom prst="rect">
            <a:avLst/>
          </a:prstGeom>
        </p:spPr>
      </p:pic>
    </p:spTree>
    <p:extLst>
      <p:ext uri="{BB962C8B-B14F-4D97-AF65-F5344CB8AC3E}">
        <p14:creationId xmlns:p14="http://schemas.microsoft.com/office/powerpoint/2010/main" val="3319418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0F4F-69C2-4425-BF86-C100D962F46E}"/>
              </a:ext>
            </a:extLst>
          </p:cNvPr>
          <p:cNvSpPr>
            <a:spLocks noGrp="1"/>
          </p:cNvSpPr>
          <p:nvPr>
            <p:ph type="title"/>
          </p:nvPr>
        </p:nvSpPr>
        <p:spPr/>
        <p:txBody>
          <a:bodyPr vert="horz" lIns="91440" tIns="45720" rIns="91440" bIns="45720" rtlCol="0" anchor="ctr">
            <a:normAutofit fontScale="90000"/>
          </a:bodyPr>
          <a:lstStyle/>
          <a:p>
            <a:r>
              <a:rPr lang="en-US" dirty="0" smtClean="0"/>
              <a:t>Electrical Power System Overview</a:t>
            </a:r>
            <a:endParaRPr lang="en-US" dirty="0"/>
          </a:p>
        </p:txBody>
      </p:sp>
      <p:sp>
        <p:nvSpPr>
          <p:cNvPr id="5" name="Slide Number Placeholder 4">
            <a:extLst>
              <a:ext uri="{FF2B5EF4-FFF2-40B4-BE49-F238E27FC236}">
                <a16:creationId xmlns:a16="http://schemas.microsoft.com/office/drawing/2014/main" id="{3CFA3872-8E6B-4759-9BA9-919BFE97C3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52A607F8-E3D1-4F84-9E52-CCC86126E907}"/>
              </a:ext>
            </a:extLst>
          </p:cNvPr>
          <p:cNvSpPr txBox="1">
            <a:spLocks/>
          </p:cNvSpPr>
          <p:nvPr/>
        </p:nvSpPr>
        <p:spPr>
          <a:xfrm>
            <a:off x="315384" y="880390"/>
            <a:ext cx="11710712" cy="5638904"/>
          </a:xfrm>
          <a:prstGeom prst="rect">
            <a:avLst/>
          </a:prstGeom>
          <a:noFill/>
          <a:ln>
            <a:noFill/>
          </a:ln>
        </p:spPr>
        <p:txBody>
          <a:bodyPr wrap="square"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400" dirty="0" smtClean="0"/>
              <a:t>The </a:t>
            </a:r>
            <a:r>
              <a:rPr lang="en-US" sz="2400" dirty="0"/>
              <a:t>PPE PMAD system is sized to generate and distribute over 55 </a:t>
            </a:r>
            <a:r>
              <a:rPr lang="en-US" sz="2400" dirty="0" err="1" smtClean="0"/>
              <a:t>kWe</a:t>
            </a:r>
            <a:r>
              <a:rPr lang="en-US" sz="2400" dirty="0" smtClean="0"/>
              <a:t> EOL</a:t>
            </a:r>
            <a:endParaRPr lang="en-US" sz="2400" dirty="0"/>
          </a:p>
          <a:p>
            <a:pPr marL="742950" lvl="1" indent="-285750"/>
            <a:r>
              <a:rPr lang="en-US" dirty="0"/>
              <a:t>Leverages </a:t>
            </a:r>
            <a:r>
              <a:rPr lang="en-US" dirty="0" err="1"/>
              <a:t>Maxar</a:t>
            </a:r>
            <a:r>
              <a:rPr lang="en-US" dirty="0"/>
              <a:t> Heritage 1300 Series </a:t>
            </a:r>
            <a:r>
              <a:rPr lang="en-US" dirty="0" smtClean="0"/>
              <a:t>Bus</a:t>
            </a:r>
          </a:p>
          <a:p>
            <a:pPr marL="1200150" lvl="2" indent="-285750"/>
            <a:r>
              <a:rPr lang="en-US" dirty="0" smtClean="0"/>
              <a:t>Internal 100 </a:t>
            </a:r>
            <a:r>
              <a:rPr lang="en-US" dirty="0" err="1" smtClean="0"/>
              <a:t>Vdc</a:t>
            </a:r>
            <a:r>
              <a:rPr lang="en-US" dirty="0" smtClean="0"/>
              <a:t> distribution for internal loads and high-power SEP</a:t>
            </a:r>
          </a:p>
          <a:p>
            <a:pPr marL="1200150" lvl="2" indent="-285750"/>
            <a:r>
              <a:rPr lang="en-US" dirty="0" smtClean="0"/>
              <a:t>Solar array regulation</a:t>
            </a:r>
          </a:p>
          <a:p>
            <a:pPr marL="1200150" lvl="2" indent="-285750"/>
            <a:r>
              <a:rPr lang="en-US" dirty="0" smtClean="0"/>
              <a:t>Battery charging and discharging electronics</a:t>
            </a:r>
            <a:endParaRPr lang="en-US" dirty="0"/>
          </a:p>
          <a:p>
            <a:pPr marL="742950" lvl="1" indent="-285750"/>
            <a:r>
              <a:rPr lang="en-US" dirty="0"/>
              <a:t>High-Power Lightweight Roll Out Solar Array (ROSA)</a:t>
            </a:r>
          </a:p>
          <a:p>
            <a:pPr marL="1200150" lvl="2" indent="-285750"/>
            <a:r>
              <a:rPr lang="en-US" dirty="0"/>
              <a:t>Z4J Solar Cells</a:t>
            </a:r>
          </a:p>
          <a:p>
            <a:pPr marL="1200150" lvl="2" indent="-285750"/>
            <a:r>
              <a:rPr lang="en-US" dirty="0" err="1" smtClean="0"/>
              <a:t>SolAero</a:t>
            </a:r>
            <a:r>
              <a:rPr lang="en-US" dirty="0" smtClean="0"/>
              <a:t> Standard Solar Power </a:t>
            </a:r>
            <a:r>
              <a:rPr lang="en-US" dirty="0"/>
              <a:t>Modules</a:t>
            </a:r>
          </a:p>
          <a:p>
            <a:pPr marL="742950" lvl="1" indent="-285750"/>
            <a:r>
              <a:rPr lang="en-US" dirty="0"/>
              <a:t>Li-Ion Batteries</a:t>
            </a:r>
          </a:p>
          <a:p>
            <a:pPr marL="742950" lvl="1" indent="-285750"/>
            <a:r>
              <a:rPr lang="en-US" dirty="0"/>
              <a:t>16 kW, 120V Converters</a:t>
            </a:r>
          </a:p>
          <a:p>
            <a:pPr marL="285750" indent="-285750"/>
            <a:r>
              <a:rPr lang="en-US" sz="2400" dirty="0" smtClean="0"/>
              <a:t>Significant operational scenarios for the EPS</a:t>
            </a:r>
          </a:p>
          <a:p>
            <a:pPr marL="742950" lvl="1" indent="-285750"/>
            <a:r>
              <a:rPr lang="en-US" dirty="0" smtClean="0"/>
              <a:t>Providing &gt;40 kW for SEP while providing power for HALO during the EOR</a:t>
            </a:r>
          </a:p>
          <a:p>
            <a:pPr marL="742950" lvl="1" indent="-285750"/>
            <a:r>
              <a:rPr lang="en-US" dirty="0" smtClean="0"/>
              <a:t>Providing 24 kW to Gateway while performing SEP maneuvers at 26.6 kW levels</a:t>
            </a:r>
          </a:p>
          <a:p>
            <a:pPr marL="742950" lvl="1" indent="-285750"/>
            <a:r>
              <a:rPr lang="en-US" dirty="0" smtClean="0"/>
              <a:t>Providing 32 kW to Gateway during crewed operations in NRHO</a:t>
            </a:r>
            <a:endParaRPr lang="en-US" dirty="0"/>
          </a:p>
        </p:txBody>
      </p:sp>
    </p:spTree>
    <p:extLst>
      <p:ext uri="{BB962C8B-B14F-4D97-AF65-F5344CB8AC3E}">
        <p14:creationId xmlns:p14="http://schemas.microsoft.com/office/powerpoint/2010/main" val="1530623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0F4F-69C2-4425-BF86-C100D962F46E}"/>
              </a:ext>
            </a:extLst>
          </p:cNvPr>
          <p:cNvSpPr>
            <a:spLocks noGrp="1"/>
          </p:cNvSpPr>
          <p:nvPr>
            <p:ph type="title"/>
          </p:nvPr>
        </p:nvSpPr>
        <p:spPr/>
        <p:txBody>
          <a:bodyPr vert="horz" lIns="91440" tIns="45720" rIns="91440" bIns="45720" rtlCol="0" anchor="ctr">
            <a:normAutofit fontScale="90000"/>
          </a:bodyPr>
          <a:lstStyle/>
          <a:p>
            <a:r>
              <a:rPr lang="en-US" dirty="0" smtClean="0"/>
              <a:t>Electrical Power System Overview – Block Diagram</a:t>
            </a:r>
            <a:endParaRPr lang="en-US" dirty="0"/>
          </a:p>
        </p:txBody>
      </p:sp>
      <p:sp>
        <p:nvSpPr>
          <p:cNvPr id="3" name="Rounded Rectangle 2"/>
          <p:cNvSpPr/>
          <p:nvPr/>
        </p:nvSpPr>
        <p:spPr>
          <a:xfrm>
            <a:off x="757646" y="1489166"/>
            <a:ext cx="7209069" cy="401682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CFA3872-8E6B-4759-9BA9-919BFE97C3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61" name="Rounded Rectangle 160"/>
          <p:cNvSpPr/>
          <p:nvPr/>
        </p:nvSpPr>
        <p:spPr>
          <a:xfrm>
            <a:off x="8004980" y="1488031"/>
            <a:ext cx="3010540" cy="401682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9" name="Group 8"/>
          <p:cNvGrpSpPr/>
          <p:nvPr/>
        </p:nvGrpSpPr>
        <p:grpSpPr>
          <a:xfrm>
            <a:off x="1167966" y="1562678"/>
            <a:ext cx="9856068" cy="3810509"/>
            <a:chOff x="2098331" y="874702"/>
            <a:chExt cx="8196375" cy="3168846"/>
          </a:xfrm>
        </p:grpSpPr>
        <p:grpSp>
          <p:nvGrpSpPr>
            <p:cNvPr id="10" name="Group 9"/>
            <p:cNvGrpSpPr/>
            <p:nvPr/>
          </p:nvGrpSpPr>
          <p:grpSpPr>
            <a:xfrm>
              <a:off x="2098331" y="874702"/>
              <a:ext cx="8196375" cy="3168846"/>
              <a:chOff x="2098331" y="874702"/>
              <a:chExt cx="8196375" cy="3168846"/>
            </a:xfrm>
          </p:grpSpPr>
          <p:grpSp>
            <p:nvGrpSpPr>
              <p:cNvPr id="15" name="Group 14"/>
              <p:cNvGrpSpPr/>
              <p:nvPr/>
            </p:nvGrpSpPr>
            <p:grpSpPr>
              <a:xfrm>
                <a:off x="2098331" y="874702"/>
                <a:ext cx="8196375" cy="3168846"/>
                <a:chOff x="2149702" y="1218220"/>
                <a:chExt cx="8196375" cy="3168846"/>
              </a:xfrm>
            </p:grpSpPr>
            <p:grpSp>
              <p:nvGrpSpPr>
                <p:cNvPr id="17" name="Group 16"/>
                <p:cNvGrpSpPr/>
                <p:nvPr/>
              </p:nvGrpSpPr>
              <p:grpSpPr>
                <a:xfrm>
                  <a:off x="2149702" y="1218220"/>
                  <a:ext cx="8196375" cy="3168846"/>
                  <a:chOff x="315384" y="1850177"/>
                  <a:chExt cx="5944281" cy="2437342"/>
                </a:xfrm>
              </p:grpSpPr>
              <p:sp>
                <p:nvSpPr>
                  <p:cNvPr id="21" name="Rectangle 20"/>
                  <p:cNvSpPr/>
                  <p:nvPr/>
                </p:nvSpPr>
                <p:spPr>
                  <a:xfrm>
                    <a:off x="315384" y="1882634"/>
                    <a:ext cx="622298" cy="1727438"/>
                  </a:xfrm>
                  <a:prstGeom prst="rect">
                    <a:avLst/>
                  </a:prstGeom>
                  <a:solidFill>
                    <a:srgbClr val="FFC000"/>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a:t>
                    </a:r>
                    <a:br>
                      <a:rPr lang="en-US" dirty="0" smtClean="0">
                        <a:ln w="0"/>
                        <a:solidFill>
                          <a:schemeClr val="tx1"/>
                        </a:solidFill>
                        <a:effectLst>
                          <a:outerShdw blurRad="38100" dist="19050" dir="2700000" algn="tl" rotWithShape="0">
                            <a:schemeClr val="dk1">
                              <a:alpha val="40000"/>
                            </a:schemeClr>
                          </a:outerShdw>
                        </a:effectLst>
                      </a:rPr>
                    </a:br>
                    <a:r>
                      <a:rPr lang="en-US" dirty="0" smtClean="0">
                        <a:ln w="0"/>
                        <a:solidFill>
                          <a:schemeClr val="tx1"/>
                        </a:solidFill>
                        <a:effectLst>
                          <a:outerShdw blurRad="38100" dist="19050" dir="2700000" algn="tl" rotWithShape="0">
                            <a:schemeClr val="dk1">
                              <a:alpha val="40000"/>
                            </a:schemeClr>
                          </a:outerShdw>
                        </a:effectLst>
                      </a:rPr>
                      <a:t>A</a:t>
                    </a:r>
                    <a:br>
                      <a:rPr lang="en-US" dirty="0" smtClean="0">
                        <a:ln w="0"/>
                        <a:solidFill>
                          <a:schemeClr val="tx1"/>
                        </a:solidFill>
                        <a:effectLst>
                          <a:outerShdw blurRad="38100" dist="19050" dir="2700000" algn="tl" rotWithShape="0">
                            <a:schemeClr val="dk1">
                              <a:alpha val="40000"/>
                            </a:schemeClr>
                          </a:outerShdw>
                        </a:effectLst>
                      </a:rPr>
                    </a:br>
                    <a:r>
                      <a:rPr lang="en-US" dirty="0" smtClean="0">
                        <a:ln w="0"/>
                        <a:solidFill>
                          <a:schemeClr val="tx1"/>
                        </a:solidFill>
                        <a:effectLst>
                          <a:outerShdw blurRad="38100" dist="19050" dir="2700000" algn="tl" rotWithShape="0">
                            <a:schemeClr val="dk1">
                              <a:alpha val="40000"/>
                            </a:schemeClr>
                          </a:outerShdw>
                        </a:effectLst>
                      </a:rPr>
                      <a:t>W</a:t>
                    </a:r>
                    <a:endParaRPr lang="en-US" dirty="0">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a:off x="696989" y="2304255"/>
                    <a:ext cx="622298" cy="1727438"/>
                  </a:xfrm>
                  <a:prstGeom prst="rect">
                    <a:avLst/>
                  </a:prstGeom>
                  <a:solidFill>
                    <a:srgbClr val="FFC000"/>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a:t>
                    </a:r>
                    <a:br>
                      <a:rPr lang="en-US" dirty="0" smtClean="0">
                        <a:ln w="0"/>
                        <a:solidFill>
                          <a:schemeClr val="tx1"/>
                        </a:solidFill>
                        <a:effectLst>
                          <a:outerShdw blurRad="38100" dist="19050" dir="2700000" algn="tl" rotWithShape="0">
                            <a:schemeClr val="dk1">
                              <a:alpha val="40000"/>
                            </a:schemeClr>
                          </a:outerShdw>
                        </a:effectLst>
                      </a:rPr>
                    </a:br>
                    <a:r>
                      <a:rPr lang="en-US" dirty="0" smtClean="0">
                        <a:ln w="0"/>
                        <a:solidFill>
                          <a:schemeClr val="tx1"/>
                        </a:solidFill>
                        <a:effectLst>
                          <a:outerShdw blurRad="38100" dist="19050" dir="2700000" algn="tl" rotWithShape="0">
                            <a:schemeClr val="dk1">
                              <a:alpha val="40000"/>
                            </a:schemeClr>
                          </a:outerShdw>
                        </a:effectLst>
                      </a:rPr>
                      <a:t>A</a:t>
                    </a:r>
                    <a:br>
                      <a:rPr lang="en-US" dirty="0" smtClean="0">
                        <a:ln w="0"/>
                        <a:solidFill>
                          <a:schemeClr val="tx1"/>
                        </a:solidFill>
                        <a:effectLst>
                          <a:outerShdw blurRad="38100" dist="19050" dir="2700000" algn="tl" rotWithShape="0">
                            <a:schemeClr val="dk1">
                              <a:alpha val="40000"/>
                            </a:schemeClr>
                          </a:outerShdw>
                        </a:effectLst>
                      </a:rPr>
                    </a:br>
                    <a:r>
                      <a:rPr lang="en-US" dirty="0" smtClean="0">
                        <a:ln w="0"/>
                        <a:solidFill>
                          <a:schemeClr val="tx1"/>
                        </a:solidFill>
                        <a:effectLst>
                          <a:outerShdw blurRad="38100" dist="19050" dir="2700000" algn="tl" rotWithShape="0">
                            <a:schemeClr val="dk1">
                              <a:alpha val="40000"/>
                            </a:schemeClr>
                          </a:outerShdw>
                        </a:effectLst>
                      </a:rPr>
                      <a:t>W</a:t>
                    </a:r>
                    <a:endParaRPr lang="en-US" dirty="0">
                      <a:ln w="0"/>
                      <a:solidFill>
                        <a:schemeClr val="tx1"/>
                      </a:solidFill>
                      <a:effectLst>
                        <a:outerShdw blurRad="38100" dist="19050" dir="2700000" algn="tl" rotWithShape="0">
                          <a:schemeClr val="dk1">
                            <a:alpha val="40000"/>
                          </a:schemeClr>
                        </a:outerShdw>
                      </a:effectLst>
                    </a:endParaRPr>
                  </a:p>
                </p:txBody>
              </p:sp>
              <p:sp>
                <p:nvSpPr>
                  <p:cNvPr id="23" name="Rectangle 22"/>
                  <p:cNvSpPr/>
                  <p:nvPr/>
                </p:nvSpPr>
                <p:spPr>
                  <a:xfrm>
                    <a:off x="1700895" y="1882634"/>
                    <a:ext cx="1088487" cy="1727438"/>
                  </a:xfrm>
                  <a:prstGeom prst="rect">
                    <a:avLst/>
                  </a:prstGeom>
                  <a:solidFill>
                    <a:schemeClr val="accent1">
                      <a:lumMod val="60000"/>
                      <a:lumOff val="4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MAXAR</a:t>
                    </a:r>
                  </a:p>
                  <a:p>
                    <a:pPr algn="ctr"/>
                    <a:r>
                      <a:rPr 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1300 Series Bus</a:t>
                    </a:r>
                    <a:endParaRPr 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cxnSp>
                <p:nvCxnSpPr>
                  <p:cNvPr id="24" name="Straight Connector 23"/>
                  <p:cNvCxnSpPr/>
                  <p:nvPr/>
                </p:nvCxnSpPr>
                <p:spPr>
                  <a:xfrm flipV="1">
                    <a:off x="937681" y="2192405"/>
                    <a:ext cx="763212" cy="3020"/>
                  </a:xfrm>
                  <a:prstGeom prst="line">
                    <a:avLst/>
                  </a:prstGeom>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1319286" y="2505196"/>
                    <a:ext cx="381607" cy="0"/>
                  </a:xfrm>
                  <a:prstGeom prst="line">
                    <a:avLst/>
                  </a:prstGeom>
                  <a:ln/>
                </p:spPr>
                <p:style>
                  <a:lnRef idx="1">
                    <a:schemeClr val="dk1"/>
                  </a:lnRef>
                  <a:fillRef idx="0">
                    <a:schemeClr val="dk1"/>
                  </a:fillRef>
                  <a:effectRef idx="0">
                    <a:schemeClr val="dk1"/>
                  </a:effectRef>
                  <a:fontRef idx="minor">
                    <a:schemeClr val="tx1"/>
                  </a:fontRef>
                </p:style>
              </p:cxnSp>
              <p:grpSp>
                <p:nvGrpSpPr>
                  <p:cNvPr id="26" name="Group 25"/>
                  <p:cNvGrpSpPr/>
                  <p:nvPr/>
                </p:nvGrpSpPr>
                <p:grpSpPr>
                  <a:xfrm>
                    <a:off x="1624058" y="3611656"/>
                    <a:ext cx="242742" cy="674445"/>
                    <a:chOff x="2719060" y="2766053"/>
                    <a:chExt cx="176540" cy="393072"/>
                  </a:xfrm>
                </p:grpSpPr>
                <p:cxnSp>
                  <p:nvCxnSpPr>
                    <p:cNvPr id="154" name="Straight Connector 153"/>
                    <p:cNvCxnSpPr/>
                    <p:nvPr/>
                  </p:nvCxnSpPr>
                  <p:spPr>
                    <a:xfrm flipV="1">
                      <a:off x="2719060" y="2922686"/>
                      <a:ext cx="176540" cy="1760"/>
                    </a:xfrm>
                    <a:prstGeom prst="line">
                      <a:avLst/>
                    </a:prstGeom>
                    <a:ln/>
                  </p:spPr>
                  <p:style>
                    <a:lnRef idx="1">
                      <a:schemeClr val="dk1"/>
                    </a:lnRef>
                    <a:fillRef idx="0">
                      <a:schemeClr val="dk1"/>
                    </a:fillRef>
                    <a:effectRef idx="0">
                      <a:schemeClr val="dk1"/>
                    </a:effectRef>
                    <a:fontRef idx="minor">
                      <a:schemeClr val="tx1"/>
                    </a:fontRef>
                  </p:style>
                </p:cxnSp>
                <p:cxnSp>
                  <p:nvCxnSpPr>
                    <p:cNvPr id="155" name="Straight Connector 154"/>
                    <p:cNvCxnSpPr/>
                    <p:nvPr/>
                  </p:nvCxnSpPr>
                  <p:spPr>
                    <a:xfrm>
                      <a:off x="2769546" y="2962809"/>
                      <a:ext cx="88270" cy="524"/>
                    </a:xfrm>
                    <a:prstGeom prst="line">
                      <a:avLst/>
                    </a:prstGeom>
                    <a:ln/>
                  </p:spPr>
                  <p:style>
                    <a:lnRef idx="1">
                      <a:schemeClr val="dk1"/>
                    </a:lnRef>
                    <a:fillRef idx="0">
                      <a:schemeClr val="dk1"/>
                    </a:fillRef>
                    <a:effectRef idx="0">
                      <a:schemeClr val="dk1"/>
                    </a:effectRef>
                    <a:fontRef idx="minor">
                      <a:schemeClr val="tx1"/>
                    </a:fontRef>
                  </p:style>
                </p:cxnSp>
                <p:cxnSp>
                  <p:nvCxnSpPr>
                    <p:cNvPr id="156" name="Straight Connector 155"/>
                    <p:cNvCxnSpPr/>
                    <p:nvPr/>
                  </p:nvCxnSpPr>
                  <p:spPr>
                    <a:xfrm flipV="1">
                      <a:off x="2813681" y="2962809"/>
                      <a:ext cx="0" cy="156633"/>
                    </a:xfrm>
                    <a:prstGeom prst="line">
                      <a:avLst/>
                    </a:prstGeom>
                    <a:ln/>
                  </p:spPr>
                  <p:style>
                    <a:lnRef idx="1">
                      <a:schemeClr val="dk1"/>
                    </a:lnRef>
                    <a:fillRef idx="0">
                      <a:schemeClr val="dk1"/>
                    </a:fillRef>
                    <a:effectRef idx="0">
                      <a:schemeClr val="dk1"/>
                    </a:effectRef>
                    <a:fontRef idx="minor">
                      <a:schemeClr val="tx1"/>
                    </a:fontRef>
                  </p:style>
                </p:cxnSp>
                <p:cxnSp>
                  <p:nvCxnSpPr>
                    <p:cNvPr id="157" name="Straight Connector 156"/>
                    <p:cNvCxnSpPr/>
                    <p:nvPr/>
                  </p:nvCxnSpPr>
                  <p:spPr>
                    <a:xfrm flipV="1">
                      <a:off x="2813681" y="2766053"/>
                      <a:ext cx="0" cy="156633"/>
                    </a:xfrm>
                    <a:prstGeom prst="line">
                      <a:avLst/>
                    </a:prstGeom>
                    <a:ln/>
                  </p:spPr>
                  <p:style>
                    <a:lnRef idx="1">
                      <a:schemeClr val="dk1"/>
                    </a:lnRef>
                    <a:fillRef idx="0">
                      <a:schemeClr val="dk1"/>
                    </a:fillRef>
                    <a:effectRef idx="0">
                      <a:schemeClr val="dk1"/>
                    </a:effectRef>
                    <a:fontRef idx="minor">
                      <a:schemeClr val="tx1"/>
                    </a:fontRef>
                  </p:style>
                </p:cxnSp>
                <p:cxnSp>
                  <p:nvCxnSpPr>
                    <p:cNvPr id="158" name="Straight Connector 157"/>
                    <p:cNvCxnSpPr/>
                    <p:nvPr/>
                  </p:nvCxnSpPr>
                  <p:spPr>
                    <a:xfrm flipV="1">
                      <a:off x="2763939" y="3119442"/>
                      <a:ext cx="99484" cy="431"/>
                    </a:xfrm>
                    <a:prstGeom prst="line">
                      <a:avLst/>
                    </a:prstGeom>
                    <a:ln/>
                  </p:spPr>
                  <p:style>
                    <a:lnRef idx="1">
                      <a:schemeClr val="dk1"/>
                    </a:lnRef>
                    <a:fillRef idx="0">
                      <a:schemeClr val="dk1"/>
                    </a:fillRef>
                    <a:effectRef idx="0">
                      <a:schemeClr val="dk1"/>
                    </a:effectRef>
                    <a:fontRef idx="minor">
                      <a:schemeClr val="tx1"/>
                    </a:fontRef>
                  </p:style>
                </p:cxnSp>
                <p:cxnSp>
                  <p:nvCxnSpPr>
                    <p:cNvPr id="159" name="Straight Connector 158"/>
                    <p:cNvCxnSpPr/>
                    <p:nvPr/>
                  </p:nvCxnSpPr>
                  <p:spPr>
                    <a:xfrm flipV="1">
                      <a:off x="2787436" y="3138493"/>
                      <a:ext cx="52490" cy="524"/>
                    </a:xfrm>
                    <a:prstGeom prst="line">
                      <a:avLst/>
                    </a:prstGeom>
                    <a:ln/>
                  </p:spPr>
                  <p:style>
                    <a:lnRef idx="1">
                      <a:schemeClr val="dk1"/>
                    </a:lnRef>
                    <a:fillRef idx="0">
                      <a:schemeClr val="dk1"/>
                    </a:fillRef>
                    <a:effectRef idx="0">
                      <a:schemeClr val="dk1"/>
                    </a:effectRef>
                    <a:fontRef idx="minor">
                      <a:schemeClr val="tx1"/>
                    </a:fontRef>
                  </p:style>
                </p:cxnSp>
                <p:cxnSp>
                  <p:nvCxnSpPr>
                    <p:cNvPr id="160" name="Straight Connector 159"/>
                    <p:cNvCxnSpPr/>
                    <p:nvPr/>
                  </p:nvCxnSpPr>
                  <p:spPr>
                    <a:xfrm>
                      <a:off x="2801510" y="3159125"/>
                      <a:ext cx="31221"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27" name="Group 26"/>
                  <p:cNvGrpSpPr/>
                  <p:nvPr/>
                </p:nvGrpSpPr>
                <p:grpSpPr>
                  <a:xfrm>
                    <a:off x="1942180" y="3613074"/>
                    <a:ext cx="242742" cy="674445"/>
                    <a:chOff x="2719060" y="2766053"/>
                    <a:chExt cx="176540" cy="393072"/>
                  </a:xfrm>
                </p:grpSpPr>
                <p:cxnSp>
                  <p:nvCxnSpPr>
                    <p:cNvPr id="147" name="Straight Connector 146"/>
                    <p:cNvCxnSpPr/>
                    <p:nvPr/>
                  </p:nvCxnSpPr>
                  <p:spPr>
                    <a:xfrm flipV="1">
                      <a:off x="2719060" y="2922686"/>
                      <a:ext cx="176540" cy="1760"/>
                    </a:xfrm>
                    <a:prstGeom prst="line">
                      <a:avLst/>
                    </a:prstGeom>
                    <a:ln/>
                  </p:spPr>
                  <p:style>
                    <a:lnRef idx="1">
                      <a:schemeClr val="dk1"/>
                    </a:lnRef>
                    <a:fillRef idx="0">
                      <a:schemeClr val="dk1"/>
                    </a:fillRef>
                    <a:effectRef idx="0">
                      <a:schemeClr val="dk1"/>
                    </a:effectRef>
                    <a:fontRef idx="minor">
                      <a:schemeClr val="tx1"/>
                    </a:fontRef>
                  </p:style>
                </p:cxnSp>
                <p:cxnSp>
                  <p:nvCxnSpPr>
                    <p:cNvPr id="148" name="Straight Connector 147"/>
                    <p:cNvCxnSpPr/>
                    <p:nvPr/>
                  </p:nvCxnSpPr>
                  <p:spPr>
                    <a:xfrm>
                      <a:off x="2769546" y="2962809"/>
                      <a:ext cx="88270" cy="524"/>
                    </a:xfrm>
                    <a:prstGeom prst="line">
                      <a:avLst/>
                    </a:prstGeom>
                    <a:ln/>
                  </p:spPr>
                  <p:style>
                    <a:lnRef idx="1">
                      <a:schemeClr val="dk1"/>
                    </a:lnRef>
                    <a:fillRef idx="0">
                      <a:schemeClr val="dk1"/>
                    </a:fillRef>
                    <a:effectRef idx="0">
                      <a:schemeClr val="dk1"/>
                    </a:effectRef>
                    <a:fontRef idx="minor">
                      <a:schemeClr val="tx1"/>
                    </a:fontRef>
                  </p:style>
                </p:cxnSp>
                <p:cxnSp>
                  <p:nvCxnSpPr>
                    <p:cNvPr id="149" name="Straight Connector 148"/>
                    <p:cNvCxnSpPr/>
                    <p:nvPr/>
                  </p:nvCxnSpPr>
                  <p:spPr>
                    <a:xfrm flipV="1">
                      <a:off x="2813681" y="2962809"/>
                      <a:ext cx="0" cy="156633"/>
                    </a:xfrm>
                    <a:prstGeom prst="line">
                      <a:avLst/>
                    </a:prstGeom>
                    <a:ln/>
                  </p:spPr>
                  <p:style>
                    <a:lnRef idx="1">
                      <a:schemeClr val="dk1"/>
                    </a:lnRef>
                    <a:fillRef idx="0">
                      <a:schemeClr val="dk1"/>
                    </a:fillRef>
                    <a:effectRef idx="0">
                      <a:schemeClr val="dk1"/>
                    </a:effectRef>
                    <a:fontRef idx="minor">
                      <a:schemeClr val="tx1"/>
                    </a:fontRef>
                  </p:style>
                </p:cxnSp>
                <p:cxnSp>
                  <p:nvCxnSpPr>
                    <p:cNvPr id="150" name="Straight Connector 149"/>
                    <p:cNvCxnSpPr/>
                    <p:nvPr/>
                  </p:nvCxnSpPr>
                  <p:spPr>
                    <a:xfrm flipV="1">
                      <a:off x="2813681" y="2766053"/>
                      <a:ext cx="0" cy="156633"/>
                    </a:xfrm>
                    <a:prstGeom prst="line">
                      <a:avLst/>
                    </a:prstGeom>
                    <a:ln/>
                  </p:spPr>
                  <p:style>
                    <a:lnRef idx="1">
                      <a:schemeClr val="dk1"/>
                    </a:lnRef>
                    <a:fillRef idx="0">
                      <a:schemeClr val="dk1"/>
                    </a:fillRef>
                    <a:effectRef idx="0">
                      <a:schemeClr val="dk1"/>
                    </a:effectRef>
                    <a:fontRef idx="minor">
                      <a:schemeClr val="tx1"/>
                    </a:fontRef>
                  </p:style>
                </p:cxnSp>
                <p:cxnSp>
                  <p:nvCxnSpPr>
                    <p:cNvPr id="151" name="Straight Connector 150"/>
                    <p:cNvCxnSpPr/>
                    <p:nvPr/>
                  </p:nvCxnSpPr>
                  <p:spPr>
                    <a:xfrm flipV="1">
                      <a:off x="2763939" y="3119442"/>
                      <a:ext cx="99484" cy="431"/>
                    </a:xfrm>
                    <a:prstGeom prst="line">
                      <a:avLst/>
                    </a:prstGeom>
                    <a:ln/>
                  </p:spPr>
                  <p:style>
                    <a:lnRef idx="1">
                      <a:schemeClr val="dk1"/>
                    </a:lnRef>
                    <a:fillRef idx="0">
                      <a:schemeClr val="dk1"/>
                    </a:fillRef>
                    <a:effectRef idx="0">
                      <a:schemeClr val="dk1"/>
                    </a:effectRef>
                    <a:fontRef idx="minor">
                      <a:schemeClr val="tx1"/>
                    </a:fontRef>
                  </p:style>
                </p:cxnSp>
                <p:cxnSp>
                  <p:nvCxnSpPr>
                    <p:cNvPr id="152" name="Straight Connector 151"/>
                    <p:cNvCxnSpPr/>
                    <p:nvPr/>
                  </p:nvCxnSpPr>
                  <p:spPr>
                    <a:xfrm flipV="1">
                      <a:off x="2787436" y="3138493"/>
                      <a:ext cx="52490" cy="524"/>
                    </a:xfrm>
                    <a:prstGeom prst="line">
                      <a:avLst/>
                    </a:prstGeom>
                    <a:ln/>
                  </p:spPr>
                  <p:style>
                    <a:lnRef idx="1">
                      <a:schemeClr val="dk1"/>
                    </a:lnRef>
                    <a:fillRef idx="0">
                      <a:schemeClr val="dk1"/>
                    </a:fillRef>
                    <a:effectRef idx="0">
                      <a:schemeClr val="dk1"/>
                    </a:effectRef>
                    <a:fontRef idx="minor">
                      <a:schemeClr val="tx1"/>
                    </a:fontRef>
                  </p:style>
                </p:cxnSp>
                <p:cxnSp>
                  <p:nvCxnSpPr>
                    <p:cNvPr id="153" name="Straight Connector 152"/>
                    <p:cNvCxnSpPr/>
                    <p:nvPr/>
                  </p:nvCxnSpPr>
                  <p:spPr>
                    <a:xfrm>
                      <a:off x="2801510" y="3159125"/>
                      <a:ext cx="31221"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28" name="Group 27"/>
                  <p:cNvGrpSpPr/>
                  <p:nvPr/>
                </p:nvGrpSpPr>
                <p:grpSpPr>
                  <a:xfrm>
                    <a:off x="2225123" y="3611473"/>
                    <a:ext cx="242742" cy="674445"/>
                    <a:chOff x="2719060" y="2766053"/>
                    <a:chExt cx="176540" cy="393072"/>
                  </a:xfrm>
                </p:grpSpPr>
                <p:cxnSp>
                  <p:nvCxnSpPr>
                    <p:cNvPr id="140" name="Straight Connector 139"/>
                    <p:cNvCxnSpPr/>
                    <p:nvPr/>
                  </p:nvCxnSpPr>
                  <p:spPr>
                    <a:xfrm flipV="1">
                      <a:off x="2719060" y="2922686"/>
                      <a:ext cx="176540" cy="1760"/>
                    </a:xfrm>
                    <a:prstGeom prst="line">
                      <a:avLst/>
                    </a:prstGeom>
                    <a:ln/>
                  </p:spPr>
                  <p:style>
                    <a:lnRef idx="1">
                      <a:schemeClr val="dk1"/>
                    </a:lnRef>
                    <a:fillRef idx="0">
                      <a:schemeClr val="dk1"/>
                    </a:fillRef>
                    <a:effectRef idx="0">
                      <a:schemeClr val="dk1"/>
                    </a:effectRef>
                    <a:fontRef idx="minor">
                      <a:schemeClr val="tx1"/>
                    </a:fontRef>
                  </p:style>
                </p:cxnSp>
                <p:cxnSp>
                  <p:nvCxnSpPr>
                    <p:cNvPr id="141" name="Straight Connector 140"/>
                    <p:cNvCxnSpPr/>
                    <p:nvPr/>
                  </p:nvCxnSpPr>
                  <p:spPr>
                    <a:xfrm>
                      <a:off x="2769546" y="2962809"/>
                      <a:ext cx="88270" cy="524"/>
                    </a:xfrm>
                    <a:prstGeom prst="line">
                      <a:avLst/>
                    </a:prstGeom>
                    <a:ln/>
                  </p:spPr>
                  <p:style>
                    <a:lnRef idx="1">
                      <a:schemeClr val="dk1"/>
                    </a:lnRef>
                    <a:fillRef idx="0">
                      <a:schemeClr val="dk1"/>
                    </a:fillRef>
                    <a:effectRef idx="0">
                      <a:schemeClr val="dk1"/>
                    </a:effectRef>
                    <a:fontRef idx="minor">
                      <a:schemeClr val="tx1"/>
                    </a:fontRef>
                  </p:style>
                </p:cxnSp>
                <p:cxnSp>
                  <p:nvCxnSpPr>
                    <p:cNvPr id="142" name="Straight Connector 141"/>
                    <p:cNvCxnSpPr/>
                    <p:nvPr/>
                  </p:nvCxnSpPr>
                  <p:spPr>
                    <a:xfrm flipV="1">
                      <a:off x="2813681" y="2962809"/>
                      <a:ext cx="0" cy="156633"/>
                    </a:xfrm>
                    <a:prstGeom prst="line">
                      <a:avLst/>
                    </a:prstGeom>
                    <a:ln/>
                  </p:spPr>
                  <p:style>
                    <a:lnRef idx="1">
                      <a:schemeClr val="dk1"/>
                    </a:lnRef>
                    <a:fillRef idx="0">
                      <a:schemeClr val="dk1"/>
                    </a:fillRef>
                    <a:effectRef idx="0">
                      <a:schemeClr val="dk1"/>
                    </a:effectRef>
                    <a:fontRef idx="minor">
                      <a:schemeClr val="tx1"/>
                    </a:fontRef>
                  </p:style>
                </p:cxnSp>
                <p:cxnSp>
                  <p:nvCxnSpPr>
                    <p:cNvPr id="143" name="Straight Connector 142"/>
                    <p:cNvCxnSpPr/>
                    <p:nvPr/>
                  </p:nvCxnSpPr>
                  <p:spPr>
                    <a:xfrm flipV="1">
                      <a:off x="2813681" y="2766053"/>
                      <a:ext cx="0" cy="156633"/>
                    </a:xfrm>
                    <a:prstGeom prst="line">
                      <a:avLst/>
                    </a:prstGeom>
                    <a:ln/>
                  </p:spPr>
                  <p:style>
                    <a:lnRef idx="1">
                      <a:schemeClr val="dk1"/>
                    </a:lnRef>
                    <a:fillRef idx="0">
                      <a:schemeClr val="dk1"/>
                    </a:fillRef>
                    <a:effectRef idx="0">
                      <a:schemeClr val="dk1"/>
                    </a:effectRef>
                    <a:fontRef idx="minor">
                      <a:schemeClr val="tx1"/>
                    </a:fontRef>
                  </p:style>
                </p:cxnSp>
                <p:cxnSp>
                  <p:nvCxnSpPr>
                    <p:cNvPr id="144" name="Straight Connector 143"/>
                    <p:cNvCxnSpPr/>
                    <p:nvPr/>
                  </p:nvCxnSpPr>
                  <p:spPr>
                    <a:xfrm flipV="1">
                      <a:off x="2763939" y="3119442"/>
                      <a:ext cx="99484" cy="431"/>
                    </a:xfrm>
                    <a:prstGeom prst="line">
                      <a:avLst/>
                    </a:prstGeom>
                    <a:ln/>
                  </p:spPr>
                  <p:style>
                    <a:lnRef idx="1">
                      <a:schemeClr val="dk1"/>
                    </a:lnRef>
                    <a:fillRef idx="0">
                      <a:schemeClr val="dk1"/>
                    </a:fillRef>
                    <a:effectRef idx="0">
                      <a:schemeClr val="dk1"/>
                    </a:effectRef>
                    <a:fontRef idx="minor">
                      <a:schemeClr val="tx1"/>
                    </a:fontRef>
                  </p:style>
                </p:cxnSp>
                <p:cxnSp>
                  <p:nvCxnSpPr>
                    <p:cNvPr id="145" name="Straight Connector 144"/>
                    <p:cNvCxnSpPr/>
                    <p:nvPr/>
                  </p:nvCxnSpPr>
                  <p:spPr>
                    <a:xfrm flipV="1">
                      <a:off x="2787436" y="3138493"/>
                      <a:ext cx="52490" cy="524"/>
                    </a:xfrm>
                    <a:prstGeom prst="line">
                      <a:avLst/>
                    </a:prstGeom>
                    <a:ln/>
                  </p:spPr>
                  <p:style>
                    <a:lnRef idx="1">
                      <a:schemeClr val="dk1"/>
                    </a:lnRef>
                    <a:fillRef idx="0">
                      <a:schemeClr val="dk1"/>
                    </a:fillRef>
                    <a:effectRef idx="0">
                      <a:schemeClr val="dk1"/>
                    </a:effectRef>
                    <a:fontRef idx="minor">
                      <a:schemeClr val="tx1"/>
                    </a:fontRef>
                  </p:style>
                </p:cxnSp>
                <p:cxnSp>
                  <p:nvCxnSpPr>
                    <p:cNvPr id="146" name="Straight Connector 145"/>
                    <p:cNvCxnSpPr/>
                    <p:nvPr/>
                  </p:nvCxnSpPr>
                  <p:spPr>
                    <a:xfrm>
                      <a:off x="2801510" y="3159125"/>
                      <a:ext cx="31221"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29" name="Group 28"/>
                  <p:cNvGrpSpPr/>
                  <p:nvPr/>
                </p:nvGrpSpPr>
                <p:grpSpPr>
                  <a:xfrm>
                    <a:off x="2543245" y="3612890"/>
                    <a:ext cx="242742" cy="674445"/>
                    <a:chOff x="2719060" y="2766053"/>
                    <a:chExt cx="176540" cy="393072"/>
                  </a:xfrm>
                </p:grpSpPr>
                <p:cxnSp>
                  <p:nvCxnSpPr>
                    <p:cNvPr id="133" name="Straight Connector 132"/>
                    <p:cNvCxnSpPr/>
                    <p:nvPr/>
                  </p:nvCxnSpPr>
                  <p:spPr>
                    <a:xfrm flipV="1">
                      <a:off x="2719060" y="2922686"/>
                      <a:ext cx="176540" cy="1760"/>
                    </a:xfrm>
                    <a:prstGeom prst="line">
                      <a:avLst/>
                    </a:prstGeom>
                    <a:ln/>
                  </p:spPr>
                  <p:style>
                    <a:lnRef idx="1">
                      <a:schemeClr val="dk1"/>
                    </a:lnRef>
                    <a:fillRef idx="0">
                      <a:schemeClr val="dk1"/>
                    </a:fillRef>
                    <a:effectRef idx="0">
                      <a:schemeClr val="dk1"/>
                    </a:effectRef>
                    <a:fontRef idx="minor">
                      <a:schemeClr val="tx1"/>
                    </a:fontRef>
                  </p:style>
                </p:cxnSp>
                <p:cxnSp>
                  <p:nvCxnSpPr>
                    <p:cNvPr id="134" name="Straight Connector 133"/>
                    <p:cNvCxnSpPr/>
                    <p:nvPr/>
                  </p:nvCxnSpPr>
                  <p:spPr>
                    <a:xfrm>
                      <a:off x="2769546" y="2962809"/>
                      <a:ext cx="88270" cy="524"/>
                    </a:xfrm>
                    <a:prstGeom prst="line">
                      <a:avLst/>
                    </a:prstGeom>
                    <a:ln/>
                  </p:spPr>
                  <p:style>
                    <a:lnRef idx="1">
                      <a:schemeClr val="dk1"/>
                    </a:lnRef>
                    <a:fillRef idx="0">
                      <a:schemeClr val="dk1"/>
                    </a:fillRef>
                    <a:effectRef idx="0">
                      <a:schemeClr val="dk1"/>
                    </a:effectRef>
                    <a:fontRef idx="minor">
                      <a:schemeClr val="tx1"/>
                    </a:fontRef>
                  </p:style>
                </p:cxnSp>
                <p:cxnSp>
                  <p:nvCxnSpPr>
                    <p:cNvPr id="135" name="Straight Connector 134"/>
                    <p:cNvCxnSpPr/>
                    <p:nvPr/>
                  </p:nvCxnSpPr>
                  <p:spPr>
                    <a:xfrm flipV="1">
                      <a:off x="2813681" y="2962809"/>
                      <a:ext cx="0" cy="156633"/>
                    </a:xfrm>
                    <a:prstGeom prst="line">
                      <a:avLst/>
                    </a:prstGeom>
                    <a:ln/>
                  </p:spPr>
                  <p:style>
                    <a:lnRef idx="1">
                      <a:schemeClr val="dk1"/>
                    </a:lnRef>
                    <a:fillRef idx="0">
                      <a:schemeClr val="dk1"/>
                    </a:fillRef>
                    <a:effectRef idx="0">
                      <a:schemeClr val="dk1"/>
                    </a:effectRef>
                    <a:fontRef idx="minor">
                      <a:schemeClr val="tx1"/>
                    </a:fontRef>
                  </p:style>
                </p:cxnSp>
                <p:cxnSp>
                  <p:nvCxnSpPr>
                    <p:cNvPr id="136" name="Straight Connector 135"/>
                    <p:cNvCxnSpPr/>
                    <p:nvPr/>
                  </p:nvCxnSpPr>
                  <p:spPr>
                    <a:xfrm flipV="1">
                      <a:off x="2813681" y="2766053"/>
                      <a:ext cx="0" cy="156633"/>
                    </a:xfrm>
                    <a:prstGeom prst="line">
                      <a:avLst/>
                    </a:prstGeom>
                    <a:ln/>
                  </p:spPr>
                  <p:style>
                    <a:lnRef idx="1">
                      <a:schemeClr val="dk1"/>
                    </a:lnRef>
                    <a:fillRef idx="0">
                      <a:schemeClr val="dk1"/>
                    </a:fillRef>
                    <a:effectRef idx="0">
                      <a:schemeClr val="dk1"/>
                    </a:effectRef>
                    <a:fontRef idx="minor">
                      <a:schemeClr val="tx1"/>
                    </a:fontRef>
                  </p:style>
                </p:cxnSp>
                <p:cxnSp>
                  <p:nvCxnSpPr>
                    <p:cNvPr id="137" name="Straight Connector 136"/>
                    <p:cNvCxnSpPr/>
                    <p:nvPr/>
                  </p:nvCxnSpPr>
                  <p:spPr>
                    <a:xfrm flipV="1">
                      <a:off x="2763939" y="3119442"/>
                      <a:ext cx="99484" cy="431"/>
                    </a:xfrm>
                    <a:prstGeom prst="line">
                      <a:avLst/>
                    </a:prstGeom>
                    <a:ln/>
                  </p:spPr>
                  <p:style>
                    <a:lnRef idx="1">
                      <a:schemeClr val="dk1"/>
                    </a:lnRef>
                    <a:fillRef idx="0">
                      <a:schemeClr val="dk1"/>
                    </a:fillRef>
                    <a:effectRef idx="0">
                      <a:schemeClr val="dk1"/>
                    </a:effectRef>
                    <a:fontRef idx="minor">
                      <a:schemeClr val="tx1"/>
                    </a:fontRef>
                  </p:style>
                </p:cxnSp>
                <p:cxnSp>
                  <p:nvCxnSpPr>
                    <p:cNvPr id="138" name="Straight Connector 137"/>
                    <p:cNvCxnSpPr/>
                    <p:nvPr/>
                  </p:nvCxnSpPr>
                  <p:spPr>
                    <a:xfrm flipV="1">
                      <a:off x="2787436" y="3138493"/>
                      <a:ext cx="52490" cy="524"/>
                    </a:xfrm>
                    <a:prstGeom prst="line">
                      <a:avLst/>
                    </a:prstGeom>
                    <a:ln/>
                  </p:spPr>
                  <p:style>
                    <a:lnRef idx="1">
                      <a:schemeClr val="dk1"/>
                    </a:lnRef>
                    <a:fillRef idx="0">
                      <a:schemeClr val="dk1"/>
                    </a:fillRef>
                    <a:effectRef idx="0">
                      <a:schemeClr val="dk1"/>
                    </a:effectRef>
                    <a:fontRef idx="minor">
                      <a:schemeClr val="tx1"/>
                    </a:fontRef>
                  </p:style>
                </p:cxnSp>
                <p:cxnSp>
                  <p:nvCxnSpPr>
                    <p:cNvPr id="139" name="Straight Connector 138"/>
                    <p:cNvCxnSpPr/>
                    <p:nvPr/>
                  </p:nvCxnSpPr>
                  <p:spPr>
                    <a:xfrm>
                      <a:off x="2801510" y="3159125"/>
                      <a:ext cx="31221" cy="0"/>
                    </a:xfrm>
                    <a:prstGeom prst="line">
                      <a:avLst/>
                    </a:prstGeom>
                    <a:ln/>
                  </p:spPr>
                  <p:style>
                    <a:lnRef idx="1">
                      <a:schemeClr val="dk1"/>
                    </a:lnRef>
                    <a:fillRef idx="0">
                      <a:schemeClr val="dk1"/>
                    </a:fillRef>
                    <a:effectRef idx="0">
                      <a:schemeClr val="dk1"/>
                    </a:effectRef>
                    <a:fontRef idx="minor">
                      <a:schemeClr val="tx1"/>
                    </a:fontRef>
                  </p:style>
                </p:cxnSp>
              </p:grpSp>
              <p:cxnSp>
                <p:nvCxnSpPr>
                  <p:cNvPr id="30" name="Straight Connector 29"/>
                  <p:cNvCxnSpPr/>
                  <p:nvPr/>
                </p:nvCxnSpPr>
                <p:spPr>
                  <a:xfrm flipV="1">
                    <a:off x="2807374" y="2481137"/>
                    <a:ext cx="1539298" cy="8269"/>
                  </a:xfrm>
                  <a:prstGeom prst="line">
                    <a:avLst/>
                  </a:prstGeom>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V="1">
                    <a:off x="2807374" y="2750074"/>
                    <a:ext cx="1539298" cy="8269"/>
                  </a:xfrm>
                  <a:prstGeom prst="line">
                    <a:avLst/>
                  </a:prstGeom>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V="1">
                    <a:off x="2813940" y="3025282"/>
                    <a:ext cx="1539298" cy="8269"/>
                  </a:xfrm>
                  <a:prstGeom prst="line">
                    <a:avLst/>
                  </a:prstGeom>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V="1">
                    <a:off x="2807374" y="3282639"/>
                    <a:ext cx="1539298" cy="8269"/>
                  </a:xfrm>
                  <a:prstGeom prst="line">
                    <a:avLst/>
                  </a:prstGeom>
                  <a:ln/>
                </p:spPr>
                <p:style>
                  <a:lnRef idx="1">
                    <a:schemeClr val="dk1"/>
                  </a:lnRef>
                  <a:fillRef idx="0">
                    <a:schemeClr val="dk1"/>
                  </a:fillRef>
                  <a:effectRef idx="0">
                    <a:schemeClr val="dk1"/>
                  </a:effectRef>
                  <a:fontRef idx="minor">
                    <a:schemeClr val="tx1"/>
                  </a:fontRef>
                </p:style>
              </p:cxnSp>
              <p:sp>
                <p:nvSpPr>
                  <p:cNvPr id="34" name="Rectangle 33"/>
                  <p:cNvSpPr/>
                  <p:nvPr/>
                </p:nvSpPr>
                <p:spPr>
                  <a:xfrm>
                    <a:off x="2852333" y="2153217"/>
                    <a:ext cx="551758" cy="672376"/>
                  </a:xfrm>
                  <a:prstGeom prst="rect">
                    <a:avLst/>
                  </a:prstGeom>
                  <a:solidFill>
                    <a:schemeClr val="accent6">
                      <a:lumMod val="40000"/>
                      <a:lumOff val="6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smtClean="0">
                        <a:ln w="0"/>
                        <a:solidFill>
                          <a:schemeClr val="tx1"/>
                        </a:solidFill>
                        <a:effectLst>
                          <a:outerShdw blurRad="38100" dist="19050" dir="2700000" algn="tl" rotWithShape="0">
                            <a:schemeClr val="dk1">
                              <a:alpha val="40000"/>
                            </a:schemeClr>
                          </a:outerShdw>
                        </a:effectLst>
                      </a:rPr>
                      <a:t>16 kW</a:t>
                    </a:r>
                    <a:endParaRPr lang="en-US" sz="1100" dirty="0">
                      <a:ln w="0"/>
                      <a:solidFill>
                        <a:schemeClr val="tx1"/>
                      </a:solidFill>
                      <a:effectLst>
                        <a:outerShdw blurRad="38100" dist="19050" dir="2700000" algn="tl" rotWithShape="0">
                          <a:schemeClr val="dk1">
                            <a:alpha val="40000"/>
                          </a:schemeClr>
                        </a:outerShdw>
                      </a:effectLst>
                    </a:endParaRPr>
                  </a:p>
                </p:txBody>
              </p:sp>
              <p:sp>
                <p:nvSpPr>
                  <p:cNvPr id="35" name="Rectangle 34"/>
                  <p:cNvSpPr/>
                  <p:nvPr/>
                </p:nvSpPr>
                <p:spPr>
                  <a:xfrm>
                    <a:off x="2974570" y="2414710"/>
                    <a:ext cx="551758" cy="672376"/>
                  </a:xfrm>
                  <a:prstGeom prst="rect">
                    <a:avLst/>
                  </a:prstGeom>
                  <a:solidFill>
                    <a:schemeClr val="accent6">
                      <a:lumMod val="40000"/>
                      <a:lumOff val="6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smtClean="0">
                        <a:ln w="0"/>
                        <a:solidFill>
                          <a:schemeClr val="tx1"/>
                        </a:solidFill>
                        <a:effectLst>
                          <a:outerShdw blurRad="38100" dist="19050" dir="2700000" algn="tl" rotWithShape="0">
                            <a:schemeClr val="dk1">
                              <a:alpha val="40000"/>
                            </a:schemeClr>
                          </a:outerShdw>
                        </a:effectLst>
                      </a:rPr>
                      <a:t>16 kW</a:t>
                    </a:r>
                    <a:endParaRPr lang="en-US" sz="1100" dirty="0">
                      <a:ln w="0"/>
                      <a:solidFill>
                        <a:schemeClr val="tx1"/>
                      </a:solidFill>
                      <a:effectLst>
                        <a:outerShdw blurRad="38100" dist="19050" dir="2700000" algn="tl" rotWithShape="0">
                          <a:schemeClr val="dk1">
                            <a:alpha val="40000"/>
                          </a:schemeClr>
                        </a:outerShdw>
                      </a:effectLst>
                    </a:endParaRPr>
                  </a:p>
                </p:txBody>
              </p:sp>
              <p:sp>
                <p:nvSpPr>
                  <p:cNvPr id="36" name="Rectangle 35"/>
                  <p:cNvSpPr/>
                  <p:nvPr/>
                </p:nvSpPr>
                <p:spPr>
                  <a:xfrm>
                    <a:off x="3109904" y="2676203"/>
                    <a:ext cx="551758" cy="672376"/>
                  </a:xfrm>
                  <a:prstGeom prst="rect">
                    <a:avLst/>
                  </a:prstGeom>
                  <a:solidFill>
                    <a:schemeClr val="accent6">
                      <a:lumMod val="40000"/>
                      <a:lumOff val="6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smtClean="0">
                        <a:ln w="0"/>
                        <a:solidFill>
                          <a:schemeClr val="tx1"/>
                        </a:solidFill>
                        <a:effectLst>
                          <a:outerShdw blurRad="38100" dist="19050" dir="2700000" algn="tl" rotWithShape="0">
                            <a:schemeClr val="dk1">
                              <a:alpha val="40000"/>
                            </a:schemeClr>
                          </a:outerShdw>
                        </a:effectLst>
                      </a:rPr>
                      <a:t>16 kW</a:t>
                    </a:r>
                    <a:endParaRPr lang="en-US" sz="1100" dirty="0">
                      <a:ln w="0"/>
                      <a:solidFill>
                        <a:schemeClr val="tx1"/>
                      </a:solidFill>
                      <a:effectLst>
                        <a:outerShdw blurRad="38100" dist="19050" dir="2700000" algn="tl" rotWithShape="0">
                          <a:schemeClr val="dk1">
                            <a:alpha val="40000"/>
                          </a:schemeClr>
                        </a:outerShdw>
                      </a:effectLst>
                    </a:endParaRPr>
                  </a:p>
                </p:txBody>
              </p:sp>
              <p:sp>
                <p:nvSpPr>
                  <p:cNvPr id="37" name="Rectangle 36"/>
                  <p:cNvSpPr/>
                  <p:nvPr/>
                </p:nvSpPr>
                <p:spPr>
                  <a:xfrm>
                    <a:off x="3236507" y="2937695"/>
                    <a:ext cx="551758" cy="672376"/>
                  </a:xfrm>
                  <a:prstGeom prst="rect">
                    <a:avLst/>
                  </a:prstGeom>
                  <a:solidFill>
                    <a:schemeClr val="accent6">
                      <a:lumMod val="40000"/>
                      <a:lumOff val="6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smtClean="0">
                        <a:ln w="0"/>
                        <a:solidFill>
                          <a:schemeClr val="tx1"/>
                        </a:solidFill>
                        <a:effectLst>
                          <a:outerShdw blurRad="38100" dist="19050" dir="2700000" algn="tl" rotWithShape="0">
                            <a:schemeClr val="dk1">
                              <a:alpha val="40000"/>
                            </a:schemeClr>
                          </a:outerShdw>
                        </a:effectLst>
                      </a:rPr>
                      <a:t>16 kW</a:t>
                    </a:r>
                  </a:p>
                  <a:p>
                    <a:pPr algn="ctr"/>
                    <a:r>
                      <a:rPr lang="en-US" sz="1100" dirty="0" smtClean="0">
                        <a:ln w="0"/>
                        <a:solidFill>
                          <a:schemeClr val="tx1"/>
                        </a:solidFill>
                        <a:effectLst>
                          <a:outerShdw blurRad="38100" dist="19050" dir="2700000" algn="tl" rotWithShape="0">
                            <a:schemeClr val="dk1">
                              <a:alpha val="40000"/>
                            </a:schemeClr>
                          </a:outerShdw>
                        </a:effectLst>
                      </a:rPr>
                      <a:t>120 </a:t>
                    </a:r>
                    <a:r>
                      <a:rPr lang="en-US" sz="1100" dirty="0" err="1" smtClean="0">
                        <a:ln w="0"/>
                        <a:solidFill>
                          <a:schemeClr val="tx1"/>
                        </a:solidFill>
                        <a:effectLst>
                          <a:outerShdw blurRad="38100" dist="19050" dir="2700000" algn="tl" rotWithShape="0">
                            <a:schemeClr val="dk1">
                              <a:alpha val="40000"/>
                            </a:schemeClr>
                          </a:outerShdw>
                        </a:effectLst>
                      </a:rPr>
                      <a:t>Vdc</a:t>
                    </a:r>
                    <a:endParaRPr lang="en-US" sz="1100"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4352906" y="2414710"/>
                    <a:ext cx="62863" cy="133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39" name="Rectangle 38"/>
                  <p:cNvSpPr/>
                  <p:nvPr/>
                </p:nvSpPr>
                <p:spPr>
                  <a:xfrm>
                    <a:off x="4352906" y="2676203"/>
                    <a:ext cx="62863" cy="133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40" name="Rectangle 39"/>
                  <p:cNvSpPr/>
                  <p:nvPr/>
                </p:nvSpPr>
                <p:spPr>
                  <a:xfrm>
                    <a:off x="4358041" y="2953382"/>
                    <a:ext cx="62863" cy="133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41" name="Rectangle 40"/>
                  <p:cNvSpPr/>
                  <p:nvPr/>
                </p:nvSpPr>
                <p:spPr>
                  <a:xfrm>
                    <a:off x="4358041" y="3214874"/>
                    <a:ext cx="62863" cy="133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42" name="Rectangle 41"/>
                  <p:cNvSpPr/>
                  <p:nvPr/>
                </p:nvSpPr>
                <p:spPr>
                  <a:xfrm>
                    <a:off x="4432342" y="2415623"/>
                    <a:ext cx="62863" cy="133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43" name="Rectangle 42"/>
                  <p:cNvSpPr/>
                  <p:nvPr/>
                </p:nvSpPr>
                <p:spPr>
                  <a:xfrm>
                    <a:off x="4432342" y="2677116"/>
                    <a:ext cx="62863" cy="133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44" name="Rectangle 43"/>
                  <p:cNvSpPr/>
                  <p:nvPr/>
                </p:nvSpPr>
                <p:spPr>
                  <a:xfrm>
                    <a:off x="4437478" y="2954294"/>
                    <a:ext cx="62863" cy="133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45" name="Rectangle 44"/>
                  <p:cNvSpPr/>
                  <p:nvPr/>
                </p:nvSpPr>
                <p:spPr>
                  <a:xfrm>
                    <a:off x="4437478" y="3215787"/>
                    <a:ext cx="62863" cy="133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cxnSp>
                <p:nvCxnSpPr>
                  <p:cNvPr id="46" name="Straight Connector 45"/>
                  <p:cNvCxnSpPr/>
                  <p:nvPr/>
                </p:nvCxnSpPr>
                <p:spPr>
                  <a:xfrm flipH="1" flipV="1">
                    <a:off x="4043246" y="3019012"/>
                    <a:ext cx="2018" cy="263627"/>
                  </a:xfrm>
                  <a:prstGeom prst="line">
                    <a:avLst/>
                  </a:prstGeom>
                  <a:ln/>
                </p:spPr>
                <p:style>
                  <a:lnRef idx="1">
                    <a:schemeClr val="dk1"/>
                  </a:lnRef>
                  <a:fillRef idx="0">
                    <a:schemeClr val="dk1"/>
                  </a:fillRef>
                  <a:effectRef idx="0">
                    <a:schemeClr val="dk1"/>
                  </a:effectRef>
                  <a:fontRef idx="minor">
                    <a:schemeClr val="tx1"/>
                  </a:fontRef>
                </p:style>
              </p:cxnSp>
              <p:sp>
                <p:nvSpPr>
                  <p:cNvPr id="47" name="Rectangle 46"/>
                  <p:cNvSpPr/>
                  <p:nvPr/>
                </p:nvSpPr>
                <p:spPr>
                  <a:xfrm>
                    <a:off x="3856032" y="3091264"/>
                    <a:ext cx="374543" cy="133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lang="en-US" sz="700" dirty="0" smtClean="0">
                        <a:ln w="0"/>
                        <a:solidFill>
                          <a:schemeClr val="tx1"/>
                        </a:solidFill>
                        <a:effectLst>
                          <a:outerShdw blurRad="38100" dist="19050" dir="2700000" algn="tl" rotWithShape="0">
                            <a:schemeClr val="dk1">
                              <a:alpha val="40000"/>
                            </a:schemeClr>
                          </a:outerShdw>
                        </a:effectLst>
                      </a:rPr>
                      <a:t>SORI</a:t>
                    </a:r>
                    <a:endParaRPr lang="en-US" sz="700" dirty="0">
                      <a:ln w="0"/>
                      <a:solidFill>
                        <a:schemeClr val="tx1"/>
                      </a:solidFill>
                      <a:effectLst>
                        <a:outerShdw blurRad="38100" dist="19050" dir="2700000" algn="tl" rotWithShape="0">
                          <a:schemeClr val="dk1">
                            <a:alpha val="40000"/>
                          </a:schemeClr>
                        </a:outerShdw>
                      </a:effectLst>
                    </a:endParaRPr>
                  </a:p>
                </p:txBody>
              </p:sp>
              <p:cxnSp>
                <p:nvCxnSpPr>
                  <p:cNvPr id="48" name="Straight Connector 47"/>
                  <p:cNvCxnSpPr/>
                  <p:nvPr/>
                </p:nvCxnSpPr>
                <p:spPr>
                  <a:xfrm flipH="1" flipV="1">
                    <a:off x="4024485" y="2479428"/>
                    <a:ext cx="2018" cy="263627"/>
                  </a:xfrm>
                  <a:prstGeom prst="line">
                    <a:avLst/>
                  </a:prstGeom>
                  <a:ln/>
                </p:spPr>
                <p:style>
                  <a:lnRef idx="1">
                    <a:schemeClr val="dk1"/>
                  </a:lnRef>
                  <a:fillRef idx="0">
                    <a:schemeClr val="dk1"/>
                  </a:fillRef>
                  <a:effectRef idx="0">
                    <a:schemeClr val="dk1"/>
                  </a:effectRef>
                  <a:fontRef idx="minor">
                    <a:schemeClr val="tx1"/>
                  </a:fontRef>
                </p:style>
              </p:cxnSp>
              <p:sp>
                <p:nvSpPr>
                  <p:cNvPr id="49" name="Rectangle 48"/>
                  <p:cNvSpPr/>
                  <p:nvPr/>
                </p:nvSpPr>
                <p:spPr>
                  <a:xfrm>
                    <a:off x="3842935" y="2553790"/>
                    <a:ext cx="374543" cy="133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lang="en-US" sz="700" dirty="0" smtClean="0">
                        <a:ln w="0"/>
                        <a:solidFill>
                          <a:schemeClr val="tx1"/>
                        </a:solidFill>
                        <a:effectLst>
                          <a:outerShdw blurRad="38100" dist="19050" dir="2700000" algn="tl" rotWithShape="0">
                            <a:schemeClr val="dk1">
                              <a:alpha val="40000"/>
                            </a:schemeClr>
                          </a:outerShdw>
                        </a:effectLst>
                      </a:rPr>
                      <a:t>SORI</a:t>
                    </a:r>
                    <a:endParaRPr lang="en-US" sz="700" dirty="0">
                      <a:ln w="0"/>
                      <a:solidFill>
                        <a:schemeClr val="tx1"/>
                      </a:solidFill>
                      <a:effectLst>
                        <a:outerShdw blurRad="38100" dist="19050" dir="2700000" algn="tl" rotWithShape="0">
                          <a:schemeClr val="dk1">
                            <a:alpha val="40000"/>
                          </a:schemeClr>
                        </a:outerShdw>
                      </a:effectLst>
                    </a:endParaRPr>
                  </a:p>
                </p:txBody>
              </p:sp>
              <p:cxnSp>
                <p:nvCxnSpPr>
                  <p:cNvPr id="50" name="Straight Connector 49"/>
                  <p:cNvCxnSpPr/>
                  <p:nvPr/>
                </p:nvCxnSpPr>
                <p:spPr>
                  <a:xfrm flipV="1">
                    <a:off x="4489763" y="2471159"/>
                    <a:ext cx="1539298" cy="8269"/>
                  </a:xfrm>
                  <a:prstGeom prst="line">
                    <a:avLst/>
                  </a:prstGeom>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flipV="1">
                    <a:off x="4489763" y="2738630"/>
                    <a:ext cx="1539298" cy="8269"/>
                  </a:xfrm>
                  <a:prstGeom prst="line">
                    <a:avLst/>
                  </a:prstGeom>
                  <a:ln/>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a:xfrm flipV="1">
                    <a:off x="4500341" y="3017781"/>
                    <a:ext cx="1539298" cy="8269"/>
                  </a:xfrm>
                  <a:prstGeom prst="line">
                    <a:avLst/>
                  </a:prstGeom>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V="1">
                    <a:off x="4500341" y="3279464"/>
                    <a:ext cx="1539298" cy="8269"/>
                  </a:xfrm>
                  <a:prstGeom prst="line">
                    <a:avLst/>
                  </a:prstGeom>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V="1">
                    <a:off x="4986360" y="2754208"/>
                    <a:ext cx="0" cy="263573"/>
                  </a:xfrm>
                  <a:prstGeom prst="line">
                    <a:avLst/>
                  </a:prstGeom>
                  <a:ln>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flipH="1" flipV="1">
                    <a:off x="4842811" y="2473712"/>
                    <a:ext cx="10270" cy="808014"/>
                  </a:xfrm>
                  <a:prstGeom prst="line">
                    <a:avLst/>
                  </a:prstGeom>
                  <a:ln>
                    <a:headEnd type="oval" w="sm" len="sm"/>
                    <a:tailEnd type="oval" w="sm" len="sm"/>
                  </a:ln>
                </p:spPr>
                <p:style>
                  <a:lnRef idx="1">
                    <a:schemeClr val="dk1"/>
                  </a:lnRef>
                  <a:fillRef idx="0">
                    <a:schemeClr val="dk1"/>
                  </a:fillRef>
                  <a:effectRef idx="0">
                    <a:schemeClr val="dk1"/>
                  </a:effectRef>
                  <a:fontRef idx="minor">
                    <a:schemeClr val="tx1"/>
                  </a:fontRef>
                </p:style>
              </p:cxnSp>
              <p:sp>
                <p:nvSpPr>
                  <p:cNvPr id="56" name="Rectangle 55"/>
                  <p:cNvSpPr/>
                  <p:nvPr/>
                </p:nvSpPr>
                <p:spPr>
                  <a:xfrm>
                    <a:off x="5073667" y="3387719"/>
                    <a:ext cx="392645" cy="225527"/>
                  </a:xfrm>
                  <a:prstGeom prst="rect">
                    <a:avLst/>
                  </a:prstGeom>
                  <a:ln w="15875"/>
                </p:spPr>
                <p:style>
                  <a:lnRef idx="2">
                    <a:schemeClr val="dk1"/>
                  </a:lnRef>
                  <a:fillRef idx="1">
                    <a:schemeClr val="lt1"/>
                  </a:fillRef>
                  <a:effectRef idx="0">
                    <a:schemeClr val="dk1"/>
                  </a:effectRef>
                  <a:fontRef idx="minor">
                    <a:schemeClr val="dk1"/>
                  </a:fontRef>
                </p:style>
                <p:txBody>
                  <a:bodyPr rtlCol="0" anchor="ctr"/>
                  <a:lstStyle/>
                  <a:p>
                    <a:pPr algn="ctr"/>
                    <a:r>
                      <a:rPr lang="en-US" sz="700" dirty="0" smtClean="0">
                        <a:ln w="0"/>
                        <a:solidFill>
                          <a:schemeClr val="tx1"/>
                        </a:solidFill>
                        <a:effectLst>
                          <a:outerShdw blurRad="38100" dist="19050" dir="2700000" algn="tl" rotWithShape="0">
                            <a:schemeClr val="dk1">
                              <a:alpha val="40000"/>
                            </a:schemeClr>
                          </a:outerShdw>
                        </a:effectLst>
                      </a:rPr>
                      <a:t>BCDR</a:t>
                    </a:r>
                    <a:endParaRPr lang="en-US" sz="700" dirty="0">
                      <a:ln w="0"/>
                      <a:solidFill>
                        <a:schemeClr val="tx1"/>
                      </a:solidFill>
                      <a:effectLst>
                        <a:outerShdw blurRad="38100" dist="19050" dir="2700000" algn="tl" rotWithShape="0">
                          <a:schemeClr val="dk1">
                            <a:alpha val="40000"/>
                          </a:schemeClr>
                        </a:outerShdw>
                      </a:effectLst>
                    </a:endParaRPr>
                  </a:p>
                </p:txBody>
              </p:sp>
              <p:sp>
                <p:nvSpPr>
                  <p:cNvPr id="57" name="Rectangle 56"/>
                  <p:cNvSpPr/>
                  <p:nvPr/>
                </p:nvSpPr>
                <p:spPr>
                  <a:xfrm>
                    <a:off x="5073667" y="2144252"/>
                    <a:ext cx="392645" cy="225527"/>
                  </a:xfrm>
                  <a:prstGeom prst="rect">
                    <a:avLst/>
                  </a:prstGeom>
                  <a:ln w="15875"/>
                </p:spPr>
                <p:style>
                  <a:lnRef idx="2">
                    <a:schemeClr val="dk1"/>
                  </a:lnRef>
                  <a:fillRef idx="1">
                    <a:schemeClr val="lt1"/>
                  </a:fillRef>
                  <a:effectRef idx="0">
                    <a:schemeClr val="dk1"/>
                  </a:effectRef>
                  <a:fontRef idx="minor">
                    <a:schemeClr val="dk1"/>
                  </a:fontRef>
                </p:style>
                <p:txBody>
                  <a:bodyPr rtlCol="0" anchor="ctr"/>
                  <a:lstStyle/>
                  <a:p>
                    <a:pPr algn="ctr"/>
                    <a:r>
                      <a:rPr lang="en-US" sz="700" dirty="0" smtClean="0">
                        <a:ln w="0"/>
                        <a:solidFill>
                          <a:schemeClr val="tx1"/>
                        </a:solidFill>
                        <a:effectLst>
                          <a:outerShdw blurRad="38100" dist="19050" dir="2700000" algn="tl" rotWithShape="0">
                            <a:schemeClr val="dk1">
                              <a:alpha val="40000"/>
                            </a:schemeClr>
                          </a:outerShdw>
                        </a:effectLst>
                      </a:rPr>
                      <a:t>BCDR</a:t>
                    </a:r>
                    <a:endParaRPr lang="en-US" sz="700" dirty="0">
                      <a:ln w="0"/>
                      <a:solidFill>
                        <a:schemeClr val="tx1"/>
                      </a:solidFill>
                      <a:effectLst>
                        <a:outerShdw blurRad="38100" dist="19050" dir="2700000" algn="tl" rotWithShape="0">
                          <a:schemeClr val="dk1">
                            <a:alpha val="40000"/>
                          </a:schemeClr>
                        </a:outerShdw>
                      </a:effectLst>
                    </a:endParaRPr>
                  </a:p>
                </p:txBody>
              </p:sp>
              <p:grpSp>
                <p:nvGrpSpPr>
                  <p:cNvPr id="58" name="Group 57"/>
                  <p:cNvGrpSpPr/>
                  <p:nvPr/>
                </p:nvGrpSpPr>
                <p:grpSpPr>
                  <a:xfrm>
                    <a:off x="5148618" y="3610071"/>
                    <a:ext cx="242742" cy="674445"/>
                    <a:chOff x="2719060" y="2766053"/>
                    <a:chExt cx="176540" cy="393072"/>
                  </a:xfrm>
                </p:grpSpPr>
                <p:cxnSp>
                  <p:nvCxnSpPr>
                    <p:cNvPr id="126" name="Straight Connector 125"/>
                    <p:cNvCxnSpPr/>
                    <p:nvPr/>
                  </p:nvCxnSpPr>
                  <p:spPr>
                    <a:xfrm flipV="1">
                      <a:off x="2719060" y="2922686"/>
                      <a:ext cx="176540" cy="1760"/>
                    </a:xfrm>
                    <a:prstGeom prst="line">
                      <a:avLst/>
                    </a:prstGeom>
                    <a:ln/>
                  </p:spPr>
                  <p:style>
                    <a:lnRef idx="1">
                      <a:schemeClr val="dk1"/>
                    </a:lnRef>
                    <a:fillRef idx="0">
                      <a:schemeClr val="dk1"/>
                    </a:fillRef>
                    <a:effectRef idx="0">
                      <a:schemeClr val="dk1"/>
                    </a:effectRef>
                    <a:fontRef idx="minor">
                      <a:schemeClr val="tx1"/>
                    </a:fontRef>
                  </p:style>
                </p:cxnSp>
                <p:cxnSp>
                  <p:nvCxnSpPr>
                    <p:cNvPr id="127" name="Straight Connector 126"/>
                    <p:cNvCxnSpPr/>
                    <p:nvPr/>
                  </p:nvCxnSpPr>
                  <p:spPr>
                    <a:xfrm>
                      <a:off x="2769546" y="2962809"/>
                      <a:ext cx="88270" cy="524"/>
                    </a:xfrm>
                    <a:prstGeom prst="line">
                      <a:avLst/>
                    </a:prstGeom>
                    <a:ln/>
                  </p:spPr>
                  <p:style>
                    <a:lnRef idx="1">
                      <a:schemeClr val="dk1"/>
                    </a:lnRef>
                    <a:fillRef idx="0">
                      <a:schemeClr val="dk1"/>
                    </a:fillRef>
                    <a:effectRef idx="0">
                      <a:schemeClr val="dk1"/>
                    </a:effectRef>
                    <a:fontRef idx="minor">
                      <a:schemeClr val="tx1"/>
                    </a:fontRef>
                  </p:style>
                </p:cxnSp>
                <p:cxnSp>
                  <p:nvCxnSpPr>
                    <p:cNvPr id="128" name="Straight Connector 127"/>
                    <p:cNvCxnSpPr/>
                    <p:nvPr/>
                  </p:nvCxnSpPr>
                  <p:spPr>
                    <a:xfrm flipV="1">
                      <a:off x="2813681" y="2962809"/>
                      <a:ext cx="0" cy="156633"/>
                    </a:xfrm>
                    <a:prstGeom prst="line">
                      <a:avLst/>
                    </a:prstGeom>
                    <a:ln/>
                  </p:spPr>
                  <p:style>
                    <a:lnRef idx="1">
                      <a:schemeClr val="dk1"/>
                    </a:lnRef>
                    <a:fillRef idx="0">
                      <a:schemeClr val="dk1"/>
                    </a:fillRef>
                    <a:effectRef idx="0">
                      <a:schemeClr val="dk1"/>
                    </a:effectRef>
                    <a:fontRef idx="minor">
                      <a:schemeClr val="tx1"/>
                    </a:fontRef>
                  </p:style>
                </p:cxnSp>
                <p:cxnSp>
                  <p:nvCxnSpPr>
                    <p:cNvPr id="129" name="Straight Connector 128"/>
                    <p:cNvCxnSpPr/>
                    <p:nvPr/>
                  </p:nvCxnSpPr>
                  <p:spPr>
                    <a:xfrm flipV="1">
                      <a:off x="2813681" y="2766053"/>
                      <a:ext cx="0" cy="156633"/>
                    </a:xfrm>
                    <a:prstGeom prst="line">
                      <a:avLst/>
                    </a:prstGeom>
                    <a:ln/>
                  </p:spPr>
                  <p:style>
                    <a:lnRef idx="1">
                      <a:schemeClr val="dk1"/>
                    </a:lnRef>
                    <a:fillRef idx="0">
                      <a:schemeClr val="dk1"/>
                    </a:fillRef>
                    <a:effectRef idx="0">
                      <a:schemeClr val="dk1"/>
                    </a:effectRef>
                    <a:fontRef idx="minor">
                      <a:schemeClr val="tx1"/>
                    </a:fontRef>
                  </p:style>
                </p:cxnSp>
                <p:cxnSp>
                  <p:nvCxnSpPr>
                    <p:cNvPr id="130" name="Straight Connector 129"/>
                    <p:cNvCxnSpPr/>
                    <p:nvPr/>
                  </p:nvCxnSpPr>
                  <p:spPr>
                    <a:xfrm flipV="1">
                      <a:off x="2763939" y="3119442"/>
                      <a:ext cx="99484" cy="431"/>
                    </a:xfrm>
                    <a:prstGeom prst="line">
                      <a:avLst/>
                    </a:prstGeom>
                    <a:ln/>
                  </p:spPr>
                  <p:style>
                    <a:lnRef idx="1">
                      <a:schemeClr val="dk1"/>
                    </a:lnRef>
                    <a:fillRef idx="0">
                      <a:schemeClr val="dk1"/>
                    </a:fillRef>
                    <a:effectRef idx="0">
                      <a:schemeClr val="dk1"/>
                    </a:effectRef>
                    <a:fontRef idx="minor">
                      <a:schemeClr val="tx1"/>
                    </a:fontRef>
                  </p:style>
                </p:cxnSp>
                <p:cxnSp>
                  <p:nvCxnSpPr>
                    <p:cNvPr id="131" name="Straight Connector 130"/>
                    <p:cNvCxnSpPr/>
                    <p:nvPr/>
                  </p:nvCxnSpPr>
                  <p:spPr>
                    <a:xfrm flipV="1">
                      <a:off x="2787436" y="3138493"/>
                      <a:ext cx="52490" cy="524"/>
                    </a:xfrm>
                    <a:prstGeom prst="line">
                      <a:avLst/>
                    </a:prstGeom>
                    <a:ln/>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a:off x="2801510" y="3159125"/>
                      <a:ext cx="31221" cy="0"/>
                    </a:xfrm>
                    <a:prstGeom prst="line">
                      <a:avLst/>
                    </a:prstGeom>
                    <a:ln/>
                  </p:spPr>
                  <p:style>
                    <a:lnRef idx="1">
                      <a:schemeClr val="dk1"/>
                    </a:lnRef>
                    <a:fillRef idx="0">
                      <a:schemeClr val="dk1"/>
                    </a:fillRef>
                    <a:effectRef idx="0">
                      <a:schemeClr val="dk1"/>
                    </a:effectRef>
                    <a:fontRef idx="minor">
                      <a:schemeClr val="tx1"/>
                    </a:fontRef>
                  </p:style>
                </p:cxnSp>
              </p:grpSp>
              <p:cxnSp>
                <p:nvCxnSpPr>
                  <p:cNvPr id="59" name="Straight Connector 58"/>
                  <p:cNvCxnSpPr/>
                  <p:nvPr/>
                </p:nvCxnSpPr>
                <p:spPr>
                  <a:xfrm flipV="1">
                    <a:off x="4743618" y="1968659"/>
                    <a:ext cx="242742" cy="3020"/>
                  </a:xfrm>
                  <a:prstGeom prst="line">
                    <a:avLst/>
                  </a:prstGeom>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4813036" y="2037503"/>
                    <a:ext cx="121371" cy="899"/>
                  </a:xfrm>
                  <a:prstGeom prst="line">
                    <a:avLst/>
                  </a:prstGeom>
                  <a:ln/>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flipV="1">
                    <a:off x="4873722" y="2037503"/>
                    <a:ext cx="0" cy="268756"/>
                  </a:xfrm>
                  <a:prstGeom prst="line">
                    <a:avLst/>
                  </a:prstGeom>
                  <a:ln/>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flipH="1" flipV="1">
                    <a:off x="4873721" y="1850177"/>
                    <a:ext cx="1" cy="118482"/>
                  </a:xfrm>
                  <a:prstGeom prst="line">
                    <a:avLst/>
                  </a:prstGeom>
                  <a:ln/>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flipV="1">
                    <a:off x="4805326" y="2306259"/>
                    <a:ext cx="136790" cy="740"/>
                  </a:xfrm>
                  <a:prstGeom prst="line">
                    <a:avLst/>
                  </a:prstGeom>
                  <a:ln/>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flipV="1">
                    <a:off x="4837635" y="2338947"/>
                    <a:ext cx="72174" cy="899"/>
                  </a:xfrm>
                  <a:prstGeom prst="line">
                    <a:avLst/>
                  </a:prstGeom>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4856987" y="2374348"/>
                    <a:ext cx="42929" cy="0"/>
                  </a:xfrm>
                  <a:prstGeom prst="line">
                    <a:avLst/>
                  </a:prstGeom>
                  <a:ln/>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flipV="1">
                    <a:off x="5199087" y="2377523"/>
                    <a:ext cx="0" cy="93636"/>
                  </a:xfrm>
                  <a:prstGeom prst="line">
                    <a:avLst/>
                  </a:prstGeom>
                  <a:ln>
                    <a:headEnd type="oval" w="sm" len="sm"/>
                    <a:tailEnd type="none" w="sm" len="sm"/>
                  </a:ln>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flipV="1">
                    <a:off x="5259412" y="1850177"/>
                    <a:ext cx="0" cy="294076"/>
                  </a:xfrm>
                  <a:prstGeom prst="line">
                    <a:avLst/>
                  </a:prstGeom>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a:off x="4873721" y="1850177"/>
                    <a:ext cx="385691" cy="1386"/>
                  </a:xfrm>
                  <a:prstGeom prst="line">
                    <a:avLst/>
                  </a:prstGeom>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flipH="1" flipV="1">
                    <a:off x="5331494" y="2367892"/>
                    <a:ext cx="7913" cy="378461"/>
                  </a:xfrm>
                  <a:prstGeom prst="line">
                    <a:avLst/>
                  </a:prstGeom>
                  <a:ln>
                    <a:headEnd type="oval" w="sm" len="sm"/>
                    <a:tailEnd type="none" w="sm" len="sm"/>
                  </a:ln>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a:xfrm flipV="1">
                    <a:off x="5214709" y="3282436"/>
                    <a:ext cx="0" cy="93636"/>
                  </a:xfrm>
                  <a:prstGeom prst="line">
                    <a:avLst/>
                  </a:prstGeom>
                  <a:ln>
                    <a:headEnd type="none" w="sm" len="sm"/>
                    <a:tailEnd type="oval" w="sm" len="sm"/>
                  </a:ln>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flipH="1" flipV="1">
                    <a:off x="5347116" y="3015630"/>
                    <a:ext cx="7913" cy="378461"/>
                  </a:xfrm>
                  <a:prstGeom prst="line">
                    <a:avLst/>
                  </a:prstGeom>
                  <a:ln>
                    <a:headEnd type="none" w="sm" len="sm"/>
                    <a:tailEnd type="oval" w="sm" len="sm"/>
                  </a:ln>
                </p:spPr>
                <p:style>
                  <a:lnRef idx="1">
                    <a:schemeClr val="dk1"/>
                  </a:lnRef>
                  <a:fillRef idx="0">
                    <a:schemeClr val="dk1"/>
                  </a:fillRef>
                  <a:effectRef idx="0">
                    <a:schemeClr val="dk1"/>
                  </a:effectRef>
                  <a:fontRef idx="minor">
                    <a:schemeClr val="tx1"/>
                  </a:fontRef>
                </p:style>
              </p:cxnSp>
              <p:grpSp>
                <p:nvGrpSpPr>
                  <p:cNvPr id="72" name="Group 71"/>
                  <p:cNvGrpSpPr/>
                  <p:nvPr/>
                </p:nvGrpSpPr>
                <p:grpSpPr>
                  <a:xfrm>
                    <a:off x="4569258" y="2721676"/>
                    <a:ext cx="97936" cy="61948"/>
                    <a:chOff x="4569258" y="2721676"/>
                    <a:chExt cx="97936" cy="61948"/>
                  </a:xfrm>
                </p:grpSpPr>
                <p:sp>
                  <p:nvSpPr>
                    <p:cNvPr id="123" name="Rectangle 122"/>
                    <p:cNvSpPr/>
                    <p:nvPr/>
                  </p:nvSpPr>
                  <p:spPr>
                    <a:xfrm>
                      <a:off x="4570489" y="2721676"/>
                      <a:ext cx="96705" cy="61948"/>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700" dirty="0">
                        <a:ln w="0"/>
                        <a:solidFill>
                          <a:schemeClr val="tx1"/>
                        </a:solidFill>
                        <a:effectLst>
                          <a:outerShdw blurRad="38100" dist="19050" dir="2700000" algn="tl" rotWithShape="0">
                            <a:schemeClr val="dk1">
                              <a:alpha val="40000"/>
                            </a:schemeClr>
                          </a:outerShdw>
                        </a:effectLst>
                      </a:endParaRPr>
                    </a:p>
                  </p:txBody>
                </p:sp>
                <p:cxnSp>
                  <p:nvCxnSpPr>
                    <p:cNvPr id="124" name="Straight Connector 123"/>
                    <p:cNvCxnSpPr/>
                    <p:nvPr/>
                  </p:nvCxnSpPr>
                  <p:spPr>
                    <a:xfrm>
                      <a:off x="4569258" y="2746097"/>
                      <a:ext cx="68693" cy="23592"/>
                    </a:xfrm>
                    <a:prstGeom prst="line">
                      <a:avLst/>
                    </a:prstGeom>
                    <a:ln/>
                  </p:spPr>
                  <p:style>
                    <a:lnRef idx="1">
                      <a:schemeClr val="dk1"/>
                    </a:lnRef>
                    <a:fillRef idx="0">
                      <a:schemeClr val="dk1"/>
                    </a:fillRef>
                    <a:effectRef idx="0">
                      <a:schemeClr val="dk1"/>
                    </a:effectRef>
                    <a:fontRef idx="minor">
                      <a:schemeClr val="tx1"/>
                    </a:fontRef>
                  </p:style>
                </p:cxnSp>
                <p:cxnSp>
                  <p:nvCxnSpPr>
                    <p:cNvPr id="125" name="Straight Connector 124"/>
                    <p:cNvCxnSpPr/>
                    <p:nvPr/>
                  </p:nvCxnSpPr>
                  <p:spPr>
                    <a:xfrm>
                      <a:off x="4620829" y="2746921"/>
                      <a:ext cx="46365"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73" name="Group 72"/>
                  <p:cNvGrpSpPr/>
                  <p:nvPr/>
                </p:nvGrpSpPr>
                <p:grpSpPr>
                  <a:xfrm>
                    <a:off x="4568043" y="3002577"/>
                    <a:ext cx="97936" cy="61948"/>
                    <a:chOff x="4569258" y="2721676"/>
                    <a:chExt cx="97936" cy="61948"/>
                  </a:xfrm>
                </p:grpSpPr>
                <p:sp>
                  <p:nvSpPr>
                    <p:cNvPr id="120" name="Rectangle 119"/>
                    <p:cNvSpPr/>
                    <p:nvPr/>
                  </p:nvSpPr>
                  <p:spPr>
                    <a:xfrm>
                      <a:off x="4570489" y="2721676"/>
                      <a:ext cx="96705" cy="61948"/>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700" dirty="0">
                        <a:ln w="0"/>
                        <a:solidFill>
                          <a:schemeClr val="tx1"/>
                        </a:solidFill>
                        <a:effectLst>
                          <a:outerShdw blurRad="38100" dist="19050" dir="2700000" algn="tl" rotWithShape="0">
                            <a:schemeClr val="dk1">
                              <a:alpha val="40000"/>
                            </a:schemeClr>
                          </a:outerShdw>
                        </a:effectLst>
                      </a:endParaRPr>
                    </a:p>
                  </p:txBody>
                </p:sp>
                <p:cxnSp>
                  <p:nvCxnSpPr>
                    <p:cNvPr id="121" name="Straight Connector 120"/>
                    <p:cNvCxnSpPr/>
                    <p:nvPr/>
                  </p:nvCxnSpPr>
                  <p:spPr>
                    <a:xfrm>
                      <a:off x="4569258" y="2746097"/>
                      <a:ext cx="68693" cy="23592"/>
                    </a:xfrm>
                    <a:prstGeom prst="line">
                      <a:avLst/>
                    </a:prstGeom>
                    <a:ln/>
                  </p:spPr>
                  <p:style>
                    <a:lnRef idx="1">
                      <a:schemeClr val="dk1"/>
                    </a:lnRef>
                    <a:fillRef idx="0">
                      <a:schemeClr val="dk1"/>
                    </a:fillRef>
                    <a:effectRef idx="0">
                      <a:schemeClr val="dk1"/>
                    </a:effectRef>
                    <a:fontRef idx="minor">
                      <a:schemeClr val="tx1"/>
                    </a:fontRef>
                  </p:style>
                </p:cxnSp>
                <p:cxnSp>
                  <p:nvCxnSpPr>
                    <p:cNvPr id="122" name="Straight Connector 121"/>
                    <p:cNvCxnSpPr/>
                    <p:nvPr/>
                  </p:nvCxnSpPr>
                  <p:spPr>
                    <a:xfrm>
                      <a:off x="4620829" y="2746921"/>
                      <a:ext cx="46365"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74" name="Group 73"/>
                  <p:cNvGrpSpPr/>
                  <p:nvPr/>
                </p:nvGrpSpPr>
                <p:grpSpPr>
                  <a:xfrm>
                    <a:off x="4570489" y="3264978"/>
                    <a:ext cx="97936" cy="61948"/>
                    <a:chOff x="4569258" y="2721676"/>
                    <a:chExt cx="97936" cy="61948"/>
                  </a:xfrm>
                </p:grpSpPr>
                <p:sp>
                  <p:nvSpPr>
                    <p:cNvPr id="117" name="Rectangle 116"/>
                    <p:cNvSpPr/>
                    <p:nvPr/>
                  </p:nvSpPr>
                  <p:spPr>
                    <a:xfrm>
                      <a:off x="4570489" y="2721676"/>
                      <a:ext cx="96705" cy="61948"/>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700" dirty="0">
                        <a:ln w="0"/>
                        <a:solidFill>
                          <a:schemeClr val="tx1"/>
                        </a:solidFill>
                        <a:effectLst>
                          <a:outerShdw blurRad="38100" dist="19050" dir="2700000" algn="tl" rotWithShape="0">
                            <a:schemeClr val="dk1">
                              <a:alpha val="40000"/>
                            </a:schemeClr>
                          </a:outerShdw>
                        </a:effectLst>
                      </a:endParaRPr>
                    </a:p>
                  </p:txBody>
                </p:sp>
                <p:cxnSp>
                  <p:nvCxnSpPr>
                    <p:cNvPr id="118" name="Straight Connector 117"/>
                    <p:cNvCxnSpPr/>
                    <p:nvPr/>
                  </p:nvCxnSpPr>
                  <p:spPr>
                    <a:xfrm>
                      <a:off x="4569258" y="2746097"/>
                      <a:ext cx="68693" cy="23592"/>
                    </a:xfrm>
                    <a:prstGeom prst="line">
                      <a:avLst/>
                    </a:prstGeom>
                    <a:ln/>
                  </p:spPr>
                  <p:style>
                    <a:lnRef idx="1">
                      <a:schemeClr val="dk1"/>
                    </a:lnRef>
                    <a:fillRef idx="0">
                      <a:schemeClr val="dk1"/>
                    </a:fillRef>
                    <a:effectRef idx="0">
                      <a:schemeClr val="dk1"/>
                    </a:effectRef>
                    <a:fontRef idx="minor">
                      <a:schemeClr val="tx1"/>
                    </a:fontRef>
                  </p:style>
                </p:cxnSp>
                <p:cxnSp>
                  <p:nvCxnSpPr>
                    <p:cNvPr id="119" name="Straight Connector 118"/>
                    <p:cNvCxnSpPr/>
                    <p:nvPr/>
                  </p:nvCxnSpPr>
                  <p:spPr>
                    <a:xfrm>
                      <a:off x="4620829" y="2746921"/>
                      <a:ext cx="46365"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75" name="Group 74"/>
                  <p:cNvGrpSpPr/>
                  <p:nvPr/>
                </p:nvGrpSpPr>
                <p:grpSpPr>
                  <a:xfrm>
                    <a:off x="4571861" y="2456545"/>
                    <a:ext cx="97936" cy="61948"/>
                    <a:chOff x="4569258" y="2721676"/>
                    <a:chExt cx="97936" cy="61948"/>
                  </a:xfrm>
                </p:grpSpPr>
                <p:sp>
                  <p:nvSpPr>
                    <p:cNvPr id="114" name="Rectangle 113"/>
                    <p:cNvSpPr/>
                    <p:nvPr/>
                  </p:nvSpPr>
                  <p:spPr>
                    <a:xfrm>
                      <a:off x="4570489" y="2721676"/>
                      <a:ext cx="96705" cy="61948"/>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700" dirty="0">
                        <a:ln w="0"/>
                        <a:solidFill>
                          <a:schemeClr val="tx1"/>
                        </a:solidFill>
                        <a:effectLst>
                          <a:outerShdw blurRad="38100" dist="19050" dir="2700000" algn="tl" rotWithShape="0">
                            <a:schemeClr val="dk1">
                              <a:alpha val="40000"/>
                            </a:schemeClr>
                          </a:outerShdw>
                        </a:effectLst>
                      </a:endParaRPr>
                    </a:p>
                  </p:txBody>
                </p:sp>
                <p:cxnSp>
                  <p:nvCxnSpPr>
                    <p:cNvPr id="115" name="Straight Connector 114"/>
                    <p:cNvCxnSpPr/>
                    <p:nvPr/>
                  </p:nvCxnSpPr>
                  <p:spPr>
                    <a:xfrm>
                      <a:off x="4569258" y="2746097"/>
                      <a:ext cx="68693" cy="23592"/>
                    </a:xfrm>
                    <a:prstGeom prst="line">
                      <a:avLst/>
                    </a:prstGeom>
                    <a:ln/>
                  </p:spPr>
                  <p:style>
                    <a:lnRef idx="1">
                      <a:schemeClr val="dk1"/>
                    </a:lnRef>
                    <a:fillRef idx="0">
                      <a:schemeClr val="dk1"/>
                    </a:fillRef>
                    <a:effectRef idx="0">
                      <a:schemeClr val="dk1"/>
                    </a:effectRef>
                    <a:fontRef idx="minor">
                      <a:schemeClr val="tx1"/>
                    </a:fontRef>
                  </p:style>
                </p:cxnSp>
                <p:cxnSp>
                  <p:nvCxnSpPr>
                    <p:cNvPr id="116" name="Straight Connector 115"/>
                    <p:cNvCxnSpPr/>
                    <p:nvPr/>
                  </p:nvCxnSpPr>
                  <p:spPr>
                    <a:xfrm>
                      <a:off x="4620829" y="2746921"/>
                      <a:ext cx="46365"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76" name="Group 75"/>
                  <p:cNvGrpSpPr/>
                  <p:nvPr/>
                </p:nvGrpSpPr>
                <p:grpSpPr>
                  <a:xfrm rot="5400000">
                    <a:off x="4795042" y="2854332"/>
                    <a:ext cx="97936" cy="61948"/>
                    <a:chOff x="4569258" y="2721676"/>
                    <a:chExt cx="97936" cy="61948"/>
                  </a:xfrm>
                </p:grpSpPr>
                <p:sp>
                  <p:nvSpPr>
                    <p:cNvPr id="111" name="Rectangle 110"/>
                    <p:cNvSpPr/>
                    <p:nvPr/>
                  </p:nvSpPr>
                  <p:spPr>
                    <a:xfrm>
                      <a:off x="4570489" y="2721676"/>
                      <a:ext cx="96705" cy="61948"/>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700" dirty="0">
                        <a:ln w="0"/>
                        <a:solidFill>
                          <a:schemeClr val="tx1"/>
                        </a:solidFill>
                        <a:effectLst>
                          <a:outerShdw blurRad="38100" dist="19050" dir="2700000" algn="tl" rotWithShape="0">
                            <a:schemeClr val="dk1">
                              <a:alpha val="40000"/>
                            </a:schemeClr>
                          </a:outerShdw>
                        </a:effectLst>
                      </a:endParaRPr>
                    </a:p>
                  </p:txBody>
                </p:sp>
                <p:cxnSp>
                  <p:nvCxnSpPr>
                    <p:cNvPr id="112" name="Straight Connector 111"/>
                    <p:cNvCxnSpPr/>
                    <p:nvPr/>
                  </p:nvCxnSpPr>
                  <p:spPr>
                    <a:xfrm>
                      <a:off x="4569258" y="2746097"/>
                      <a:ext cx="68693" cy="23592"/>
                    </a:xfrm>
                    <a:prstGeom prst="line">
                      <a:avLst/>
                    </a:prstGeom>
                    <a:ln/>
                  </p:spPr>
                  <p:style>
                    <a:lnRef idx="1">
                      <a:schemeClr val="dk1"/>
                    </a:lnRef>
                    <a:fillRef idx="0">
                      <a:schemeClr val="dk1"/>
                    </a:fillRef>
                    <a:effectRef idx="0">
                      <a:schemeClr val="dk1"/>
                    </a:effectRef>
                    <a:fontRef idx="minor">
                      <a:schemeClr val="tx1"/>
                    </a:fontRef>
                  </p:style>
                </p:cxnSp>
                <p:cxnSp>
                  <p:nvCxnSpPr>
                    <p:cNvPr id="113" name="Straight Connector 112"/>
                    <p:cNvCxnSpPr/>
                    <p:nvPr/>
                  </p:nvCxnSpPr>
                  <p:spPr>
                    <a:xfrm>
                      <a:off x="4620829" y="2746921"/>
                      <a:ext cx="46365"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77" name="Group 76"/>
                  <p:cNvGrpSpPr/>
                  <p:nvPr/>
                </p:nvGrpSpPr>
                <p:grpSpPr>
                  <a:xfrm rot="5400000">
                    <a:off x="4932404" y="2854948"/>
                    <a:ext cx="97936" cy="61948"/>
                    <a:chOff x="4569258" y="2721676"/>
                    <a:chExt cx="97936" cy="61948"/>
                  </a:xfrm>
                </p:grpSpPr>
                <p:sp>
                  <p:nvSpPr>
                    <p:cNvPr id="108" name="Rectangle 107"/>
                    <p:cNvSpPr/>
                    <p:nvPr/>
                  </p:nvSpPr>
                  <p:spPr>
                    <a:xfrm>
                      <a:off x="4570489" y="2721676"/>
                      <a:ext cx="96705" cy="61948"/>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700" dirty="0">
                        <a:ln w="0"/>
                        <a:solidFill>
                          <a:schemeClr val="tx1"/>
                        </a:solidFill>
                        <a:effectLst>
                          <a:outerShdw blurRad="38100" dist="19050" dir="2700000" algn="tl" rotWithShape="0">
                            <a:schemeClr val="dk1">
                              <a:alpha val="40000"/>
                            </a:schemeClr>
                          </a:outerShdw>
                        </a:effectLst>
                      </a:endParaRPr>
                    </a:p>
                  </p:txBody>
                </p:sp>
                <p:cxnSp>
                  <p:nvCxnSpPr>
                    <p:cNvPr id="109" name="Straight Connector 108"/>
                    <p:cNvCxnSpPr/>
                    <p:nvPr/>
                  </p:nvCxnSpPr>
                  <p:spPr>
                    <a:xfrm>
                      <a:off x="4569258" y="2746097"/>
                      <a:ext cx="68693" cy="23592"/>
                    </a:xfrm>
                    <a:prstGeom prst="line">
                      <a:avLst/>
                    </a:prstGeom>
                    <a:ln/>
                  </p:spPr>
                  <p:style>
                    <a:lnRef idx="1">
                      <a:schemeClr val="dk1"/>
                    </a:lnRef>
                    <a:fillRef idx="0">
                      <a:schemeClr val="dk1"/>
                    </a:fillRef>
                    <a:effectRef idx="0">
                      <a:schemeClr val="dk1"/>
                    </a:effectRef>
                    <a:fontRef idx="minor">
                      <a:schemeClr val="tx1"/>
                    </a:fontRef>
                  </p:style>
                </p:cxnSp>
                <p:cxnSp>
                  <p:nvCxnSpPr>
                    <p:cNvPr id="110" name="Straight Connector 109"/>
                    <p:cNvCxnSpPr/>
                    <p:nvPr/>
                  </p:nvCxnSpPr>
                  <p:spPr>
                    <a:xfrm>
                      <a:off x="4620829" y="2746921"/>
                      <a:ext cx="46365"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78" name="Group 77"/>
                  <p:cNvGrpSpPr/>
                  <p:nvPr/>
                </p:nvGrpSpPr>
                <p:grpSpPr>
                  <a:xfrm>
                    <a:off x="6027198" y="2713585"/>
                    <a:ext cx="97936" cy="61948"/>
                    <a:chOff x="4569258" y="2721676"/>
                    <a:chExt cx="97936" cy="61948"/>
                  </a:xfrm>
                </p:grpSpPr>
                <p:sp>
                  <p:nvSpPr>
                    <p:cNvPr id="105" name="Rectangle 104"/>
                    <p:cNvSpPr/>
                    <p:nvPr/>
                  </p:nvSpPr>
                  <p:spPr>
                    <a:xfrm>
                      <a:off x="4570489" y="2721676"/>
                      <a:ext cx="96705" cy="61948"/>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700" dirty="0">
                        <a:ln w="0"/>
                        <a:solidFill>
                          <a:schemeClr val="tx1"/>
                        </a:solidFill>
                        <a:effectLst>
                          <a:outerShdw blurRad="38100" dist="19050" dir="2700000" algn="tl" rotWithShape="0">
                            <a:schemeClr val="dk1">
                              <a:alpha val="40000"/>
                            </a:schemeClr>
                          </a:outerShdw>
                        </a:effectLst>
                      </a:endParaRPr>
                    </a:p>
                  </p:txBody>
                </p:sp>
                <p:cxnSp>
                  <p:nvCxnSpPr>
                    <p:cNvPr id="106" name="Straight Connector 105"/>
                    <p:cNvCxnSpPr/>
                    <p:nvPr/>
                  </p:nvCxnSpPr>
                  <p:spPr>
                    <a:xfrm>
                      <a:off x="4569258" y="2746097"/>
                      <a:ext cx="68693" cy="23592"/>
                    </a:xfrm>
                    <a:prstGeom prst="line">
                      <a:avLst/>
                    </a:prstGeom>
                    <a:ln/>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4620829" y="2746921"/>
                      <a:ext cx="46365"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79" name="Group 78"/>
                  <p:cNvGrpSpPr/>
                  <p:nvPr/>
                </p:nvGrpSpPr>
                <p:grpSpPr>
                  <a:xfrm>
                    <a:off x="6025983" y="2994486"/>
                    <a:ext cx="97936" cy="61948"/>
                    <a:chOff x="4569258" y="2721676"/>
                    <a:chExt cx="97936" cy="61948"/>
                  </a:xfrm>
                </p:grpSpPr>
                <p:sp>
                  <p:nvSpPr>
                    <p:cNvPr id="102" name="Rectangle 101"/>
                    <p:cNvSpPr/>
                    <p:nvPr/>
                  </p:nvSpPr>
                  <p:spPr>
                    <a:xfrm>
                      <a:off x="4570489" y="2721676"/>
                      <a:ext cx="96705" cy="61948"/>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700" dirty="0">
                        <a:ln w="0"/>
                        <a:solidFill>
                          <a:schemeClr val="tx1"/>
                        </a:solidFill>
                        <a:effectLst>
                          <a:outerShdw blurRad="38100" dist="19050" dir="2700000" algn="tl" rotWithShape="0">
                            <a:schemeClr val="dk1">
                              <a:alpha val="40000"/>
                            </a:schemeClr>
                          </a:outerShdw>
                        </a:effectLst>
                      </a:endParaRPr>
                    </a:p>
                  </p:txBody>
                </p:sp>
                <p:cxnSp>
                  <p:nvCxnSpPr>
                    <p:cNvPr id="103" name="Straight Connector 102"/>
                    <p:cNvCxnSpPr/>
                    <p:nvPr/>
                  </p:nvCxnSpPr>
                  <p:spPr>
                    <a:xfrm>
                      <a:off x="4569258" y="2746097"/>
                      <a:ext cx="68693" cy="23592"/>
                    </a:xfrm>
                    <a:prstGeom prst="line">
                      <a:avLst/>
                    </a:prstGeom>
                    <a:ln/>
                  </p:spPr>
                  <p:style>
                    <a:lnRef idx="1">
                      <a:schemeClr val="dk1"/>
                    </a:lnRef>
                    <a:fillRef idx="0">
                      <a:schemeClr val="dk1"/>
                    </a:fillRef>
                    <a:effectRef idx="0">
                      <a:schemeClr val="dk1"/>
                    </a:effectRef>
                    <a:fontRef idx="minor">
                      <a:schemeClr val="tx1"/>
                    </a:fontRef>
                  </p:style>
                </p:cxnSp>
                <p:cxnSp>
                  <p:nvCxnSpPr>
                    <p:cNvPr id="104" name="Straight Connector 103"/>
                    <p:cNvCxnSpPr/>
                    <p:nvPr/>
                  </p:nvCxnSpPr>
                  <p:spPr>
                    <a:xfrm>
                      <a:off x="4620829" y="2746921"/>
                      <a:ext cx="46365"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80" name="Group 79"/>
                  <p:cNvGrpSpPr/>
                  <p:nvPr/>
                </p:nvGrpSpPr>
                <p:grpSpPr>
                  <a:xfrm>
                    <a:off x="6028429" y="3256887"/>
                    <a:ext cx="97936" cy="61948"/>
                    <a:chOff x="4569258" y="2721676"/>
                    <a:chExt cx="97936" cy="61948"/>
                  </a:xfrm>
                </p:grpSpPr>
                <p:sp>
                  <p:nvSpPr>
                    <p:cNvPr id="99" name="Rectangle 98"/>
                    <p:cNvSpPr/>
                    <p:nvPr/>
                  </p:nvSpPr>
                  <p:spPr>
                    <a:xfrm>
                      <a:off x="4570489" y="2721676"/>
                      <a:ext cx="96705" cy="61948"/>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700" dirty="0">
                        <a:ln w="0"/>
                        <a:solidFill>
                          <a:schemeClr val="tx1"/>
                        </a:solidFill>
                        <a:effectLst>
                          <a:outerShdw blurRad="38100" dist="19050" dir="2700000" algn="tl" rotWithShape="0">
                            <a:schemeClr val="dk1">
                              <a:alpha val="40000"/>
                            </a:schemeClr>
                          </a:outerShdw>
                        </a:effectLst>
                      </a:endParaRPr>
                    </a:p>
                  </p:txBody>
                </p:sp>
                <p:cxnSp>
                  <p:nvCxnSpPr>
                    <p:cNvPr id="100" name="Straight Connector 99"/>
                    <p:cNvCxnSpPr/>
                    <p:nvPr/>
                  </p:nvCxnSpPr>
                  <p:spPr>
                    <a:xfrm>
                      <a:off x="4569258" y="2746097"/>
                      <a:ext cx="68693" cy="23592"/>
                    </a:xfrm>
                    <a:prstGeom prst="line">
                      <a:avLst/>
                    </a:prstGeom>
                    <a:ln/>
                  </p:spPr>
                  <p:style>
                    <a:lnRef idx="1">
                      <a:schemeClr val="dk1"/>
                    </a:lnRef>
                    <a:fillRef idx="0">
                      <a:schemeClr val="dk1"/>
                    </a:fillRef>
                    <a:effectRef idx="0">
                      <a:schemeClr val="dk1"/>
                    </a:effectRef>
                    <a:fontRef idx="minor">
                      <a:schemeClr val="tx1"/>
                    </a:fontRef>
                  </p:style>
                </p:cxnSp>
                <p:cxnSp>
                  <p:nvCxnSpPr>
                    <p:cNvPr id="101" name="Straight Connector 100"/>
                    <p:cNvCxnSpPr/>
                    <p:nvPr/>
                  </p:nvCxnSpPr>
                  <p:spPr>
                    <a:xfrm>
                      <a:off x="4620829" y="2746921"/>
                      <a:ext cx="46365"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81" name="Group 80"/>
                  <p:cNvGrpSpPr/>
                  <p:nvPr/>
                </p:nvGrpSpPr>
                <p:grpSpPr>
                  <a:xfrm>
                    <a:off x="6029801" y="2448454"/>
                    <a:ext cx="97936" cy="61948"/>
                    <a:chOff x="4569258" y="2721676"/>
                    <a:chExt cx="97936" cy="61948"/>
                  </a:xfrm>
                </p:grpSpPr>
                <p:sp>
                  <p:nvSpPr>
                    <p:cNvPr id="96" name="Rectangle 95"/>
                    <p:cNvSpPr/>
                    <p:nvPr/>
                  </p:nvSpPr>
                  <p:spPr>
                    <a:xfrm>
                      <a:off x="4570489" y="2721676"/>
                      <a:ext cx="96705" cy="61948"/>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700" dirty="0">
                        <a:ln w="0"/>
                        <a:solidFill>
                          <a:schemeClr val="tx1"/>
                        </a:solidFill>
                        <a:effectLst>
                          <a:outerShdw blurRad="38100" dist="19050" dir="2700000" algn="tl" rotWithShape="0">
                            <a:schemeClr val="dk1">
                              <a:alpha val="40000"/>
                            </a:schemeClr>
                          </a:outerShdw>
                        </a:effectLst>
                      </a:endParaRPr>
                    </a:p>
                  </p:txBody>
                </p:sp>
                <p:cxnSp>
                  <p:nvCxnSpPr>
                    <p:cNvPr id="97" name="Straight Connector 96"/>
                    <p:cNvCxnSpPr/>
                    <p:nvPr/>
                  </p:nvCxnSpPr>
                  <p:spPr>
                    <a:xfrm>
                      <a:off x="4569258" y="2746097"/>
                      <a:ext cx="68693" cy="23592"/>
                    </a:xfrm>
                    <a:prstGeom prst="line">
                      <a:avLst/>
                    </a:prstGeom>
                    <a:ln/>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a:xfrm>
                      <a:off x="4620829" y="2746921"/>
                      <a:ext cx="46365" cy="0"/>
                    </a:xfrm>
                    <a:prstGeom prst="line">
                      <a:avLst/>
                    </a:prstGeom>
                    <a:ln/>
                  </p:spPr>
                  <p:style>
                    <a:lnRef idx="1">
                      <a:schemeClr val="dk1"/>
                    </a:lnRef>
                    <a:fillRef idx="0">
                      <a:schemeClr val="dk1"/>
                    </a:fillRef>
                    <a:effectRef idx="0">
                      <a:schemeClr val="dk1"/>
                    </a:effectRef>
                    <a:fontRef idx="minor">
                      <a:schemeClr val="tx1"/>
                    </a:fontRef>
                  </p:style>
                </p:cxnSp>
              </p:grpSp>
              <p:cxnSp>
                <p:nvCxnSpPr>
                  <p:cNvPr id="82" name="Straight Connector 81"/>
                  <p:cNvCxnSpPr/>
                  <p:nvPr/>
                </p:nvCxnSpPr>
                <p:spPr>
                  <a:xfrm>
                    <a:off x="6123919" y="2472747"/>
                    <a:ext cx="77294" cy="0"/>
                  </a:xfrm>
                  <a:prstGeom prst="line">
                    <a:avLst/>
                  </a:prstGeom>
                  <a:ln/>
                </p:spPr>
                <p:style>
                  <a:lnRef idx="1">
                    <a:schemeClr val="dk1"/>
                  </a:lnRef>
                  <a:fillRef idx="0">
                    <a:schemeClr val="dk1"/>
                  </a:fillRef>
                  <a:effectRef idx="0">
                    <a:schemeClr val="dk1"/>
                  </a:effectRef>
                  <a:fontRef idx="minor">
                    <a:schemeClr val="tx1"/>
                  </a:fontRef>
                </p:style>
              </p:cxnSp>
              <p:cxnSp>
                <p:nvCxnSpPr>
                  <p:cNvPr id="83" name="Straight Connector 82"/>
                  <p:cNvCxnSpPr/>
                  <p:nvPr/>
                </p:nvCxnSpPr>
                <p:spPr>
                  <a:xfrm>
                    <a:off x="6123919" y="2738006"/>
                    <a:ext cx="77294" cy="0"/>
                  </a:xfrm>
                  <a:prstGeom prst="line">
                    <a:avLst/>
                  </a:prstGeom>
                  <a:ln/>
                </p:spPr>
                <p:style>
                  <a:lnRef idx="1">
                    <a:schemeClr val="dk1"/>
                  </a:lnRef>
                  <a:fillRef idx="0">
                    <a:schemeClr val="dk1"/>
                  </a:fillRef>
                  <a:effectRef idx="0">
                    <a:schemeClr val="dk1"/>
                  </a:effectRef>
                  <a:fontRef idx="minor">
                    <a:schemeClr val="tx1"/>
                  </a:fontRef>
                </p:style>
              </p:cxnSp>
              <p:cxnSp>
                <p:nvCxnSpPr>
                  <p:cNvPr id="84" name="Straight Connector 83"/>
                  <p:cNvCxnSpPr/>
                  <p:nvPr/>
                </p:nvCxnSpPr>
                <p:spPr>
                  <a:xfrm>
                    <a:off x="6123919" y="3018475"/>
                    <a:ext cx="77294" cy="0"/>
                  </a:xfrm>
                  <a:prstGeom prst="line">
                    <a:avLst/>
                  </a:prstGeom>
                  <a:ln/>
                </p:spPr>
                <p:style>
                  <a:lnRef idx="1">
                    <a:schemeClr val="dk1"/>
                  </a:lnRef>
                  <a:fillRef idx="0">
                    <a:schemeClr val="dk1"/>
                  </a:fillRef>
                  <a:effectRef idx="0">
                    <a:schemeClr val="dk1"/>
                  </a:effectRef>
                  <a:fontRef idx="minor">
                    <a:schemeClr val="tx1"/>
                  </a:fontRef>
                </p:style>
              </p:cxnSp>
              <p:cxnSp>
                <p:nvCxnSpPr>
                  <p:cNvPr id="85" name="Straight Connector 84"/>
                  <p:cNvCxnSpPr/>
                  <p:nvPr/>
                </p:nvCxnSpPr>
                <p:spPr>
                  <a:xfrm>
                    <a:off x="6123919" y="3281308"/>
                    <a:ext cx="77294" cy="0"/>
                  </a:xfrm>
                  <a:prstGeom prst="line">
                    <a:avLst/>
                  </a:prstGeom>
                  <a:ln/>
                </p:spPr>
                <p:style>
                  <a:lnRef idx="1">
                    <a:schemeClr val="dk1"/>
                  </a:lnRef>
                  <a:fillRef idx="0">
                    <a:schemeClr val="dk1"/>
                  </a:fillRef>
                  <a:effectRef idx="0">
                    <a:schemeClr val="dk1"/>
                  </a:effectRef>
                  <a:fontRef idx="minor">
                    <a:schemeClr val="tx1"/>
                  </a:fontRef>
                </p:style>
              </p:cxnSp>
              <p:sp>
                <p:nvSpPr>
                  <p:cNvPr id="86" name="Rectangle 85"/>
                  <p:cNvSpPr/>
                  <p:nvPr/>
                </p:nvSpPr>
                <p:spPr>
                  <a:xfrm>
                    <a:off x="6191666" y="2419759"/>
                    <a:ext cx="62863" cy="133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87" name="Rectangle 86"/>
                  <p:cNvSpPr/>
                  <p:nvPr/>
                </p:nvSpPr>
                <p:spPr>
                  <a:xfrm>
                    <a:off x="6191666" y="2681252"/>
                    <a:ext cx="62863" cy="133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88" name="Rectangle 87"/>
                  <p:cNvSpPr/>
                  <p:nvPr/>
                </p:nvSpPr>
                <p:spPr>
                  <a:xfrm>
                    <a:off x="6196802" y="2958430"/>
                    <a:ext cx="62863" cy="133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89" name="Rectangle 88"/>
                  <p:cNvSpPr/>
                  <p:nvPr/>
                </p:nvSpPr>
                <p:spPr>
                  <a:xfrm>
                    <a:off x="6196802" y="3219923"/>
                    <a:ext cx="62863" cy="13370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90" name="Rectangle 89"/>
                  <p:cNvSpPr/>
                  <p:nvPr/>
                </p:nvSpPr>
                <p:spPr>
                  <a:xfrm>
                    <a:off x="5551618" y="2138596"/>
                    <a:ext cx="392645" cy="225527"/>
                  </a:xfrm>
                  <a:prstGeom prst="rect">
                    <a:avLst/>
                  </a:prstGeom>
                  <a:ln w="15875"/>
                </p:spPr>
                <p:style>
                  <a:lnRef idx="2">
                    <a:schemeClr val="dk1"/>
                  </a:lnRef>
                  <a:fillRef idx="1">
                    <a:schemeClr val="lt1"/>
                  </a:fillRef>
                  <a:effectRef idx="0">
                    <a:schemeClr val="dk1"/>
                  </a:effectRef>
                  <a:fontRef idx="minor">
                    <a:schemeClr val="dk1"/>
                  </a:fontRef>
                </p:style>
                <p:txBody>
                  <a:bodyPr rtlCol="0" anchor="ctr"/>
                  <a:lstStyle/>
                  <a:p>
                    <a:pPr algn="ctr"/>
                    <a:r>
                      <a:rPr lang="en-US" sz="700" dirty="0" smtClean="0">
                        <a:ln w="0"/>
                        <a:solidFill>
                          <a:schemeClr val="tx1"/>
                        </a:solidFill>
                        <a:effectLst>
                          <a:outerShdw blurRad="38100" dist="19050" dir="2700000" algn="tl" rotWithShape="0">
                            <a:schemeClr val="dk1">
                              <a:alpha val="40000"/>
                            </a:schemeClr>
                          </a:outerShdw>
                        </a:effectLst>
                      </a:rPr>
                      <a:t>Loads</a:t>
                    </a:r>
                    <a:endParaRPr lang="en-US" sz="700" dirty="0">
                      <a:ln w="0"/>
                      <a:solidFill>
                        <a:schemeClr val="tx1"/>
                      </a:solidFill>
                      <a:effectLst>
                        <a:outerShdw blurRad="38100" dist="19050" dir="2700000" algn="tl" rotWithShape="0">
                          <a:schemeClr val="dk1">
                            <a:alpha val="40000"/>
                          </a:schemeClr>
                        </a:outerShdw>
                      </a:effectLst>
                    </a:endParaRPr>
                  </a:p>
                </p:txBody>
              </p:sp>
              <p:cxnSp>
                <p:nvCxnSpPr>
                  <p:cNvPr id="91" name="Straight Connector 90"/>
                  <p:cNvCxnSpPr/>
                  <p:nvPr/>
                </p:nvCxnSpPr>
                <p:spPr>
                  <a:xfrm flipV="1">
                    <a:off x="5677038" y="2371867"/>
                    <a:ext cx="0" cy="93636"/>
                  </a:xfrm>
                  <a:prstGeom prst="line">
                    <a:avLst/>
                  </a:prstGeom>
                  <a:ln>
                    <a:headEnd type="oval" w="sm" len="sm"/>
                    <a:tailEnd type="none" w="sm" len="sm"/>
                  </a:ln>
                </p:spPr>
                <p:style>
                  <a:lnRef idx="1">
                    <a:schemeClr val="dk1"/>
                  </a:lnRef>
                  <a:fillRef idx="0">
                    <a:schemeClr val="dk1"/>
                  </a:fillRef>
                  <a:effectRef idx="0">
                    <a:schemeClr val="dk1"/>
                  </a:effectRef>
                  <a:fontRef idx="minor">
                    <a:schemeClr val="tx1"/>
                  </a:fontRef>
                </p:style>
              </p:cxnSp>
              <p:cxnSp>
                <p:nvCxnSpPr>
                  <p:cNvPr id="92" name="Straight Connector 91"/>
                  <p:cNvCxnSpPr/>
                  <p:nvPr/>
                </p:nvCxnSpPr>
                <p:spPr>
                  <a:xfrm flipH="1" flipV="1">
                    <a:off x="5809445" y="2362236"/>
                    <a:ext cx="7913" cy="378461"/>
                  </a:xfrm>
                  <a:prstGeom prst="line">
                    <a:avLst/>
                  </a:prstGeom>
                  <a:ln>
                    <a:headEnd type="oval" w="sm" len="sm"/>
                    <a:tailEnd type="none" w="sm" len="sm"/>
                  </a:ln>
                </p:spPr>
                <p:style>
                  <a:lnRef idx="1">
                    <a:schemeClr val="dk1"/>
                  </a:lnRef>
                  <a:fillRef idx="0">
                    <a:schemeClr val="dk1"/>
                  </a:fillRef>
                  <a:effectRef idx="0">
                    <a:schemeClr val="dk1"/>
                  </a:effectRef>
                  <a:fontRef idx="minor">
                    <a:schemeClr val="tx1"/>
                  </a:fontRef>
                </p:style>
              </p:cxnSp>
              <p:sp>
                <p:nvSpPr>
                  <p:cNvPr id="93" name="Rectangle 92"/>
                  <p:cNvSpPr/>
                  <p:nvPr/>
                </p:nvSpPr>
                <p:spPr>
                  <a:xfrm>
                    <a:off x="5551582" y="3394091"/>
                    <a:ext cx="392645" cy="225527"/>
                  </a:xfrm>
                  <a:prstGeom prst="rect">
                    <a:avLst/>
                  </a:prstGeom>
                  <a:ln w="15875"/>
                </p:spPr>
                <p:style>
                  <a:lnRef idx="2">
                    <a:schemeClr val="dk1"/>
                  </a:lnRef>
                  <a:fillRef idx="1">
                    <a:schemeClr val="lt1"/>
                  </a:fillRef>
                  <a:effectRef idx="0">
                    <a:schemeClr val="dk1"/>
                  </a:effectRef>
                  <a:fontRef idx="minor">
                    <a:schemeClr val="dk1"/>
                  </a:fontRef>
                </p:style>
                <p:txBody>
                  <a:bodyPr rtlCol="0" anchor="ctr"/>
                  <a:lstStyle/>
                  <a:p>
                    <a:pPr algn="ctr"/>
                    <a:r>
                      <a:rPr lang="en-US" sz="700" dirty="0" smtClean="0">
                        <a:ln w="0"/>
                        <a:solidFill>
                          <a:schemeClr val="tx1"/>
                        </a:solidFill>
                        <a:effectLst>
                          <a:outerShdw blurRad="38100" dist="19050" dir="2700000" algn="tl" rotWithShape="0">
                            <a:schemeClr val="dk1">
                              <a:alpha val="40000"/>
                            </a:schemeClr>
                          </a:outerShdw>
                        </a:effectLst>
                      </a:rPr>
                      <a:t>Loads</a:t>
                    </a:r>
                    <a:endParaRPr lang="en-US" sz="700" dirty="0">
                      <a:ln w="0"/>
                      <a:solidFill>
                        <a:schemeClr val="tx1"/>
                      </a:solidFill>
                      <a:effectLst>
                        <a:outerShdw blurRad="38100" dist="19050" dir="2700000" algn="tl" rotWithShape="0">
                          <a:schemeClr val="dk1">
                            <a:alpha val="40000"/>
                          </a:schemeClr>
                        </a:outerShdw>
                      </a:effectLst>
                    </a:endParaRPr>
                  </a:p>
                </p:txBody>
              </p:sp>
              <p:cxnSp>
                <p:nvCxnSpPr>
                  <p:cNvPr id="94" name="Straight Connector 93"/>
                  <p:cNvCxnSpPr/>
                  <p:nvPr/>
                </p:nvCxnSpPr>
                <p:spPr>
                  <a:xfrm flipV="1">
                    <a:off x="5692624" y="3288808"/>
                    <a:ext cx="0" cy="93636"/>
                  </a:xfrm>
                  <a:prstGeom prst="line">
                    <a:avLst/>
                  </a:prstGeom>
                  <a:ln>
                    <a:headEnd type="none" w="sm" len="sm"/>
                    <a:tailEnd type="oval" w="sm" len="sm"/>
                  </a:ln>
                </p:spPr>
                <p:style>
                  <a:lnRef idx="1">
                    <a:schemeClr val="dk1"/>
                  </a:lnRef>
                  <a:fillRef idx="0">
                    <a:schemeClr val="dk1"/>
                  </a:fillRef>
                  <a:effectRef idx="0">
                    <a:schemeClr val="dk1"/>
                  </a:effectRef>
                  <a:fontRef idx="minor">
                    <a:schemeClr val="tx1"/>
                  </a:fontRef>
                </p:style>
              </p:cxnSp>
              <p:cxnSp>
                <p:nvCxnSpPr>
                  <p:cNvPr id="95" name="Straight Connector 94"/>
                  <p:cNvCxnSpPr/>
                  <p:nvPr/>
                </p:nvCxnSpPr>
                <p:spPr>
                  <a:xfrm flipH="1" flipV="1">
                    <a:off x="5825031" y="3022002"/>
                    <a:ext cx="7913" cy="378461"/>
                  </a:xfrm>
                  <a:prstGeom prst="line">
                    <a:avLst/>
                  </a:prstGeom>
                  <a:ln>
                    <a:headEnd type="none" w="sm" len="sm"/>
                    <a:tailEnd type="oval" w="sm" len="sm"/>
                  </a:ln>
                </p:spPr>
                <p:style>
                  <a:lnRef idx="1">
                    <a:schemeClr val="dk1"/>
                  </a:lnRef>
                  <a:fillRef idx="0">
                    <a:schemeClr val="dk1"/>
                  </a:fillRef>
                  <a:effectRef idx="0">
                    <a:schemeClr val="dk1"/>
                  </a:effectRef>
                  <a:fontRef idx="minor">
                    <a:schemeClr val="tx1"/>
                  </a:fontRef>
                </p:style>
              </p:cxnSp>
            </p:grpSp>
            <p:cxnSp>
              <p:nvCxnSpPr>
                <p:cNvPr id="18" name="Straight Connector 17"/>
                <p:cNvCxnSpPr/>
                <p:nvPr/>
              </p:nvCxnSpPr>
              <p:spPr>
                <a:xfrm>
                  <a:off x="7810670" y="1218220"/>
                  <a:ext cx="22853" cy="3164942"/>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918405" y="1414426"/>
                  <a:ext cx="581485" cy="332734"/>
                </a:xfrm>
                <a:prstGeom prst="rect">
                  <a:avLst/>
                </a:prstGeom>
                <a:noFill/>
              </p:spPr>
              <p:txBody>
                <a:bodyPr wrap="none" rtlCol="0">
                  <a:spAutoFit/>
                </a:bodyPr>
                <a:lstStyle/>
                <a:p>
                  <a:r>
                    <a:rPr lang="en-US" sz="2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a:cs typeface="Arial"/>
                    </a:rPr>
                    <a:t>PPE</a:t>
                  </a:r>
                </a:p>
              </p:txBody>
            </p:sp>
            <p:sp>
              <p:nvSpPr>
                <p:cNvPr id="20" name="TextBox 19"/>
                <p:cNvSpPr txBox="1"/>
                <p:nvPr/>
              </p:nvSpPr>
              <p:spPr>
                <a:xfrm>
                  <a:off x="7831038" y="3777016"/>
                  <a:ext cx="697461" cy="307139"/>
                </a:xfrm>
                <a:prstGeom prst="rect">
                  <a:avLst/>
                </a:prstGeom>
                <a:noFill/>
              </p:spPr>
              <p:txBody>
                <a:bodyPr wrap="none" rtlCol="0">
                  <a:spAutoFit/>
                </a:bodyPr>
                <a:lstStyle/>
                <a:p>
                  <a:r>
                    <a:rPr 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a:cs typeface="Arial"/>
                    </a:rPr>
                    <a:t>HALO</a:t>
                  </a:r>
                </a:p>
              </p:txBody>
            </p:sp>
          </p:grpSp>
          <p:sp>
            <p:nvSpPr>
              <p:cNvPr id="16" name="Rectangle 15"/>
              <p:cNvSpPr/>
              <p:nvPr/>
            </p:nvSpPr>
            <p:spPr>
              <a:xfrm>
                <a:off x="3604468" y="2559312"/>
                <a:ext cx="695461" cy="432773"/>
              </a:xfrm>
              <a:prstGeom prst="rect">
                <a:avLst/>
              </a:prstGeom>
              <a:solidFill>
                <a:srgbClr val="00B0F0"/>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SEP</a:t>
                </a:r>
                <a:endPar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cxnSp>
          <p:nvCxnSpPr>
            <p:cNvPr id="11" name="Straight Arrow Connector 10"/>
            <p:cNvCxnSpPr/>
            <p:nvPr/>
          </p:nvCxnSpPr>
          <p:spPr>
            <a:xfrm>
              <a:off x="6298076" y="2482837"/>
              <a:ext cx="455442" cy="0"/>
            </a:xfrm>
            <a:prstGeom prst="straightConnector1">
              <a:avLst/>
            </a:prstGeom>
            <a:ln w="12700">
              <a:solidFill>
                <a:schemeClr val="tx1"/>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126172" y="2129034"/>
              <a:ext cx="455442" cy="0"/>
            </a:xfrm>
            <a:prstGeom prst="straightConnector1">
              <a:avLst/>
            </a:prstGeom>
            <a:ln w="12700">
              <a:solidFill>
                <a:schemeClr val="tx1"/>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898451" y="1789061"/>
              <a:ext cx="455442" cy="0"/>
            </a:xfrm>
            <a:prstGeom prst="straightConnector1">
              <a:avLst/>
            </a:prstGeom>
            <a:ln w="12700">
              <a:solidFill>
                <a:schemeClr val="tx1"/>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764996" y="1416541"/>
              <a:ext cx="455442" cy="0"/>
            </a:xfrm>
            <a:prstGeom prst="straightConnector1">
              <a:avLst/>
            </a:prstGeom>
            <a:ln w="12700">
              <a:solidFill>
                <a:schemeClr val="tx1"/>
              </a:solidFill>
              <a:tailEnd type="arrow"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37086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0F4F-69C2-4425-BF86-C100D962F46E}"/>
              </a:ext>
            </a:extLst>
          </p:cNvPr>
          <p:cNvSpPr>
            <a:spLocks noGrp="1"/>
          </p:cNvSpPr>
          <p:nvPr>
            <p:ph type="title"/>
          </p:nvPr>
        </p:nvSpPr>
        <p:spPr/>
        <p:txBody>
          <a:bodyPr vert="horz" lIns="91440" tIns="45720" rIns="91440" bIns="45720" rtlCol="0" anchor="ctr">
            <a:normAutofit fontScale="90000"/>
          </a:bodyPr>
          <a:lstStyle/>
          <a:p>
            <a:r>
              <a:rPr lang="en-US" dirty="0" smtClean="0"/>
              <a:t>Power Generation:  Solar Arrays</a:t>
            </a:r>
            <a:endParaRPr lang="en-US" dirty="0"/>
          </a:p>
        </p:txBody>
      </p:sp>
      <p:sp>
        <p:nvSpPr>
          <p:cNvPr id="5" name="Slide Number Placeholder 4">
            <a:extLst>
              <a:ext uri="{FF2B5EF4-FFF2-40B4-BE49-F238E27FC236}">
                <a16:creationId xmlns:a16="http://schemas.microsoft.com/office/drawing/2014/main" id="{3CFA3872-8E6B-4759-9BA9-919BFE97C3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52A607F8-E3D1-4F84-9E52-CCC86126E907}"/>
              </a:ext>
            </a:extLst>
          </p:cNvPr>
          <p:cNvSpPr txBox="1">
            <a:spLocks/>
          </p:cNvSpPr>
          <p:nvPr/>
        </p:nvSpPr>
        <p:spPr>
          <a:xfrm>
            <a:off x="315384" y="880390"/>
            <a:ext cx="11710712" cy="5638904"/>
          </a:xfrm>
          <a:prstGeom prst="rect">
            <a:avLst/>
          </a:prstGeom>
          <a:noFill/>
          <a:ln>
            <a:noFill/>
          </a:ln>
        </p:spPr>
        <p:txBody>
          <a:bodyPr wrap="square"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Requirements and Key Characteristics</a:t>
            </a:r>
          </a:p>
          <a:p>
            <a:pPr lvl="1"/>
            <a:r>
              <a:rPr lang="en-US" dirty="0" smtClean="0"/>
              <a:t>Provide </a:t>
            </a:r>
            <a:r>
              <a:rPr lang="en-US" dirty="0"/>
              <a:t>&gt;50 kW at </a:t>
            </a:r>
            <a:r>
              <a:rPr lang="en-US" dirty="0" smtClean="0"/>
              <a:t>EOL</a:t>
            </a:r>
            <a:endParaRPr lang="en-US" dirty="0"/>
          </a:p>
          <a:p>
            <a:pPr lvl="2"/>
            <a:r>
              <a:rPr lang="en-US" dirty="0"/>
              <a:t>Support both Gateway power needs &amp; high-powered solar electric propulsion </a:t>
            </a:r>
          </a:p>
          <a:p>
            <a:pPr lvl="1"/>
            <a:r>
              <a:rPr lang="en-US" dirty="0"/>
              <a:t>Autonomous deployment</a:t>
            </a:r>
          </a:p>
          <a:p>
            <a:pPr lvl="1"/>
            <a:r>
              <a:rPr lang="en-US" dirty="0"/>
              <a:t>15 year life in lunar Near Rectilinear Halo Orbit (NRHO)</a:t>
            </a:r>
          </a:p>
          <a:p>
            <a:pPr lvl="1"/>
            <a:r>
              <a:rPr lang="en-US" dirty="0"/>
              <a:t>Earth-orbit raising through radiation belts</a:t>
            </a:r>
          </a:p>
          <a:p>
            <a:pPr lvl="1"/>
            <a:r>
              <a:rPr lang="en-US" dirty="0" smtClean="0"/>
              <a:t>2x 100 V, </a:t>
            </a:r>
            <a:r>
              <a:rPr lang="en-US" dirty="0"/>
              <a:t>30 </a:t>
            </a:r>
            <a:r>
              <a:rPr lang="en-US" dirty="0" smtClean="0"/>
              <a:t>kW-class wings</a:t>
            </a:r>
            <a:endParaRPr lang="en-US" dirty="0"/>
          </a:p>
          <a:p>
            <a:pPr lvl="1"/>
            <a:r>
              <a:rPr lang="en-US" dirty="0"/>
              <a:t>Compact and lightweight</a:t>
            </a: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6298" y="3324499"/>
            <a:ext cx="5282472" cy="2971390"/>
          </a:xfrm>
          <a:prstGeom prst="rect">
            <a:avLst/>
          </a:prstGeom>
          <a:ln>
            <a:noFill/>
          </a:ln>
          <a:effectLst>
            <a:softEdge rad="112500"/>
          </a:effectLst>
        </p:spPr>
      </p:pic>
    </p:spTree>
    <p:extLst>
      <p:ext uri="{BB962C8B-B14F-4D97-AF65-F5344CB8AC3E}">
        <p14:creationId xmlns:p14="http://schemas.microsoft.com/office/powerpoint/2010/main" val="2131755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0F4F-69C2-4425-BF86-C100D962F46E}"/>
              </a:ext>
            </a:extLst>
          </p:cNvPr>
          <p:cNvSpPr>
            <a:spLocks noGrp="1"/>
          </p:cNvSpPr>
          <p:nvPr>
            <p:ph type="title"/>
          </p:nvPr>
        </p:nvSpPr>
        <p:spPr/>
        <p:txBody>
          <a:bodyPr vert="horz" lIns="91440" tIns="45720" rIns="91440" bIns="45720" rtlCol="0" anchor="ctr">
            <a:normAutofit fontScale="90000"/>
          </a:bodyPr>
          <a:lstStyle/>
          <a:p>
            <a:r>
              <a:rPr lang="en-US" dirty="0" smtClean="0"/>
              <a:t>Power Generation:  Solar Arrays</a:t>
            </a:r>
            <a:endParaRPr lang="en-US" dirty="0"/>
          </a:p>
        </p:txBody>
      </p:sp>
      <p:sp>
        <p:nvSpPr>
          <p:cNvPr id="5" name="Slide Number Placeholder 4">
            <a:extLst>
              <a:ext uri="{FF2B5EF4-FFF2-40B4-BE49-F238E27FC236}">
                <a16:creationId xmlns:a16="http://schemas.microsoft.com/office/drawing/2014/main" id="{3CFA3872-8E6B-4759-9BA9-919BFE97C3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52A607F8-E3D1-4F84-9E52-CCC86126E907}"/>
              </a:ext>
            </a:extLst>
          </p:cNvPr>
          <p:cNvSpPr txBox="1">
            <a:spLocks/>
          </p:cNvSpPr>
          <p:nvPr/>
        </p:nvSpPr>
        <p:spPr>
          <a:xfrm>
            <a:off x="315384" y="880390"/>
            <a:ext cx="9547073" cy="5638904"/>
          </a:xfrm>
          <a:prstGeom prst="rect">
            <a:avLst/>
          </a:prstGeom>
          <a:noFill/>
          <a:ln>
            <a:noFill/>
          </a:ln>
        </p:spPr>
        <p:txBody>
          <a:bodyPr wrap="square"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Roll-Out Solar Array (ROSA) provided by DSS (Deployable Space Systems)</a:t>
            </a:r>
          </a:p>
          <a:p>
            <a:pPr lvl="1"/>
            <a:r>
              <a:rPr lang="en-US" dirty="0"/>
              <a:t>Sub-scale ROSA tested on ISS in 2017</a:t>
            </a:r>
          </a:p>
          <a:p>
            <a:r>
              <a:rPr lang="en-US" dirty="0"/>
              <a:t>Two 30 kW-class wings, leveraging technology developed for </a:t>
            </a:r>
            <a:r>
              <a:rPr lang="en-US" dirty="0" err="1"/>
              <a:t>Maxar</a:t>
            </a:r>
            <a:r>
              <a:rPr lang="en-US" dirty="0"/>
              <a:t> commercial spacecraft (GEO-ROSA)</a:t>
            </a:r>
          </a:p>
          <a:p>
            <a:r>
              <a:rPr lang="en-US" dirty="0"/>
              <a:t>Light weight flexible blankets</a:t>
            </a:r>
          </a:p>
          <a:p>
            <a:r>
              <a:rPr lang="en-US" dirty="0"/>
              <a:t>Central hinge joint with dual roll-out blankets per wing</a:t>
            </a:r>
          </a:p>
          <a:p>
            <a:r>
              <a:rPr lang="en-US" dirty="0"/>
              <a:t>Technology scalable to 200 kW</a:t>
            </a:r>
          </a:p>
          <a:p>
            <a:endParaRPr lang="en-US" dirty="0"/>
          </a:p>
          <a:p>
            <a:r>
              <a:rPr lang="en-US" dirty="0"/>
              <a:t>Modular Solar Power Modules provided by </a:t>
            </a:r>
            <a:r>
              <a:rPr lang="en-US" dirty="0" err="1"/>
              <a:t>SolAero</a:t>
            </a:r>
            <a:r>
              <a:rPr lang="en-US" dirty="0"/>
              <a:t> Technologies Corp</a:t>
            </a:r>
          </a:p>
          <a:p>
            <a:r>
              <a:rPr lang="en-US" dirty="0"/>
              <a:t>Large-area </a:t>
            </a:r>
            <a:r>
              <a:rPr lang="en-US" i="1" dirty="0"/>
              <a:t>Z4J</a:t>
            </a:r>
            <a:r>
              <a:rPr lang="en-US" dirty="0"/>
              <a:t> 4-junction solar cells provide high efficiency and improved radiation tolerance</a:t>
            </a:r>
          </a:p>
        </p:txBody>
      </p:sp>
      <p:pic>
        <p:nvPicPr>
          <p:cNvPr id="8" name="Picture 7"/>
          <p:cNvPicPr>
            <a:picLocks noChangeAspect="1"/>
          </p:cNvPicPr>
          <p:nvPr/>
        </p:nvPicPr>
        <p:blipFill rotWithShape="1">
          <a:blip r:embed="rId2"/>
          <a:srcRect r="9407"/>
          <a:stretch/>
        </p:blipFill>
        <p:spPr>
          <a:xfrm rot="5400000">
            <a:off x="8871152" y="2649908"/>
            <a:ext cx="4506635" cy="1899088"/>
          </a:xfrm>
          <a:prstGeom prst="rect">
            <a:avLst/>
          </a:prstGeom>
        </p:spPr>
      </p:pic>
    </p:spTree>
    <p:extLst>
      <p:ext uri="{BB962C8B-B14F-4D97-AF65-F5344CB8AC3E}">
        <p14:creationId xmlns:p14="http://schemas.microsoft.com/office/powerpoint/2010/main" val="1940689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0F4F-69C2-4425-BF86-C100D962F46E}"/>
              </a:ext>
            </a:extLst>
          </p:cNvPr>
          <p:cNvSpPr>
            <a:spLocks noGrp="1"/>
          </p:cNvSpPr>
          <p:nvPr>
            <p:ph type="title"/>
          </p:nvPr>
        </p:nvSpPr>
        <p:spPr/>
        <p:txBody>
          <a:bodyPr vert="horz" lIns="91440" tIns="45720" rIns="91440" bIns="45720" rtlCol="0" anchor="ctr">
            <a:normAutofit fontScale="90000"/>
          </a:bodyPr>
          <a:lstStyle/>
          <a:p>
            <a:r>
              <a:rPr lang="en-US" dirty="0" smtClean="0"/>
              <a:t>Power Generation:  Solar Arrays</a:t>
            </a:r>
            <a:endParaRPr lang="en-US" dirty="0"/>
          </a:p>
        </p:txBody>
      </p:sp>
      <p:sp>
        <p:nvSpPr>
          <p:cNvPr id="5" name="Slide Number Placeholder 4">
            <a:extLst>
              <a:ext uri="{FF2B5EF4-FFF2-40B4-BE49-F238E27FC236}">
                <a16:creationId xmlns:a16="http://schemas.microsoft.com/office/drawing/2014/main" id="{3CFA3872-8E6B-4759-9BA9-919BFE97C3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8F049-3B65-4566-9E89-0C39C3510C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2"/>
          <a:srcRect r="9407"/>
          <a:stretch/>
        </p:blipFill>
        <p:spPr>
          <a:xfrm rot="5400000">
            <a:off x="5476279" y="3885639"/>
            <a:ext cx="3283484" cy="1383654"/>
          </a:xfrm>
          <a:prstGeom prst="rect">
            <a:avLst/>
          </a:prstGeom>
        </p:spPr>
      </p:pic>
      <p:pic>
        <p:nvPicPr>
          <p:cNvPr id="9" name="Picture 8"/>
          <p:cNvPicPr preferRelativeResize="0">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4207" t="2610" r="2915"/>
          <a:stretch/>
        </p:blipFill>
        <p:spPr>
          <a:xfrm>
            <a:off x="610262" y="796797"/>
            <a:ext cx="1828800" cy="5559552"/>
          </a:xfrm>
          <a:prstGeom prst="rect">
            <a:avLst/>
          </a:prstGeom>
        </p:spPr>
      </p:pic>
      <p:sp>
        <p:nvSpPr>
          <p:cNvPr id="10" name="TextBox 9"/>
          <p:cNvSpPr txBox="1"/>
          <p:nvPr/>
        </p:nvSpPr>
        <p:spPr>
          <a:xfrm>
            <a:off x="2499761" y="854434"/>
            <a:ext cx="3368936" cy="1754326"/>
          </a:xfrm>
          <a:prstGeom prst="rect">
            <a:avLst/>
          </a:prstGeom>
          <a:noFill/>
        </p:spPr>
        <p:txBody>
          <a:bodyPr wrap="none" rtlCol="0">
            <a:spAutoFit/>
          </a:bodyPr>
          <a:lstStyle/>
          <a:p>
            <a:r>
              <a:rPr lang="en-US" b="1" dirty="0" smtClean="0"/>
              <a:t>Heritage ISS SAW</a:t>
            </a:r>
          </a:p>
          <a:p>
            <a:r>
              <a:rPr lang="en-US" dirty="0"/>
              <a:t> </a:t>
            </a:r>
            <a:r>
              <a:rPr lang="en-US" dirty="0" smtClean="0"/>
              <a:t>~115 </a:t>
            </a:r>
            <a:r>
              <a:rPr lang="en-US" dirty="0" err="1" smtClean="0"/>
              <a:t>ft</a:t>
            </a:r>
            <a:r>
              <a:rPr lang="en-US" dirty="0" smtClean="0"/>
              <a:t> long x ~38 </a:t>
            </a:r>
            <a:r>
              <a:rPr lang="en-US" dirty="0" err="1" smtClean="0"/>
              <a:t>ft</a:t>
            </a:r>
            <a:r>
              <a:rPr lang="en-US" dirty="0" smtClean="0"/>
              <a:t> wide</a:t>
            </a:r>
          </a:p>
          <a:p>
            <a:r>
              <a:rPr lang="en-US" dirty="0"/>
              <a:t> </a:t>
            </a:r>
            <a:r>
              <a:rPr lang="en-US" dirty="0" smtClean="0"/>
              <a:t>  (including mast canister)</a:t>
            </a:r>
          </a:p>
          <a:p>
            <a:r>
              <a:rPr lang="en-US" dirty="0" smtClean="0"/>
              <a:t> ~2400 pounds</a:t>
            </a:r>
          </a:p>
          <a:p>
            <a:r>
              <a:rPr lang="en-US" dirty="0" smtClean="0"/>
              <a:t> ~32 kW @ BOL</a:t>
            </a:r>
          </a:p>
          <a:p>
            <a:r>
              <a:rPr lang="en-US" dirty="0" smtClean="0"/>
              <a:t>Partially autonomous deployment</a:t>
            </a:r>
          </a:p>
        </p:txBody>
      </p:sp>
      <p:sp>
        <p:nvSpPr>
          <p:cNvPr id="12" name="TextBox 11"/>
          <p:cNvSpPr txBox="1"/>
          <p:nvPr/>
        </p:nvSpPr>
        <p:spPr>
          <a:xfrm>
            <a:off x="8022772" y="2935724"/>
            <a:ext cx="3051669" cy="1477328"/>
          </a:xfrm>
          <a:prstGeom prst="rect">
            <a:avLst/>
          </a:prstGeom>
          <a:noFill/>
        </p:spPr>
        <p:txBody>
          <a:bodyPr wrap="none" rtlCol="0">
            <a:spAutoFit/>
          </a:bodyPr>
          <a:lstStyle/>
          <a:p>
            <a:r>
              <a:rPr lang="en-US" b="1" dirty="0" smtClean="0"/>
              <a:t>PPE ROSA SAW</a:t>
            </a:r>
          </a:p>
          <a:p>
            <a:r>
              <a:rPr lang="en-US" dirty="0" smtClean="0"/>
              <a:t>~60 </a:t>
            </a:r>
            <a:r>
              <a:rPr lang="en-US" dirty="0" err="1" smtClean="0"/>
              <a:t>ft</a:t>
            </a:r>
            <a:r>
              <a:rPr lang="en-US" dirty="0" smtClean="0"/>
              <a:t> long x ~32 </a:t>
            </a:r>
            <a:r>
              <a:rPr lang="en-US" dirty="0" err="1" smtClean="0"/>
              <a:t>ft</a:t>
            </a:r>
            <a:r>
              <a:rPr lang="en-US" dirty="0" smtClean="0"/>
              <a:t> wide</a:t>
            </a:r>
          </a:p>
          <a:p>
            <a:r>
              <a:rPr lang="en-US" dirty="0"/>
              <a:t> </a:t>
            </a:r>
            <a:r>
              <a:rPr lang="en-US" dirty="0" smtClean="0"/>
              <a:t>  (not including DOSA)</a:t>
            </a:r>
          </a:p>
          <a:p>
            <a:r>
              <a:rPr lang="en-US" dirty="0" smtClean="0"/>
              <a:t>~32 kW BOL</a:t>
            </a:r>
          </a:p>
          <a:p>
            <a:r>
              <a:rPr lang="en-US" dirty="0" smtClean="0"/>
              <a:t>Fully autonomous deployment</a:t>
            </a:r>
          </a:p>
        </p:txBody>
      </p:sp>
      <p:sp>
        <p:nvSpPr>
          <p:cNvPr id="13" name="TextBox 12"/>
          <p:cNvSpPr txBox="1"/>
          <p:nvPr/>
        </p:nvSpPr>
        <p:spPr>
          <a:xfrm>
            <a:off x="7411842" y="1577708"/>
            <a:ext cx="2397516" cy="307777"/>
          </a:xfrm>
          <a:prstGeom prst="rect">
            <a:avLst/>
          </a:prstGeom>
          <a:noFill/>
        </p:spPr>
        <p:txBody>
          <a:bodyPr wrap="none" rtlCol="0">
            <a:spAutoFit/>
          </a:bodyPr>
          <a:lstStyle/>
          <a:p>
            <a:r>
              <a:rPr lang="en-US" sz="1400" i="1" dirty="0" smtClean="0"/>
              <a:t>Images approximately to scale</a:t>
            </a:r>
            <a:endParaRPr lang="en-US" sz="1400" i="1" dirty="0"/>
          </a:p>
        </p:txBody>
      </p:sp>
    </p:spTree>
    <p:extLst>
      <p:ext uri="{BB962C8B-B14F-4D97-AF65-F5344CB8AC3E}">
        <p14:creationId xmlns:p14="http://schemas.microsoft.com/office/powerpoint/2010/main" val="8104365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0-09 Requirements Trace Tag-Up" id="{DBF9C9E5-8336-4013-AA61-50CE528E204C}" vid="{0CB1581E-7F4D-4E01-B01D-B7E3C2A68C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PPE Template</Template>
  <TotalTime>25214</TotalTime>
  <Words>896</Words>
  <Application>Microsoft Office PowerPoint</Application>
  <PresentationFormat>Widescreen</PresentationFormat>
  <Paragraphs>140</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ヒラギノ角ゴ Pro W3</vt:lpstr>
      <vt:lpstr>Office Theme</vt:lpstr>
      <vt:lpstr>PowerPoint Presentation</vt:lpstr>
      <vt:lpstr>Presentation Overview</vt:lpstr>
      <vt:lpstr>Background and Mission Highlights</vt:lpstr>
      <vt:lpstr>Background and Mission Highlights</vt:lpstr>
      <vt:lpstr>Electrical Power System Overview</vt:lpstr>
      <vt:lpstr>Electrical Power System Overview – Block Diagram</vt:lpstr>
      <vt:lpstr>Power Generation:  Solar Arrays</vt:lpstr>
      <vt:lpstr>Power Generation:  Solar Arrays</vt:lpstr>
      <vt:lpstr>Power Generation:  Solar Arrays</vt:lpstr>
      <vt:lpstr>PowerPoint Presentation</vt:lpstr>
      <vt:lpstr>Energy Storage:  Batteries</vt:lpstr>
      <vt:lpstr>Power Management and Distribution</vt:lpstr>
      <vt:lpstr>Current Status</vt:lpstr>
      <vt:lpstr>Conclusion</vt:lpstr>
      <vt:lpstr>   Back-up</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Renamed; originally 20200522 SBU_ITAR_PPE-ERB-2020-007 PPE IPS Life Qualification Gap DRAFT Rev2a</dc:title>
  <dc:creator>Hayhurst, Kyle W. (GRC-LSB0)[Vantage Partners, LLC]</dc:creator>
  <cp:lastModifiedBy>Aulisio, Michael V. (GRC-LEM0)</cp:lastModifiedBy>
  <cp:revision>737</cp:revision>
  <dcterms:created xsi:type="dcterms:W3CDTF">2020-09-24T23:04:17Z</dcterms:created>
  <dcterms:modified xsi:type="dcterms:W3CDTF">2020-10-08T13:34:16Z</dcterms:modified>
</cp:coreProperties>
</file>