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8" r:id="rId2"/>
    <p:sldId id="664" r:id="rId3"/>
    <p:sldId id="568" r:id="rId4"/>
    <p:sldId id="665" r:id="rId5"/>
    <p:sldId id="546" r:id="rId6"/>
    <p:sldId id="549" r:id="rId7"/>
    <p:sldId id="663" r:id="rId8"/>
    <p:sldId id="649" r:id="rId9"/>
    <p:sldId id="672" r:id="rId10"/>
    <p:sldId id="671" r:id="rId11"/>
    <p:sldId id="507" r:id="rId12"/>
    <p:sldId id="514" r:id="rId13"/>
    <p:sldId id="669" r:id="rId14"/>
    <p:sldId id="670" r:id="rId15"/>
    <p:sldId id="555" r:id="rId16"/>
    <p:sldId id="585" r:id="rId17"/>
    <p:sldId id="586" r:id="rId18"/>
    <p:sldId id="553" r:id="rId19"/>
    <p:sldId id="645" r:id="rId20"/>
    <p:sldId id="673" r:id="rId21"/>
    <p:sldId id="674" r:id="rId22"/>
    <p:sldId id="675" r:id="rId23"/>
    <p:sldId id="676" r:id="rId24"/>
    <p:sldId id="606" r:id="rId25"/>
    <p:sldId id="668"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DFF"/>
    <a:srgbClr val="9EBBEF"/>
    <a:srgbClr val="C0C0C0"/>
    <a:srgbClr val="F6EC01"/>
    <a:srgbClr val="009ED6"/>
    <a:srgbClr val="00B050"/>
    <a:srgbClr val="FF0000"/>
    <a:srgbClr val="000000"/>
    <a:srgbClr val="1A5DAD"/>
    <a:srgbClr val="0E42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15" autoAdjust="0"/>
    <p:restoredTop sz="94095" autoAdjust="0"/>
  </p:normalViewPr>
  <p:slideViewPr>
    <p:cSldViewPr snapToGrid="0">
      <p:cViewPr>
        <p:scale>
          <a:sx n="150" d="100"/>
          <a:sy n="150" d="100"/>
        </p:scale>
        <p:origin x="108"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B9588-1FE9-4C1D-97D1-3DA35D880874}" type="datetimeFigureOut">
              <a:rPr lang="en-US" smtClean="0"/>
              <a:t>10/1/2020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F546B7-4968-48A2-8626-E2A9EA8F0C2D}" type="slidenum">
              <a:rPr lang="en-US" smtClean="0"/>
              <a:t>‹#›</a:t>
            </a:fld>
            <a:endParaRPr lang="en-US"/>
          </a:p>
        </p:txBody>
      </p:sp>
    </p:spTree>
    <p:extLst>
      <p:ext uri="{BB962C8B-B14F-4D97-AF65-F5344CB8AC3E}">
        <p14:creationId xmlns:p14="http://schemas.microsoft.com/office/powerpoint/2010/main" val="2828785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Date Placeholder 3"/>
          <p:cNvSpPr>
            <a:spLocks noGrp="1"/>
          </p:cNvSpPr>
          <p:nvPr>
            <p:ph type="dt" idx="1"/>
          </p:nvPr>
        </p:nvSpPr>
        <p:spPr/>
        <p:txBody>
          <a:bodyPr/>
          <a:lstStyle/>
          <a:p>
            <a:fld id="{21470695-6CD9-4DAF-8C07-C99445633742}" type="datetime1">
              <a:rPr lang="en-US" smtClean="0"/>
              <a:t>10/1/2020</a:t>
            </a:fld>
            <a:endParaRPr lang="en-US" dirty="0"/>
          </a:p>
        </p:txBody>
      </p:sp>
      <p:sp>
        <p:nvSpPr>
          <p:cNvPr id="5" name="Slide Number Placeholder 4"/>
          <p:cNvSpPr>
            <a:spLocks noGrp="1"/>
          </p:cNvSpPr>
          <p:nvPr>
            <p:ph type="sldNum" sz="quarter" idx="5"/>
          </p:nvPr>
        </p:nvSpPr>
        <p:spPr/>
        <p:txBody>
          <a:bodyPr/>
          <a:lstStyle/>
          <a:p>
            <a:fld id="{92F546B7-4968-48A2-8626-E2A9EA8F0C2D}" type="slidenum">
              <a:rPr lang="en-US" smtClean="0"/>
              <a:t>8</a:t>
            </a:fld>
            <a:endParaRPr lang="en-US" dirty="0"/>
          </a:p>
        </p:txBody>
      </p:sp>
    </p:spTree>
    <p:extLst>
      <p:ext uri="{BB962C8B-B14F-4D97-AF65-F5344CB8AC3E}">
        <p14:creationId xmlns:p14="http://schemas.microsoft.com/office/powerpoint/2010/main" val="422249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4807" y="444316"/>
            <a:ext cx="8261363" cy="473529"/>
          </a:xfrm>
          <a:effectLst/>
        </p:spPr>
        <p:txBody>
          <a:bodyPr>
            <a:noAutofit/>
          </a:bodyPr>
          <a:lstStyle>
            <a:lvl1pPr algn="l">
              <a:defRPr sz="3000">
                <a:solidFill>
                  <a:srgbClr val="1A5DAD"/>
                </a:solidFill>
                <a:effectLst/>
              </a:defRPr>
            </a:lvl1pPr>
          </a:lstStyle>
          <a:p>
            <a:r>
              <a:rPr lang="en-US" dirty="0"/>
              <a:t>Click to edit Master title</a:t>
            </a:r>
          </a:p>
        </p:txBody>
      </p:sp>
      <p:sp>
        <p:nvSpPr>
          <p:cNvPr id="3" name="Subtitle 2"/>
          <p:cNvSpPr>
            <a:spLocks noGrp="1"/>
          </p:cNvSpPr>
          <p:nvPr>
            <p:ph type="subTitle" idx="1"/>
          </p:nvPr>
        </p:nvSpPr>
        <p:spPr>
          <a:xfrm>
            <a:off x="294808" y="917845"/>
            <a:ext cx="4529741" cy="1429115"/>
          </a:xfrm>
          <a:effectLst/>
        </p:spPr>
        <p:txBody>
          <a:bodyPr>
            <a:normAutofit/>
          </a:bodyPr>
          <a:lstStyle>
            <a:lvl1pPr marL="0" indent="0" algn="l">
              <a:buNone/>
              <a:defRPr sz="2000" b="0">
                <a:solidFill>
                  <a:schemeClr val="accent6">
                    <a:lumMod val="75000"/>
                  </a:schemeClr>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9518650" y="444316"/>
            <a:ext cx="1476477" cy="338554"/>
          </a:xfrm>
          <a:prstGeom prst="rect">
            <a:avLst/>
          </a:prstGeom>
          <a:noFill/>
        </p:spPr>
        <p:txBody>
          <a:bodyPr wrap="square" rtlCol="0">
            <a:spAutoFit/>
          </a:bodyPr>
          <a:lstStyle/>
          <a:p>
            <a:pPr algn="r"/>
            <a:r>
              <a:rPr lang="en-US" sz="800" dirty="0">
                <a:solidFill>
                  <a:schemeClr val="bg1"/>
                </a:solidFill>
                <a:cs typeface="Arial"/>
              </a:rPr>
              <a:t>National Aeronautics and</a:t>
            </a:r>
          </a:p>
          <a:p>
            <a:pPr algn="r"/>
            <a:r>
              <a:rPr lang="en-US" sz="800" dirty="0">
                <a:solidFill>
                  <a:schemeClr val="bg1"/>
                </a:solidFill>
                <a:cs typeface="Arial"/>
              </a:rPr>
              <a:t>Space Administration</a:t>
            </a:r>
          </a:p>
        </p:txBody>
      </p:sp>
      <p:sp>
        <p:nvSpPr>
          <p:cNvPr id="12" name="TextBox 11"/>
          <p:cNvSpPr txBox="1"/>
          <p:nvPr userDrawn="1"/>
        </p:nvSpPr>
        <p:spPr>
          <a:xfrm>
            <a:off x="342473" y="6405568"/>
            <a:ext cx="995532" cy="218216"/>
          </a:xfrm>
          <a:prstGeom prst="rect">
            <a:avLst/>
          </a:prstGeom>
          <a:noFill/>
        </p:spPr>
        <p:txBody>
          <a:bodyPr wrap="square" rtlCol="0">
            <a:spAutoFit/>
          </a:bodyPr>
          <a:lstStyle/>
          <a:p>
            <a:r>
              <a:rPr lang="en-US" sz="800" b="1" i="0" baseline="0" dirty="0">
                <a:solidFill>
                  <a:srgbClr val="FFFFFE"/>
                </a:solidFill>
                <a:cs typeface="Arial"/>
              </a:rPr>
              <a:t>www.nasa.gov</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105" y="5616153"/>
            <a:ext cx="1381651" cy="786643"/>
          </a:xfrm>
          <a:prstGeom prst="rect">
            <a:avLst/>
          </a:prstGeom>
          <a:effectLst>
            <a:outerShdw blurRad="177800" sx="99000" sy="99000" algn="ctr" rotWithShape="0">
              <a:prstClr val="black">
                <a:alpha val="88000"/>
              </a:prstClr>
            </a:outerShdw>
          </a:effec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49422" y="327266"/>
            <a:ext cx="665942" cy="551066"/>
          </a:xfrm>
          <a:prstGeom prst="rect">
            <a:avLst/>
          </a:prstGeom>
        </p:spPr>
      </p:pic>
      <p:cxnSp>
        <p:nvCxnSpPr>
          <p:cNvPr id="7" name="Straight Connector 6"/>
          <p:cNvCxnSpPr/>
          <p:nvPr userDrawn="1"/>
        </p:nvCxnSpPr>
        <p:spPr>
          <a:xfrm flipV="1">
            <a:off x="11037888" y="327367"/>
            <a:ext cx="4762" cy="550863"/>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0254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9744" y="136698"/>
            <a:ext cx="10168737" cy="553225"/>
          </a:xfrm>
          <a:effectLst/>
        </p:spPr>
        <p:txBody>
          <a:bodyPr/>
          <a:lstStyle>
            <a:lvl1pPr algn="l">
              <a:defRPr>
                <a:effectLst/>
              </a:defRPr>
            </a:lvl1pPr>
          </a:lstStyle>
          <a:p>
            <a:r>
              <a:rPr lang="en-US" dirty="0"/>
              <a:t>Click to edit Master title style</a:t>
            </a:r>
          </a:p>
        </p:txBody>
      </p:sp>
      <p:sp>
        <p:nvSpPr>
          <p:cNvPr id="3" name="Content Placeholder 2"/>
          <p:cNvSpPr>
            <a:spLocks noGrp="1"/>
          </p:cNvSpPr>
          <p:nvPr>
            <p:ph idx="1" hasCustomPrompt="1"/>
          </p:nvPr>
        </p:nvSpPr>
        <p:spPr>
          <a:xfrm>
            <a:off x="403995" y="1225300"/>
            <a:ext cx="11456152" cy="4418013"/>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dirty="0"/>
              <a:t>Click to edit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98DA411-0064-8E43-8C67-3FB137CD0B38}" type="slidenum">
              <a:rPr lang="en-US" smtClean="0"/>
              <a:pPr/>
              <a:t>‹#›</a:t>
            </a:fld>
            <a:endParaRPr lang="en-US" dirty="0"/>
          </a:p>
        </p:txBody>
      </p:sp>
    </p:spTree>
    <p:extLst>
      <p:ext uri="{BB962C8B-B14F-4D97-AF65-F5344CB8AC3E}">
        <p14:creationId xmlns:p14="http://schemas.microsoft.com/office/powerpoint/2010/main" val="3345017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
        <p:nvSpPr>
          <p:cNvPr id="8" name="Content Placeholder 2"/>
          <p:cNvSpPr>
            <a:spLocks noGrp="1"/>
          </p:cNvSpPr>
          <p:nvPr>
            <p:ph idx="1" hasCustomPrompt="1"/>
          </p:nvPr>
        </p:nvSpPr>
        <p:spPr>
          <a:xfrm>
            <a:off x="393177" y="1338920"/>
            <a:ext cx="5421473" cy="4466708"/>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3" hasCustomPrompt="1"/>
          </p:nvPr>
        </p:nvSpPr>
        <p:spPr>
          <a:xfrm>
            <a:off x="5930077" y="1338920"/>
            <a:ext cx="5652327" cy="4466708"/>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479744" y="136698"/>
            <a:ext cx="10168737" cy="553225"/>
          </a:xfrm>
          <a:effectLst/>
        </p:spPr>
        <p:txBody>
          <a:bodyPr/>
          <a:lstStyle>
            <a:lvl1pPr algn="l">
              <a:defRPr>
                <a:effectLst/>
              </a:defRPr>
            </a:lvl1pPr>
          </a:lstStyle>
          <a:p>
            <a:r>
              <a:rPr lang="en-US" dirty="0"/>
              <a:t>Click to edit Master title style</a:t>
            </a:r>
          </a:p>
        </p:txBody>
      </p:sp>
    </p:spTree>
    <p:extLst>
      <p:ext uri="{BB962C8B-B14F-4D97-AF65-F5344CB8AC3E}">
        <p14:creationId xmlns:p14="http://schemas.microsoft.com/office/powerpoint/2010/main" val="973282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
        <p:nvSpPr>
          <p:cNvPr id="10" name="Content Placeholder 2"/>
          <p:cNvSpPr>
            <a:spLocks noGrp="1"/>
          </p:cNvSpPr>
          <p:nvPr>
            <p:ph idx="1" hasCustomPrompt="1"/>
          </p:nvPr>
        </p:nvSpPr>
        <p:spPr>
          <a:xfrm>
            <a:off x="479747" y="1338920"/>
            <a:ext cx="5277188" cy="4226990"/>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3" hasCustomPrompt="1"/>
          </p:nvPr>
        </p:nvSpPr>
        <p:spPr>
          <a:xfrm>
            <a:off x="5915645" y="1338920"/>
            <a:ext cx="5666755" cy="4226990"/>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479744" y="136698"/>
            <a:ext cx="10168737" cy="553225"/>
          </a:xfrm>
          <a:effectLst/>
        </p:spPr>
        <p:txBody>
          <a:bodyPr/>
          <a:lstStyle>
            <a:lvl1pPr algn="l">
              <a:defRPr>
                <a:effectLst/>
              </a:defRPr>
            </a:lvl1pPr>
          </a:lstStyle>
          <a:p>
            <a:r>
              <a:rPr lang="en-US" dirty="0"/>
              <a:t>Click to edit Master title style</a:t>
            </a:r>
          </a:p>
        </p:txBody>
      </p:sp>
    </p:spTree>
    <p:extLst>
      <p:ext uri="{BB962C8B-B14F-4D97-AF65-F5344CB8AC3E}">
        <p14:creationId xmlns:p14="http://schemas.microsoft.com/office/powerpoint/2010/main" val="231732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
        <p:nvSpPr>
          <p:cNvPr id="4" name="Title 1"/>
          <p:cNvSpPr>
            <a:spLocks noGrp="1"/>
          </p:cNvSpPr>
          <p:nvPr>
            <p:ph type="title"/>
          </p:nvPr>
        </p:nvSpPr>
        <p:spPr>
          <a:xfrm>
            <a:off x="479744" y="136698"/>
            <a:ext cx="10168737" cy="553225"/>
          </a:xfrm>
          <a:effectLst/>
        </p:spPr>
        <p:txBody>
          <a:bodyPr/>
          <a:lstStyle>
            <a:lvl1pPr algn="l">
              <a:defRPr>
                <a:effectLst/>
              </a:defRPr>
            </a:lvl1pPr>
          </a:lstStyle>
          <a:p>
            <a:r>
              <a:rPr lang="en-US" dirty="0"/>
              <a:t>Click to edit Master title style</a:t>
            </a:r>
          </a:p>
        </p:txBody>
      </p:sp>
    </p:spTree>
    <p:extLst>
      <p:ext uri="{BB962C8B-B14F-4D97-AF65-F5344CB8AC3E}">
        <p14:creationId xmlns:p14="http://schemas.microsoft.com/office/powerpoint/2010/main" val="328633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147022"/>
            <a:ext cx="4584627" cy="1162050"/>
          </a:xfrm>
          <a:effectLst/>
        </p:spPr>
        <p:txBody>
          <a:bodyPr anchor="b"/>
          <a:lstStyle>
            <a:lvl1pPr algn="l">
              <a:defRPr sz="2000" b="1">
                <a:solidFill>
                  <a:schemeClr val="tx1"/>
                </a:solidFill>
              </a:defRPr>
            </a:lvl1pPr>
          </a:lstStyle>
          <a:p>
            <a:r>
              <a:rPr lang="en-US" dirty="0"/>
              <a:t>Click to edit Master title style</a:t>
            </a:r>
          </a:p>
        </p:txBody>
      </p:sp>
      <p:sp>
        <p:nvSpPr>
          <p:cNvPr id="4" name="Text Placeholder 3"/>
          <p:cNvSpPr>
            <a:spLocks noGrp="1"/>
          </p:cNvSpPr>
          <p:nvPr>
            <p:ph type="body" sz="half" idx="2"/>
          </p:nvPr>
        </p:nvSpPr>
        <p:spPr>
          <a:xfrm>
            <a:off x="609601" y="2340298"/>
            <a:ext cx="4584627" cy="3465331"/>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
        <p:nvSpPr>
          <p:cNvPr id="8" name="Content Placeholder 2"/>
          <p:cNvSpPr>
            <a:spLocks noGrp="1"/>
          </p:cNvSpPr>
          <p:nvPr>
            <p:ph idx="1" hasCustomPrompt="1"/>
          </p:nvPr>
        </p:nvSpPr>
        <p:spPr>
          <a:xfrm>
            <a:off x="5345724" y="1106260"/>
            <a:ext cx="6236677" cy="4710188"/>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48306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5270437"/>
            <a:ext cx="7315200" cy="566738"/>
          </a:xfrm>
          <a:effectLst/>
        </p:spPr>
        <p:txBody>
          <a:bodyPr anchor="b"/>
          <a:lstStyle>
            <a:lvl1pPr algn="l">
              <a:defRPr sz="2000" b="1">
                <a:solidFill>
                  <a:schemeClr val="tx1"/>
                </a:solidFill>
              </a:defRPr>
            </a:lvl1pPr>
          </a:lstStyle>
          <a:p>
            <a:r>
              <a:rPr lang="en-US" dirty="0"/>
              <a:t>Click to edit Master title style</a:t>
            </a:r>
          </a:p>
        </p:txBody>
      </p:sp>
      <p:sp>
        <p:nvSpPr>
          <p:cNvPr id="3" name="Picture Placeholder 2"/>
          <p:cNvSpPr>
            <a:spLocks noGrp="1"/>
          </p:cNvSpPr>
          <p:nvPr>
            <p:ph type="pic" idx="1"/>
          </p:nvPr>
        </p:nvSpPr>
        <p:spPr>
          <a:xfrm>
            <a:off x="2438400" y="1110981"/>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Slide Number Placeholder 6"/>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Tree>
    <p:extLst>
      <p:ext uri="{BB962C8B-B14F-4D97-AF65-F5344CB8AC3E}">
        <p14:creationId xmlns:p14="http://schemas.microsoft.com/office/powerpoint/2010/main" val="1298531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Tree>
    <p:extLst>
      <p:ext uri="{BB962C8B-B14F-4D97-AF65-F5344CB8AC3E}">
        <p14:creationId xmlns:p14="http://schemas.microsoft.com/office/powerpoint/2010/main" val="1894947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Tree>
    <p:extLst>
      <p:ext uri="{BB962C8B-B14F-4D97-AF65-F5344CB8AC3E}">
        <p14:creationId xmlns:p14="http://schemas.microsoft.com/office/powerpoint/2010/main" val="917121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04728" y="2360473"/>
            <a:ext cx="2582544" cy="2137054"/>
          </a:xfrm>
          <a:prstGeom prst="rect">
            <a:avLst/>
          </a:prstGeom>
        </p:spPr>
      </p:pic>
    </p:spTree>
    <p:extLst>
      <p:ext uri="{BB962C8B-B14F-4D97-AF65-F5344CB8AC3E}">
        <p14:creationId xmlns:p14="http://schemas.microsoft.com/office/powerpoint/2010/main" val="533697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387391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KSC-skyline.jpg"/>
          <p:cNvPicPr>
            <a:picLocks noChangeAspect="1"/>
          </p:cNvPicPr>
          <p:nvPr userDrawn="1"/>
        </p:nvPicPr>
        <p:blipFill>
          <a:blip r:embed="rId1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5880986"/>
            <a:ext cx="12192000" cy="977014"/>
          </a:xfrm>
          <a:prstGeom prst="rect">
            <a:avLst/>
          </a:prstGeom>
        </p:spPr>
      </p:pic>
      <p:sp>
        <p:nvSpPr>
          <p:cNvPr id="2" name="Title Placeholder 1"/>
          <p:cNvSpPr>
            <a:spLocks noGrp="1"/>
          </p:cNvSpPr>
          <p:nvPr>
            <p:ph type="title"/>
          </p:nvPr>
        </p:nvSpPr>
        <p:spPr>
          <a:xfrm>
            <a:off x="609600" y="105856"/>
            <a:ext cx="10972800" cy="553225"/>
          </a:xfrm>
          <a:prstGeom prst="rect">
            <a:avLst/>
          </a:prstGeom>
          <a:effectLst>
            <a:outerShdw blurRad="50800" dist="38100" dir="5400000" algn="t" rotWithShape="0">
              <a:prstClr val="black">
                <a:alpha val="40000"/>
              </a:prstClr>
            </a:outerShdw>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07601" y="1349741"/>
            <a:ext cx="10972800" cy="422699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solidFill>
                  <a:srgbClr val="FFFFFE">
                    <a:tint val="75000"/>
                  </a:srgbClr>
                </a:solidFill>
              </a:rPr>
              <a:t>1</a:t>
            </a:r>
          </a:p>
        </p:txBody>
      </p:sp>
      <p:sp>
        <p:nvSpPr>
          <p:cNvPr id="7" name="Rectangle 6"/>
          <p:cNvSpPr/>
          <p:nvPr userDrawn="1"/>
        </p:nvSpPr>
        <p:spPr>
          <a:xfrm>
            <a:off x="0" y="1"/>
            <a:ext cx="12192000" cy="841090"/>
          </a:xfrm>
          <a:prstGeom prst="rect">
            <a:avLst/>
          </a:prstGeom>
          <a:gradFill flip="none" rotWithShape="1">
            <a:gsLst>
              <a:gs pos="0">
                <a:srgbClr val="1A5DAD"/>
              </a:gs>
              <a:gs pos="100000">
                <a:schemeClr val="tx2">
                  <a:lumMod val="50000"/>
                </a:schemeClr>
              </a:gs>
            </a:gsLst>
            <a:lin ang="3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E"/>
              </a:solidFill>
            </a:endParaRPr>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984069" y="136242"/>
            <a:ext cx="998696" cy="568608"/>
          </a:xfrm>
          <a:prstGeom prst="rect">
            <a:avLst/>
          </a:prstGeom>
        </p:spPr>
      </p:pic>
      <p:pic>
        <p:nvPicPr>
          <p:cNvPr id="4" name="Picture 3"/>
          <p:cNvPicPr>
            <a:picLocks noChangeAspect="1"/>
          </p:cNvPicPr>
          <p:nvPr userDrawn="1"/>
        </p:nvPicPr>
        <p:blipFill>
          <a:blip r:embed="rId15"/>
          <a:stretch>
            <a:fillRect/>
          </a:stretch>
        </p:blipFill>
        <p:spPr>
          <a:xfrm>
            <a:off x="10241365" y="50201"/>
            <a:ext cx="798645" cy="792549"/>
          </a:xfrm>
          <a:prstGeom prst="rect">
            <a:avLst/>
          </a:prstGeom>
        </p:spPr>
      </p:pic>
    </p:spTree>
    <p:extLst>
      <p:ext uri="{BB962C8B-B14F-4D97-AF65-F5344CB8AC3E}">
        <p14:creationId xmlns:p14="http://schemas.microsoft.com/office/powerpoint/2010/main" val="42345080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285750" indent="-285750" algn="l" defTabSz="457200" rtl="0" eaLnBrk="1" latinLnBrk="0" hangingPunct="1">
        <a:spcBef>
          <a:spcPct val="20000"/>
        </a:spcBef>
        <a:buFontTx/>
        <a:buBlip>
          <a:blip r:embed="rId16"/>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hyperlink" Target="http://www.nasa-at-work.nasa.gov/" TargetMode="Externa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jpeg"/><Relationship Id="rId7" Type="http://schemas.openxmlformats.org/officeDocument/2006/relationships/image" Target="../media/image34.png"/><Relationship Id="rId12" Type="http://schemas.openxmlformats.org/officeDocument/2006/relationships/image" Target="../media/image39.jpeg"/><Relationship Id="rId2" Type="http://schemas.openxmlformats.org/officeDocument/2006/relationships/hyperlink" Target="https://stfc.ukri.org/files/nexanscryogenictransferlinesystems/" TargetMode="Externa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jpg"/><Relationship Id="rId9" Type="http://schemas.openxmlformats.org/officeDocument/2006/relationships/image" Target="../media/image36.png"/><Relationship Id="rId14"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emf"/><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2" Type="http://schemas.openxmlformats.org/officeDocument/2006/relationships/image" Target="../media/image56.tmp"/><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4806" y="781036"/>
            <a:ext cx="9592143" cy="473529"/>
          </a:xfrm>
        </p:spPr>
        <p:txBody>
          <a:bodyPr>
            <a:normAutofit fontScale="90000"/>
          </a:bodyPr>
          <a:lstStyle/>
          <a:p>
            <a:r>
              <a:rPr lang="en-US" sz="4000" dirty="0">
                <a:solidFill>
                  <a:schemeClr val="bg1"/>
                </a:solidFill>
              </a:rPr>
              <a:t>Exploration Ground Systems</a:t>
            </a:r>
            <a:br>
              <a:rPr lang="en-US" sz="4000" dirty="0">
                <a:solidFill>
                  <a:schemeClr val="bg1"/>
                </a:solidFill>
              </a:rPr>
            </a:br>
            <a:r>
              <a:rPr lang="en-US" dirty="0">
                <a:solidFill>
                  <a:schemeClr val="bg1"/>
                </a:solidFill>
              </a:rPr>
              <a:t>NASA Kennedy Space Center</a:t>
            </a:r>
            <a:br>
              <a:rPr lang="en-US" dirty="0">
                <a:solidFill>
                  <a:schemeClr val="bg1"/>
                </a:solidFill>
              </a:rPr>
            </a:br>
            <a:endParaRPr lang="en-US" dirty="0">
              <a:solidFill>
                <a:schemeClr val="bg1"/>
              </a:solidFill>
            </a:endParaRPr>
          </a:p>
        </p:txBody>
      </p:sp>
      <p:sp>
        <p:nvSpPr>
          <p:cNvPr id="3" name="Subtitle 2"/>
          <p:cNvSpPr>
            <a:spLocks noGrp="1"/>
          </p:cNvSpPr>
          <p:nvPr>
            <p:ph type="subTitle" idx="1"/>
          </p:nvPr>
        </p:nvSpPr>
        <p:spPr>
          <a:xfrm>
            <a:off x="294807" y="1509413"/>
            <a:ext cx="4886793" cy="1752600"/>
          </a:xfrm>
        </p:spPr>
        <p:txBody>
          <a:bodyPr>
            <a:normAutofit fontScale="47500" lnSpcReduction="20000"/>
          </a:bodyPr>
          <a:lstStyle/>
          <a:p>
            <a:r>
              <a:rPr lang="en-US" b="1" dirty="0">
                <a:solidFill>
                  <a:srgbClr val="1D1DFF"/>
                </a:solidFill>
              </a:rPr>
              <a:t>EGS Technology Infusion Strategy</a:t>
            </a:r>
          </a:p>
          <a:p>
            <a:r>
              <a:rPr lang="en-US" sz="1800" b="1" dirty="0">
                <a:solidFill>
                  <a:srgbClr val="1D1DFF"/>
                </a:solidFill>
              </a:rPr>
              <a:t>ASCEND 2020</a:t>
            </a:r>
          </a:p>
          <a:p>
            <a:r>
              <a:rPr lang="en-US" sz="1800" b="1" dirty="0">
                <a:solidFill>
                  <a:srgbClr val="1D1DFF"/>
                </a:solidFill>
              </a:rPr>
              <a:t>November 18, 2020</a:t>
            </a: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endParaRPr lang="en-US" sz="1000" b="1" dirty="0">
              <a:solidFill>
                <a:srgbClr val="1D1DFF"/>
              </a:solidFill>
            </a:endParaRPr>
          </a:p>
          <a:p>
            <a:pPr>
              <a:spcBef>
                <a:spcPts val="0"/>
              </a:spcBef>
            </a:pPr>
            <a:r>
              <a:rPr lang="en-US" sz="1000" b="1" dirty="0">
                <a:solidFill>
                  <a:schemeClr val="bg1"/>
                </a:solidFill>
              </a:rPr>
              <a:t>This material is a work of the </a:t>
            </a:r>
          </a:p>
          <a:p>
            <a:pPr>
              <a:spcBef>
                <a:spcPts val="0"/>
              </a:spcBef>
            </a:pPr>
            <a:r>
              <a:rPr lang="en-US" sz="1000" b="1" dirty="0">
                <a:solidFill>
                  <a:schemeClr val="bg1"/>
                </a:solidFill>
              </a:rPr>
              <a:t>U.S. Government and is not </a:t>
            </a:r>
          </a:p>
          <a:p>
            <a:pPr>
              <a:spcBef>
                <a:spcPts val="0"/>
              </a:spcBef>
            </a:pPr>
            <a:r>
              <a:rPr lang="en-US" sz="1000" b="1" dirty="0">
                <a:solidFill>
                  <a:schemeClr val="bg1"/>
                </a:solidFill>
              </a:rPr>
              <a:t>subject to copyright protection</a:t>
            </a:r>
          </a:p>
          <a:p>
            <a:pPr>
              <a:spcBef>
                <a:spcPts val="0"/>
              </a:spcBef>
            </a:pPr>
            <a:r>
              <a:rPr lang="en-US" sz="1000" b="1" dirty="0">
                <a:solidFill>
                  <a:schemeClr val="bg1"/>
                </a:solidFill>
              </a:rPr>
              <a:t>in the United States.</a:t>
            </a:r>
          </a:p>
          <a:p>
            <a:endParaRPr lang="en-US" sz="1000" b="1" dirty="0">
              <a:solidFill>
                <a:schemeClr val="bg1"/>
              </a:solidFill>
            </a:endParaRPr>
          </a:p>
        </p:txBody>
      </p:sp>
      <p:sp>
        <p:nvSpPr>
          <p:cNvPr id="5" name="Subtitle 2">
            <a:extLst>
              <a:ext uri="{FF2B5EF4-FFF2-40B4-BE49-F238E27FC236}">
                <a16:creationId xmlns:a16="http://schemas.microsoft.com/office/drawing/2014/main" id="{28BB39F0-4D51-8E43-AC97-35141E1EB9D2}"/>
              </a:ext>
            </a:extLst>
          </p:cNvPr>
          <p:cNvSpPr txBox="1">
            <a:spLocks/>
          </p:cNvSpPr>
          <p:nvPr/>
        </p:nvSpPr>
        <p:spPr>
          <a:xfrm>
            <a:off x="4070563" y="5843935"/>
            <a:ext cx="4211782" cy="824281"/>
          </a:xfrm>
          <a:prstGeom prst="rect">
            <a:avLst/>
          </a:prstGeom>
        </p:spPr>
        <p:txBody>
          <a:bodyPr vert="horz" lIns="91440" tIns="45720" rIns="91440" bIns="45720" rtlCol="0">
            <a:noAutofit/>
          </a:bodyPr>
          <a:lstStyle>
            <a:lvl1pPr marL="0" indent="0" algn="l" defTabSz="457200" rtl="0" eaLnBrk="1" latinLnBrk="0" hangingPunct="1">
              <a:spcBef>
                <a:spcPct val="20000"/>
              </a:spcBef>
              <a:buFontTx/>
              <a:buNone/>
              <a:defRPr sz="2400" b="1" kern="1200">
                <a:solidFill>
                  <a:srgbClr val="10253F"/>
                </a:solidFill>
                <a:latin typeface="+mn-lt"/>
                <a:ea typeface="+mn-ea"/>
                <a:cs typeface="+mn-cs"/>
              </a:defRPr>
            </a:lvl1pPr>
            <a:lvl2pPr marL="457200" indent="0" algn="ctr" defTabSz="457200" rtl="0" eaLnBrk="1" latinLnBrk="0" hangingPunct="1">
              <a:spcBef>
                <a:spcPct val="20000"/>
              </a:spcBef>
              <a:buFont typeface="Wingdings" panose="05000000000000000000" pitchFamily="2" charset="2"/>
              <a:buNone/>
              <a:defRPr sz="1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Wingdings" panose="05000000000000000000" pitchFamily="2" charset="2"/>
              <a:buNone/>
              <a:defRPr sz="16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pitchFamily="34" charset="0"/>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1800" dirty="0">
                <a:solidFill>
                  <a:schemeClr val="bg1"/>
                </a:solidFill>
              </a:rPr>
              <a:t>Ashish S. Patel</a:t>
            </a:r>
          </a:p>
          <a:p>
            <a:pPr algn="ctr"/>
            <a:r>
              <a:rPr lang="en-US" sz="1800" dirty="0">
                <a:solidFill>
                  <a:schemeClr val="bg1"/>
                </a:solidFill>
              </a:rPr>
              <a:t>Nancy P. Zeitlin</a:t>
            </a:r>
          </a:p>
        </p:txBody>
      </p:sp>
    </p:spTree>
    <p:extLst>
      <p:ext uri="{BB962C8B-B14F-4D97-AF65-F5344CB8AC3E}">
        <p14:creationId xmlns:p14="http://schemas.microsoft.com/office/powerpoint/2010/main" val="3329401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D720A-127E-41A9-A441-BD3B82AA0F95}"/>
              </a:ext>
            </a:extLst>
          </p:cNvPr>
          <p:cNvSpPr>
            <a:spLocks noGrp="1"/>
          </p:cNvSpPr>
          <p:nvPr>
            <p:ph type="title"/>
          </p:nvPr>
        </p:nvSpPr>
        <p:spPr/>
        <p:txBody>
          <a:bodyPr/>
          <a:lstStyle/>
          <a:p>
            <a:r>
              <a:rPr lang="en-US" dirty="0"/>
              <a:t>EGS Technology Infusion Strategy - Vision &amp; Mission</a:t>
            </a:r>
          </a:p>
        </p:txBody>
      </p:sp>
      <p:sp>
        <p:nvSpPr>
          <p:cNvPr id="5" name="Content Placeholder 1">
            <a:extLst>
              <a:ext uri="{FF2B5EF4-FFF2-40B4-BE49-F238E27FC236}">
                <a16:creationId xmlns:a16="http://schemas.microsoft.com/office/drawing/2014/main" id="{7156256B-F915-4A9B-BC24-7E1C288B6056}"/>
              </a:ext>
            </a:extLst>
          </p:cNvPr>
          <p:cNvSpPr>
            <a:spLocks noGrp="1"/>
          </p:cNvSpPr>
          <p:nvPr>
            <p:ph idx="1"/>
          </p:nvPr>
        </p:nvSpPr>
        <p:spPr>
          <a:xfrm>
            <a:off x="1211854" y="1225293"/>
            <a:ext cx="4884146" cy="5042501"/>
          </a:xfrm>
        </p:spPr>
        <p:txBody>
          <a:bodyPr>
            <a:normAutofit fontScale="92500"/>
          </a:bodyPr>
          <a:lstStyle/>
          <a:p>
            <a:pPr marL="0" indent="0" algn="ctr">
              <a:buNone/>
            </a:pPr>
            <a:r>
              <a:rPr lang="en-US" sz="2400" b="1" dirty="0">
                <a:cs typeface="Calibri" panose="020F0502020204030204" pitchFamily="34" charset="0"/>
              </a:rPr>
              <a:t>Vision </a:t>
            </a:r>
          </a:p>
          <a:p>
            <a:pPr marL="0" indent="0" algn="ctr">
              <a:buNone/>
            </a:pPr>
            <a:r>
              <a:rPr lang="en-US" sz="2400" i="1" dirty="0">
                <a:cs typeface="Calibri" panose="020F0502020204030204" pitchFamily="34" charset="0"/>
              </a:rPr>
              <a:t>Leading Innovation and Technology Infusion within Exploration Ground Systems (EGS) </a:t>
            </a:r>
            <a:r>
              <a:rPr lang="en-US" sz="2400" i="1" dirty="0">
                <a:solidFill>
                  <a:prstClr val="black"/>
                </a:solidFill>
              </a:rPr>
              <a:t>to reduce overall Production &amp; Operations (P&amp;O) costs</a:t>
            </a:r>
          </a:p>
          <a:p>
            <a:pPr marL="0" indent="0" algn="ctr">
              <a:buNone/>
            </a:pPr>
            <a:endParaRPr lang="en-US" sz="2400" i="1" dirty="0">
              <a:solidFill>
                <a:prstClr val="black"/>
              </a:solidFill>
            </a:endParaRPr>
          </a:p>
          <a:p>
            <a:pPr marL="0" indent="0" algn="ctr">
              <a:buNone/>
            </a:pPr>
            <a:endParaRPr lang="en-US" sz="2400" i="1" dirty="0">
              <a:solidFill>
                <a:prstClr val="black"/>
              </a:solidFill>
            </a:endParaRPr>
          </a:p>
          <a:p>
            <a:pPr marL="0" indent="0" algn="ctr">
              <a:buNone/>
            </a:pPr>
            <a:r>
              <a:rPr lang="en-US" sz="2400" b="1" dirty="0">
                <a:cs typeface="Calibri" panose="020F0502020204030204" pitchFamily="34" charset="0"/>
              </a:rPr>
              <a:t>Mission</a:t>
            </a:r>
          </a:p>
          <a:p>
            <a:pPr marL="0" indent="0" algn="ctr">
              <a:buNone/>
            </a:pPr>
            <a:r>
              <a:rPr lang="en-US" sz="2400" b="1" dirty="0">
                <a:cs typeface="Calibri" panose="020F0502020204030204" pitchFamily="34" charset="0"/>
              </a:rPr>
              <a:t> </a:t>
            </a:r>
            <a:r>
              <a:rPr lang="en-US" sz="2400" i="1" dirty="0">
                <a:cs typeface="Calibri" panose="020F0502020204030204" pitchFamily="34" charset="0"/>
              </a:rPr>
              <a:t>To promote Technology Implementation &amp; Maturation that strategically aligns with the EGS Program</a:t>
            </a:r>
            <a:endParaRPr lang="en-US" sz="2400" i="1" dirty="0">
              <a:solidFill>
                <a:prstClr val="black"/>
              </a:solidFill>
            </a:endParaRPr>
          </a:p>
          <a:p>
            <a:pPr marL="0" indent="0" algn="ctr">
              <a:buNone/>
            </a:pPr>
            <a:endParaRPr lang="en-US" sz="2400" b="1" dirty="0">
              <a:cs typeface="Calibri" panose="020F0502020204030204" pitchFamily="34" charset="0"/>
            </a:endParaRPr>
          </a:p>
          <a:p>
            <a:pPr marL="0" indent="0" algn="ctr">
              <a:buNone/>
            </a:pPr>
            <a:endParaRPr lang="en-US" sz="2400" i="1" dirty="0">
              <a:solidFill>
                <a:prstClr val="black"/>
              </a:solidFill>
            </a:endParaRPr>
          </a:p>
          <a:p>
            <a:pPr marL="0" indent="0" algn="ctr">
              <a:buNone/>
            </a:pPr>
            <a:endParaRPr lang="en-US" sz="2400" i="1" dirty="0">
              <a:solidFill>
                <a:prstClr val="black"/>
              </a:solidFill>
              <a:cs typeface="Calibri" panose="020F0502020204030204" pitchFamily="34" charset="0"/>
            </a:endParaRPr>
          </a:p>
          <a:p>
            <a:pPr marL="0" indent="0" algn="ctr">
              <a:buNone/>
            </a:pPr>
            <a:endParaRPr lang="en-US" sz="2400" i="1" dirty="0">
              <a:solidFill>
                <a:prstClr val="black"/>
              </a:solidFill>
              <a:cs typeface="Calibri" panose="020F0502020204030204" pitchFamily="34" charset="0"/>
            </a:endParaRPr>
          </a:p>
          <a:p>
            <a:pPr marL="0" indent="0" algn="ctr">
              <a:buNone/>
            </a:pPr>
            <a:endParaRPr lang="en-US" sz="2400" i="1" dirty="0">
              <a:solidFill>
                <a:prstClr val="black"/>
              </a:solidFill>
              <a:cs typeface="Calibri" panose="020F0502020204030204" pitchFamily="34" charset="0"/>
            </a:endParaRPr>
          </a:p>
          <a:p>
            <a:pPr marL="0" indent="0" algn="ctr">
              <a:buNone/>
            </a:pPr>
            <a:endParaRPr lang="en-US" sz="2400" i="1" dirty="0">
              <a:solidFill>
                <a:prstClr val="black"/>
              </a:solidFill>
              <a:cs typeface="Calibri" panose="020F0502020204030204" pitchFamily="34" charset="0"/>
            </a:endParaRPr>
          </a:p>
          <a:p>
            <a:pPr marL="0" indent="0" algn="ctr">
              <a:buNone/>
            </a:pPr>
            <a:endParaRPr lang="en-US" sz="2400" i="1" dirty="0">
              <a:solidFill>
                <a:prstClr val="black"/>
              </a:solidFill>
              <a:cs typeface="Calibri" panose="020F0502020204030204" pitchFamily="34" charset="0"/>
            </a:endParaRPr>
          </a:p>
          <a:p>
            <a:pPr marL="0" indent="0" algn="ctr">
              <a:buNone/>
            </a:pPr>
            <a:endParaRPr lang="en-US" sz="2400" i="1" dirty="0">
              <a:cs typeface="Calibri" panose="020F0502020204030204" pitchFamily="34" charset="0"/>
            </a:endParaRPr>
          </a:p>
          <a:p>
            <a:endParaRPr lang="en-US" dirty="0"/>
          </a:p>
        </p:txBody>
      </p:sp>
      <p:pic>
        <p:nvPicPr>
          <p:cNvPr id="6" name="Picture 5">
            <a:extLst>
              <a:ext uri="{FF2B5EF4-FFF2-40B4-BE49-F238E27FC236}">
                <a16:creationId xmlns:a16="http://schemas.microsoft.com/office/drawing/2014/main" id="{72098EB8-D200-488C-BF40-FDD63AFBE130}"/>
              </a:ext>
            </a:extLst>
          </p:cNvPr>
          <p:cNvPicPr>
            <a:picLocks noChangeAspect="1"/>
          </p:cNvPicPr>
          <p:nvPr/>
        </p:nvPicPr>
        <p:blipFill>
          <a:blip r:embed="rId2"/>
          <a:stretch>
            <a:fillRect/>
          </a:stretch>
        </p:blipFill>
        <p:spPr>
          <a:xfrm>
            <a:off x="7004860" y="1719449"/>
            <a:ext cx="4054191" cy="4054191"/>
          </a:xfrm>
          <a:prstGeom prst="rect">
            <a:avLst/>
          </a:prstGeom>
        </p:spPr>
      </p:pic>
      <p:sp>
        <p:nvSpPr>
          <p:cNvPr id="8"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2</a:t>
            </a:fld>
            <a:endParaRPr lang="en-US" dirty="0"/>
          </a:p>
        </p:txBody>
      </p:sp>
    </p:spTree>
    <p:extLst>
      <p:ext uri="{BB962C8B-B14F-4D97-AF65-F5344CB8AC3E}">
        <p14:creationId xmlns:p14="http://schemas.microsoft.com/office/powerpoint/2010/main" val="1391555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EGS Technology Infusion Strategy - Alignment and Approach</a:t>
            </a:r>
          </a:p>
        </p:txBody>
      </p:sp>
      <p:sp>
        <p:nvSpPr>
          <p:cNvPr id="6" name="Content Placeholder 5"/>
          <p:cNvSpPr>
            <a:spLocks noGrp="1"/>
          </p:cNvSpPr>
          <p:nvPr>
            <p:ph idx="1"/>
          </p:nvPr>
        </p:nvSpPr>
        <p:spPr>
          <a:xfrm>
            <a:off x="365760" y="1005840"/>
            <a:ext cx="11403453" cy="5807076"/>
          </a:xfrm>
        </p:spPr>
        <p:txBody>
          <a:bodyPr>
            <a:noAutofit/>
          </a:bodyPr>
          <a:lstStyle/>
          <a:p>
            <a:pPr>
              <a:spcBef>
                <a:spcPts val="384"/>
              </a:spcBef>
            </a:pPr>
            <a:r>
              <a:rPr lang="en-US" sz="1600" dirty="0">
                <a:solidFill>
                  <a:prstClr val="black"/>
                </a:solidFill>
              </a:rPr>
              <a:t>Strategic Alignment</a:t>
            </a:r>
            <a:endParaRPr lang="en-US" sz="1600" b="0" dirty="0">
              <a:solidFill>
                <a:prstClr val="black"/>
              </a:solidFill>
            </a:endParaRPr>
          </a:p>
          <a:p>
            <a:pPr lvl="1">
              <a:spcBef>
                <a:spcPts val="384"/>
              </a:spcBef>
            </a:pPr>
            <a:r>
              <a:rPr lang="en-US" sz="1400" dirty="0">
                <a:solidFill>
                  <a:prstClr val="black"/>
                </a:solidFill>
              </a:rPr>
              <a:t>EGS Program Strategic Plan (PSP), Systems Engineering Management Plan (SEMP), KSC Engineering Processes </a:t>
            </a:r>
          </a:p>
          <a:p>
            <a:pPr lvl="1">
              <a:spcBef>
                <a:spcPts val="384"/>
              </a:spcBef>
            </a:pPr>
            <a:r>
              <a:rPr lang="en-US" sz="1400" dirty="0">
                <a:solidFill>
                  <a:prstClr val="black"/>
                </a:solidFill>
              </a:rPr>
              <a:t>PSP Goal - Optimize investments in technology to inform decisions and enable mission success</a:t>
            </a:r>
          </a:p>
          <a:p>
            <a:pPr lvl="1">
              <a:spcBef>
                <a:spcPts val="384"/>
              </a:spcBef>
            </a:pPr>
            <a:endParaRPr lang="en-US" sz="1200" dirty="0">
              <a:solidFill>
                <a:prstClr val="black"/>
              </a:solidFill>
            </a:endParaRPr>
          </a:p>
          <a:p>
            <a:pPr>
              <a:spcBef>
                <a:spcPts val="384"/>
              </a:spcBef>
            </a:pPr>
            <a:r>
              <a:rPr lang="en-US" sz="1600" dirty="0"/>
              <a:t>Technology Infusion Strategy</a:t>
            </a:r>
          </a:p>
          <a:p>
            <a:pPr lvl="1">
              <a:spcBef>
                <a:spcPts val="384"/>
              </a:spcBef>
            </a:pPr>
            <a:r>
              <a:rPr lang="en-US" sz="1400" dirty="0"/>
              <a:t>Evaluation of mature capabilities for ground systems implementation - state-of-the-art technologies being utilized elsewhere in industry, market available (Commercial Off The Shelf or modified-COTS) or mature technologies from previous technology development activities.</a:t>
            </a:r>
          </a:p>
          <a:p>
            <a:pPr lvl="1">
              <a:spcBef>
                <a:spcPts val="384"/>
              </a:spcBef>
            </a:pPr>
            <a:endParaRPr lang="en-US" sz="1200" dirty="0">
              <a:solidFill>
                <a:prstClr val="black"/>
              </a:solidFill>
            </a:endParaRPr>
          </a:p>
          <a:p>
            <a:pPr>
              <a:spcBef>
                <a:spcPts val="384"/>
              </a:spcBef>
            </a:pPr>
            <a:r>
              <a:rPr lang="en-US" sz="1600" dirty="0">
                <a:solidFill>
                  <a:prstClr val="black"/>
                </a:solidFill>
              </a:rPr>
              <a:t>I</a:t>
            </a:r>
            <a:r>
              <a:rPr lang="en-US" sz="1600" kern="0" dirty="0">
                <a:solidFill>
                  <a:prstClr val="black"/>
                </a:solidFill>
              </a:rPr>
              <a:t>mplementation Approach</a:t>
            </a:r>
          </a:p>
          <a:p>
            <a:pPr lvl="1">
              <a:spcBef>
                <a:spcPts val="384"/>
              </a:spcBef>
            </a:pPr>
            <a:r>
              <a:rPr lang="en-US" sz="1400" kern="0" dirty="0"/>
              <a:t>Strategic Technology Infusion Management Plan - Program level document, similar to SEMP, in-work </a:t>
            </a:r>
          </a:p>
          <a:p>
            <a:pPr lvl="1">
              <a:spcBef>
                <a:spcPts val="384"/>
              </a:spcBef>
            </a:pPr>
            <a:r>
              <a:rPr lang="en-US" sz="1400" u="sng" dirty="0"/>
              <a:t>Demonstrate</a:t>
            </a:r>
            <a:r>
              <a:rPr lang="en-US" sz="1400" dirty="0"/>
              <a:t> technology advancements in parallel “shadow” mode with current processes/operations </a:t>
            </a:r>
          </a:p>
          <a:p>
            <a:pPr lvl="1">
              <a:spcBef>
                <a:spcPts val="384"/>
              </a:spcBef>
            </a:pPr>
            <a:r>
              <a:rPr lang="en-US" sz="1400" u="sng" dirty="0"/>
              <a:t>Validate</a:t>
            </a:r>
            <a:r>
              <a:rPr lang="en-US" sz="1400" dirty="0"/>
              <a:t> equivalent performance and/or improved capability to augment (simplify, reduce costs/manpower) current operations and maintenance (O&amp;M) tasks</a:t>
            </a:r>
          </a:p>
          <a:p>
            <a:pPr lvl="1">
              <a:spcBef>
                <a:spcPts val="384"/>
              </a:spcBef>
            </a:pPr>
            <a:r>
              <a:rPr lang="en-US" sz="1400" u="sng" dirty="0"/>
              <a:t>Implement</a:t>
            </a:r>
            <a:r>
              <a:rPr lang="en-US" sz="1400" dirty="0"/>
              <a:t> (successfully demonstrated) mature technologies into architecture (systems and processes)</a:t>
            </a:r>
          </a:p>
          <a:p>
            <a:pPr lvl="1">
              <a:spcBef>
                <a:spcPts val="384"/>
              </a:spcBef>
            </a:pPr>
            <a:endParaRPr lang="en-US" sz="1200" kern="0" dirty="0">
              <a:solidFill>
                <a:prstClr val="black"/>
              </a:solidFill>
            </a:endParaRPr>
          </a:p>
          <a:p>
            <a:pPr>
              <a:spcBef>
                <a:spcPts val="384"/>
              </a:spcBef>
            </a:pPr>
            <a:r>
              <a:rPr lang="en-US" sz="1600" dirty="0"/>
              <a:t>Alignment with Agency Technology and Innovation Initiatives</a:t>
            </a:r>
          </a:p>
          <a:p>
            <a:pPr lvl="1">
              <a:spcBef>
                <a:spcPts val="384"/>
              </a:spcBef>
            </a:pPr>
            <a:r>
              <a:rPr lang="en-US" sz="1400" dirty="0"/>
              <a:t>HEOMD Exploration Capabilities Development Team - Define Moon-to-Mars Point of Departure (POD) Capability Gaps</a:t>
            </a:r>
          </a:p>
          <a:p>
            <a:pPr lvl="1">
              <a:spcBef>
                <a:spcPts val="384"/>
              </a:spcBef>
            </a:pPr>
            <a:r>
              <a:rPr lang="en-US" sz="1400" dirty="0"/>
              <a:t>NASA Technology Taxonomy 2020 - TX13 Ground, Test, and Surface Systems</a:t>
            </a:r>
          </a:p>
          <a:p>
            <a:pPr lvl="1">
              <a:spcBef>
                <a:spcPts val="384"/>
              </a:spcBef>
            </a:pPr>
            <a:r>
              <a:rPr lang="en-US" sz="1400" dirty="0"/>
              <a:t>Moon-to-Mars Surface Systems Formulation - </a:t>
            </a:r>
            <a:r>
              <a:rPr lang="en-US" sz="1400" dirty="0" err="1"/>
              <a:t>Uncrewed</a:t>
            </a:r>
            <a:r>
              <a:rPr lang="en-US" sz="1400" dirty="0"/>
              <a:t> Surface Concept of Operations</a:t>
            </a:r>
          </a:p>
          <a:p>
            <a:pPr lvl="1">
              <a:spcBef>
                <a:spcPts val="384"/>
              </a:spcBef>
            </a:pPr>
            <a:r>
              <a:rPr lang="en-US" sz="1400" dirty="0"/>
              <a:t>STMD Strategic Technology Architecture RoundTable (STAR) - Strategic Capability Development and Technology Investment Plans</a:t>
            </a:r>
          </a:p>
          <a:p>
            <a:pPr lvl="1">
              <a:spcBef>
                <a:spcPts val="384"/>
              </a:spcBef>
            </a:pPr>
            <a:r>
              <a:rPr lang="en-US" sz="1400" dirty="0"/>
              <a:t>NASA SBIR/STTR 2020 Program - Focus Area 16 Ground &amp; Launch Processing</a:t>
            </a:r>
          </a:p>
        </p:txBody>
      </p:sp>
      <p:sp>
        <p:nvSpPr>
          <p:cNvPr id="7" name="Slide Number Placeholder 2"/>
          <p:cNvSpPr txBox="1">
            <a:spLocks/>
          </p:cNvSpPr>
          <p:nvPr/>
        </p:nvSpPr>
        <p:spPr>
          <a:xfrm>
            <a:off x="8229600" y="6508751"/>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98DA411-0064-8E43-8C67-3FB137CD0B38}" type="slidenum">
              <a:rPr lang="en-US">
                <a:solidFill>
                  <a:srgbClr val="FFFFFE">
                    <a:tint val="75000"/>
                  </a:srgbClr>
                </a:solidFill>
              </a:rPr>
              <a:pPr/>
              <a:t>3</a:t>
            </a:fld>
            <a:endParaRPr lang="en-US">
              <a:solidFill>
                <a:srgbClr val="FFFFFE">
                  <a:tint val="75000"/>
                </a:srgbClr>
              </a:solidFill>
            </a:endParaRPr>
          </a:p>
        </p:txBody>
      </p:sp>
      <p:sp>
        <p:nvSpPr>
          <p:cNvPr id="8" name="Rectangle 6">
            <a:extLst>
              <a:ext uri="{FF2B5EF4-FFF2-40B4-BE49-F238E27FC236}">
                <a16:creationId xmlns:a16="http://schemas.microsoft.com/office/drawing/2014/main" id="{A6F90620-075A-48F1-9A8A-1211A876435F}"/>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3</a:t>
            </a:fld>
            <a:endParaRPr lang="en-US" dirty="0"/>
          </a:p>
        </p:txBody>
      </p:sp>
    </p:spTree>
    <p:extLst>
      <p:ext uri="{BB962C8B-B14F-4D97-AF65-F5344CB8AC3E}">
        <p14:creationId xmlns:p14="http://schemas.microsoft.com/office/powerpoint/2010/main" val="3804929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1FC1-EDF5-4847-AE01-5043537459B8}"/>
              </a:ext>
            </a:extLst>
          </p:cNvPr>
          <p:cNvSpPr>
            <a:spLocks noGrp="1"/>
          </p:cNvSpPr>
          <p:nvPr>
            <p:ph type="title"/>
          </p:nvPr>
        </p:nvSpPr>
        <p:spPr>
          <a:xfrm>
            <a:off x="479744" y="136698"/>
            <a:ext cx="10168737" cy="553225"/>
          </a:xfrm>
        </p:spPr>
        <p:txBody>
          <a:bodyPr/>
          <a:lstStyle/>
          <a:p>
            <a:r>
              <a:rPr lang="en-US" dirty="0"/>
              <a:t>EGS Technology Infusion Strategic Initiatives</a:t>
            </a:r>
          </a:p>
        </p:txBody>
      </p:sp>
      <p:sp>
        <p:nvSpPr>
          <p:cNvPr id="5" name="Content Placeholder 4">
            <a:extLst>
              <a:ext uri="{FF2B5EF4-FFF2-40B4-BE49-F238E27FC236}">
                <a16:creationId xmlns:a16="http://schemas.microsoft.com/office/drawing/2014/main" id="{0923278F-E2F6-4975-869A-EA13CB56CE52}"/>
              </a:ext>
            </a:extLst>
          </p:cNvPr>
          <p:cNvSpPr>
            <a:spLocks noGrp="1"/>
          </p:cNvSpPr>
          <p:nvPr>
            <p:ph idx="1"/>
          </p:nvPr>
        </p:nvSpPr>
        <p:spPr>
          <a:xfrm>
            <a:off x="4658491" y="3612114"/>
            <a:ext cx="2962842" cy="2743200"/>
          </a:xfrm>
        </p:spPr>
        <p:txBody>
          <a:bodyPr>
            <a:noAutofit/>
          </a:bodyPr>
          <a:lstStyle/>
          <a:p>
            <a:r>
              <a:rPr lang="en-US" sz="1400" dirty="0"/>
              <a:t>Annual solicitation through NASA@WORK platform</a:t>
            </a:r>
          </a:p>
          <a:p>
            <a:r>
              <a:rPr lang="en-US" sz="1400" dirty="0"/>
              <a:t>Requests Ideas to address:</a:t>
            </a:r>
          </a:p>
          <a:p>
            <a:pPr marL="571500" lvl="1"/>
            <a:r>
              <a:rPr lang="en-US" sz="1400" dirty="0"/>
              <a:t>Schedule Risk</a:t>
            </a:r>
          </a:p>
          <a:p>
            <a:pPr marL="571500" lvl="1"/>
            <a:r>
              <a:rPr lang="en-US" sz="1400" dirty="0"/>
              <a:t>Operation &amp; Maintenance (O&amp;M) costs</a:t>
            </a:r>
          </a:p>
          <a:p>
            <a:pPr marL="571500" lvl="1"/>
            <a:r>
              <a:rPr lang="en-US" sz="1400" dirty="0"/>
              <a:t>Reliability &amp; Mission Availability </a:t>
            </a:r>
          </a:p>
          <a:p>
            <a:pPr marL="571500" lvl="1"/>
            <a:r>
              <a:rPr lang="en-US" sz="1400" dirty="0"/>
              <a:t>Safety &amp; Health</a:t>
            </a:r>
          </a:p>
          <a:p>
            <a:pPr marL="571500" lvl="1"/>
            <a:r>
              <a:rPr lang="en-US" sz="1400" dirty="0"/>
              <a:t>High Priority Capability Gaps for Artemis Missions</a:t>
            </a:r>
          </a:p>
        </p:txBody>
      </p:sp>
      <p:sp>
        <p:nvSpPr>
          <p:cNvPr id="6" name="Content Placeholder 5">
            <a:extLst>
              <a:ext uri="{FF2B5EF4-FFF2-40B4-BE49-F238E27FC236}">
                <a16:creationId xmlns:a16="http://schemas.microsoft.com/office/drawing/2014/main" id="{9C598B7E-B584-40CC-95FC-06AF881F5972}"/>
              </a:ext>
            </a:extLst>
          </p:cNvPr>
          <p:cNvSpPr txBox="1">
            <a:spLocks/>
          </p:cNvSpPr>
          <p:nvPr/>
        </p:nvSpPr>
        <p:spPr>
          <a:xfrm>
            <a:off x="656396" y="3612114"/>
            <a:ext cx="3267904" cy="2743200"/>
          </a:xfrm>
          <a:prstGeom prst="rect">
            <a:avLst/>
          </a:prstGeom>
        </p:spPr>
        <p:txBody>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Subject Matter Experts (SMEs) from multiple disciplines of relevance to EGS</a:t>
            </a:r>
          </a:p>
          <a:p>
            <a:pPr marL="569913" lvl="1" indent="-284163"/>
            <a:r>
              <a:rPr lang="en-US" sz="1400" dirty="0"/>
              <a:t>the “Brain Trust”</a:t>
            </a:r>
          </a:p>
          <a:p>
            <a:r>
              <a:rPr lang="en-US" sz="1400" dirty="0"/>
              <a:t>Quick Response Tools and Capabilities </a:t>
            </a:r>
          </a:p>
          <a:p>
            <a:pPr marL="571500" lvl="1"/>
            <a:r>
              <a:rPr lang="en-US" sz="1400" dirty="0"/>
              <a:t>to address operations, element, and engineering concerns and challenges </a:t>
            </a:r>
          </a:p>
          <a:p>
            <a:r>
              <a:rPr lang="en-US" sz="1400" i="1" dirty="0"/>
              <a:t>Engineering/Performance Gaps</a:t>
            </a:r>
          </a:p>
          <a:p>
            <a:pPr marL="0" indent="0">
              <a:buFontTx/>
              <a:buNone/>
            </a:pPr>
            <a:endParaRPr lang="en-US" dirty="0"/>
          </a:p>
        </p:txBody>
      </p:sp>
      <p:sp>
        <p:nvSpPr>
          <p:cNvPr id="8" name="Content Placeholder 5">
            <a:extLst>
              <a:ext uri="{FF2B5EF4-FFF2-40B4-BE49-F238E27FC236}">
                <a16:creationId xmlns:a16="http://schemas.microsoft.com/office/drawing/2014/main" id="{9AC5C67A-859F-4DFD-8A64-F9591D6B932A}"/>
              </a:ext>
            </a:extLst>
          </p:cNvPr>
          <p:cNvSpPr txBox="1">
            <a:spLocks/>
          </p:cNvSpPr>
          <p:nvPr/>
        </p:nvSpPr>
        <p:spPr>
          <a:xfrm>
            <a:off x="8362950" y="3608482"/>
            <a:ext cx="3332221" cy="2743200"/>
          </a:xfrm>
          <a:prstGeom prst="rect">
            <a:avLst/>
          </a:prstGeom>
        </p:spPr>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Provides Information: </a:t>
            </a:r>
          </a:p>
          <a:p>
            <a:pPr marL="571500" lvl="1"/>
            <a:r>
              <a:rPr lang="en-US" sz="1400" dirty="0"/>
              <a:t>Capability Gaps based on upgrades</a:t>
            </a:r>
          </a:p>
          <a:p>
            <a:pPr marL="571500" lvl="1"/>
            <a:r>
              <a:rPr lang="en-US" sz="1400" dirty="0"/>
              <a:t>Using Point of Departure (POD) baseline and Manifest Planning Sync (MPS) documents for Artemis II &amp; Beyond</a:t>
            </a:r>
          </a:p>
          <a:p>
            <a:pPr marL="571500" lvl="1"/>
            <a:r>
              <a:rPr lang="en-US" sz="1400" dirty="0"/>
              <a:t>Path forward for top technology investments</a:t>
            </a:r>
          </a:p>
          <a:p>
            <a:r>
              <a:rPr lang="en-US" sz="1400" i="1" dirty="0"/>
              <a:t>Technology/Development Gaps </a:t>
            </a:r>
          </a:p>
          <a:p>
            <a:pPr lvl="1"/>
            <a:endParaRPr lang="en-US" sz="1400" dirty="0"/>
          </a:p>
        </p:txBody>
      </p:sp>
      <p:sp>
        <p:nvSpPr>
          <p:cNvPr id="9" name="TextBox 8">
            <a:extLst>
              <a:ext uri="{FF2B5EF4-FFF2-40B4-BE49-F238E27FC236}">
                <a16:creationId xmlns:a16="http://schemas.microsoft.com/office/drawing/2014/main" id="{CA477D7D-EF21-4765-AE85-15F98685D8EE}"/>
              </a:ext>
            </a:extLst>
          </p:cNvPr>
          <p:cNvSpPr txBox="1"/>
          <p:nvPr/>
        </p:nvSpPr>
        <p:spPr>
          <a:xfrm>
            <a:off x="988550" y="1005840"/>
            <a:ext cx="2602523" cy="369332"/>
          </a:xfrm>
          <a:prstGeom prst="rect">
            <a:avLst/>
          </a:prstGeom>
          <a:noFill/>
        </p:spPr>
        <p:txBody>
          <a:bodyPr wrap="square" rtlCol="0" anchor="t">
            <a:spAutoFit/>
          </a:bodyPr>
          <a:lstStyle/>
          <a:p>
            <a:pPr algn="ctr"/>
            <a:r>
              <a:rPr lang="en-US" b="1" i="1" dirty="0">
                <a:cs typeface="Arial"/>
              </a:rPr>
              <a:t>QUICK RESPONSE</a:t>
            </a:r>
          </a:p>
        </p:txBody>
      </p:sp>
      <p:sp>
        <p:nvSpPr>
          <p:cNvPr id="10" name="TextBox 9">
            <a:extLst>
              <a:ext uri="{FF2B5EF4-FFF2-40B4-BE49-F238E27FC236}">
                <a16:creationId xmlns:a16="http://schemas.microsoft.com/office/drawing/2014/main" id="{0C0BE430-2C24-440E-AF60-E85E201637B9}"/>
              </a:ext>
            </a:extLst>
          </p:cNvPr>
          <p:cNvSpPr txBox="1"/>
          <p:nvPr/>
        </p:nvSpPr>
        <p:spPr>
          <a:xfrm>
            <a:off x="3924300" y="1005840"/>
            <a:ext cx="4352925" cy="369332"/>
          </a:xfrm>
          <a:prstGeom prst="rect">
            <a:avLst/>
          </a:prstGeom>
          <a:noFill/>
        </p:spPr>
        <p:txBody>
          <a:bodyPr wrap="square" rtlCol="0">
            <a:spAutoFit/>
          </a:bodyPr>
          <a:lstStyle/>
          <a:p>
            <a:pPr algn="ctr"/>
            <a:r>
              <a:rPr lang="en-US" b="1" i="1" dirty="0"/>
              <a:t>TECHNOLOGY &amp; INNOVATION CALL</a:t>
            </a:r>
          </a:p>
        </p:txBody>
      </p:sp>
      <p:sp>
        <p:nvSpPr>
          <p:cNvPr id="11" name="TextBox 10">
            <a:extLst>
              <a:ext uri="{FF2B5EF4-FFF2-40B4-BE49-F238E27FC236}">
                <a16:creationId xmlns:a16="http://schemas.microsoft.com/office/drawing/2014/main" id="{E0E65AE9-DEF4-4346-962C-D07CB4B06BB9}"/>
              </a:ext>
            </a:extLst>
          </p:cNvPr>
          <p:cNvSpPr txBox="1"/>
          <p:nvPr/>
        </p:nvSpPr>
        <p:spPr>
          <a:xfrm>
            <a:off x="8484846" y="1002442"/>
            <a:ext cx="2834640" cy="369332"/>
          </a:xfrm>
          <a:prstGeom prst="rect">
            <a:avLst/>
          </a:prstGeom>
          <a:noFill/>
        </p:spPr>
        <p:txBody>
          <a:bodyPr wrap="square" rtlCol="0">
            <a:spAutoFit/>
          </a:bodyPr>
          <a:lstStyle/>
          <a:p>
            <a:pPr algn="ctr"/>
            <a:r>
              <a:rPr lang="en-US" b="1" i="1" dirty="0"/>
              <a:t>CAPABILITY GAPS</a:t>
            </a:r>
          </a:p>
        </p:txBody>
      </p:sp>
      <p:pic>
        <p:nvPicPr>
          <p:cNvPr id="12" name="Picture 11">
            <a:extLst>
              <a:ext uri="{FF2B5EF4-FFF2-40B4-BE49-F238E27FC236}">
                <a16:creationId xmlns:a16="http://schemas.microsoft.com/office/drawing/2014/main" id="{8014BC5C-AC3A-4179-99C7-709A273F4557}"/>
              </a:ext>
            </a:extLst>
          </p:cNvPr>
          <p:cNvPicPr>
            <a:picLocks noChangeAspect="1"/>
          </p:cNvPicPr>
          <p:nvPr/>
        </p:nvPicPr>
        <p:blipFill>
          <a:blip r:embed="rId3"/>
          <a:stretch>
            <a:fillRect/>
          </a:stretch>
        </p:blipFill>
        <p:spPr>
          <a:xfrm>
            <a:off x="5150148" y="1511638"/>
            <a:ext cx="1920406" cy="19204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Picture 12">
            <a:extLst>
              <a:ext uri="{FF2B5EF4-FFF2-40B4-BE49-F238E27FC236}">
                <a16:creationId xmlns:a16="http://schemas.microsoft.com/office/drawing/2014/main" id="{15E2D69D-3E3D-49BA-AFB4-6B6C4F3BB4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219" y="1616179"/>
            <a:ext cx="3034055" cy="17066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4" name="Content Placeholder 2">
            <a:extLst>
              <a:ext uri="{FF2B5EF4-FFF2-40B4-BE49-F238E27FC236}">
                <a16:creationId xmlns:a16="http://schemas.microsoft.com/office/drawing/2014/main" id="{66EC2837-3906-453E-8D0A-F1E8C6C92449}"/>
              </a:ext>
            </a:extLst>
          </p:cNvPr>
          <p:cNvSpPr txBox="1">
            <a:spLocks/>
          </p:cNvSpPr>
          <p:nvPr/>
        </p:nvSpPr>
        <p:spPr>
          <a:xfrm>
            <a:off x="1445195" y="6266292"/>
            <a:ext cx="9133671" cy="417245"/>
          </a:xfrm>
          <a:prstGeom prst="rect">
            <a:avLst/>
          </a:prstGeom>
        </p:spPr>
        <p:txBody>
          <a:bodyPr>
            <a:norm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400" dirty="0">
                <a:solidFill>
                  <a:srgbClr val="1D1DFF"/>
                </a:solidFill>
              </a:rPr>
              <a:t>TENET: DO NOT IMPACT CRITICAL PATH OPERATIONS OF THE EGS PROGRAM</a:t>
            </a:r>
          </a:p>
        </p:txBody>
      </p:sp>
      <p:sp>
        <p:nvSpPr>
          <p:cNvPr id="17"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4</a:t>
            </a:fld>
            <a:endParaRPr lang="en-US" dirty="0"/>
          </a:p>
        </p:txBody>
      </p:sp>
      <p:pic>
        <p:nvPicPr>
          <p:cNvPr id="18" name="Picture 2" descr="https://www.nasa.gov/sites/default/files/thumbnails/image/moon_2028_2020040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0657" y="1515318"/>
            <a:ext cx="2862072" cy="160848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8FD50BA0-CBFA-46BC-8544-B0D1A4112DA1}"/>
              </a:ext>
            </a:extLst>
          </p:cNvPr>
          <p:cNvPicPr>
            <a:picLocks noChangeAspect="1"/>
          </p:cNvPicPr>
          <p:nvPr/>
        </p:nvPicPr>
        <p:blipFill>
          <a:blip r:embed="rId6"/>
          <a:stretch>
            <a:fillRect/>
          </a:stretch>
        </p:blipFill>
        <p:spPr>
          <a:xfrm>
            <a:off x="8448215" y="1838646"/>
            <a:ext cx="2863725" cy="1600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69146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p:cNvSpPr txBox="1">
            <a:spLocks/>
          </p:cNvSpPr>
          <p:nvPr/>
        </p:nvSpPr>
        <p:spPr>
          <a:xfrm>
            <a:off x="6172200" y="1005840"/>
            <a:ext cx="2834640" cy="237744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MIR Fire Detector False Alarms</a:t>
            </a:r>
          </a:p>
          <a:p>
            <a:pPr marL="0" indent="0">
              <a:spcBef>
                <a:spcPts val="0"/>
              </a:spcBef>
              <a:buNone/>
            </a:pPr>
            <a:endParaRPr lang="en-US" sz="1200" i="1" dirty="0"/>
          </a:p>
          <a:p>
            <a:pPr marL="0" indent="0">
              <a:spcBef>
                <a:spcPts val="0"/>
              </a:spcBef>
              <a:buNone/>
            </a:pPr>
            <a:r>
              <a:rPr lang="en-US" sz="1200" i="1" u="sng" dirty="0"/>
              <a:t>Goal:</a:t>
            </a:r>
            <a:r>
              <a:rPr lang="en-US" sz="1200" i="1" dirty="0"/>
              <a:t> </a:t>
            </a:r>
            <a:r>
              <a:rPr lang="en-US" sz="1200" dirty="0"/>
              <a:t>Develop capability to mitigate the multiple occurrences of false alarms experienced by the new Pad Mid-Infrared (MIR) fire detectors from reflections.</a:t>
            </a:r>
          </a:p>
          <a:p>
            <a:pPr marL="0" indent="0">
              <a:spcBef>
                <a:spcPts val="0"/>
              </a:spcBef>
              <a:buNone/>
            </a:pPr>
            <a:endParaRPr lang="en-US" sz="1200" i="1" u="sng" dirty="0"/>
          </a:p>
          <a:p>
            <a:pPr marL="0" indent="0">
              <a:spcBef>
                <a:spcPts val="0"/>
              </a:spcBef>
              <a:buNone/>
            </a:pPr>
            <a:r>
              <a:rPr lang="en-US" sz="1200" i="1" u="sng" dirty="0"/>
              <a:t>Value:</a:t>
            </a:r>
            <a:r>
              <a:rPr lang="en-US" sz="1200" i="1" dirty="0"/>
              <a:t> </a:t>
            </a:r>
            <a:r>
              <a:rPr lang="en-US" sz="1200" dirty="0"/>
              <a:t>Limit Mid-IR fire detector false alarms to improve reliability and performance for leak detection/ monitoring during hazardous ops.</a:t>
            </a:r>
          </a:p>
        </p:txBody>
      </p:sp>
      <p:sp>
        <p:nvSpPr>
          <p:cNvPr id="5" name="Content Placeholder 4"/>
          <p:cNvSpPr>
            <a:spLocks noGrp="1"/>
          </p:cNvSpPr>
          <p:nvPr>
            <p:ph idx="1"/>
          </p:nvPr>
        </p:nvSpPr>
        <p:spPr>
          <a:xfrm>
            <a:off x="193100" y="1005840"/>
            <a:ext cx="2831180" cy="2377440"/>
          </a:xfrm>
        </p:spPr>
        <p:style>
          <a:lnRef idx="1">
            <a:schemeClr val="accent3"/>
          </a:lnRef>
          <a:fillRef idx="2">
            <a:schemeClr val="accent3"/>
          </a:fillRef>
          <a:effectRef idx="1">
            <a:schemeClr val="accent3"/>
          </a:effectRef>
          <a:fontRef idx="minor">
            <a:schemeClr val="dk1"/>
          </a:fontRef>
        </p:style>
        <p:txBody>
          <a:bodyPr>
            <a:noAutofit/>
          </a:bodyPr>
          <a:lstStyle/>
          <a:p>
            <a:pPr marL="0" indent="0" algn="ctr">
              <a:spcBef>
                <a:spcPts val="0"/>
              </a:spcBef>
              <a:buNone/>
            </a:pPr>
            <a:r>
              <a:rPr lang="en-US" sz="1400" i="1" dirty="0" err="1"/>
              <a:t>GHe</a:t>
            </a:r>
            <a:r>
              <a:rPr lang="en-US" sz="1400" i="1" dirty="0"/>
              <a:t> Flow Controller Analysis </a:t>
            </a:r>
          </a:p>
          <a:p>
            <a:pPr marL="0" indent="0">
              <a:spcBef>
                <a:spcPts val="0"/>
              </a:spcBef>
              <a:buNone/>
            </a:pPr>
            <a:endParaRPr lang="en-US" sz="1200" i="1" dirty="0"/>
          </a:p>
          <a:p>
            <a:pPr marL="0" indent="0">
              <a:spcBef>
                <a:spcPts val="0"/>
              </a:spcBef>
              <a:buNone/>
            </a:pPr>
            <a:r>
              <a:rPr lang="en-US" sz="1200" i="1" u="sng" dirty="0"/>
              <a:t>Goal:</a:t>
            </a:r>
            <a:r>
              <a:rPr lang="en-US" sz="1200" i="1" dirty="0"/>
              <a:t> </a:t>
            </a:r>
            <a:r>
              <a:rPr lang="en-US" sz="1200" dirty="0"/>
              <a:t>Demonstrate through analysis that testing validated performance of Gaseous Helium (</a:t>
            </a:r>
            <a:r>
              <a:rPr lang="en-US" sz="1200" dirty="0" err="1"/>
              <a:t>GHe</a:t>
            </a:r>
            <a:r>
              <a:rPr lang="en-US" sz="1200" dirty="0"/>
              <a:t>) </a:t>
            </a:r>
            <a:r>
              <a:rPr lang="en-US" sz="1200" dirty="0" err="1"/>
              <a:t>Bronkhorst</a:t>
            </a:r>
            <a:r>
              <a:rPr lang="en-US" sz="1200" dirty="0"/>
              <a:t> flow controllers. </a:t>
            </a:r>
          </a:p>
          <a:p>
            <a:pPr marL="0" indent="0">
              <a:spcBef>
                <a:spcPts val="0"/>
              </a:spcBef>
              <a:buNone/>
            </a:pPr>
            <a:endParaRPr lang="en-US" sz="1200" dirty="0"/>
          </a:p>
          <a:p>
            <a:pPr marL="0" indent="0">
              <a:spcBef>
                <a:spcPts val="0"/>
              </a:spcBef>
              <a:buNone/>
            </a:pPr>
            <a:r>
              <a:rPr lang="en-US" sz="1200" i="1" u="sng" dirty="0"/>
              <a:t>Value:</a:t>
            </a:r>
            <a:r>
              <a:rPr lang="en-US" sz="1200" i="1" dirty="0"/>
              <a:t> </a:t>
            </a:r>
            <a:r>
              <a:rPr lang="en-US" sz="1200" dirty="0"/>
              <a:t>Mitigate changing interface requirements, redesign, acquiring new sensors, new qualifications, schedule delays.</a:t>
            </a:r>
          </a:p>
        </p:txBody>
      </p:sp>
      <p:sp>
        <p:nvSpPr>
          <p:cNvPr id="8" name="Content Placeholder 4"/>
          <p:cNvSpPr txBox="1">
            <a:spLocks/>
          </p:cNvSpPr>
          <p:nvPr/>
        </p:nvSpPr>
        <p:spPr>
          <a:xfrm>
            <a:off x="3177785" y="1005840"/>
            <a:ext cx="2834640" cy="237744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Acoustic Emission System</a:t>
            </a:r>
          </a:p>
          <a:p>
            <a:pPr marL="0" indent="0">
              <a:spcBef>
                <a:spcPts val="0"/>
              </a:spcBef>
              <a:buNone/>
            </a:pPr>
            <a:endParaRPr lang="en-US" sz="1200" i="1" dirty="0"/>
          </a:p>
          <a:p>
            <a:pPr marL="0" indent="0">
              <a:spcBef>
                <a:spcPts val="0"/>
              </a:spcBef>
              <a:buNone/>
            </a:pPr>
            <a:r>
              <a:rPr lang="en-US" sz="1200" i="1" u="sng" dirty="0"/>
              <a:t>Goal:</a:t>
            </a:r>
            <a:r>
              <a:rPr lang="en-US" sz="1200" i="1" dirty="0"/>
              <a:t> </a:t>
            </a:r>
            <a:r>
              <a:rPr lang="en-US" sz="1200" dirty="0"/>
              <a:t>Optimize non-destructive evaluation system for field use to locate sound sources in large extended mechanical systems. </a:t>
            </a:r>
          </a:p>
          <a:p>
            <a:pPr marL="0" indent="0">
              <a:spcBef>
                <a:spcPts val="0"/>
              </a:spcBef>
              <a:buNone/>
            </a:pPr>
            <a:endParaRPr lang="en-US" sz="1200" i="1" dirty="0"/>
          </a:p>
          <a:p>
            <a:pPr marL="0" indent="0">
              <a:spcBef>
                <a:spcPts val="0"/>
              </a:spcBef>
              <a:buNone/>
            </a:pPr>
            <a:r>
              <a:rPr lang="en-US" sz="1200" i="1" u="sng" dirty="0"/>
              <a:t>Value:</a:t>
            </a:r>
            <a:r>
              <a:rPr lang="en-US" sz="1200" i="1" dirty="0"/>
              <a:t> </a:t>
            </a:r>
            <a:r>
              <a:rPr lang="en-US" sz="1200" dirty="0"/>
              <a:t>Reduce schedule time and limit the possibility of taking equipment out of service to search for and locate noise concerns and issues.</a:t>
            </a:r>
          </a:p>
        </p:txBody>
      </p:sp>
      <p:sp>
        <p:nvSpPr>
          <p:cNvPr id="9" name="Content Placeholder 4"/>
          <p:cNvSpPr txBox="1">
            <a:spLocks/>
          </p:cNvSpPr>
          <p:nvPr/>
        </p:nvSpPr>
        <p:spPr>
          <a:xfrm>
            <a:off x="193100" y="3669085"/>
            <a:ext cx="2834640" cy="237744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UV Hydrogen Flame Simulator</a:t>
            </a:r>
          </a:p>
          <a:p>
            <a:pPr marL="0" indent="0">
              <a:spcBef>
                <a:spcPts val="0"/>
              </a:spcBef>
              <a:buNone/>
            </a:pPr>
            <a:endParaRPr lang="en-US" sz="1200" i="1" u="sng" dirty="0"/>
          </a:p>
          <a:p>
            <a:pPr marL="0" indent="0">
              <a:spcBef>
                <a:spcPts val="0"/>
              </a:spcBef>
              <a:buNone/>
            </a:pPr>
            <a:r>
              <a:rPr lang="en-US" sz="1200" i="1" u="sng" dirty="0"/>
              <a:t>Goal:</a:t>
            </a:r>
            <a:r>
              <a:rPr lang="en-US" sz="1200" dirty="0"/>
              <a:t> Optimize prototype handheld UV Hydrogen (H2) Flame Simulator for field use to address human factors, portability, size and power.</a:t>
            </a:r>
          </a:p>
          <a:p>
            <a:pPr marL="0" indent="0">
              <a:spcBef>
                <a:spcPts val="0"/>
              </a:spcBef>
              <a:buNone/>
            </a:pPr>
            <a:endParaRPr lang="en-US" sz="1200" dirty="0"/>
          </a:p>
          <a:p>
            <a:pPr marL="0" indent="0">
              <a:spcBef>
                <a:spcPts val="0"/>
              </a:spcBef>
              <a:buNone/>
            </a:pPr>
            <a:r>
              <a:rPr lang="en-US" sz="1200" i="1" u="sng" dirty="0"/>
              <a:t>Value:</a:t>
            </a:r>
            <a:r>
              <a:rPr lang="en-US" sz="1200" dirty="0"/>
              <a:t> Capability to validate the performance of the UV H2 flame detectors in the field will mitigate need to remove the FDs from their position for testing and calibration.</a:t>
            </a:r>
          </a:p>
        </p:txBody>
      </p:sp>
      <p:sp>
        <p:nvSpPr>
          <p:cNvPr id="12" name="Content Placeholder 4"/>
          <p:cNvSpPr txBox="1">
            <a:spLocks/>
          </p:cNvSpPr>
          <p:nvPr/>
        </p:nvSpPr>
        <p:spPr>
          <a:xfrm>
            <a:off x="3182112" y="3669085"/>
            <a:ext cx="2834640" cy="237744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Orion Window Inspection Tool</a:t>
            </a:r>
          </a:p>
          <a:p>
            <a:pPr marL="0" indent="0">
              <a:spcBef>
                <a:spcPts val="0"/>
              </a:spcBef>
              <a:buNone/>
            </a:pPr>
            <a:endParaRPr lang="en-US" sz="1200" dirty="0"/>
          </a:p>
          <a:p>
            <a:pPr marL="0" indent="0">
              <a:spcBef>
                <a:spcPts val="0"/>
              </a:spcBef>
              <a:buNone/>
            </a:pPr>
            <a:r>
              <a:rPr lang="en-US" sz="1200" i="1" u="sng" dirty="0"/>
              <a:t>Goal:</a:t>
            </a:r>
            <a:r>
              <a:rPr lang="en-US" sz="1200" dirty="0"/>
              <a:t> Develop surface light optimizing tool to support the inspection of the Orion Capsule Windows at the pad prior to launch. </a:t>
            </a:r>
          </a:p>
          <a:p>
            <a:pPr marL="0" indent="0">
              <a:spcBef>
                <a:spcPts val="0"/>
              </a:spcBef>
              <a:buNone/>
            </a:pPr>
            <a:endParaRPr lang="en-US" sz="1200" dirty="0"/>
          </a:p>
          <a:p>
            <a:pPr marL="0" indent="0">
              <a:spcBef>
                <a:spcPts val="0"/>
              </a:spcBef>
              <a:buNone/>
            </a:pPr>
            <a:r>
              <a:rPr lang="en-US" sz="1200" i="1" u="sng" dirty="0"/>
              <a:t>Value:</a:t>
            </a:r>
            <a:r>
              <a:rPr lang="en-US" sz="1200" dirty="0"/>
              <a:t> Provide a better alternative for window inspection that complies with established O&amp;M requirements and specifications (interest also by JSC and Orion window teams).</a:t>
            </a:r>
          </a:p>
        </p:txBody>
      </p:sp>
      <p:sp>
        <p:nvSpPr>
          <p:cNvPr id="13" name="Content Placeholder 4"/>
          <p:cNvSpPr txBox="1">
            <a:spLocks/>
          </p:cNvSpPr>
          <p:nvPr/>
        </p:nvSpPr>
        <p:spPr>
          <a:xfrm>
            <a:off x="9162288" y="1005840"/>
            <a:ext cx="2834640" cy="237744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SRB Insulation Inspection Tool</a:t>
            </a:r>
          </a:p>
          <a:p>
            <a:pPr marL="0" indent="0">
              <a:spcBef>
                <a:spcPts val="0"/>
              </a:spcBef>
              <a:buNone/>
            </a:pPr>
            <a:endParaRPr lang="en-US" sz="1200" i="1" dirty="0"/>
          </a:p>
          <a:p>
            <a:pPr marL="0" indent="0">
              <a:spcBef>
                <a:spcPts val="0"/>
              </a:spcBef>
              <a:buNone/>
            </a:pPr>
            <a:r>
              <a:rPr lang="en-US" sz="1200" i="1" u="sng" dirty="0"/>
              <a:t>Goal:</a:t>
            </a:r>
            <a:r>
              <a:rPr lang="en-US" sz="1200" dirty="0"/>
              <a:t> Develop new tool </a:t>
            </a:r>
            <a:r>
              <a:rPr lang="en-US" sz="1200" dirty="0">
                <a:solidFill>
                  <a:prstClr val="black"/>
                </a:solidFill>
              </a:rPr>
              <a:t>for inspection of the Solid Rocket Booster (SRB) segment insulation to case bond line edge for defects and </a:t>
            </a:r>
            <a:r>
              <a:rPr lang="en-US" sz="1200" dirty="0" err="1">
                <a:solidFill>
                  <a:prstClr val="black"/>
                </a:solidFill>
              </a:rPr>
              <a:t>debonds</a:t>
            </a:r>
            <a:r>
              <a:rPr lang="en-US" sz="1200" dirty="0">
                <a:solidFill>
                  <a:prstClr val="black"/>
                </a:solidFill>
              </a:rPr>
              <a:t>.</a:t>
            </a:r>
          </a:p>
          <a:p>
            <a:pPr marL="0" indent="0">
              <a:spcBef>
                <a:spcPts val="0"/>
              </a:spcBef>
              <a:buNone/>
            </a:pPr>
            <a:endParaRPr lang="en-US" sz="1200" dirty="0"/>
          </a:p>
          <a:p>
            <a:pPr marL="0" indent="0">
              <a:spcBef>
                <a:spcPts val="0"/>
              </a:spcBef>
              <a:buNone/>
            </a:pPr>
            <a:r>
              <a:rPr lang="en-US" sz="1200" i="1" u="sng" dirty="0"/>
              <a:t>Value:</a:t>
            </a:r>
            <a:r>
              <a:rPr lang="en-US" sz="1200" dirty="0"/>
              <a:t> Address human factors by mitigating current challenge of inspection fatigue which could lead to inspector </a:t>
            </a:r>
            <a:r>
              <a:rPr lang="en-US" sz="1200" dirty="0">
                <a:solidFill>
                  <a:prstClr val="black"/>
                </a:solidFill>
              </a:rPr>
              <a:t>overlooking a </a:t>
            </a:r>
            <a:r>
              <a:rPr lang="en-US" sz="1200" dirty="0" err="1">
                <a:solidFill>
                  <a:prstClr val="black"/>
                </a:solidFill>
              </a:rPr>
              <a:t>debond</a:t>
            </a:r>
            <a:r>
              <a:rPr lang="en-US" sz="1200" dirty="0">
                <a:solidFill>
                  <a:prstClr val="black"/>
                </a:solidFill>
              </a:rPr>
              <a:t>.</a:t>
            </a:r>
          </a:p>
          <a:p>
            <a:pPr marL="0" indent="0">
              <a:spcBef>
                <a:spcPts val="0"/>
              </a:spcBef>
              <a:buNone/>
            </a:pPr>
            <a:endParaRPr lang="en-US" sz="1200" dirty="0">
              <a:solidFill>
                <a:prstClr val="black"/>
              </a:solidFill>
            </a:endParaRPr>
          </a:p>
        </p:txBody>
      </p:sp>
      <p:sp>
        <p:nvSpPr>
          <p:cNvPr id="20" name="Rectangle 19"/>
          <p:cNvSpPr/>
          <p:nvPr/>
        </p:nvSpPr>
        <p:spPr>
          <a:xfrm>
            <a:off x="5248978" y="6182550"/>
            <a:ext cx="173255" cy="144379"/>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248977" y="6446108"/>
            <a:ext cx="173255" cy="144379"/>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5537735" y="6116239"/>
            <a:ext cx="1571264" cy="276999"/>
          </a:xfrm>
          <a:prstGeom prst="rect">
            <a:avLst/>
          </a:prstGeom>
          <a:noFill/>
        </p:spPr>
        <p:txBody>
          <a:bodyPr wrap="none" rtlCol="0">
            <a:spAutoFit/>
          </a:bodyPr>
          <a:lstStyle/>
          <a:p>
            <a:r>
              <a:rPr lang="en-US" sz="1200" b="1" dirty="0"/>
              <a:t>Completed in FY20</a:t>
            </a:r>
          </a:p>
        </p:txBody>
      </p:sp>
      <p:sp>
        <p:nvSpPr>
          <p:cNvPr id="24" name="TextBox 23"/>
          <p:cNvSpPr txBox="1"/>
          <p:nvPr/>
        </p:nvSpPr>
        <p:spPr>
          <a:xfrm>
            <a:off x="5527672" y="6379797"/>
            <a:ext cx="1031051" cy="276999"/>
          </a:xfrm>
          <a:prstGeom prst="rect">
            <a:avLst/>
          </a:prstGeom>
          <a:noFill/>
        </p:spPr>
        <p:txBody>
          <a:bodyPr wrap="none" rtlCol="0">
            <a:spAutoFit/>
          </a:bodyPr>
          <a:lstStyle/>
          <a:p>
            <a:r>
              <a:rPr lang="en-US" sz="1200" b="1" dirty="0"/>
              <a:t>In Progress</a:t>
            </a:r>
          </a:p>
        </p:txBody>
      </p:sp>
      <p:sp>
        <p:nvSpPr>
          <p:cNvPr id="18" name="Title 1"/>
          <p:cNvSpPr>
            <a:spLocks noGrp="1"/>
          </p:cNvSpPr>
          <p:nvPr>
            <p:ph type="title"/>
          </p:nvPr>
        </p:nvSpPr>
        <p:spPr>
          <a:xfrm>
            <a:off x="484632" y="137160"/>
            <a:ext cx="10168128" cy="553225"/>
          </a:xfrm>
        </p:spPr>
        <p:txBody>
          <a:bodyPr>
            <a:normAutofit/>
          </a:bodyPr>
          <a:lstStyle/>
          <a:p>
            <a:r>
              <a:rPr lang="en-US" dirty="0"/>
              <a:t>EGS Technology Infusion Tools and Capabilities</a:t>
            </a:r>
          </a:p>
        </p:txBody>
      </p:sp>
      <p:sp>
        <p:nvSpPr>
          <p:cNvPr id="17" name="Content Placeholder 4">
            <a:extLst>
              <a:ext uri="{FF2B5EF4-FFF2-40B4-BE49-F238E27FC236}">
                <a16:creationId xmlns:a16="http://schemas.microsoft.com/office/drawing/2014/main" id="{F15ABCB6-3EA7-4B2B-95A0-89759A893A81}"/>
              </a:ext>
            </a:extLst>
          </p:cNvPr>
          <p:cNvSpPr txBox="1">
            <a:spLocks/>
          </p:cNvSpPr>
          <p:nvPr/>
        </p:nvSpPr>
        <p:spPr>
          <a:xfrm>
            <a:off x="6172200" y="3669085"/>
            <a:ext cx="2834640" cy="237744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SRB Propellant Inspection Tool</a:t>
            </a:r>
          </a:p>
          <a:p>
            <a:pPr marL="0" indent="0">
              <a:spcBef>
                <a:spcPts val="0"/>
              </a:spcBef>
              <a:buNone/>
            </a:pPr>
            <a:endParaRPr lang="en-US" sz="1200" dirty="0"/>
          </a:p>
          <a:p>
            <a:pPr marL="0" indent="0">
              <a:spcBef>
                <a:spcPts val="0"/>
              </a:spcBef>
              <a:buNone/>
            </a:pPr>
            <a:r>
              <a:rPr lang="en-US" sz="1200" i="1" u="sng" dirty="0"/>
              <a:t>Goal:</a:t>
            </a:r>
            <a:r>
              <a:rPr lang="en-US" sz="1200" dirty="0"/>
              <a:t> Develop prototype remote imaging system for inspection of SRB propellant grain with the ability to display and detect defects.  </a:t>
            </a:r>
          </a:p>
          <a:p>
            <a:pPr marL="0" indent="0">
              <a:spcBef>
                <a:spcPts val="0"/>
              </a:spcBef>
              <a:buNone/>
            </a:pPr>
            <a:endParaRPr lang="en-US" sz="1200" i="1" u="sng" dirty="0"/>
          </a:p>
          <a:p>
            <a:pPr marL="0" indent="0">
              <a:spcBef>
                <a:spcPts val="0"/>
              </a:spcBef>
              <a:buNone/>
            </a:pPr>
            <a:r>
              <a:rPr lang="en-US" sz="1200" i="1" u="sng" dirty="0"/>
              <a:t>Value:</a:t>
            </a:r>
            <a:r>
              <a:rPr lang="en-US" sz="1200" dirty="0"/>
              <a:t> Mitigate the operational hazard of technicians climbing inside a “live” segment and addresses human factors issues for visual inspections. </a:t>
            </a:r>
          </a:p>
        </p:txBody>
      </p:sp>
      <p:sp>
        <p:nvSpPr>
          <p:cNvPr id="19" name="Content Placeholder 4">
            <a:extLst>
              <a:ext uri="{FF2B5EF4-FFF2-40B4-BE49-F238E27FC236}">
                <a16:creationId xmlns:a16="http://schemas.microsoft.com/office/drawing/2014/main" id="{5669BD13-8B3F-464C-8E89-37F2F4E052EC}"/>
              </a:ext>
            </a:extLst>
          </p:cNvPr>
          <p:cNvSpPr txBox="1">
            <a:spLocks/>
          </p:cNvSpPr>
          <p:nvPr/>
        </p:nvSpPr>
        <p:spPr>
          <a:xfrm>
            <a:off x="9164260" y="3661734"/>
            <a:ext cx="2834640" cy="237744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IHM Remote Monitoring</a:t>
            </a:r>
          </a:p>
          <a:p>
            <a:pPr marL="0" indent="0">
              <a:spcBef>
                <a:spcPts val="0"/>
              </a:spcBef>
              <a:buNone/>
            </a:pPr>
            <a:endParaRPr lang="en-US" sz="1200" dirty="0"/>
          </a:p>
          <a:p>
            <a:pPr marL="0" indent="0">
              <a:spcBef>
                <a:spcPts val="0"/>
              </a:spcBef>
              <a:buNone/>
            </a:pPr>
            <a:r>
              <a:rPr lang="en-US" sz="1200" i="1" u="sng" dirty="0"/>
              <a:t>Goal:</a:t>
            </a:r>
            <a:r>
              <a:rPr lang="en-US" sz="1200" dirty="0"/>
              <a:t> Develop an Integrated Health Management (IHM) approach for remote monitoring of EGS subsystem components in real time.</a:t>
            </a:r>
          </a:p>
          <a:p>
            <a:pPr marL="0" indent="0">
              <a:spcBef>
                <a:spcPts val="0"/>
              </a:spcBef>
              <a:buNone/>
            </a:pPr>
            <a:endParaRPr lang="en-US" sz="1200" dirty="0"/>
          </a:p>
          <a:p>
            <a:pPr marL="0" indent="0">
              <a:spcBef>
                <a:spcPts val="0"/>
              </a:spcBef>
              <a:buNone/>
            </a:pPr>
            <a:r>
              <a:rPr lang="en-US" sz="1200" i="1" u="sng" dirty="0"/>
              <a:t>Value:</a:t>
            </a:r>
            <a:r>
              <a:rPr lang="en-US" sz="1200" i="1" dirty="0"/>
              <a:t> </a:t>
            </a:r>
            <a:r>
              <a:rPr lang="en-US" sz="1200" dirty="0"/>
              <a:t>On demand Condition-Based Maintenance to predict future maintenance events (i.e. failures, breakdowns) and most cost effective time for maintenance. </a:t>
            </a:r>
          </a:p>
          <a:p>
            <a:pPr marL="0" indent="0">
              <a:spcBef>
                <a:spcPts val="0"/>
              </a:spcBef>
              <a:buNone/>
            </a:pPr>
            <a:endParaRPr lang="en-US" sz="1200" dirty="0"/>
          </a:p>
        </p:txBody>
      </p:sp>
      <p:sp>
        <p:nvSpPr>
          <p:cNvPr id="22" name="Rectangle 6">
            <a:extLst>
              <a:ext uri="{FF2B5EF4-FFF2-40B4-BE49-F238E27FC236}">
                <a16:creationId xmlns:a16="http://schemas.microsoft.com/office/drawing/2014/main" id="{B67AA88D-EF42-4C0E-B59B-8FC298FCA66F}"/>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5</a:t>
            </a:fld>
            <a:endParaRPr lang="en-US" dirty="0"/>
          </a:p>
        </p:txBody>
      </p:sp>
    </p:spTree>
    <p:extLst>
      <p:ext uri="{BB962C8B-B14F-4D97-AF65-F5344CB8AC3E}">
        <p14:creationId xmlns:p14="http://schemas.microsoft.com/office/powerpoint/2010/main" val="467177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Content Placeholder 4"/>
          <p:cNvSpPr txBox="1">
            <a:spLocks/>
          </p:cNvSpPr>
          <p:nvPr/>
        </p:nvSpPr>
        <p:spPr>
          <a:xfrm>
            <a:off x="6172200" y="1005840"/>
            <a:ext cx="2834640" cy="237744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MIR Fire Detector False Alarms</a:t>
            </a:r>
          </a:p>
        </p:txBody>
      </p:sp>
      <p:sp>
        <p:nvSpPr>
          <p:cNvPr id="54" name="Content Placeholder 4"/>
          <p:cNvSpPr txBox="1">
            <a:spLocks/>
          </p:cNvSpPr>
          <p:nvPr/>
        </p:nvSpPr>
        <p:spPr>
          <a:xfrm>
            <a:off x="193100" y="1005840"/>
            <a:ext cx="2831180" cy="237744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FontTx/>
              <a:buNone/>
            </a:pPr>
            <a:r>
              <a:rPr lang="en-US" sz="1400" i="1" dirty="0" err="1"/>
              <a:t>GHe</a:t>
            </a:r>
            <a:r>
              <a:rPr lang="en-US" sz="1400" i="1" dirty="0"/>
              <a:t> Flow Controller Analysis</a:t>
            </a:r>
          </a:p>
        </p:txBody>
      </p:sp>
      <p:sp>
        <p:nvSpPr>
          <p:cNvPr id="55" name="Content Placeholder 4"/>
          <p:cNvSpPr txBox="1">
            <a:spLocks/>
          </p:cNvSpPr>
          <p:nvPr/>
        </p:nvSpPr>
        <p:spPr>
          <a:xfrm>
            <a:off x="3177785" y="1005840"/>
            <a:ext cx="2834640" cy="237744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Acoustic Emission System</a:t>
            </a:r>
          </a:p>
        </p:txBody>
      </p:sp>
      <p:sp>
        <p:nvSpPr>
          <p:cNvPr id="56" name="Content Placeholder 4"/>
          <p:cNvSpPr txBox="1">
            <a:spLocks/>
          </p:cNvSpPr>
          <p:nvPr/>
        </p:nvSpPr>
        <p:spPr>
          <a:xfrm>
            <a:off x="193100" y="3669085"/>
            <a:ext cx="2834640" cy="237744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UV Hydrogen Flame Simulator</a:t>
            </a:r>
          </a:p>
        </p:txBody>
      </p:sp>
      <p:sp>
        <p:nvSpPr>
          <p:cNvPr id="57" name="Content Placeholder 4"/>
          <p:cNvSpPr txBox="1">
            <a:spLocks/>
          </p:cNvSpPr>
          <p:nvPr/>
        </p:nvSpPr>
        <p:spPr>
          <a:xfrm>
            <a:off x="3182112" y="3669085"/>
            <a:ext cx="2834640" cy="237744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Orion Window Inspection Tool</a:t>
            </a:r>
          </a:p>
        </p:txBody>
      </p:sp>
      <p:sp>
        <p:nvSpPr>
          <p:cNvPr id="58" name="Content Placeholder 4"/>
          <p:cNvSpPr txBox="1">
            <a:spLocks/>
          </p:cNvSpPr>
          <p:nvPr/>
        </p:nvSpPr>
        <p:spPr>
          <a:xfrm>
            <a:off x="9162288" y="1005840"/>
            <a:ext cx="2834640" cy="237744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SRB Insulation Inspection Tool</a:t>
            </a:r>
          </a:p>
        </p:txBody>
      </p:sp>
      <p:sp>
        <p:nvSpPr>
          <p:cNvPr id="59" name="Content Placeholder 4">
            <a:extLst>
              <a:ext uri="{FF2B5EF4-FFF2-40B4-BE49-F238E27FC236}">
                <a16:creationId xmlns:a16="http://schemas.microsoft.com/office/drawing/2014/main" id="{F15ABCB6-3EA7-4B2B-95A0-89759A893A81}"/>
              </a:ext>
            </a:extLst>
          </p:cNvPr>
          <p:cNvSpPr txBox="1">
            <a:spLocks/>
          </p:cNvSpPr>
          <p:nvPr/>
        </p:nvSpPr>
        <p:spPr>
          <a:xfrm>
            <a:off x="6172200" y="3669085"/>
            <a:ext cx="2834640" cy="237744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SRB Propellant Inspection Tool</a:t>
            </a:r>
          </a:p>
        </p:txBody>
      </p:sp>
      <p:sp>
        <p:nvSpPr>
          <p:cNvPr id="60" name="Content Placeholder 4">
            <a:extLst>
              <a:ext uri="{FF2B5EF4-FFF2-40B4-BE49-F238E27FC236}">
                <a16:creationId xmlns:a16="http://schemas.microsoft.com/office/drawing/2014/main" id="{5669BD13-8B3F-464C-8E89-37F2F4E052EC}"/>
              </a:ext>
            </a:extLst>
          </p:cNvPr>
          <p:cNvSpPr txBox="1">
            <a:spLocks/>
          </p:cNvSpPr>
          <p:nvPr/>
        </p:nvSpPr>
        <p:spPr>
          <a:xfrm>
            <a:off x="9164260" y="3661734"/>
            <a:ext cx="2834640" cy="237744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285750" indent="-285750" algn="l" defTabSz="457200" rtl="0" eaLnBrk="1" latinLnBrk="0" hangingPunct="1">
              <a:spcBef>
                <a:spcPct val="20000"/>
              </a:spcBef>
              <a:buFontTx/>
              <a:buBlip>
                <a:blip r:embed="rId2"/>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lgn="ctr">
              <a:spcBef>
                <a:spcPts val="0"/>
              </a:spcBef>
              <a:buNone/>
            </a:pPr>
            <a:r>
              <a:rPr lang="en-US" sz="1400" i="1" dirty="0"/>
              <a:t>IHM Remote Monitoring</a:t>
            </a:r>
          </a:p>
        </p:txBody>
      </p:sp>
      <p:pic>
        <p:nvPicPr>
          <p:cNvPr id="15" name="Picture 14"/>
          <p:cNvPicPr>
            <a:picLocks noChangeAspect="1"/>
          </p:cNvPicPr>
          <p:nvPr/>
        </p:nvPicPr>
        <p:blipFill>
          <a:blip r:embed="rId3"/>
          <a:stretch>
            <a:fillRect/>
          </a:stretch>
        </p:blipFill>
        <p:spPr>
          <a:xfrm>
            <a:off x="471393" y="4017404"/>
            <a:ext cx="1195838" cy="2407585"/>
          </a:xfrm>
          <a:prstGeom prst="rect">
            <a:avLst/>
          </a:prstGeom>
        </p:spPr>
      </p:pic>
      <p:pic>
        <p:nvPicPr>
          <p:cNvPr id="16" name="Picture 15"/>
          <p:cNvPicPr>
            <a:picLocks noChangeAspect="1"/>
          </p:cNvPicPr>
          <p:nvPr/>
        </p:nvPicPr>
        <p:blipFill>
          <a:blip r:embed="rId4"/>
          <a:stretch>
            <a:fillRect/>
          </a:stretch>
        </p:blipFill>
        <p:spPr>
          <a:xfrm>
            <a:off x="1332599" y="4200564"/>
            <a:ext cx="1459871" cy="1559289"/>
          </a:xfrm>
          <a:prstGeom prst="rect">
            <a:avLst/>
          </a:prstGeom>
        </p:spPr>
      </p:pic>
      <p:pic>
        <p:nvPicPr>
          <p:cNvPr id="9" name="Content Placeholder 8"/>
          <p:cNvPicPr>
            <a:picLocks noGrp="1" noChangeAspect="1"/>
          </p:cNvPicPr>
          <p:nvPr>
            <p:ph idx="1"/>
          </p:nvPr>
        </p:nvPicPr>
        <p:blipFill>
          <a:blip r:embed="rId5"/>
          <a:stretch>
            <a:fillRect/>
          </a:stretch>
        </p:blipFill>
        <p:spPr>
          <a:xfrm>
            <a:off x="567028" y="1399032"/>
            <a:ext cx="2073594" cy="208809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88523" y="1394687"/>
            <a:ext cx="2764710" cy="2073533"/>
          </a:xfrm>
          <a:prstGeom prst="rect">
            <a:avLst/>
          </a:prstGeom>
        </p:spPr>
      </p:pic>
      <p:pic>
        <p:nvPicPr>
          <p:cNvPr id="18" name="Picture 17"/>
          <p:cNvPicPr>
            <a:picLocks noChangeAspect="1"/>
          </p:cNvPicPr>
          <p:nvPr/>
        </p:nvPicPr>
        <p:blipFill rotWithShape="1">
          <a:blip r:embed="rId7"/>
          <a:srcRect t="8430" b="7607"/>
          <a:stretch/>
        </p:blipFill>
        <p:spPr>
          <a:xfrm>
            <a:off x="3329747" y="4059936"/>
            <a:ext cx="2537399" cy="2158530"/>
          </a:xfrm>
          <a:prstGeom prst="rect">
            <a:avLst/>
          </a:prstGeom>
        </p:spPr>
      </p:pic>
      <p:pic>
        <p:nvPicPr>
          <p:cNvPr id="23" name="Picture 22">
            <a:extLst>
              <a:ext uri="{FF2B5EF4-FFF2-40B4-BE49-F238E27FC236}">
                <a16:creationId xmlns:a16="http://schemas.microsoft.com/office/drawing/2014/main" id="{2DCD1441-5CB1-434E-B42C-EEECFE9CC0E5}"/>
              </a:ext>
            </a:extLst>
          </p:cNvPr>
          <p:cNvPicPr>
            <a:picLocks noChangeAspect="1"/>
          </p:cNvPicPr>
          <p:nvPr/>
        </p:nvPicPr>
        <p:blipFill>
          <a:blip r:embed="rId8"/>
          <a:stretch>
            <a:fillRect/>
          </a:stretch>
        </p:blipFill>
        <p:spPr>
          <a:xfrm>
            <a:off x="6319993" y="4059936"/>
            <a:ext cx="2548833" cy="2157984"/>
          </a:xfrm>
          <a:prstGeom prst="rect">
            <a:avLst/>
          </a:prstGeom>
        </p:spPr>
      </p:pic>
      <p:sp>
        <p:nvSpPr>
          <p:cNvPr id="24" name="Rectangle 6">
            <a:extLst>
              <a:ext uri="{FF2B5EF4-FFF2-40B4-BE49-F238E27FC236}">
                <a16:creationId xmlns:a16="http://schemas.microsoft.com/office/drawing/2014/main" id="{119F6F76-F7FB-47D5-9D8D-49BA697DA7F9}"/>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6</a:t>
            </a:fld>
            <a:endParaRPr lang="en-US" dirty="0"/>
          </a:p>
        </p:txBody>
      </p:sp>
      <p:pic>
        <p:nvPicPr>
          <p:cNvPr id="62" name="Picture 6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235865" y="4203904"/>
            <a:ext cx="2693867" cy="1300354"/>
          </a:xfrm>
          <a:prstGeom prst="rect">
            <a:avLst/>
          </a:prstGeom>
          <a:noFill/>
        </p:spPr>
      </p:pic>
      <p:pic>
        <p:nvPicPr>
          <p:cNvPr id="63" name="Picture 6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260779" y="1394687"/>
            <a:ext cx="2657482" cy="1820648"/>
          </a:xfrm>
          <a:prstGeom prst="rect">
            <a:avLst/>
          </a:prstGeom>
          <a:noFill/>
        </p:spPr>
      </p:pic>
      <p:pic>
        <p:nvPicPr>
          <p:cNvPr id="6" name="Picture 5"/>
          <p:cNvPicPr>
            <a:picLocks noChangeAspect="1"/>
          </p:cNvPicPr>
          <p:nvPr/>
        </p:nvPicPr>
        <p:blipFill rotWithShape="1">
          <a:blip r:embed="rId11"/>
          <a:srcRect l="5958" r="6992"/>
          <a:stretch/>
        </p:blipFill>
        <p:spPr>
          <a:xfrm>
            <a:off x="9216781" y="1399032"/>
            <a:ext cx="1337241" cy="2048256"/>
          </a:xfrm>
          <a:prstGeom prst="rect">
            <a:avLst/>
          </a:prstGeom>
        </p:spPr>
      </p:pic>
      <p:pic>
        <p:nvPicPr>
          <p:cNvPr id="5" name="Picture 4"/>
          <p:cNvPicPr>
            <a:picLocks noChangeAspect="1"/>
          </p:cNvPicPr>
          <p:nvPr/>
        </p:nvPicPr>
        <p:blipFill rotWithShape="1">
          <a:blip r:embed="rId12"/>
          <a:srcRect l="13002" r="1"/>
          <a:stretch/>
        </p:blipFill>
        <p:spPr>
          <a:xfrm>
            <a:off x="10600660" y="1399032"/>
            <a:ext cx="1338955" cy="2052027"/>
          </a:xfrm>
          <a:prstGeom prst="rect">
            <a:avLst/>
          </a:prstGeom>
        </p:spPr>
      </p:pic>
      <p:sp>
        <p:nvSpPr>
          <p:cNvPr id="25" name="Title 1"/>
          <p:cNvSpPr>
            <a:spLocks noGrp="1"/>
          </p:cNvSpPr>
          <p:nvPr>
            <p:ph type="title"/>
          </p:nvPr>
        </p:nvSpPr>
        <p:spPr>
          <a:xfrm>
            <a:off x="484632" y="137160"/>
            <a:ext cx="10168128" cy="553225"/>
          </a:xfrm>
        </p:spPr>
        <p:txBody>
          <a:bodyPr>
            <a:normAutofit/>
          </a:bodyPr>
          <a:lstStyle/>
          <a:p>
            <a:r>
              <a:rPr lang="en-US" dirty="0"/>
              <a:t>EGS Technology Infusion Tools and Capabilities</a:t>
            </a:r>
          </a:p>
        </p:txBody>
      </p:sp>
    </p:spTree>
    <p:extLst>
      <p:ext uri="{BB962C8B-B14F-4D97-AF65-F5344CB8AC3E}">
        <p14:creationId xmlns:p14="http://schemas.microsoft.com/office/powerpoint/2010/main" val="694072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09553" y="2420734"/>
            <a:ext cx="3011437" cy="4359479"/>
          </a:xfrm>
          <a:prstGeom prst="rect">
            <a:avLst/>
          </a:prstGeom>
        </p:spPr>
      </p:pic>
      <p:pic>
        <p:nvPicPr>
          <p:cNvPr id="29" name="Picture 28"/>
          <p:cNvPicPr>
            <a:picLocks noChangeAspect="1"/>
          </p:cNvPicPr>
          <p:nvPr/>
        </p:nvPicPr>
        <p:blipFill>
          <a:blip r:embed="rId3"/>
          <a:stretch>
            <a:fillRect/>
          </a:stretch>
        </p:blipFill>
        <p:spPr>
          <a:xfrm>
            <a:off x="3157283" y="1005840"/>
            <a:ext cx="2022988" cy="4195118"/>
          </a:xfrm>
          <a:prstGeom prst="rect">
            <a:avLst/>
          </a:prstGeom>
        </p:spPr>
      </p:pic>
      <p:sp>
        <p:nvSpPr>
          <p:cNvPr id="2" name="Title 1"/>
          <p:cNvSpPr>
            <a:spLocks noGrp="1"/>
          </p:cNvSpPr>
          <p:nvPr>
            <p:ph type="title"/>
          </p:nvPr>
        </p:nvSpPr>
        <p:spPr/>
        <p:txBody>
          <a:bodyPr/>
          <a:lstStyle/>
          <a:p>
            <a:r>
              <a:rPr lang="en-US" dirty="0"/>
              <a:t>2020 EGS Technology and Innovation Call</a:t>
            </a:r>
          </a:p>
        </p:txBody>
      </p:sp>
      <p:sp>
        <p:nvSpPr>
          <p:cNvPr id="12" name="Rectangle 11"/>
          <p:cNvSpPr/>
          <p:nvPr/>
        </p:nvSpPr>
        <p:spPr>
          <a:xfrm>
            <a:off x="1372839" y="1218725"/>
            <a:ext cx="1585222" cy="11267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p:cNvSpPr/>
          <p:nvPr/>
        </p:nvSpPr>
        <p:spPr>
          <a:xfrm>
            <a:off x="2923666" y="6069824"/>
            <a:ext cx="2490222" cy="738664"/>
          </a:xfrm>
          <a:prstGeom prst="rect">
            <a:avLst/>
          </a:prstGeom>
        </p:spPr>
        <p:txBody>
          <a:bodyPr wrap="square">
            <a:spAutoFit/>
          </a:bodyPr>
          <a:lstStyle/>
          <a:p>
            <a:pPr algn="ctr"/>
            <a:r>
              <a:rPr lang="en-US" sz="1400" b="1" dirty="0"/>
              <a:t>Almost 3000 Unique Page-views during the open solicitation period!</a:t>
            </a:r>
          </a:p>
        </p:txBody>
      </p:sp>
      <p:sp>
        <p:nvSpPr>
          <p:cNvPr id="22" name="TextBox 21"/>
          <p:cNvSpPr txBox="1"/>
          <p:nvPr/>
        </p:nvSpPr>
        <p:spPr>
          <a:xfrm>
            <a:off x="3259091" y="5245547"/>
            <a:ext cx="1855780" cy="830997"/>
          </a:xfrm>
          <a:prstGeom prst="rect">
            <a:avLst/>
          </a:prstGeom>
          <a:noFill/>
        </p:spPr>
        <p:txBody>
          <a:bodyPr wrap="square" rtlCol="0">
            <a:spAutoFit/>
          </a:bodyPr>
          <a:lstStyle/>
          <a:p>
            <a:pPr algn="ctr"/>
            <a:r>
              <a:rPr lang="en-US" sz="1200" b="1" dirty="0"/>
              <a:t>OPEN TO ALL NASA CENTERS –</a:t>
            </a:r>
          </a:p>
          <a:p>
            <a:pPr algn="ctr"/>
            <a:r>
              <a:rPr lang="en-US" sz="1200" b="1" dirty="0"/>
              <a:t>CIVIL SERVANTS &amp; CONTRACTORS</a:t>
            </a:r>
          </a:p>
        </p:txBody>
      </p:sp>
      <p:pic>
        <p:nvPicPr>
          <p:cNvPr id="18" name="Picture 17"/>
          <p:cNvPicPr>
            <a:picLocks noChangeAspect="1"/>
          </p:cNvPicPr>
          <p:nvPr/>
        </p:nvPicPr>
        <p:blipFill>
          <a:blip r:embed="rId4"/>
          <a:stretch>
            <a:fillRect/>
          </a:stretch>
        </p:blipFill>
        <p:spPr>
          <a:xfrm>
            <a:off x="8236444" y="1005840"/>
            <a:ext cx="3858492" cy="694048"/>
          </a:xfrm>
          <a:prstGeom prst="rect">
            <a:avLst/>
          </a:prstGeom>
        </p:spPr>
      </p:pic>
      <p:sp>
        <p:nvSpPr>
          <p:cNvPr id="23" name="Rectangle 22"/>
          <p:cNvSpPr/>
          <p:nvPr/>
        </p:nvSpPr>
        <p:spPr>
          <a:xfrm>
            <a:off x="8236445" y="1728165"/>
            <a:ext cx="3831164" cy="1015663"/>
          </a:xfrm>
          <a:prstGeom prst="rect">
            <a:avLst/>
          </a:prstGeom>
        </p:spPr>
        <p:txBody>
          <a:bodyPr wrap="square">
            <a:spAutoFit/>
          </a:bodyPr>
          <a:lstStyle/>
          <a:p>
            <a:pPr algn="ctr"/>
            <a:r>
              <a:rPr lang="en-US" sz="1200" b="1" dirty="0"/>
              <a:t>NASA’s internal agency-wide platform provides a central hub for ideas and collaboration across the entire NASA community to solve challenges and competitions related to the agency’s mission.</a:t>
            </a:r>
          </a:p>
          <a:p>
            <a:pPr algn="ctr"/>
            <a:r>
              <a:rPr lang="en-US" sz="1200" b="1" dirty="0">
                <a:hlinkClick r:id="rId5"/>
              </a:rPr>
              <a:t>www.nasa-at-work.nasa.gov</a:t>
            </a:r>
            <a:endParaRPr lang="en-US" sz="1200" b="1" dirty="0"/>
          </a:p>
        </p:txBody>
      </p:sp>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090" y="1007571"/>
            <a:ext cx="2488113" cy="1399564"/>
          </a:xfrm>
          <a:prstGeom prst="rect">
            <a:avLst/>
          </a:prstGeom>
        </p:spPr>
      </p:pic>
      <p:sp>
        <p:nvSpPr>
          <p:cNvPr id="17" name="Oval 16"/>
          <p:cNvSpPr/>
          <p:nvPr/>
        </p:nvSpPr>
        <p:spPr>
          <a:xfrm>
            <a:off x="3269710" y="1458391"/>
            <a:ext cx="1812917" cy="414670"/>
          </a:xfrm>
          <a:prstGeom prst="ellipse">
            <a:avLst/>
          </a:prstGeom>
          <a:noFill/>
          <a:ln w="44450">
            <a:solidFill>
              <a:srgbClr val="1D1D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angle 30"/>
          <p:cNvSpPr/>
          <p:nvPr/>
        </p:nvSpPr>
        <p:spPr>
          <a:xfrm>
            <a:off x="7571245" y="3637738"/>
            <a:ext cx="1822871" cy="307777"/>
          </a:xfrm>
          <a:prstGeom prst="rect">
            <a:avLst/>
          </a:prstGeom>
        </p:spPr>
        <p:txBody>
          <a:bodyPr wrap="none">
            <a:spAutoFit/>
          </a:bodyPr>
          <a:lstStyle/>
          <a:p>
            <a:r>
              <a:rPr lang="en-US" sz="1400" b="1" u="sng" dirty="0"/>
              <a:t>Campaign Timeline</a:t>
            </a:r>
          </a:p>
        </p:txBody>
      </p:sp>
      <p:pic>
        <p:nvPicPr>
          <p:cNvPr id="56" name="Picture 55"/>
          <p:cNvPicPr>
            <a:picLocks noChangeAspect="1"/>
          </p:cNvPicPr>
          <p:nvPr/>
        </p:nvPicPr>
        <p:blipFill>
          <a:blip r:embed="rId7"/>
          <a:stretch>
            <a:fillRect/>
          </a:stretch>
        </p:blipFill>
        <p:spPr>
          <a:xfrm>
            <a:off x="5165671" y="1005840"/>
            <a:ext cx="2962329" cy="2640505"/>
          </a:xfrm>
          <a:prstGeom prst="rect">
            <a:avLst/>
          </a:prstGeom>
        </p:spPr>
      </p:pic>
      <p:sp>
        <p:nvSpPr>
          <p:cNvPr id="30" name="Oval 29"/>
          <p:cNvSpPr/>
          <p:nvPr/>
        </p:nvSpPr>
        <p:spPr>
          <a:xfrm>
            <a:off x="3270255" y="4800569"/>
            <a:ext cx="1812917" cy="414670"/>
          </a:xfrm>
          <a:prstGeom prst="ellipse">
            <a:avLst/>
          </a:prstGeom>
          <a:noFill/>
          <a:ln w="44450">
            <a:solidFill>
              <a:srgbClr val="1D1D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Rectangle 6">
            <a:extLst>
              <a:ext uri="{FF2B5EF4-FFF2-40B4-BE49-F238E27FC236}">
                <a16:creationId xmlns:a16="http://schemas.microsoft.com/office/drawing/2014/main" id="{119F6F76-F7FB-47D5-9D8D-49BA697DA7F9}"/>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7</a:t>
            </a:fld>
            <a:endParaRPr lang="en-US" dirty="0"/>
          </a:p>
        </p:txBody>
      </p:sp>
      <p:pic>
        <p:nvPicPr>
          <p:cNvPr id="58" name="Picture 57"/>
          <p:cNvPicPr>
            <a:picLocks noChangeAspect="1"/>
          </p:cNvPicPr>
          <p:nvPr/>
        </p:nvPicPr>
        <p:blipFill>
          <a:blip r:embed="rId8"/>
          <a:stretch>
            <a:fillRect/>
          </a:stretch>
        </p:blipFill>
        <p:spPr>
          <a:xfrm>
            <a:off x="5451988" y="3955060"/>
            <a:ext cx="6065907" cy="2867056"/>
          </a:xfrm>
          <a:prstGeom prst="rect">
            <a:avLst/>
          </a:prstGeom>
        </p:spPr>
      </p:pic>
    </p:spTree>
    <p:extLst>
      <p:ext uri="{BB962C8B-B14F-4D97-AF65-F5344CB8AC3E}">
        <p14:creationId xmlns:p14="http://schemas.microsoft.com/office/powerpoint/2010/main" val="3974161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 EGS Technology and Innovation Call - Summary</a:t>
            </a:r>
          </a:p>
        </p:txBody>
      </p:sp>
      <p:sp>
        <p:nvSpPr>
          <p:cNvPr id="7" name="Content Placeholder 2"/>
          <p:cNvSpPr>
            <a:spLocks noGrp="1"/>
          </p:cNvSpPr>
          <p:nvPr>
            <p:ph idx="1"/>
          </p:nvPr>
        </p:nvSpPr>
        <p:spPr>
          <a:xfrm>
            <a:off x="365760" y="1005840"/>
            <a:ext cx="11430000" cy="5877530"/>
          </a:xfrm>
        </p:spPr>
        <p:txBody>
          <a:bodyPr>
            <a:normAutofit/>
          </a:bodyPr>
          <a:lstStyle/>
          <a:p>
            <a:pPr>
              <a:spcBef>
                <a:spcPts val="384"/>
              </a:spcBef>
            </a:pPr>
            <a:r>
              <a:rPr lang="en-US" dirty="0">
                <a:solidFill>
                  <a:prstClr val="black"/>
                </a:solidFill>
              </a:rPr>
              <a:t>Phase 1 Results – 49 ideas evaluated by the KSC Research and Technology Management Board (R&amp;TMB) technical sub team and </a:t>
            </a:r>
            <a:r>
              <a:rPr lang="en-US" dirty="0">
                <a:solidFill>
                  <a:prstClr val="black"/>
                </a:solidFill>
                <a:cs typeface="Calibri" panose="020F0502020204030204" pitchFamily="34" charset="0"/>
              </a:rPr>
              <a:t>EGS SMEs </a:t>
            </a:r>
            <a:endParaRPr lang="en-US" dirty="0">
              <a:solidFill>
                <a:prstClr val="black"/>
              </a:solidFill>
            </a:endParaRPr>
          </a:p>
          <a:p>
            <a:pPr lvl="1">
              <a:spcBef>
                <a:spcPts val="384"/>
              </a:spcBef>
            </a:pPr>
            <a:r>
              <a:rPr lang="en-US" sz="1600" i="1" dirty="0"/>
              <a:t>Rating Criteria: </a:t>
            </a:r>
            <a:r>
              <a:rPr lang="en-US" sz="1600" dirty="0"/>
              <a:t>Benefit to EGS, Alignment with EGS Capability Gaps, Implementable into EGS Program, and Technical Feasibility</a:t>
            </a:r>
          </a:p>
          <a:p>
            <a:pPr lvl="1">
              <a:spcBef>
                <a:spcPts val="384"/>
              </a:spcBef>
            </a:pPr>
            <a:r>
              <a:rPr lang="en-US" sz="1600" dirty="0"/>
              <a:t>14 ideas selected for Phase 2 Invited Proposals - 1 withdrawn; moved to not selected</a:t>
            </a:r>
          </a:p>
          <a:p>
            <a:pPr lvl="1">
              <a:spcBef>
                <a:spcPts val="384"/>
              </a:spcBef>
            </a:pPr>
            <a:r>
              <a:rPr lang="en-US" sz="1600" dirty="0"/>
              <a:t>26 ideas not selected, not being considered further in this formulation cycle</a:t>
            </a:r>
          </a:p>
          <a:p>
            <a:pPr lvl="1">
              <a:spcBef>
                <a:spcPts val="384"/>
              </a:spcBef>
            </a:pPr>
            <a:r>
              <a:rPr lang="en-US" sz="1600" dirty="0"/>
              <a:t>9 ideas forwarded for other consideration (further Technology Development or Engineering Assessment required, enhancement to Center institutional/lab capabilities). </a:t>
            </a:r>
          </a:p>
          <a:p>
            <a:pPr marL="457200" lvl="1" indent="0">
              <a:spcBef>
                <a:spcPts val="384"/>
              </a:spcBef>
              <a:buNone/>
            </a:pPr>
            <a:endParaRPr lang="en-US" sz="1600" dirty="0"/>
          </a:p>
          <a:p>
            <a:pPr>
              <a:spcBef>
                <a:spcPts val="384"/>
              </a:spcBef>
            </a:pPr>
            <a:r>
              <a:rPr lang="en-US" dirty="0"/>
              <a:t>Phase 2 Results – 7 proposals awarded for execution starting in Oct 2020 (FY21)</a:t>
            </a:r>
          </a:p>
          <a:p>
            <a:pPr lvl="1">
              <a:spcBef>
                <a:spcPts val="384"/>
              </a:spcBef>
            </a:pPr>
            <a:r>
              <a:rPr lang="en-US" sz="1600" i="1" dirty="0">
                <a:solidFill>
                  <a:prstClr val="black"/>
                </a:solidFill>
              </a:rPr>
              <a:t>Rating Criteria: </a:t>
            </a:r>
            <a:r>
              <a:rPr lang="en-US" sz="1600" dirty="0"/>
              <a:t>Technical Merit, Return on Investment, Implementable into EGS</a:t>
            </a:r>
            <a:endParaRPr lang="en-US" sz="1600" i="1" dirty="0">
              <a:solidFill>
                <a:prstClr val="black"/>
              </a:solidFill>
            </a:endParaRPr>
          </a:p>
          <a:p>
            <a:pPr lvl="1">
              <a:spcBef>
                <a:spcPts val="384"/>
              </a:spcBef>
            </a:pPr>
            <a:r>
              <a:rPr lang="en-US" sz="1600" dirty="0">
                <a:solidFill>
                  <a:prstClr val="black"/>
                </a:solidFill>
              </a:rPr>
              <a:t>Simplified Dewpoint Testing</a:t>
            </a:r>
          </a:p>
          <a:p>
            <a:pPr lvl="1">
              <a:spcBef>
                <a:spcPts val="384"/>
              </a:spcBef>
            </a:pPr>
            <a:r>
              <a:rPr lang="en-US" sz="1600" dirty="0">
                <a:solidFill>
                  <a:prstClr val="black"/>
                </a:solidFill>
              </a:rPr>
              <a:t>An Improved Ultrasonic Leak Detector  </a:t>
            </a:r>
          </a:p>
          <a:p>
            <a:pPr lvl="1">
              <a:spcBef>
                <a:spcPts val="384"/>
              </a:spcBef>
            </a:pPr>
            <a:r>
              <a:rPr lang="en-US" sz="1600" dirty="0">
                <a:solidFill>
                  <a:prstClr val="black"/>
                </a:solidFill>
              </a:rPr>
              <a:t>Exposure and Evaluation of Corrosion-Resistant Alloys at the Kennedy Space Center  </a:t>
            </a:r>
          </a:p>
          <a:p>
            <a:pPr lvl="1">
              <a:spcBef>
                <a:spcPts val="384"/>
              </a:spcBef>
            </a:pPr>
            <a:r>
              <a:rPr lang="en-US" sz="1600" dirty="0">
                <a:solidFill>
                  <a:prstClr val="black"/>
                </a:solidFill>
              </a:rPr>
              <a:t>More Efficient Methods to Remove, Prepare, and Repair Coatings for GSE Structures</a:t>
            </a:r>
          </a:p>
          <a:p>
            <a:pPr lvl="1">
              <a:spcBef>
                <a:spcPts val="384"/>
              </a:spcBef>
            </a:pPr>
            <a:r>
              <a:rPr lang="en-US" sz="1600" dirty="0">
                <a:solidFill>
                  <a:prstClr val="black"/>
                </a:solidFill>
              </a:rPr>
              <a:t>Kennedy Ground Control Subsystem (KGCS) Cryogenic Vacuum Readings</a:t>
            </a:r>
          </a:p>
          <a:p>
            <a:pPr lvl="1">
              <a:spcBef>
                <a:spcPts val="384"/>
              </a:spcBef>
            </a:pPr>
            <a:r>
              <a:rPr lang="en-US" sz="1600" dirty="0">
                <a:solidFill>
                  <a:prstClr val="black"/>
                </a:solidFill>
              </a:rPr>
              <a:t>High Efficiency Cryogenic Propellant Transfer Lines</a:t>
            </a:r>
          </a:p>
          <a:p>
            <a:pPr lvl="1">
              <a:spcBef>
                <a:spcPts val="384"/>
              </a:spcBef>
            </a:pPr>
            <a:r>
              <a:rPr lang="en-US" sz="1600" dirty="0">
                <a:solidFill>
                  <a:prstClr val="black"/>
                </a:solidFill>
              </a:rPr>
              <a:t>Foundational Steps Toward Full Control Liquid Hydrogen (LH2) Storage</a:t>
            </a:r>
          </a:p>
          <a:p>
            <a:pPr lvl="1">
              <a:spcBef>
                <a:spcPts val="384"/>
              </a:spcBef>
            </a:pPr>
            <a:endParaRPr lang="en-US" b="1" dirty="0">
              <a:solidFill>
                <a:srgbClr val="FF0000"/>
              </a:solidFill>
            </a:endParaRPr>
          </a:p>
        </p:txBody>
      </p:sp>
      <p:sp>
        <p:nvSpPr>
          <p:cNvPr id="5"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8</a:t>
            </a:fld>
            <a:endParaRPr lang="en-US" dirty="0"/>
          </a:p>
        </p:txBody>
      </p:sp>
    </p:spTree>
    <p:extLst>
      <p:ext uri="{BB962C8B-B14F-4D97-AF65-F5344CB8AC3E}">
        <p14:creationId xmlns:p14="http://schemas.microsoft.com/office/powerpoint/2010/main" val="3419126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AA8C-6528-4DED-81ED-CD2D784464BE}"/>
              </a:ext>
            </a:extLst>
          </p:cNvPr>
          <p:cNvSpPr>
            <a:spLocks noGrp="1"/>
          </p:cNvSpPr>
          <p:nvPr>
            <p:ph type="title"/>
          </p:nvPr>
        </p:nvSpPr>
        <p:spPr/>
        <p:txBody>
          <a:bodyPr/>
          <a:lstStyle/>
          <a:p>
            <a:r>
              <a:rPr lang="en-US" dirty="0"/>
              <a:t>2020 EGS Technology and Innovation Call - Results</a:t>
            </a:r>
          </a:p>
        </p:txBody>
      </p:sp>
      <p:sp>
        <p:nvSpPr>
          <p:cNvPr id="20" name="Rectangle 6">
            <a:extLst>
              <a:ext uri="{FF2B5EF4-FFF2-40B4-BE49-F238E27FC236}">
                <a16:creationId xmlns:a16="http://schemas.microsoft.com/office/drawing/2014/main" id="{CDFE225B-15D2-42A7-8A76-D50F282D20F8}"/>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9</a:t>
            </a:fld>
            <a:endParaRPr lang="en-US" dirty="0"/>
          </a:p>
        </p:txBody>
      </p:sp>
      <p:sp>
        <p:nvSpPr>
          <p:cNvPr id="28" name="Rectangle 27"/>
          <p:cNvSpPr/>
          <p:nvPr/>
        </p:nvSpPr>
        <p:spPr>
          <a:xfrm>
            <a:off x="104324" y="3441620"/>
            <a:ext cx="2644750" cy="523220"/>
          </a:xfrm>
          <a:prstGeom prst="rect">
            <a:avLst/>
          </a:prstGeom>
        </p:spPr>
        <p:txBody>
          <a:bodyPr wrap="square">
            <a:spAutoFit/>
          </a:bodyPr>
          <a:lstStyle/>
          <a:p>
            <a:pPr algn="ctr"/>
            <a:r>
              <a:rPr lang="en-US" sz="1400" b="1" dirty="0"/>
              <a:t>Simplified </a:t>
            </a:r>
            <a:r>
              <a:rPr lang="en-US" sz="1400" b="1" dirty="0" err="1"/>
              <a:t>Dewpoint</a:t>
            </a:r>
            <a:r>
              <a:rPr lang="en-US" sz="1400" b="1" dirty="0"/>
              <a:t> Testing </a:t>
            </a:r>
          </a:p>
          <a:p>
            <a:pPr algn="ctr"/>
            <a:r>
              <a:rPr lang="en-US" sz="1400" dirty="0"/>
              <a:t>in the Liquid Oxygen System</a:t>
            </a:r>
          </a:p>
        </p:txBody>
      </p:sp>
      <p:sp>
        <p:nvSpPr>
          <p:cNvPr id="29" name="Rectangle 28"/>
          <p:cNvSpPr/>
          <p:nvPr/>
        </p:nvSpPr>
        <p:spPr>
          <a:xfrm>
            <a:off x="3521162" y="6093212"/>
            <a:ext cx="3379231" cy="630942"/>
          </a:xfrm>
          <a:prstGeom prst="rect">
            <a:avLst/>
          </a:prstGeom>
        </p:spPr>
        <p:txBody>
          <a:bodyPr wrap="square">
            <a:spAutoFit/>
          </a:bodyPr>
          <a:lstStyle/>
          <a:p>
            <a:pPr algn="ctr"/>
            <a:r>
              <a:rPr lang="en-US" sz="1400" b="1" dirty="0"/>
              <a:t>High Efficiency Cryogenic Propellant Transfer Lines</a:t>
            </a:r>
          </a:p>
          <a:p>
            <a:pPr algn="ctr"/>
            <a:r>
              <a:rPr lang="en-US" sz="700" dirty="0">
                <a:solidFill>
                  <a:prstClr val="black"/>
                </a:solidFill>
              </a:rPr>
              <a:t>(</a:t>
            </a:r>
            <a:r>
              <a:rPr lang="en-US" sz="700" dirty="0">
                <a:solidFill>
                  <a:prstClr val="black"/>
                </a:solidFill>
                <a:hlinkClick r:id="rId2"/>
              </a:rPr>
              <a:t>https://stfc.ukri.org/files/nexanscryogenictransferlinesystems</a:t>
            </a:r>
            <a:endParaRPr lang="en-US" sz="700" b="1" dirty="0"/>
          </a:p>
        </p:txBody>
      </p:sp>
      <p:sp>
        <p:nvSpPr>
          <p:cNvPr id="30" name="Rectangle 29"/>
          <p:cNvSpPr/>
          <p:nvPr/>
        </p:nvSpPr>
        <p:spPr>
          <a:xfrm>
            <a:off x="2852843" y="3320904"/>
            <a:ext cx="2165725" cy="523220"/>
          </a:xfrm>
          <a:prstGeom prst="rect">
            <a:avLst/>
          </a:prstGeom>
        </p:spPr>
        <p:txBody>
          <a:bodyPr wrap="square">
            <a:spAutoFit/>
          </a:bodyPr>
          <a:lstStyle/>
          <a:p>
            <a:pPr algn="ctr"/>
            <a:r>
              <a:rPr lang="en-US" sz="1400" b="1" dirty="0"/>
              <a:t>Improved Ultrasonic Leak Detector</a:t>
            </a:r>
          </a:p>
        </p:txBody>
      </p:sp>
      <p:sp>
        <p:nvSpPr>
          <p:cNvPr id="31" name="Rectangle 30"/>
          <p:cNvSpPr/>
          <p:nvPr/>
        </p:nvSpPr>
        <p:spPr>
          <a:xfrm>
            <a:off x="5179627" y="2686962"/>
            <a:ext cx="3468896" cy="738664"/>
          </a:xfrm>
          <a:prstGeom prst="rect">
            <a:avLst/>
          </a:prstGeom>
        </p:spPr>
        <p:txBody>
          <a:bodyPr wrap="square">
            <a:spAutoFit/>
          </a:bodyPr>
          <a:lstStyle/>
          <a:p>
            <a:pPr algn="ctr"/>
            <a:r>
              <a:rPr lang="en-US" sz="1400" b="1" dirty="0"/>
              <a:t>Exposure and Evaluation of Corrosion-Resistant Alloys at the Kennedy Space Center </a:t>
            </a:r>
          </a:p>
        </p:txBody>
      </p:sp>
      <p:sp>
        <p:nvSpPr>
          <p:cNvPr id="33" name="Rectangle 32"/>
          <p:cNvSpPr/>
          <p:nvPr/>
        </p:nvSpPr>
        <p:spPr>
          <a:xfrm>
            <a:off x="9794930" y="5556780"/>
            <a:ext cx="2243522" cy="954107"/>
          </a:xfrm>
          <a:prstGeom prst="rect">
            <a:avLst/>
          </a:prstGeom>
        </p:spPr>
        <p:txBody>
          <a:bodyPr wrap="square">
            <a:spAutoFit/>
          </a:bodyPr>
          <a:lstStyle/>
          <a:p>
            <a:pPr algn="ctr"/>
            <a:r>
              <a:rPr lang="en-US" sz="1400" b="1" dirty="0"/>
              <a:t>More Efficient Methods to Remove, Prepare, and Repair Coatings for GSE Structures</a:t>
            </a:r>
          </a:p>
        </p:txBody>
      </p:sp>
      <p:sp>
        <p:nvSpPr>
          <p:cNvPr id="34" name="Rectangle 33"/>
          <p:cNvSpPr/>
          <p:nvPr/>
        </p:nvSpPr>
        <p:spPr>
          <a:xfrm>
            <a:off x="191145" y="6330489"/>
            <a:ext cx="3230614" cy="523220"/>
          </a:xfrm>
          <a:prstGeom prst="rect">
            <a:avLst/>
          </a:prstGeom>
        </p:spPr>
        <p:txBody>
          <a:bodyPr wrap="square">
            <a:spAutoFit/>
          </a:bodyPr>
          <a:lstStyle/>
          <a:p>
            <a:pPr algn="ctr"/>
            <a:r>
              <a:rPr lang="en-US" sz="1400" b="1" dirty="0"/>
              <a:t>KGCS Cryogenic Vacuum Remote Monitoring</a:t>
            </a:r>
          </a:p>
        </p:txBody>
      </p:sp>
      <p:sp>
        <p:nvSpPr>
          <p:cNvPr id="36" name="Rectangle 35"/>
          <p:cNvSpPr/>
          <p:nvPr/>
        </p:nvSpPr>
        <p:spPr>
          <a:xfrm>
            <a:off x="6953690" y="5331829"/>
            <a:ext cx="2486662" cy="738664"/>
          </a:xfrm>
          <a:prstGeom prst="rect">
            <a:avLst/>
          </a:prstGeom>
        </p:spPr>
        <p:txBody>
          <a:bodyPr wrap="square">
            <a:spAutoFit/>
          </a:bodyPr>
          <a:lstStyle/>
          <a:p>
            <a:pPr algn="ctr"/>
            <a:r>
              <a:rPr lang="en-US" sz="1400" b="1" dirty="0"/>
              <a:t>Foundational Steps Toward Full Control </a:t>
            </a:r>
          </a:p>
          <a:p>
            <a:pPr algn="ctr"/>
            <a:r>
              <a:rPr lang="en-US" sz="1400" b="1" dirty="0"/>
              <a:t>LH2 Storage</a:t>
            </a:r>
          </a:p>
        </p:txBody>
      </p:sp>
      <p:pic>
        <p:nvPicPr>
          <p:cNvPr id="37" name="Picture 3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01977" y="4175269"/>
            <a:ext cx="2029427" cy="1332708"/>
          </a:xfrm>
          <a:prstGeom prst="rect">
            <a:avLst/>
          </a:prstGeom>
          <a:ln w="19050">
            <a:solidFill>
              <a:schemeClr val="tx1"/>
            </a:solidFill>
          </a:ln>
        </p:spPr>
      </p:pic>
      <p:pic>
        <p:nvPicPr>
          <p:cNvPr id="41" name="Picture 40">
            <a:extLst>
              <a:ext uri="{FF2B5EF4-FFF2-40B4-BE49-F238E27FC236}">
                <a16:creationId xmlns:a16="http://schemas.microsoft.com/office/drawing/2014/main" id="{23933BC1-8BFC-4A18-B260-109573379F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9627" y="960120"/>
            <a:ext cx="3468895" cy="1702943"/>
          </a:xfrm>
          <a:prstGeom prst="rect">
            <a:avLst/>
          </a:prstGeom>
          <a:effectLst/>
        </p:spPr>
      </p:pic>
      <p:pic>
        <p:nvPicPr>
          <p:cNvPr id="12" name="Picture 11"/>
          <p:cNvPicPr>
            <a:picLocks noChangeAspect="1"/>
          </p:cNvPicPr>
          <p:nvPr/>
        </p:nvPicPr>
        <p:blipFill rotWithShape="1">
          <a:blip r:embed="rId5"/>
          <a:srcRect b="12708"/>
          <a:stretch/>
        </p:blipFill>
        <p:spPr>
          <a:xfrm>
            <a:off x="182879" y="960120"/>
            <a:ext cx="2508906" cy="2442299"/>
          </a:xfrm>
          <a:prstGeom prst="rect">
            <a:avLst/>
          </a:prstGeom>
        </p:spPr>
      </p:pic>
      <p:pic>
        <p:nvPicPr>
          <p:cNvPr id="17" name="Picture 16"/>
          <p:cNvPicPr>
            <a:picLocks noChangeAspect="1"/>
          </p:cNvPicPr>
          <p:nvPr/>
        </p:nvPicPr>
        <p:blipFill>
          <a:blip r:embed="rId6"/>
          <a:stretch>
            <a:fillRect/>
          </a:stretch>
        </p:blipFill>
        <p:spPr>
          <a:xfrm>
            <a:off x="2852843" y="2389505"/>
            <a:ext cx="2165726" cy="994328"/>
          </a:xfrm>
          <a:prstGeom prst="rect">
            <a:avLst/>
          </a:prstGeom>
        </p:spPr>
      </p:pic>
      <p:pic>
        <p:nvPicPr>
          <p:cNvPr id="16" name="Picture 15"/>
          <p:cNvPicPr>
            <a:picLocks noChangeAspect="1"/>
          </p:cNvPicPr>
          <p:nvPr/>
        </p:nvPicPr>
        <p:blipFill>
          <a:blip r:embed="rId7"/>
          <a:stretch>
            <a:fillRect/>
          </a:stretch>
        </p:blipFill>
        <p:spPr>
          <a:xfrm>
            <a:off x="2852850" y="1023919"/>
            <a:ext cx="2165718" cy="1280140"/>
          </a:xfrm>
          <a:prstGeom prst="rect">
            <a:avLst/>
          </a:prstGeom>
        </p:spPr>
      </p:pic>
      <p:pic>
        <p:nvPicPr>
          <p:cNvPr id="48" name="Picture 47"/>
          <p:cNvPicPr>
            <a:picLocks noChangeAspect="1"/>
          </p:cNvPicPr>
          <p:nvPr/>
        </p:nvPicPr>
        <p:blipFill rotWithShape="1">
          <a:blip r:embed="rId8"/>
          <a:srcRect b="20631"/>
          <a:stretch/>
        </p:blipFill>
        <p:spPr>
          <a:xfrm>
            <a:off x="182880" y="3981886"/>
            <a:ext cx="1657644" cy="2340940"/>
          </a:xfrm>
          <a:prstGeom prst="rect">
            <a:avLst/>
          </a:prstGeom>
        </p:spPr>
      </p:pic>
      <p:pic>
        <p:nvPicPr>
          <p:cNvPr id="50" name="Picture 49">
            <a:extLst>
              <a:ext uri="{FF2B5EF4-FFF2-40B4-BE49-F238E27FC236}">
                <a16:creationId xmlns:a16="http://schemas.microsoft.com/office/drawing/2014/main" id="{41F78644-5807-4A03-9814-4DDD440EAD0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17058" y="4199444"/>
            <a:ext cx="3092555" cy="1892807"/>
          </a:xfrm>
          <a:prstGeom prst="rect">
            <a:avLst/>
          </a:prstGeom>
        </p:spPr>
      </p:pic>
      <p:pic>
        <p:nvPicPr>
          <p:cNvPr id="51" name="Picture 50"/>
          <p:cNvPicPr>
            <a:picLocks noChangeAspect="1"/>
          </p:cNvPicPr>
          <p:nvPr/>
        </p:nvPicPr>
        <p:blipFill>
          <a:blip r:embed="rId10"/>
          <a:stretch>
            <a:fillRect/>
          </a:stretch>
        </p:blipFill>
        <p:spPr>
          <a:xfrm>
            <a:off x="9794930" y="2383451"/>
            <a:ext cx="2243522" cy="1726632"/>
          </a:xfrm>
          <a:prstGeom prst="rect">
            <a:avLst/>
          </a:prstGeom>
        </p:spPr>
      </p:pic>
      <p:pic>
        <p:nvPicPr>
          <p:cNvPr id="47" name="Picture 46"/>
          <p:cNvPicPr>
            <a:picLocks noChangeAspect="1"/>
          </p:cNvPicPr>
          <p:nvPr/>
        </p:nvPicPr>
        <p:blipFill>
          <a:blip r:embed="rId11"/>
          <a:stretch>
            <a:fillRect/>
          </a:stretch>
        </p:blipFill>
        <p:spPr>
          <a:xfrm>
            <a:off x="8809580" y="935698"/>
            <a:ext cx="2243522" cy="1761897"/>
          </a:xfrm>
          <a:prstGeom prst="rect">
            <a:avLst/>
          </a:prstGeom>
        </p:spPr>
      </p:pic>
      <p:pic>
        <p:nvPicPr>
          <p:cNvPr id="39" name="Picture 38">
            <a:extLst>
              <a:ext uri="{FF2B5EF4-FFF2-40B4-BE49-F238E27FC236}">
                <a16:creationId xmlns:a16="http://schemas.microsoft.com/office/drawing/2014/main" id="{74DEF023-DB3A-444E-906D-53D892F17A4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519748" y="1023134"/>
            <a:ext cx="1581219" cy="1070854"/>
          </a:xfrm>
          <a:prstGeom prst="rect">
            <a:avLst/>
          </a:prstGeom>
          <a:ln w="15875">
            <a:solidFill>
              <a:schemeClr val="tx1"/>
            </a:solidFill>
          </a:ln>
        </p:spPr>
      </p:pic>
      <p:pic>
        <p:nvPicPr>
          <p:cNvPr id="53" name="Picture 52"/>
          <p:cNvPicPr>
            <a:picLocks noChangeAspect="1"/>
          </p:cNvPicPr>
          <p:nvPr/>
        </p:nvPicPr>
        <p:blipFill rotWithShape="1">
          <a:blip r:embed="rId13"/>
          <a:srcRect l="7613" r="17105"/>
          <a:stretch/>
        </p:blipFill>
        <p:spPr>
          <a:xfrm>
            <a:off x="1907960" y="4974756"/>
            <a:ext cx="1517904" cy="1344187"/>
          </a:xfrm>
          <a:prstGeom prst="rect">
            <a:avLst/>
          </a:prstGeom>
        </p:spPr>
      </p:pic>
      <p:pic>
        <p:nvPicPr>
          <p:cNvPr id="55" name="Picture 54"/>
          <p:cNvPicPr>
            <a:picLocks noChangeAspect="1"/>
          </p:cNvPicPr>
          <p:nvPr/>
        </p:nvPicPr>
        <p:blipFill rotWithShape="1">
          <a:blip r:embed="rId14"/>
          <a:srcRect t="21218"/>
          <a:stretch/>
        </p:blipFill>
        <p:spPr>
          <a:xfrm>
            <a:off x="1908600" y="3986784"/>
            <a:ext cx="1513159" cy="909617"/>
          </a:xfrm>
          <a:prstGeom prst="rect">
            <a:avLst/>
          </a:prstGeom>
        </p:spPr>
      </p:pic>
      <p:pic>
        <p:nvPicPr>
          <p:cNvPr id="56" name="Picture 55"/>
          <p:cNvPicPr>
            <a:picLocks noChangeAspect="1"/>
          </p:cNvPicPr>
          <p:nvPr/>
        </p:nvPicPr>
        <p:blipFill>
          <a:blip r:embed="rId15"/>
          <a:stretch>
            <a:fillRect/>
          </a:stretch>
        </p:blipFill>
        <p:spPr>
          <a:xfrm>
            <a:off x="6630883" y="3589356"/>
            <a:ext cx="3126948" cy="1679375"/>
          </a:xfrm>
          <a:prstGeom prst="rect">
            <a:avLst/>
          </a:prstGeom>
        </p:spPr>
      </p:pic>
    </p:spTree>
    <p:extLst>
      <p:ext uri="{BB962C8B-B14F-4D97-AF65-F5344CB8AC3E}">
        <p14:creationId xmlns:p14="http://schemas.microsoft.com/office/powerpoint/2010/main" val="381207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AA8C-6528-4DED-81ED-CD2D784464BE}"/>
              </a:ext>
            </a:extLst>
          </p:cNvPr>
          <p:cNvSpPr>
            <a:spLocks noGrp="1"/>
          </p:cNvSpPr>
          <p:nvPr>
            <p:ph type="title"/>
          </p:nvPr>
        </p:nvSpPr>
        <p:spPr/>
        <p:txBody>
          <a:bodyPr/>
          <a:lstStyle/>
          <a:p>
            <a:r>
              <a:rPr lang="en-US" dirty="0"/>
              <a:t>2019 EGS Technology Call - Results (5 projects in work)</a:t>
            </a:r>
          </a:p>
        </p:txBody>
      </p:sp>
      <p:pic>
        <p:nvPicPr>
          <p:cNvPr id="31" name="Picture 30"/>
          <p:cNvPicPr>
            <a:picLocks noChangeAspect="1"/>
          </p:cNvPicPr>
          <p:nvPr/>
        </p:nvPicPr>
        <p:blipFill>
          <a:blip r:embed="rId2"/>
          <a:stretch>
            <a:fillRect/>
          </a:stretch>
        </p:blipFill>
        <p:spPr>
          <a:xfrm>
            <a:off x="182880" y="960120"/>
            <a:ext cx="2289373" cy="2274055"/>
          </a:xfrm>
          <a:prstGeom prst="rect">
            <a:avLst/>
          </a:prstGeom>
          <a:effectLst/>
        </p:spPr>
      </p:pic>
      <p:pic>
        <p:nvPicPr>
          <p:cNvPr id="33" name="Picture 32"/>
          <p:cNvPicPr>
            <a:picLocks noChangeAspect="1"/>
          </p:cNvPicPr>
          <p:nvPr/>
        </p:nvPicPr>
        <p:blipFill>
          <a:blip r:embed="rId3"/>
          <a:stretch>
            <a:fillRect/>
          </a:stretch>
        </p:blipFill>
        <p:spPr>
          <a:xfrm>
            <a:off x="2663316" y="961321"/>
            <a:ext cx="3229262" cy="1821671"/>
          </a:xfrm>
          <a:prstGeom prst="rect">
            <a:avLst/>
          </a:prstGeom>
          <a:ln>
            <a:noFill/>
          </a:ln>
          <a:effectLst/>
        </p:spPr>
      </p:pic>
      <p:pic>
        <p:nvPicPr>
          <p:cNvPr id="37" name="Picture 36"/>
          <p:cNvPicPr>
            <a:picLocks noChangeAspect="1"/>
          </p:cNvPicPr>
          <p:nvPr/>
        </p:nvPicPr>
        <p:blipFill>
          <a:blip r:embed="rId4"/>
          <a:stretch>
            <a:fillRect/>
          </a:stretch>
        </p:blipFill>
        <p:spPr>
          <a:xfrm>
            <a:off x="5522985" y="3763699"/>
            <a:ext cx="2985581" cy="2140107"/>
          </a:xfrm>
          <a:prstGeom prst="rect">
            <a:avLst/>
          </a:prstGeom>
        </p:spPr>
      </p:pic>
      <p:sp>
        <p:nvSpPr>
          <p:cNvPr id="39" name="Rectangle 38"/>
          <p:cNvSpPr/>
          <p:nvPr/>
        </p:nvSpPr>
        <p:spPr>
          <a:xfrm>
            <a:off x="48985" y="3228969"/>
            <a:ext cx="2562684" cy="738664"/>
          </a:xfrm>
          <a:prstGeom prst="rect">
            <a:avLst/>
          </a:prstGeom>
        </p:spPr>
        <p:txBody>
          <a:bodyPr wrap="square">
            <a:spAutoFit/>
          </a:bodyPr>
          <a:lstStyle/>
          <a:p>
            <a:pPr algn="ctr"/>
            <a:r>
              <a:rPr lang="en-US" sz="1400" b="1" dirty="0"/>
              <a:t>Materials Options for High Strength Alloys on Ground Support Structures </a:t>
            </a:r>
          </a:p>
        </p:txBody>
      </p:sp>
      <p:sp>
        <p:nvSpPr>
          <p:cNvPr id="41" name="Rectangle 40"/>
          <p:cNvSpPr/>
          <p:nvPr/>
        </p:nvSpPr>
        <p:spPr>
          <a:xfrm>
            <a:off x="2714794" y="5916686"/>
            <a:ext cx="5793772" cy="738664"/>
          </a:xfrm>
          <a:prstGeom prst="rect">
            <a:avLst/>
          </a:prstGeom>
        </p:spPr>
        <p:txBody>
          <a:bodyPr wrap="square">
            <a:spAutoFit/>
          </a:bodyPr>
          <a:lstStyle/>
          <a:p>
            <a:pPr marL="0" lvl="1" algn="ctr"/>
            <a:r>
              <a:rPr lang="en-US" sz="1400" b="1" dirty="0" err="1">
                <a:solidFill>
                  <a:prstClr val="black"/>
                </a:solidFill>
              </a:rPr>
              <a:t>Multiphysics</a:t>
            </a:r>
            <a:r>
              <a:rPr lang="en-US" sz="1400" b="1" dirty="0">
                <a:solidFill>
                  <a:prstClr val="black"/>
                </a:solidFill>
              </a:rPr>
              <a:t> Prediction Capability for Launch Environment</a:t>
            </a:r>
            <a:r>
              <a:rPr lang="en-US" sz="1400" dirty="0">
                <a:solidFill>
                  <a:prstClr val="black"/>
                </a:solidFill>
              </a:rPr>
              <a:t> </a:t>
            </a:r>
          </a:p>
          <a:p>
            <a:pPr marL="0" lvl="1" algn="ctr"/>
            <a:r>
              <a:rPr lang="en-US" sz="1400" dirty="0">
                <a:solidFill>
                  <a:prstClr val="black"/>
                </a:solidFill>
              </a:rPr>
              <a:t>Modelling the Water-Based Ignition Over-Pressure/</a:t>
            </a:r>
          </a:p>
          <a:p>
            <a:pPr marL="0" lvl="1" algn="ctr"/>
            <a:r>
              <a:rPr lang="en-US" sz="1400" dirty="0">
                <a:solidFill>
                  <a:prstClr val="black"/>
                </a:solidFill>
              </a:rPr>
              <a:t>Sound Suppression (IOP/SS) System</a:t>
            </a:r>
          </a:p>
        </p:txBody>
      </p:sp>
      <p:sp>
        <p:nvSpPr>
          <p:cNvPr id="42" name="Rectangle 41"/>
          <p:cNvSpPr/>
          <p:nvPr/>
        </p:nvSpPr>
        <p:spPr>
          <a:xfrm>
            <a:off x="10311397" y="4434120"/>
            <a:ext cx="1861636" cy="1169551"/>
          </a:xfrm>
          <a:prstGeom prst="rect">
            <a:avLst/>
          </a:prstGeom>
        </p:spPr>
        <p:txBody>
          <a:bodyPr wrap="square">
            <a:spAutoFit/>
          </a:bodyPr>
          <a:lstStyle/>
          <a:p>
            <a:pPr algn="ctr"/>
            <a:r>
              <a:rPr lang="en-US" sz="1400" b="1" dirty="0"/>
              <a:t>Propellant Handlers Ensemble (PHE) Environmental Control Unit (ECU) Improvements</a:t>
            </a:r>
          </a:p>
        </p:txBody>
      </p:sp>
      <p:sp>
        <p:nvSpPr>
          <p:cNvPr id="43" name="Rectangle 42"/>
          <p:cNvSpPr/>
          <p:nvPr/>
        </p:nvSpPr>
        <p:spPr>
          <a:xfrm>
            <a:off x="2663316" y="2804409"/>
            <a:ext cx="6027972" cy="738664"/>
          </a:xfrm>
          <a:prstGeom prst="rect">
            <a:avLst/>
          </a:prstGeom>
        </p:spPr>
        <p:txBody>
          <a:bodyPr wrap="square">
            <a:spAutoFit/>
          </a:bodyPr>
          <a:lstStyle/>
          <a:p>
            <a:pPr algn="ctr"/>
            <a:r>
              <a:rPr lang="en-US" sz="1400" b="1" dirty="0"/>
              <a:t>Silicone Ablative Material Qualification</a:t>
            </a:r>
          </a:p>
          <a:p>
            <a:pPr algn="ctr"/>
            <a:r>
              <a:rPr lang="en-US" sz="1400" dirty="0"/>
              <a:t>MSFC Rocket Engine Exhaust Testing Capability (L)</a:t>
            </a:r>
          </a:p>
          <a:p>
            <a:pPr algn="ctr"/>
            <a:r>
              <a:rPr lang="en-US" sz="1400" dirty="0"/>
              <a:t>WSTF Flammability Testing per NASA-STD-6001 Test 1 (R) </a:t>
            </a:r>
          </a:p>
        </p:txBody>
      </p:sp>
      <p:pic>
        <p:nvPicPr>
          <p:cNvPr id="8" name="Picture 7"/>
          <p:cNvPicPr>
            <a:picLocks noChangeAspect="1"/>
          </p:cNvPicPr>
          <p:nvPr/>
        </p:nvPicPr>
        <p:blipFill>
          <a:blip r:embed="rId5"/>
          <a:stretch>
            <a:fillRect/>
          </a:stretch>
        </p:blipFill>
        <p:spPr>
          <a:xfrm>
            <a:off x="5951136" y="960120"/>
            <a:ext cx="2740151" cy="1822872"/>
          </a:xfrm>
          <a:prstGeom prst="rect">
            <a:avLst/>
          </a:prstGeom>
        </p:spPr>
      </p:pic>
      <p:pic>
        <p:nvPicPr>
          <p:cNvPr id="11" name="Picture 10"/>
          <p:cNvPicPr>
            <a:picLocks noChangeAspect="1"/>
          </p:cNvPicPr>
          <p:nvPr/>
        </p:nvPicPr>
        <p:blipFill>
          <a:blip r:embed="rId6"/>
          <a:stretch>
            <a:fillRect/>
          </a:stretch>
        </p:blipFill>
        <p:spPr>
          <a:xfrm>
            <a:off x="8845086" y="960119"/>
            <a:ext cx="3191362" cy="2353913"/>
          </a:xfrm>
          <a:prstGeom prst="rect">
            <a:avLst/>
          </a:prstGeom>
        </p:spPr>
      </p:pic>
      <p:pic>
        <p:nvPicPr>
          <p:cNvPr id="14" name="Picture 13"/>
          <p:cNvPicPr>
            <a:picLocks noChangeAspect="1"/>
          </p:cNvPicPr>
          <p:nvPr/>
        </p:nvPicPr>
        <p:blipFill>
          <a:blip r:embed="rId7"/>
          <a:stretch>
            <a:fillRect/>
          </a:stretch>
        </p:blipFill>
        <p:spPr>
          <a:xfrm>
            <a:off x="10225672" y="2856833"/>
            <a:ext cx="1930400" cy="1460548"/>
          </a:xfrm>
          <a:prstGeom prst="rect">
            <a:avLst/>
          </a:prstGeom>
        </p:spPr>
      </p:pic>
      <p:pic>
        <p:nvPicPr>
          <p:cNvPr id="15" name="Picture 14"/>
          <p:cNvPicPr>
            <a:picLocks noChangeAspect="1"/>
          </p:cNvPicPr>
          <p:nvPr/>
        </p:nvPicPr>
        <p:blipFill>
          <a:blip r:embed="rId8"/>
          <a:stretch>
            <a:fillRect/>
          </a:stretch>
        </p:blipFill>
        <p:spPr>
          <a:xfrm>
            <a:off x="8653811" y="3383569"/>
            <a:ext cx="1637681" cy="2534170"/>
          </a:xfrm>
          <a:prstGeom prst="rect">
            <a:avLst/>
          </a:prstGeom>
        </p:spPr>
      </p:pic>
      <p:pic>
        <p:nvPicPr>
          <p:cNvPr id="36" name="Picture 35"/>
          <p:cNvPicPr>
            <a:picLocks noChangeAspect="1"/>
          </p:cNvPicPr>
          <p:nvPr/>
        </p:nvPicPr>
        <p:blipFill>
          <a:blip r:embed="rId9"/>
          <a:stretch>
            <a:fillRect/>
          </a:stretch>
        </p:blipFill>
        <p:spPr>
          <a:xfrm>
            <a:off x="2714794" y="3763699"/>
            <a:ext cx="2791444" cy="2140107"/>
          </a:xfrm>
          <a:prstGeom prst="rect">
            <a:avLst/>
          </a:prstGeom>
        </p:spPr>
      </p:pic>
      <p:sp>
        <p:nvSpPr>
          <p:cNvPr id="16" name="Rectangle 15"/>
          <p:cNvSpPr/>
          <p:nvPr/>
        </p:nvSpPr>
        <p:spPr>
          <a:xfrm>
            <a:off x="191596" y="6178542"/>
            <a:ext cx="2152575" cy="523220"/>
          </a:xfrm>
          <a:prstGeom prst="rect">
            <a:avLst/>
          </a:prstGeom>
        </p:spPr>
        <p:txBody>
          <a:bodyPr wrap="square">
            <a:spAutoFit/>
          </a:bodyPr>
          <a:lstStyle/>
          <a:p>
            <a:pPr algn="ctr"/>
            <a:r>
              <a:rPr lang="en-US" sz="1400" b="1" dirty="0"/>
              <a:t>Digital Asset </a:t>
            </a:r>
          </a:p>
          <a:p>
            <a:pPr algn="ctr"/>
            <a:r>
              <a:rPr lang="en-US" sz="1400" b="1" dirty="0"/>
              <a:t>Management System </a:t>
            </a:r>
          </a:p>
        </p:txBody>
      </p:sp>
      <p:pic>
        <p:nvPicPr>
          <p:cNvPr id="17" name="Picture 16"/>
          <p:cNvPicPr>
            <a:picLocks noChangeAspect="1"/>
          </p:cNvPicPr>
          <p:nvPr/>
        </p:nvPicPr>
        <p:blipFill>
          <a:blip r:embed="rId10"/>
          <a:stretch>
            <a:fillRect/>
          </a:stretch>
        </p:blipFill>
        <p:spPr>
          <a:xfrm>
            <a:off x="182880" y="4267504"/>
            <a:ext cx="2182557" cy="1926503"/>
          </a:xfrm>
          <a:prstGeom prst="rect">
            <a:avLst/>
          </a:prstGeom>
        </p:spPr>
      </p:pic>
      <p:sp>
        <p:nvSpPr>
          <p:cNvPr id="46" name="Rectangle 6">
            <a:extLst>
              <a:ext uri="{FF2B5EF4-FFF2-40B4-BE49-F238E27FC236}">
                <a16:creationId xmlns:a16="http://schemas.microsoft.com/office/drawing/2014/main" id="{CDFE225B-15D2-42A7-8A76-D50F282D20F8}"/>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10</a:t>
            </a:fld>
            <a:endParaRPr lang="en-US" dirty="0"/>
          </a:p>
        </p:txBody>
      </p:sp>
    </p:spTree>
    <p:extLst>
      <p:ext uri="{BB962C8B-B14F-4D97-AF65-F5344CB8AC3E}">
        <p14:creationId xmlns:p14="http://schemas.microsoft.com/office/powerpoint/2010/main" val="1806541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EGS Capability Gaps for Artemis Missions - Development</a:t>
            </a:r>
          </a:p>
        </p:txBody>
      </p:sp>
      <p:sp>
        <p:nvSpPr>
          <p:cNvPr id="3" name="Content Placeholder 2"/>
          <p:cNvSpPr>
            <a:spLocks noGrp="1"/>
          </p:cNvSpPr>
          <p:nvPr>
            <p:ph idx="1"/>
          </p:nvPr>
        </p:nvSpPr>
        <p:spPr>
          <a:xfrm>
            <a:off x="365760" y="1005840"/>
            <a:ext cx="8592114" cy="4418013"/>
          </a:xfrm>
        </p:spPr>
        <p:txBody>
          <a:bodyPr>
            <a:normAutofit/>
          </a:bodyPr>
          <a:lstStyle/>
          <a:p>
            <a:pPr>
              <a:spcBef>
                <a:spcPts val="384"/>
              </a:spcBef>
            </a:pPr>
            <a:r>
              <a:rPr lang="en-US" sz="1600" dirty="0"/>
              <a:t>Synthesized information about mission capabilities and needs from:</a:t>
            </a:r>
          </a:p>
          <a:p>
            <a:pPr lvl="1">
              <a:spcBef>
                <a:spcPts val="384"/>
              </a:spcBef>
            </a:pPr>
            <a:r>
              <a:rPr lang="en-US" sz="1400" dirty="0"/>
              <a:t>Previous Performance Management Team (PMT) Presentation</a:t>
            </a:r>
          </a:p>
          <a:p>
            <a:pPr lvl="1">
              <a:spcBef>
                <a:spcPts val="384"/>
              </a:spcBef>
            </a:pPr>
            <a:r>
              <a:rPr lang="en-US" sz="1400" dirty="0"/>
              <a:t>Manifest Planning Sync (MPS)</a:t>
            </a:r>
          </a:p>
          <a:p>
            <a:pPr lvl="1">
              <a:spcBef>
                <a:spcPts val="384"/>
              </a:spcBef>
            </a:pPr>
            <a:r>
              <a:rPr lang="en-US" sz="1400" dirty="0"/>
              <a:t>Post Artemis 1 Point of Departure (POD) Baseline </a:t>
            </a:r>
          </a:p>
          <a:p>
            <a:pPr lvl="1">
              <a:spcBef>
                <a:spcPts val="384"/>
              </a:spcBef>
            </a:pPr>
            <a:r>
              <a:rPr lang="en-US" sz="1400" dirty="0"/>
              <a:t>Program Risk Review (PRR)</a:t>
            </a:r>
          </a:p>
          <a:p>
            <a:pPr>
              <a:spcBef>
                <a:spcPts val="384"/>
              </a:spcBef>
            </a:pPr>
            <a:r>
              <a:rPr lang="en-US" sz="1600" dirty="0"/>
              <a:t>Linked with technologies from:</a:t>
            </a:r>
          </a:p>
          <a:p>
            <a:pPr lvl="1">
              <a:spcBef>
                <a:spcPts val="384"/>
              </a:spcBef>
            </a:pPr>
            <a:r>
              <a:rPr lang="en-US" sz="1400" dirty="0"/>
              <a:t>NASA Technology Area Roadmap (TA) 2015</a:t>
            </a:r>
          </a:p>
          <a:p>
            <a:pPr lvl="1">
              <a:spcBef>
                <a:spcPts val="384"/>
              </a:spcBef>
            </a:pPr>
            <a:r>
              <a:rPr lang="en-US" sz="1400" dirty="0"/>
              <a:t>NASA Technology Taxonomy (TX) 2020</a:t>
            </a:r>
          </a:p>
          <a:p>
            <a:pPr>
              <a:spcBef>
                <a:spcPts val="384"/>
              </a:spcBef>
            </a:pPr>
            <a:r>
              <a:rPr lang="en-US" sz="1600" dirty="0"/>
              <a:t>Exploration Mission (EM) designation changed to Artemis</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163" y="1424764"/>
            <a:ext cx="5581374" cy="3583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a:extLst>
              <a:ext uri="{FF2B5EF4-FFF2-40B4-BE49-F238E27FC236}">
                <a16:creationId xmlns:a16="http://schemas.microsoft.com/office/drawing/2014/main" id="{CDFE225B-15D2-42A7-8A76-D50F282D20F8}"/>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11</a:t>
            </a:fld>
            <a:endParaRPr lang="en-US" dirty="0"/>
          </a:p>
        </p:txBody>
      </p:sp>
      <p:pic>
        <p:nvPicPr>
          <p:cNvPr id="5" name="Picture 4"/>
          <p:cNvPicPr>
            <a:picLocks noChangeAspect="1"/>
          </p:cNvPicPr>
          <p:nvPr/>
        </p:nvPicPr>
        <p:blipFill>
          <a:blip r:embed="rId3"/>
          <a:stretch>
            <a:fillRect/>
          </a:stretch>
        </p:blipFill>
        <p:spPr>
          <a:xfrm>
            <a:off x="7820843" y="2603033"/>
            <a:ext cx="2891435" cy="3711528"/>
          </a:xfrm>
          <a:prstGeom prst="rect">
            <a:avLst/>
          </a:prstGeom>
          <a:ln>
            <a:solidFill>
              <a:schemeClr val="tx1"/>
            </a:solidFill>
          </a:ln>
        </p:spPr>
      </p:pic>
      <p:pic>
        <p:nvPicPr>
          <p:cNvPr id="11" name="Picture 10"/>
          <p:cNvPicPr>
            <a:picLocks noChangeAspect="1"/>
          </p:cNvPicPr>
          <p:nvPr/>
        </p:nvPicPr>
        <p:blipFill>
          <a:blip r:embed="rId4"/>
          <a:stretch>
            <a:fillRect/>
          </a:stretch>
        </p:blipFill>
        <p:spPr>
          <a:xfrm>
            <a:off x="787550" y="3551274"/>
            <a:ext cx="2420629" cy="3150341"/>
          </a:xfrm>
          <a:prstGeom prst="rect">
            <a:avLst/>
          </a:prstGeom>
        </p:spPr>
      </p:pic>
      <p:pic>
        <p:nvPicPr>
          <p:cNvPr id="13" name="Picture 12"/>
          <p:cNvPicPr>
            <a:picLocks noChangeAspect="1"/>
          </p:cNvPicPr>
          <p:nvPr/>
        </p:nvPicPr>
        <p:blipFill>
          <a:blip r:embed="rId5"/>
          <a:stretch>
            <a:fillRect/>
          </a:stretch>
        </p:blipFill>
        <p:spPr>
          <a:xfrm>
            <a:off x="3353513" y="3551274"/>
            <a:ext cx="2532937" cy="3150340"/>
          </a:xfrm>
          <a:prstGeom prst="rect">
            <a:avLst/>
          </a:prstGeom>
        </p:spPr>
      </p:pic>
    </p:spTree>
    <p:extLst>
      <p:ext uri="{BB962C8B-B14F-4D97-AF65-F5344CB8AC3E}">
        <p14:creationId xmlns:p14="http://schemas.microsoft.com/office/powerpoint/2010/main" val="767249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0E4ADD8A-14C9-48C3-80E4-AA2570DBBD00}"/>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12</a:t>
            </a:fld>
            <a:endParaRPr lang="en-US" dirty="0"/>
          </a:p>
        </p:txBody>
      </p:sp>
      <p:sp>
        <p:nvSpPr>
          <p:cNvPr id="7" name="Title 1"/>
          <p:cNvSpPr>
            <a:spLocks noGrp="1"/>
          </p:cNvSpPr>
          <p:nvPr>
            <p:ph type="title"/>
          </p:nvPr>
        </p:nvSpPr>
        <p:spPr>
          <a:xfrm>
            <a:off x="479744" y="136698"/>
            <a:ext cx="10168737" cy="553225"/>
          </a:xfrm>
        </p:spPr>
        <p:txBody>
          <a:bodyPr/>
          <a:lstStyle/>
          <a:p>
            <a:r>
              <a:rPr lang="en-US" dirty="0"/>
              <a:t>EGS Capability Gaps for Artemis Missions - Manifest</a:t>
            </a:r>
          </a:p>
        </p:txBody>
      </p:sp>
      <p:pic>
        <p:nvPicPr>
          <p:cNvPr id="5" name="Picture 4" descr="Artemis 2024 chart.pdf - Adobe Acrobat Reader 2017">
            <a:extLst>
              <a:ext uri="{FF2B5EF4-FFF2-40B4-BE49-F238E27FC236}">
                <a16:creationId xmlns:a16="http://schemas.microsoft.com/office/drawing/2014/main" id="{1564C5DA-EF27-42D5-AE62-65468685F71B}"/>
              </a:ext>
            </a:extLst>
          </p:cNvPr>
          <p:cNvPicPr>
            <a:picLocks noChangeAspect="1"/>
          </p:cNvPicPr>
          <p:nvPr/>
        </p:nvPicPr>
        <p:blipFill rotWithShape="1">
          <a:blip r:embed="rId2">
            <a:extLst>
              <a:ext uri="{28A0092B-C50C-407E-A947-70E740481C1C}">
                <a14:useLocalDpi xmlns:a14="http://schemas.microsoft.com/office/drawing/2010/main" val="0"/>
              </a:ext>
            </a:extLst>
          </a:blip>
          <a:srcRect l="1031" t="17687" r="14066" b="7605"/>
          <a:stretch/>
        </p:blipFill>
        <p:spPr>
          <a:xfrm>
            <a:off x="1496819" y="1153106"/>
            <a:ext cx="9198362" cy="51662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80063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0E4ADD8A-14C9-48C3-80E4-AA2570DBBD00}"/>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13</a:t>
            </a:fld>
            <a:endParaRPr lang="en-US" dirty="0"/>
          </a:p>
        </p:txBody>
      </p:sp>
      <p:pic>
        <p:nvPicPr>
          <p:cNvPr id="1026" name="Picture 2" descr="https://www.nasa.gov/sites/default/files/thumbnails/image/moon_2028_202004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5987" y="1018540"/>
            <a:ext cx="9520025" cy="53502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479744" y="136698"/>
            <a:ext cx="10168737" cy="553225"/>
          </a:xfrm>
        </p:spPr>
        <p:txBody>
          <a:bodyPr/>
          <a:lstStyle/>
          <a:p>
            <a:r>
              <a:rPr lang="en-US" dirty="0"/>
              <a:t>EGS Capability Gaps for Artemis Missions - Manifest</a:t>
            </a:r>
          </a:p>
        </p:txBody>
      </p:sp>
    </p:spTree>
    <p:extLst>
      <p:ext uri="{BB962C8B-B14F-4D97-AF65-F5344CB8AC3E}">
        <p14:creationId xmlns:p14="http://schemas.microsoft.com/office/powerpoint/2010/main" val="1740503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EGS Capability Gaps for Artemis Missions - Comprehensive</a:t>
            </a:r>
          </a:p>
        </p:txBody>
      </p:sp>
      <p:sp>
        <p:nvSpPr>
          <p:cNvPr id="3" name="Slide Number Placeholder 2"/>
          <p:cNvSpPr>
            <a:spLocks noGrp="1"/>
          </p:cNvSpPr>
          <p:nvPr>
            <p:ph type="sldNum" sz="quarter" idx="12"/>
          </p:nvPr>
        </p:nvSpPr>
        <p:spPr/>
        <p:txBody>
          <a:bodyPr/>
          <a:lstStyle/>
          <a:p>
            <a:fld id="{798DA411-0064-8E43-8C67-3FB137CD0B38}" type="slidenum">
              <a:rPr lang="en-US" smtClean="0">
                <a:solidFill>
                  <a:srgbClr val="FFFFFE">
                    <a:tint val="75000"/>
                  </a:srgbClr>
                </a:solidFill>
              </a:rPr>
              <a:pPr/>
              <a:t>14</a:t>
            </a:fld>
            <a:endParaRPr lang="en-US">
              <a:solidFill>
                <a:srgbClr val="FFFFFE">
                  <a:tint val="75000"/>
                </a:srgbClr>
              </a:solidFill>
            </a:endParaRPr>
          </a:p>
        </p:txBody>
      </p:sp>
      <p:sp>
        <p:nvSpPr>
          <p:cNvPr id="10" name="Rectangle 6">
            <a:extLst>
              <a:ext uri="{FF2B5EF4-FFF2-40B4-BE49-F238E27FC236}">
                <a16:creationId xmlns:a16="http://schemas.microsoft.com/office/drawing/2014/main" id="{75DBEA24-5830-4E73-B49B-E8109B4CD49A}"/>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14</a:t>
            </a:fld>
            <a:endParaRPr lang="en-US" dirty="0"/>
          </a:p>
        </p:txBody>
      </p:sp>
      <p:pic>
        <p:nvPicPr>
          <p:cNvPr id="13" name="Picture 12"/>
          <p:cNvPicPr>
            <a:picLocks noChangeAspect="1"/>
          </p:cNvPicPr>
          <p:nvPr/>
        </p:nvPicPr>
        <p:blipFill>
          <a:blip r:embed="rId2"/>
          <a:stretch>
            <a:fillRect/>
          </a:stretch>
        </p:blipFill>
        <p:spPr>
          <a:xfrm>
            <a:off x="365760" y="1005840"/>
            <a:ext cx="4572638" cy="3429479"/>
          </a:xfrm>
          <a:prstGeom prst="rect">
            <a:avLst/>
          </a:prstGeom>
        </p:spPr>
      </p:pic>
      <p:pic>
        <p:nvPicPr>
          <p:cNvPr id="14" name="Picture 13"/>
          <p:cNvPicPr>
            <a:picLocks noChangeAspect="1"/>
          </p:cNvPicPr>
          <p:nvPr/>
        </p:nvPicPr>
        <p:blipFill>
          <a:blip r:embed="rId3"/>
          <a:stretch>
            <a:fillRect/>
          </a:stretch>
        </p:blipFill>
        <p:spPr>
          <a:xfrm>
            <a:off x="1132678" y="3047312"/>
            <a:ext cx="4572638" cy="3429479"/>
          </a:xfrm>
          <a:prstGeom prst="rect">
            <a:avLst/>
          </a:prstGeom>
        </p:spPr>
      </p:pic>
      <p:pic>
        <p:nvPicPr>
          <p:cNvPr id="17" name="Picture 16"/>
          <p:cNvPicPr>
            <a:picLocks noChangeAspect="1"/>
          </p:cNvPicPr>
          <p:nvPr/>
        </p:nvPicPr>
        <p:blipFill>
          <a:blip r:embed="rId4"/>
          <a:stretch>
            <a:fillRect/>
          </a:stretch>
        </p:blipFill>
        <p:spPr>
          <a:xfrm>
            <a:off x="5805629" y="1005840"/>
            <a:ext cx="4572638" cy="3429479"/>
          </a:xfrm>
          <a:prstGeom prst="rect">
            <a:avLst/>
          </a:prstGeom>
        </p:spPr>
      </p:pic>
      <p:pic>
        <p:nvPicPr>
          <p:cNvPr id="15" name="Picture 14"/>
          <p:cNvPicPr>
            <a:picLocks noChangeAspect="1"/>
          </p:cNvPicPr>
          <p:nvPr/>
        </p:nvPicPr>
        <p:blipFill>
          <a:blip r:embed="rId5"/>
          <a:stretch>
            <a:fillRect/>
          </a:stretch>
        </p:blipFill>
        <p:spPr>
          <a:xfrm>
            <a:off x="6572547" y="3047311"/>
            <a:ext cx="4572638" cy="3429479"/>
          </a:xfrm>
          <a:prstGeom prst="rect">
            <a:avLst/>
          </a:prstGeom>
        </p:spPr>
      </p:pic>
    </p:spTree>
    <p:extLst>
      <p:ext uri="{BB962C8B-B14F-4D97-AF65-F5344CB8AC3E}">
        <p14:creationId xmlns:p14="http://schemas.microsoft.com/office/powerpoint/2010/main" val="94143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988889" y="1005840"/>
            <a:ext cx="10214221" cy="5614036"/>
          </a:xfrm>
          <a:prstGeom prst="roundRect">
            <a:avLst/>
          </a:prstGeom>
          <a:solidFill>
            <a:srgbClr val="0070C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1535031" y="1129961"/>
            <a:ext cx="9266319" cy="5262979"/>
          </a:xfrm>
          <a:prstGeom prst="rect">
            <a:avLst/>
          </a:prstGeom>
        </p:spPr>
        <p:txBody>
          <a:bodyPr wrap="square">
            <a:spAutoFit/>
          </a:bodyPr>
          <a:lstStyle/>
          <a:p>
            <a:pPr marL="285750" indent="-285750">
              <a:buFont typeface="Arial" panose="020B0604020202020204" pitchFamily="34" charset="0"/>
              <a:buChar char="•"/>
            </a:pPr>
            <a:r>
              <a:rPr lang="en-US" sz="1600" b="1" dirty="0">
                <a:solidFill>
                  <a:schemeClr val="bg1"/>
                </a:solidFill>
              </a:rPr>
              <a:t>Low-Loss, High-Efficiency Storage, Distribution, and Conservation of Cryogenic Fluids and Commodities through Passive, Active, and Vacuum Jacket Means</a:t>
            </a:r>
          </a:p>
          <a:p>
            <a:endParaRPr lang="en-US" sz="1600" b="1" dirty="0">
              <a:solidFill>
                <a:schemeClr val="bg1"/>
              </a:solidFill>
            </a:endParaRPr>
          </a:p>
          <a:p>
            <a:pPr marL="285750" indent="-285750">
              <a:buFont typeface="Arial" panose="020B0604020202020204" pitchFamily="34" charset="0"/>
              <a:buChar char="•"/>
            </a:pPr>
            <a:r>
              <a:rPr lang="en-US" sz="1600" b="1" dirty="0">
                <a:solidFill>
                  <a:schemeClr val="bg1"/>
                </a:solidFill>
              </a:rPr>
              <a:t>Cryogenic/Non-Hazardous/Toxic Fluid Leak, Fire Detection and Mitigation</a:t>
            </a:r>
          </a:p>
          <a:p>
            <a:pPr marL="342900" indent="-342900">
              <a:buFont typeface="Arial" panose="020B0604020202020204" pitchFamily="34" charset="0"/>
              <a:buChar char="•"/>
            </a:pPr>
            <a:endParaRPr lang="en-US" sz="1600" b="1" dirty="0">
              <a:solidFill>
                <a:schemeClr val="bg1"/>
              </a:solidFill>
            </a:endParaRPr>
          </a:p>
          <a:p>
            <a:pPr marL="285750" indent="-285750">
              <a:buFont typeface="Arial" panose="020B0604020202020204" pitchFamily="34" charset="0"/>
              <a:buChar char="•"/>
            </a:pPr>
            <a:r>
              <a:rPr lang="en-US" sz="1600" b="1" dirty="0">
                <a:solidFill>
                  <a:schemeClr val="bg1"/>
                </a:solidFill>
              </a:rPr>
              <a:t>Corrosion Prevention, Detection, and Mitigation </a:t>
            </a:r>
          </a:p>
          <a:p>
            <a:pPr marL="342900" indent="-342900">
              <a:buFont typeface="Arial" panose="020B0604020202020204" pitchFamily="34" charset="0"/>
              <a:buChar char="•"/>
            </a:pPr>
            <a:endParaRPr lang="en-US" sz="1600" b="1" dirty="0">
              <a:solidFill>
                <a:schemeClr val="bg1"/>
              </a:solidFill>
            </a:endParaRPr>
          </a:p>
          <a:p>
            <a:pPr marL="285750" indent="-285750">
              <a:buFont typeface="Arial" panose="020B0604020202020204" pitchFamily="34" charset="0"/>
              <a:buChar char="•"/>
            </a:pPr>
            <a:r>
              <a:rPr lang="en-US" sz="1600" b="1" dirty="0">
                <a:solidFill>
                  <a:schemeClr val="bg1"/>
                </a:solidFill>
              </a:rPr>
              <a:t>Integrated Systems Health Management (ISHM)</a:t>
            </a:r>
          </a:p>
          <a:p>
            <a:pPr marL="744538" lvl="1" indent="-287338">
              <a:buFont typeface="Arial" panose="020B0604020202020204" pitchFamily="34" charset="0"/>
              <a:buChar char="-"/>
            </a:pPr>
            <a:r>
              <a:rPr lang="en-US" sz="1600" dirty="0">
                <a:solidFill>
                  <a:schemeClr val="bg1"/>
                </a:solidFill>
              </a:rPr>
              <a:t>Anomaly Detection</a:t>
            </a:r>
          </a:p>
          <a:p>
            <a:pPr marL="744538" lvl="1" indent="-287338">
              <a:buFont typeface="Arial" panose="020B0604020202020204" pitchFamily="34" charset="0"/>
              <a:buChar char="-"/>
            </a:pPr>
            <a:r>
              <a:rPr lang="en-US" sz="1600" dirty="0">
                <a:solidFill>
                  <a:schemeClr val="bg1"/>
                </a:solidFill>
              </a:rPr>
              <a:t>Fault Isolation and Diagnostics</a:t>
            </a:r>
          </a:p>
          <a:p>
            <a:pPr marL="744538" lvl="1" indent="-287338">
              <a:buFont typeface="Arial" panose="020B0604020202020204" pitchFamily="34" charset="0"/>
              <a:buChar char="-"/>
            </a:pPr>
            <a:r>
              <a:rPr lang="en-US" sz="1600" dirty="0">
                <a:solidFill>
                  <a:schemeClr val="bg1"/>
                </a:solidFill>
              </a:rPr>
              <a:t>Prognostics </a:t>
            </a:r>
          </a:p>
          <a:p>
            <a:pPr marL="744538" lvl="1" indent="-287338">
              <a:buFont typeface="Arial" panose="020B0604020202020204" pitchFamily="34" charset="0"/>
              <a:buChar char="-"/>
            </a:pPr>
            <a:r>
              <a:rPr lang="en-US" sz="1600" dirty="0">
                <a:solidFill>
                  <a:schemeClr val="bg1"/>
                </a:solidFill>
              </a:rPr>
              <a:t>Repair, Mitigation, and Recovery </a:t>
            </a:r>
          </a:p>
          <a:p>
            <a:pPr marL="744538" lvl="1" indent="-287338">
              <a:buFont typeface="Arial" panose="020B0604020202020204" pitchFamily="34" charset="0"/>
              <a:buChar char="-"/>
            </a:pPr>
            <a:r>
              <a:rPr lang="en-US" sz="1600" dirty="0">
                <a:solidFill>
                  <a:schemeClr val="bg1"/>
                </a:solidFill>
              </a:rPr>
              <a:t>Small Robotic Inspectors</a:t>
            </a:r>
          </a:p>
          <a:p>
            <a:pPr marL="342900" indent="-342900">
              <a:buFont typeface="Arial" panose="020B0604020202020204" pitchFamily="34" charset="0"/>
              <a:buChar char="•"/>
            </a:pPr>
            <a:endParaRPr lang="en-US" sz="1600" b="1" dirty="0">
              <a:solidFill>
                <a:schemeClr val="bg1"/>
              </a:solidFill>
            </a:endParaRPr>
          </a:p>
          <a:p>
            <a:pPr marL="285750" indent="-285750">
              <a:buFont typeface="Arial" panose="020B0604020202020204" pitchFamily="34" charset="0"/>
              <a:buChar char="•"/>
            </a:pPr>
            <a:r>
              <a:rPr lang="en-US" sz="1600" b="1" dirty="0">
                <a:solidFill>
                  <a:schemeClr val="bg1"/>
                </a:solidFill>
              </a:rPr>
              <a:t>Precision Automated Alignment and Positioning Systems</a:t>
            </a:r>
          </a:p>
          <a:p>
            <a:pPr marL="285750" indent="-285750">
              <a:buFont typeface="Arial" panose="020B0604020202020204" pitchFamily="34" charset="0"/>
              <a:buChar char="•"/>
            </a:pPr>
            <a:endParaRPr lang="en-US" sz="1600" b="1" dirty="0">
              <a:solidFill>
                <a:schemeClr val="bg1"/>
              </a:solidFill>
            </a:endParaRPr>
          </a:p>
          <a:p>
            <a:pPr marL="285750" indent="-285750">
              <a:buFont typeface="Arial" panose="020B0604020202020204" pitchFamily="34" charset="0"/>
              <a:buChar char="•"/>
            </a:pPr>
            <a:r>
              <a:rPr lang="en-US" sz="1600" b="1" dirty="0">
                <a:solidFill>
                  <a:schemeClr val="bg1"/>
                </a:solidFill>
              </a:rPr>
              <a:t>Advanced Ground Crew Work Instructions and Procedures Display</a:t>
            </a:r>
          </a:p>
          <a:p>
            <a:pPr marL="285750" indent="-285750">
              <a:buFont typeface="Arial" panose="020B0604020202020204" pitchFamily="34" charset="0"/>
              <a:buChar char="•"/>
            </a:pPr>
            <a:endParaRPr lang="en-US" sz="1600" b="1" dirty="0">
              <a:solidFill>
                <a:schemeClr val="bg1"/>
              </a:solidFill>
            </a:endParaRPr>
          </a:p>
          <a:p>
            <a:pPr marL="285750" indent="-285750">
              <a:buFont typeface="Arial" panose="020B0604020202020204" pitchFamily="34" charset="0"/>
              <a:buChar char="•"/>
            </a:pPr>
            <a:r>
              <a:rPr lang="en-US" sz="1600" b="1" dirty="0">
                <a:solidFill>
                  <a:schemeClr val="bg1"/>
                </a:solidFill>
              </a:rPr>
              <a:t>Helium Usage Reduction Technologies </a:t>
            </a:r>
          </a:p>
          <a:p>
            <a:pPr marL="285750" indent="-285750">
              <a:buFont typeface="Arial" panose="020B0604020202020204" pitchFamily="34" charset="0"/>
              <a:buChar char="•"/>
            </a:pPr>
            <a:endParaRPr lang="en-US" sz="1600" b="1" dirty="0">
              <a:solidFill>
                <a:schemeClr val="bg1"/>
              </a:solidFill>
            </a:endParaRPr>
          </a:p>
          <a:p>
            <a:pPr marL="285750" indent="-285750">
              <a:buFont typeface="Arial" panose="020B0604020202020204" pitchFamily="34" charset="0"/>
              <a:buChar char="•"/>
            </a:pPr>
            <a:r>
              <a:rPr lang="en-US" sz="1600" b="1" dirty="0">
                <a:solidFill>
                  <a:schemeClr val="bg1"/>
                </a:solidFill>
              </a:rPr>
              <a:t>Health and Safety Systems for Operations</a:t>
            </a:r>
          </a:p>
        </p:txBody>
      </p:sp>
      <p:sp>
        <p:nvSpPr>
          <p:cNvPr id="10" name="Rectangle 6">
            <a:extLst>
              <a:ext uri="{FF2B5EF4-FFF2-40B4-BE49-F238E27FC236}">
                <a16:creationId xmlns:a16="http://schemas.microsoft.com/office/drawing/2014/main" id="{831F3122-B3AB-471E-ADE4-70FB968FEDC7}"/>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15</a:t>
            </a:fld>
            <a:endParaRPr lang="en-US" dirty="0"/>
          </a:p>
        </p:txBody>
      </p:sp>
      <p:sp>
        <p:nvSpPr>
          <p:cNvPr id="11" name="Title 4"/>
          <p:cNvSpPr>
            <a:spLocks noGrp="1"/>
          </p:cNvSpPr>
          <p:nvPr>
            <p:ph type="title"/>
          </p:nvPr>
        </p:nvSpPr>
        <p:spPr>
          <a:xfrm>
            <a:off x="479744" y="136698"/>
            <a:ext cx="10168737" cy="553225"/>
          </a:xfrm>
        </p:spPr>
        <p:txBody>
          <a:bodyPr/>
          <a:lstStyle/>
          <a:p>
            <a:r>
              <a:rPr lang="en-US" dirty="0"/>
              <a:t>EGS High Priority Capability Gaps</a:t>
            </a:r>
          </a:p>
        </p:txBody>
      </p:sp>
    </p:spTree>
    <p:extLst>
      <p:ext uri="{BB962C8B-B14F-4D97-AF65-F5344CB8AC3E}">
        <p14:creationId xmlns:p14="http://schemas.microsoft.com/office/powerpoint/2010/main" val="311114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EGS High Priority Capability Gaps - Descriptions</a:t>
            </a:r>
          </a:p>
        </p:txBody>
      </p:sp>
      <p:sp>
        <p:nvSpPr>
          <p:cNvPr id="6" name="Content Placeholder 5"/>
          <p:cNvSpPr>
            <a:spLocks noGrp="1"/>
          </p:cNvSpPr>
          <p:nvPr>
            <p:ph idx="1"/>
          </p:nvPr>
        </p:nvSpPr>
        <p:spPr>
          <a:xfrm>
            <a:off x="365759" y="1005840"/>
            <a:ext cx="11430000" cy="5577840"/>
          </a:xfrm>
        </p:spPr>
        <p:txBody>
          <a:bodyPr>
            <a:noAutofit/>
          </a:bodyPr>
          <a:lstStyle/>
          <a:p>
            <a:pPr>
              <a:spcBef>
                <a:spcPts val="384"/>
              </a:spcBef>
            </a:pPr>
            <a:r>
              <a:rPr lang="en-US" sz="1600" dirty="0">
                <a:solidFill>
                  <a:prstClr val="black"/>
                </a:solidFill>
              </a:rPr>
              <a:t>Low-Loss, High-Efficiency Storage, Distribution, and Conservation of Cryogenic Fluids and Commodities through Passive, Active, and Vacuum Jacket Means</a:t>
            </a:r>
          </a:p>
          <a:p>
            <a:pPr lvl="1">
              <a:spcBef>
                <a:spcPts val="384"/>
              </a:spcBef>
            </a:pPr>
            <a:r>
              <a:rPr lang="en-US" sz="1400" dirty="0"/>
              <a:t>Reduce Hydrogen boil-off losses, improve/optimize fill rates while maintaining liquid properties, minimize transfer losses, reduce reliance on expert operators for routine, labor intensive activities (autonomous propellant loading), optimize storage and distribution of propellants (e.g., green, toxic, or cryogenic) for use at launch complex. </a:t>
            </a:r>
          </a:p>
          <a:p>
            <a:pPr lvl="1">
              <a:spcBef>
                <a:spcPts val="384"/>
              </a:spcBef>
            </a:pPr>
            <a:endParaRPr lang="en-US" sz="1400" dirty="0"/>
          </a:p>
          <a:p>
            <a:pPr>
              <a:spcBef>
                <a:spcPts val="384"/>
              </a:spcBef>
            </a:pPr>
            <a:r>
              <a:rPr lang="en-US" sz="1600" dirty="0">
                <a:solidFill>
                  <a:prstClr val="black"/>
                </a:solidFill>
              </a:rPr>
              <a:t>Cryogenic/Non-Hazardous/Toxic Fluids Leak, Fire Detection and Mitigation</a:t>
            </a:r>
          </a:p>
          <a:p>
            <a:pPr lvl="1">
              <a:spcBef>
                <a:spcPts val="384"/>
              </a:spcBef>
            </a:pPr>
            <a:r>
              <a:rPr lang="en-US" sz="1400" dirty="0">
                <a:solidFill>
                  <a:prstClr val="black"/>
                </a:solidFill>
              </a:rPr>
              <a:t>Area surveillance and hazard sensing systems to detect and identify, spills, leaks, increased background percent of commodities, and fires of cryogenic, green, hypergolic and toxic fluids and gases in storage areas as well as monitoring of operational areas when personnel are present.</a:t>
            </a:r>
          </a:p>
          <a:p>
            <a:pPr lvl="1">
              <a:spcBef>
                <a:spcPts val="384"/>
              </a:spcBef>
            </a:pPr>
            <a:endParaRPr lang="en-US" sz="1400" dirty="0">
              <a:solidFill>
                <a:prstClr val="black"/>
              </a:solidFill>
            </a:endParaRPr>
          </a:p>
          <a:p>
            <a:pPr>
              <a:spcBef>
                <a:spcPts val="384"/>
              </a:spcBef>
            </a:pPr>
            <a:r>
              <a:rPr lang="en-US" sz="1600" dirty="0">
                <a:solidFill>
                  <a:prstClr val="black"/>
                </a:solidFill>
              </a:rPr>
              <a:t>Corrosion Prevention, Detection, and Mitigation </a:t>
            </a:r>
          </a:p>
          <a:p>
            <a:pPr lvl="1">
              <a:spcBef>
                <a:spcPts val="384"/>
              </a:spcBef>
            </a:pPr>
            <a:r>
              <a:rPr lang="en-US" sz="1400" dirty="0">
                <a:solidFill>
                  <a:prstClr val="black"/>
                </a:solidFill>
              </a:rPr>
              <a:t>Corrosion detection under coatings, corrosion inhibitors, environmentally friendly coatings (no/low VOC), corrosion preventative compounds and protective coatings, new coating options for the Qualified Products List, corrosion-resistant materials and coatings to minimize inspection, maintenance, repair, and refurbishment requirements (composites and ablatives).</a:t>
            </a:r>
          </a:p>
          <a:p>
            <a:pPr lvl="1">
              <a:spcBef>
                <a:spcPts val="384"/>
              </a:spcBef>
            </a:pPr>
            <a:endParaRPr lang="en-US" sz="1400" dirty="0">
              <a:solidFill>
                <a:prstClr val="black"/>
              </a:solidFill>
            </a:endParaRPr>
          </a:p>
          <a:p>
            <a:pPr>
              <a:spcBef>
                <a:spcPts val="384"/>
              </a:spcBef>
            </a:pPr>
            <a:r>
              <a:rPr lang="en-US" sz="1600" dirty="0">
                <a:solidFill>
                  <a:prstClr val="black"/>
                </a:solidFill>
              </a:rPr>
              <a:t>Integrated Systems Health Management (ISHM)</a:t>
            </a:r>
          </a:p>
          <a:p>
            <a:pPr lvl="1">
              <a:spcBef>
                <a:spcPts val="384"/>
              </a:spcBef>
            </a:pPr>
            <a:r>
              <a:rPr lang="en-US" sz="1400" dirty="0">
                <a:solidFill>
                  <a:prstClr val="black"/>
                </a:solidFill>
              </a:rPr>
              <a:t>Reduce ground operations maintenance and processing time with on-site inspection and anomaly detection and identification, fault isolation and diagnostics, prognostics, repair, mitigation, and recovery, decision-making tools, autonomous command and control to automate complex and time critical decision making, small robotic inspectors to identify and resolve problems in difficult-to-access spaces, and measurement systems.</a:t>
            </a:r>
          </a:p>
        </p:txBody>
      </p:sp>
      <p:sp>
        <p:nvSpPr>
          <p:cNvPr id="8"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16</a:t>
            </a:fld>
            <a:endParaRPr lang="en-US" dirty="0"/>
          </a:p>
        </p:txBody>
      </p:sp>
    </p:spTree>
    <p:extLst>
      <p:ext uri="{BB962C8B-B14F-4D97-AF65-F5344CB8AC3E}">
        <p14:creationId xmlns:p14="http://schemas.microsoft.com/office/powerpoint/2010/main" val="1529033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EGS High Priority Capability Gaps - Descriptions</a:t>
            </a:r>
          </a:p>
        </p:txBody>
      </p:sp>
      <p:sp>
        <p:nvSpPr>
          <p:cNvPr id="6" name="Content Placeholder 5"/>
          <p:cNvSpPr>
            <a:spLocks noGrp="1"/>
          </p:cNvSpPr>
          <p:nvPr>
            <p:ph idx="1"/>
          </p:nvPr>
        </p:nvSpPr>
        <p:spPr>
          <a:xfrm>
            <a:off x="365760" y="1005840"/>
            <a:ext cx="11430000" cy="5577840"/>
          </a:xfrm>
        </p:spPr>
        <p:txBody>
          <a:bodyPr>
            <a:noAutofit/>
          </a:bodyPr>
          <a:lstStyle/>
          <a:p>
            <a:pPr>
              <a:spcBef>
                <a:spcPts val="384"/>
              </a:spcBef>
            </a:pPr>
            <a:r>
              <a:rPr lang="en-US" sz="1600" dirty="0">
                <a:solidFill>
                  <a:prstClr val="black"/>
                </a:solidFill>
              </a:rPr>
              <a:t>Precision Automated Alignment and Positioning Systems</a:t>
            </a:r>
          </a:p>
          <a:p>
            <a:pPr lvl="1">
              <a:spcBef>
                <a:spcPts val="384"/>
              </a:spcBef>
            </a:pPr>
            <a:r>
              <a:rPr lang="en-US" sz="1400" dirty="0">
                <a:solidFill>
                  <a:prstClr val="black"/>
                </a:solidFill>
              </a:rPr>
              <a:t>Real-time, rapid, and quantifiable systems that allow for accurate, controlled, and timely placement of large hardware for element-to-element integration during vehicle processing.</a:t>
            </a:r>
          </a:p>
          <a:p>
            <a:pPr lvl="1">
              <a:spcBef>
                <a:spcPts val="384"/>
              </a:spcBef>
            </a:pPr>
            <a:endParaRPr lang="en-US" sz="1400" dirty="0">
              <a:solidFill>
                <a:prstClr val="black"/>
              </a:solidFill>
            </a:endParaRPr>
          </a:p>
          <a:p>
            <a:pPr>
              <a:spcBef>
                <a:spcPts val="384"/>
              </a:spcBef>
            </a:pPr>
            <a:r>
              <a:rPr lang="en-US" sz="1600" dirty="0">
                <a:solidFill>
                  <a:prstClr val="black"/>
                </a:solidFill>
              </a:rPr>
              <a:t>Advanced Ground Crew Work Instructions and Procedures Display</a:t>
            </a:r>
          </a:p>
          <a:p>
            <a:pPr lvl="1">
              <a:spcBef>
                <a:spcPts val="384"/>
              </a:spcBef>
            </a:pPr>
            <a:r>
              <a:rPr lang="en-US" sz="1400" dirty="0">
                <a:solidFill>
                  <a:prstClr val="black"/>
                </a:solidFill>
              </a:rPr>
              <a:t>Overlay electronic procedures, directions, and engineering schematics on top of the actual system in the user’s visual field of view for the work as it is being performed to monitor user actions, provide directions, real-time guided-troubleshooting, diagnosis and repair, or certify that the process has been performed correctly.</a:t>
            </a:r>
          </a:p>
          <a:p>
            <a:pPr marL="457200" lvl="1" indent="0">
              <a:spcBef>
                <a:spcPts val="384"/>
              </a:spcBef>
              <a:buNone/>
            </a:pPr>
            <a:endParaRPr lang="en-US" sz="1400" dirty="0">
              <a:solidFill>
                <a:prstClr val="black"/>
              </a:solidFill>
            </a:endParaRPr>
          </a:p>
          <a:p>
            <a:pPr>
              <a:spcBef>
                <a:spcPts val="384"/>
              </a:spcBef>
            </a:pPr>
            <a:r>
              <a:rPr lang="en-US" sz="1600" dirty="0">
                <a:solidFill>
                  <a:prstClr val="black"/>
                </a:solidFill>
              </a:rPr>
              <a:t>Helium Usage Reduction Technologies</a:t>
            </a:r>
          </a:p>
          <a:p>
            <a:pPr lvl="1">
              <a:spcBef>
                <a:spcPts val="384"/>
              </a:spcBef>
            </a:pPr>
            <a:r>
              <a:rPr lang="en-US" sz="1400" dirty="0">
                <a:solidFill>
                  <a:prstClr val="black"/>
                </a:solidFill>
              </a:rPr>
              <a:t>Eliminate/reduce/substitute the use of Helium where possible, real-time in-situ measurement to allow using only the minimum amount of Helium needed to meet the engine specifications, purge systems optimization, and alternative purge approaches for hydrogen.</a:t>
            </a:r>
          </a:p>
          <a:p>
            <a:pPr lvl="1">
              <a:spcBef>
                <a:spcPts val="384"/>
              </a:spcBef>
            </a:pPr>
            <a:endParaRPr lang="en-US" sz="1400" dirty="0">
              <a:solidFill>
                <a:prstClr val="black"/>
              </a:solidFill>
            </a:endParaRPr>
          </a:p>
          <a:p>
            <a:pPr>
              <a:spcBef>
                <a:spcPts val="384"/>
              </a:spcBef>
            </a:pPr>
            <a:r>
              <a:rPr lang="en-US" sz="1600" dirty="0">
                <a:solidFill>
                  <a:prstClr val="black"/>
                </a:solidFill>
              </a:rPr>
              <a:t>Health and Safety Systems for Operations</a:t>
            </a:r>
          </a:p>
          <a:p>
            <a:pPr lvl="1">
              <a:spcBef>
                <a:spcPts val="384"/>
              </a:spcBef>
            </a:pPr>
            <a:r>
              <a:rPr lang="en-US" sz="1400" dirty="0">
                <a:solidFill>
                  <a:prstClr val="black"/>
                </a:solidFill>
              </a:rPr>
              <a:t>Increase health and safety of operations personnel through virtual hazardous operations modeling, improved (on-demand, lighter-weight) Personal Protective Equipment, hazardous environment personnel monitoring systems, and automated/autonomous hazardous operations. </a:t>
            </a:r>
            <a:endParaRPr lang="en-US" sz="1400" dirty="0"/>
          </a:p>
        </p:txBody>
      </p:sp>
      <p:sp>
        <p:nvSpPr>
          <p:cNvPr id="8"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17</a:t>
            </a:fld>
            <a:endParaRPr lang="en-US" dirty="0"/>
          </a:p>
        </p:txBody>
      </p:sp>
    </p:spTree>
    <p:extLst>
      <p:ext uri="{BB962C8B-B14F-4D97-AF65-F5344CB8AC3E}">
        <p14:creationId xmlns:p14="http://schemas.microsoft.com/office/powerpoint/2010/main" val="3250230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upload.wikimedia.org/wikipedia/commons/a/ab/NewEGS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1659" y="1328208"/>
            <a:ext cx="5017666" cy="502814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6">
            <a:extLst>
              <a:ext uri="{FF2B5EF4-FFF2-40B4-BE49-F238E27FC236}">
                <a16:creationId xmlns:a16="http://schemas.microsoft.com/office/drawing/2014/main" id="{0CFE4E05-AE19-45D9-8C70-758A35FF7593}"/>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18</a:t>
            </a:fld>
            <a:endParaRPr lang="en-US" dirty="0"/>
          </a:p>
        </p:txBody>
      </p:sp>
    </p:spTree>
    <p:extLst>
      <p:ext uri="{BB962C8B-B14F-4D97-AF65-F5344CB8AC3E}">
        <p14:creationId xmlns:p14="http://schemas.microsoft.com/office/powerpoint/2010/main" val="3299139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75962A4-5CD7-E14E-A4A2-3E3283EB7317}"/>
              </a:ext>
            </a:extLst>
          </p:cNvPr>
          <p:cNvSpPr txBox="1">
            <a:spLocks/>
          </p:cNvSpPr>
          <p:nvPr/>
        </p:nvSpPr>
        <p:spPr>
          <a:xfrm>
            <a:off x="2098589" y="1554480"/>
            <a:ext cx="7961970" cy="1737502"/>
          </a:xfrm>
          <a:prstGeom prst="rect">
            <a:avLst/>
          </a:prstGeom>
          <a:effectLst>
            <a:outerShdw blurRad="50800" dist="38100" dir="5400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2400" b="1" i="0" kern="1200">
                <a:solidFill>
                  <a:schemeClr val="bg1"/>
                </a:solidFill>
                <a:latin typeface="Arial"/>
                <a:ea typeface="+mj-ea"/>
                <a:cs typeface="Arial"/>
              </a:defRPr>
            </a:lvl1pPr>
          </a:lstStyle>
          <a:p>
            <a:endParaRPr lang="en-US" sz="2800" dirty="0">
              <a:solidFill>
                <a:schemeClr val="tx1"/>
              </a:solidFill>
            </a:endParaRPr>
          </a:p>
          <a:p>
            <a:r>
              <a:rPr lang="en-US" sz="3200" dirty="0">
                <a:solidFill>
                  <a:schemeClr val="tx1"/>
                </a:solidFill>
              </a:rPr>
              <a:t>Backup</a:t>
            </a:r>
          </a:p>
          <a:p>
            <a:endParaRPr lang="en-US" dirty="0">
              <a:solidFill>
                <a:schemeClr val="tx1"/>
              </a:solidFill>
            </a:endParaRPr>
          </a:p>
          <a:p>
            <a:r>
              <a:rPr lang="en-US" dirty="0">
                <a:solidFill>
                  <a:schemeClr val="tx1"/>
                </a:solidFill>
              </a:rPr>
              <a:t>EGS Capability Gaps and Technologies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8034" y="3443872"/>
            <a:ext cx="1919338" cy="1919338"/>
          </a:xfrm>
          <a:prstGeom prst="rect">
            <a:avLst/>
          </a:prstGeom>
        </p:spPr>
      </p:pic>
      <p:sp>
        <p:nvSpPr>
          <p:cNvPr id="8"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19</a:t>
            </a:fld>
            <a:endParaRPr lang="en-US" dirty="0"/>
          </a:p>
        </p:txBody>
      </p:sp>
    </p:spTree>
    <p:extLst>
      <p:ext uri="{BB962C8B-B14F-4D97-AF65-F5344CB8AC3E}">
        <p14:creationId xmlns:p14="http://schemas.microsoft.com/office/powerpoint/2010/main" val="3957094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17112" y="822960"/>
            <a:ext cx="8986283" cy="5718544"/>
          </a:xfrm>
          <a:prstGeom prst="rect">
            <a:avLst/>
          </a:prstGeom>
        </p:spPr>
      </p:pic>
      <p:sp>
        <p:nvSpPr>
          <p:cNvPr id="2" name="Title 1"/>
          <p:cNvSpPr>
            <a:spLocks noGrp="1"/>
          </p:cNvSpPr>
          <p:nvPr>
            <p:ph type="title"/>
          </p:nvPr>
        </p:nvSpPr>
        <p:spPr/>
        <p:txBody>
          <a:bodyPr/>
          <a:lstStyle/>
          <a:p>
            <a:r>
              <a:rPr lang="en-US" dirty="0"/>
              <a:t>Artemis I Capability Gaps</a:t>
            </a:r>
          </a:p>
        </p:txBody>
      </p:sp>
      <p:sp>
        <p:nvSpPr>
          <p:cNvPr id="52"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20</a:t>
            </a:fld>
            <a:endParaRPr lang="en-US" dirty="0"/>
          </a:p>
        </p:txBody>
      </p:sp>
    </p:spTree>
    <p:extLst>
      <p:ext uri="{BB962C8B-B14F-4D97-AF65-F5344CB8AC3E}">
        <p14:creationId xmlns:p14="http://schemas.microsoft.com/office/powerpoint/2010/main" val="2665029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Artemis II Capability Gaps and Technologies</a:t>
            </a:r>
          </a:p>
        </p:txBody>
      </p:sp>
      <p:pic>
        <p:nvPicPr>
          <p:cNvPr id="9" name="Picture 8"/>
          <p:cNvPicPr>
            <a:picLocks noChangeAspect="1"/>
          </p:cNvPicPr>
          <p:nvPr/>
        </p:nvPicPr>
        <p:blipFill>
          <a:blip r:embed="rId2"/>
          <a:stretch>
            <a:fillRect/>
          </a:stretch>
        </p:blipFill>
        <p:spPr>
          <a:xfrm>
            <a:off x="1597448" y="828976"/>
            <a:ext cx="9004572" cy="5974598"/>
          </a:xfrm>
          <a:prstGeom prst="rect">
            <a:avLst/>
          </a:prstGeom>
        </p:spPr>
      </p:pic>
      <p:sp>
        <p:nvSpPr>
          <p:cNvPr id="123"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21</a:t>
            </a:fld>
            <a:endParaRPr lang="en-US" dirty="0"/>
          </a:p>
        </p:txBody>
      </p:sp>
    </p:spTree>
    <p:extLst>
      <p:ext uri="{BB962C8B-B14F-4D97-AF65-F5344CB8AC3E}">
        <p14:creationId xmlns:p14="http://schemas.microsoft.com/office/powerpoint/2010/main" val="2327513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Artemis III Capability Gaps and Technologies</a:t>
            </a:r>
          </a:p>
        </p:txBody>
      </p:sp>
      <p:pic>
        <p:nvPicPr>
          <p:cNvPr id="4" name="Picture 3"/>
          <p:cNvPicPr>
            <a:picLocks noChangeAspect="1"/>
          </p:cNvPicPr>
          <p:nvPr/>
        </p:nvPicPr>
        <p:blipFill>
          <a:blip r:embed="rId2"/>
          <a:stretch>
            <a:fillRect/>
          </a:stretch>
        </p:blipFill>
        <p:spPr>
          <a:xfrm>
            <a:off x="1744930" y="822960"/>
            <a:ext cx="8687553" cy="5980694"/>
          </a:xfrm>
          <a:prstGeom prst="rect">
            <a:avLst/>
          </a:prstGeom>
        </p:spPr>
      </p:pic>
      <p:sp>
        <p:nvSpPr>
          <p:cNvPr id="44"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22</a:t>
            </a:fld>
            <a:endParaRPr lang="en-US" dirty="0"/>
          </a:p>
        </p:txBody>
      </p:sp>
    </p:spTree>
    <p:extLst>
      <p:ext uri="{BB962C8B-B14F-4D97-AF65-F5344CB8AC3E}">
        <p14:creationId xmlns:p14="http://schemas.microsoft.com/office/powerpoint/2010/main" val="3925316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Science Mission-1 Capability Gaps and Technologies</a:t>
            </a:r>
          </a:p>
        </p:txBody>
      </p:sp>
      <p:pic>
        <p:nvPicPr>
          <p:cNvPr id="4" name="Picture 3"/>
          <p:cNvPicPr>
            <a:picLocks noChangeAspect="1"/>
          </p:cNvPicPr>
          <p:nvPr/>
        </p:nvPicPr>
        <p:blipFill>
          <a:blip r:embed="rId2"/>
          <a:stretch>
            <a:fillRect/>
          </a:stretch>
        </p:blipFill>
        <p:spPr>
          <a:xfrm>
            <a:off x="1633721" y="822960"/>
            <a:ext cx="8943607" cy="5938019"/>
          </a:xfrm>
          <a:prstGeom prst="rect">
            <a:avLst/>
          </a:prstGeom>
        </p:spPr>
      </p:pic>
      <p:sp>
        <p:nvSpPr>
          <p:cNvPr id="42" name="Rectangle 6"/>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23</a:t>
            </a:fld>
            <a:endParaRPr lang="en-US" dirty="0"/>
          </a:p>
        </p:txBody>
      </p:sp>
    </p:spTree>
    <p:extLst>
      <p:ext uri="{BB962C8B-B14F-4D97-AF65-F5344CB8AC3E}">
        <p14:creationId xmlns:p14="http://schemas.microsoft.com/office/powerpoint/2010/main" val="909182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Capability Gap Definitions</a:t>
            </a:r>
          </a:p>
        </p:txBody>
      </p:sp>
      <p:sp>
        <p:nvSpPr>
          <p:cNvPr id="6" name="Content Placeholder 5"/>
          <p:cNvSpPr>
            <a:spLocks noGrp="1"/>
          </p:cNvSpPr>
          <p:nvPr>
            <p:ph idx="1"/>
          </p:nvPr>
        </p:nvSpPr>
        <p:spPr>
          <a:xfrm>
            <a:off x="386080" y="981074"/>
            <a:ext cx="9977120" cy="5876926"/>
          </a:xfrm>
        </p:spPr>
        <p:txBody>
          <a:bodyPr>
            <a:noAutofit/>
          </a:bodyPr>
          <a:lstStyle/>
          <a:p>
            <a:pPr>
              <a:spcBef>
                <a:spcPts val="384"/>
              </a:spcBef>
            </a:pPr>
            <a:r>
              <a:rPr lang="en-US" sz="1600" dirty="0">
                <a:solidFill>
                  <a:prstClr val="black"/>
                </a:solidFill>
              </a:rPr>
              <a:t>Capability</a:t>
            </a:r>
          </a:p>
          <a:p>
            <a:pPr lvl="1">
              <a:spcBef>
                <a:spcPts val="384"/>
              </a:spcBef>
            </a:pPr>
            <a:r>
              <a:rPr lang="en-US" sz="1400" dirty="0">
                <a:solidFill>
                  <a:prstClr val="black"/>
                </a:solidFill>
              </a:rPr>
              <a:t>The ability to complete a task or meet an exploration objective through Architecture, Engineering, Technology, or Operations for a given set of constraints and level of risk.</a:t>
            </a:r>
          </a:p>
          <a:p>
            <a:pPr lvl="1">
              <a:spcBef>
                <a:spcPts val="384"/>
              </a:spcBef>
            </a:pPr>
            <a:endParaRPr lang="en-US" sz="1400" dirty="0">
              <a:solidFill>
                <a:prstClr val="black"/>
              </a:solidFill>
            </a:endParaRPr>
          </a:p>
          <a:p>
            <a:pPr>
              <a:spcBef>
                <a:spcPts val="384"/>
              </a:spcBef>
            </a:pPr>
            <a:r>
              <a:rPr lang="en-US" sz="1600" dirty="0">
                <a:solidFill>
                  <a:prstClr val="black"/>
                </a:solidFill>
              </a:rPr>
              <a:t>Capability Gap</a:t>
            </a:r>
          </a:p>
          <a:p>
            <a:pPr lvl="1">
              <a:spcBef>
                <a:spcPts val="384"/>
              </a:spcBef>
            </a:pPr>
            <a:r>
              <a:rPr lang="en-US" sz="1400" dirty="0">
                <a:solidFill>
                  <a:prstClr val="black"/>
                </a:solidFill>
              </a:rPr>
              <a:t>The inability to complete a task or meet an exploration objective. The gap may be the result of no existing capability, lack of proficiency or sufficiency in an existing capability solution, or the need to replace an existing capability solution to prevent a future gap. </a:t>
            </a:r>
          </a:p>
          <a:p>
            <a:pPr lvl="1">
              <a:spcBef>
                <a:spcPts val="384"/>
              </a:spcBef>
            </a:pPr>
            <a:endParaRPr lang="en-US" sz="1400" dirty="0">
              <a:solidFill>
                <a:prstClr val="black"/>
              </a:solidFill>
            </a:endParaRPr>
          </a:p>
          <a:p>
            <a:pPr>
              <a:spcBef>
                <a:spcPts val="384"/>
              </a:spcBef>
            </a:pPr>
            <a:r>
              <a:rPr lang="en-US" sz="1600" dirty="0">
                <a:solidFill>
                  <a:prstClr val="black"/>
                </a:solidFill>
              </a:rPr>
              <a:t>Technology Gap</a:t>
            </a:r>
          </a:p>
          <a:p>
            <a:pPr lvl="1">
              <a:spcBef>
                <a:spcPts val="384"/>
              </a:spcBef>
            </a:pPr>
            <a:r>
              <a:rPr lang="en-US" sz="1400" dirty="0">
                <a:solidFill>
                  <a:prstClr val="black"/>
                </a:solidFill>
              </a:rPr>
              <a:t>New and/or novel performance or function that has not been demonstrated (solutions to this gap type are generally TRL 1-4)</a:t>
            </a:r>
          </a:p>
          <a:p>
            <a:pPr>
              <a:spcBef>
                <a:spcPts val="384"/>
              </a:spcBef>
            </a:pPr>
            <a:endParaRPr lang="en-US" sz="1400" dirty="0">
              <a:solidFill>
                <a:prstClr val="black"/>
              </a:solidFill>
            </a:endParaRPr>
          </a:p>
          <a:p>
            <a:pPr>
              <a:spcBef>
                <a:spcPts val="384"/>
              </a:spcBef>
            </a:pPr>
            <a:r>
              <a:rPr lang="en-US" sz="1600" dirty="0">
                <a:solidFill>
                  <a:prstClr val="black"/>
                </a:solidFill>
              </a:rPr>
              <a:t>Development Gap</a:t>
            </a:r>
          </a:p>
          <a:p>
            <a:pPr lvl="1">
              <a:spcBef>
                <a:spcPts val="384"/>
              </a:spcBef>
            </a:pPr>
            <a:r>
              <a:rPr lang="en-US" sz="1400" dirty="0">
                <a:solidFill>
                  <a:prstClr val="black"/>
                </a:solidFill>
              </a:rPr>
              <a:t>At least one potential solution has been identified, but additional work is required to ensure feasibility of the new and/or novel performance or function in a specific operational application (solutions to this gap type are generally TRL 5-9)</a:t>
            </a:r>
          </a:p>
          <a:p>
            <a:pPr>
              <a:spcBef>
                <a:spcPts val="384"/>
              </a:spcBef>
            </a:pPr>
            <a:endParaRPr lang="en-US" sz="1400" dirty="0">
              <a:solidFill>
                <a:prstClr val="black"/>
              </a:solidFill>
            </a:endParaRPr>
          </a:p>
          <a:p>
            <a:pPr>
              <a:spcBef>
                <a:spcPts val="384"/>
              </a:spcBef>
            </a:pPr>
            <a:r>
              <a:rPr lang="en-US" sz="1600" dirty="0">
                <a:solidFill>
                  <a:prstClr val="black"/>
                </a:solidFill>
              </a:rPr>
              <a:t>Engineering Gap</a:t>
            </a:r>
          </a:p>
          <a:p>
            <a:pPr lvl="1">
              <a:spcBef>
                <a:spcPts val="384"/>
              </a:spcBef>
            </a:pPr>
            <a:r>
              <a:rPr lang="en-US" sz="1400" dirty="0">
                <a:solidFill>
                  <a:prstClr val="black"/>
                </a:solidFill>
              </a:rPr>
              <a:t>Performance or function is well accepted (not new or novel), but requires engineering development for a specific mission (solutions to this gap type are generally TRL 5-9)</a:t>
            </a:r>
          </a:p>
          <a:p>
            <a:pPr marL="0" indent="0">
              <a:spcBef>
                <a:spcPts val="384"/>
              </a:spcBef>
              <a:buNone/>
            </a:pPr>
            <a:endParaRPr lang="en-US" sz="1400" dirty="0"/>
          </a:p>
        </p:txBody>
      </p:sp>
      <p:sp>
        <p:nvSpPr>
          <p:cNvPr id="8" name="Rectangle 6">
            <a:extLst>
              <a:ext uri="{FF2B5EF4-FFF2-40B4-BE49-F238E27FC236}">
                <a16:creationId xmlns:a16="http://schemas.microsoft.com/office/drawing/2014/main" id="{CBBD9634-EA36-44ED-9E39-67B4C3E15852}"/>
              </a:ext>
            </a:extLst>
          </p:cNvPr>
          <p:cNvSpPr txBox="1">
            <a:spLocks noChangeArrowheads="1"/>
          </p:cNvSpPr>
          <p:nvPr/>
        </p:nvSpPr>
        <p:spPr>
          <a:xfrm>
            <a:off x="11367665" y="6521827"/>
            <a:ext cx="699944" cy="239526"/>
          </a:xfrm>
          <a:prstGeom prst="rect">
            <a:avLst/>
          </a:prstGeom>
        </p:spPr>
        <p:txBody>
          <a:bodyPr vert="horz" wrap="square" lIns="81041" tIns="40520" rIns="81041" bIns="40520" numCol="1" anchor="t" anchorCtr="0" compatLnSpc="1">
            <a:prstTxWarp prst="textNoShape">
              <a:avLst/>
            </a:prstTxWarp>
          </a:bodyPr>
          <a:lstStyle>
            <a:lvl1pPr algn="r">
              <a:defRPr sz="700">
                <a:solidFill>
                  <a:srgbClr val="A6A6A6"/>
                </a:solidFill>
                <a:cs typeface="Arial" charset="0"/>
              </a:defRPr>
            </a:lvl1pPr>
          </a:lstStyle>
          <a:p>
            <a:pPr defTabSz="450221" fontAlgn="base">
              <a:spcBef>
                <a:spcPct val="0"/>
              </a:spcBef>
              <a:spcAft>
                <a:spcPct val="0"/>
              </a:spcAft>
              <a:defRPr/>
            </a:pPr>
            <a:fld id="{CC061400-E4A7-4380-BD9F-280ED8C35877}" type="slidenum">
              <a:rPr lang="en-US" smtClean="0"/>
              <a:pPr defTabSz="450221" fontAlgn="base">
                <a:spcBef>
                  <a:spcPct val="0"/>
                </a:spcBef>
                <a:spcAft>
                  <a:spcPct val="0"/>
                </a:spcAft>
                <a:defRPr/>
              </a:pPr>
              <a:t>24</a:t>
            </a:fld>
            <a:endParaRPr lang="en-US" dirty="0"/>
          </a:p>
        </p:txBody>
      </p:sp>
    </p:spTree>
    <p:extLst>
      <p:ext uri="{BB962C8B-B14F-4D97-AF65-F5344CB8AC3E}">
        <p14:creationId xmlns:p14="http://schemas.microsoft.com/office/powerpoint/2010/main" val="3405716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98DA411-0064-8E43-8C67-3FB137CD0B38}" type="slidenum">
              <a:rPr lang="en-US" smtClean="0">
                <a:solidFill>
                  <a:srgbClr val="FFFFFE">
                    <a:tint val="75000"/>
                  </a:srgbClr>
                </a:solidFill>
              </a:rPr>
              <a:pPr/>
              <a:t>25</a:t>
            </a:fld>
            <a:endParaRPr lang="en-US">
              <a:solidFill>
                <a:srgbClr val="FFFFFE">
                  <a:tint val="75000"/>
                </a:srgbClr>
              </a:solidFill>
            </a:endParaRPr>
          </a:p>
        </p:txBody>
      </p:sp>
    </p:spTree>
    <p:extLst>
      <p:ext uri="{BB962C8B-B14F-4D97-AF65-F5344CB8AC3E}">
        <p14:creationId xmlns:p14="http://schemas.microsoft.com/office/powerpoint/2010/main" val="646739534"/>
      </p:ext>
    </p:extLst>
  </p:cSld>
  <p:clrMapOvr>
    <a:masterClrMapping/>
  </p:clrMapOvr>
</p:sld>
</file>

<file path=ppt/theme/theme1.xml><?xml version="1.0" encoding="utf-8"?>
<a:theme xmlns:a="http://schemas.openxmlformats.org/drawingml/2006/main" name="3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op 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5738</TotalTime>
  <Words>2249</Words>
  <Application>Microsoft Office PowerPoint</Application>
  <PresentationFormat>Widescreen</PresentationFormat>
  <Paragraphs>284</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Wingdings</vt:lpstr>
      <vt:lpstr>3_Office Theme</vt:lpstr>
      <vt:lpstr>Exploration Ground Systems NASA Kennedy Space Center </vt:lpstr>
      <vt:lpstr>EGS Technology Infusion Strategy - Vision &amp; Mission</vt:lpstr>
      <vt:lpstr>EGS Technology Infusion Strategy - Alignment and Approach</vt:lpstr>
      <vt:lpstr>EGS Technology Infusion Strategic Initiatives</vt:lpstr>
      <vt:lpstr>EGS Technology Infusion Tools and Capabilities</vt:lpstr>
      <vt:lpstr>EGS Technology Infusion Tools and Capabilities</vt:lpstr>
      <vt:lpstr>2020 EGS Technology and Innovation Call</vt:lpstr>
      <vt:lpstr>2020 EGS Technology and Innovation Call - Summary</vt:lpstr>
      <vt:lpstr>2020 EGS Technology and Innovation Call - Results</vt:lpstr>
      <vt:lpstr>2019 EGS Technology Call - Results (5 projects in work)</vt:lpstr>
      <vt:lpstr>EGS Capability Gaps for Artemis Missions - Development</vt:lpstr>
      <vt:lpstr>EGS Capability Gaps for Artemis Missions - Manifest</vt:lpstr>
      <vt:lpstr>EGS Capability Gaps for Artemis Missions - Manifest</vt:lpstr>
      <vt:lpstr>EGS Capability Gaps for Artemis Missions - Comprehensive</vt:lpstr>
      <vt:lpstr>EGS High Priority Capability Gaps</vt:lpstr>
      <vt:lpstr>EGS High Priority Capability Gaps - Descriptions</vt:lpstr>
      <vt:lpstr>EGS High Priority Capability Gaps - Descriptions</vt:lpstr>
      <vt:lpstr>PowerPoint Presentation</vt:lpstr>
      <vt:lpstr>PowerPoint Presentation</vt:lpstr>
      <vt:lpstr>Artemis I Capability Gaps</vt:lpstr>
      <vt:lpstr>Artemis II Capability Gaps and Technologies</vt:lpstr>
      <vt:lpstr>Artemis III Capability Gaps and Technologies</vt:lpstr>
      <vt:lpstr>Science Mission-1 Capability Gaps and Technologies</vt:lpstr>
      <vt:lpstr>Capability Gap Definitions</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edit Master title style</dc:title>
  <dc:creator>chad.siwik@nasa.gov</dc:creator>
  <cp:lastModifiedBy>Patel, Ashish S. (KSC-KLXSIII)[ARES Corporation]</cp:lastModifiedBy>
  <cp:revision>437</cp:revision>
  <dcterms:created xsi:type="dcterms:W3CDTF">2018-01-10T18:52:05Z</dcterms:created>
  <dcterms:modified xsi:type="dcterms:W3CDTF">2020-10-01T18:13:38Z</dcterms:modified>
</cp:coreProperties>
</file>