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23"/>
  </p:notesMasterIdLst>
  <p:sldIdLst>
    <p:sldId id="2094" r:id="rId5"/>
    <p:sldId id="2095" r:id="rId6"/>
    <p:sldId id="2096" r:id="rId7"/>
    <p:sldId id="2114" r:id="rId8"/>
    <p:sldId id="2119" r:id="rId9"/>
    <p:sldId id="2111" r:id="rId10"/>
    <p:sldId id="2097" r:id="rId11"/>
    <p:sldId id="2118" r:id="rId12"/>
    <p:sldId id="2099" r:id="rId13"/>
    <p:sldId id="2109" r:id="rId14"/>
    <p:sldId id="2100" r:id="rId15"/>
    <p:sldId id="2101" r:id="rId16"/>
    <p:sldId id="2102" r:id="rId17"/>
    <p:sldId id="2103" r:id="rId18"/>
    <p:sldId id="2104" r:id="rId19"/>
    <p:sldId id="2105" r:id="rId20"/>
    <p:sldId id="2106" r:id="rId21"/>
    <p:sldId id="2107"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ris, Danny W. (MSFC-HP40)" initials="HDW(" lastIdx="6" clrIdx="0">
    <p:extLst>
      <p:ext uri="{19B8F6BF-5375-455C-9EA6-DF929625EA0E}">
        <p15:presenceInfo xmlns:p15="http://schemas.microsoft.com/office/powerpoint/2012/main" userId="S-1-5-21-330711430-3775241029-4075259233-60047" providerId="AD"/>
      </p:ext>
    </p:extLst>
  </p:cmAuthor>
  <p:cmAuthor id="2" name="Simon, Matthew A. (LARC-E402)" initials="SMA(" lastIdx="16" clrIdx="1">
    <p:extLst>
      <p:ext uri="{19B8F6BF-5375-455C-9EA6-DF929625EA0E}">
        <p15:presenceInfo xmlns:p15="http://schemas.microsoft.com/office/powerpoint/2012/main" userId="S-1-5-21-330711430-3775241029-4075259233-797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B3"/>
    <a:srgbClr val="000000"/>
    <a:srgbClr val="FFFFFF"/>
    <a:srgbClr val="C0504D"/>
    <a:srgbClr val="5185C2"/>
    <a:srgbClr val="00B050"/>
    <a:srgbClr val="1F497D"/>
    <a:srgbClr val="0070C0"/>
    <a:srgbClr val="911F70"/>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68" autoAdjust="0"/>
    <p:restoredTop sz="96707" autoAdjust="0"/>
  </p:normalViewPr>
  <p:slideViewPr>
    <p:cSldViewPr snapToGrid="0" snapToObjects="1">
      <p:cViewPr varScale="1">
        <p:scale>
          <a:sx n="156" d="100"/>
          <a:sy n="156" d="100"/>
        </p:scale>
        <p:origin x="180" y="2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200"/>
            </a:lvl1pPr>
          </a:lstStyle>
          <a:p>
            <a:fld id="{4A09BE2C-3875-4748-9F14-58EC80C7FF7A}" type="datetimeFigureOut">
              <a:rPr lang="en-US" smtClean="0"/>
              <a:t>10/6/2020</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200"/>
            </a:lvl1pPr>
          </a:lstStyle>
          <a:p>
            <a:fld id="{1547903C-CC2E-0F40-BBDA-F1625A7AB225}" type="slidenum">
              <a:rPr lang="en-US" smtClean="0"/>
              <a:t>‹#›</a:t>
            </a:fld>
            <a:endParaRPr lang="en-US" dirty="0"/>
          </a:p>
        </p:txBody>
      </p:sp>
    </p:spTree>
    <p:extLst>
      <p:ext uri="{BB962C8B-B14F-4D97-AF65-F5344CB8AC3E}">
        <p14:creationId xmlns:p14="http://schemas.microsoft.com/office/powerpoint/2010/main" val="3021937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a:p>
        </p:txBody>
      </p:sp>
      <p:sp>
        <p:nvSpPr>
          <p:cNvPr id="8" name="Text Placeholder 7"/>
          <p:cNvSpPr>
            <a:spLocks noGrp="1"/>
          </p:cNvSpPr>
          <p:nvPr>
            <p:ph type="body" sz="quarter" idx="13" hasCustomPrompt="1"/>
          </p:nvPr>
        </p:nvSpPr>
        <p:spPr>
          <a:xfrm>
            <a:off x="388620" y="4236721"/>
            <a:ext cx="5402580" cy="1047161"/>
          </a:xfrm>
        </p:spPr>
        <p:txBody>
          <a:bodyPr>
            <a:noAutofit/>
          </a:bodyPr>
          <a:lstStyle>
            <a:lvl1pPr marL="0" indent="0">
              <a:buNone/>
              <a:defRPr sz="2800" b="1">
                <a:solidFill>
                  <a:schemeClr val="bg1"/>
                </a:solidFill>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smtClean="0"/>
              <a:t>Title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26" y="95487"/>
            <a:ext cx="715837" cy="592854"/>
          </a:xfrm>
          <a:prstGeom prst="rect">
            <a:avLst/>
          </a:prstGeom>
        </p:spPr>
      </p:pic>
      <p:sp>
        <p:nvSpPr>
          <p:cNvPr id="10" name="Text Placeholder 7"/>
          <p:cNvSpPr>
            <a:spLocks noGrp="1"/>
          </p:cNvSpPr>
          <p:nvPr>
            <p:ph type="body" sz="quarter" idx="14" hasCustomPrompt="1"/>
          </p:nvPr>
        </p:nvSpPr>
        <p:spPr>
          <a:xfrm>
            <a:off x="388620" y="5364797"/>
            <a:ext cx="5402580" cy="931675"/>
          </a:xfrm>
        </p:spPr>
        <p:txBody>
          <a:bodyPr>
            <a:noAutofit/>
          </a:bodyPr>
          <a:lstStyle>
            <a:lvl1pPr marL="0" indent="0">
              <a:buNone/>
              <a:defRPr sz="1400" b="0">
                <a:solidFill>
                  <a:schemeClr val="bg1"/>
                </a:solidFill>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smtClean="0"/>
              <a:t>Subtitle</a:t>
            </a:r>
          </a:p>
        </p:txBody>
      </p:sp>
    </p:spTree>
    <p:extLst>
      <p:ext uri="{BB962C8B-B14F-4D97-AF65-F5344CB8AC3E}">
        <p14:creationId xmlns:p14="http://schemas.microsoft.com/office/powerpoint/2010/main" val="19057335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11/16/2020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3E8F63-40A3-4217-B929-30C8FBEDA7E0}" type="slidenum">
              <a:rPr lang="en-US" smtClean="0"/>
              <a:t>‹#›</a:t>
            </a:fld>
            <a:endParaRPr lang="en-US"/>
          </a:p>
        </p:txBody>
      </p:sp>
      <p:sp>
        <p:nvSpPr>
          <p:cNvPr id="7" name="Rectangle 9"/>
          <p:cNvSpPr>
            <a:spLocks noChangeArrowheads="1"/>
          </p:cNvSpPr>
          <p:nvPr userDrawn="1"/>
        </p:nvSpPr>
        <p:spPr bwMode="auto">
          <a:xfrm>
            <a:off x="0" y="0"/>
            <a:ext cx="12192000" cy="846138"/>
          </a:xfrm>
          <a:prstGeom prst="rect">
            <a:avLst/>
          </a:prstGeom>
          <a:solidFill>
            <a:srgbClr val="000000"/>
          </a:solidFill>
          <a:ln>
            <a:noFill/>
          </a:ln>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457200" fontAlgn="base">
              <a:spcBef>
                <a:spcPct val="20000"/>
              </a:spcBef>
              <a:spcAft>
                <a:spcPct val="0"/>
              </a:spcAft>
              <a:defRPr/>
            </a:pPr>
            <a:endParaRPr lang="en-US" altLang="en-US" sz="1800" dirty="0">
              <a:solidFill>
                <a:srgbClr val="000000"/>
              </a:solidFill>
              <a:latin typeface="Arial" charset="0"/>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50886" y="118347"/>
            <a:ext cx="715837" cy="592854"/>
          </a:xfrm>
          <a:prstGeom prst="rect">
            <a:avLst/>
          </a:prstGeom>
        </p:spPr>
      </p:pic>
      <p:sp>
        <p:nvSpPr>
          <p:cNvPr id="10" name="Content Placeholder 9"/>
          <p:cNvSpPr>
            <a:spLocks noGrp="1"/>
          </p:cNvSpPr>
          <p:nvPr>
            <p:ph sz="quarter" idx="13"/>
          </p:nvPr>
        </p:nvSpPr>
        <p:spPr>
          <a:xfrm>
            <a:off x="266700" y="936625"/>
            <a:ext cx="11658600" cy="5486400"/>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11"/>
          <p:cNvSpPr>
            <a:spLocks noGrp="1"/>
          </p:cNvSpPr>
          <p:nvPr>
            <p:ph type="body" sz="quarter" idx="14"/>
          </p:nvPr>
        </p:nvSpPr>
        <p:spPr>
          <a:xfrm>
            <a:off x="266700" y="59531"/>
            <a:ext cx="10607675" cy="727075"/>
          </a:xfrm>
        </p:spPr>
        <p:txBody>
          <a:bodyPr anchor="ct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Edit Master text styles</a:t>
            </a:r>
          </a:p>
        </p:txBody>
      </p:sp>
    </p:spTree>
    <p:extLst>
      <p:ext uri="{BB962C8B-B14F-4D97-AF65-F5344CB8AC3E}">
        <p14:creationId xmlns:p14="http://schemas.microsoft.com/office/powerpoint/2010/main" val="8675832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11/16/2020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3E8F63-40A3-4217-B929-30C8FBEDA7E0}" type="slidenum">
              <a:rPr lang="en-US" smtClean="0"/>
              <a:t>‹#›</a:t>
            </a:fld>
            <a:endParaRPr lang="en-US"/>
          </a:p>
        </p:txBody>
      </p:sp>
      <p:sp>
        <p:nvSpPr>
          <p:cNvPr id="7" name="Rectangle 9"/>
          <p:cNvSpPr>
            <a:spLocks noChangeArrowheads="1"/>
          </p:cNvSpPr>
          <p:nvPr userDrawn="1"/>
        </p:nvSpPr>
        <p:spPr bwMode="auto">
          <a:xfrm>
            <a:off x="0" y="0"/>
            <a:ext cx="12192000" cy="846138"/>
          </a:xfrm>
          <a:prstGeom prst="rect">
            <a:avLst/>
          </a:prstGeom>
          <a:solidFill>
            <a:srgbClr val="000000"/>
          </a:solidFill>
          <a:ln>
            <a:noFill/>
          </a:ln>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457200" fontAlgn="base">
              <a:spcBef>
                <a:spcPct val="20000"/>
              </a:spcBef>
              <a:spcAft>
                <a:spcPct val="0"/>
              </a:spcAft>
              <a:defRPr/>
            </a:pPr>
            <a:endParaRPr lang="en-US" altLang="en-US" sz="1800" dirty="0">
              <a:solidFill>
                <a:srgbClr val="000000"/>
              </a:solidFill>
              <a:latin typeface="Arial" charset="0"/>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50886" y="118347"/>
            <a:ext cx="715837" cy="592854"/>
          </a:xfrm>
          <a:prstGeom prst="rect">
            <a:avLst/>
          </a:prstGeom>
        </p:spPr>
      </p:pic>
      <p:sp>
        <p:nvSpPr>
          <p:cNvPr id="12" name="Text Placeholder 11"/>
          <p:cNvSpPr>
            <a:spLocks noGrp="1"/>
          </p:cNvSpPr>
          <p:nvPr>
            <p:ph type="body" sz="quarter" idx="14"/>
          </p:nvPr>
        </p:nvSpPr>
        <p:spPr>
          <a:xfrm>
            <a:off x="266700" y="59531"/>
            <a:ext cx="10607675" cy="727075"/>
          </a:xfrm>
        </p:spPr>
        <p:txBody>
          <a:bodyPr anchor="ct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smtClean="0"/>
              <a:t>Edit Master text styles</a:t>
            </a:r>
          </a:p>
        </p:txBody>
      </p:sp>
      <p:sp>
        <p:nvSpPr>
          <p:cNvPr id="9" name="Content Placeholder 9"/>
          <p:cNvSpPr>
            <a:spLocks noGrp="1"/>
          </p:cNvSpPr>
          <p:nvPr>
            <p:ph sz="quarter" idx="15"/>
          </p:nvPr>
        </p:nvSpPr>
        <p:spPr>
          <a:xfrm>
            <a:off x="266700" y="936625"/>
            <a:ext cx="5715000" cy="5486400"/>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9"/>
          <p:cNvSpPr>
            <a:spLocks noGrp="1"/>
          </p:cNvSpPr>
          <p:nvPr>
            <p:ph sz="quarter" idx="16"/>
          </p:nvPr>
        </p:nvSpPr>
        <p:spPr>
          <a:xfrm>
            <a:off x="6210300" y="936625"/>
            <a:ext cx="5715000" cy="5486400"/>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833608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Text Box 74"/>
          <p:cNvSpPr txBox="1">
            <a:spLocks noChangeArrowheads="1"/>
          </p:cNvSpPr>
          <p:nvPr userDrawn="1"/>
        </p:nvSpPr>
        <p:spPr bwMode="auto">
          <a:xfrm>
            <a:off x="9484206" y="530226"/>
            <a:ext cx="1513417" cy="276225"/>
          </a:xfrm>
          <a:prstGeom prst="rect">
            <a:avLst/>
          </a:prstGeom>
          <a:noFill/>
          <a:ln>
            <a:noFill/>
          </a:ln>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defTabSz="457200" eaLnBrk="0" fontAlgn="base" hangingPunct="0">
              <a:spcBef>
                <a:spcPct val="50000"/>
              </a:spcBef>
              <a:spcAft>
                <a:spcPct val="0"/>
              </a:spcAft>
              <a:defRPr/>
            </a:pPr>
            <a:r>
              <a:rPr lang="en-US" sz="600" dirty="0">
                <a:solidFill>
                  <a:prstClr val="black"/>
                </a:solidFill>
                <a:latin typeface="Arial" charset="0"/>
                <a:ea typeface="ヒラギノ角ゴ Pro W3" charset="0"/>
              </a:rPr>
              <a:t>National Aeronautics and</a:t>
            </a:r>
            <a:br>
              <a:rPr lang="en-US" sz="600" dirty="0">
                <a:solidFill>
                  <a:prstClr val="black"/>
                </a:solidFill>
                <a:latin typeface="Arial" charset="0"/>
                <a:ea typeface="ヒラギノ角ゴ Pro W3" charset="0"/>
              </a:rPr>
            </a:br>
            <a:r>
              <a:rPr lang="en-US" sz="600" dirty="0">
                <a:solidFill>
                  <a:prstClr val="black"/>
                </a:solidFill>
                <a:latin typeface="Arial" charset="0"/>
                <a:ea typeface="ヒラギノ角ゴ Pro W3" charset="0"/>
              </a:rPr>
              <a:t>Space Administration</a:t>
            </a:r>
          </a:p>
        </p:txBody>
      </p:sp>
      <p:sp>
        <p:nvSpPr>
          <p:cNvPr id="7" name="Rectangle 162"/>
          <p:cNvSpPr>
            <a:spLocks noGrp="1" noChangeArrowheads="1"/>
          </p:cNvSpPr>
          <p:nvPr>
            <p:ph type="ctrTitle"/>
          </p:nvPr>
        </p:nvSpPr>
        <p:spPr>
          <a:xfrm>
            <a:off x="611718" y="229291"/>
            <a:ext cx="6487582" cy="964509"/>
          </a:xfrm>
          <a:ln>
            <a:noFill/>
          </a:ln>
        </p:spPr>
        <p:txBody>
          <a:bodyPr/>
          <a:lstStyle>
            <a:lvl1pPr>
              <a:defRPr sz="2400" b="1" i="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Rectangle 163"/>
          <p:cNvSpPr>
            <a:spLocks noGrp="1" noChangeArrowheads="1"/>
          </p:cNvSpPr>
          <p:nvPr>
            <p:ph type="subTitle" idx="1"/>
          </p:nvPr>
        </p:nvSpPr>
        <p:spPr>
          <a:xfrm>
            <a:off x="611718" y="6241964"/>
            <a:ext cx="6489700" cy="616036"/>
          </a:xfrm>
          <a:ln>
            <a:noFill/>
          </a:ln>
        </p:spPr>
        <p:txBody>
          <a:bodyPr anchor="ctr"/>
          <a:lstStyle>
            <a:lvl1pPr>
              <a:buNone/>
              <a:defRPr sz="1600" b="0" baseline="0">
                <a:solidFill>
                  <a:srgbClr val="000000"/>
                </a:solidFill>
              </a:defRPr>
            </a:lvl1pPr>
          </a:lstStyle>
          <a:p>
            <a:r>
              <a:rPr lang="en-US"/>
              <a:t>Click to edit Master subtitle style</a:t>
            </a:r>
            <a:endParaRPr lang="en-US" dirty="0"/>
          </a:p>
        </p:txBody>
      </p:sp>
    </p:spTree>
    <p:extLst>
      <p:ext uri="{BB962C8B-B14F-4D97-AF65-F5344CB8AC3E}">
        <p14:creationId xmlns:p14="http://schemas.microsoft.com/office/powerpoint/2010/main" val="155968839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0" y="649287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11/16/2020</a:t>
            </a:r>
            <a:endParaRPr lang="en-US" dirty="0"/>
          </a:p>
        </p:txBody>
      </p:sp>
      <p:sp>
        <p:nvSpPr>
          <p:cNvPr id="5" name="Footer Placeholder 4"/>
          <p:cNvSpPr>
            <a:spLocks noGrp="1"/>
          </p:cNvSpPr>
          <p:nvPr>
            <p:ph type="ftr" sz="quarter" idx="3"/>
          </p:nvPr>
        </p:nvSpPr>
        <p:spPr>
          <a:xfrm>
            <a:off x="4038600" y="649287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3E8F63-40A3-4217-B929-30C8FBEDA7E0}" type="slidenum">
              <a:rPr lang="en-US" smtClean="0"/>
              <a:t>‹#›</a:t>
            </a:fld>
            <a:endParaRPr lang="en-US"/>
          </a:p>
        </p:txBody>
      </p:sp>
    </p:spTree>
    <p:extLst>
      <p:ext uri="{BB962C8B-B14F-4D97-AF65-F5344CB8AC3E}">
        <p14:creationId xmlns:p14="http://schemas.microsoft.com/office/powerpoint/2010/main" val="44088960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82" r:id="rId3"/>
    <p:sldLayoutId id="2147483683" r:id="rId4"/>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88620" y="1854201"/>
            <a:ext cx="5402580" cy="1270000"/>
          </a:xfrm>
          <a:solidFill>
            <a:srgbClr val="000000">
              <a:alpha val="50196"/>
            </a:srgbClr>
          </a:solidFill>
        </p:spPr>
        <p:txBody>
          <a:bodyPr/>
          <a:lstStyle/>
          <a:p>
            <a:r>
              <a:rPr lang="en-US" sz="1400" b="0" dirty="0" smtClean="0"/>
              <a:t>AIAA-2020-4034</a:t>
            </a:r>
            <a:r>
              <a:rPr lang="en-US" sz="2400" dirty="0" smtClean="0"/>
              <a:t/>
            </a:r>
            <a:br>
              <a:rPr lang="en-US" sz="2400" dirty="0" smtClean="0"/>
            </a:br>
            <a:r>
              <a:rPr lang="en-US" sz="2400" dirty="0" smtClean="0"/>
              <a:t>Integrated Trajectory, Habitat, and Logistics Analysis and Trade Study for Human Mars Missions</a:t>
            </a:r>
            <a:endParaRPr lang="en-US" sz="2400" dirty="0"/>
          </a:p>
        </p:txBody>
      </p:sp>
      <p:sp>
        <p:nvSpPr>
          <p:cNvPr id="3" name="Text Placeholder 2"/>
          <p:cNvSpPr>
            <a:spLocks noGrp="1"/>
          </p:cNvSpPr>
          <p:nvPr>
            <p:ph type="body" sz="quarter" idx="14"/>
          </p:nvPr>
        </p:nvSpPr>
        <p:spPr>
          <a:xfrm>
            <a:off x="388620" y="3459797"/>
            <a:ext cx="5402580" cy="1378903"/>
          </a:xfrm>
          <a:solidFill>
            <a:srgbClr val="000000">
              <a:alpha val="50196"/>
            </a:srgbClr>
          </a:solidFill>
        </p:spPr>
        <p:txBody>
          <a:bodyPr/>
          <a:lstStyle/>
          <a:p>
            <a:r>
              <a:rPr lang="en-US" dirty="0" smtClean="0"/>
              <a:t>Andrew Owens, Christopher Jones, William Cirillo, Jordan Klovstad, Emily Judd, Patrick Chai, and Raymond Merrill</a:t>
            </a:r>
            <a:br>
              <a:rPr lang="en-US" dirty="0" smtClean="0"/>
            </a:br>
            <a:r>
              <a:rPr lang="en-US" sz="1200" i="1" dirty="0" smtClean="0"/>
              <a:t>Space Mission Analysis Branch</a:t>
            </a:r>
            <a:br>
              <a:rPr lang="en-US" sz="1200" i="1" dirty="0" smtClean="0"/>
            </a:br>
            <a:r>
              <a:rPr lang="en-US" sz="1200" i="1" dirty="0" smtClean="0"/>
              <a:t>NASA Langley Research Center</a:t>
            </a:r>
            <a:endParaRPr lang="en-US" sz="1200" dirty="0" smtClean="0"/>
          </a:p>
          <a:p>
            <a:r>
              <a:rPr lang="en-US" dirty="0" smtClean="0"/>
              <a:t>Nicole Piontek, Chel Stromgren, and Jason Cho</a:t>
            </a:r>
            <a:br>
              <a:rPr lang="en-US" dirty="0" smtClean="0"/>
            </a:br>
            <a:r>
              <a:rPr lang="en-US" sz="1200" i="1" dirty="0" err="1" smtClean="0"/>
              <a:t>Binera</a:t>
            </a:r>
            <a:r>
              <a:rPr lang="en-US" sz="1200" i="1" dirty="0" smtClean="0"/>
              <a:t>, Inc.</a:t>
            </a:r>
            <a:endParaRPr lang="en-US" dirty="0"/>
          </a:p>
        </p:txBody>
      </p:sp>
      <p:sp>
        <p:nvSpPr>
          <p:cNvPr id="4" name="Text Placeholder 2"/>
          <p:cNvSpPr txBox="1">
            <a:spLocks/>
          </p:cNvSpPr>
          <p:nvPr/>
        </p:nvSpPr>
        <p:spPr>
          <a:xfrm>
            <a:off x="388620" y="5584592"/>
            <a:ext cx="4704080" cy="1159876"/>
          </a:xfrm>
          <a:prstGeom prst="rect">
            <a:avLst/>
          </a:prstGeom>
          <a:solidFill>
            <a:srgbClr val="000000">
              <a:alpha val="50196"/>
            </a:srgbClr>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ASCEND</a:t>
            </a:r>
            <a:br>
              <a:rPr lang="en-US" dirty="0" smtClean="0"/>
            </a:br>
            <a:r>
              <a:rPr lang="en-US" dirty="0" smtClean="0"/>
              <a:t>16-18 November 2020</a:t>
            </a:r>
            <a:endParaRPr lang="en-US" sz="1200" dirty="0" smtClean="0"/>
          </a:p>
          <a:p>
            <a:endParaRPr lang="en-US" sz="1000" dirty="0" smtClean="0"/>
          </a:p>
          <a:p>
            <a:r>
              <a:rPr lang="en-US" sz="1000" dirty="0" smtClean="0"/>
              <a:t>www.ascend.events</a:t>
            </a:r>
            <a:endParaRPr lang="en-US" sz="1000" dirty="0"/>
          </a:p>
        </p:txBody>
      </p:sp>
    </p:spTree>
    <p:extLst>
      <p:ext uri="{BB962C8B-B14F-4D97-AF65-F5344CB8AC3E}">
        <p14:creationId xmlns:p14="http://schemas.microsoft.com/office/powerpoint/2010/main" val="32836396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10</a:t>
            </a:fld>
            <a:endParaRPr lang="en-US" dirty="0"/>
          </a:p>
        </p:txBody>
      </p:sp>
      <p:sp>
        <p:nvSpPr>
          <p:cNvPr id="4" name="Text Placeholder 3"/>
          <p:cNvSpPr>
            <a:spLocks noGrp="1"/>
          </p:cNvSpPr>
          <p:nvPr>
            <p:ph type="body" sz="quarter" idx="14"/>
          </p:nvPr>
        </p:nvSpPr>
        <p:spPr/>
        <p:txBody>
          <a:bodyPr>
            <a:normAutofit lnSpcReduction="10000"/>
          </a:bodyPr>
          <a:lstStyle/>
          <a:p>
            <a:r>
              <a:rPr lang="en-US" dirty="0" smtClean="0"/>
              <a:t>Food Hydration is a Key Driver of Logistics Mass</a:t>
            </a:r>
            <a:br>
              <a:rPr lang="en-US" dirty="0" smtClean="0"/>
            </a:br>
            <a:r>
              <a:rPr lang="en-US" dirty="0" smtClean="0"/>
              <a:t>and Optimal ECLSS Architecture</a:t>
            </a:r>
            <a:endParaRPr lang="en-US" dirty="0"/>
          </a:p>
        </p:txBody>
      </p:sp>
      <p:sp>
        <p:nvSpPr>
          <p:cNvPr id="5" name="Content Placeholder 4"/>
          <p:cNvSpPr>
            <a:spLocks noGrp="1"/>
          </p:cNvSpPr>
          <p:nvPr>
            <p:ph sz="quarter" idx="15"/>
          </p:nvPr>
        </p:nvSpPr>
        <p:spPr>
          <a:xfrm>
            <a:off x="266700" y="936625"/>
            <a:ext cx="5536807" cy="4254620"/>
          </a:xfrm>
        </p:spPr>
        <p:txBody>
          <a:bodyPr>
            <a:normAutofit fontScale="77500" lnSpcReduction="20000"/>
          </a:bodyPr>
          <a:lstStyle/>
          <a:p>
            <a:r>
              <a:rPr lang="en-US" dirty="0" smtClean="0"/>
              <a:t>ECLSS is a water-based economy: oxygen generation, food rehydration, and drinking</a:t>
            </a:r>
          </a:p>
          <a:p>
            <a:r>
              <a:rPr lang="en-US" dirty="0" smtClean="0"/>
              <a:t>Increasing loop closure to recycle water can cut ECLSS mass in half relative to open loop</a:t>
            </a:r>
          </a:p>
          <a:p>
            <a:r>
              <a:rPr lang="en-US" dirty="0" smtClean="0"/>
              <a:t>Stored food contains water, and food hydration levels impact water balance</a:t>
            </a:r>
          </a:p>
          <a:p>
            <a:pPr lvl="1"/>
            <a:r>
              <a:rPr lang="en-US" b="1" i="1" dirty="0" smtClean="0"/>
              <a:t>High food hydration: </a:t>
            </a:r>
            <a:r>
              <a:rPr lang="en-US" dirty="0" smtClean="0"/>
              <a:t>food contains significant stored water, and loop closure is less valuable</a:t>
            </a:r>
          </a:p>
          <a:p>
            <a:pPr lvl="1"/>
            <a:r>
              <a:rPr lang="en-US" b="1" i="1" dirty="0" smtClean="0"/>
              <a:t>Low food hydration: </a:t>
            </a:r>
            <a:r>
              <a:rPr lang="en-US" dirty="0" smtClean="0"/>
              <a:t>stored food mass is decreased, and recycled water can be used to rehydrate w/ higher loop closure ECLSS</a:t>
            </a:r>
            <a:endParaRPr lang="en-US" b="1" i="1" dirty="0" smtClean="0"/>
          </a:p>
          <a:p>
            <a:r>
              <a:rPr lang="en-US" dirty="0" smtClean="0"/>
              <a:t>Optimal ECLSS achieves a </a:t>
            </a:r>
            <a:r>
              <a:rPr lang="en-US" i="1" dirty="0" smtClean="0">
                <a:solidFill>
                  <a:srgbClr val="0066B3"/>
                </a:solidFill>
              </a:rPr>
              <a:t>balanced</a:t>
            </a:r>
            <a:r>
              <a:rPr lang="en-US" dirty="0" smtClean="0"/>
              <a:t> water economy, rather than maximizing loop closure</a:t>
            </a:r>
          </a:p>
          <a:p>
            <a:pPr lvl="1"/>
            <a:r>
              <a:rPr lang="en-US" dirty="0"/>
              <a:t>Excess water is counterproductive</a:t>
            </a:r>
          </a:p>
          <a:p>
            <a:pPr lvl="1"/>
            <a:r>
              <a:rPr lang="en-US" dirty="0" smtClean="0"/>
              <a:t>Storing excess water increases mass at later burns, which increases propellant requirements</a:t>
            </a:r>
          </a:p>
          <a:p>
            <a:pPr lvl="1"/>
            <a:r>
              <a:rPr lang="en-US" dirty="0" smtClean="0"/>
              <a:t>In current model, excess water is vented once contingency stores are filled</a:t>
            </a:r>
          </a:p>
          <a:p>
            <a:pPr lvl="1"/>
            <a:endParaRPr lang="en-US" dirty="0" smtClean="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803507" y="1227515"/>
            <a:ext cx="6309753" cy="3672841"/>
          </a:xfrm>
          <a:prstGeom prst="rect">
            <a:avLst/>
          </a:prstGeom>
        </p:spPr>
      </p:pic>
      <p:sp>
        <p:nvSpPr>
          <p:cNvPr id="10" name="Content Placeholder 6"/>
          <p:cNvSpPr>
            <a:spLocks noGrp="1"/>
          </p:cNvSpPr>
          <p:nvPr>
            <p:ph sz="quarter" idx="4294967295"/>
          </p:nvPr>
        </p:nvSpPr>
        <p:spPr>
          <a:xfrm>
            <a:off x="266700" y="5191245"/>
            <a:ext cx="5715000" cy="1231779"/>
          </a:xfrm>
          <a:prstGeom prst="rect">
            <a:avLst/>
          </a:prstGeom>
          <a:ln w="28575">
            <a:solidFill>
              <a:srgbClr val="0066B3"/>
            </a:solidFill>
          </a:ln>
        </p:spPr>
        <p:txBody>
          <a:bodyPr anchor="ctr">
            <a:noAutofit/>
          </a:bodyPr>
          <a:lstStyle/>
          <a:p>
            <a:pPr marL="0" indent="0" algn="ctr">
              <a:buNone/>
            </a:pPr>
            <a:r>
              <a:rPr lang="en-US" dirty="0">
                <a:solidFill>
                  <a:srgbClr val="0066B3"/>
                </a:solidFill>
              </a:rPr>
              <a:t>Reduced food hydration </a:t>
            </a:r>
            <a:r>
              <a:rPr lang="en-US" dirty="0" smtClean="0">
                <a:solidFill>
                  <a:srgbClr val="0066B3"/>
                </a:solidFill>
              </a:rPr>
              <a:t>level coupled </a:t>
            </a:r>
            <a:r>
              <a:rPr lang="en-US" dirty="0">
                <a:solidFill>
                  <a:srgbClr val="0066B3"/>
                </a:solidFill>
              </a:rPr>
              <a:t>with higher loop closure presents opportunity to save thousands of </a:t>
            </a:r>
            <a:r>
              <a:rPr lang="en-US" dirty="0" smtClean="0">
                <a:solidFill>
                  <a:srgbClr val="0066B3"/>
                </a:solidFill>
              </a:rPr>
              <a:t>kilograms of logistics</a:t>
            </a:r>
            <a:endParaRPr lang="en-US" dirty="0">
              <a:solidFill>
                <a:srgbClr val="0066B3"/>
              </a:solidFill>
            </a:endParaRPr>
          </a:p>
        </p:txBody>
      </p:sp>
      <p:sp>
        <p:nvSpPr>
          <p:cNvPr id="11" name="Content Placeholder 6"/>
          <p:cNvSpPr txBox="1">
            <a:spLocks/>
          </p:cNvSpPr>
          <p:nvPr/>
        </p:nvSpPr>
        <p:spPr>
          <a:xfrm>
            <a:off x="6210300" y="5191245"/>
            <a:ext cx="5715000" cy="1231779"/>
          </a:xfrm>
          <a:prstGeom prst="rect">
            <a:avLst/>
          </a:prstGeom>
          <a:ln w="28575">
            <a:solidFill>
              <a:srgbClr val="0066B3"/>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smtClean="0">
                <a:solidFill>
                  <a:srgbClr val="0066B3"/>
                </a:solidFill>
              </a:rPr>
              <a:t>Initial studies show high food hydration levels (e.g. 50%) result in limited value for loop closure beyond Sabatier / Brine Drying</a:t>
            </a:r>
            <a:endParaRPr lang="en-US" dirty="0">
              <a:solidFill>
                <a:srgbClr val="0066B3"/>
              </a:solidFill>
            </a:endParaRPr>
          </a:p>
        </p:txBody>
      </p:sp>
    </p:spTree>
    <p:extLst>
      <p:ext uri="{BB962C8B-B14F-4D97-AF65-F5344CB8AC3E}">
        <p14:creationId xmlns:p14="http://schemas.microsoft.com/office/powerpoint/2010/main" val="34224318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11</a:t>
            </a:fld>
            <a:endParaRPr lang="en-US"/>
          </a:p>
        </p:txBody>
      </p:sp>
      <p:sp>
        <p:nvSpPr>
          <p:cNvPr id="5" name="Text Placeholder 4"/>
          <p:cNvSpPr>
            <a:spLocks noGrp="1"/>
          </p:cNvSpPr>
          <p:nvPr>
            <p:ph type="body" sz="quarter" idx="14"/>
          </p:nvPr>
        </p:nvSpPr>
        <p:spPr/>
        <p:txBody>
          <a:bodyPr/>
          <a:lstStyle/>
          <a:p>
            <a:r>
              <a:rPr lang="en-US" dirty="0" smtClean="0"/>
              <a:t>Mass Sensitivity Analysis – Testing and Mission Opportunity</a:t>
            </a:r>
            <a:endParaRPr lang="en-US" dirty="0"/>
          </a:p>
        </p:txBody>
      </p:sp>
      <p:sp>
        <p:nvSpPr>
          <p:cNvPr id="7" name="Content Placeholder 6"/>
          <p:cNvSpPr>
            <a:spLocks noGrp="1"/>
          </p:cNvSpPr>
          <p:nvPr>
            <p:ph sz="quarter" idx="16"/>
          </p:nvPr>
        </p:nvSpPr>
        <p:spPr/>
        <p:txBody>
          <a:bodyPr>
            <a:normAutofit fontScale="92500" lnSpcReduction="10000"/>
          </a:bodyPr>
          <a:lstStyle/>
          <a:p>
            <a:r>
              <a:rPr lang="en-US" dirty="0" smtClean="0"/>
              <a:t>Testing and operational experience are key activities required to validate failure rate estimates, reduce risk, and inform supportability planning</a:t>
            </a:r>
          </a:p>
          <a:p>
            <a:r>
              <a:rPr lang="en-US" dirty="0" smtClean="0"/>
              <a:t>For initial assessment, examined 10 years of additional testing to reduce uncertainty on all systems</a:t>
            </a:r>
          </a:p>
          <a:p>
            <a:pPr lvl="1"/>
            <a:r>
              <a:rPr lang="en-US" dirty="0" smtClean="0"/>
              <a:t>Testing enables approx. 1-2 t mass savings</a:t>
            </a:r>
          </a:p>
          <a:p>
            <a:pPr lvl="1"/>
            <a:r>
              <a:rPr lang="en-US" dirty="0" smtClean="0"/>
              <a:t>Applying same testing to all systems is likely inefficient; more targeted test plans likely to produce more benefit</a:t>
            </a:r>
          </a:p>
          <a:p>
            <a:r>
              <a:rPr lang="en-US" dirty="0" smtClean="0"/>
              <a:t>Different mission opportunities can have very different transit energy requirements, resulting in very different transportation system sizes</a:t>
            </a:r>
          </a:p>
          <a:p>
            <a:r>
              <a:rPr lang="en-US" dirty="0" smtClean="0"/>
              <a:t>2041 mission opportunity increases transit system mass by 19 to 26 t, even though habitat mass remains the same</a:t>
            </a:r>
          </a:p>
          <a:p>
            <a:endParaRPr lang="en-US" dirty="0" smtClean="0"/>
          </a:p>
          <a:p>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660082" y="1030287"/>
            <a:ext cx="4787305" cy="5299075"/>
          </a:xfrm>
          <a:prstGeom prst="rect">
            <a:avLst/>
          </a:prstGeom>
        </p:spPr>
      </p:pic>
    </p:spTree>
    <p:extLst>
      <p:ext uri="{BB962C8B-B14F-4D97-AF65-F5344CB8AC3E}">
        <p14:creationId xmlns:p14="http://schemas.microsoft.com/office/powerpoint/2010/main" val="24557069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12</a:t>
            </a:fld>
            <a:endParaRPr lang="en-US"/>
          </a:p>
        </p:txBody>
      </p:sp>
      <p:sp>
        <p:nvSpPr>
          <p:cNvPr id="5" name="Text Placeholder 4"/>
          <p:cNvSpPr>
            <a:spLocks noGrp="1"/>
          </p:cNvSpPr>
          <p:nvPr>
            <p:ph type="body" sz="quarter" idx="14"/>
          </p:nvPr>
        </p:nvSpPr>
        <p:spPr/>
        <p:txBody>
          <a:bodyPr/>
          <a:lstStyle/>
          <a:p>
            <a:r>
              <a:rPr lang="en-US" dirty="0" smtClean="0"/>
              <a:t>Cost Sensitivity Analysis</a:t>
            </a:r>
            <a:endParaRPr lang="en-US" dirty="0"/>
          </a:p>
        </p:txBody>
      </p:sp>
      <p:sp>
        <p:nvSpPr>
          <p:cNvPr id="6" name="Content Placeholder 5"/>
          <p:cNvSpPr>
            <a:spLocks noGrp="1"/>
          </p:cNvSpPr>
          <p:nvPr>
            <p:ph sz="quarter" idx="15"/>
          </p:nvPr>
        </p:nvSpPr>
        <p:spPr/>
        <p:txBody>
          <a:bodyPr>
            <a:normAutofit fontScale="92500" lnSpcReduction="10000"/>
          </a:bodyPr>
          <a:lstStyle/>
          <a:p>
            <a:r>
              <a:rPr lang="en-US" dirty="0" smtClean="0"/>
              <a:t>Examined total cost sensitivity to mission opportunity, testing, and aggressive/conservative combinations of other parameters</a:t>
            </a:r>
          </a:p>
          <a:p>
            <a:pPr lvl="1"/>
            <a:r>
              <a:rPr lang="en-US" dirty="0" smtClean="0"/>
              <a:t>Aggressive: 30% food hydration, 6 EVAs, 0.98 POS</a:t>
            </a:r>
          </a:p>
          <a:p>
            <a:pPr lvl="1"/>
            <a:r>
              <a:rPr lang="en-US" dirty="0" smtClean="0"/>
              <a:t>Conservative: 50% hydration, 18 EVAs, 0.995 POS</a:t>
            </a:r>
          </a:p>
          <a:p>
            <a:r>
              <a:rPr lang="en-US" dirty="0" smtClean="0"/>
              <a:t>Does not include:</a:t>
            </a:r>
          </a:p>
          <a:p>
            <a:pPr lvl="1"/>
            <a:r>
              <a:rPr lang="en-US" dirty="0" smtClean="0"/>
              <a:t>Cost of changing food hydration levels</a:t>
            </a:r>
          </a:p>
          <a:p>
            <a:pPr lvl="1"/>
            <a:r>
              <a:rPr lang="en-US" dirty="0" smtClean="0"/>
              <a:t>Cost of additional testing</a:t>
            </a:r>
          </a:p>
          <a:p>
            <a:r>
              <a:rPr lang="en-US" dirty="0" smtClean="0"/>
              <a:t>Aggressive assumptions and/or testing produce lowest costs</a:t>
            </a:r>
          </a:p>
          <a:p>
            <a:r>
              <a:rPr lang="en-US" dirty="0" smtClean="0"/>
              <a:t>Increased loop closure decreases costs to a point, but lowest cost is not associated with maximum loop closure</a:t>
            </a:r>
          </a:p>
          <a:p>
            <a:r>
              <a:rPr lang="en-US" dirty="0" smtClean="0"/>
              <a:t>Largest change in cost results from change in mission opportunity from 2035 to 2041</a:t>
            </a:r>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6211750" y="1731426"/>
            <a:ext cx="5666421" cy="3896797"/>
          </a:xfrm>
          <a:prstGeom prst="rect">
            <a:avLst/>
          </a:prstGeom>
        </p:spPr>
      </p:pic>
    </p:spTree>
    <p:extLst>
      <p:ext uri="{BB962C8B-B14F-4D97-AF65-F5344CB8AC3E}">
        <p14:creationId xmlns:p14="http://schemas.microsoft.com/office/powerpoint/2010/main" val="10492968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13</a:t>
            </a:fld>
            <a:endParaRPr lang="en-US"/>
          </a:p>
        </p:txBody>
      </p:sp>
      <p:sp>
        <p:nvSpPr>
          <p:cNvPr id="4" name="Content Placeholder 3"/>
          <p:cNvSpPr>
            <a:spLocks noGrp="1"/>
          </p:cNvSpPr>
          <p:nvPr>
            <p:ph sz="quarter" idx="13"/>
          </p:nvPr>
        </p:nvSpPr>
        <p:spPr/>
        <p:txBody>
          <a:bodyPr/>
          <a:lstStyle/>
          <a:p>
            <a:r>
              <a:rPr lang="en-US" dirty="0"/>
              <a:t>Subsystem-level priorities may have unintended consequences when propagated to the system and mission levels</a:t>
            </a:r>
          </a:p>
          <a:p>
            <a:pPr lvl="1"/>
            <a:r>
              <a:rPr lang="en-US" dirty="0"/>
              <a:t>Optimizing loop closure is not equivalent to minimizing mass, due to the combined effects of system, logistics, and spares mass</a:t>
            </a:r>
          </a:p>
          <a:p>
            <a:r>
              <a:rPr lang="en-US" dirty="0"/>
              <a:t>Even similar appearing objectives can result in different preferred options</a:t>
            </a:r>
          </a:p>
          <a:p>
            <a:pPr lvl="1"/>
            <a:r>
              <a:rPr lang="en-US" dirty="0"/>
              <a:t>Minimizing the </a:t>
            </a:r>
            <a:r>
              <a:rPr lang="en-US" i="1" dirty="0"/>
              <a:t>total payload mass </a:t>
            </a:r>
            <a:r>
              <a:rPr lang="en-US" dirty="0"/>
              <a:t>(ECLSS, logistics and spares, habitat) results in the Brine Drying case being preferred</a:t>
            </a:r>
          </a:p>
          <a:p>
            <a:pPr lvl="1"/>
            <a:r>
              <a:rPr lang="en-US" dirty="0"/>
              <a:t>Minimizing the </a:t>
            </a:r>
            <a:r>
              <a:rPr lang="en-US" i="1" dirty="0"/>
              <a:t>total departure mass </a:t>
            </a:r>
            <a:r>
              <a:rPr lang="en-US" dirty="0"/>
              <a:t>(payload and transportation system) results in similar results from Brine Drying, Bosch, and Sabatier architectures</a:t>
            </a:r>
          </a:p>
          <a:p>
            <a:r>
              <a:rPr lang="en-US" dirty="0"/>
              <a:t>Relevant stakeholders must identify the objectives they value and use </a:t>
            </a:r>
            <a:r>
              <a:rPr lang="en-US" dirty="0" smtClean="0"/>
              <a:t>integrated </a:t>
            </a:r>
            <a:r>
              <a:rPr lang="en-US" dirty="0"/>
              <a:t>analysis to understand how coupled design choices drive preferences among architectures</a:t>
            </a:r>
          </a:p>
          <a:p>
            <a:endParaRPr lang="en-US" dirty="0"/>
          </a:p>
        </p:txBody>
      </p:sp>
      <p:sp>
        <p:nvSpPr>
          <p:cNvPr id="5" name="Text Placeholder 4"/>
          <p:cNvSpPr>
            <a:spLocks noGrp="1"/>
          </p:cNvSpPr>
          <p:nvPr>
            <p:ph type="body" sz="quarter" idx="14"/>
          </p:nvPr>
        </p:nvSpPr>
        <p:spPr/>
        <p:txBody>
          <a:bodyPr/>
          <a:lstStyle/>
          <a:p>
            <a:r>
              <a:rPr lang="en-US" dirty="0" smtClean="0"/>
              <a:t>Choice of Objective Impacts Architecture Preferences</a:t>
            </a:r>
            <a:endParaRPr lang="en-US" dirty="0"/>
          </a:p>
        </p:txBody>
      </p:sp>
    </p:spTree>
    <p:extLst>
      <p:ext uri="{BB962C8B-B14F-4D97-AF65-F5344CB8AC3E}">
        <p14:creationId xmlns:p14="http://schemas.microsoft.com/office/powerpoint/2010/main" val="575708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14</a:t>
            </a:fld>
            <a:endParaRPr lang="en-US"/>
          </a:p>
        </p:txBody>
      </p:sp>
      <p:sp>
        <p:nvSpPr>
          <p:cNvPr id="4" name="Content Placeholder 3"/>
          <p:cNvSpPr>
            <a:spLocks noGrp="1"/>
          </p:cNvSpPr>
          <p:nvPr>
            <p:ph sz="quarter" idx="13"/>
          </p:nvPr>
        </p:nvSpPr>
        <p:spPr/>
        <p:txBody>
          <a:bodyPr/>
          <a:lstStyle/>
          <a:p>
            <a:r>
              <a:rPr lang="en-US" dirty="0"/>
              <a:t>Optimizing a single system can have unintended negative effects on other systems; thus, optimizing systems in isolation may not lead to an optimal integrated system</a:t>
            </a:r>
          </a:p>
          <a:p>
            <a:pPr lvl="1"/>
            <a:r>
              <a:rPr lang="en-US" dirty="0"/>
              <a:t>Minimizing ECLSS cost and/or complexity would increase the mass pushed by the transportation system by ~21 t, resulting in a greater power and propulsion needs for the transportation system</a:t>
            </a:r>
          </a:p>
          <a:p>
            <a:pPr lvl="1"/>
            <a:r>
              <a:rPr lang="en-US" dirty="0"/>
              <a:t>These increased power and propulsion needs correspond to larger arrays, greater vehicle dry mass, and increasing complexity of packaging within launch vehicle fairings</a:t>
            </a:r>
          </a:p>
          <a:p>
            <a:pPr lvl="1"/>
            <a:r>
              <a:rPr lang="en-US" dirty="0"/>
              <a:t>This may result in more launches of the transportation system, threatening the mission schedule</a:t>
            </a:r>
          </a:p>
          <a:p>
            <a:r>
              <a:rPr lang="en-US" dirty="0"/>
              <a:t>ECLSS architecture decisions thus impact not only the design and operation of the crew’s habitat, but also have consequences throughout the entire mission architecture</a:t>
            </a:r>
          </a:p>
          <a:p>
            <a:endParaRPr lang="en-US" dirty="0"/>
          </a:p>
        </p:txBody>
      </p:sp>
      <p:sp>
        <p:nvSpPr>
          <p:cNvPr id="5" name="Text Placeholder 4"/>
          <p:cNvSpPr>
            <a:spLocks noGrp="1"/>
          </p:cNvSpPr>
          <p:nvPr>
            <p:ph type="body" sz="quarter" idx="14"/>
          </p:nvPr>
        </p:nvSpPr>
        <p:spPr/>
        <p:txBody>
          <a:bodyPr>
            <a:normAutofit lnSpcReduction="10000"/>
          </a:bodyPr>
          <a:lstStyle/>
          <a:p>
            <a:r>
              <a:rPr lang="en-US" dirty="0" smtClean="0"/>
              <a:t>Isolated System Optimization May Not Lead To</a:t>
            </a:r>
            <a:br>
              <a:rPr lang="en-US" dirty="0" smtClean="0"/>
            </a:br>
            <a:r>
              <a:rPr lang="en-US" dirty="0" smtClean="0"/>
              <a:t>Optimal Integrated Systems</a:t>
            </a:r>
            <a:endParaRPr lang="en-US" dirty="0"/>
          </a:p>
        </p:txBody>
      </p:sp>
    </p:spTree>
    <p:extLst>
      <p:ext uri="{BB962C8B-B14F-4D97-AF65-F5344CB8AC3E}">
        <p14:creationId xmlns:p14="http://schemas.microsoft.com/office/powerpoint/2010/main" val="669726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15</a:t>
            </a:fld>
            <a:endParaRPr lang="en-US"/>
          </a:p>
        </p:txBody>
      </p:sp>
      <p:sp>
        <p:nvSpPr>
          <p:cNvPr id="4" name="Content Placeholder 3"/>
          <p:cNvSpPr>
            <a:spLocks noGrp="1"/>
          </p:cNvSpPr>
          <p:nvPr>
            <p:ph sz="quarter" idx="13"/>
          </p:nvPr>
        </p:nvSpPr>
        <p:spPr/>
        <p:txBody>
          <a:bodyPr/>
          <a:lstStyle/>
          <a:p>
            <a:r>
              <a:rPr lang="en-US" dirty="0"/>
              <a:t>Assumptions and choices at the mission level may constrain options for ECLSS closure</a:t>
            </a:r>
          </a:p>
          <a:p>
            <a:pPr lvl="1"/>
            <a:r>
              <a:rPr lang="en-US" dirty="0"/>
              <a:t>Additional EVAs may necessitate greater degrees of closure to makeup EVA losses</a:t>
            </a:r>
          </a:p>
          <a:p>
            <a:pPr lvl="1"/>
            <a:r>
              <a:rPr lang="en-US" dirty="0"/>
              <a:t>Food hydration analyses may change the water content such that the value of water recycling shifts significantly</a:t>
            </a:r>
          </a:p>
          <a:p>
            <a:pPr lvl="1"/>
            <a:r>
              <a:rPr lang="en-US" dirty="0"/>
              <a:t>Changes in propulsive requirements from one Mars opportunity to another may favor options with more or less mass at the end of mission, impacting the value of different degrees of closure</a:t>
            </a:r>
          </a:p>
          <a:p>
            <a:r>
              <a:rPr lang="en-US" dirty="0" smtClean="0"/>
              <a:t>Trajectory assumptions and transportation system architecture can have much larger impact on departure mass and cost than ECLSS closure</a:t>
            </a:r>
          </a:p>
          <a:p>
            <a:pPr lvl="1"/>
            <a:r>
              <a:rPr lang="en-US" dirty="0" smtClean="0"/>
              <a:t>A </a:t>
            </a:r>
            <a:r>
              <a:rPr lang="en-US" dirty="0"/>
              <a:t>desire to fly non-minimal energy trajectories to reduce trip times may increase associated transportation system costs far beyond the magnitude of changes resulting from different ECLSS </a:t>
            </a:r>
            <a:r>
              <a:rPr lang="en-US" dirty="0" smtClean="0"/>
              <a:t>choices</a:t>
            </a:r>
          </a:p>
          <a:p>
            <a:pPr lvl="1"/>
            <a:r>
              <a:rPr lang="en-US" dirty="0" smtClean="0"/>
              <a:t>High-energy trajectories are also more sensitive to habitat mass, and therefore may drive designs towards systems with low departure mass or low mass at later propulsive maneuvers</a:t>
            </a:r>
            <a:endParaRPr lang="en-US" dirty="0"/>
          </a:p>
          <a:p>
            <a:endParaRPr lang="en-US" dirty="0"/>
          </a:p>
        </p:txBody>
      </p:sp>
      <p:sp>
        <p:nvSpPr>
          <p:cNvPr id="5" name="Text Placeholder 4"/>
          <p:cNvSpPr>
            <a:spLocks noGrp="1"/>
          </p:cNvSpPr>
          <p:nvPr>
            <p:ph type="body" sz="quarter" idx="14"/>
          </p:nvPr>
        </p:nvSpPr>
        <p:spPr/>
        <p:txBody>
          <a:bodyPr/>
          <a:lstStyle/>
          <a:p>
            <a:r>
              <a:rPr lang="en-US" dirty="0" smtClean="0"/>
              <a:t>ECLSS Decisions are Driven by Mission Assumptions</a:t>
            </a:r>
            <a:endParaRPr lang="en-US" dirty="0"/>
          </a:p>
        </p:txBody>
      </p:sp>
    </p:spTree>
    <p:extLst>
      <p:ext uri="{BB962C8B-B14F-4D97-AF65-F5344CB8AC3E}">
        <p14:creationId xmlns:p14="http://schemas.microsoft.com/office/powerpoint/2010/main" val="35055419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16</a:t>
            </a:fld>
            <a:endParaRPr lang="en-US"/>
          </a:p>
        </p:txBody>
      </p:sp>
      <p:sp>
        <p:nvSpPr>
          <p:cNvPr id="4" name="Content Placeholder 3"/>
          <p:cNvSpPr>
            <a:spLocks noGrp="1"/>
          </p:cNvSpPr>
          <p:nvPr>
            <p:ph sz="quarter" idx="13"/>
          </p:nvPr>
        </p:nvSpPr>
        <p:spPr/>
        <p:txBody>
          <a:bodyPr/>
          <a:lstStyle/>
          <a:p>
            <a:r>
              <a:rPr lang="en-US" dirty="0" smtClean="0"/>
              <a:t>This analysis only examined a very small subset of the overall mission architecture </a:t>
            </a:r>
            <a:r>
              <a:rPr lang="en-US" dirty="0" err="1" smtClean="0"/>
              <a:t>tradespace</a:t>
            </a:r>
            <a:r>
              <a:rPr lang="en-US" dirty="0" smtClean="0"/>
              <a:t>; future work will continue to examine other options</a:t>
            </a:r>
          </a:p>
          <a:p>
            <a:r>
              <a:rPr lang="en-US" dirty="0" smtClean="0"/>
              <a:t>Specific additional factors to examine:</a:t>
            </a:r>
          </a:p>
          <a:p>
            <a:pPr lvl="1"/>
            <a:r>
              <a:rPr lang="en-US" dirty="0" smtClean="0"/>
              <a:t>Changes in habitat structures mass as a function of stowage requirements</a:t>
            </a:r>
          </a:p>
          <a:p>
            <a:pPr lvl="1"/>
            <a:r>
              <a:rPr lang="en-US" dirty="0" smtClean="0"/>
              <a:t>Power and thermal systems</a:t>
            </a:r>
          </a:p>
          <a:p>
            <a:pPr lvl="1"/>
            <a:r>
              <a:rPr lang="en-US" dirty="0" smtClean="0"/>
              <a:t>Spares jettisoning to reduce mass during the mission</a:t>
            </a:r>
          </a:p>
          <a:p>
            <a:pPr lvl="1"/>
            <a:r>
              <a:rPr lang="en-US" dirty="0" smtClean="0"/>
              <a:t>Optimized test plans for reliability growth and uncertainty reduction</a:t>
            </a:r>
          </a:p>
          <a:p>
            <a:pPr lvl="1"/>
            <a:r>
              <a:rPr lang="en-US" dirty="0" smtClean="0"/>
              <a:t>Variations in SEP power level</a:t>
            </a:r>
          </a:p>
          <a:p>
            <a:pPr lvl="1"/>
            <a:r>
              <a:rPr lang="en-US" dirty="0" smtClean="0"/>
              <a:t>Alternate trajectories (e.g. higher energy, faster opposition-class missions)</a:t>
            </a:r>
          </a:p>
          <a:p>
            <a:r>
              <a:rPr lang="en-US" dirty="0" smtClean="0"/>
              <a:t>Further investigation required to examine feasibility of lower-hydration food from perspective of crew nutrition and palatability</a:t>
            </a:r>
          </a:p>
          <a:p>
            <a:r>
              <a:rPr lang="en-US" dirty="0" smtClean="0"/>
              <a:t>More detailed examination of schedule and risk considerations alongside mass and cost</a:t>
            </a:r>
            <a:endParaRPr lang="en-US" dirty="0"/>
          </a:p>
        </p:txBody>
      </p:sp>
      <p:sp>
        <p:nvSpPr>
          <p:cNvPr id="5" name="Text Placeholder 4"/>
          <p:cNvSpPr>
            <a:spLocks noGrp="1"/>
          </p:cNvSpPr>
          <p:nvPr>
            <p:ph type="body" sz="quarter" idx="14"/>
          </p:nvPr>
        </p:nvSpPr>
        <p:spPr/>
        <p:txBody>
          <a:bodyPr/>
          <a:lstStyle/>
          <a:p>
            <a:r>
              <a:rPr lang="en-US" dirty="0" smtClean="0"/>
              <a:t>Future Work</a:t>
            </a:r>
            <a:endParaRPr lang="en-US" dirty="0"/>
          </a:p>
        </p:txBody>
      </p:sp>
    </p:spTree>
    <p:extLst>
      <p:ext uri="{BB962C8B-B14F-4D97-AF65-F5344CB8AC3E}">
        <p14:creationId xmlns:p14="http://schemas.microsoft.com/office/powerpoint/2010/main" val="30224148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17</a:t>
            </a:fld>
            <a:endParaRPr lang="en-US"/>
          </a:p>
        </p:txBody>
      </p:sp>
      <p:sp>
        <p:nvSpPr>
          <p:cNvPr id="4" name="Content Placeholder 3"/>
          <p:cNvSpPr>
            <a:spLocks noGrp="1"/>
          </p:cNvSpPr>
          <p:nvPr>
            <p:ph sz="quarter" idx="13"/>
          </p:nvPr>
        </p:nvSpPr>
        <p:spPr/>
        <p:txBody>
          <a:bodyPr/>
          <a:lstStyle/>
          <a:p>
            <a:r>
              <a:rPr lang="en-US" dirty="0"/>
              <a:t>The preferred degree of ECLSS closure depends on the objective(s) by which that decision is being made</a:t>
            </a:r>
          </a:p>
          <a:p>
            <a:pPr lvl="1"/>
            <a:r>
              <a:rPr lang="en-US" dirty="0"/>
              <a:t>Minimizing mass, complexity, and cost each have the potential to yield different preferences among ECLSS approaches</a:t>
            </a:r>
          </a:p>
          <a:p>
            <a:pPr lvl="1"/>
            <a:r>
              <a:rPr lang="en-US" dirty="0"/>
              <a:t>Thus, the </a:t>
            </a:r>
            <a:r>
              <a:rPr lang="en-US" dirty="0" smtClean="0"/>
              <a:t>identity </a:t>
            </a:r>
            <a:r>
              <a:rPr lang="en-US" dirty="0"/>
              <a:t>of the decision-maker and their associated value system will determine that preference</a:t>
            </a:r>
          </a:p>
          <a:p>
            <a:r>
              <a:rPr lang="en-US" dirty="0"/>
              <a:t>This choice cannot be made in absence of consideration of other systems within a space mission architecture</a:t>
            </a:r>
          </a:p>
          <a:p>
            <a:pPr lvl="1"/>
            <a:r>
              <a:rPr lang="en-US" dirty="0"/>
              <a:t>Additional mass of a less closed ECLSS system can increase the burden on the transportation system, necessitating additional launches and impacting mission schedule</a:t>
            </a:r>
          </a:p>
          <a:p>
            <a:pPr lvl="1"/>
            <a:r>
              <a:rPr lang="en-US" dirty="0"/>
              <a:t>However, further degrees of closure may have minimal impact on the transportation system at the expense of additional spares and added complexity</a:t>
            </a:r>
          </a:p>
          <a:p>
            <a:r>
              <a:rPr lang="en-US" dirty="0"/>
              <a:t>ECLSS closure likely does not lie at one or the other extreme, but depends on interrelationships between multiple systems within an architecture</a:t>
            </a:r>
          </a:p>
          <a:p>
            <a:pPr lvl="1"/>
            <a:r>
              <a:rPr lang="en-US" dirty="0"/>
              <a:t>Thus, integrated analysis is necessary to assess these impacts to inform choices in the design and development process</a:t>
            </a:r>
          </a:p>
          <a:p>
            <a:endParaRPr lang="en-US" dirty="0"/>
          </a:p>
          <a:p>
            <a:endParaRPr lang="en-US" dirty="0"/>
          </a:p>
        </p:txBody>
      </p:sp>
      <p:sp>
        <p:nvSpPr>
          <p:cNvPr id="5" name="Text Placeholder 4"/>
          <p:cNvSpPr>
            <a:spLocks noGrp="1"/>
          </p:cNvSpPr>
          <p:nvPr>
            <p:ph type="body" sz="quarter" idx="14"/>
          </p:nvPr>
        </p:nvSpPr>
        <p:spPr/>
        <p:txBody>
          <a:bodyPr/>
          <a:lstStyle/>
          <a:p>
            <a:r>
              <a:rPr lang="en-US" dirty="0" smtClean="0"/>
              <a:t>Summary and Conclusions</a:t>
            </a:r>
            <a:endParaRPr lang="en-US" dirty="0"/>
          </a:p>
        </p:txBody>
      </p:sp>
    </p:spTree>
    <p:extLst>
      <p:ext uri="{BB962C8B-B14F-4D97-AF65-F5344CB8AC3E}">
        <p14:creationId xmlns:p14="http://schemas.microsoft.com/office/powerpoint/2010/main" val="7753132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18</a:t>
            </a:fld>
            <a:endParaRPr lang="en-US"/>
          </a:p>
        </p:txBody>
      </p:sp>
      <p:sp>
        <p:nvSpPr>
          <p:cNvPr id="4" name="Content Placeholder 3"/>
          <p:cNvSpPr>
            <a:spLocks noGrp="1"/>
          </p:cNvSpPr>
          <p:nvPr>
            <p:ph sz="quarter" idx="13"/>
          </p:nvPr>
        </p:nvSpPr>
        <p:spPr/>
        <p:txBody>
          <a:bodyPr>
            <a:normAutofit fontScale="62500" lnSpcReduction="20000"/>
          </a:bodyPr>
          <a:lstStyle/>
          <a:p>
            <a:pPr marL="457200" indent="-457200">
              <a:buNone/>
            </a:pPr>
            <a:r>
              <a:rPr lang="en-US" b="0" dirty="0"/>
              <a:t>[1]	Stromgren, C., Cho, J., Owens, A., and Cirillo, W. Integrated ECLSS Metrics to Support NASA Technology and System Development Activities. Presented at the 50th International Conference on Environmental Systems, Lisbon, Portugal, 2020. ICES-2020-313 (submitted for publication).</a:t>
            </a:r>
          </a:p>
          <a:p>
            <a:pPr marL="457200" indent="-457200">
              <a:buNone/>
            </a:pPr>
            <a:r>
              <a:rPr lang="en-US" b="0" dirty="0"/>
              <a:t>[2]	Owens, A. C. Multiobjective Optimization of Crewed Spacecraft Supportability Strategies. Doctoral Thesis. Massachusetts Institute of Technology, Cambridge, MA, 2019.</a:t>
            </a:r>
          </a:p>
          <a:p>
            <a:pPr marL="457200" indent="-457200">
              <a:buNone/>
            </a:pPr>
            <a:r>
              <a:rPr lang="en-US" b="0" dirty="0"/>
              <a:t>[3]	Owens, A., and de Weck, O. How Much Testing Is Needed to Manage Supportability Risks for Beyond-LEO Missions? Presented at the International Conference on Environmental Systems, Boston, 2019. ICES-2019-66.</a:t>
            </a:r>
          </a:p>
          <a:p>
            <a:pPr marL="457200" indent="-457200">
              <a:buNone/>
            </a:pPr>
            <a:r>
              <a:rPr lang="en-US" b="0" dirty="0"/>
              <a:t>[4]	Owens, A., and de Weck, O. International Space Station Operational Experience and Its Impacts on Future Mission Supportability. Presented at the International Conference on Environmental Systems, Albuquerque, NM, 2018. ICES-2018-198.</a:t>
            </a:r>
          </a:p>
          <a:p>
            <a:pPr marL="457200" indent="-457200">
              <a:buNone/>
            </a:pPr>
            <a:r>
              <a:rPr lang="en-US" b="0" dirty="0"/>
              <a:t>[5]	Ewert, M. K., and Stromgren, C. Astronaut Mass Balance for Long Duration Missions. Presented at the 49th International Conference on Environmental Systems, Boston, MA, 2019. ICES-2019-126.</a:t>
            </a:r>
          </a:p>
          <a:p>
            <a:pPr marL="457200" indent="-457200">
              <a:buNone/>
            </a:pPr>
            <a:r>
              <a:rPr lang="en-US" b="0" dirty="0"/>
              <a:t>[6]	Chai, P., Qu, M., Merrill, R. G., and </a:t>
            </a:r>
            <a:r>
              <a:rPr lang="en-US" b="0" dirty="0" err="1"/>
              <a:t>Pfrang</a:t>
            </a:r>
            <a:r>
              <a:rPr lang="en-US" b="0" dirty="0"/>
              <a:t>, K. G. Hybrid Transportation System Integrated Trajectory Design and Optimization for Mars Landing Site Accessibility. Presented at the AIAA Propulsion and Energy 2019 Forum, Indianapolis, IN, 2019. AIAA 2019-3961.</a:t>
            </a:r>
          </a:p>
          <a:p>
            <a:pPr marL="457200" indent="-457200">
              <a:buNone/>
            </a:pPr>
            <a:r>
              <a:rPr lang="en-US" b="0" dirty="0"/>
              <a:t>[7]	Jones, C., Clark, M., Pensado, A., Ivanco, M., Reeves, D., Judd, E., and Klovstad, J. Cost Breakeven Analysis of Lunar ISRU for Human Lunar Surface Architectures. Presented at the 70th International </a:t>
            </a:r>
            <a:r>
              <a:rPr lang="en-US" b="0" dirty="0" err="1"/>
              <a:t>Astronautical</a:t>
            </a:r>
            <a:r>
              <a:rPr lang="en-US" b="0" dirty="0"/>
              <a:t> Congress, Washington, D.C., 2019. IAC-19-D4.5.15.</a:t>
            </a:r>
          </a:p>
          <a:p>
            <a:pPr marL="457200" indent="-457200">
              <a:buNone/>
            </a:pPr>
            <a:r>
              <a:rPr lang="en-US" b="0" dirty="0"/>
              <a:t>[8]	Ivanco, M. L., and Jones, C. A. Assessing the Science Benefit of Space Mission Concepts in the Formulation Phase. Presented at the IEEE Aerospace Conference, Big Sky, MT, USA, 2020.</a:t>
            </a:r>
          </a:p>
          <a:p>
            <a:pPr marL="457200" indent="-457200">
              <a:buNone/>
            </a:pPr>
            <a:r>
              <a:rPr lang="en-US" b="0" dirty="0"/>
              <a:t>[9]	Do, S., Owens, A., and de Weck, O. </a:t>
            </a:r>
            <a:r>
              <a:rPr lang="en-US" b="0" dirty="0" err="1"/>
              <a:t>HabNet</a:t>
            </a:r>
            <a:r>
              <a:rPr lang="en-US" b="0" dirty="0"/>
              <a:t> – An Integrated Habitation and Supportability Architecting and Analysis Environment. Presented at the 45th International Conference on Environmental Systems, Bellevue, WA, 2015. ICES 2015-289.</a:t>
            </a:r>
          </a:p>
          <a:p>
            <a:pPr marL="457200" indent="-457200">
              <a:buNone/>
            </a:pPr>
            <a:r>
              <a:rPr lang="en-US" b="0" dirty="0"/>
              <a:t>[10]	Lange, K. E., and Anderson, M. S. Reliability Impacts in Life Support Architecture and Technology Selection. Presented at the International Conference on Environmental Systems, San Diego, CA, 2012. AIAA 2012-3491.</a:t>
            </a:r>
          </a:p>
          <a:p>
            <a:pPr marL="457200" indent="-457200">
              <a:buNone/>
            </a:pPr>
            <a:r>
              <a:rPr lang="en-US" b="0" dirty="0"/>
              <a:t>[11]	Arney, D. C., Earle, K. D., Cirillo, W., Jones, C. A., Klovstad, J., Grande, M., and Stromgren, C. The Impact of Mission Duration on a Mars Orbital Mission. Presented at the AIAA SPACE and Astronautics Forum and Exposition, Orlando, FL, 2017. AIAA 2017-5284.</a:t>
            </a:r>
          </a:p>
          <a:p>
            <a:pPr marL="0" indent="0">
              <a:buNone/>
            </a:pPr>
            <a:endParaRPr lang="en-US" b="0" dirty="0"/>
          </a:p>
        </p:txBody>
      </p:sp>
      <p:sp>
        <p:nvSpPr>
          <p:cNvPr id="5" name="Text Placeholder 4"/>
          <p:cNvSpPr>
            <a:spLocks noGrp="1"/>
          </p:cNvSpPr>
          <p:nvPr>
            <p:ph type="body" sz="quarter" idx="14"/>
          </p:nvPr>
        </p:nvSpPr>
        <p:spPr/>
        <p:txBody>
          <a:bodyPr>
            <a:normAutofit/>
          </a:bodyPr>
          <a:lstStyle/>
          <a:p>
            <a:r>
              <a:rPr lang="en-US" dirty="0" smtClean="0"/>
              <a:t>References</a:t>
            </a:r>
            <a:endParaRPr lang="en-US" dirty="0"/>
          </a:p>
        </p:txBody>
      </p:sp>
    </p:spTree>
    <p:extLst>
      <p:ext uri="{BB962C8B-B14F-4D97-AF65-F5344CB8AC3E}">
        <p14:creationId xmlns:p14="http://schemas.microsoft.com/office/powerpoint/2010/main" val="3958344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r>
              <a:rPr lang="en-US" dirty="0" smtClean="0"/>
              <a:t>Environmental Control and Life Support System (ECLSS) architecture has strong impacts on mission cost and mass</a:t>
            </a:r>
          </a:p>
          <a:p>
            <a:r>
              <a:rPr lang="en-US" dirty="0" smtClean="0"/>
              <a:t>Net impacts and optimality of different configurations strongly coupled with other mission architecture decisions and assumptions, including</a:t>
            </a:r>
          </a:p>
          <a:p>
            <a:pPr lvl="1"/>
            <a:r>
              <a:rPr lang="en-US" dirty="0" smtClean="0"/>
              <a:t>Food hydration level</a:t>
            </a:r>
          </a:p>
          <a:p>
            <a:pPr lvl="1"/>
            <a:r>
              <a:rPr lang="en-US" dirty="0" smtClean="0"/>
              <a:t>Extravehicular Activity (EVA)</a:t>
            </a:r>
          </a:p>
          <a:p>
            <a:pPr lvl="1"/>
            <a:r>
              <a:rPr lang="en-US" dirty="0" smtClean="0"/>
              <a:t>Spares Probability of Sufficiency (POS)</a:t>
            </a:r>
          </a:p>
          <a:p>
            <a:r>
              <a:rPr lang="en-US" dirty="0" smtClean="0"/>
              <a:t>Integrated assessment of habitat and transportation system mass and cost provides insights into relationships between different decisions</a:t>
            </a:r>
          </a:p>
          <a:p>
            <a:r>
              <a:rPr lang="en-US" dirty="0" smtClean="0"/>
              <a:t>This paper presents an integrated analysis of different mission architectures for a notional crewed Mars mission</a:t>
            </a:r>
          </a:p>
          <a:p>
            <a:r>
              <a:rPr lang="en-US" dirty="0" smtClean="0"/>
              <a:t>Results are not intended to represent final conclusions, but rather an exploratory analysis executed to understand key system drivers</a:t>
            </a:r>
          </a:p>
          <a:p>
            <a:r>
              <a:rPr lang="en-US" dirty="0" smtClean="0">
                <a:solidFill>
                  <a:srgbClr val="0066B3"/>
                </a:solidFill>
              </a:rPr>
              <a:t>ECLSS development and architecture decisions, like all elements of spacecraft design, should carefully consider impacts at a mission level as part of an integrated system, rather than optimizing in isolation.</a:t>
            </a:r>
            <a:endParaRPr lang="en-US" dirty="0">
              <a:solidFill>
                <a:srgbClr val="0066B3"/>
              </a:solidFill>
            </a:endParaRPr>
          </a:p>
        </p:txBody>
      </p:sp>
      <p:sp>
        <p:nvSpPr>
          <p:cNvPr id="3" name="Text Placeholder 2"/>
          <p:cNvSpPr>
            <a:spLocks noGrp="1"/>
          </p:cNvSpPr>
          <p:nvPr>
            <p:ph type="body" sz="quarter" idx="14"/>
          </p:nvPr>
        </p:nvSpPr>
        <p:spPr/>
        <p:txBody>
          <a:bodyPr/>
          <a:lstStyle/>
          <a:p>
            <a:r>
              <a:rPr lang="en-US" dirty="0" smtClean="0"/>
              <a:t>Overview</a:t>
            </a:r>
            <a:endParaRPr lang="en-US" dirty="0"/>
          </a:p>
        </p:txBody>
      </p:sp>
      <p:sp>
        <p:nvSpPr>
          <p:cNvPr id="4" name="Date Placeholder 3"/>
          <p:cNvSpPr>
            <a:spLocks noGrp="1"/>
          </p:cNvSpPr>
          <p:nvPr>
            <p:ph type="dt" sz="half" idx="10"/>
          </p:nvPr>
        </p:nvSpPr>
        <p:spPr/>
        <p:txBody>
          <a:bodyPr/>
          <a:lstStyle/>
          <a:p>
            <a:r>
              <a:rPr lang="en-US" smtClean="0"/>
              <a:t>11/16/2020</a:t>
            </a:r>
            <a:endParaRPr lang="en-US"/>
          </a:p>
        </p:txBody>
      </p:sp>
      <p:sp>
        <p:nvSpPr>
          <p:cNvPr id="5" name="Slide Number Placeholder 4"/>
          <p:cNvSpPr>
            <a:spLocks noGrp="1"/>
          </p:cNvSpPr>
          <p:nvPr>
            <p:ph type="sldNum" sz="quarter" idx="12"/>
          </p:nvPr>
        </p:nvSpPr>
        <p:spPr/>
        <p:txBody>
          <a:bodyPr/>
          <a:lstStyle/>
          <a:p>
            <a:fld id="{173E8F63-40A3-4217-B929-30C8FBEDA7E0}" type="slidenum">
              <a:rPr lang="en-US" smtClean="0"/>
              <a:t>2</a:t>
            </a:fld>
            <a:endParaRPr lang="en-US"/>
          </a:p>
        </p:txBody>
      </p:sp>
    </p:spTree>
    <p:extLst>
      <p:ext uri="{BB962C8B-B14F-4D97-AF65-F5344CB8AC3E}">
        <p14:creationId xmlns:p14="http://schemas.microsoft.com/office/powerpoint/2010/main" val="22165181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66700" y="936625"/>
            <a:ext cx="11658600" cy="3340803"/>
          </a:xfrm>
        </p:spPr>
        <p:txBody>
          <a:bodyPr>
            <a:normAutofit lnSpcReduction="10000"/>
          </a:bodyPr>
          <a:lstStyle/>
          <a:p>
            <a:r>
              <a:rPr lang="en-US" dirty="0" smtClean="0"/>
              <a:t>Evaluate departure mass and cost for notional conjunction-class Mars transit mission (approx. 1,000 days) for 8 different ECLSS architectures representing range of loop closure levels</a:t>
            </a:r>
          </a:p>
          <a:p>
            <a:r>
              <a:rPr lang="en-US" dirty="0" smtClean="0"/>
              <a:t>Examined 11 mission scenarios:</a:t>
            </a:r>
          </a:p>
          <a:p>
            <a:pPr lvl="1"/>
            <a:r>
              <a:rPr lang="en-US" dirty="0" smtClean="0"/>
              <a:t>Baseline: 50% food hydration, 12 EVAs, 0.98 POS, 2035 mission opportunity, no additional testing</a:t>
            </a:r>
          </a:p>
          <a:p>
            <a:pPr lvl="1"/>
            <a:r>
              <a:rPr lang="en-US" dirty="0" smtClean="0"/>
              <a:t>Sensitivity analysis to food hydration, number of EVAs, POS, mission opportunity, and testing</a:t>
            </a:r>
          </a:p>
          <a:p>
            <a:r>
              <a:rPr lang="en-US" dirty="0" smtClean="0"/>
              <a:t>Outputs:</a:t>
            </a:r>
          </a:p>
          <a:p>
            <a:pPr lvl="1"/>
            <a:r>
              <a:rPr lang="en-US" dirty="0" smtClean="0"/>
              <a:t>Mass of habitat</a:t>
            </a:r>
            <a:r>
              <a:rPr lang="en-US" dirty="0"/>
              <a:t>, logistics, and transportation system </a:t>
            </a:r>
            <a:r>
              <a:rPr lang="en-US" dirty="0" smtClean="0"/>
              <a:t>at </a:t>
            </a:r>
            <a:r>
              <a:rPr lang="en-US" dirty="0"/>
              <a:t>Earth </a:t>
            </a:r>
            <a:r>
              <a:rPr lang="en-US" dirty="0" smtClean="0"/>
              <a:t>departure</a:t>
            </a:r>
            <a:endParaRPr lang="en-US" dirty="0"/>
          </a:p>
          <a:p>
            <a:pPr lvl="1"/>
            <a:r>
              <a:rPr lang="en-US" dirty="0" smtClean="0"/>
              <a:t>Cost of habitat</a:t>
            </a:r>
            <a:r>
              <a:rPr lang="en-US" dirty="0"/>
              <a:t>, transportation system, and </a:t>
            </a:r>
            <a:r>
              <a:rPr lang="en-US" dirty="0" smtClean="0"/>
              <a:t>launch, including development and procurement</a:t>
            </a:r>
            <a:endParaRPr lang="en-US" dirty="0"/>
          </a:p>
        </p:txBody>
      </p:sp>
      <p:sp>
        <p:nvSpPr>
          <p:cNvPr id="3" name="Text Placeholder 2"/>
          <p:cNvSpPr>
            <a:spLocks noGrp="1"/>
          </p:cNvSpPr>
          <p:nvPr>
            <p:ph type="body" sz="quarter" idx="14"/>
          </p:nvPr>
        </p:nvSpPr>
        <p:spPr/>
        <p:txBody>
          <a:bodyPr/>
          <a:lstStyle/>
          <a:p>
            <a:r>
              <a:rPr lang="en-US" dirty="0" smtClean="0"/>
              <a:t>Case Study Description and General Methodology</a:t>
            </a:r>
            <a:endParaRPr lang="en-US" dirty="0"/>
          </a:p>
        </p:txBody>
      </p:sp>
      <p:sp>
        <p:nvSpPr>
          <p:cNvPr id="4" name="Date Placeholder 3"/>
          <p:cNvSpPr>
            <a:spLocks noGrp="1"/>
          </p:cNvSpPr>
          <p:nvPr>
            <p:ph type="dt" sz="half" idx="10"/>
          </p:nvPr>
        </p:nvSpPr>
        <p:spPr/>
        <p:txBody>
          <a:bodyPr/>
          <a:lstStyle/>
          <a:p>
            <a:r>
              <a:rPr lang="en-US" smtClean="0"/>
              <a:t>11/16/2020</a:t>
            </a:r>
            <a:endParaRPr lang="en-US"/>
          </a:p>
        </p:txBody>
      </p:sp>
      <p:sp>
        <p:nvSpPr>
          <p:cNvPr id="5" name="Slide Number Placeholder 4"/>
          <p:cNvSpPr>
            <a:spLocks noGrp="1"/>
          </p:cNvSpPr>
          <p:nvPr>
            <p:ph type="sldNum" sz="quarter" idx="12"/>
          </p:nvPr>
        </p:nvSpPr>
        <p:spPr/>
        <p:txBody>
          <a:bodyPr/>
          <a:lstStyle/>
          <a:p>
            <a:fld id="{173E8F63-40A3-4217-B929-30C8FBEDA7E0}" type="slidenum">
              <a:rPr lang="en-US" smtClean="0"/>
              <a:t>3</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103571265"/>
              </p:ext>
            </p:extLst>
          </p:nvPr>
        </p:nvGraphicFramePr>
        <p:xfrm>
          <a:off x="965680" y="4270389"/>
          <a:ext cx="8313631" cy="2133600"/>
        </p:xfrm>
        <a:graphic>
          <a:graphicData uri="http://schemas.openxmlformats.org/drawingml/2006/table">
            <a:tbl>
              <a:tblPr firstRow="1" firstCol="1" bandRow="1"/>
              <a:tblGrid>
                <a:gridCol w="253520">
                  <a:extLst>
                    <a:ext uri="{9D8B030D-6E8A-4147-A177-3AD203B41FA5}">
                      <a16:colId xmlns:a16="http://schemas.microsoft.com/office/drawing/2014/main" val="2306117908"/>
                    </a:ext>
                  </a:extLst>
                </a:gridCol>
                <a:gridCol w="2882011">
                  <a:extLst>
                    <a:ext uri="{9D8B030D-6E8A-4147-A177-3AD203B41FA5}">
                      <a16:colId xmlns:a16="http://schemas.microsoft.com/office/drawing/2014/main" val="3517893545"/>
                    </a:ext>
                  </a:extLst>
                </a:gridCol>
                <a:gridCol w="916940">
                  <a:extLst>
                    <a:ext uri="{9D8B030D-6E8A-4147-A177-3AD203B41FA5}">
                      <a16:colId xmlns:a16="http://schemas.microsoft.com/office/drawing/2014/main" val="1755384165"/>
                    </a:ext>
                  </a:extLst>
                </a:gridCol>
                <a:gridCol w="569278">
                  <a:extLst>
                    <a:ext uri="{9D8B030D-6E8A-4147-A177-3AD203B41FA5}">
                      <a16:colId xmlns:a16="http://schemas.microsoft.com/office/drawing/2014/main" val="2753649686"/>
                    </a:ext>
                  </a:extLst>
                </a:gridCol>
                <a:gridCol w="565594">
                  <a:extLst>
                    <a:ext uri="{9D8B030D-6E8A-4147-A177-3AD203B41FA5}">
                      <a16:colId xmlns:a16="http://schemas.microsoft.com/office/drawing/2014/main" val="773074578"/>
                    </a:ext>
                  </a:extLst>
                </a:gridCol>
                <a:gridCol w="516382">
                  <a:extLst>
                    <a:ext uri="{9D8B030D-6E8A-4147-A177-3AD203B41FA5}">
                      <a16:colId xmlns:a16="http://schemas.microsoft.com/office/drawing/2014/main" val="774895958"/>
                    </a:ext>
                  </a:extLst>
                </a:gridCol>
                <a:gridCol w="805815">
                  <a:extLst>
                    <a:ext uri="{9D8B030D-6E8A-4147-A177-3AD203B41FA5}">
                      <a16:colId xmlns:a16="http://schemas.microsoft.com/office/drawing/2014/main" val="209121856"/>
                    </a:ext>
                  </a:extLst>
                </a:gridCol>
                <a:gridCol w="789869">
                  <a:extLst>
                    <a:ext uri="{9D8B030D-6E8A-4147-A177-3AD203B41FA5}">
                      <a16:colId xmlns:a16="http://schemas.microsoft.com/office/drawing/2014/main" val="858771266"/>
                    </a:ext>
                  </a:extLst>
                </a:gridCol>
                <a:gridCol w="495744">
                  <a:extLst>
                    <a:ext uri="{9D8B030D-6E8A-4147-A177-3AD203B41FA5}">
                      <a16:colId xmlns:a16="http://schemas.microsoft.com/office/drawing/2014/main" val="1336765071"/>
                    </a:ext>
                  </a:extLst>
                </a:gridCol>
                <a:gridCol w="518478">
                  <a:extLst>
                    <a:ext uri="{9D8B030D-6E8A-4147-A177-3AD203B41FA5}">
                      <a16:colId xmlns:a16="http://schemas.microsoft.com/office/drawing/2014/main" val="3793034044"/>
                    </a:ext>
                  </a:extLst>
                </a:gridCol>
              </a:tblGrid>
              <a:tr h="0">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a:noFill/>
                    </a:lnL>
                    <a:lnR>
                      <a:noFill/>
                    </a:lnR>
                    <a:lnT>
                      <a:noFill/>
                    </a:lnT>
                    <a:lnB>
                      <a:noFill/>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marL="0" marR="0" algn="ctr">
                        <a:spcBef>
                          <a:spcPts val="0"/>
                        </a:spcBef>
                        <a:spcAft>
                          <a:spcPts val="0"/>
                        </a:spcAft>
                      </a:pPr>
                      <a:r>
                        <a:rPr lang="en-US" sz="1400" b="1" dirty="0">
                          <a:effectLst/>
                          <a:latin typeface="Times New Roman" panose="02020603050405020304" pitchFamily="18" charset="0"/>
                          <a:ea typeface="Times New Roman" panose="02020603050405020304" pitchFamily="18" charset="0"/>
                        </a:rPr>
                        <a:t>ECLSS Architecture</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2367620"/>
                  </a:ext>
                </a:extLst>
              </a:tr>
              <a:tr h="0">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Times New Roman" panose="02020603050405020304" pitchFamily="18" charset="0"/>
                        </a:rPr>
                        <a:t>Open Loop</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+OGA</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Times New Roman" panose="02020603050405020304" pitchFamily="18" charset="0"/>
                        </a:rPr>
                        <a:t>+WPA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Times New Roman" panose="02020603050405020304" pitchFamily="18" charset="0"/>
                        </a:rPr>
                        <a:t>+UPA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+Sabatier</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+Brine Drying</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+PPA</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Bosch</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3894783"/>
                  </a:ext>
                </a:extLst>
              </a:tr>
              <a:tr h="0">
                <a:tc rowSpan="7">
                  <a:txBody>
                    <a:bodyPr/>
                    <a:lstStyle/>
                    <a:p>
                      <a:pPr marL="71755" marR="71755" algn="ctr">
                        <a:spcBef>
                          <a:spcPts val="0"/>
                        </a:spcBef>
                        <a:spcAft>
                          <a:spcPts val="0"/>
                        </a:spcAft>
                      </a:pPr>
                      <a:r>
                        <a:rPr lang="en-US" sz="1400" b="1">
                          <a:effectLst/>
                          <a:latin typeface="Times New Roman" panose="02020603050405020304" pitchFamily="18" charset="0"/>
                          <a:ea typeface="Times New Roman" panose="02020603050405020304" pitchFamily="18" charset="0"/>
                        </a:rPr>
                        <a:t>Technology</a:t>
                      </a:r>
                      <a:endParaRPr lang="en-US" sz="1400">
                        <a:effectLst/>
                        <a:latin typeface="Times New Roman" panose="02020603050405020304" pitchFamily="18" charset="0"/>
                        <a:ea typeface="Times New Roman" panose="02020603050405020304" pitchFamily="18" charset="0"/>
                      </a:endParaRPr>
                    </a:p>
                  </a:txBody>
                  <a:tcPr marL="0" marR="1841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effectLst/>
                          <a:latin typeface="Times New Roman" panose="02020603050405020304" pitchFamily="18" charset="0"/>
                          <a:ea typeface="Times New Roman" panose="02020603050405020304" pitchFamily="18" charset="0"/>
                        </a:rPr>
                        <a:t>Oxygen Generation Assembly (OGA)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5667992"/>
                  </a:ext>
                </a:extLst>
              </a:tr>
              <a:tr h="0">
                <a:tc vMerge="1">
                  <a:txBody>
                    <a:bodyPr/>
                    <a:lstStyle/>
                    <a:p>
                      <a:endParaRPr lang="en-US"/>
                    </a:p>
                  </a:txBody>
                  <a:tcPr/>
                </a:tc>
                <a:tc>
                  <a:txBody>
                    <a:bodyPr/>
                    <a:lstStyle/>
                    <a:p>
                      <a:pPr marL="0" marR="0" algn="ctr">
                        <a:spcBef>
                          <a:spcPts val="0"/>
                        </a:spcBef>
                        <a:spcAft>
                          <a:spcPts val="0"/>
                        </a:spcAft>
                      </a:pPr>
                      <a:r>
                        <a:rPr lang="en-US" sz="1400" b="1" dirty="0" smtClean="0">
                          <a:effectLst/>
                          <a:latin typeface="Times New Roman" panose="02020603050405020304" pitchFamily="18" charset="0"/>
                          <a:ea typeface="Times New Roman" panose="02020603050405020304" pitchFamily="18" charset="0"/>
                        </a:rPr>
                        <a:t>Water Processor Assembly (WPA)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5230866"/>
                  </a:ext>
                </a:extLst>
              </a:tr>
              <a:tr h="0">
                <a:tc vMerge="1">
                  <a:txBody>
                    <a:bodyPr/>
                    <a:lstStyle/>
                    <a:p>
                      <a:endParaRPr lang="en-US"/>
                    </a:p>
                  </a:txBody>
                  <a:tcPr/>
                </a:tc>
                <a:tc>
                  <a:txBody>
                    <a:bodyPr/>
                    <a:lstStyle/>
                    <a:p>
                      <a:pPr marL="0" marR="0" algn="ctr">
                        <a:spcBef>
                          <a:spcPts val="0"/>
                        </a:spcBef>
                        <a:spcAft>
                          <a:spcPts val="0"/>
                        </a:spcAft>
                      </a:pPr>
                      <a:r>
                        <a:rPr lang="en-US" sz="1400" b="1" dirty="0" smtClean="0">
                          <a:effectLst/>
                          <a:latin typeface="Times New Roman" panose="02020603050405020304" pitchFamily="18" charset="0"/>
                          <a:ea typeface="Times New Roman" panose="02020603050405020304" pitchFamily="18" charset="0"/>
                        </a:rPr>
                        <a:t>Urine Processor Assembly (UPA)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2407312"/>
                  </a:ext>
                </a:extLst>
              </a:tr>
              <a:tr h="0">
                <a:tc vMerge="1">
                  <a:txBody>
                    <a:bodyPr/>
                    <a:lstStyle/>
                    <a:p>
                      <a:endParaRPr lang="en-US"/>
                    </a:p>
                  </a:txBody>
                  <a:tcPr/>
                </a:tc>
                <a:tc>
                  <a:txBody>
                    <a:bodyPr/>
                    <a:lstStyle/>
                    <a:p>
                      <a:pPr marL="0" marR="0" algn="ctr">
                        <a:spcBef>
                          <a:spcPts val="0"/>
                        </a:spcBef>
                        <a:spcAft>
                          <a:spcPts val="0"/>
                        </a:spcAft>
                      </a:pPr>
                      <a:r>
                        <a:rPr lang="en-US" sz="1400" b="1" dirty="0">
                          <a:effectLst/>
                          <a:latin typeface="Times New Roman" panose="02020603050405020304" pitchFamily="18" charset="0"/>
                          <a:ea typeface="Times New Roman" panose="02020603050405020304" pitchFamily="18" charset="0"/>
                        </a:rPr>
                        <a:t>Sabatier</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5429088"/>
                  </a:ext>
                </a:extLst>
              </a:tr>
              <a:tr h="0">
                <a:tc vMerge="1">
                  <a:txBody>
                    <a:bodyPr/>
                    <a:lstStyle/>
                    <a:p>
                      <a:endParaRPr lang="en-US"/>
                    </a:p>
                  </a:txBody>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Brine Drying</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2888543"/>
                  </a:ext>
                </a:extLst>
              </a:tr>
              <a:tr h="0">
                <a:tc vMerge="1">
                  <a:txBody>
                    <a:bodyPr/>
                    <a:lstStyle/>
                    <a:p>
                      <a:endParaRPr lang="en-US"/>
                    </a:p>
                  </a:txBody>
                  <a:tcPr/>
                </a:tc>
                <a:tc>
                  <a:txBody>
                    <a:bodyPr/>
                    <a:lstStyle/>
                    <a:p>
                      <a:pPr marL="0" marR="0" algn="ctr">
                        <a:spcBef>
                          <a:spcPts val="0"/>
                        </a:spcBef>
                        <a:spcAft>
                          <a:spcPts val="0"/>
                        </a:spcAft>
                      </a:pPr>
                      <a:r>
                        <a:rPr lang="en-US" sz="1400" b="1" dirty="0" smtClean="0">
                          <a:effectLst/>
                          <a:latin typeface="Times New Roman" panose="02020603050405020304" pitchFamily="18" charset="0"/>
                          <a:ea typeface="Times New Roman" panose="02020603050405020304" pitchFamily="18" charset="0"/>
                        </a:rPr>
                        <a:t>Plasma Pyrolysis Assembly (PPA)</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0664846"/>
                  </a:ext>
                </a:extLst>
              </a:tr>
              <a:tr h="0">
                <a:tc vMerge="1">
                  <a:txBody>
                    <a:bodyPr/>
                    <a:lstStyle/>
                    <a:p>
                      <a:endParaRPr lang="en-US"/>
                    </a:p>
                  </a:txBody>
                  <a:tcPr/>
                </a:tc>
                <a:tc>
                  <a:txBody>
                    <a:bodyPr/>
                    <a:lstStyle/>
                    <a:p>
                      <a:pPr marL="0" marR="0" algn="ctr">
                        <a:spcBef>
                          <a:spcPts val="0"/>
                        </a:spcBef>
                        <a:spcAft>
                          <a:spcPts val="0"/>
                        </a:spcAft>
                      </a:pPr>
                      <a:r>
                        <a:rPr lang="en-US" sz="1400" b="1">
                          <a:effectLst/>
                          <a:latin typeface="Times New Roman" panose="02020603050405020304" pitchFamily="18" charset="0"/>
                          <a:ea typeface="Times New Roman" panose="02020603050405020304" pitchFamily="18" charset="0"/>
                        </a:rPr>
                        <a:t>Bosch</a:t>
                      </a:r>
                      <a:endParaRPr lang="en-US" sz="140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Times New Roman" panose="02020603050405020304" pitchFamily="18" charset="0"/>
                          <a:ea typeface="Times New Roman" panose="02020603050405020304" pitchFamily="18" charset="0"/>
                        </a:rPr>
                        <a:t> </a:t>
                      </a: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Times New Roman" panose="02020603050405020304" pitchFamily="18" charset="0"/>
                          <a:ea typeface="Times New Roman" panose="02020603050405020304" pitchFamily="18" charset="0"/>
                          <a:sym typeface="Wingdings" panose="05000000000000000000" pitchFamily="2" charset="2"/>
                        </a:rPr>
                        <a:t></a:t>
                      </a:r>
                      <a:endParaRPr lang="en-US" sz="1400" dirty="0">
                        <a:effectLst/>
                        <a:latin typeface="Times New Roman" panose="02020603050405020304" pitchFamily="18" charset="0"/>
                        <a:ea typeface="Times New Roman" panose="02020603050405020304" pitchFamily="18" charset="0"/>
                      </a:endParaRPr>
                    </a:p>
                  </a:txBody>
                  <a:tcPr marL="0" marR="184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1368679"/>
                  </a:ext>
                </a:extLst>
              </a:tr>
            </a:tbl>
          </a:graphicData>
        </a:graphic>
      </p:graphicFrame>
      <p:sp>
        <p:nvSpPr>
          <p:cNvPr id="6" name="TextBox 5"/>
          <p:cNvSpPr txBox="1"/>
          <p:nvPr/>
        </p:nvSpPr>
        <p:spPr>
          <a:xfrm>
            <a:off x="9369695" y="4363518"/>
            <a:ext cx="2822305" cy="1954381"/>
          </a:xfrm>
          <a:prstGeom prst="rect">
            <a:avLst/>
          </a:prstGeom>
          <a:noFill/>
        </p:spPr>
        <p:txBody>
          <a:bodyPr wrap="square" rtlCol="0">
            <a:spAutoFit/>
          </a:bodyPr>
          <a:lstStyle/>
          <a:p>
            <a:r>
              <a:rPr lang="en-US" sz="1100" dirty="0" smtClean="0"/>
              <a:t>Note: all cases also include Carbon Dioxide Removal Assembly (CDRA), Waste and Hygiene Compartment (WHC), Common Cabin Air Assembly (CCAA), Trace Contaminant Control System (TCCS), Oxygen and Nitrogen Supply and Distribution, Pressure Control and Relief, Air Circulation and Ventilation, Atmospheric Constituent Monitoring, Active Thermal Control, Electrical Power, Communications and Tracking, and Attitude and Rate Determination Systems.</a:t>
            </a:r>
            <a:endParaRPr lang="en-US" sz="1100" dirty="0"/>
          </a:p>
        </p:txBody>
      </p:sp>
    </p:spTree>
    <p:extLst>
      <p:ext uri="{BB962C8B-B14F-4D97-AF65-F5344CB8AC3E}">
        <p14:creationId xmlns:p14="http://schemas.microsoft.com/office/powerpoint/2010/main" val="40522932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4</a:t>
            </a:fld>
            <a:endParaRPr lang="en-US"/>
          </a:p>
        </p:txBody>
      </p:sp>
      <p:sp>
        <p:nvSpPr>
          <p:cNvPr id="5" name="Text Placeholder 4"/>
          <p:cNvSpPr>
            <a:spLocks noGrp="1"/>
          </p:cNvSpPr>
          <p:nvPr>
            <p:ph type="body" sz="quarter" idx="14"/>
          </p:nvPr>
        </p:nvSpPr>
        <p:spPr/>
        <p:txBody>
          <a:bodyPr/>
          <a:lstStyle/>
          <a:p>
            <a:r>
              <a:rPr lang="en-US" dirty="0" smtClean="0"/>
              <a:t>Outputs for System Mass Assessment </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bwMode="auto">
          <a:xfrm>
            <a:off x="1891517" y="939840"/>
            <a:ext cx="8408967" cy="4169736"/>
          </a:xfrm>
          <a:prstGeom prst="rect">
            <a:avLst/>
          </a:prstGeom>
          <a:noFill/>
          <a:ln>
            <a:noFill/>
          </a:ln>
        </p:spPr>
      </p:pic>
      <p:sp>
        <p:nvSpPr>
          <p:cNvPr id="7" name="Content Placeholder 1"/>
          <p:cNvSpPr>
            <a:spLocks noGrp="1"/>
          </p:cNvSpPr>
          <p:nvPr>
            <p:ph sz="quarter" idx="13"/>
          </p:nvPr>
        </p:nvSpPr>
        <p:spPr>
          <a:xfrm>
            <a:off x="266700" y="5127797"/>
            <a:ext cx="11658600" cy="1365078"/>
          </a:xfrm>
        </p:spPr>
        <p:txBody>
          <a:bodyPr>
            <a:normAutofit/>
          </a:bodyPr>
          <a:lstStyle/>
          <a:p>
            <a:r>
              <a:rPr lang="en-US" dirty="0" smtClean="0"/>
              <a:t>Total system mass broken out into several categories and subcategories for more detailed reporting</a:t>
            </a:r>
          </a:p>
          <a:p>
            <a:r>
              <a:rPr lang="en-US" dirty="0" smtClean="0"/>
              <a:t>Colors associated with each category are used in all mass charts for ease of comparison</a:t>
            </a:r>
            <a:endParaRPr lang="en-US" dirty="0"/>
          </a:p>
        </p:txBody>
      </p:sp>
    </p:spTree>
    <p:extLst>
      <p:ext uri="{BB962C8B-B14F-4D97-AF65-F5344CB8AC3E}">
        <p14:creationId xmlns:p14="http://schemas.microsoft.com/office/powerpoint/2010/main" val="27337217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p:cNvSpPr txBox="1">
            <a:spLocks/>
          </p:cNvSpPr>
          <p:nvPr/>
        </p:nvSpPr>
        <p:spPr>
          <a:xfrm>
            <a:off x="6210300" y="936625"/>
            <a:ext cx="5715000" cy="5486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smtClean="0"/>
              <a:t>Logistics</a:t>
            </a:r>
          </a:p>
          <a:p>
            <a:r>
              <a:rPr lang="en-US" sz="1900" smtClean="0"/>
              <a:t>Consumables, gasses, and liquids allocated to support 4 crew for entire mission duration, based on model described by Ewert and Stromgren [5]</a:t>
            </a:r>
          </a:p>
          <a:p>
            <a:r>
              <a:rPr lang="en-US" sz="1900" smtClean="0"/>
              <a:t>Resource requirements adjusted to account for key parameters, including:</a:t>
            </a:r>
          </a:p>
          <a:p>
            <a:pPr lvl="1"/>
            <a:r>
              <a:rPr lang="en-US" sz="1700" smtClean="0"/>
              <a:t>ECLSS recycling capability</a:t>
            </a:r>
          </a:p>
          <a:p>
            <a:pPr lvl="1"/>
            <a:r>
              <a:rPr lang="en-US" sz="1700" smtClean="0"/>
              <a:t>Food water content</a:t>
            </a:r>
          </a:p>
          <a:p>
            <a:pPr lvl="1"/>
            <a:r>
              <a:rPr lang="en-US" sz="1700" smtClean="0"/>
              <a:t>Number of EVAs</a:t>
            </a:r>
          </a:p>
          <a:p>
            <a:r>
              <a:rPr lang="en-US" sz="1900" smtClean="0"/>
              <a:t>Trash jettisoned and excess water vented before major propulsive maneuvers to reduce propellant requirements</a:t>
            </a:r>
          </a:p>
          <a:p>
            <a:r>
              <a:rPr lang="en-US" sz="1900" smtClean="0"/>
              <a:t>Includes mass of carriers, i.e. Crew Transfer Bags (CTBs), to store logistics</a:t>
            </a:r>
          </a:p>
          <a:p>
            <a:r>
              <a:rPr lang="en-US" sz="1900" smtClean="0"/>
              <a:t>Water, oxygen, and nitrogen assumed to be stored in large tanks integral to habitat structure</a:t>
            </a:r>
            <a:endParaRPr lang="en-US" sz="1900" dirty="0"/>
          </a:p>
        </p:txBody>
      </p:sp>
      <p:sp>
        <p:nvSpPr>
          <p:cNvPr id="9" name="Content Placeholder 6"/>
          <p:cNvSpPr txBox="1">
            <a:spLocks/>
          </p:cNvSpPr>
          <p:nvPr/>
        </p:nvSpPr>
        <p:spPr>
          <a:xfrm>
            <a:off x="266700" y="936625"/>
            <a:ext cx="5715000" cy="5486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dirty="0" smtClean="0"/>
              <a:t>Supportability</a:t>
            </a:r>
          </a:p>
          <a:p>
            <a:r>
              <a:rPr lang="en-US" sz="1900" dirty="0" smtClean="0"/>
              <a:t>Spares allocations optimized to achieve desired Probability of Sufficiency (POS) while minimizing mass using model described by Owens [2]</a:t>
            </a:r>
          </a:p>
          <a:p>
            <a:pPr lvl="1"/>
            <a:r>
              <a:rPr lang="en-US" sz="1500" dirty="0" smtClean="0"/>
              <a:t>POS = Probability of having enough spares to cover all failures during the mission</a:t>
            </a:r>
          </a:p>
          <a:p>
            <a:pPr lvl="1"/>
            <a:r>
              <a:rPr lang="en-US" sz="1500" dirty="0" smtClean="0"/>
              <a:t>Optimization accounts for epistemic uncertainty in failure rate estimates</a:t>
            </a:r>
          </a:p>
          <a:p>
            <a:r>
              <a:rPr lang="en-US" sz="1900" dirty="0" smtClean="0"/>
              <a:t>Supportability data based on data from current ISS systems, at current Orbital Replacement Unit (ORU) level of repair</a:t>
            </a:r>
          </a:p>
          <a:p>
            <a:pPr lvl="1"/>
            <a:r>
              <a:rPr lang="en-US" sz="1500" dirty="0" smtClean="0"/>
              <a:t>Mass</a:t>
            </a:r>
          </a:p>
          <a:p>
            <a:pPr lvl="1"/>
            <a:r>
              <a:rPr lang="en-US" sz="1500" dirty="0" smtClean="0"/>
              <a:t>Quantity</a:t>
            </a:r>
          </a:p>
          <a:p>
            <a:pPr lvl="1"/>
            <a:r>
              <a:rPr lang="en-US" sz="1500" dirty="0" smtClean="0"/>
              <a:t>Duty Cycle</a:t>
            </a:r>
          </a:p>
          <a:p>
            <a:pPr lvl="1"/>
            <a:r>
              <a:rPr lang="en-US" sz="1500" dirty="0" smtClean="0"/>
              <a:t>Failure Rate</a:t>
            </a:r>
          </a:p>
          <a:p>
            <a:r>
              <a:rPr lang="en-US" sz="1900" dirty="0" smtClean="0"/>
              <a:t>Maintenance items (i.e. items used for scheduled replacements) allocated based on life limits</a:t>
            </a:r>
            <a:endParaRPr lang="en-US" sz="1900" dirty="0"/>
          </a:p>
        </p:txBody>
      </p:sp>
      <p:sp>
        <p:nvSpPr>
          <p:cNvPr id="2" name="Date Placeholder 1"/>
          <p:cNvSpPr>
            <a:spLocks noGrp="1"/>
          </p:cNvSpPr>
          <p:nvPr>
            <p:ph type="dt" sz="half" idx="10"/>
          </p:nvPr>
        </p:nvSpPr>
        <p:spPr/>
        <p:txBody>
          <a:bodyPr/>
          <a:lstStyle/>
          <a:p>
            <a:r>
              <a:rPr lang="en-US" dirty="0" smtClean="0"/>
              <a:t>11/16/2020</a:t>
            </a:r>
            <a:endParaRPr lang="en-US" dirty="0"/>
          </a:p>
        </p:txBody>
      </p:sp>
      <p:sp>
        <p:nvSpPr>
          <p:cNvPr id="3" name="Slide Number Placeholder 2"/>
          <p:cNvSpPr>
            <a:spLocks noGrp="1"/>
          </p:cNvSpPr>
          <p:nvPr>
            <p:ph type="sldNum" sz="quarter" idx="12"/>
          </p:nvPr>
        </p:nvSpPr>
        <p:spPr/>
        <p:txBody>
          <a:bodyPr/>
          <a:lstStyle/>
          <a:p>
            <a:fld id="{173E8F63-40A3-4217-B929-30C8FBEDA7E0}" type="slidenum">
              <a:rPr lang="en-US" smtClean="0"/>
              <a:t>5</a:t>
            </a:fld>
            <a:endParaRPr lang="en-US"/>
          </a:p>
        </p:txBody>
      </p:sp>
      <p:sp>
        <p:nvSpPr>
          <p:cNvPr id="5" name="Text Placeholder 4"/>
          <p:cNvSpPr>
            <a:spLocks noGrp="1"/>
          </p:cNvSpPr>
          <p:nvPr>
            <p:ph type="body" sz="quarter" idx="14"/>
          </p:nvPr>
        </p:nvSpPr>
        <p:spPr/>
        <p:txBody>
          <a:bodyPr/>
          <a:lstStyle/>
          <a:p>
            <a:r>
              <a:rPr lang="en-US" dirty="0" smtClean="0"/>
              <a:t>Methodology: Supportability and Logistics</a:t>
            </a:r>
            <a:endParaRPr lang="en-US" dirty="0"/>
          </a:p>
        </p:txBody>
      </p:sp>
      <p:sp>
        <p:nvSpPr>
          <p:cNvPr id="8" name="TextBox 7"/>
          <p:cNvSpPr txBox="1"/>
          <p:nvPr/>
        </p:nvSpPr>
        <p:spPr>
          <a:xfrm>
            <a:off x="1041400" y="6396335"/>
            <a:ext cx="2659382" cy="461665"/>
          </a:xfrm>
          <a:prstGeom prst="rect">
            <a:avLst/>
          </a:prstGeom>
          <a:noFill/>
        </p:spPr>
        <p:txBody>
          <a:bodyPr wrap="none" rtlCol="0">
            <a:spAutoFit/>
          </a:bodyPr>
          <a:lstStyle/>
          <a:p>
            <a:r>
              <a:rPr lang="en-US" sz="1200" dirty="0" smtClean="0">
                <a:solidFill>
                  <a:schemeClr val="bg1">
                    <a:lumMod val="65000"/>
                  </a:schemeClr>
                </a:solidFill>
              </a:rPr>
              <a:t>[2] Owens PhD 2019</a:t>
            </a:r>
          </a:p>
          <a:p>
            <a:r>
              <a:rPr lang="en-US" sz="1200" dirty="0" smtClean="0">
                <a:solidFill>
                  <a:schemeClr val="bg1">
                    <a:lumMod val="65000"/>
                  </a:schemeClr>
                </a:solidFill>
              </a:rPr>
              <a:t>[5] Ewert and Stromgren ICES-2019-126</a:t>
            </a:r>
          </a:p>
        </p:txBody>
      </p:sp>
    </p:spTree>
    <p:extLst>
      <p:ext uri="{BB962C8B-B14F-4D97-AF65-F5344CB8AC3E}">
        <p14:creationId xmlns:p14="http://schemas.microsoft.com/office/powerpoint/2010/main" val="141513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11/16/2020</a:t>
            </a:r>
            <a:endParaRPr lang="en-US" dirty="0"/>
          </a:p>
        </p:txBody>
      </p:sp>
      <p:sp>
        <p:nvSpPr>
          <p:cNvPr id="3" name="Slide Number Placeholder 2"/>
          <p:cNvSpPr>
            <a:spLocks noGrp="1"/>
          </p:cNvSpPr>
          <p:nvPr>
            <p:ph type="sldNum" sz="quarter" idx="12"/>
          </p:nvPr>
        </p:nvSpPr>
        <p:spPr/>
        <p:txBody>
          <a:bodyPr/>
          <a:lstStyle/>
          <a:p>
            <a:fld id="{173E8F63-40A3-4217-B929-30C8FBEDA7E0}" type="slidenum">
              <a:rPr lang="en-US" smtClean="0"/>
              <a:t>6</a:t>
            </a:fld>
            <a:endParaRPr lang="en-US"/>
          </a:p>
        </p:txBody>
      </p:sp>
      <p:sp>
        <p:nvSpPr>
          <p:cNvPr id="5" name="Text Placeholder 4"/>
          <p:cNvSpPr>
            <a:spLocks noGrp="1"/>
          </p:cNvSpPr>
          <p:nvPr>
            <p:ph type="body" sz="quarter" idx="14"/>
          </p:nvPr>
        </p:nvSpPr>
        <p:spPr/>
        <p:txBody>
          <a:bodyPr/>
          <a:lstStyle/>
          <a:p>
            <a:r>
              <a:rPr lang="en-US" dirty="0" smtClean="0"/>
              <a:t>Methodology: Transportation System and Cost</a:t>
            </a:r>
            <a:endParaRPr lang="en-US" dirty="0"/>
          </a:p>
        </p:txBody>
      </p:sp>
      <p:sp>
        <p:nvSpPr>
          <p:cNvPr id="6" name="Content Placeholder 5"/>
          <p:cNvSpPr>
            <a:spLocks noGrp="1"/>
          </p:cNvSpPr>
          <p:nvPr>
            <p:ph sz="quarter" idx="15"/>
          </p:nvPr>
        </p:nvSpPr>
        <p:spPr/>
        <p:txBody>
          <a:bodyPr>
            <a:normAutofit/>
          </a:bodyPr>
          <a:lstStyle/>
          <a:p>
            <a:pPr marL="0" indent="0" algn="ctr">
              <a:buNone/>
            </a:pPr>
            <a:r>
              <a:rPr lang="en-US" sz="2800" dirty="0" smtClean="0"/>
              <a:t>Transportation System</a:t>
            </a:r>
          </a:p>
          <a:p>
            <a:r>
              <a:rPr lang="en-US" sz="1900" dirty="0" smtClean="0"/>
              <a:t>Assumed Hybrid Propulsion System (HPS)</a:t>
            </a:r>
          </a:p>
          <a:p>
            <a:pPr lvl="1"/>
            <a:r>
              <a:rPr lang="en-US" sz="1700" dirty="0" smtClean="0"/>
              <a:t>Liquid oxygen / methane chemical propulsion system</a:t>
            </a:r>
          </a:p>
          <a:p>
            <a:pPr lvl="1"/>
            <a:r>
              <a:rPr lang="en-US" sz="1700" dirty="0" smtClean="0"/>
              <a:t>400 kW low-thrust xenon Solar Electric Propulsion (SEP) system</a:t>
            </a:r>
          </a:p>
          <a:p>
            <a:pPr lvl="1"/>
            <a:r>
              <a:rPr lang="en-US" sz="1700" dirty="0" smtClean="0"/>
              <a:t>675 kW solar array</a:t>
            </a:r>
          </a:p>
          <a:p>
            <a:r>
              <a:rPr lang="en-US" sz="1900" dirty="0" smtClean="0"/>
              <a:t>Transportation system size and propellant load optimized as a function of habitat mass at four major propulsive maneuvers</a:t>
            </a:r>
          </a:p>
          <a:p>
            <a:pPr lvl="1"/>
            <a:r>
              <a:rPr lang="en-US" sz="1700" dirty="0" smtClean="0"/>
              <a:t>Trans Mars Injection (TMI)</a:t>
            </a:r>
          </a:p>
          <a:p>
            <a:pPr lvl="1"/>
            <a:r>
              <a:rPr lang="en-US" sz="1700" dirty="0" smtClean="0"/>
              <a:t>Mars Orbit Insertion (MOI)</a:t>
            </a:r>
          </a:p>
          <a:p>
            <a:pPr lvl="1"/>
            <a:r>
              <a:rPr lang="en-US" sz="1700" dirty="0" smtClean="0"/>
              <a:t>Trans Earth Injection (TEI)</a:t>
            </a:r>
          </a:p>
          <a:p>
            <a:pPr lvl="1"/>
            <a:r>
              <a:rPr lang="en-US" sz="1700" dirty="0" smtClean="0"/>
              <a:t>Earth Orbit Insertion (EOI)</a:t>
            </a:r>
          </a:p>
          <a:p>
            <a:r>
              <a:rPr lang="en-US" sz="1900" dirty="0" smtClean="0"/>
              <a:t>Detailed modeling and optimization approach described by Chai et al. [6]</a:t>
            </a:r>
            <a:endParaRPr lang="en-US" sz="1900" dirty="0"/>
          </a:p>
        </p:txBody>
      </p:sp>
      <p:sp>
        <p:nvSpPr>
          <p:cNvPr id="7" name="Content Placeholder 6"/>
          <p:cNvSpPr>
            <a:spLocks noGrp="1"/>
          </p:cNvSpPr>
          <p:nvPr>
            <p:ph sz="quarter" idx="16"/>
          </p:nvPr>
        </p:nvSpPr>
        <p:spPr/>
        <p:txBody>
          <a:bodyPr>
            <a:noAutofit/>
          </a:bodyPr>
          <a:lstStyle/>
          <a:p>
            <a:pPr marL="0" indent="0" algn="ctr">
              <a:buNone/>
            </a:pPr>
            <a:r>
              <a:rPr lang="en-US" sz="2800" dirty="0" smtClean="0"/>
              <a:t>Cost</a:t>
            </a:r>
          </a:p>
          <a:p>
            <a:r>
              <a:rPr lang="en-US" sz="1900" dirty="0"/>
              <a:t>Element development and production costs estimated  using industry-standard component-level commercial cost estimating software, PRICE-H</a:t>
            </a:r>
          </a:p>
          <a:p>
            <a:pPr lvl="1"/>
            <a:r>
              <a:rPr lang="en-US" sz="1700" dirty="0"/>
              <a:t>Developed element cost models to capture sensitivities to spares quantities, propulsion element sizing, fuel requirements, and ECLSS technologies</a:t>
            </a:r>
          </a:p>
          <a:p>
            <a:r>
              <a:rPr lang="en-US" sz="1900" dirty="0"/>
              <a:t>Launch costs captured as price per launch for SLS and a representative commercial heavy-lift </a:t>
            </a:r>
            <a:r>
              <a:rPr lang="en-US" sz="1900" dirty="0" smtClean="0"/>
              <a:t>vehicle, using approach described by Jones et al. [7]</a:t>
            </a:r>
            <a:endParaRPr lang="en-US" sz="1900" dirty="0"/>
          </a:p>
          <a:p>
            <a:r>
              <a:rPr lang="en-US" sz="1900" dirty="0"/>
              <a:t>Cost results are:</a:t>
            </a:r>
          </a:p>
          <a:p>
            <a:pPr lvl="1"/>
            <a:r>
              <a:rPr lang="en-US" sz="1700" dirty="0"/>
              <a:t>Estimated probabilistically with results representing a 70% confidence level (inclusive of reserves)</a:t>
            </a:r>
          </a:p>
          <a:p>
            <a:pPr lvl="1"/>
            <a:r>
              <a:rPr lang="en-US" sz="1700" dirty="0"/>
              <a:t>Driven primarily by component complexity, mass, and heritage (independent of architecture)</a:t>
            </a:r>
          </a:p>
          <a:p>
            <a:pPr lvl="1"/>
            <a:r>
              <a:rPr lang="en-US" sz="1700" dirty="0" smtClean="0"/>
              <a:t>Normalized </a:t>
            </a:r>
            <a:r>
              <a:rPr lang="en-US" sz="1700" dirty="0"/>
              <a:t>as a ratio to the baseline open loop ECLSS case</a:t>
            </a:r>
          </a:p>
        </p:txBody>
      </p:sp>
      <p:sp>
        <p:nvSpPr>
          <p:cNvPr id="8" name="TextBox 7"/>
          <p:cNvSpPr txBox="1"/>
          <p:nvPr/>
        </p:nvSpPr>
        <p:spPr>
          <a:xfrm>
            <a:off x="1041400" y="6396335"/>
            <a:ext cx="2060949" cy="461665"/>
          </a:xfrm>
          <a:prstGeom prst="rect">
            <a:avLst/>
          </a:prstGeom>
          <a:noFill/>
        </p:spPr>
        <p:txBody>
          <a:bodyPr wrap="none" rtlCol="0">
            <a:spAutoFit/>
          </a:bodyPr>
          <a:lstStyle/>
          <a:p>
            <a:r>
              <a:rPr lang="en-US" sz="1200" dirty="0" smtClean="0">
                <a:solidFill>
                  <a:schemeClr val="bg1">
                    <a:lumMod val="65000"/>
                  </a:schemeClr>
                </a:solidFill>
              </a:rPr>
              <a:t>[6] Chai et al. AIAA 2019-3961</a:t>
            </a:r>
          </a:p>
          <a:p>
            <a:r>
              <a:rPr lang="en-US" sz="1200" dirty="0" smtClean="0">
                <a:solidFill>
                  <a:schemeClr val="bg1">
                    <a:lumMod val="65000"/>
                  </a:schemeClr>
                </a:solidFill>
              </a:rPr>
              <a:t>[7] Jones et al. IAC-19-D4.5.15</a:t>
            </a:r>
            <a:endParaRPr lang="en-US" sz="1200" dirty="0">
              <a:solidFill>
                <a:schemeClr val="bg1">
                  <a:lumMod val="65000"/>
                </a:schemeClr>
              </a:solidFill>
            </a:endParaRPr>
          </a:p>
        </p:txBody>
      </p:sp>
    </p:spTree>
    <p:extLst>
      <p:ext uri="{BB962C8B-B14F-4D97-AF65-F5344CB8AC3E}">
        <p14:creationId xmlns:p14="http://schemas.microsoft.com/office/powerpoint/2010/main" val="5534200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p:cNvSpPr txBox="1">
            <a:spLocks/>
          </p:cNvSpPr>
          <p:nvPr/>
        </p:nvSpPr>
        <p:spPr>
          <a:xfrm>
            <a:off x="7813040" y="1069975"/>
            <a:ext cx="4112260" cy="427037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Habitat mass varies significantly over the course of the mission as resources are consumed and trash is jettisoned</a:t>
            </a:r>
          </a:p>
          <a:p>
            <a:pPr lvl="1"/>
            <a:r>
              <a:rPr lang="en-US" dirty="0" smtClean="0"/>
              <a:t>Lower mass at later burns reduces propellant requirements</a:t>
            </a:r>
          </a:p>
          <a:p>
            <a:pPr lvl="1"/>
            <a:r>
              <a:rPr lang="en-US" dirty="0" smtClean="0"/>
              <a:t>Trash jettisoning reduces total departure mass by </a:t>
            </a:r>
            <a:r>
              <a:rPr lang="en-US" b="1" dirty="0" smtClean="0"/>
              <a:t>5 to 20 t</a:t>
            </a:r>
            <a:r>
              <a:rPr lang="en-US" dirty="0" smtClean="0"/>
              <a:t>, even if initial habitat mass is the same</a:t>
            </a:r>
          </a:p>
          <a:p>
            <a:r>
              <a:rPr lang="en-US" dirty="0" smtClean="0"/>
              <a:t>Increased loop closure reduces initial habitat mass, to a point</a:t>
            </a:r>
          </a:p>
          <a:p>
            <a:pPr lvl="1"/>
            <a:r>
              <a:rPr lang="en-US" dirty="0" smtClean="0"/>
              <a:t>Additional loop closure beyond Sabatier does not produce significant additional mass reduction </a:t>
            </a:r>
            <a:r>
              <a:rPr lang="en-US" b="1" dirty="0" smtClean="0">
                <a:solidFill>
                  <a:srgbClr val="0066B3"/>
                </a:solidFill>
              </a:rPr>
              <a:t>for the food hydration levels examined here (more on this later)</a:t>
            </a:r>
          </a:p>
          <a:p>
            <a:pPr lvl="1"/>
            <a:r>
              <a:rPr lang="en-US" dirty="0" smtClean="0"/>
              <a:t>Increases in system, spares, and maintenance mass must be weighed against consumables mass savings</a:t>
            </a:r>
            <a:endParaRPr lang="en-US" dirty="0"/>
          </a:p>
        </p:txBody>
      </p:sp>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7</a:t>
            </a:fld>
            <a:endParaRPr lang="en-US"/>
          </a:p>
        </p:txBody>
      </p:sp>
      <p:sp>
        <p:nvSpPr>
          <p:cNvPr id="5" name="Text Placeholder 4"/>
          <p:cNvSpPr>
            <a:spLocks noGrp="1"/>
          </p:cNvSpPr>
          <p:nvPr>
            <p:ph type="body" sz="quarter" idx="14"/>
          </p:nvPr>
        </p:nvSpPr>
        <p:spPr/>
        <p:txBody>
          <a:bodyPr>
            <a:normAutofit/>
          </a:bodyPr>
          <a:lstStyle/>
          <a:p>
            <a:r>
              <a:rPr lang="en-US" dirty="0" smtClean="0"/>
              <a:t>Baseline Results – Habitat Mass</a:t>
            </a:r>
            <a:br>
              <a:rPr lang="en-US" dirty="0" smtClean="0"/>
            </a:br>
            <a:r>
              <a:rPr lang="en-US" sz="1800" dirty="0" smtClean="0"/>
              <a:t>50% Food Hydration, 12 EVAs, 0.98 POS, 2035, No additional testing</a:t>
            </a:r>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50256" y="1069975"/>
            <a:ext cx="7762784" cy="3927475"/>
          </a:xfrm>
          <a:prstGeom prst="rect">
            <a:avLst/>
          </a:prstGeom>
        </p:spPr>
      </p:pic>
      <p:sp>
        <p:nvSpPr>
          <p:cNvPr id="12" name="TextBox 11"/>
          <p:cNvSpPr txBox="1"/>
          <p:nvPr/>
        </p:nvSpPr>
        <p:spPr>
          <a:xfrm>
            <a:off x="111216" y="4985464"/>
            <a:ext cx="6362700" cy="246221"/>
          </a:xfrm>
          <a:prstGeom prst="rect">
            <a:avLst/>
          </a:prstGeom>
          <a:noFill/>
        </p:spPr>
        <p:txBody>
          <a:bodyPr wrap="square" rtlCol="0">
            <a:spAutoFit/>
          </a:bodyPr>
          <a:lstStyle/>
          <a:p>
            <a:r>
              <a:rPr lang="en-US" sz="1000" dirty="0" smtClean="0"/>
              <a:t>TMI = Trans Mars Injection, MOI = Mars Orbit Insertion,  TEI = Trans Earth Injection, EOI = Earth Orbit Insertion</a:t>
            </a:r>
            <a:endParaRPr lang="en-US" sz="1000" dirty="0"/>
          </a:p>
        </p:txBody>
      </p:sp>
      <p:sp>
        <p:nvSpPr>
          <p:cNvPr id="7" name="Content Placeholder 6"/>
          <p:cNvSpPr>
            <a:spLocks noGrp="1"/>
          </p:cNvSpPr>
          <p:nvPr>
            <p:ph sz="quarter" idx="13"/>
          </p:nvPr>
        </p:nvSpPr>
        <p:spPr>
          <a:xfrm>
            <a:off x="266700" y="5267323"/>
            <a:ext cx="5715000" cy="1298578"/>
          </a:xfrm>
          <a:ln w="28575">
            <a:solidFill>
              <a:srgbClr val="0066B3"/>
            </a:solidFill>
          </a:ln>
        </p:spPr>
        <p:txBody>
          <a:bodyPr anchor="ctr">
            <a:noAutofit/>
          </a:bodyPr>
          <a:lstStyle/>
          <a:p>
            <a:pPr marL="0" indent="0" algn="ctr">
              <a:buNone/>
            </a:pPr>
            <a:r>
              <a:rPr lang="en-US" sz="2200" dirty="0" smtClean="0">
                <a:solidFill>
                  <a:srgbClr val="0066B3"/>
                </a:solidFill>
              </a:rPr>
              <a:t>Jettisoning trash / unnecessary mass throughout the mission is a key strategy for reducing propellant mass requirements</a:t>
            </a:r>
            <a:endParaRPr lang="en-US" sz="2200" dirty="0">
              <a:solidFill>
                <a:srgbClr val="0066B3"/>
              </a:solidFill>
            </a:endParaRPr>
          </a:p>
        </p:txBody>
      </p:sp>
      <p:sp>
        <p:nvSpPr>
          <p:cNvPr id="16" name="Content Placeholder 6"/>
          <p:cNvSpPr txBox="1">
            <a:spLocks/>
          </p:cNvSpPr>
          <p:nvPr/>
        </p:nvSpPr>
        <p:spPr>
          <a:xfrm>
            <a:off x="6210300" y="5267323"/>
            <a:ext cx="5715000" cy="1298578"/>
          </a:xfrm>
          <a:prstGeom prst="rect">
            <a:avLst/>
          </a:prstGeom>
          <a:ln w="28575">
            <a:solidFill>
              <a:srgbClr val="0066B3"/>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dirty="0" smtClean="0">
                <a:solidFill>
                  <a:srgbClr val="0066B3"/>
                </a:solidFill>
              </a:rPr>
              <a:t>Once oxygen and water requirements are met, additional loop closure does not continue to reduce habitat departure mass, and can increase it</a:t>
            </a:r>
            <a:endParaRPr lang="en-US" sz="2200" dirty="0">
              <a:solidFill>
                <a:srgbClr val="0066B3"/>
              </a:solidFill>
            </a:endParaRPr>
          </a:p>
        </p:txBody>
      </p:sp>
    </p:spTree>
    <p:extLst>
      <p:ext uri="{BB962C8B-B14F-4D97-AF65-F5344CB8AC3E}">
        <p14:creationId xmlns:p14="http://schemas.microsoft.com/office/powerpoint/2010/main" val="345322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p:cNvSpPr txBox="1">
            <a:spLocks/>
          </p:cNvSpPr>
          <p:nvPr/>
        </p:nvSpPr>
        <p:spPr>
          <a:xfrm>
            <a:off x="7197352" y="1143001"/>
            <a:ext cx="4727948" cy="2707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Total departure mass follows similar trends as habitat mass</a:t>
            </a:r>
          </a:p>
          <a:p>
            <a:pPr lvl="1"/>
            <a:r>
              <a:rPr lang="en-US" i="1" dirty="0" smtClean="0"/>
              <a:t>For these mission assumptions</a:t>
            </a:r>
            <a:r>
              <a:rPr lang="en-US" dirty="0" smtClean="0"/>
              <a:t>, loop closure at or beyond Sabatier reduces departure mass by approx. 21 t (30%) relative to open loop</a:t>
            </a:r>
          </a:p>
          <a:p>
            <a:pPr lvl="1"/>
            <a:r>
              <a:rPr lang="en-US" dirty="0" smtClean="0"/>
              <a:t>Additional loop closure has negligible effect on departure mass</a:t>
            </a:r>
          </a:p>
          <a:p>
            <a:pPr lvl="1"/>
            <a:endParaRPr lang="en-US" dirty="0" smtClean="0"/>
          </a:p>
          <a:p>
            <a:pPr lvl="1"/>
            <a:endParaRPr lang="en-US" dirty="0"/>
          </a:p>
        </p:txBody>
      </p:sp>
      <p:sp>
        <p:nvSpPr>
          <p:cNvPr id="2" name="Date Placeholder 1"/>
          <p:cNvSpPr>
            <a:spLocks noGrp="1"/>
          </p:cNvSpPr>
          <p:nvPr>
            <p:ph type="dt" sz="half" idx="10"/>
          </p:nvPr>
        </p:nvSpPr>
        <p:spPr/>
        <p:txBody>
          <a:bodyPr/>
          <a:lstStyle/>
          <a:p>
            <a:r>
              <a:rPr lang="en-US" smtClean="0"/>
              <a:t>11/16/2020</a:t>
            </a:r>
            <a:endParaRPr lang="en-US"/>
          </a:p>
        </p:txBody>
      </p:sp>
      <p:sp>
        <p:nvSpPr>
          <p:cNvPr id="3" name="Slide Number Placeholder 2"/>
          <p:cNvSpPr>
            <a:spLocks noGrp="1"/>
          </p:cNvSpPr>
          <p:nvPr>
            <p:ph type="sldNum" sz="quarter" idx="12"/>
          </p:nvPr>
        </p:nvSpPr>
        <p:spPr/>
        <p:txBody>
          <a:bodyPr/>
          <a:lstStyle/>
          <a:p>
            <a:fld id="{173E8F63-40A3-4217-B929-30C8FBEDA7E0}" type="slidenum">
              <a:rPr lang="en-US" smtClean="0"/>
              <a:t>8</a:t>
            </a:fld>
            <a:endParaRPr lang="en-US"/>
          </a:p>
        </p:txBody>
      </p:sp>
      <p:sp>
        <p:nvSpPr>
          <p:cNvPr id="5" name="Text Placeholder 4"/>
          <p:cNvSpPr>
            <a:spLocks noGrp="1"/>
          </p:cNvSpPr>
          <p:nvPr>
            <p:ph type="body" sz="quarter" idx="14"/>
          </p:nvPr>
        </p:nvSpPr>
        <p:spPr/>
        <p:txBody>
          <a:bodyPr>
            <a:normAutofit/>
          </a:bodyPr>
          <a:lstStyle/>
          <a:p>
            <a:r>
              <a:rPr lang="en-US" dirty="0" smtClean="0"/>
              <a:t>Baseline Results – Total Departure Mass and Cost</a:t>
            </a:r>
            <a:br>
              <a:rPr lang="en-US" dirty="0" smtClean="0"/>
            </a:br>
            <a:r>
              <a:rPr lang="en-US" sz="1800" dirty="0" smtClean="0"/>
              <a:t>50% Food Hydration, 12 EVAs, 0.98 POS, 2035, No additional testing</a:t>
            </a:r>
            <a:endParaRPr lang="en-US" dirty="0"/>
          </a:p>
        </p:txBody>
      </p:sp>
      <p:sp>
        <p:nvSpPr>
          <p:cNvPr id="7" name="Content Placeholder 6"/>
          <p:cNvSpPr>
            <a:spLocks noGrp="1"/>
          </p:cNvSpPr>
          <p:nvPr>
            <p:ph sz="quarter" idx="13"/>
          </p:nvPr>
        </p:nvSpPr>
        <p:spPr>
          <a:xfrm>
            <a:off x="693471" y="5118099"/>
            <a:ext cx="10805058" cy="1076325"/>
          </a:xfrm>
          <a:ln w="28575">
            <a:solidFill>
              <a:srgbClr val="0066B3"/>
            </a:solidFill>
          </a:ln>
        </p:spPr>
        <p:txBody>
          <a:bodyPr anchor="ctr">
            <a:noAutofit/>
          </a:bodyPr>
          <a:lstStyle/>
          <a:p>
            <a:pPr marL="0" indent="0" algn="ctr">
              <a:buNone/>
            </a:pPr>
            <a:r>
              <a:rPr lang="en-US" sz="2600" dirty="0" smtClean="0">
                <a:solidFill>
                  <a:srgbClr val="0066B3"/>
                </a:solidFill>
              </a:rPr>
              <a:t>Maximizing ECLSS loop closure does not necessarily minimize total departure mass or system cost; net effect depends heavily on other assumptions</a:t>
            </a:r>
            <a:endParaRPr lang="en-US" sz="2600" dirty="0">
              <a:solidFill>
                <a:srgbClr val="0066B3"/>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418" y="1032226"/>
            <a:ext cx="2838122" cy="281785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982540" y="996870"/>
            <a:ext cx="4214812" cy="2853206"/>
          </a:xfrm>
          <a:prstGeom prst="rect">
            <a:avLst/>
          </a:prstGeom>
          <a:ln>
            <a:noFill/>
          </a:ln>
          <a:extLst>
            <a:ext uri="{53640926-AAD7-44D8-BBD7-CCE9431645EC}">
              <a14:shadowObscured xmlns:a14="http://schemas.microsoft.com/office/drawing/2010/main"/>
            </a:ext>
          </a:extLst>
        </p:spPr>
      </p:pic>
      <p:sp>
        <p:nvSpPr>
          <p:cNvPr id="10" name="Content Placeholder 3"/>
          <p:cNvSpPr txBox="1">
            <a:spLocks/>
          </p:cNvSpPr>
          <p:nvPr/>
        </p:nvSpPr>
        <p:spPr>
          <a:xfrm>
            <a:off x="144418" y="3996207"/>
            <a:ext cx="11780882" cy="13504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Increased loop closure reduces mass, which reduces transportation system &amp; launch costs</a:t>
            </a:r>
          </a:p>
          <a:p>
            <a:r>
              <a:rPr lang="en-US" dirty="0" smtClean="0"/>
              <a:t>However, habitat cost also increases as systems become more complex</a:t>
            </a:r>
          </a:p>
        </p:txBody>
      </p:sp>
    </p:spTree>
    <p:extLst>
      <p:ext uri="{BB962C8B-B14F-4D97-AF65-F5344CB8AC3E}">
        <p14:creationId xmlns:p14="http://schemas.microsoft.com/office/powerpoint/2010/main" val="4120422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73E8F63-40A3-4217-B929-30C8FBEDA7E0}" type="slidenum">
              <a:rPr lang="en-US" smtClean="0"/>
              <a:t>9</a:t>
            </a:fld>
            <a:endParaRPr lang="en-US"/>
          </a:p>
        </p:txBody>
      </p:sp>
      <p:sp>
        <p:nvSpPr>
          <p:cNvPr id="5" name="Text Placeholder 4"/>
          <p:cNvSpPr>
            <a:spLocks noGrp="1"/>
          </p:cNvSpPr>
          <p:nvPr>
            <p:ph type="body" sz="quarter" idx="14"/>
          </p:nvPr>
        </p:nvSpPr>
        <p:spPr/>
        <p:txBody>
          <a:bodyPr/>
          <a:lstStyle/>
          <a:p>
            <a:r>
              <a:rPr lang="en-US" dirty="0" smtClean="0"/>
              <a:t>Mass Sensitivity Analysis – Food Hydration, EVA Count, and POS</a:t>
            </a:r>
            <a:endParaRPr lang="en-US" dirty="0"/>
          </a:p>
        </p:txBody>
      </p:sp>
      <p:sp>
        <p:nvSpPr>
          <p:cNvPr id="7" name="Content Placeholder 6"/>
          <p:cNvSpPr>
            <a:spLocks noGrp="1"/>
          </p:cNvSpPr>
          <p:nvPr>
            <p:ph sz="quarter" idx="16"/>
          </p:nvPr>
        </p:nvSpPr>
        <p:spPr>
          <a:xfrm>
            <a:off x="4165600" y="936625"/>
            <a:ext cx="7759700" cy="5486400"/>
          </a:xfrm>
        </p:spPr>
        <p:txBody>
          <a:bodyPr/>
          <a:lstStyle/>
          <a:p>
            <a:r>
              <a:rPr lang="en-US" dirty="0" smtClean="0"/>
              <a:t>Sensitivity analysis performed over a range of values</a:t>
            </a:r>
          </a:p>
          <a:p>
            <a:pPr lvl="1"/>
            <a:r>
              <a:rPr lang="en-US" dirty="0" smtClean="0"/>
              <a:t>Food Hydration: 30%, 40%, 50%</a:t>
            </a:r>
          </a:p>
          <a:p>
            <a:pPr lvl="1"/>
            <a:r>
              <a:rPr lang="en-US" dirty="0" smtClean="0"/>
              <a:t>Number of EVAs: 6 (6 month interval between EVAs), 12 (3 month interval), 18 (2 month interval)</a:t>
            </a:r>
          </a:p>
          <a:p>
            <a:pPr lvl="1"/>
            <a:r>
              <a:rPr lang="en-US" dirty="0" smtClean="0"/>
              <a:t>POS: 0.98 (1 in 50 chance of insufficient spares), 0.99 (1 in 100), 0.995 (1 in 200)</a:t>
            </a:r>
          </a:p>
          <a:p>
            <a:r>
              <a:rPr lang="en-US" dirty="0" smtClean="0"/>
              <a:t>Food hydration is a primary driver of system mass and optimal loop closure levels (more on next slide)</a:t>
            </a:r>
          </a:p>
          <a:p>
            <a:r>
              <a:rPr lang="en-US" dirty="0" smtClean="0"/>
              <a:t>EVA count does not have a significant impact on departure mass over the range examined here; more frequent EVAs likely to result in increased logistics needs</a:t>
            </a:r>
          </a:p>
          <a:p>
            <a:r>
              <a:rPr lang="en-US" dirty="0" smtClean="0"/>
              <a:t>POS is also a primary driver of system mass; higher POS requirement increases spares mass</a:t>
            </a:r>
          </a:p>
          <a:p>
            <a:r>
              <a:rPr lang="en-US" dirty="0" smtClean="0"/>
              <a:t>Higher levels of loop closure tend to be more strongly affected by changes in food hydration and POS</a:t>
            </a: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38112" y="860425"/>
            <a:ext cx="3773235" cy="5857875"/>
          </a:xfrm>
          <a:prstGeom prst="rect">
            <a:avLst/>
          </a:prstGeom>
        </p:spPr>
      </p:pic>
      <p:sp>
        <p:nvSpPr>
          <p:cNvPr id="2" name="Date Placeholder 1"/>
          <p:cNvSpPr>
            <a:spLocks noGrp="1"/>
          </p:cNvSpPr>
          <p:nvPr>
            <p:ph type="dt" sz="half" idx="10"/>
          </p:nvPr>
        </p:nvSpPr>
        <p:spPr>
          <a:xfrm>
            <a:off x="0" y="6640396"/>
            <a:ext cx="2743200" cy="266700"/>
          </a:xfrm>
        </p:spPr>
        <p:txBody>
          <a:bodyPr/>
          <a:lstStyle/>
          <a:p>
            <a:r>
              <a:rPr lang="en-US" dirty="0" smtClean="0"/>
              <a:t>11/16/2020</a:t>
            </a:r>
            <a:endParaRPr lang="en-US" dirty="0"/>
          </a:p>
        </p:txBody>
      </p:sp>
    </p:spTree>
    <p:extLst>
      <p:ext uri="{BB962C8B-B14F-4D97-AF65-F5344CB8AC3E}">
        <p14:creationId xmlns:p14="http://schemas.microsoft.com/office/powerpoint/2010/main" val="17165490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9BB53D8CB57EC45922B7169B295ECB2" ma:contentTypeVersion="12" ma:contentTypeDescription="Create a new document." ma:contentTypeScope="" ma:versionID="e357fd433bdb9b774c64240f66d49dcb">
  <xsd:schema xmlns:xsd="http://www.w3.org/2001/XMLSchema" xmlns:xs="http://www.w3.org/2001/XMLSchema" xmlns:p="http://schemas.microsoft.com/office/2006/metadata/properties" xmlns:ns1="http://schemas.microsoft.com/sharepoint/v3" xmlns:ns3="3e1a39c1-51c8-488a-b350-ad5a18b4818f" xmlns:ns4="d9dd610b-a77f-4f42-990c-1124a1c2ec95" targetNamespace="http://schemas.microsoft.com/office/2006/metadata/properties" ma:root="true" ma:fieldsID="e019b4a7fdaffb133f6c8a79261ece32" ns1:_="" ns3:_="" ns4:_="">
    <xsd:import namespace="http://schemas.microsoft.com/sharepoint/v3"/>
    <xsd:import namespace="3e1a39c1-51c8-488a-b350-ad5a18b4818f"/>
    <xsd:import namespace="d9dd610b-a77f-4f42-990c-1124a1c2ec9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1a39c1-51c8-488a-b350-ad5a18b481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dd610b-a77f-4f42-990c-1124a1c2ec9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8CAA63-CBB0-4222-B6C8-BB21E0094057}">
  <ds:schemaRefs>
    <ds:schemaRef ds:uri="http://schemas.microsoft.com/office/2006/documentManagement/types"/>
    <ds:schemaRef ds:uri="http://schemas.openxmlformats.org/package/2006/metadata/core-properties"/>
    <ds:schemaRef ds:uri="http://purl.org/dc/dcmitype/"/>
    <ds:schemaRef ds:uri="d9dd610b-a77f-4f42-990c-1124a1c2ec95"/>
    <ds:schemaRef ds:uri="http://purl.org/dc/elements/1.1/"/>
    <ds:schemaRef ds:uri="http://schemas.microsoft.com/office/2006/metadata/properties"/>
    <ds:schemaRef ds:uri="http://schemas.microsoft.com/sharepoint/v3"/>
    <ds:schemaRef ds:uri="http://schemas.microsoft.com/office/infopath/2007/PartnerControls"/>
    <ds:schemaRef ds:uri="3e1a39c1-51c8-488a-b350-ad5a18b4818f"/>
    <ds:schemaRef ds:uri="http://www.w3.org/XML/1998/namespace"/>
    <ds:schemaRef ds:uri="http://purl.org/dc/terms/"/>
  </ds:schemaRefs>
</ds:datastoreItem>
</file>

<file path=customXml/itemProps2.xml><?xml version="1.0" encoding="utf-8"?>
<ds:datastoreItem xmlns:ds="http://schemas.openxmlformats.org/officeDocument/2006/customXml" ds:itemID="{8890623C-B732-475A-95F2-F6E722C418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e1a39c1-51c8-488a-b350-ad5a18b4818f"/>
    <ds:schemaRef ds:uri="d9dd610b-a77f-4f42-990c-1124a1c2ec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FBD947-7FD4-415D-8D10-179C84B41B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54576</TotalTime>
  <Words>3050</Words>
  <Application>Microsoft Office PowerPoint</Application>
  <PresentationFormat>Widescreen</PresentationFormat>
  <Paragraphs>291</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ＭＳ Ｐゴシック</vt:lpstr>
      <vt:lpstr>Arial</vt:lpstr>
      <vt:lpstr>Calibri</vt:lpstr>
      <vt:lpstr>Calibri Light</vt:lpstr>
      <vt:lpstr>Times New Roman</vt:lpstr>
      <vt:lpstr>Wingdings</vt:lpstr>
      <vt:lpstr>ヒラギノ角ゴ Pro W3</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Description Task Lead:</dc:title>
  <dc:creator>Connolly, John (JSC-XM111)</dc:creator>
  <cp:lastModifiedBy>Owens, Andrew C. (LARC-E402)</cp:lastModifiedBy>
  <cp:revision>806</cp:revision>
  <cp:lastPrinted>2020-09-11T17:03:48Z</cp:lastPrinted>
  <dcterms:created xsi:type="dcterms:W3CDTF">2019-09-27T20:10:44Z</dcterms:created>
  <dcterms:modified xsi:type="dcterms:W3CDTF">2020-10-06T19:29:26Z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0x01010059BB53D8CB57EC45922B7169B295ECB2</vt:lpwstr>
  </property>
</Properties>
</file>