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60" r:id="rId6"/>
    <p:sldId id="261" r:id="rId7"/>
    <p:sldId id="264" r:id="rId8"/>
    <p:sldId id="281" r:id="rId9"/>
    <p:sldId id="280" r:id="rId10"/>
    <p:sldId id="268" r:id="rId11"/>
    <p:sldId id="277" r:id="rId12"/>
    <p:sldId id="2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ller, Thomas J. (KSC)[Southeastern Universities Research Association]" initials="MTJ(URA" lastIdx="1" clrIdx="0">
    <p:extLst>
      <p:ext uri="{19B8F6BF-5375-455C-9EA6-DF929625EA0E}">
        <p15:presenceInfo xmlns:p15="http://schemas.microsoft.com/office/powerpoint/2012/main" userId="S::tjmuller@ndc.nasa.gov::77c7cd4b-3cb8-4d9c-986d-af514cbaeb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A58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DB873-86C5-4972-9BB8-8D07D0AEE60C}" type="datetimeFigureOut">
              <a:rPr lang="en-US" smtClean="0"/>
              <a:t>10/1/2020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E3439-DF36-40D7-8079-BC4CE6F60118}" type="slidenum">
              <a:rPr lang="en-US" smtClean="0"/>
              <a:t>‹#›</a:t>
            </a:fld>
            <a:endParaRPr lang="en-US"/>
          </a:p>
        </p:txBody>
      </p:sp>
    </p:spTree>
    <p:extLst>
      <p:ext uri="{BB962C8B-B14F-4D97-AF65-F5344CB8AC3E}">
        <p14:creationId xmlns:p14="http://schemas.microsoft.com/office/powerpoint/2010/main" val="163272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MD</a:t>
            </a:r>
          </a:p>
        </p:txBody>
      </p:sp>
      <p:sp>
        <p:nvSpPr>
          <p:cNvPr id="4" name="Slide Number Placeholder 3"/>
          <p:cNvSpPr>
            <a:spLocks noGrp="1"/>
          </p:cNvSpPr>
          <p:nvPr>
            <p:ph type="sldNum" sz="quarter" idx="5"/>
          </p:nvPr>
        </p:nvSpPr>
        <p:spPr/>
        <p:txBody>
          <a:bodyPr/>
          <a:lstStyle/>
          <a:p>
            <a:fld id="{B72E3439-DF36-40D7-8079-BC4CE6F60118}" type="slidenum">
              <a:rPr lang="en-US" smtClean="0"/>
              <a:t>1</a:t>
            </a:fld>
            <a:endParaRPr lang="en-US"/>
          </a:p>
        </p:txBody>
      </p:sp>
    </p:spTree>
    <p:extLst>
      <p:ext uri="{BB962C8B-B14F-4D97-AF65-F5344CB8AC3E}">
        <p14:creationId xmlns:p14="http://schemas.microsoft.com/office/powerpoint/2010/main" val="340491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MD</a:t>
            </a:r>
          </a:p>
        </p:txBody>
      </p:sp>
      <p:sp>
        <p:nvSpPr>
          <p:cNvPr id="4" name="Slide Number Placeholder 3"/>
          <p:cNvSpPr>
            <a:spLocks noGrp="1"/>
          </p:cNvSpPr>
          <p:nvPr>
            <p:ph type="sldNum" sz="quarter" idx="5"/>
          </p:nvPr>
        </p:nvSpPr>
        <p:spPr/>
        <p:txBody>
          <a:bodyPr/>
          <a:lstStyle/>
          <a:p>
            <a:fld id="{B72E3439-DF36-40D7-8079-BC4CE6F60118}" type="slidenum">
              <a:rPr lang="en-US" smtClean="0"/>
              <a:t>2</a:t>
            </a:fld>
            <a:endParaRPr lang="en-US"/>
          </a:p>
        </p:txBody>
      </p:sp>
    </p:spTree>
    <p:extLst>
      <p:ext uri="{BB962C8B-B14F-4D97-AF65-F5344CB8AC3E}">
        <p14:creationId xmlns:p14="http://schemas.microsoft.com/office/powerpoint/2010/main" val="33268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JC</a:t>
            </a:r>
          </a:p>
          <a:p>
            <a:endParaRPr lang="en-US"/>
          </a:p>
          <a:p>
            <a:r>
              <a:rPr lang="en-US"/>
              <a:t>Be sure to give brad a bunch of props for raw data</a:t>
            </a:r>
          </a:p>
          <a:p>
            <a:pPr marL="171450" indent="-171450">
              <a:buFontTx/>
              <a:buChar char="-"/>
            </a:pPr>
            <a:r>
              <a:rPr lang="en-US" err="1"/>
              <a:t>Covid</a:t>
            </a:r>
            <a:r>
              <a:rPr lang="en-US"/>
              <a:t> data collection timeline </a:t>
            </a:r>
            <a:r>
              <a:rPr lang="en-US" err="1"/>
              <a:t>etc</a:t>
            </a:r>
            <a:endParaRPr lang="en-US"/>
          </a:p>
          <a:p>
            <a:pPr marL="171450" indent="-171450">
              <a:buFontTx/>
              <a:buChar char="-"/>
            </a:pPr>
            <a:r>
              <a:rPr lang="en-US"/>
              <a:t>Initial training</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B72E3439-DF36-40D7-8079-BC4CE6F60118}" type="slidenum">
              <a:rPr lang="en-US" smtClean="0"/>
              <a:t>3</a:t>
            </a:fld>
            <a:endParaRPr lang="en-US"/>
          </a:p>
        </p:txBody>
      </p:sp>
    </p:spTree>
    <p:extLst>
      <p:ext uri="{BB962C8B-B14F-4D97-AF65-F5344CB8AC3E}">
        <p14:creationId xmlns:p14="http://schemas.microsoft.com/office/powerpoint/2010/main" val="301593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MD</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B72E3439-DF36-40D7-8079-BC4CE6F60118}" type="slidenum">
              <a:rPr lang="en-US" smtClean="0"/>
              <a:t>4</a:t>
            </a:fld>
            <a:endParaRPr lang="en-US"/>
          </a:p>
        </p:txBody>
      </p:sp>
    </p:spTree>
    <p:extLst>
      <p:ext uri="{BB962C8B-B14F-4D97-AF65-F5344CB8AC3E}">
        <p14:creationId xmlns:p14="http://schemas.microsoft.com/office/powerpoint/2010/main" val="328122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BB</a:t>
            </a:r>
          </a:p>
          <a:p>
            <a:endParaRPr lang="en-US"/>
          </a:p>
          <a:p>
            <a:endParaRPr lang="en-US"/>
          </a:p>
        </p:txBody>
      </p:sp>
      <p:sp>
        <p:nvSpPr>
          <p:cNvPr id="4" name="Slide Number Placeholder 3"/>
          <p:cNvSpPr>
            <a:spLocks noGrp="1"/>
          </p:cNvSpPr>
          <p:nvPr>
            <p:ph type="sldNum" sz="quarter" idx="5"/>
          </p:nvPr>
        </p:nvSpPr>
        <p:spPr/>
        <p:txBody>
          <a:bodyPr/>
          <a:lstStyle/>
          <a:p>
            <a:fld id="{B72E3439-DF36-40D7-8079-BC4CE6F60118}" type="slidenum">
              <a:rPr lang="en-US" smtClean="0"/>
              <a:t>5</a:t>
            </a:fld>
            <a:endParaRPr lang="en-US"/>
          </a:p>
        </p:txBody>
      </p:sp>
    </p:spTree>
    <p:extLst>
      <p:ext uri="{BB962C8B-B14F-4D97-AF65-F5344CB8AC3E}">
        <p14:creationId xmlns:p14="http://schemas.microsoft.com/office/powerpoint/2010/main" val="13252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TM</a:t>
            </a:r>
          </a:p>
        </p:txBody>
      </p:sp>
      <p:sp>
        <p:nvSpPr>
          <p:cNvPr id="4" name="Slide Number Placeholder 3"/>
          <p:cNvSpPr>
            <a:spLocks noGrp="1"/>
          </p:cNvSpPr>
          <p:nvPr>
            <p:ph type="sldNum" sz="quarter" idx="5"/>
          </p:nvPr>
        </p:nvSpPr>
        <p:spPr/>
        <p:txBody>
          <a:bodyPr/>
          <a:lstStyle/>
          <a:p>
            <a:fld id="{B72E3439-DF36-40D7-8079-BC4CE6F60118}" type="slidenum">
              <a:rPr lang="en-US" smtClean="0"/>
              <a:t>6</a:t>
            </a:fld>
            <a:endParaRPr lang="en-US"/>
          </a:p>
        </p:txBody>
      </p:sp>
    </p:spTree>
    <p:extLst>
      <p:ext uri="{BB962C8B-B14F-4D97-AF65-F5344CB8AC3E}">
        <p14:creationId xmlns:p14="http://schemas.microsoft.com/office/powerpoint/2010/main" val="166846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JC</a:t>
            </a:r>
          </a:p>
          <a:p>
            <a:endParaRPr lang="en-US"/>
          </a:p>
          <a:p>
            <a:r>
              <a:rPr lang="en-US"/>
              <a:t>-doesn’t simulate need to stop/deposit regolith (future work)</a:t>
            </a:r>
          </a:p>
          <a:p>
            <a:r>
              <a:rPr lang="en-US"/>
              <a:t>- Goal is not to dig a perfect trench in this step, but to see if it can learn the operations of *digging*</a:t>
            </a:r>
          </a:p>
          <a:p>
            <a:r>
              <a:rPr lang="en-US"/>
              <a:t>-explain why it is trenching the way it is</a:t>
            </a:r>
          </a:p>
          <a:p>
            <a:r>
              <a:rPr lang="en-US"/>
              <a:t>- Levels of trenching, reward can be specified to do x</a:t>
            </a:r>
          </a:p>
        </p:txBody>
      </p:sp>
      <p:sp>
        <p:nvSpPr>
          <p:cNvPr id="4" name="Slide Number Placeholder 3"/>
          <p:cNvSpPr>
            <a:spLocks noGrp="1"/>
          </p:cNvSpPr>
          <p:nvPr>
            <p:ph type="sldNum" sz="quarter" idx="5"/>
          </p:nvPr>
        </p:nvSpPr>
        <p:spPr/>
        <p:txBody>
          <a:bodyPr/>
          <a:lstStyle/>
          <a:p>
            <a:fld id="{B72E3439-DF36-40D7-8079-BC4CE6F60118}" type="slidenum">
              <a:rPr lang="en-US" smtClean="0"/>
              <a:t>7</a:t>
            </a:fld>
            <a:endParaRPr lang="en-US"/>
          </a:p>
        </p:txBody>
      </p:sp>
    </p:spTree>
    <p:extLst>
      <p:ext uri="{BB962C8B-B14F-4D97-AF65-F5344CB8AC3E}">
        <p14:creationId xmlns:p14="http://schemas.microsoft.com/office/powerpoint/2010/main" val="205720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MD</a:t>
            </a:r>
          </a:p>
          <a:p>
            <a:endParaRPr lang="en-US"/>
          </a:p>
          <a:p>
            <a:r>
              <a:rPr lang="en-US"/>
              <a:t>Rolando:</a:t>
            </a:r>
          </a:p>
          <a:p>
            <a:pPr marL="171450" indent="-171450">
              <a:buFontTx/>
              <a:buChar char="-"/>
            </a:pPr>
            <a:r>
              <a:rPr lang="en-US"/>
              <a:t>Shows output of training process </a:t>
            </a:r>
          </a:p>
          <a:p>
            <a:pPr marL="171450" indent="-171450">
              <a:buFontTx/>
              <a:buChar char="-"/>
            </a:pPr>
            <a:r>
              <a:rPr lang="en-US"/>
              <a:t>Get back gazebo / ROS2 integration work he did with RASSOR models</a:t>
            </a:r>
          </a:p>
        </p:txBody>
      </p:sp>
      <p:sp>
        <p:nvSpPr>
          <p:cNvPr id="4" name="Slide Number Placeholder 3"/>
          <p:cNvSpPr>
            <a:spLocks noGrp="1"/>
          </p:cNvSpPr>
          <p:nvPr>
            <p:ph type="sldNum" sz="quarter" idx="5"/>
          </p:nvPr>
        </p:nvSpPr>
        <p:spPr/>
        <p:txBody>
          <a:bodyPr/>
          <a:lstStyle/>
          <a:p>
            <a:fld id="{B72E3439-DF36-40D7-8079-BC4CE6F60118}" type="slidenum">
              <a:rPr lang="en-US" smtClean="0"/>
              <a:t>8</a:t>
            </a:fld>
            <a:endParaRPr lang="en-US"/>
          </a:p>
        </p:txBody>
      </p:sp>
    </p:spTree>
    <p:extLst>
      <p:ext uri="{BB962C8B-B14F-4D97-AF65-F5344CB8AC3E}">
        <p14:creationId xmlns:p14="http://schemas.microsoft.com/office/powerpoint/2010/main" val="1218099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Questions?</a:t>
            </a:r>
          </a:p>
          <a:p>
            <a:endParaRPr lang="en-US"/>
          </a:p>
          <a:p>
            <a:r>
              <a:rPr lang="en-US"/>
              <a:t>Put template back in </a:t>
            </a:r>
          </a:p>
        </p:txBody>
      </p:sp>
      <p:sp>
        <p:nvSpPr>
          <p:cNvPr id="4" name="Slide Number Placeholder 3"/>
          <p:cNvSpPr>
            <a:spLocks noGrp="1"/>
          </p:cNvSpPr>
          <p:nvPr>
            <p:ph type="sldNum" sz="quarter" idx="5"/>
          </p:nvPr>
        </p:nvSpPr>
        <p:spPr/>
        <p:txBody>
          <a:bodyPr/>
          <a:lstStyle/>
          <a:p>
            <a:fld id="{B72E3439-DF36-40D7-8079-BC4CE6F60118}" type="slidenum">
              <a:rPr lang="en-US" smtClean="0"/>
              <a:t>9</a:t>
            </a:fld>
            <a:endParaRPr lang="en-US"/>
          </a:p>
        </p:txBody>
      </p:sp>
    </p:spTree>
    <p:extLst>
      <p:ext uri="{BB962C8B-B14F-4D97-AF65-F5344CB8AC3E}">
        <p14:creationId xmlns:p14="http://schemas.microsoft.com/office/powerpoint/2010/main" val="2926472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C553-2CC3-4A40-8988-6042DBE44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3496F0-0D3D-4C05-813E-944E43D266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E4BF02-0D0C-457A-9C3C-1C9A3014BAD2}"/>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5" name="Footer Placeholder 4">
            <a:extLst>
              <a:ext uri="{FF2B5EF4-FFF2-40B4-BE49-F238E27FC236}">
                <a16:creationId xmlns:a16="http://schemas.microsoft.com/office/drawing/2014/main" id="{D83ABB1C-358D-4C9D-8D48-D626335A9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000E5-038C-4D2D-B99C-E368F7596647}"/>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2793381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770D-BD5E-4AF7-8C0A-FFE0080B60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E2912E-CDF6-4137-B99F-8FF7057D9C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F3A81-2955-4C12-9486-40C930E2D1B4}"/>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5" name="Footer Placeholder 4">
            <a:extLst>
              <a:ext uri="{FF2B5EF4-FFF2-40B4-BE49-F238E27FC236}">
                <a16:creationId xmlns:a16="http://schemas.microsoft.com/office/drawing/2014/main" id="{B66C8733-04FC-4BBD-BB12-08257503D0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0DE86-9C6C-456F-A17B-0A47986A86D8}"/>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863706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82065-03A7-44BE-980F-82E70EECC3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EB3D0D-C8A8-4623-ADE1-E47A3A857A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F3D0D-47DD-44D9-9AE8-F2AA5C361D3C}"/>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5" name="Footer Placeholder 4">
            <a:extLst>
              <a:ext uri="{FF2B5EF4-FFF2-40B4-BE49-F238E27FC236}">
                <a16:creationId xmlns:a16="http://schemas.microsoft.com/office/drawing/2014/main" id="{3F788E80-0FB8-4F1D-9709-8F9B0B766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B82C9-5A76-4278-96A8-478A2B47F4AE}"/>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353852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6593-7322-43DC-ADD3-96715E15DB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E7477B-64CF-4AF9-A344-7E1EB3FD1B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82F6A-DEA0-4557-97F1-E609219A4FC4}"/>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5" name="Footer Placeholder 4">
            <a:extLst>
              <a:ext uri="{FF2B5EF4-FFF2-40B4-BE49-F238E27FC236}">
                <a16:creationId xmlns:a16="http://schemas.microsoft.com/office/drawing/2014/main" id="{580B5582-819D-4541-9780-F931D9E81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D7600-AE8E-4D06-B15F-841408D05E79}"/>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237076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9780A-2E7B-4B4C-859C-B33843EAB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6DEA43-1A5F-4C13-BA27-E11500F58D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C1C9ED-E1E0-4D65-B26F-16A9809884D4}"/>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5" name="Footer Placeholder 4">
            <a:extLst>
              <a:ext uri="{FF2B5EF4-FFF2-40B4-BE49-F238E27FC236}">
                <a16:creationId xmlns:a16="http://schemas.microsoft.com/office/drawing/2014/main" id="{20D25D38-732D-41A5-A81C-4CB4A5545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9ADAA-041A-4284-B6FC-3E1F62439D3A}"/>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359699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A4F9-9BA1-4CCF-B857-89A3F513B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5C219-DEAF-404F-B9AB-5F23C1A86D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CB3A4-0631-4D74-922E-4807E9C0BB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9D63D8-494C-46F0-808F-458BA25540DA}"/>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6" name="Footer Placeholder 5">
            <a:extLst>
              <a:ext uri="{FF2B5EF4-FFF2-40B4-BE49-F238E27FC236}">
                <a16:creationId xmlns:a16="http://schemas.microsoft.com/office/drawing/2014/main" id="{25A56557-5650-4516-922C-022C0FFC7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12D49-784B-4473-8B62-DD09D2A671B1}"/>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3790308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DDAC-95BD-4063-A49C-01A0C1E949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427EB9-7A37-414A-99F5-0D9E079816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1C7D7-4F79-44F4-9C1B-6C2EBA5994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817BC4-4B8A-4ED1-B8E1-8290FFF47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E89F3F-95FF-4665-8B86-11331601AA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90BB83-83DE-46BD-8BC7-2C8ED8646C9A}"/>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8" name="Footer Placeholder 7">
            <a:extLst>
              <a:ext uri="{FF2B5EF4-FFF2-40B4-BE49-F238E27FC236}">
                <a16:creationId xmlns:a16="http://schemas.microsoft.com/office/drawing/2014/main" id="{6ED09ABC-9B17-4145-8DC2-8B9E353E09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3A6CBF-923B-4E48-8FED-B696AA4C27BE}"/>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72619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EED4-4ABD-49BF-A92C-36D53EE9D0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887E5-FDF1-4035-BCBF-6C0DB2FC47EE}"/>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4" name="Footer Placeholder 3">
            <a:extLst>
              <a:ext uri="{FF2B5EF4-FFF2-40B4-BE49-F238E27FC236}">
                <a16:creationId xmlns:a16="http://schemas.microsoft.com/office/drawing/2014/main" id="{1AE2013C-86BA-4685-9740-2B8AD0FDF7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8A6C2D-CCF5-45BB-B852-4A592D70F679}"/>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93648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5F795F-AC70-4F4B-80B7-BDB896F9B50C}"/>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3" name="Footer Placeholder 2">
            <a:extLst>
              <a:ext uri="{FF2B5EF4-FFF2-40B4-BE49-F238E27FC236}">
                <a16:creationId xmlns:a16="http://schemas.microsoft.com/office/drawing/2014/main" id="{D33A6326-4EB5-495E-BEB6-3128AE882B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24D3F-77CC-4FD8-8D7E-9949B74E4C69}"/>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428433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77CA-90CF-4376-9931-3FAEE7714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76054E-AD33-4811-BF47-BD2103CCD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9C0DB-F9E5-4C69-9728-6F77D4461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3E7D4-ED82-446C-8AE6-2CCDE92D91ED}"/>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6" name="Footer Placeholder 5">
            <a:extLst>
              <a:ext uri="{FF2B5EF4-FFF2-40B4-BE49-F238E27FC236}">
                <a16:creationId xmlns:a16="http://schemas.microsoft.com/office/drawing/2014/main" id="{0595D25D-EAFA-4B9F-AD91-6F5BB77E6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00CBE-70FC-44E5-96A8-D1FD5B783A2B}"/>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204392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83AAC-79A9-44BC-A186-920A61912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052E9A-03C9-4362-A8E2-24CC35B53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DF332-0115-428F-93FD-9C3B71BB8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E919F-4BD7-483C-A6F3-2691F35116C6}"/>
              </a:ext>
            </a:extLst>
          </p:cNvPr>
          <p:cNvSpPr>
            <a:spLocks noGrp="1"/>
          </p:cNvSpPr>
          <p:nvPr>
            <p:ph type="dt" sz="half" idx="10"/>
          </p:nvPr>
        </p:nvSpPr>
        <p:spPr/>
        <p:txBody>
          <a:bodyPr/>
          <a:lstStyle/>
          <a:p>
            <a:fld id="{7B6FED20-08B1-4EE8-BB36-1D874EC7A926}" type="datetimeFigureOut">
              <a:rPr lang="en-US" smtClean="0"/>
              <a:t>10/1/2020</a:t>
            </a:fld>
            <a:endParaRPr lang="en-US"/>
          </a:p>
        </p:txBody>
      </p:sp>
      <p:sp>
        <p:nvSpPr>
          <p:cNvPr id="6" name="Footer Placeholder 5">
            <a:extLst>
              <a:ext uri="{FF2B5EF4-FFF2-40B4-BE49-F238E27FC236}">
                <a16:creationId xmlns:a16="http://schemas.microsoft.com/office/drawing/2014/main" id="{E4434DB6-2F54-4EE6-9FEC-F64EBA103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3C671-8F40-4000-803D-7817CA621ABA}"/>
              </a:ext>
            </a:extLst>
          </p:cNvPr>
          <p:cNvSpPr>
            <a:spLocks noGrp="1"/>
          </p:cNvSpPr>
          <p:nvPr>
            <p:ph type="sldNum" sz="quarter" idx="12"/>
          </p:nvPr>
        </p:nvSpPr>
        <p:spPr/>
        <p:txBody>
          <a:bodyPr/>
          <a:lstStyle/>
          <a:p>
            <a:fld id="{9BBACB61-D9B1-4990-A8C3-CCC4F888F420}" type="slidenum">
              <a:rPr lang="en-US" smtClean="0"/>
              <a:t>‹#›</a:t>
            </a:fld>
            <a:endParaRPr lang="en-US"/>
          </a:p>
        </p:txBody>
      </p:sp>
    </p:spTree>
    <p:extLst>
      <p:ext uri="{BB962C8B-B14F-4D97-AF65-F5344CB8AC3E}">
        <p14:creationId xmlns:p14="http://schemas.microsoft.com/office/powerpoint/2010/main" val="62428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20AA4-FCD0-4FA1-B50D-498CDE63C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1EFA76-AE5D-4891-AD67-EC4041008C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74663-2E58-405E-922F-12CD8669FE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FED20-08B1-4EE8-BB36-1D874EC7A926}" type="datetimeFigureOut">
              <a:rPr lang="en-US" smtClean="0"/>
              <a:t>10/1/2020</a:t>
            </a:fld>
            <a:endParaRPr lang="en-US"/>
          </a:p>
        </p:txBody>
      </p:sp>
      <p:sp>
        <p:nvSpPr>
          <p:cNvPr id="5" name="Footer Placeholder 4">
            <a:extLst>
              <a:ext uri="{FF2B5EF4-FFF2-40B4-BE49-F238E27FC236}">
                <a16:creationId xmlns:a16="http://schemas.microsoft.com/office/drawing/2014/main" id="{CED89BD8-0FD8-4043-8336-BE4C34543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C8FF9-CC2D-4BB2-96DA-D4885EA98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ACB61-D9B1-4990-A8C3-CCC4F888F420}" type="slidenum">
              <a:rPr lang="en-US" smtClean="0"/>
              <a:t>‹#›</a:t>
            </a:fld>
            <a:endParaRPr lang="en-US"/>
          </a:p>
        </p:txBody>
      </p:sp>
    </p:spTree>
    <p:extLst>
      <p:ext uri="{BB962C8B-B14F-4D97-AF65-F5344CB8AC3E}">
        <p14:creationId xmlns:p14="http://schemas.microsoft.com/office/powerpoint/2010/main" val="3521863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E75A7-1781-4F52-92C1-BA07A58EB045}"/>
              </a:ext>
            </a:extLst>
          </p:cNvPr>
          <p:cNvSpPr>
            <a:spLocks noGrp="1"/>
          </p:cNvSpPr>
          <p:nvPr>
            <p:ph type="ctrTitle"/>
          </p:nvPr>
        </p:nvSpPr>
        <p:spPr>
          <a:xfrm>
            <a:off x="1524000" y="1122363"/>
            <a:ext cx="9144000" cy="2387600"/>
          </a:xfrm>
          <a:noFill/>
        </p:spPr>
        <p:txBody>
          <a:bodyPr>
            <a:normAutofit/>
          </a:bodyPr>
          <a:lstStyle/>
          <a:p>
            <a:pPr>
              <a:lnSpc>
                <a:spcPct val="100000"/>
              </a:lnSpc>
            </a:pPr>
            <a:r>
              <a:rPr lang="en-US" b="1">
                <a:solidFill>
                  <a:schemeClr val="bg1">
                    <a:lumMod val="95000"/>
                  </a:schemeClr>
                </a:solidFill>
                <a:latin typeface="Arial Black" panose="020B0A04020102020204" pitchFamily="34" charset="0"/>
              </a:rPr>
              <a:t>ICE-RASSOR</a:t>
            </a:r>
            <a:br>
              <a:rPr lang="en-US" b="1">
                <a:solidFill>
                  <a:schemeClr val="bg1">
                    <a:lumMod val="95000"/>
                  </a:schemeClr>
                </a:solidFill>
                <a:latin typeface="Arial Black" panose="020B0A04020102020204" pitchFamily="34" charset="0"/>
              </a:rPr>
            </a:br>
            <a:r>
              <a:rPr lang="en-US" sz="3500">
                <a:solidFill>
                  <a:schemeClr val="bg1">
                    <a:lumMod val="85000"/>
                  </a:schemeClr>
                </a:solidFill>
                <a:latin typeface="+mn-lt"/>
              </a:rPr>
              <a:t>Intelligent </a:t>
            </a:r>
            <a:r>
              <a:rPr lang="en-US" sz="3500" kern="700">
                <a:solidFill>
                  <a:schemeClr val="bg1">
                    <a:lumMod val="85000"/>
                  </a:schemeClr>
                </a:solidFill>
                <a:latin typeface="+mn-lt"/>
              </a:rPr>
              <a:t>Capabilities</a:t>
            </a:r>
            <a:r>
              <a:rPr lang="en-US" sz="3500">
                <a:solidFill>
                  <a:schemeClr val="bg1">
                    <a:lumMod val="85000"/>
                  </a:schemeClr>
                </a:solidFill>
                <a:latin typeface="+mn-lt"/>
              </a:rPr>
              <a:t> Enhanced</a:t>
            </a:r>
          </a:p>
        </p:txBody>
      </p:sp>
      <p:sp>
        <p:nvSpPr>
          <p:cNvPr id="3" name="Subtitle 2">
            <a:extLst>
              <a:ext uri="{FF2B5EF4-FFF2-40B4-BE49-F238E27FC236}">
                <a16:creationId xmlns:a16="http://schemas.microsoft.com/office/drawing/2014/main" id="{4CF969AF-7B5E-4CBE-9A28-3D9C97B48F33}"/>
              </a:ext>
            </a:extLst>
          </p:cNvPr>
          <p:cNvSpPr>
            <a:spLocks noGrp="1"/>
          </p:cNvSpPr>
          <p:nvPr>
            <p:ph type="subTitle" idx="1"/>
          </p:nvPr>
        </p:nvSpPr>
        <p:spPr>
          <a:xfrm>
            <a:off x="1524000" y="3602038"/>
            <a:ext cx="9144000" cy="1655762"/>
          </a:xfrm>
          <a:noFill/>
        </p:spPr>
        <p:txBody>
          <a:bodyPr>
            <a:normAutofit/>
          </a:bodyPr>
          <a:lstStyle/>
          <a:p>
            <a:pPr algn="r">
              <a:lnSpc>
                <a:spcPct val="110000"/>
              </a:lnSpc>
            </a:pPr>
            <a:endParaRPr lang="en-US" dirty="0">
              <a:solidFill>
                <a:schemeClr val="bg1">
                  <a:lumMod val="95000"/>
                </a:schemeClr>
              </a:solidFill>
            </a:endParaRPr>
          </a:p>
        </p:txBody>
      </p:sp>
    </p:spTree>
    <p:extLst>
      <p:ext uri="{BB962C8B-B14F-4D97-AF65-F5344CB8AC3E}">
        <p14:creationId xmlns:p14="http://schemas.microsoft.com/office/powerpoint/2010/main" val="910903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5A5A-3E2C-45F5-96C4-99AED2C5520A}"/>
              </a:ext>
            </a:extLst>
          </p:cNvPr>
          <p:cNvSpPr>
            <a:spLocks noGrp="1"/>
          </p:cNvSpPr>
          <p:nvPr>
            <p:ph type="title"/>
          </p:nvPr>
        </p:nvSpPr>
        <p:spPr>
          <a:xfrm>
            <a:off x="838200" y="971550"/>
            <a:ext cx="10515600" cy="719138"/>
          </a:xfrm>
          <a:noFill/>
        </p:spPr>
        <p:txBody>
          <a:bodyPr>
            <a:normAutofit/>
          </a:bodyPr>
          <a:lstStyle/>
          <a:p>
            <a:r>
              <a:rPr lang="en-US" sz="3600" b="1">
                <a:solidFill>
                  <a:schemeClr val="bg1"/>
                </a:solidFill>
              </a:rPr>
              <a:t>Mass Inference Architecture</a:t>
            </a:r>
          </a:p>
        </p:txBody>
      </p:sp>
      <p:grpSp>
        <p:nvGrpSpPr>
          <p:cNvPr id="5" name="Group 4">
            <a:extLst>
              <a:ext uri="{FF2B5EF4-FFF2-40B4-BE49-F238E27FC236}">
                <a16:creationId xmlns:a16="http://schemas.microsoft.com/office/drawing/2014/main" id="{26652940-8385-4E40-966F-82BD151B2A1F}"/>
              </a:ext>
            </a:extLst>
          </p:cNvPr>
          <p:cNvGrpSpPr/>
          <p:nvPr/>
        </p:nvGrpSpPr>
        <p:grpSpPr>
          <a:xfrm>
            <a:off x="1059613" y="2665346"/>
            <a:ext cx="10072774" cy="2613407"/>
            <a:chOff x="1775400" y="2827105"/>
            <a:chExt cx="8540175" cy="2215770"/>
          </a:xfrm>
          <a:solidFill>
            <a:schemeClr val="tx1"/>
          </a:solidFill>
        </p:grpSpPr>
        <p:sp>
          <p:nvSpPr>
            <p:cNvPr id="21" name="Google Shape;152;g5f0883a02c_0_123">
              <a:extLst>
                <a:ext uri="{FF2B5EF4-FFF2-40B4-BE49-F238E27FC236}">
                  <a16:creationId xmlns:a16="http://schemas.microsoft.com/office/drawing/2014/main" id="{7FAA6139-E101-4435-BB5C-BEAEE46E2B2E}"/>
                </a:ext>
              </a:extLst>
            </p:cNvPr>
            <p:cNvSpPr txBox="1"/>
            <p:nvPr/>
          </p:nvSpPr>
          <p:spPr>
            <a:xfrm>
              <a:off x="1775400" y="3233275"/>
              <a:ext cx="2190900" cy="923400"/>
            </a:xfrm>
            <a:prstGeom prst="rect">
              <a:avLst/>
            </a:prstGeom>
            <a:grp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lvl="0" indent="0" algn="ctr" rtl="0">
                <a:spcBef>
                  <a:spcPts val="0"/>
                </a:spcBef>
                <a:spcAft>
                  <a:spcPts val="0"/>
                </a:spcAft>
                <a:buNone/>
              </a:pPr>
              <a:r>
                <a:rPr lang="en-US" b="1">
                  <a:solidFill>
                    <a:schemeClr val="bg1"/>
                  </a:solidFill>
                </a:rPr>
                <a:t>RASSOR Measurements</a:t>
              </a:r>
            </a:p>
            <a:p>
              <a:pPr marL="0" lvl="0" indent="0" algn="ctr" rtl="0">
                <a:spcBef>
                  <a:spcPts val="0"/>
                </a:spcBef>
                <a:spcAft>
                  <a:spcPts val="0"/>
                </a:spcAft>
                <a:buNone/>
              </a:pPr>
              <a:r>
                <a:rPr lang="en-US">
                  <a:solidFill>
                    <a:schemeClr val="bg1"/>
                  </a:solidFill>
                </a:rPr>
                <a:t>Motor currents</a:t>
              </a:r>
            </a:p>
            <a:p>
              <a:pPr marL="0" lvl="0" indent="0" algn="ctr" rtl="0">
                <a:spcBef>
                  <a:spcPts val="0"/>
                </a:spcBef>
                <a:spcAft>
                  <a:spcPts val="0"/>
                </a:spcAft>
                <a:buNone/>
              </a:pPr>
              <a:r>
                <a:rPr lang="en-US">
                  <a:solidFill>
                    <a:schemeClr val="bg1"/>
                  </a:solidFill>
                </a:rPr>
                <a:t>Motor positions</a:t>
              </a:r>
              <a:endParaRPr>
                <a:solidFill>
                  <a:schemeClr val="bg1"/>
                </a:solidFill>
              </a:endParaRPr>
            </a:p>
          </p:txBody>
        </p:sp>
        <p:cxnSp>
          <p:nvCxnSpPr>
            <p:cNvPr id="22" name="Google Shape;153;g5f0883a02c_0_123">
              <a:extLst>
                <a:ext uri="{FF2B5EF4-FFF2-40B4-BE49-F238E27FC236}">
                  <a16:creationId xmlns:a16="http://schemas.microsoft.com/office/drawing/2014/main" id="{C514461C-1348-422F-A63D-E8B990BCC085}"/>
                </a:ext>
              </a:extLst>
            </p:cNvPr>
            <p:cNvCxnSpPr>
              <a:cxnSpLocks/>
              <a:stCxn id="21" idx="3"/>
            </p:cNvCxnSpPr>
            <p:nvPr/>
          </p:nvCxnSpPr>
          <p:spPr>
            <a:xfrm>
              <a:off x="3966300" y="3694975"/>
              <a:ext cx="267142" cy="1"/>
            </a:xfrm>
            <a:prstGeom prst="straightConnector1">
              <a:avLst/>
            </a:prstGeom>
            <a:grpFill/>
            <a:ln w="19050" cap="flat" cmpd="sng">
              <a:solidFill>
                <a:srgbClr val="FFFFFF"/>
              </a:solidFill>
              <a:prstDash val="solid"/>
              <a:round/>
              <a:headEnd type="none" w="med" len="med"/>
              <a:tailEnd type="triangle" w="med" len="med"/>
            </a:ln>
          </p:spPr>
        </p:cxnSp>
        <p:sp>
          <p:nvSpPr>
            <p:cNvPr id="23" name="Google Shape;154;g5f0883a02c_0_123">
              <a:extLst>
                <a:ext uri="{FF2B5EF4-FFF2-40B4-BE49-F238E27FC236}">
                  <a16:creationId xmlns:a16="http://schemas.microsoft.com/office/drawing/2014/main" id="{D891ACD2-6B0F-48CE-A0E0-DA452E26F294}"/>
                </a:ext>
              </a:extLst>
            </p:cNvPr>
            <p:cNvSpPr txBox="1"/>
            <p:nvPr/>
          </p:nvSpPr>
          <p:spPr>
            <a:xfrm>
              <a:off x="7309325" y="3522025"/>
              <a:ext cx="1416000" cy="334500"/>
            </a:xfrm>
            <a:prstGeom prst="rect">
              <a:avLst/>
            </a:prstGeom>
            <a:grpFill/>
            <a:ln w="9525"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lvl="0" indent="0" algn="ctr" rtl="0">
                <a:spcBef>
                  <a:spcPts val="0"/>
                </a:spcBef>
                <a:spcAft>
                  <a:spcPts val="0"/>
                </a:spcAft>
                <a:buNone/>
              </a:pPr>
              <a:r>
                <a:rPr lang="en-US">
                  <a:solidFill>
                    <a:schemeClr val="bg1"/>
                  </a:solidFill>
                </a:rPr>
                <a:t>Estimated Mass</a:t>
              </a:r>
              <a:endParaRPr>
                <a:solidFill>
                  <a:schemeClr val="bg1"/>
                </a:solidFill>
              </a:endParaRPr>
            </a:p>
          </p:txBody>
        </p:sp>
        <p:cxnSp>
          <p:nvCxnSpPr>
            <p:cNvPr id="24" name="Google Shape;155;g5f0883a02c_0_123">
              <a:extLst>
                <a:ext uri="{FF2B5EF4-FFF2-40B4-BE49-F238E27FC236}">
                  <a16:creationId xmlns:a16="http://schemas.microsoft.com/office/drawing/2014/main" id="{13C13F14-C401-423C-A2ED-EF3A92ADB056}"/>
                </a:ext>
              </a:extLst>
            </p:cNvPr>
            <p:cNvCxnSpPr>
              <a:cxnSpLocks/>
              <a:endCxn id="23" idx="1"/>
            </p:cNvCxnSpPr>
            <p:nvPr/>
          </p:nvCxnSpPr>
          <p:spPr>
            <a:xfrm flipV="1">
              <a:off x="7042166" y="3689275"/>
              <a:ext cx="267159" cy="5701"/>
            </a:xfrm>
            <a:prstGeom prst="straightConnector1">
              <a:avLst/>
            </a:prstGeom>
            <a:grpFill/>
            <a:ln w="19050" cap="flat" cmpd="sng">
              <a:solidFill>
                <a:srgbClr val="FFFFFF"/>
              </a:solidFill>
              <a:prstDash val="solid"/>
              <a:round/>
              <a:headEnd type="none" w="med" len="med"/>
              <a:tailEnd type="triangle" w="med" len="med"/>
            </a:ln>
          </p:spPr>
        </p:cxnSp>
        <p:sp>
          <p:nvSpPr>
            <p:cNvPr id="25" name="Google Shape;156;g5f0883a02c_0_123">
              <a:extLst>
                <a:ext uri="{FF2B5EF4-FFF2-40B4-BE49-F238E27FC236}">
                  <a16:creationId xmlns:a16="http://schemas.microsoft.com/office/drawing/2014/main" id="{4EF7186A-C922-4200-A75D-AE637FEB389F}"/>
                </a:ext>
              </a:extLst>
            </p:cNvPr>
            <p:cNvSpPr txBox="1"/>
            <p:nvPr/>
          </p:nvSpPr>
          <p:spPr>
            <a:xfrm>
              <a:off x="4440953" y="4479775"/>
              <a:ext cx="2393700" cy="563100"/>
            </a:xfrm>
            <a:prstGeom prst="rect">
              <a:avLst/>
            </a:prstGeom>
            <a:grp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lvl="0" indent="0" algn="ctr" rtl="0">
                <a:spcBef>
                  <a:spcPts val="0"/>
                </a:spcBef>
                <a:spcAft>
                  <a:spcPts val="0"/>
                </a:spcAft>
                <a:buNone/>
              </a:pPr>
              <a:r>
                <a:rPr lang="en-US" b="1">
                  <a:solidFill>
                    <a:schemeClr val="bg1"/>
                  </a:solidFill>
                </a:rPr>
                <a:t>True Mass</a:t>
              </a:r>
              <a:endParaRPr b="1">
                <a:solidFill>
                  <a:schemeClr val="bg1"/>
                </a:solidFill>
              </a:endParaRPr>
            </a:p>
            <a:p>
              <a:pPr marL="0" lvl="0" indent="0" algn="ctr" rtl="0">
                <a:spcBef>
                  <a:spcPts val="0"/>
                </a:spcBef>
                <a:spcAft>
                  <a:spcPts val="0"/>
                </a:spcAft>
                <a:buNone/>
              </a:pPr>
              <a:r>
                <a:rPr lang="en-US">
                  <a:solidFill>
                    <a:schemeClr val="bg1"/>
                  </a:solidFill>
                </a:rPr>
                <a:t>(recorded on test stand)</a:t>
              </a:r>
              <a:endParaRPr>
                <a:solidFill>
                  <a:schemeClr val="bg1"/>
                </a:solidFill>
              </a:endParaRPr>
            </a:p>
          </p:txBody>
        </p:sp>
        <p:cxnSp>
          <p:nvCxnSpPr>
            <p:cNvPr id="26" name="Google Shape;157;g5f0883a02c_0_123">
              <a:extLst>
                <a:ext uri="{FF2B5EF4-FFF2-40B4-BE49-F238E27FC236}">
                  <a16:creationId xmlns:a16="http://schemas.microsoft.com/office/drawing/2014/main" id="{AD649809-7DA6-4A48-8012-F7073D5B9391}"/>
                </a:ext>
              </a:extLst>
            </p:cNvPr>
            <p:cNvCxnSpPr>
              <a:stCxn id="21" idx="2"/>
              <a:endCxn id="25" idx="1"/>
            </p:cNvCxnSpPr>
            <p:nvPr/>
          </p:nvCxnSpPr>
          <p:spPr>
            <a:xfrm rot="16200000" flipH="1">
              <a:off x="3353577" y="3673948"/>
              <a:ext cx="604650" cy="1570103"/>
            </a:xfrm>
            <a:prstGeom prst="bentConnector2">
              <a:avLst/>
            </a:prstGeom>
            <a:grpFill/>
            <a:ln w="19050" cap="flat" cmpd="sng">
              <a:solidFill>
                <a:srgbClr val="FFFFFF"/>
              </a:solidFill>
              <a:prstDash val="solid"/>
              <a:round/>
              <a:headEnd type="none" w="med" len="med"/>
              <a:tailEnd type="triangle" w="med" len="med"/>
            </a:ln>
          </p:spPr>
        </p:cxnSp>
        <p:sp>
          <p:nvSpPr>
            <p:cNvPr id="27" name="Google Shape;158;g5f0883a02c_0_123">
              <a:extLst>
                <a:ext uri="{FF2B5EF4-FFF2-40B4-BE49-F238E27FC236}">
                  <a16:creationId xmlns:a16="http://schemas.microsoft.com/office/drawing/2014/main" id="{5D4B5EF0-D60A-4326-9364-E8B11C41EDDF}"/>
                </a:ext>
              </a:extLst>
            </p:cNvPr>
            <p:cNvSpPr txBox="1"/>
            <p:nvPr/>
          </p:nvSpPr>
          <p:spPr>
            <a:xfrm>
              <a:off x="8984800" y="3522025"/>
              <a:ext cx="323700" cy="334500"/>
            </a:xfrm>
            <a:prstGeom prst="rect">
              <a:avLst/>
            </a:prstGeom>
            <a:grpFill/>
            <a:ln w="9525"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lvl="0" indent="0" algn="ctr" rtl="0">
                <a:spcBef>
                  <a:spcPts val="0"/>
                </a:spcBef>
                <a:spcAft>
                  <a:spcPts val="0"/>
                </a:spcAft>
                <a:buNone/>
              </a:pPr>
              <a:r>
                <a:rPr lang="en-US">
                  <a:solidFill>
                    <a:schemeClr val="bg1"/>
                  </a:solidFill>
                </a:rPr>
                <a:t>-</a:t>
              </a:r>
              <a:endParaRPr>
                <a:solidFill>
                  <a:schemeClr val="bg1"/>
                </a:solidFill>
              </a:endParaRPr>
            </a:p>
          </p:txBody>
        </p:sp>
        <p:cxnSp>
          <p:nvCxnSpPr>
            <p:cNvPr id="28" name="Google Shape;159;g5f0883a02c_0_123">
              <a:extLst>
                <a:ext uri="{FF2B5EF4-FFF2-40B4-BE49-F238E27FC236}">
                  <a16:creationId xmlns:a16="http://schemas.microsoft.com/office/drawing/2014/main" id="{AF47706F-6B75-4C85-A1C3-D9EB12AA0C74}"/>
                </a:ext>
              </a:extLst>
            </p:cNvPr>
            <p:cNvCxnSpPr>
              <a:stCxn id="25" idx="3"/>
              <a:endCxn id="27" idx="2"/>
            </p:cNvCxnSpPr>
            <p:nvPr/>
          </p:nvCxnSpPr>
          <p:spPr>
            <a:xfrm flipV="1">
              <a:off x="6834654" y="3856525"/>
              <a:ext cx="2311996" cy="904800"/>
            </a:xfrm>
            <a:prstGeom prst="bentConnector2">
              <a:avLst/>
            </a:prstGeom>
            <a:grpFill/>
            <a:ln w="19050" cap="flat" cmpd="sng">
              <a:solidFill>
                <a:srgbClr val="FFFFFF"/>
              </a:solidFill>
              <a:prstDash val="solid"/>
              <a:round/>
              <a:headEnd type="none" w="med" len="med"/>
              <a:tailEnd type="triangle" w="med" len="med"/>
            </a:ln>
          </p:spPr>
        </p:cxnSp>
        <p:cxnSp>
          <p:nvCxnSpPr>
            <p:cNvPr id="29" name="Google Shape;160;g5f0883a02c_0_123">
              <a:extLst>
                <a:ext uri="{FF2B5EF4-FFF2-40B4-BE49-F238E27FC236}">
                  <a16:creationId xmlns:a16="http://schemas.microsoft.com/office/drawing/2014/main" id="{3CFBB1A2-390B-455D-A947-A22BA5BBA2E3}"/>
                </a:ext>
              </a:extLst>
            </p:cNvPr>
            <p:cNvCxnSpPr>
              <a:stCxn id="23" idx="3"/>
              <a:endCxn id="27" idx="1"/>
            </p:cNvCxnSpPr>
            <p:nvPr/>
          </p:nvCxnSpPr>
          <p:spPr>
            <a:xfrm>
              <a:off x="8725325" y="3689275"/>
              <a:ext cx="259475" cy="0"/>
            </a:xfrm>
            <a:prstGeom prst="straightConnector1">
              <a:avLst/>
            </a:prstGeom>
            <a:grpFill/>
            <a:ln w="19050" cap="flat" cmpd="sng">
              <a:solidFill>
                <a:srgbClr val="FFFFFF"/>
              </a:solidFill>
              <a:prstDash val="solid"/>
              <a:round/>
              <a:headEnd type="none" w="med" len="med"/>
              <a:tailEnd type="triangle" w="med" len="med"/>
            </a:ln>
          </p:spPr>
        </p:cxnSp>
        <p:sp>
          <p:nvSpPr>
            <p:cNvPr id="30" name="Google Shape;161;g5f0883a02c_0_123">
              <a:extLst>
                <a:ext uri="{FF2B5EF4-FFF2-40B4-BE49-F238E27FC236}">
                  <a16:creationId xmlns:a16="http://schemas.microsoft.com/office/drawing/2014/main" id="{669BA657-DE27-43BF-BC9F-17CCEE8BCF70}"/>
                </a:ext>
              </a:extLst>
            </p:cNvPr>
            <p:cNvSpPr txBox="1"/>
            <p:nvPr/>
          </p:nvSpPr>
          <p:spPr>
            <a:xfrm>
              <a:off x="9567975" y="3522025"/>
              <a:ext cx="747600" cy="334500"/>
            </a:xfrm>
            <a:prstGeom prst="rect">
              <a:avLst/>
            </a:prstGeom>
            <a:grpFill/>
            <a:ln w="9525"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lvl="0" indent="0" algn="ctr" rtl="0">
                <a:spcBef>
                  <a:spcPts val="0"/>
                </a:spcBef>
                <a:spcAft>
                  <a:spcPts val="0"/>
                </a:spcAft>
                <a:buNone/>
              </a:pPr>
              <a:r>
                <a:rPr lang="en-US">
                  <a:solidFill>
                    <a:schemeClr val="bg1"/>
                  </a:solidFill>
                </a:rPr>
                <a:t>Error</a:t>
              </a:r>
              <a:endParaRPr>
                <a:solidFill>
                  <a:schemeClr val="bg1"/>
                </a:solidFill>
              </a:endParaRPr>
            </a:p>
          </p:txBody>
        </p:sp>
        <p:cxnSp>
          <p:nvCxnSpPr>
            <p:cNvPr id="31" name="Google Shape;162;g5f0883a02c_0_123">
              <a:extLst>
                <a:ext uri="{FF2B5EF4-FFF2-40B4-BE49-F238E27FC236}">
                  <a16:creationId xmlns:a16="http://schemas.microsoft.com/office/drawing/2014/main" id="{FB0DB8BA-5B02-4745-AFB4-DF930319DD43}"/>
                </a:ext>
              </a:extLst>
            </p:cNvPr>
            <p:cNvCxnSpPr>
              <a:stCxn id="27" idx="3"/>
              <a:endCxn id="30" idx="1"/>
            </p:cNvCxnSpPr>
            <p:nvPr/>
          </p:nvCxnSpPr>
          <p:spPr>
            <a:xfrm>
              <a:off x="9308500" y="3689275"/>
              <a:ext cx="259475" cy="0"/>
            </a:xfrm>
            <a:prstGeom prst="straightConnector1">
              <a:avLst/>
            </a:prstGeom>
            <a:grpFill/>
            <a:ln w="19050" cap="flat" cmpd="sng">
              <a:solidFill>
                <a:srgbClr val="FFFFFF"/>
              </a:solidFill>
              <a:prstDash val="solid"/>
              <a:round/>
              <a:headEnd type="none" w="med" len="med"/>
              <a:tailEnd type="triangle" w="med" len="med"/>
            </a:ln>
          </p:spPr>
        </p:cxnSp>
        <p:cxnSp>
          <p:nvCxnSpPr>
            <p:cNvPr id="32" name="Google Shape;163;g5f0883a02c_0_123">
              <a:extLst>
                <a:ext uri="{FF2B5EF4-FFF2-40B4-BE49-F238E27FC236}">
                  <a16:creationId xmlns:a16="http://schemas.microsoft.com/office/drawing/2014/main" id="{A1BC3E9D-1328-4A4B-98F2-3E4A2D877457}"/>
                </a:ext>
              </a:extLst>
            </p:cNvPr>
            <p:cNvCxnSpPr>
              <a:cxnSpLocks/>
              <a:stCxn id="30" idx="0"/>
            </p:cNvCxnSpPr>
            <p:nvPr/>
          </p:nvCxnSpPr>
          <p:spPr>
            <a:xfrm rot="16200000" flipV="1">
              <a:off x="7531834" y="1112083"/>
              <a:ext cx="515912" cy="4303971"/>
            </a:xfrm>
            <a:prstGeom prst="bentConnector3">
              <a:avLst>
                <a:gd name="adj1" fmla="val 144310"/>
              </a:avLst>
            </a:prstGeom>
            <a:grpFill/>
            <a:ln w="19050" cap="flat" cmpd="sng">
              <a:solidFill>
                <a:srgbClr val="FFFFFF"/>
              </a:solidFill>
              <a:prstDash val="solid"/>
              <a:round/>
              <a:headEnd type="none" w="med" len="med"/>
              <a:tailEnd type="triangle" w="med" len="med"/>
            </a:ln>
          </p:spPr>
        </p:cxnSp>
        <p:sp>
          <p:nvSpPr>
            <p:cNvPr id="33" name="Google Shape;164;g5f0883a02c_0_123">
              <a:extLst>
                <a:ext uri="{FF2B5EF4-FFF2-40B4-BE49-F238E27FC236}">
                  <a16:creationId xmlns:a16="http://schemas.microsoft.com/office/drawing/2014/main" id="{7EAE5CBE-8B66-4A80-97D6-16D2B6733DCF}"/>
                </a:ext>
              </a:extLst>
            </p:cNvPr>
            <p:cNvSpPr txBox="1"/>
            <p:nvPr/>
          </p:nvSpPr>
          <p:spPr>
            <a:xfrm>
              <a:off x="7848548" y="2827105"/>
              <a:ext cx="913045" cy="511700"/>
            </a:xfrm>
            <a:prstGeom prst="rect">
              <a:avLst/>
            </a:prstGeom>
            <a:grp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solidFill>
                    <a:srgbClr val="FFFFFF"/>
                  </a:solidFill>
                </a:rPr>
                <a:t>learning</a:t>
              </a:r>
              <a:endParaRPr i="1">
                <a:solidFill>
                  <a:srgbClr val="FFFFFF"/>
                </a:solidFill>
              </a:endParaRPr>
            </a:p>
          </p:txBody>
        </p:sp>
      </p:grpSp>
      <p:grpSp>
        <p:nvGrpSpPr>
          <p:cNvPr id="6" name="Group 5">
            <a:extLst>
              <a:ext uri="{FF2B5EF4-FFF2-40B4-BE49-F238E27FC236}">
                <a16:creationId xmlns:a16="http://schemas.microsoft.com/office/drawing/2014/main" id="{8C200AC9-B21C-4548-A875-763C34AF511D}"/>
              </a:ext>
            </a:extLst>
          </p:cNvPr>
          <p:cNvGrpSpPr/>
          <p:nvPr/>
        </p:nvGrpSpPr>
        <p:grpSpPr>
          <a:xfrm>
            <a:off x="1209674" y="46636"/>
            <a:ext cx="10095487" cy="924914"/>
            <a:chOff x="1209674" y="46636"/>
            <a:chExt cx="10095487" cy="924914"/>
          </a:xfrm>
        </p:grpSpPr>
        <p:sp>
          <p:nvSpPr>
            <p:cNvPr id="36" name="Title 1">
              <a:extLst>
                <a:ext uri="{FF2B5EF4-FFF2-40B4-BE49-F238E27FC236}">
                  <a16:creationId xmlns:a16="http://schemas.microsoft.com/office/drawing/2014/main" id="{404B4F59-2B51-4CCB-8C1A-93E788ACA947}"/>
                </a:ext>
              </a:extLst>
            </p:cNvPr>
            <p:cNvSpPr txBox="1">
              <a:spLocks/>
            </p:cNvSpPr>
            <p:nvPr/>
          </p:nvSpPr>
          <p:spPr>
            <a:xfrm>
              <a:off x="1209674" y="304800"/>
              <a:ext cx="10077449" cy="414338"/>
            </a:xfrm>
            <a:prstGeom prst="rect">
              <a:avLst/>
            </a:prstGeom>
            <a:solidFill>
              <a:schemeClr val="bg1">
                <a:alpha val="1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50" dirty="0">
                  <a:solidFill>
                    <a:schemeClr val="bg1">
                      <a:lumMod val="95000"/>
                    </a:schemeClr>
                  </a:solidFill>
                  <a:latin typeface="Franklin Gothic Book" panose="020B0503020102020204" pitchFamily="34" charset="0"/>
                </a:rPr>
                <a:t>ICE-RASSOR | FY20 KSC IR&amp;TD | Slide </a:t>
              </a:r>
              <a:fld id="{39F3EBA6-A24A-43A7-B913-6E1882FBF7B5}" type="slidenum">
                <a:rPr lang="en-US" sz="2150" smtClean="0">
                  <a:solidFill>
                    <a:schemeClr val="bg1">
                      <a:lumMod val="95000"/>
                    </a:schemeClr>
                  </a:solidFill>
                  <a:latin typeface="Franklin Gothic Book" panose="020B0503020102020204" pitchFamily="34" charset="0"/>
                </a:rPr>
                <a:t>2</a:t>
              </a:fld>
              <a:endParaRPr lang="en-US" sz="2150" dirty="0">
                <a:solidFill>
                  <a:schemeClr val="bg1">
                    <a:lumMod val="95000"/>
                  </a:schemeClr>
                </a:solidFill>
                <a:latin typeface="Franklin Gothic Book" panose="020B0503020102020204" pitchFamily="34" charset="0"/>
              </a:endParaRPr>
            </a:p>
          </p:txBody>
        </p:sp>
        <p:pic>
          <p:nvPicPr>
            <p:cNvPr id="4" name="Picture 3">
              <a:extLst>
                <a:ext uri="{FF2B5EF4-FFF2-40B4-BE49-F238E27FC236}">
                  <a16:creationId xmlns:a16="http://schemas.microsoft.com/office/drawing/2014/main" id="{9F89319C-BFC6-430D-B76A-B4E74F452FB0}"/>
                </a:ext>
              </a:extLst>
            </p:cNvPr>
            <p:cNvPicPr>
              <a:picLocks noChangeAspect="1"/>
            </p:cNvPicPr>
            <p:nvPr/>
          </p:nvPicPr>
          <p:blipFill rotWithShape="1">
            <a:blip r:embed="rId4">
              <a:extLst>
                <a:ext uri="{28A0092B-C50C-407E-A947-70E740481C1C}">
                  <a14:useLocalDpi xmlns:a14="http://schemas.microsoft.com/office/drawing/2010/main" val="0"/>
                </a:ext>
              </a:extLst>
            </a:blip>
            <a:srcRect l="24739" r="24882"/>
            <a:stretch/>
          </p:blipFill>
          <p:spPr>
            <a:xfrm>
              <a:off x="10373227" y="46636"/>
              <a:ext cx="931934" cy="924914"/>
            </a:xfrm>
            <a:prstGeom prst="rect">
              <a:avLst/>
            </a:prstGeom>
          </p:spPr>
        </p:pic>
      </p:grpSp>
      <p:sp>
        <p:nvSpPr>
          <p:cNvPr id="34" name="Google Shape;152;g5f0883a02c_0_123">
            <a:extLst>
              <a:ext uri="{FF2B5EF4-FFF2-40B4-BE49-F238E27FC236}">
                <a16:creationId xmlns:a16="http://schemas.microsoft.com/office/drawing/2014/main" id="{7FA07372-B686-433B-A3C5-1208BA847C33}"/>
              </a:ext>
            </a:extLst>
          </p:cNvPr>
          <p:cNvSpPr txBox="1"/>
          <p:nvPr/>
        </p:nvSpPr>
        <p:spPr>
          <a:xfrm>
            <a:off x="3958770" y="2883200"/>
            <a:ext cx="3312769" cy="1399323"/>
          </a:xfrm>
          <a:prstGeom prst="rect">
            <a:avLst/>
          </a:prstGeom>
          <a:solidFill>
            <a:schemeClr val="tx1"/>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lvl="0" indent="0" algn="ctr" rtl="0">
              <a:spcBef>
                <a:spcPts val="0"/>
              </a:spcBef>
              <a:spcAft>
                <a:spcPts val="0"/>
              </a:spcAft>
              <a:buNone/>
            </a:pPr>
            <a:r>
              <a:rPr lang="en-US" b="1" dirty="0">
                <a:solidFill>
                  <a:schemeClr val="bg1"/>
                </a:solidFill>
              </a:rPr>
              <a:t>Neural Network</a:t>
            </a:r>
            <a:endParaRPr dirty="0">
              <a:solidFill>
                <a:schemeClr val="bg1"/>
              </a:solidFill>
            </a:endParaRPr>
          </a:p>
        </p:txBody>
      </p:sp>
    </p:spTree>
    <p:extLst>
      <p:ext uri="{BB962C8B-B14F-4D97-AF65-F5344CB8AC3E}">
        <p14:creationId xmlns:p14="http://schemas.microsoft.com/office/powerpoint/2010/main" val="4045768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5A5A-3E2C-45F5-96C4-99AED2C5520A}"/>
              </a:ext>
            </a:extLst>
          </p:cNvPr>
          <p:cNvSpPr>
            <a:spLocks noGrp="1"/>
          </p:cNvSpPr>
          <p:nvPr>
            <p:ph type="title"/>
          </p:nvPr>
        </p:nvSpPr>
        <p:spPr>
          <a:xfrm>
            <a:off x="838200" y="971550"/>
            <a:ext cx="10515600" cy="719138"/>
          </a:xfrm>
          <a:noFill/>
        </p:spPr>
        <p:txBody>
          <a:bodyPr>
            <a:normAutofit/>
          </a:bodyPr>
          <a:lstStyle/>
          <a:p>
            <a:r>
              <a:rPr lang="en-US" sz="3600" b="1">
                <a:solidFill>
                  <a:schemeClr val="bg1"/>
                </a:solidFill>
              </a:rPr>
              <a:t>Mass Inference Training Results</a:t>
            </a:r>
          </a:p>
        </p:txBody>
      </p:sp>
      <p:pic>
        <p:nvPicPr>
          <p:cNvPr id="7" name="Picture 6" descr="C:\Users\jmcloud\AppData\Local\Microsoft\Windows\INetCache\Content.MSO\8E4C2123.tmp">
            <a:extLst>
              <a:ext uri="{FF2B5EF4-FFF2-40B4-BE49-F238E27FC236}">
                <a16:creationId xmlns:a16="http://schemas.microsoft.com/office/drawing/2014/main" id="{1E34873D-0BEF-4B61-8563-A9298FBAA1F7}"/>
              </a:ext>
            </a:extLst>
          </p:cNvPr>
          <p:cNvPicPr/>
          <p:nvPr/>
        </p:nvPicPr>
        <p:blipFill rotWithShape="1">
          <a:blip r:embed="rId4">
            <a:extLst>
              <a:ext uri="{28A0092B-C50C-407E-A947-70E740481C1C}">
                <a14:useLocalDpi xmlns:a14="http://schemas.microsoft.com/office/drawing/2010/main" val="0"/>
              </a:ext>
            </a:extLst>
          </a:blip>
          <a:srcRect t="34"/>
          <a:stretch/>
        </p:blipFill>
        <p:spPr bwMode="auto">
          <a:xfrm>
            <a:off x="849783" y="2535407"/>
            <a:ext cx="3259716" cy="2840728"/>
          </a:xfrm>
          <a:prstGeom prst="rect">
            <a:avLst/>
          </a:prstGeom>
          <a:solidFill>
            <a:schemeClr val="bg1"/>
          </a:solidFill>
          <a:ln>
            <a:noFill/>
          </a:ln>
        </p:spPr>
      </p:pic>
      <p:pic>
        <p:nvPicPr>
          <p:cNvPr id="11" name="Picture 10" descr="C:\Users\jmcloud\AppData\Local\Microsoft\Windows\INetCache\Content.MSO\30BAB77D.tmp">
            <a:extLst>
              <a:ext uri="{FF2B5EF4-FFF2-40B4-BE49-F238E27FC236}">
                <a16:creationId xmlns:a16="http://schemas.microsoft.com/office/drawing/2014/main" id="{2D5DCFA5-932D-4329-9DD6-16C49CDDC31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10704" y="2534448"/>
            <a:ext cx="3259716" cy="2841687"/>
          </a:xfrm>
          <a:prstGeom prst="rect">
            <a:avLst/>
          </a:prstGeom>
          <a:solidFill>
            <a:schemeClr val="bg1"/>
          </a:solidFill>
          <a:ln>
            <a:noFill/>
          </a:ln>
        </p:spPr>
      </p:pic>
      <p:pic>
        <p:nvPicPr>
          <p:cNvPr id="2050" name="Picture 2">
            <a:extLst>
              <a:ext uri="{FF2B5EF4-FFF2-40B4-BE49-F238E27FC236}">
                <a16:creationId xmlns:a16="http://schemas.microsoft.com/office/drawing/2014/main" id="{71FA8686-3465-49AA-B939-A7B15B715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1626" y="2534448"/>
            <a:ext cx="3593758" cy="2841687"/>
          </a:xfrm>
          <a:prstGeom prst="rect">
            <a:avLst/>
          </a:prstGeom>
          <a:solidFill>
            <a:schemeClr val="bg1"/>
          </a:solidFill>
        </p:spPr>
      </p:pic>
      <p:sp>
        <p:nvSpPr>
          <p:cNvPr id="10" name="Google Shape;164;g5f0883a02c_0_123">
            <a:extLst>
              <a:ext uri="{FF2B5EF4-FFF2-40B4-BE49-F238E27FC236}">
                <a16:creationId xmlns:a16="http://schemas.microsoft.com/office/drawing/2014/main" id="{644BB51D-D579-4D5A-835F-C6EC95449767}"/>
              </a:ext>
            </a:extLst>
          </p:cNvPr>
          <p:cNvSpPr txBox="1"/>
          <p:nvPr/>
        </p:nvSpPr>
        <p:spPr>
          <a:xfrm>
            <a:off x="849783" y="2051671"/>
            <a:ext cx="3259716" cy="6035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FFFFFF"/>
                </a:solidFill>
              </a:rPr>
              <a:t>Raw Static Data</a:t>
            </a:r>
          </a:p>
        </p:txBody>
      </p:sp>
      <p:sp>
        <p:nvSpPr>
          <p:cNvPr id="13" name="Google Shape;164;g5f0883a02c_0_123">
            <a:extLst>
              <a:ext uri="{FF2B5EF4-FFF2-40B4-BE49-F238E27FC236}">
                <a16:creationId xmlns:a16="http://schemas.microsoft.com/office/drawing/2014/main" id="{A44ABA0A-D0F9-4A3A-8FF6-A6D129AB221E}"/>
              </a:ext>
            </a:extLst>
          </p:cNvPr>
          <p:cNvSpPr txBox="1"/>
          <p:nvPr/>
        </p:nvSpPr>
        <p:spPr>
          <a:xfrm>
            <a:off x="4310704" y="2042131"/>
            <a:ext cx="3259716" cy="6035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FFFFFF"/>
                </a:solidFill>
              </a:rPr>
              <a:t>Static Data Regression/ML</a:t>
            </a:r>
          </a:p>
        </p:txBody>
      </p:sp>
      <p:sp>
        <p:nvSpPr>
          <p:cNvPr id="14" name="Google Shape;164;g5f0883a02c_0_123">
            <a:extLst>
              <a:ext uri="{FF2B5EF4-FFF2-40B4-BE49-F238E27FC236}">
                <a16:creationId xmlns:a16="http://schemas.microsoft.com/office/drawing/2014/main" id="{89F8A3A6-C9D9-42A8-ABE8-A593A1474115}"/>
              </a:ext>
            </a:extLst>
          </p:cNvPr>
          <p:cNvSpPr txBox="1"/>
          <p:nvPr/>
        </p:nvSpPr>
        <p:spPr>
          <a:xfrm>
            <a:off x="7771625" y="2042131"/>
            <a:ext cx="3570591" cy="6035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FFFFFF"/>
                </a:solidFill>
              </a:rPr>
              <a:t>Raw Dynamic Data</a:t>
            </a:r>
          </a:p>
        </p:txBody>
      </p:sp>
      <p:grpSp>
        <p:nvGrpSpPr>
          <p:cNvPr id="22" name="Group 21">
            <a:extLst>
              <a:ext uri="{FF2B5EF4-FFF2-40B4-BE49-F238E27FC236}">
                <a16:creationId xmlns:a16="http://schemas.microsoft.com/office/drawing/2014/main" id="{ECB61F79-FAA4-4364-85AF-AD09B79B23D0}"/>
              </a:ext>
            </a:extLst>
          </p:cNvPr>
          <p:cNvGrpSpPr/>
          <p:nvPr/>
        </p:nvGrpSpPr>
        <p:grpSpPr>
          <a:xfrm>
            <a:off x="1209674" y="46636"/>
            <a:ext cx="10095487" cy="924914"/>
            <a:chOff x="1209674" y="46636"/>
            <a:chExt cx="10095487" cy="924914"/>
          </a:xfrm>
        </p:grpSpPr>
        <p:sp>
          <p:nvSpPr>
            <p:cNvPr id="23" name="Title 1">
              <a:extLst>
                <a:ext uri="{FF2B5EF4-FFF2-40B4-BE49-F238E27FC236}">
                  <a16:creationId xmlns:a16="http://schemas.microsoft.com/office/drawing/2014/main" id="{821BAA17-3BEE-44FB-97F0-416B0E1A790D}"/>
                </a:ext>
              </a:extLst>
            </p:cNvPr>
            <p:cNvSpPr txBox="1">
              <a:spLocks/>
            </p:cNvSpPr>
            <p:nvPr/>
          </p:nvSpPr>
          <p:spPr>
            <a:xfrm>
              <a:off x="1209674" y="304800"/>
              <a:ext cx="10077449" cy="414338"/>
            </a:xfrm>
            <a:prstGeom prst="rect">
              <a:avLst/>
            </a:prstGeom>
            <a:solidFill>
              <a:schemeClr val="bg1">
                <a:alpha val="1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50" dirty="0">
                  <a:solidFill>
                    <a:schemeClr val="bg1">
                      <a:lumMod val="95000"/>
                    </a:schemeClr>
                  </a:solidFill>
                  <a:latin typeface="Franklin Gothic Book" panose="020B0503020102020204" pitchFamily="34" charset="0"/>
                </a:rPr>
                <a:t>ICE-RASSOR | FY20 KSC IR&amp;TD | Slide </a:t>
              </a:r>
              <a:fld id="{39F3EBA6-A24A-43A7-B913-6E1882FBF7B5}" type="slidenum">
                <a:rPr lang="en-US" sz="2150" smtClean="0">
                  <a:solidFill>
                    <a:schemeClr val="bg1">
                      <a:lumMod val="95000"/>
                    </a:schemeClr>
                  </a:solidFill>
                  <a:latin typeface="Franklin Gothic Book" panose="020B0503020102020204" pitchFamily="34" charset="0"/>
                </a:rPr>
                <a:t>3</a:t>
              </a:fld>
              <a:endParaRPr lang="en-US" sz="2150" dirty="0">
                <a:solidFill>
                  <a:schemeClr val="bg1">
                    <a:lumMod val="95000"/>
                  </a:schemeClr>
                </a:solidFill>
                <a:latin typeface="Franklin Gothic Book" panose="020B0503020102020204" pitchFamily="34" charset="0"/>
              </a:endParaRPr>
            </a:p>
          </p:txBody>
        </p:sp>
        <p:pic>
          <p:nvPicPr>
            <p:cNvPr id="24" name="Picture 23">
              <a:extLst>
                <a:ext uri="{FF2B5EF4-FFF2-40B4-BE49-F238E27FC236}">
                  <a16:creationId xmlns:a16="http://schemas.microsoft.com/office/drawing/2014/main" id="{CA438ADC-DBAA-4AD7-B242-3EB3B9098826}"/>
                </a:ext>
              </a:extLst>
            </p:cNvPr>
            <p:cNvPicPr>
              <a:picLocks noChangeAspect="1"/>
            </p:cNvPicPr>
            <p:nvPr/>
          </p:nvPicPr>
          <p:blipFill rotWithShape="1">
            <a:blip r:embed="rId7">
              <a:extLst>
                <a:ext uri="{28A0092B-C50C-407E-A947-70E740481C1C}">
                  <a14:useLocalDpi xmlns:a14="http://schemas.microsoft.com/office/drawing/2010/main" val="0"/>
                </a:ext>
              </a:extLst>
            </a:blip>
            <a:srcRect l="24739" r="24882"/>
            <a:stretch/>
          </p:blipFill>
          <p:spPr>
            <a:xfrm>
              <a:off x="10373227" y="46636"/>
              <a:ext cx="931934" cy="924914"/>
            </a:xfrm>
            <a:prstGeom prst="rect">
              <a:avLst/>
            </a:prstGeom>
          </p:spPr>
        </p:pic>
      </p:grpSp>
    </p:spTree>
    <p:extLst>
      <p:ext uri="{BB962C8B-B14F-4D97-AF65-F5344CB8AC3E}">
        <p14:creationId xmlns:p14="http://schemas.microsoft.com/office/powerpoint/2010/main" val="3473760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B30FCA2-027C-4BC9-BDD2-430ECE80D78C}"/>
              </a:ext>
            </a:extLst>
          </p:cNvPr>
          <p:cNvSpPr txBox="1">
            <a:spLocks/>
          </p:cNvSpPr>
          <p:nvPr/>
        </p:nvSpPr>
        <p:spPr>
          <a:xfrm>
            <a:off x="838200" y="971550"/>
            <a:ext cx="10515600" cy="7191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rPr>
              <a:t>Architecture</a:t>
            </a:r>
          </a:p>
        </p:txBody>
      </p:sp>
      <p:grpSp>
        <p:nvGrpSpPr>
          <p:cNvPr id="2" name="Group 1">
            <a:extLst>
              <a:ext uri="{FF2B5EF4-FFF2-40B4-BE49-F238E27FC236}">
                <a16:creationId xmlns:a16="http://schemas.microsoft.com/office/drawing/2014/main" id="{B5ACDB9A-3FF1-42A0-A7A0-AB06056B1EE6}"/>
              </a:ext>
            </a:extLst>
          </p:cNvPr>
          <p:cNvGrpSpPr/>
          <p:nvPr/>
        </p:nvGrpSpPr>
        <p:grpSpPr>
          <a:xfrm>
            <a:off x="1024287" y="3186728"/>
            <a:ext cx="10035013" cy="1685748"/>
            <a:chOff x="2354978" y="3298875"/>
            <a:chExt cx="7544972" cy="1267455"/>
          </a:xfrm>
          <a:solidFill>
            <a:schemeClr val="tx1"/>
          </a:solidFill>
        </p:grpSpPr>
        <p:sp>
          <p:nvSpPr>
            <p:cNvPr id="19" name="Google Shape;180;g5f0bce8fe4_2_102">
              <a:extLst>
                <a:ext uri="{FF2B5EF4-FFF2-40B4-BE49-F238E27FC236}">
                  <a16:creationId xmlns:a16="http://schemas.microsoft.com/office/drawing/2014/main" id="{3EAA6565-B5C9-4B32-9E47-0CAA8BEB6891}"/>
                </a:ext>
              </a:extLst>
            </p:cNvPr>
            <p:cNvSpPr/>
            <p:nvPr/>
          </p:nvSpPr>
          <p:spPr>
            <a:xfrm>
              <a:off x="2354978" y="3429000"/>
              <a:ext cx="1813212" cy="663120"/>
            </a:xfrm>
            <a:prstGeom prst="cloud">
              <a:avLst/>
            </a:prstGeom>
            <a:grp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Simulation</a:t>
              </a:r>
            </a:p>
            <a:p>
              <a:pPr marL="0" lvl="0" indent="0" algn="ctr" rtl="0">
                <a:spcBef>
                  <a:spcPts val="0"/>
                </a:spcBef>
                <a:spcAft>
                  <a:spcPts val="0"/>
                </a:spcAft>
                <a:buNone/>
              </a:pPr>
              <a:r>
                <a:rPr lang="en-US">
                  <a:solidFill>
                    <a:schemeClr val="bg1"/>
                  </a:solidFill>
                </a:rPr>
                <a:t>Environment</a:t>
              </a:r>
              <a:endParaRPr>
                <a:solidFill>
                  <a:schemeClr val="bg1"/>
                </a:solidFill>
              </a:endParaRPr>
            </a:p>
          </p:txBody>
        </p:sp>
        <p:sp>
          <p:nvSpPr>
            <p:cNvPr id="20" name="Google Shape;181;g5f0bce8fe4_2_102">
              <a:extLst>
                <a:ext uri="{FF2B5EF4-FFF2-40B4-BE49-F238E27FC236}">
                  <a16:creationId xmlns:a16="http://schemas.microsoft.com/office/drawing/2014/main" id="{EB6C996E-22AB-4019-B586-B36841D5AD48}"/>
                </a:ext>
              </a:extLst>
            </p:cNvPr>
            <p:cNvSpPr txBox="1"/>
            <p:nvPr/>
          </p:nvSpPr>
          <p:spPr>
            <a:xfrm>
              <a:off x="4589191" y="3298875"/>
              <a:ext cx="2190900" cy="923400"/>
            </a:xfrm>
            <a:prstGeom prst="rect">
              <a:avLst/>
            </a:prstGeom>
            <a:grp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lvl="0" indent="0" algn="ctr" rtl="0">
                <a:spcBef>
                  <a:spcPts val="0"/>
                </a:spcBef>
                <a:spcAft>
                  <a:spcPts val="0"/>
                </a:spcAft>
                <a:buNone/>
              </a:pPr>
              <a:r>
                <a:rPr lang="en-US" b="1">
                  <a:solidFill>
                    <a:schemeClr val="bg1"/>
                  </a:solidFill>
                </a:rPr>
                <a:t>RASSOR Measurements</a:t>
              </a:r>
            </a:p>
            <a:p>
              <a:pPr marL="0" lvl="0" indent="0" algn="ctr" rtl="0">
                <a:spcBef>
                  <a:spcPts val="0"/>
                </a:spcBef>
                <a:spcAft>
                  <a:spcPts val="0"/>
                </a:spcAft>
                <a:buNone/>
              </a:pPr>
              <a:r>
                <a:rPr lang="en-US">
                  <a:solidFill>
                    <a:schemeClr val="bg1"/>
                  </a:solidFill>
                </a:rPr>
                <a:t>Arm positions</a:t>
              </a:r>
            </a:p>
            <a:p>
              <a:pPr marL="0" lvl="0" indent="0" algn="ctr" rtl="0">
                <a:spcBef>
                  <a:spcPts val="0"/>
                </a:spcBef>
                <a:spcAft>
                  <a:spcPts val="0"/>
                </a:spcAft>
                <a:buNone/>
              </a:pPr>
              <a:r>
                <a:rPr lang="en-US">
                  <a:solidFill>
                    <a:schemeClr val="bg1"/>
                  </a:solidFill>
                </a:rPr>
                <a:t>Wheel direction</a:t>
              </a:r>
            </a:p>
            <a:p>
              <a:pPr marL="0" lvl="0" indent="0" algn="ctr" rtl="0">
                <a:spcBef>
                  <a:spcPts val="0"/>
                </a:spcBef>
                <a:spcAft>
                  <a:spcPts val="0"/>
                </a:spcAft>
                <a:buNone/>
              </a:pPr>
              <a:r>
                <a:rPr lang="en-US">
                  <a:solidFill>
                    <a:schemeClr val="bg1"/>
                  </a:solidFill>
                </a:rPr>
                <a:t>Edge of trenches</a:t>
              </a:r>
              <a:endParaRPr>
                <a:solidFill>
                  <a:schemeClr val="bg1"/>
                </a:solidFill>
              </a:endParaRPr>
            </a:p>
          </p:txBody>
        </p:sp>
        <p:cxnSp>
          <p:nvCxnSpPr>
            <p:cNvPr id="21" name="Google Shape;182;g5f0bce8fe4_2_102">
              <a:extLst>
                <a:ext uri="{FF2B5EF4-FFF2-40B4-BE49-F238E27FC236}">
                  <a16:creationId xmlns:a16="http://schemas.microsoft.com/office/drawing/2014/main" id="{669EC8DC-04BB-40DE-BE21-CE51870CDA75}"/>
                </a:ext>
              </a:extLst>
            </p:cNvPr>
            <p:cNvCxnSpPr>
              <a:stCxn id="19" idx="0"/>
              <a:endCxn id="20" idx="1"/>
            </p:cNvCxnSpPr>
            <p:nvPr/>
          </p:nvCxnSpPr>
          <p:spPr>
            <a:xfrm>
              <a:off x="4166679" y="3760560"/>
              <a:ext cx="422400" cy="0"/>
            </a:xfrm>
            <a:prstGeom prst="straightConnector1">
              <a:avLst/>
            </a:prstGeom>
            <a:grpFill/>
            <a:ln w="19050" cap="flat" cmpd="sng">
              <a:solidFill>
                <a:srgbClr val="FFFFFF"/>
              </a:solidFill>
              <a:prstDash val="solid"/>
              <a:round/>
              <a:headEnd type="none" w="med" len="med"/>
              <a:tailEnd type="triangle" w="med" len="med"/>
            </a:ln>
          </p:spPr>
        </p:cxnSp>
        <p:sp>
          <p:nvSpPr>
            <p:cNvPr id="22" name="Google Shape;183;g5f0bce8fe4_2_102">
              <a:extLst>
                <a:ext uri="{FF2B5EF4-FFF2-40B4-BE49-F238E27FC236}">
                  <a16:creationId xmlns:a16="http://schemas.microsoft.com/office/drawing/2014/main" id="{807E93C2-9A86-49B1-B8DB-913F368DE6A5}"/>
                </a:ext>
              </a:extLst>
            </p:cNvPr>
            <p:cNvSpPr txBox="1"/>
            <p:nvPr/>
          </p:nvSpPr>
          <p:spPr>
            <a:xfrm>
              <a:off x="7515303" y="3593313"/>
              <a:ext cx="856800" cy="334500"/>
            </a:xfrm>
            <a:prstGeom prst="rect">
              <a:avLst/>
            </a:prstGeom>
            <a:grp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lvl="0" indent="0" algn="ctr" rtl="0">
                <a:spcBef>
                  <a:spcPts val="0"/>
                </a:spcBef>
                <a:spcAft>
                  <a:spcPts val="0"/>
                </a:spcAft>
                <a:buNone/>
              </a:pPr>
              <a:r>
                <a:rPr lang="en-US">
                  <a:solidFill>
                    <a:schemeClr val="bg1"/>
                  </a:solidFill>
                </a:rPr>
                <a:t>Agent</a:t>
              </a:r>
              <a:endParaRPr>
                <a:solidFill>
                  <a:schemeClr val="bg1"/>
                </a:solidFill>
              </a:endParaRPr>
            </a:p>
          </p:txBody>
        </p:sp>
        <p:sp>
          <p:nvSpPr>
            <p:cNvPr id="23" name="Google Shape;184;g5f0bce8fe4_2_102">
              <a:extLst>
                <a:ext uri="{FF2B5EF4-FFF2-40B4-BE49-F238E27FC236}">
                  <a16:creationId xmlns:a16="http://schemas.microsoft.com/office/drawing/2014/main" id="{0D21F2EF-1E06-46AD-9E4A-463733E55C4C}"/>
                </a:ext>
              </a:extLst>
            </p:cNvPr>
            <p:cNvSpPr txBox="1"/>
            <p:nvPr/>
          </p:nvSpPr>
          <p:spPr>
            <a:xfrm>
              <a:off x="8969350" y="3593313"/>
              <a:ext cx="930600" cy="334500"/>
            </a:xfrm>
            <a:prstGeom prst="rect">
              <a:avLst/>
            </a:prstGeom>
            <a:grp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lvl="0" indent="0" algn="ctr" rtl="0">
                <a:spcBef>
                  <a:spcPts val="0"/>
                </a:spcBef>
                <a:spcAft>
                  <a:spcPts val="0"/>
                </a:spcAft>
                <a:buNone/>
              </a:pPr>
              <a:r>
                <a:rPr lang="en-US">
                  <a:solidFill>
                    <a:schemeClr val="bg1"/>
                  </a:solidFill>
                </a:rPr>
                <a:t>Action</a:t>
              </a:r>
              <a:endParaRPr>
                <a:solidFill>
                  <a:schemeClr val="bg1"/>
                </a:solidFill>
              </a:endParaRPr>
            </a:p>
          </p:txBody>
        </p:sp>
        <p:cxnSp>
          <p:nvCxnSpPr>
            <p:cNvPr id="24" name="Google Shape;185;g5f0bce8fe4_2_102">
              <a:extLst>
                <a:ext uri="{FF2B5EF4-FFF2-40B4-BE49-F238E27FC236}">
                  <a16:creationId xmlns:a16="http://schemas.microsoft.com/office/drawing/2014/main" id="{A4F90EEF-8509-46D3-B4F9-97A32542CA72}"/>
                </a:ext>
              </a:extLst>
            </p:cNvPr>
            <p:cNvCxnSpPr>
              <a:stCxn id="20" idx="3"/>
              <a:endCxn id="22" idx="1"/>
            </p:cNvCxnSpPr>
            <p:nvPr/>
          </p:nvCxnSpPr>
          <p:spPr>
            <a:xfrm>
              <a:off x="6780091" y="3760575"/>
              <a:ext cx="735300" cy="0"/>
            </a:xfrm>
            <a:prstGeom prst="straightConnector1">
              <a:avLst/>
            </a:prstGeom>
            <a:grpFill/>
            <a:ln w="19050" cap="flat" cmpd="sng">
              <a:solidFill>
                <a:srgbClr val="FFFFFF"/>
              </a:solidFill>
              <a:prstDash val="solid"/>
              <a:round/>
              <a:headEnd type="none" w="med" len="med"/>
              <a:tailEnd type="triangle" w="med" len="med"/>
            </a:ln>
          </p:spPr>
        </p:cxnSp>
        <p:cxnSp>
          <p:nvCxnSpPr>
            <p:cNvPr id="25" name="Google Shape;186;g5f0bce8fe4_2_102">
              <a:extLst>
                <a:ext uri="{FF2B5EF4-FFF2-40B4-BE49-F238E27FC236}">
                  <a16:creationId xmlns:a16="http://schemas.microsoft.com/office/drawing/2014/main" id="{BD526230-0BA7-4BE5-9B7F-B3AE1E1DC50D}"/>
                </a:ext>
              </a:extLst>
            </p:cNvPr>
            <p:cNvCxnSpPr>
              <a:stCxn id="22" idx="3"/>
              <a:endCxn id="23" idx="1"/>
            </p:cNvCxnSpPr>
            <p:nvPr/>
          </p:nvCxnSpPr>
          <p:spPr>
            <a:xfrm>
              <a:off x="8372103" y="3760563"/>
              <a:ext cx="597300" cy="0"/>
            </a:xfrm>
            <a:prstGeom prst="straightConnector1">
              <a:avLst/>
            </a:prstGeom>
            <a:grpFill/>
            <a:ln w="19050" cap="flat" cmpd="sng">
              <a:solidFill>
                <a:srgbClr val="FFFFFF"/>
              </a:solidFill>
              <a:prstDash val="solid"/>
              <a:round/>
              <a:headEnd type="none" w="med" len="med"/>
              <a:tailEnd type="triangle" w="med" len="med"/>
            </a:ln>
          </p:spPr>
        </p:cxnSp>
        <p:cxnSp>
          <p:nvCxnSpPr>
            <p:cNvPr id="26" name="Google Shape;187;g5f0bce8fe4_2_102">
              <a:extLst>
                <a:ext uri="{FF2B5EF4-FFF2-40B4-BE49-F238E27FC236}">
                  <a16:creationId xmlns:a16="http://schemas.microsoft.com/office/drawing/2014/main" id="{9A35B92B-4153-4409-B68C-6B28A110CACD}"/>
                </a:ext>
              </a:extLst>
            </p:cNvPr>
            <p:cNvCxnSpPr>
              <a:stCxn id="20" idx="2"/>
              <a:endCxn id="22" idx="2"/>
            </p:cNvCxnSpPr>
            <p:nvPr/>
          </p:nvCxnSpPr>
          <p:spPr>
            <a:xfrm rot="-5400000">
              <a:off x="6666841" y="2945475"/>
              <a:ext cx="294600" cy="2259000"/>
            </a:xfrm>
            <a:prstGeom prst="bentConnector3">
              <a:avLst>
                <a:gd name="adj1" fmla="val -56140"/>
              </a:avLst>
            </a:prstGeom>
            <a:grpFill/>
            <a:ln w="19050" cap="flat" cmpd="sng">
              <a:solidFill>
                <a:srgbClr val="FFFFFF"/>
              </a:solidFill>
              <a:prstDash val="solid"/>
              <a:round/>
              <a:headEnd type="none" w="med" len="med"/>
              <a:tailEnd type="triangle" w="med" len="med"/>
            </a:ln>
          </p:spPr>
        </p:cxnSp>
        <p:sp>
          <p:nvSpPr>
            <p:cNvPr id="27" name="Google Shape;188;g5f0bce8fe4_2_102">
              <a:extLst>
                <a:ext uri="{FF2B5EF4-FFF2-40B4-BE49-F238E27FC236}">
                  <a16:creationId xmlns:a16="http://schemas.microsoft.com/office/drawing/2014/main" id="{C1A15E0B-03A5-4F49-9C6B-C02EA308B8B2}"/>
                </a:ext>
              </a:extLst>
            </p:cNvPr>
            <p:cNvSpPr txBox="1"/>
            <p:nvPr/>
          </p:nvSpPr>
          <p:spPr>
            <a:xfrm>
              <a:off x="6873371" y="3446152"/>
              <a:ext cx="503967" cy="285300"/>
            </a:xfrm>
            <a:prstGeom prst="rect">
              <a:avLst/>
            </a:prstGeom>
            <a:grp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state</a:t>
              </a:r>
              <a:endParaRPr>
                <a:solidFill>
                  <a:srgbClr val="FFFFFF"/>
                </a:solidFill>
              </a:endParaRPr>
            </a:p>
          </p:txBody>
        </p:sp>
        <p:sp>
          <p:nvSpPr>
            <p:cNvPr id="28" name="Google Shape;189;g5f0bce8fe4_2_102">
              <a:extLst>
                <a:ext uri="{FF2B5EF4-FFF2-40B4-BE49-F238E27FC236}">
                  <a16:creationId xmlns:a16="http://schemas.microsoft.com/office/drawing/2014/main" id="{6C0258BB-8DFA-4170-AEA2-0726381674CA}"/>
                </a:ext>
              </a:extLst>
            </p:cNvPr>
            <p:cNvSpPr txBox="1"/>
            <p:nvPr/>
          </p:nvSpPr>
          <p:spPr>
            <a:xfrm>
              <a:off x="6864545" y="4074974"/>
              <a:ext cx="725351" cy="285300"/>
            </a:xfrm>
            <a:prstGeom prst="rect">
              <a:avLst/>
            </a:prstGeom>
            <a:grp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reward</a:t>
              </a:r>
              <a:endParaRPr>
                <a:solidFill>
                  <a:srgbClr val="FFFFFF"/>
                </a:solidFill>
              </a:endParaRPr>
            </a:p>
          </p:txBody>
        </p:sp>
        <p:cxnSp>
          <p:nvCxnSpPr>
            <p:cNvPr id="29" name="Google Shape;190;g5f0bce8fe4_2_102">
              <a:extLst>
                <a:ext uri="{FF2B5EF4-FFF2-40B4-BE49-F238E27FC236}">
                  <a16:creationId xmlns:a16="http://schemas.microsoft.com/office/drawing/2014/main" id="{408325C9-581A-4EAB-9A59-0E0EF644FA80}"/>
                </a:ext>
              </a:extLst>
            </p:cNvPr>
            <p:cNvCxnSpPr>
              <a:stCxn id="23" idx="2"/>
              <a:endCxn id="19" idx="1"/>
            </p:cNvCxnSpPr>
            <p:nvPr/>
          </p:nvCxnSpPr>
          <p:spPr>
            <a:xfrm rot="5400000">
              <a:off x="6266350" y="923013"/>
              <a:ext cx="163500" cy="6173100"/>
            </a:xfrm>
            <a:prstGeom prst="bentConnector3">
              <a:avLst>
                <a:gd name="adj1" fmla="val 394115"/>
              </a:avLst>
            </a:prstGeom>
            <a:grpFill/>
            <a:ln w="19050" cap="flat" cmpd="sng">
              <a:solidFill>
                <a:srgbClr val="FFFFFF"/>
              </a:solidFill>
              <a:prstDash val="solid"/>
              <a:round/>
              <a:headEnd type="none" w="med" len="med"/>
              <a:tailEnd type="triangle" w="med" len="med"/>
            </a:ln>
          </p:spPr>
        </p:cxnSp>
        <p:sp>
          <p:nvSpPr>
            <p:cNvPr id="30" name="Google Shape;199;g5f0bce8fe4_2_102">
              <a:extLst>
                <a:ext uri="{FF2B5EF4-FFF2-40B4-BE49-F238E27FC236}">
                  <a16:creationId xmlns:a16="http://schemas.microsoft.com/office/drawing/2014/main" id="{4D3875CF-30C9-4BDB-8B2B-48AA52C81A1E}"/>
                </a:ext>
              </a:extLst>
            </p:cNvPr>
            <p:cNvSpPr txBox="1"/>
            <p:nvPr/>
          </p:nvSpPr>
          <p:spPr>
            <a:xfrm>
              <a:off x="3619165" y="4281030"/>
              <a:ext cx="707700" cy="285300"/>
            </a:xfrm>
            <a:prstGeom prst="rect">
              <a:avLst/>
            </a:prstGeom>
            <a:grp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state’</a:t>
              </a:r>
              <a:endParaRPr>
                <a:solidFill>
                  <a:srgbClr val="FFFFFF"/>
                </a:solidFill>
              </a:endParaRPr>
            </a:p>
          </p:txBody>
        </p:sp>
      </p:grpSp>
      <p:grpSp>
        <p:nvGrpSpPr>
          <p:cNvPr id="31" name="Group 30">
            <a:extLst>
              <a:ext uri="{FF2B5EF4-FFF2-40B4-BE49-F238E27FC236}">
                <a16:creationId xmlns:a16="http://schemas.microsoft.com/office/drawing/2014/main" id="{3278086C-6653-4BF2-B8D2-E97D6C068C26}"/>
              </a:ext>
            </a:extLst>
          </p:cNvPr>
          <p:cNvGrpSpPr/>
          <p:nvPr/>
        </p:nvGrpSpPr>
        <p:grpSpPr>
          <a:xfrm>
            <a:off x="1209674" y="46636"/>
            <a:ext cx="10095487" cy="924914"/>
            <a:chOff x="1209674" y="46636"/>
            <a:chExt cx="10095487" cy="924914"/>
          </a:xfrm>
        </p:grpSpPr>
        <p:sp>
          <p:nvSpPr>
            <p:cNvPr id="36" name="Title 1">
              <a:extLst>
                <a:ext uri="{FF2B5EF4-FFF2-40B4-BE49-F238E27FC236}">
                  <a16:creationId xmlns:a16="http://schemas.microsoft.com/office/drawing/2014/main" id="{C598EBB5-DC2A-4817-ACB3-20FF0A91373F}"/>
                </a:ext>
              </a:extLst>
            </p:cNvPr>
            <p:cNvSpPr txBox="1">
              <a:spLocks/>
            </p:cNvSpPr>
            <p:nvPr/>
          </p:nvSpPr>
          <p:spPr>
            <a:xfrm>
              <a:off x="1209674" y="304800"/>
              <a:ext cx="10077449" cy="414338"/>
            </a:xfrm>
            <a:prstGeom prst="rect">
              <a:avLst/>
            </a:prstGeom>
            <a:solidFill>
              <a:schemeClr val="bg1">
                <a:alpha val="1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50" dirty="0">
                  <a:solidFill>
                    <a:schemeClr val="bg1">
                      <a:lumMod val="95000"/>
                    </a:schemeClr>
                  </a:solidFill>
                  <a:latin typeface="Franklin Gothic Book" panose="020B0503020102020204" pitchFamily="34" charset="0"/>
                </a:rPr>
                <a:t>ICE-RASSOR | FY20 KSC IR&amp;TD | Slide </a:t>
              </a:r>
              <a:fld id="{39F3EBA6-A24A-43A7-B913-6E1882FBF7B5}" type="slidenum">
                <a:rPr lang="en-US" sz="2150" smtClean="0">
                  <a:solidFill>
                    <a:schemeClr val="bg1">
                      <a:lumMod val="95000"/>
                    </a:schemeClr>
                  </a:solidFill>
                  <a:latin typeface="Franklin Gothic Book" panose="020B0503020102020204" pitchFamily="34" charset="0"/>
                </a:rPr>
                <a:t>4</a:t>
              </a:fld>
              <a:endParaRPr lang="en-US" sz="2150" dirty="0">
                <a:solidFill>
                  <a:schemeClr val="bg1">
                    <a:lumMod val="95000"/>
                  </a:schemeClr>
                </a:solidFill>
                <a:latin typeface="Franklin Gothic Book" panose="020B0503020102020204" pitchFamily="34" charset="0"/>
              </a:endParaRPr>
            </a:p>
          </p:txBody>
        </p:sp>
        <p:pic>
          <p:nvPicPr>
            <p:cNvPr id="37" name="Picture 36">
              <a:extLst>
                <a:ext uri="{FF2B5EF4-FFF2-40B4-BE49-F238E27FC236}">
                  <a16:creationId xmlns:a16="http://schemas.microsoft.com/office/drawing/2014/main" id="{9E5AC715-FB69-40FD-B6F8-1C3621FF136D}"/>
                </a:ext>
              </a:extLst>
            </p:cNvPr>
            <p:cNvPicPr>
              <a:picLocks noChangeAspect="1"/>
            </p:cNvPicPr>
            <p:nvPr/>
          </p:nvPicPr>
          <p:blipFill rotWithShape="1">
            <a:blip r:embed="rId4">
              <a:extLst>
                <a:ext uri="{28A0092B-C50C-407E-A947-70E740481C1C}">
                  <a14:useLocalDpi xmlns:a14="http://schemas.microsoft.com/office/drawing/2010/main" val="0"/>
                </a:ext>
              </a:extLst>
            </a:blip>
            <a:srcRect l="24739" r="24882"/>
            <a:stretch/>
          </p:blipFill>
          <p:spPr>
            <a:xfrm>
              <a:off x="10373227" y="46636"/>
              <a:ext cx="931934" cy="924914"/>
            </a:xfrm>
            <a:prstGeom prst="rect">
              <a:avLst/>
            </a:prstGeom>
          </p:spPr>
        </p:pic>
      </p:grpSp>
    </p:spTree>
    <p:extLst>
      <p:ext uri="{BB962C8B-B14F-4D97-AF65-F5344CB8AC3E}">
        <p14:creationId xmlns:p14="http://schemas.microsoft.com/office/powerpoint/2010/main" val="2970131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5A5A-3E2C-45F5-96C4-99AED2C5520A}"/>
              </a:ext>
            </a:extLst>
          </p:cNvPr>
          <p:cNvSpPr>
            <a:spLocks noGrp="1"/>
          </p:cNvSpPr>
          <p:nvPr>
            <p:ph type="title"/>
          </p:nvPr>
        </p:nvSpPr>
        <p:spPr>
          <a:xfrm>
            <a:off x="838200" y="971550"/>
            <a:ext cx="10515600" cy="719138"/>
          </a:xfrm>
          <a:noFill/>
        </p:spPr>
        <p:txBody>
          <a:bodyPr vert="horz" lIns="91440" tIns="45720" rIns="91440" bIns="45720" rtlCol="0" anchor="ctr">
            <a:normAutofit/>
          </a:bodyPr>
          <a:lstStyle/>
          <a:p>
            <a:r>
              <a:rPr lang="en-US" sz="3600" b="1">
                <a:solidFill>
                  <a:schemeClr val="bg1"/>
                </a:solidFill>
              </a:rPr>
              <a:t>Why create a custom simulation environment?</a:t>
            </a:r>
          </a:p>
        </p:txBody>
      </p:sp>
      <p:sp>
        <p:nvSpPr>
          <p:cNvPr id="3" name="Content Placeholder 2">
            <a:extLst>
              <a:ext uri="{FF2B5EF4-FFF2-40B4-BE49-F238E27FC236}">
                <a16:creationId xmlns:a16="http://schemas.microsoft.com/office/drawing/2014/main" id="{C0E1B1B0-41BD-44AA-A551-73706F2EAB06}"/>
              </a:ext>
            </a:extLst>
          </p:cNvPr>
          <p:cNvSpPr>
            <a:spLocks noGrp="1"/>
          </p:cNvSpPr>
          <p:nvPr>
            <p:ph idx="1"/>
          </p:nvPr>
        </p:nvSpPr>
        <p:spPr>
          <a:xfrm>
            <a:off x="838200" y="1825625"/>
            <a:ext cx="10515600" cy="4060825"/>
          </a:xfrm>
          <a:solidFill>
            <a:schemeClr val="tx1"/>
          </a:solidFill>
        </p:spPr>
        <p:txBody>
          <a:bodyPr vert="horz" lIns="91440" tIns="45720" rIns="91440" bIns="45720" rtlCol="0" anchor="t">
            <a:normAutofit fontScale="85000" lnSpcReduction="20000"/>
          </a:bodyPr>
          <a:lstStyle/>
          <a:p>
            <a:r>
              <a:rPr lang="en-US">
                <a:solidFill>
                  <a:schemeClr val="bg1"/>
                </a:solidFill>
                <a:latin typeface="+mj-lt"/>
                <a:cs typeface="Calibri Light"/>
              </a:rPr>
              <a:t>Lack of available environments that allow interaction/modification of "ground" mesh to represent digging.</a:t>
            </a:r>
            <a:endParaRPr lang="en-US">
              <a:solidFill>
                <a:schemeClr val="bg1"/>
              </a:solidFill>
              <a:latin typeface="+mj-lt"/>
            </a:endParaRPr>
          </a:p>
          <a:p>
            <a:r>
              <a:rPr lang="en-US">
                <a:solidFill>
                  <a:schemeClr val="bg1"/>
                </a:solidFill>
                <a:latin typeface="+mj-lt"/>
              </a:rPr>
              <a:t>Allows finer control over how the agent interacts with the environment</a:t>
            </a:r>
            <a:endParaRPr lang="en-US">
              <a:solidFill>
                <a:schemeClr val="bg1"/>
              </a:solidFill>
              <a:latin typeface="Calibri Light" panose="020F0302020204030204"/>
              <a:cs typeface="Calibri Light" panose="020F0302020204030204"/>
            </a:endParaRPr>
          </a:p>
          <a:p>
            <a:r>
              <a:rPr lang="en-US">
                <a:solidFill>
                  <a:schemeClr val="bg1"/>
                </a:solidFill>
                <a:latin typeface="+mj-lt"/>
                <a:cs typeface="Calibri Light"/>
              </a:rPr>
              <a:t>Opportunity to build an Open AI Gym compatible environment from ground up, learn the API.  This exercise gave us the skills to more rapidly build AI simulation environments in the future.  It also provided boilerplate code for reuse.</a:t>
            </a:r>
            <a:endParaRPr lang="en-US">
              <a:solidFill>
                <a:schemeClr val="bg1"/>
              </a:solidFill>
              <a:latin typeface="+mj-lt"/>
            </a:endParaRPr>
          </a:p>
          <a:p>
            <a:r>
              <a:rPr lang="en-US">
                <a:solidFill>
                  <a:schemeClr val="bg1"/>
                </a:solidFill>
                <a:latin typeface="+mj-lt"/>
              </a:rPr>
              <a:t>Why 2D?</a:t>
            </a:r>
          </a:p>
          <a:p>
            <a:pPr lvl="1"/>
            <a:r>
              <a:rPr lang="en-US">
                <a:solidFill>
                  <a:schemeClr val="bg1"/>
                </a:solidFill>
                <a:latin typeface="+mj-lt"/>
              </a:rPr>
              <a:t>Fast and easy to get working while a 3D sim is being developed</a:t>
            </a:r>
            <a:endParaRPr lang="en-US">
              <a:solidFill>
                <a:schemeClr val="bg1"/>
              </a:solidFill>
              <a:latin typeface="+mj-lt"/>
              <a:cs typeface="Calibri Light"/>
            </a:endParaRPr>
          </a:p>
          <a:p>
            <a:pPr lvl="1"/>
            <a:r>
              <a:rPr lang="en-US">
                <a:solidFill>
                  <a:schemeClr val="bg1"/>
                </a:solidFill>
                <a:latin typeface="+mj-lt"/>
                <a:cs typeface="Calibri Light"/>
              </a:rPr>
              <a:t>Reduces state space and action space size significantly</a:t>
            </a:r>
            <a:endParaRPr lang="en-US">
              <a:solidFill>
                <a:schemeClr val="bg1"/>
              </a:solidFill>
              <a:latin typeface="+mj-lt"/>
            </a:endParaRPr>
          </a:p>
          <a:p>
            <a:pPr lvl="1"/>
            <a:r>
              <a:rPr lang="en-US">
                <a:solidFill>
                  <a:schemeClr val="bg1"/>
                </a:solidFill>
                <a:latin typeface="+mj-lt"/>
              </a:rPr>
              <a:t>Lower computational requirements</a:t>
            </a:r>
            <a:endParaRPr lang="en-US">
              <a:solidFill>
                <a:schemeClr val="bg1"/>
              </a:solidFill>
              <a:latin typeface="+mj-lt"/>
              <a:cs typeface="Calibri Light"/>
            </a:endParaRPr>
          </a:p>
          <a:p>
            <a:pPr lvl="1"/>
            <a:r>
              <a:rPr lang="en-US">
                <a:solidFill>
                  <a:schemeClr val="bg1"/>
                </a:solidFill>
                <a:latin typeface="+mj-lt"/>
              </a:rPr>
              <a:t>Makes initial RL agent simpler</a:t>
            </a:r>
            <a:endParaRPr lang="en-US">
              <a:solidFill>
                <a:schemeClr val="bg1"/>
              </a:solidFill>
              <a:latin typeface="+mj-lt"/>
              <a:cs typeface="Calibri Light"/>
            </a:endParaRPr>
          </a:p>
          <a:p>
            <a:pPr lvl="1"/>
            <a:r>
              <a:rPr lang="en-US">
                <a:solidFill>
                  <a:schemeClr val="bg1"/>
                </a:solidFill>
                <a:latin typeface="+mj-lt"/>
                <a:cs typeface="Calibri Light"/>
              </a:rPr>
              <a:t>Is extendable to 3 Dimensions. Constant cross sections</a:t>
            </a:r>
          </a:p>
        </p:txBody>
      </p:sp>
      <p:grpSp>
        <p:nvGrpSpPr>
          <p:cNvPr id="10" name="Group 9">
            <a:extLst>
              <a:ext uri="{FF2B5EF4-FFF2-40B4-BE49-F238E27FC236}">
                <a16:creationId xmlns:a16="http://schemas.microsoft.com/office/drawing/2014/main" id="{F1B71CCB-8203-4700-A91B-BAC9099E775E}"/>
              </a:ext>
            </a:extLst>
          </p:cNvPr>
          <p:cNvGrpSpPr/>
          <p:nvPr/>
        </p:nvGrpSpPr>
        <p:grpSpPr>
          <a:xfrm>
            <a:off x="1209674" y="46636"/>
            <a:ext cx="10095487" cy="924914"/>
            <a:chOff x="1209674" y="46636"/>
            <a:chExt cx="10095487" cy="924914"/>
          </a:xfrm>
        </p:grpSpPr>
        <p:sp>
          <p:nvSpPr>
            <p:cNvPr id="11" name="Title 1">
              <a:extLst>
                <a:ext uri="{FF2B5EF4-FFF2-40B4-BE49-F238E27FC236}">
                  <a16:creationId xmlns:a16="http://schemas.microsoft.com/office/drawing/2014/main" id="{CC4300C6-F0B0-4BD3-9B1A-BBE6CF45A237}"/>
                </a:ext>
              </a:extLst>
            </p:cNvPr>
            <p:cNvSpPr txBox="1">
              <a:spLocks/>
            </p:cNvSpPr>
            <p:nvPr/>
          </p:nvSpPr>
          <p:spPr>
            <a:xfrm>
              <a:off x="1209674" y="304800"/>
              <a:ext cx="10077449" cy="414338"/>
            </a:xfrm>
            <a:prstGeom prst="rect">
              <a:avLst/>
            </a:prstGeom>
            <a:solidFill>
              <a:schemeClr val="bg1">
                <a:alpha val="1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50" dirty="0">
                  <a:solidFill>
                    <a:schemeClr val="bg1">
                      <a:lumMod val="95000"/>
                    </a:schemeClr>
                  </a:solidFill>
                  <a:latin typeface="Franklin Gothic Book" panose="020B0503020102020204" pitchFamily="34" charset="0"/>
                </a:rPr>
                <a:t>ICE-RASSOR | FY20 KSC IR&amp;TD | Slide </a:t>
              </a:r>
              <a:fld id="{39F3EBA6-A24A-43A7-B913-6E1882FBF7B5}" type="slidenum">
                <a:rPr lang="en-US" sz="2150" smtClean="0">
                  <a:solidFill>
                    <a:schemeClr val="bg1">
                      <a:lumMod val="95000"/>
                    </a:schemeClr>
                  </a:solidFill>
                  <a:latin typeface="Franklin Gothic Book" panose="020B0503020102020204" pitchFamily="34" charset="0"/>
                </a:rPr>
                <a:t>5</a:t>
              </a:fld>
              <a:endParaRPr lang="en-US" sz="2150" dirty="0">
                <a:solidFill>
                  <a:schemeClr val="bg1">
                    <a:lumMod val="95000"/>
                  </a:schemeClr>
                </a:solidFill>
                <a:latin typeface="Franklin Gothic Book" panose="020B0503020102020204" pitchFamily="34" charset="0"/>
              </a:endParaRPr>
            </a:p>
          </p:txBody>
        </p:sp>
        <p:pic>
          <p:nvPicPr>
            <p:cNvPr id="13" name="Picture 12">
              <a:extLst>
                <a:ext uri="{FF2B5EF4-FFF2-40B4-BE49-F238E27FC236}">
                  <a16:creationId xmlns:a16="http://schemas.microsoft.com/office/drawing/2014/main" id="{278A5AAC-9525-4ADF-BA23-9F06089258DC}"/>
                </a:ext>
              </a:extLst>
            </p:cNvPr>
            <p:cNvPicPr>
              <a:picLocks noChangeAspect="1"/>
            </p:cNvPicPr>
            <p:nvPr/>
          </p:nvPicPr>
          <p:blipFill rotWithShape="1">
            <a:blip r:embed="rId4">
              <a:extLst>
                <a:ext uri="{28A0092B-C50C-407E-A947-70E740481C1C}">
                  <a14:useLocalDpi xmlns:a14="http://schemas.microsoft.com/office/drawing/2010/main" val="0"/>
                </a:ext>
              </a:extLst>
            </a:blip>
            <a:srcRect l="24739" r="24882"/>
            <a:stretch/>
          </p:blipFill>
          <p:spPr>
            <a:xfrm>
              <a:off x="10373227" y="46636"/>
              <a:ext cx="931934" cy="924914"/>
            </a:xfrm>
            <a:prstGeom prst="rect">
              <a:avLst/>
            </a:prstGeom>
          </p:spPr>
        </p:pic>
      </p:grpSp>
    </p:spTree>
    <p:extLst>
      <p:ext uri="{BB962C8B-B14F-4D97-AF65-F5344CB8AC3E}">
        <p14:creationId xmlns:p14="http://schemas.microsoft.com/office/powerpoint/2010/main" val="230404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5A5A-3E2C-45F5-96C4-99AED2C5520A}"/>
              </a:ext>
            </a:extLst>
          </p:cNvPr>
          <p:cNvSpPr>
            <a:spLocks noGrp="1"/>
          </p:cNvSpPr>
          <p:nvPr>
            <p:ph type="title"/>
          </p:nvPr>
        </p:nvSpPr>
        <p:spPr>
          <a:xfrm>
            <a:off x="838200" y="971550"/>
            <a:ext cx="10515600" cy="719138"/>
          </a:xfrm>
          <a:noFill/>
        </p:spPr>
        <p:txBody>
          <a:bodyPr vert="horz" lIns="91440" tIns="45720" rIns="91440" bIns="45720" rtlCol="0" anchor="ctr">
            <a:normAutofit/>
          </a:bodyPr>
          <a:lstStyle/>
          <a:p>
            <a:r>
              <a:rPr lang="en-US" sz="3600" b="1">
                <a:solidFill>
                  <a:schemeClr val="bg1"/>
                </a:solidFill>
              </a:rPr>
              <a:t>Soil physics and resistance</a:t>
            </a:r>
          </a:p>
        </p:txBody>
      </p:sp>
      <p:pic>
        <p:nvPicPr>
          <p:cNvPr id="4" name="dig_resistance">
            <a:hlinkClick r:id="" action="ppaction://media"/>
            <a:extLst>
              <a:ext uri="{FF2B5EF4-FFF2-40B4-BE49-F238E27FC236}">
                <a16:creationId xmlns:a16="http://schemas.microsoft.com/office/drawing/2014/main" id="{0EBAC044-FBCC-42DF-8AD5-7D7BE944F86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90141" y="1999815"/>
            <a:ext cx="5492571" cy="3886635"/>
          </a:xfrm>
          <a:prstGeom prst="rect">
            <a:avLst/>
          </a:prstGeom>
        </p:spPr>
      </p:pic>
      <p:pic>
        <p:nvPicPr>
          <p:cNvPr id="5" name="dig_resistance_extreme">
            <a:hlinkClick r:id="" action="ppaction://media"/>
            <a:extLst>
              <a:ext uri="{FF2B5EF4-FFF2-40B4-BE49-F238E27FC236}">
                <a16:creationId xmlns:a16="http://schemas.microsoft.com/office/drawing/2014/main" id="{C66F50F8-5CAC-4730-8FBE-274AC426C50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209288" y="1999815"/>
            <a:ext cx="5492571" cy="3886635"/>
          </a:xfrm>
          <a:prstGeom prst="rect">
            <a:avLst/>
          </a:prstGeom>
        </p:spPr>
      </p:pic>
      <p:grpSp>
        <p:nvGrpSpPr>
          <p:cNvPr id="13" name="Group 12">
            <a:extLst>
              <a:ext uri="{FF2B5EF4-FFF2-40B4-BE49-F238E27FC236}">
                <a16:creationId xmlns:a16="http://schemas.microsoft.com/office/drawing/2014/main" id="{187A8C1A-84DC-4764-8669-C20ACE9B3AE1}"/>
              </a:ext>
            </a:extLst>
          </p:cNvPr>
          <p:cNvGrpSpPr/>
          <p:nvPr/>
        </p:nvGrpSpPr>
        <p:grpSpPr>
          <a:xfrm>
            <a:off x="1209674" y="46636"/>
            <a:ext cx="10095487" cy="924914"/>
            <a:chOff x="1209674" y="46636"/>
            <a:chExt cx="10095487" cy="924914"/>
          </a:xfrm>
        </p:grpSpPr>
        <p:sp>
          <p:nvSpPr>
            <p:cNvPr id="14" name="Title 1">
              <a:extLst>
                <a:ext uri="{FF2B5EF4-FFF2-40B4-BE49-F238E27FC236}">
                  <a16:creationId xmlns:a16="http://schemas.microsoft.com/office/drawing/2014/main" id="{05A03921-F722-4593-9917-A24AE7AE337A}"/>
                </a:ext>
              </a:extLst>
            </p:cNvPr>
            <p:cNvSpPr txBox="1">
              <a:spLocks/>
            </p:cNvSpPr>
            <p:nvPr/>
          </p:nvSpPr>
          <p:spPr>
            <a:xfrm>
              <a:off x="1209674" y="304800"/>
              <a:ext cx="10077449" cy="414338"/>
            </a:xfrm>
            <a:prstGeom prst="rect">
              <a:avLst/>
            </a:prstGeom>
            <a:solidFill>
              <a:schemeClr val="bg1">
                <a:alpha val="1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50" dirty="0">
                  <a:solidFill>
                    <a:schemeClr val="bg1">
                      <a:lumMod val="95000"/>
                    </a:schemeClr>
                  </a:solidFill>
                  <a:latin typeface="Franklin Gothic Book" panose="020B0503020102020204" pitchFamily="34" charset="0"/>
                </a:rPr>
                <a:t>ICE-RASSOR | FY20 KSC IR&amp;TD | Slide </a:t>
              </a:r>
              <a:fld id="{39F3EBA6-A24A-43A7-B913-6E1882FBF7B5}" type="slidenum">
                <a:rPr lang="en-US" sz="2150" smtClean="0">
                  <a:solidFill>
                    <a:schemeClr val="bg1">
                      <a:lumMod val="95000"/>
                    </a:schemeClr>
                  </a:solidFill>
                  <a:latin typeface="Franklin Gothic Book" panose="020B0503020102020204" pitchFamily="34" charset="0"/>
                </a:rPr>
                <a:t>6</a:t>
              </a:fld>
              <a:endParaRPr lang="en-US" sz="2150" dirty="0">
                <a:solidFill>
                  <a:schemeClr val="bg1">
                    <a:lumMod val="95000"/>
                  </a:schemeClr>
                </a:solidFill>
                <a:latin typeface="Franklin Gothic Book" panose="020B0503020102020204" pitchFamily="34" charset="0"/>
              </a:endParaRPr>
            </a:p>
          </p:txBody>
        </p:sp>
        <p:pic>
          <p:nvPicPr>
            <p:cNvPr id="15" name="Picture 14">
              <a:extLst>
                <a:ext uri="{FF2B5EF4-FFF2-40B4-BE49-F238E27FC236}">
                  <a16:creationId xmlns:a16="http://schemas.microsoft.com/office/drawing/2014/main" id="{EC231479-1A4D-4213-855F-2F6A22588068}"/>
                </a:ext>
              </a:extLst>
            </p:cNvPr>
            <p:cNvPicPr>
              <a:picLocks noChangeAspect="1"/>
            </p:cNvPicPr>
            <p:nvPr/>
          </p:nvPicPr>
          <p:blipFill rotWithShape="1">
            <a:blip r:embed="rId10">
              <a:extLst>
                <a:ext uri="{28A0092B-C50C-407E-A947-70E740481C1C}">
                  <a14:useLocalDpi xmlns:a14="http://schemas.microsoft.com/office/drawing/2010/main" val="0"/>
                </a:ext>
              </a:extLst>
            </a:blip>
            <a:srcRect l="24739" r="24882"/>
            <a:stretch/>
          </p:blipFill>
          <p:spPr>
            <a:xfrm>
              <a:off x="10373227" y="46636"/>
              <a:ext cx="931934" cy="924914"/>
            </a:xfrm>
            <a:prstGeom prst="rect">
              <a:avLst/>
            </a:prstGeom>
          </p:spPr>
        </p:pic>
      </p:grpSp>
    </p:spTree>
    <p:extLst>
      <p:ext uri="{BB962C8B-B14F-4D97-AF65-F5344CB8AC3E}">
        <p14:creationId xmlns:p14="http://schemas.microsoft.com/office/powerpoint/2010/main" val="7288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E749BBB-8A44-48D0-B02B-2759E844B7F1}"/>
              </a:ext>
            </a:extLst>
          </p:cNvPr>
          <p:cNvSpPr txBox="1">
            <a:spLocks/>
          </p:cNvSpPr>
          <p:nvPr/>
        </p:nvSpPr>
        <p:spPr>
          <a:xfrm>
            <a:off x="838200" y="971550"/>
            <a:ext cx="10515600" cy="7191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rPr>
              <a:t>Excavation Reinforcement Learning Results</a:t>
            </a:r>
          </a:p>
        </p:txBody>
      </p:sp>
      <p:pic>
        <p:nvPicPr>
          <p:cNvPr id="12" name="rassor_policy_execution_7_29_2020_chop_20x">
            <a:hlinkClick r:id="" action="ppaction://media"/>
            <a:extLst>
              <a:ext uri="{FF2B5EF4-FFF2-40B4-BE49-F238E27FC236}">
                <a16:creationId xmlns:a16="http://schemas.microsoft.com/office/drawing/2014/main" id="{E57C835D-099F-4CDD-A261-A32E37CF3B1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76770" y="1588877"/>
            <a:ext cx="7038459" cy="4398615"/>
          </a:xfrm>
          <a:prstGeom prst="rect">
            <a:avLst/>
          </a:prstGeom>
        </p:spPr>
      </p:pic>
      <p:sp>
        <p:nvSpPr>
          <p:cNvPr id="6" name="Title 1">
            <a:extLst>
              <a:ext uri="{FF2B5EF4-FFF2-40B4-BE49-F238E27FC236}">
                <a16:creationId xmlns:a16="http://schemas.microsoft.com/office/drawing/2014/main" id="{2CB39D15-E928-4FB0-9BAF-FEA3CA6E1E07}"/>
              </a:ext>
            </a:extLst>
          </p:cNvPr>
          <p:cNvSpPr txBox="1">
            <a:spLocks/>
          </p:cNvSpPr>
          <p:nvPr/>
        </p:nvSpPr>
        <p:spPr>
          <a:xfrm>
            <a:off x="8085823" y="5573154"/>
            <a:ext cx="1529406" cy="414338"/>
          </a:xfrm>
          <a:prstGeom prst="rect">
            <a:avLst/>
          </a:prstGeom>
          <a:solidFill>
            <a:schemeClr val="bg1">
              <a:alpha val="2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i="1">
                <a:solidFill>
                  <a:schemeClr val="bg1">
                    <a:lumMod val="95000"/>
                  </a:schemeClr>
                </a:solidFill>
                <a:latin typeface="Franklin Gothic Book" panose="020B0503020102020204" pitchFamily="34" charset="0"/>
              </a:rPr>
              <a:t>20x speed.</a:t>
            </a:r>
          </a:p>
        </p:txBody>
      </p:sp>
      <p:grpSp>
        <p:nvGrpSpPr>
          <p:cNvPr id="18" name="Group 17">
            <a:extLst>
              <a:ext uri="{FF2B5EF4-FFF2-40B4-BE49-F238E27FC236}">
                <a16:creationId xmlns:a16="http://schemas.microsoft.com/office/drawing/2014/main" id="{603616DB-15D1-4132-96ED-267F89CDD27D}"/>
              </a:ext>
            </a:extLst>
          </p:cNvPr>
          <p:cNvGrpSpPr/>
          <p:nvPr/>
        </p:nvGrpSpPr>
        <p:grpSpPr>
          <a:xfrm>
            <a:off x="1209674" y="46636"/>
            <a:ext cx="10095487" cy="924914"/>
            <a:chOff x="1209674" y="46636"/>
            <a:chExt cx="10095487" cy="924914"/>
          </a:xfrm>
        </p:grpSpPr>
        <p:sp>
          <p:nvSpPr>
            <p:cNvPr id="19" name="Title 1">
              <a:extLst>
                <a:ext uri="{FF2B5EF4-FFF2-40B4-BE49-F238E27FC236}">
                  <a16:creationId xmlns:a16="http://schemas.microsoft.com/office/drawing/2014/main" id="{9F4953A5-18F5-4E85-8BC2-3843479BEA72}"/>
                </a:ext>
              </a:extLst>
            </p:cNvPr>
            <p:cNvSpPr txBox="1">
              <a:spLocks/>
            </p:cNvSpPr>
            <p:nvPr/>
          </p:nvSpPr>
          <p:spPr>
            <a:xfrm>
              <a:off x="1209674" y="304800"/>
              <a:ext cx="10077449" cy="414338"/>
            </a:xfrm>
            <a:prstGeom prst="rect">
              <a:avLst/>
            </a:prstGeom>
            <a:solidFill>
              <a:schemeClr val="bg1">
                <a:alpha val="1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50" dirty="0">
                  <a:solidFill>
                    <a:schemeClr val="bg1">
                      <a:lumMod val="95000"/>
                    </a:schemeClr>
                  </a:solidFill>
                  <a:latin typeface="Franklin Gothic Book" panose="020B0503020102020204" pitchFamily="34" charset="0"/>
                </a:rPr>
                <a:t>ICE-RASSOR | FY20 KSC IR&amp;TD | Slide </a:t>
              </a:r>
              <a:fld id="{39F3EBA6-A24A-43A7-B913-6E1882FBF7B5}" type="slidenum">
                <a:rPr lang="en-US" sz="2150" smtClean="0">
                  <a:solidFill>
                    <a:schemeClr val="bg1">
                      <a:lumMod val="95000"/>
                    </a:schemeClr>
                  </a:solidFill>
                  <a:latin typeface="Franklin Gothic Book" panose="020B0503020102020204" pitchFamily="34" charset="0"/>
                </a:rPr>
                <a:t>7</a:t>
              </a:fld>
              <a:endParaRPr lang="en-US" sz="2150" dirty="0">
                <a:solidFill>
                  <a:schemeClr val="bg1">
                    <a:lumMod val="95000"/>
                  </a:schemeClr>
                </a:solidFill>
                <a:latin typeface="Franklin Gothic Book" panose="020B0503020102020204" pitchFamily="34" charset="0"/>
              </a:endParaRPr>
            </a:p>
          </p:txBody>
        </p:sp>
        <p:pic>
          <p:nvPicPr>
            <p:cNvPr id="20" name="Picture 19">
              <a:extLst>
                <a:ext uri="{FF2B5EF4-FFF2-40B4-BE49-F238E27FC236}">
                  <a16:creationId xmlns:a16="http://schemas.microsoft.com/office/drawing/2014/main" id="{305202AA-E402-4FA9-860C-E12B33664197}"/>
                </a:ext>
              </a:extLst>
            </p:cNvPr>
            <p:cNvPicPr>
              <a:picLocks noChangeAspect="1"/>
            </p:cNvPicPr>
            <p:nvPr/>
          </p:nvPicPr>
          <p:blipFill rotWithShape="1">
            <a:blip r:embed="rId7">
              <a:extLst>
                <a:ext uri="{28A0092B-C50C-407E-A947-70E740481C1C}">
                  <a14:useLocalDpi xmlns:a14="http://schemas.microsoft.com/office/drawing/2010/main" val="0"/>
                </a:ext>
              </a:extLst>
            </a:blip>
            <a:srcRect l="24739" r="24882"/>
            <a:stretch/>
          </p:blipFill>
          <p:spPr>
            <a:xfrm>
              <a:off x="10373227" y="46636"/>
              <a:ext cx="931934" cy="924914"/>
            </a:xfrm>
            <a:prstGeom prst="rect">
              <a:avLst/>
            </a:prstGeom>
          </p:spPr>
        </p:pic>
      </p:grpSp>
    </p:spTree>
    <p:extLst>
      <p:ext uri="{BB962C8B-B14F-4D97-AF65-F5344CB8AC3E}">
        <p14:creationId xmlns:p14="http://schemas.microsoft.com/office/powerpoint/2010/main" val="165095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5A5A-3E2C-45F5-96C4-99AED2C5520A}"/>
              </a:ext>
            </a:extLst>
          </p:cNvPr>
          <p:cNvSpPr>
            <a:spLocks noGrp="1"/>
          </p:cNvSpPr>
          <p:nvPr>
            <p:ph type="title"/>
          </p:nvPr>
        </p:nvSpPr>
        <p:spPr>
          <a:xfrm>
            <a:off x="838200" y="971550"/>
            <a:ext cx="10515600" cy="719138"/>
          </a:xfrm>
          <a:noFill/>
        </p:spPr>
        <p:txBody>
          <a:bodyPr>
            <a:normAutofit/>
          </a:bodyPr>
          <a:lstStyle/>
          <a:p>
            <a:r>
              <a:rPr lang="en-US" sz="3600" b="1">
                <a:solidFill>
                  <a:schemeClr val="bg1"/>
                </a:solidFill>
              </a:rPr>
              <a:t>Partnerships</a:t>
            </a:r>
          </a:p>
        </p:txBody>
      </p:sp>
      <p:sp>
        <p:nvSpPr>
          <p:cNvPr id="9" name="Content Placeholder 2">
            <a:extLst>
              <a:ext uri="{FF2B5EF4-FFF2-40B4-BE49-F238E27FC236}">
                <a16:creationId xmlns:a16="http://schemas.microsoft.com/office/drawing/2014/main" id="{D27C9FDC-3330-4985-97A0-69C2F87C78B1}"/>
              </a:ext>
            </a:extLst>
          </p:cNvPr>
          <p:cNvSpPr txBox="1">
            <a:spLocks/>
          </p:cNvSpPr>
          <p:nvPr/>
        </p:nvSpPr>
        <p:spPr>
          <a:xfrm>
            <a:off x="838200" y="1825625"/>
            <a:ext cx="10515600" cy="1905548"/>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mj-lt"/>
              </a:rPr>
              <a:t>Dr. Warren Dixon (UF Nonlinear Controls &amp; Robotics Lab):</a:t>
            </a:r>
          </a:p>
          <a:p>
            <a:pPr lvl="1"/>
            <a:r>
              <a:rPr lang="en-US" dirty="0">
                <a:solidFill>
                  <a:schemeClr val="bg1"/>
                </a:solidFill>
                <a:latin typeface="+mj-lt"/>
              </a:rPr>
              <a:t>Integral Concurrent Learning for Bucket Drum Mass Estimation</a:t>
            </a:r>
          </a:p>
          <a:p>
            <a:r>
              <a:rPr lang="en-US" dirty="0">
                <a:solidFill>
                  <a:schemeClr val="bg1"/>
                </a:solidFill>
                <a:latin typeface="+mj-lt"/>
              </a:rPr>
              <a:t>Rolando Nieves  (UB) Independent Study:</a:t>
            </a:r>
          </a:p>
          <a:p>
            <a:pPr marL="0" indent="0">
              <a:lnSpc>
                <a:spcPct val="100000"/>
              </a:lnSpc>
              <a:spcBef>
                <a:spcPts val="0"/>
              </a:spcBef>
              <a:buNone/>
            </a:pPr>
            <a:endParaRPr lang="en-US" dirty="0">
              <a:solidFill>
                <a:schemeClr val="bg1"/>
              </a:solidFill>
            </a:endParaRPr>
          </a:p>
          <a:p>
            <a:pPr marL="0" indent="0">
              <a:buNone/>
            </a:pPr>
            <a:endParaRPr lang="en-US" dirty="0">
              <a:solidFill>
                <a:schemeClr val="bg1"/>
              </a:solidFill>
              <a:latin typeface="+mj-lt"/>
            </a:endParaRPr>
          </a:p>
          <a:p>
            <a:pPr marL="0" indent="0">
              <a:buNone/>
            </a:pPr>
            <a:endParaRPr lang="en-US" dirty="0">
              <a:solidFill>
                <a:schemeClr val="bg1"/>
              </a:solidFill>
              <a:latin typeface="+mj-lt"/>
            </a:endParaRPr>
          </a:p>
        </p:txBody>
      </p:sp>
      <p:pic>
        <p:nvPicPr>
          <p:cNvPr id="3" name="rassor_ml_planner_10x">
            <a:hlinkClick r:id="" action="ppaction://media"/>
            <a:extLst>
              <a:ext uri="{FF2B5EF4-FFF2-40B4-BE49-F238E27FC236}">
                <a16:creationId xmlns:a16="http://schemas.microsoft.com/office/drawing/2014/main" id="{946E0773-9359-416C-B731-2AA9200D164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773" t="7310" r="12950" b="19674"/>
          <a:stretch/>
        </p:blipFill>
        <p:spPr>
          <a:xfrm>
            <a:off x="2942897" y="3277509"/>
            <a:ext cx="6243145" cy="3275691"/>
          </a:xfrm>
          <a:prstGeom prst="rect">
            <a:avLst/>
          </a:prstGeom>
        </p:spPr>
      </p:pic>
      <p:sp>
        <p:nvSpPr>
          <p:cNvPr id="12" name="Title 1">
            <a:extLst>
              <a:ext uri="{FF2B5EF4-FFF2-40B4-BE49-F238E27FC236}">
                <a16:creationId xmlns:a16="http://schemas.microsoft.com/office/drawing/2014/main" id="{D76E4CDA-1AD4-4D4C-838D-41616D0E7224}"/>
              </a:ext>
            </a:extLst>
          </p:cNvPr>
          <p:cNvSpPr txBox="1">
            <a:spLocks/>
          </p:cNvSpPr>
          <p:nvPr/>
        </p:nvSpPr>
        <p:spPr>
          <a:xfrm>
            <a:off x="7656636" y="6129172"/>
            <a:ext cx="1529406" cy="414338"/>
          </a:xfrm>
          <a:prstGeom prst="rect">
            <a:avLst/>
          </a:prstGeom>
          <a:solidFill>
            <a:schemeClr val="tx1">
              <a:lumMod val="65000"/>
              <a:lumOff val="35000"/>
              <a:alpha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i="1">
                <a:solidFill>
                  <a:schemeClr val="bg1">
                    <a:lumMod val="95000"/>
                  </a:schemeClr>
                </a:solidFill>
                <a:latin typeface="Franklin Gothic Book" panose="020B0503020102020204" pitchFamily="34" charset="0"/>
              </a:rPr>
              <a:t>10x speed.</a:t>
            </a:r>
          </a:p>
        </p:txBody>
      </p:sp>
      <p:grpSp>
        <p:nvGrpSpPr>
          <p:cNvPr id="10" name="Group 9">
            <a:extLst>
              <a:ext uri="{FF2B5EF4-FFF2-40B4-BE49-F238E27FC236}">
                <a16:creationId xmlns:a16="http://schemas.microsoft.com/office/drawing/2014/main" id="{28B7CC00-6BCB-49C1-81AC-6EDE4EFF0E96}"/>
              </a:ext>
            </a:extLst>
          </p:cNvPr>
          <p:cNvGrpSpPr/>
          <p:nvPr/>
        </p:nvGrpSpPr>
        <p:grpSpPr>
          <a:xfrm>
            <a:off x="1209674" y="46636"/>
            <a:ext cx="10095487" cy="924914"/>
            <a:chOff x="1209674" y="46636"/>
            <a:chExt cx="10095487" cy="924914"/>
          </a:xfrm>
        </p:grpSpPr>
        <p:sp>
          <p:nvSpPr>
            <p:cNvPr id="16" name="Title 1">
              <a:extLst>
                <a:ext uri="{FF2B5EF4-FFF2-40B4-BE49-F238E27FC236}">
                  <a16:creationId xmlns:a16="http://schemas.microsoft.com/office/drawing/2014/main" id="{9FF6B1AE-59BC-4238-B6DF-A39A7753B217}"/>
                </a:ext>
              </a:extLst>
            </p:cNvPr>
            <p:cNvSpPr txBox="1">
              <a:spLocks/>
            </p:cNvSpPr>
            <p:nvPr/>
          </p:nvSpPr>
          <p:spPr>
            <a:xfrm>
              <a:off x="1209674" y="304800"/>
              <a:ext cx="10077449" cy="414338"/>
            </a:xfrm>
            <a:prstGeom prst="rect">
              <a:avLst/>
            </a:prstGeom>
            <a:solidFill>
              <a:schemeClr val="bg1">
                <a:alpha val="1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50" dirty="0">
                  <a:solidFill>
                    <a:schemeClr val="bg1">
                      <a:lumMod val="95000"/>
                    </a:schemeClr>
                  </a:solidFill>
                  <a:latin typeface="Franklin Gothic Book" panose="020B0503020102020204" pitchFamily="34" charset="0"/>
                </a:rPr>
                <a:t>ICE-RASSOR | FY20 KSC IR&amp;TD | Slide </a:t>
              </a:r>
              <a:fld id="{39F3EBA6-A24A-43A7-B913-6E1882FBF7B5}" type="slidenum">
                <a:rPr lang="en-US" sz="2150" smtClean="0">
                  <a:solidFill>
                    <a:schemeClr val="bg1">
                      <a:lumMod val="95000"/>
                    </a:schemeClr>
                  </a:solidFill>
                  <a:latin typeface="Franklin Gothic Book" panose="020B0503020102020204" pitchFamily="34" charset="0"/>
                </a:rPr>
                <a:t>8</a:t>
              </a:fld>
              <a:endParaRPr lang="en-US" sz="2150" dirty="0">
                <a:solidFill>
                  <a:schemeClr val="bg1">
                    <a:lumMod val="95000"/>
                  </a:schemeClr>
                </a:solidFill>
                <a:latin typeface="Franklin Gothic Book" panose="020B0503020102020204" pitchFamily="34" charset="0"/>
              </a:endParaRPr>
            </a:p>
          </p:txBody>
        </p:sp>
        <p:pic>
          <p:nvPicPr>
            <p:cNvPr id="17" name="Picture 16">
              <a:extLst>
                <a:ext uri="{FF2B5EF4-FFF2-40B4-BE49-F238E27FC236}">
                  <a16:creationId xmlns:a16="http://schemas.microsoft.com/office/drawing/2014/main" id="{1AF30574-5FBD-414F-90A9-03828E4CB260}"/>
                </a:ext>
              </a:extLst>
            </p:cNvPr>
            <p:cNvPicPr>
              <a:picLocks noChangeAspect="1"/>
            </p:cNvPicPr>
            <p:nvPr/>
          </p:nvPicPr>
          <p:blipFill rotWithShape="1">
            <a:blip r:embed="rId7">
              <a:extLst>
                <a:ext uri="{28A0092B-C50C-407E-A947-70E740481C1C}">
                  <a14:useLocalDpi xmlns:a14="http://schemas.microsoft.com/office/drawing/2010/main" val="0"/>
                </a:ext>
              </a:extLst>
            </a:blip>
            <a:srcRect l="24739" r="24882"/>
            <a:stretch/>
          </p:blipFill>
          <p:spPr>
            <a:xfrm>
              <a:off x="10373227" y="46636"/>
              <a:ext cx="931934" cy="924914"/>
            </a:xfrm>
            <a:prstGeom prst="rect">
              <a:avLst/>
            </a:prstGeom>
          </p:spPr>
        </p:pic>
      </p:grpSp>
    </p:spTree>
    <p:extLst>
      <p:ext uri="{BB962C8B-B14F-4D97-AF65-F5344CB8AC3E}">
        <p14:creationId xmlns:p14="http://schemas.microsoft.com/office/powerpoint/2010/main" val="8378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18E6E6-14AC-46F7-8A4F-45A8A5F4A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479" y="934135"/>
            <a:ext cx="4183959" cy="4602355"/>
          </a:xfrm>
          <a:prstGeom prst="rect">
            <a:avLst/>
          </a:prstGeom>
        </p:spPr>
      </p:pic>
      <p:sp>
        <p:nvSpPr>
          <p:cNvPr id="2" name="Rectangle 1">
            <a:extLst>
              <a:ext uri="{FF2B5EF4-FFF2-40B4-BE49-F238E27FC236}">
                <a16:creationId xmlns:a16="http://schemas.microsoft.com/office/drawing/2014/main" id="{EF84FC00-A117-44BD-B165-44C8BCAFF768}"/>
              </a:ext>
            </a:extLst>
          </p:cNvPr>
          <p:cNvSpPr/>
          <p:nvPr/>
        </p:nvSpPr>
        <p:spPr>
          <a:xfrm>
            <a:off x="0" y="2614108"/>
            <a:ext cx="11575228" cy="1908215"/>
          </a:xfrm>
          <a:prstGeom prst="rect">
            <a:avLst/>
          </a:prstGeom>
          <a:noFill/>
        </p:spPr>
        <p:txBody>
          <a:bodyPr wrap="square">
            <a:spAutoFit/>
          </a:bodyPr>
          <a:lstStyle/>
          <a:p>
            <a:r>
              <a:rPr lang="en-US" sz="11800" b="1" dirty="0">
                <a:solidFill>
                  <a:schemeClr val="bg1">
                    <a:lumMod val="95000"/>
                  </a:schemeClr>
                </a:solidFill>
                <a:latin typeface="Arial Black" panose="020B0A04020102020204" pitchFamily="34" charset="0"/>
              </a:rPr>
              <a:t>QUESTIONS</a:t>
            </a:r>
            <a:endParaRPr lang="en-US" sz="11800" dirty="0"/>
          </a:p>
        </p:txBody>
      </p:sp>
    </p:spTree>
    <p:extLst>
      <p:ext uri="{BB962C8B-B14F-4D97-AF65-F5344CB8AC3E}">
        <p14:creationId xmlns:p14="http://schemas.microsoft.com/office/powerpoint/2010/main" val="2763858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42B6E2645437459B3721357511083E" ma:contentTypeVersion="8" ma:contentTypeDescription="Create a new document." ma:contentTypeScope="" ma:versionID="4fe00254b2cfb3acea95968e207ea056">
  <xsd:schema xmlns:xsd="http://www.w3.org/2001/XMLSchema" xmlns:xs="http://www.w3.org/2001/XMLSchema" xmlns:p="http://schemas.microsoft.com/office/2006/metadata/properties" xmlns:ns2="be76e4fb-8c18-43b6-9f8a-b65b7ca0f835" xmlns:ns3="ed26a20b-b121-4b93-a62d-1e5afbd63846" targetNamespace="http://schemas.microsoft.com/office/2006/metadata/properties" ma:root="true" ma:fieldsID="7079936990ad7e79f67bbb79515f4e12" ns2:_="" ns3:_="">
    <xsd:import namespace="be76e4fb-8c18-43b6-9f8a-b65b7ca0f835"/>
    <xsd:import namespace="ed26a20b-b121-4b93-a62d-1e5afbd638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76e4fb-8c18-43b6-9f8a-b65b7ca0f8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26a20b-b121-4b93-a62d-1e5afbd638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FA564D-E6E4-4371-9EAE-D360E4889C17}">
  <ds:schemaRefs>
    <ds:schemaRef ds:uri="be76e4fb-8c18-43b6-9f8a-b65b7ca0f835"/>
    <ds:schemaRef ds:uri="ed26a20b-b121-4b93-a62d-1e5afbd63846"/>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EE7CD61-8167-4009-9510-784D06F71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76e4fb-8c18-43b6-9f8a-b65b7ca0f835"/>
    <ds:schemaRef ds:uri="ed26a20b-b121-4b93-a62d-1e5afbd638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A3BFD5-3EE3-41FC-90C7-6D8FE01C34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1455</TotalTime>
  <Words>312</Words>
  <Application>Microsoft Office PowerPoint</Application>
  <PresentationFormat>Widescreen</PresentationFormat>
  <Paragraphs>89</Paragraphs>
  <Slides>9</Slides>
  <Notes>9</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 Black</vt:lpstr>
      <vt:lpstr>Calibri</vt:lpstr>
      <vt:lpstr>Calibri Light</vt:lpstr>
      <vt:lpstr>Franklin Gothic Book</vt:lpstr>
      <vt:lpstr>Office Theme</vt:lpstr>
      <vt:lpstr>ICE-RASSOR Intelligent Capabilities Enhanced</vt:lpstr>
      <vt:lpstr>Mass Inference Architecture</vt:lpstr>
      <vt:lpstr>Mass Inference Training Results</vt:lpstr>
      <vt:lpstr>PowerPoint Presentation</vt:lpstr>
      <vt:lpstr>Why create a custom simulation environment?</vt:lpstr>
      <vt:lpstr>Soil physics and resistance</vt:lpstr>
      <vt:lpstr>PowerPoint Presentation</vt:lpstr>
      <vt:lpstr>Partnerships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Cloud, Joe (KSC-BAA20)</dc:creator>
  <cp:lastModifiedBy>Cloud, Joe (KSC-BAA20)</cp:lastModifiedBy>
  <cp:revision>4</cp:revision>
  <dcterms:created xsi:type="dcterms:W3CDTF">2020-07-29T03:37:28Z</dcterms:created>
  <dcterms:modified xsi:type="dcterms:W3CDTF">2020-10-01T23:07:24Z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0x010100AB42B6E2645437459B3721357511083E</vt:lpwstr>
  </property>
</Properties>
</file>