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9" r:id="rId4"/>
    <p:sldMasterId id="2147483703" r:id="rId5"/>
  </p:sldMasterIdLst>
  <p:notesMasterIdLst>
    <p:notesMasterId r:id="rId27"/>
  </p:notesMasterIdLst>
  <p:sldIdLst>
    <p:sldId id="256" r:id="rId6"/>
    <p:sldId id="1451" r:id="rId7"/>
    <p:sldId id="3363" r:id="rId8"/>
    <p:sldId id="3353" r:id="rId9"/>
    <p:sldId id="3351" r:id="rId10"/>
    <p:sldId id="3356" r:id="rId11"/>
    <p:sldId id="3357" r:id="rId12"/>
    <p:sldId id="3355" r:id="rId13"/>
    <p:sldId id="3361" r:id="rId14"/>
    <p:sldId id="3362" r:id="rId15"/>
    <p:sldId id="3359" r:id="rId16"/>
    <p:sldId id="3456" r:id="rId17"/>
    <p:sldId id="3360" r:id="rId18"/>
    <p:sldId id="736" r:id="rId19"/>
    <p:sldId id="737" r:id="rId20"/>
    <p:sldId id="3343" r:id="rId21"/>
    <p:sldId id="3352" r:id="rId22"/>
    <p:sldId id="264" r:id="rId23"/>
    <p:sldId id="3342" r:id="rId24"/>
    <p:sldId id="3455" r:id="rId25"/>
    <p:sldId id="337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24AE3E-22D4-48EB-A01C-B224F9507F2B}" v="54" dt="2020-07-24T19:14:14.6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43"/>
    <p:restoredTop sz="86419"/>
  </p:normalViewPr>
  <p:slideViewPr>
    <p:cSldViewPr snapToGrid="0" snapToObjects="1">
      <p:cViewPr varScale="1">
        <p:scale>
          <a:sx n="159" d="100"/>
          <a:sy n="159" d="100"/>
        </p:scale>
        <p:origin x="200" y="2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07T23:25:51.44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D51955-2D8B-D84F-895A-D5CC09F309E7}" type="datetimeFigureOut">
              <a:rPr lang="en-US" smtClean="0"/>
              <a:t>10/2/20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9E3CB0-B2A5-584A-B53F-D97E69B227CA}" type="slidenum">
              <a:rPr lang="en-US" smtClean="0"/>
              <a:t>‹#›</a:t>
            </a:fld>
            <a:endParaRPr lang="en-US" dirty="0"/>
          </a:p>
        </p:txBody>
      </p:sp>
    </p:spTree>
    <p:extLst>
      <p:ext uri="{BB962C8B-B14F-4D97-AF65-F5344CB8AC3E}">
        <p14:creationId xmlns:p14="http://schemas.microsoft.com/office/powerpoint/2010/main" val="3521801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E3CB0-B2A5-584A-B53F-D97E69B227CA}" type="slidenum">
              <a:rPr lang="en-US" smtClean="0"/>
              <a:t>1</a:t>
            </a:fld>
            <a:endParaRPr lang="en-US"/>
          </a:p>
        </p:txBody>
      </p:sp>
    </p:spTree>
    <p:extLst>
      <p:ext uri="{BB962C8B-B14F-4D97-AF65-F5344CB8AC3E}">
        <p14:creationId xmlns:p14="http://schemas.microsoft.com/office/powerpoint/2010/main" val="224885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algn="l">
              <a:defRPr/>
            </a:pPr>
            <a:fld id="{AE1AEBA5-7791-4495-8548-22D2D0B22E70}" type="slidenum">
              <a:rPr lang="en-US" sz="1400" kern="0">
                <a:solidFill>
                  <a:prstClr val="black"/>
                </a:solidFill>
                <a:cs typeface="Arial"/>
                <a:sym typeface="Arial"/>
              </a:rPr>
              <a:pPr algn="l">
                <a:defRPr/>
              </a:pPr>
              <a:t>2</a:t>
            </a:fld>
            <a:endParaRPr lang="en-US" sz="1400" kern="0" dirty="0">
              <a:solidFill>
                <a:prstClr val="black"/>
              </a:solidFill>
              <a:cs typeface="Arial"/>
              <a:sym typeface="Arial"/>
            </a:endParaRPr>
          </a:p>
        </p:txBody>
      </p:sp>
      <p:sp>
        <p:nvSpPr>
          <p:cNvPr id="25602" name="Rectangle 2"/>
          <p:cNvSpPr>
            <a:spLocks noChangeArrowheads="1"/>
          </p:cNvSpPr>
          <p:nvPr/>
        </p:nvSpPr>
        <p:spPr bwMode="auto">
          <a:xfrm>
            <a:off x="4442337" y="0"/>
            <a:ext cx="3329285" cy="461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fontAlgn="base">
              <a:spcBef>
                <a:spcPct val="0"/>
              </a:spcBef>
              <a:spcAft>
                <a:spcPct val="0"/>
              </a:spcAft>
              <a:defRPr/>
            </a:pPr>
            <a:endParaRPr lang="en-US" dirty="0">
              <a:solidFill>
                <a:prstClr val="black"/>
              </a:solidFill>
              <a:latin typeface="Arial" charset="0"/>
              <a:ea typeface="ＭＳ Ｐゴシック" charset="0"/>
              <a:cs typeface="Arial" pitchFamily="34" charset="0"/>
            </a:endParaRPr>
          </a:p>
        </p:txBody>
      </p:sp>
      <p:sp>
        <p:nvSpPr>
          <p:cNvPr id="25603" name="Rectangle 3"/>
          <p:cNvSpPr>
            <a:spLocks noChangeArrowheads="1"/>
          </p:cNvSpPr>
          <p:nvPr/>
        </p:nvSpPr>
        <p:spPr bwMode="auto">
          <a:xfrm>
            <a:off x="4442337" y="8708141"/>
            <a:ext cx="3329285" cy="4660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5871" tIns="45497" rIns="95871" bIns="45497" anchor="b"/>
          <a:lstStyle/>
          <a:p>
            <a:pPr algn="r" defTabSz="965089" eaLnBrk="0" fontAlgn="base" hangingPunct="0">
              <a:spcBef>
                <a:spcPct val="0"/>
              </a:spcBef>
              <a:spcAft>
                <a:spcPct val="0"/>
              </a:spcAft>
              <a:defRPr/>
            </a:pPr>
            <a:r>
              <a:rPr lang="en-US" sz="1200" dirty="0">
                <a:solidFill>
                  <a:prstClr val="black"/>
                </a:solidFill>
                <a:latin typeface="Times New Roman" charset="0"/>
                <a:ea typeface="ＭＳ Ｐゴシック" charset="0"/>
                <a:cs typeface="Arial" pitchFamily="34" charset="0"/>
              </a:rPr>
              <a:t>17</a:t>
            </a:r>
          </a:p>
        </p:txBody>
      </p:sp>
      <p:sp>
        <p:nvSpPr>
          <p:cNvPr id="25604" name="Rectangle 4"/>
          <p:cNvSpPr>
            <a:spLocks noChangeArrowheads="1"/>
          </p:cNvSpPr>
          <p:nvPr/>
        </p:nvSpPr>
        <p:spPr bwMode="auto">
          <a:xfrm>
            <a:off x="0" y="8708141"/>
            <a:ext cx="3325999" cy="4660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fontAlgn="base">
              <a:spcBef>
                <a:spcPct val="0"/>
              </a:spcBef>
              <a:spcAft>
                <a:spcPct val="0"/>
              </a:spcAft>
              <a:defRPr/>
            </a:pPr>
            <a:endParaRPr lang="en-US" dirty="0">
              <a:solidFill>
                <a:prstClr val="black"/>
              </a:solidFill>
              <a:latin typeface="Arial" charset="0"/>
              <a:ea typeface="ＭＳ Ｐゴシック" charset="0"/>
              <a:cs typeface="Arial" pitchFamily="34" charset="0"/>
            </a:endParaRPr>
          </a:p>
        </p:txBody>
      </p:sp>
      <p:sp>
        <p:nvSpPr>
          <p:cNvPr id="25605" name="Rectangle 5"/>
          <p:cNvSpPr>
            <a:spLocks noChangeArrowheads="1"/>
          </p:cNvSpPr>
          <p:nvPr/>
        </p:nvSpPr>
        <p:spPr bwMode="auto">
          <a:xfrm>
            <a:off x="0" y="0"/>
            <a:ext cx="3325999" cy="4612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fontAlgn="base">
              <a:spcBef>
                <a:spcPct val="0"/>
              </a:spcBef>
              <a:spcAft>
                <a:spcPct val="0"/>
              </a:spcAft>
              <a:defRPr/>
            </a:pPr>
            <a:endParaRPr lang="en-US" dirty="0">
              <a:solidFill>
                <a:prstClr val="black"/>
              </a:solidFill>
              <a:latin typeface="Arial" charset="0"/>
              <a:ea typeface="ＭＳ Ｐゴシック" charset="0"/>
              <a:cs typeface="Arial" pitchFamily="34" charset="0"/>
            </a:endParaRPr>
          </a:p>
        </p:txBody>
      </p:sp>
      <p:sp>
        <p:nvSpPr>
          <p:cNvPr id="25606" name="Rectangle 6"/>
          <p:cNvSpPr>
            <a:spLocks noGrp="1" noRot="1" noChangeAspect="1" noChangeArrowheads="1" noTextEdit="1"/>
          </p:cNvSpPr>
          <p:nvPr>
            <p:ph type="sldImg"/>
          </p:nvPr>
        </p:nvSpPr>
        <p:spPr>
          <a:xfrm>
            <a:off x="774700" y="765175"/>
            <a:ext cx="5715000" cy="3214688"/>
          </a:xfrm>
          <a:ln w="12700" cap="flat"/>
        </p:spPr>
      </p:sp>
      <p:sp>
        <p:nvSpPr>
          <p:cNvPr id="25607" name="Rectangle 7"/>
          <p:cNvSpPr>
            <a:spLocks noGrp="1" noChangeArrowheads="1"/>
          </p:cNvSpPr>
          <p:nvPr>
            <p:ph type="body" idx="1"/>
          </p:nvPr>
        </p:nvSpPr>
        <p:spPr>
          <a:xfrm>
            <a:off x="1032490" y="4393296"/>
            <a:ext cx="5335077" cy="4085766"/>
          </a:xfrm>
          <a:ln/>
          <a:extLst>
            <a:ext uri="{91240B29-F687-4f45-9708-019B960494DF}">
              <a14:hiddenLine xmlns:a14="http://schemas.microsoft.com/office/drawing/2010/main" xmlns="" w="12700">
                <a:solidFill>
                  <a:schemeClr val="tx1"/>
                </a:solidFill>
                <a:miter lim="800000"/>
                <a:headEnd/>
                <a:tailEnd/>
              </a14:hiddenLine>
            </a:ext>
          </a:extLst>
        </p:spPr>
        <p:txBody>
          <a:bodyPr lIns="95871" tIns="45497" rIns="95871" bIns="45497"/>
          <a:lstStyle/>
          <a:p>
            <a:pPr eaLnBrk="1" hangingPunct="1">
              <a:defRPr/>
            </a:pPr>
            <a:r>
              <a:rPr lang="en-US" dirty="0">
                <a:cs typeface="+mn-cs"/>
              </a:rPr>
              <a:t>The Centennial Challenges Program uses the objectives, agreed by HQ as a result of the Independent Assessment as a guide for the metrics of importance to the Agency and the nation.</a:t>
            </a:r>
          </a:p>
          <a:p>
            <a:pPr marL="171450" indent="-171450" eaLnBrk="1" hangingPunct="1">
              <a:buFont typeface="Arial" panose="020B0604020202020204" pitchFamily="34" charset="0"/>
              <a:buChar char="•"/>
              <a:defRPr/>
            </a:pPr>
            <a:r>
              <a:rPr lang="en-US" dirty="0">
                <a:cs typeface="+mn-cs"/>
              </a:rPr>
              <a:t>There has been a significant increase in participation, therefore solutions presented to NASA SME/stakeholders at the same time that we have cultivated a diverse community of innovators</a:t>
            </a:r>
          </a:p>
          <a:p>
            <a:pPr marL="628650" lvl="1" indent="-171450" eaLnBrk="1" hangingPunct="1">
              <a:buFont typeface="Arial" panose="020B0604020202020204" pitchFamily="34" charset="0"/>
              <a:buChar char="•"/>
              <a:defRPr/>
            </a:pPr>
            <a:r>
              <a:rPr lang="en-US" dirty="0">
                <a:cs typeface="+mn-cs"/>
              </a:rPr>
              <a:t>Space Robotics</a:t>
            </a:r>
          </a:p>
          <a:p>
            <a:pPr marL="628650" lvl="1" indent="-171450" eaLnBrk="1" hangingPunct="1">
              <a:buFont typeface="Arial" panose="020B0604020202020204" pitchFamily="34" charset="0"/>
              <a:buChar char="•"/>
              <a:defRPr/>
            </a:pPr>
            <a:r>
              <a:rPr lang="en-US" dirty="0">
                <a:cs typeface="+mn-cs"/>
              </a:rPr>
              <a:t>Cube Quest</a:t>
            </a:r>
          </a:p>
          <a:p>
            <a:pPr marL="628650" lvl="1" indent="-171450" eaLnBrk="1" hangingPunct="1">
              <a:buFont typeface="Arial" panose="020B0604020202020204" pitchFamily="34" charset="0"/>
              <a:buChar char="•"/>
              <a:defRPr/>
            </a:pPr>
            <a:r>
              <a:rPr lang="en-US" dirty="0">
                <a:cs typeface="+mn-cs"/>
              </a:rPr>
              <a:t>3DPH</a:t>
            </a:r>
          </a:p>
          <a:p>
            <a:pPr marL="171450" indent="-171450" eaLnBrk="1" hangingPunct="1">
              <a:buFont typeface="Arial" panose="020B0604020202020204" pitchFamily="34" charset="0"/>
              <a:buChar char="•"/>
              <a:defRPr/>
            </a:pPr>
            <a:r>
              <a:rPr lang="en-US" dirty="0">
                <a:cs typeface="+mn-cs"/>
              </a:rPr>
              <a:t>Proven increase in new capabilities and commercial markets</a:t>
            </a:r>
          </a:p>
          <a:p>
            <a:pPr marL="628650" lvl="1" indent="-171450" eaLnBrk="1" hangingPunct="1">
              <a:buFont typeface="Arial" panose="020B0604020202020204" pitchFamily="34" charset="0"/>
              <a:buChar char="•"/>
              <a:defRPr/>
            </a:pPr>
            <a:r>
              <a:rPr lang="en-US" dirty="0">
                <a:cs typeface="+mn-cs"/>
              </a:rPr>
              <a:t>3DPH</a:t>
            </a:r>
          </a:p>
          <a:p>
            <a:pPr marL="628650" lvl="1" indent="-171450" eaLnBrk="1" hangingPunct="1">
              <a:buFont typeface="Arial" panose="020B0604020202020204" pitchFamily="34" charset="0"/>
              <a:buChar char="•"/>
              <a:defRPr/>
            </a:pPr>
            <a:r>
              <a:rPr lang="en-US" dirty="0">
                <a:cs typeface="+mn-cs"/>
              </a:rPr>
              <a:t>Cube Quest</a:t>
            </a:r>
          </a:p>
          <a:p>
            <a:pPr marL="628650" lvl="1" indent="-171450" eaLnBrk="1" hangingPunct="1">
              <a:buFont typeface="Arial" panose="020B0604020202020204" pitchFamily="34" charset="0"/>
              <a:buChar char="•"/>
              <a:defRPr/>
            </a:pPr>
            <a:r>
              <a:rPr lang="en-US" dirty="0">
                <a:cs typeface="+mn-cs"/>
              </a:rPr>
              <a:t>Vascular Tissue</a:t>
            </a:r>
          </a:p>
        </p:txBody>
      </p:sp>
    </p:spTree>
    <p:extLst>
      <p:ext uri="{BB962C8B-B14F-4D97-AF65-F5344CB8AC3E}">
        <p14:creationId xmlns:p14="http://schemas.microsoft.com/office/powerpoint/2010/main" val="2930024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4E70A95-ACE2-C541-A304-087E06672C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9962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In 2014 the NASA Administrator (Bolden) requested an independent assessment (IA) of the Centennial Challenges Program due to the low number of active challenges (1 or 2), and low percentage of prize awards.</a:t>
            </a:r>
          </a:p>
          <a:p>
            <a:pPr marL="171450" indent="-171450">
              <a:buFont typeface="Arial" panose="020B0604020202020204" pitchFamily="34" charset="0"/>
              <a:buChar char="•"/>
            </a:pPr>
            <a:r>
              <a:rPr lang="en-US" b="1" dirty="0"/>
              <a:t>The IA was conducted in 2016/17; changes implemented in 2015 started to show progress when the assessment was started and Steve Jurczyk presented to the administrator the results of the assessment and the effects of the changes seen the graphs above.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B55DE-52D8-9A41-9111-CEAA180CD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323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The importance of outreach and communication can not be emphasized enough!</a:t>
            </a:r>
          </a:p>
          <a:p>
            <a:r>
              <a:rPr lang="en-US" sz="1600" b="1" dirty="0"/>
              <a:t>Centennial Challenges Program success is tied to the diversity of participants that we can attract to compete, including out-of-discipline (experts in areas similar but not aerospace).  If we do not have the tools to communicate with the potential competitors the program will not be successful.</a:t>
            </a:r>
          </a:p>
          <a:p>
            <a:endParaRPr lang="en-US" sz="1600" b="1" dirty="0"/>
          </a:p>
          <a:p>
            <a:r>
              <a:rPr lang="en-US" sz="1600" b="1" dirty="0"/>
              <a:t>- During the pandemic, we have had to change and adjust the way we do recruitment and outreach. In lieu of conferences that we were planning to exhibit to recruit competitors, we are changing our strategy to focus more on virtual events and rely more heavily on social media marketing for recruitment. As you can see from the chart above, just under half of the participants in the Space Robotics Challenge learned about the challenge from our online presence (web features and social media). Note: Some of those who responded with “online” could have been through social media also.</a:t>
            </a:r>
          </a:p>
          <a:p>
            <a:endParaRPr lang="en-US" sz="1600" b="1" dirty="0"/>
          </a:p>
          <a:p>
            <a:pPr marL="171450" indent="-171450">
              <a:buFontTx/>
              <a:buChar char="-"/>
            </a:pPr>
            <a:r>
              <a:rPr lang="en-US" sz="1200" b="1" i="0" u="none" strike="noStrike" kern="1200" dirty="0">
                <a:solidFill>
                  <a:schemeClr val="tx1"/>
                </a:solidFill>
                <a:effectLst/>
                <a:latin typeface="+mn-lt"/>
                <a:ea typeface="+mn-ea"/>
                <a:cs typeface="+mn-cs"/>
              </a:rPr>
              <a:t>Allows for Centennial Challenges to be incorporated into the broader NASA conversation. For example, one of NASA’s priorities for 2020 is to be a part of the national conversation by telling the stories of the humans behind the missions. Centennial has been able to engage with the public in this way by telling the stories of the teams from past challenges and how the challenge has helped them become successful in their fields. </a:t>
            </a:r>
          </a:p>
          <a:p>
            <a:pPr marL="171450" indent="-171450">
              <a:buFontTx/>
              <a:buChar char="-"/>
            </a:pPr>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 Having in-house communications helps the program build relationships with past competitors. If the competitions were marketed by a third party or tasked out to a different communications specialist as a widget, then these relationships that help recruit competitors would be lost. </a:t>
            </a:r>
            <a:endParaRPr lang="en-US" sz="1600"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B55DE-52D8-9A41-9111-CEAA180CD7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8500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204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1AEBA5-7791-4495-8548-22D2D0B22E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602" name="Rectangle 2"/>
          <p:cNvSpPr>
            <a:spLocks noChangeArrowheads="1"/>
          </p:cNvSpPr>
          <p:nvPr/>
        </p:nvSpPr>
        <p:spPr bwMode="auto">
          <a:xfrm>
            <a:off x="4289427" y="0"/>
            <a:ext cx="3214687" cy="466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0"/>
              <a:cs typeface="Arial" pitchFamily="34" charset="0"/>
            </a:endParaRPr>
          </a:p>
        </p:txBody>
      </p:sp>
      <p:sp>
        <p:nvSpPr>
          <p:cNvPr id="25603" name="Rectangle 3"/>
          <p:cNvSpPr>
            <a:spLocks noChangeArrowheads="1"/>
          </p:cNvSpPr>
          <p:nvPr/>
        </p:nvSpPr>
        <p:spPr bwMode="auto">
          <a:xfrm>
            <a:off x="4289427" y="8810625"/>
            <a:ext cx="3214687" cy="471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5871" tIns="45497" rIns="95871" bIns="45497" anchor="b"/>
          <a:lstStyle/>
          <a:p>
            <a:pPr marL="0" marR="0" lvl="0" indent="0" algn="r" defTabSz="965089"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charset="0"/>
                <a:ea typeface="ＭＳ Ｐゴシック" charset="0"/>
                <a:cs typeface="Arial" pitchFamily="34" charset="0"/>
              </a:rPr>
              <a:t>17</a:t>
            </a:r>
          </a:p>
        </p:txBody>
      </p:sp>
      <p:sp>
        <p:nvSpPr>
          <p:cNvPr id="25604" name="Rectangle 4"/>
          <p:cNvSpPr>
            <a:spLocks noChangeArrowheads="1"/>
          </p:cNvSpPr>
          <p:nvPr/>
        </p:nvSpPr>
        <p:spPr bwMode="auto">
          <a:xfrm>
            <a:off x="0" y="8810625"/>
            <a:ext cx="3211514" cy="4714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0"/>
              <a:cs typeface="Arial" pitchFamily="34" charset="0"/>
            </a:endParaRPr>
          </a:p>
        </p:txBody>
      </p:sp>
      <p:sp>
        <p:nvSpPr>
          <p:cNvPr id="25605" name="Rectangle 5"/>
          <p:cNvSpPr>
            <a:spLocks noChangeArrowheads="1"/>
          </p:cNvSpPr>
          <p:nvPr/>
        </p:nvSpPr>
        <p:spPr bwMode="auto">
          <a:xfrm>
            <a:off x="0" y="0"/>
            <a:ext cx="3211514" cy="466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1430" tIns="45715" rIns="91430" bIns="45715"/>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ＭＳ Ｐゴシック" charset="0"/>
              <a:cs typeface="Arial" pitchFamily="34" charset="0"/>
            </a:endParaRPr>
          </a:p>
        </p:txBody>
      </p:sp>
      <p:sp>
        <p:nvSpPr>
          <p:cNvPr id="25606" name="Rectangle 6"/>
          <p:cNvSpPr>
            <a:spLocks noGrp="1" noRot="1" noChangeAspect="1" noChangeArrowheads="1" noTextEdit="1"/>
          </p:cNvSpPr>
          <p:nvPr>
            <p:ph type="sldImg"/>
          </p:nvPr>
        </p:nvSpPr>
        <p:spPr>
          <a:xfrm>
            <a:off x="617538" y="774700"/>
            <a:ext cx="5780087" cy="3252788"/>
          </a:xfrm>
          <a:ln w="12700" cap="flat"/>
        </p:spPr>
      </p:sp>
      <p:sp>
        <p:nvSpPr>
          <p:cNvPr id="25607" name="Rectangle 7"/>
          <p:cNvSpPr>
            <a:spLocks noGrp="1" noChangeArrowheads="1"/>
          </p:cNvSpPr>
          <p:nvPr>
            <p:ph type="body" idx="1"/>
          </p:nvPr>
        </p:nvSpPr>
        <p:spPr>
          <a:xfrm>
            <a:off x="996950" y="4445000"/>
            <a:ext cx="5151438" cy="4133850"/>
          </a:xfrm>
          <a:ln/>
          <a:extLst>
            <a:ext uri="{91240B29-F687-4f45-9708-019B960494DF}">
              <a14:hiddenLine xmlns:a14="http://schemas.microsoft.com/office/drawing/2010/main" xmlns="" w="12700">
                <a:solidFill>
                  <a:schemeClr val="tx1"/>
                </a:solidFill>
                <a:miter lim="800000"/>
                <a:headEnd/>
                <a:tailEnd/>
              </a14:hiddenLine>
            </a:ext>
          </a:extLst>
        </p:spPr>
        <p:txBody>
          <a:bodyPr lIns="95871" tIns="45497" rIns="95871" bIns="45497"/>
          <a:lstStyle/>
          <a:p>
            <a:pPr eaLnBrk="1" hangingPunct="1">
              <a:defRPr/>
            </a:pPr>
            <a:r>
              <a:rPr lang="en-US" dirty="0">
                <a:cs typeface="+mn-cs"/>
              </a:rPr>
              <a:t>Back up</a:t>
            </a:r>
          </a:p>
        </p:txBody>
      </p:sp>
    </p:spTree>
    <p:extLst>
      <p:ext uri="{BB962C8B-B14F-4D97-AF65-F5344CB8AC3E}">
        <p14:creationId xmlns:p14="http://schemas.microsoft.com/office/powerpoint/2010/main" val="1764012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6B286-9717-724B-8D62-48B284D5609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DBABD5-54CB-CD40-8732-3166633FB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C9E000F-FF43-E04F-B8F5-82EFC768C89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F249E2-040E-FC4E-AD10-DEDBB77F796D}"/>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7" name="TextBox 6">
            <a:extLst>
              <a:ext uri="{FF2B5EF4-FFF2-40B4-BE49-F238E27FC236}">
                <a16:creationId xmlns:a16="http://schemas.microsoft.com/office/drawing/2014/main" id="{281E1E75-BEFE-804B-B3AA-64047066015D}"/>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4177588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B12C-40B1-A24D-94F7-891DB35227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7C8100-1902-E24F-BA76-AC22096FEA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4A54D4B-5C55-8445-AD11-184EA20695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4CB0C1-DD3B-8E44-936B-744FF6A36223}"/>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7" name="TextBox 6">
            <a:extLst>
              <a:ext uri="{FF2B5EF4-FFF2-40B4-BE49-F238E27FC236}">
                <a16:creationId xmlns:a16="http://schemas.microsoft.com/office/drawing/2014/main" id="{D7C0F60C-EDB7-AC40-BFFC-40208E6BB42E}"/>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910625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393FF-1B89-3748-B7E1-C6A0F96B73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D4EF56-B603-7043-9E11-AF71E1A5C0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37CA3F47-FA64-CE40-AE6C-821A11F23A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7C00CA-F5BC-CD45-AE66-B7638C462879}"/>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7" name="TextBox 6">
            <a:extLst>
              <a:ext uri="{FF2B5EF4-FFF2-40B4-BE49-F238E27FC236}">
                <a16:creationId xmlns:a16="http://schemas.microsoft.com/office/drawing/2014/main" id="{56F22BA7-6B89-D049-A10E-431E7999F815}"/>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204038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B467-5C12-D64D-BB3C-790C20436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BEDD86-6281-9440-920F-07F0CBE793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7B7B95-A1B9-3B4D-BB97-497CD0834A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D15A0B4-5689-F341-BC12-C361F0F5860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715590-E2B9-8640-937C-F896E2FF2F49}"/>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8" name="TextBox 7">
            <a:extLst>
              <a:ext uri="{FF2B5EF4-FFF2-40B4-BE49-F238E27FC236}">
                <a16:creationId xmlns:a16="http://schemas.microsoft.com/office/drawing/2014/main" id="{15BA831B-4FE9-394D-9FC0-7B7F40FE1D84}"/>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098565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C26C-4B59-7643-8037-7216BDEC6D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6304CC-F657-CB48-91C2-22FA192D8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BFE262-FAC9-804C-8B4A-991F1E6B22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9542A3-D99D-A148-BA50-9DA1920F54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AAA6B1-82AD-8548-95D3-C064831BEA1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785DE76-6D57-914A-8A1C-43E4D341F55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17AD36-9158-CC4D-8464-97AE678D3765}"/>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10" name="TextBox 9">
            <a:extLst>
              <a:ext uri="{FF2B5EF4-FFF2-40B4-BE49-F238E27FC236}">
                <a16:creationId xmlns:a16="http://schemas.microsoft.com/office/drawing/2014/main" id="{1AB8177A-C181-E644-BF70-7FEE662F896B}"/>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2165685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562F-D965-0F42-8513-3F0D66DF407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9A5F4A90-0BB3-FC46-970D-1749CE7AAF8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9D89F80-ABCF-FC44-89AD-0A19E1328955}"/>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6" name="TextBox 5">
            <a:extLst>
              <a:ext uri="{FF2B5EF4-FFF2-40B4-BE49-F238E27FC236}">
                <a16:creationId xmlns:a16="http://schemas.microsoft.com/office/drawing/2014/main" id="{CE7150F9-C650-5A4C-9304-5967B4876F3A}"/>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1884415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D2F2A9D-26E1-0E4E-8307-B99A9DE341C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867A144-2BFF-3B43-9611-2DA58A206DA9}"/>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5" name="TextBox 4">
            <a:extLst>
              <a:ext uri="{FF2B5EF4-FFF2-40B4-BE49-F238E27FC236}">
                <a16:creationId xmlns:a16="http://schemas.microsoft.com/office/drawing/2014/main" id="{66051428-9152-BE43-A970-47904479BBF7}"/>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65863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C4B9C-78D0-3043-825B-E19C2FBDE3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CD70FC-D5D8-9D48-BE0E-7F15DFF13A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8DDC89-0670-B04C-9DDB-A49D2A6B89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B4DF1B7A-E1DE-C54E-9700-BF0C67C9EE4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35A2A1-BBE9-7840-AB5C-00C660B0B32C}"/>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8" name="TextBox 7">
            <a:extLst>
              <a:ext uri="{FF2B5EF4-FFF2-40B4-BE49-F238E27FC236}">
                <a16:creationId xmlns:a16="http://schemas.microsoft.com/office/drawing/2014/main" id="{2232DB81-F8AA-6140-B1A4-FC592D9EEBDE}"/>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367275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96A2-266A-D144-BE1C-89CC778FB0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852D05-32FA-FB4F-BFBC-08B985269C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8286739-1F41-E74E-948C-7287A5FDC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7F12398-2059-FF4E-BA6E-A4461C349A2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95DD01F-3919-D54D-9DBF-7DE2187B91CA}"/>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8" name="TextBox 7">
            <a:extLst>
              <a:ext uri="{FF2B5EF4-FFF2-40B4-BE49-F238E27FC236}">
                <a16:creationId xmlns:a16="http://schemas.microsoft.com/office/drawing/2014/main" id="{C3F5E950-07CB-DF46-9701-6451124919B9}"/>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920037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DE795-2243-8B45-AE16-0D1437D933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233AAD-146C-C84B-9A47-FB478A67A9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7D760-9485-4542-AD28-6FD8C5DE01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E48DFA-B465-AE42-9C39-5EEE012084EB}"/>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7" name="TextBox 6">
            <a:extLst>
              <a:ext uri="{FF2B5EF4-FFF2-40B4-BE49-F238E27FC236}">
                <a16:creationId xmlns:a16="http://schemas.microsoft.com/office/drawing/2014/main" id="{9C2180F2-E67A-4B47-9FB2-E4A0601D2405}"/>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647180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C93AC6-44C7-0A45-8109-C5BC29B13A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A40B057-DFC8-0A42-9FE3-EC8375A996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A68DC0F-7CF2-2841-8886-09350949AC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FE975B-8106-E840-AF3B-2C1D47CE76CF}"/>
              </a:ext>
            </a:extLst>
          </p:cNvPr>
          <p:cNvSpPr>
            <a:spLocks noGrp="1"/>
          </p:cNvSpPr>
          <p:nvPr>
            <p:ph type="sldNum" sz="quarter" idx="12"/>
          </p:nvPr>
        </p:nvSpPr>
        <p:spPr/>
        <p:txBody>
          <a:bodyPr/>
          <a:lstStyle/>
          <a:p>
            <a:fld id="{51EDBE44-AB08-AF46-B5ED-809649FC1847}" type="slidenum">
              <a:rPr lang="en-US" smtClean="0"/>
              <a:t>‹#›</a:t>
            </a:fld>
            <a:endParaRPr lang="en-US" dirty="0"/>
          </a:p>
        </p:txBody>
      </p:sp>
      <p:sp>
        <p:nvSpPr>
          <p:cNvPr id="7" name="TextBox 6">
            <a:extLst>
              <a:ext uri="{FF2B5EF4-FFF2-40B4-BE49-F238E27FC236}">
                <a16:creationId xmlns:a16="http://schemas.microsoft.com/office/drawing/2014/main" id="{1191893E-D540-4C4B-9E5A-69AE45667A90}"/>
              </a:ext>
            </a:extLst>
          </p:cNvPr>
          <p:cNvSpPr txBox="1"/>
          <p:nvPr userDrawn="1"/>
        </p:nvSpPr>
        <p:spPr>
          <a:xfrm>
            <a:off x="0" y="6492875"/>
            <a:ext cx="1288774" cy="307777"/>
          </a:xfrm>
          <a:prstGeom prst="rect">
            <a:avLst/>
          </a:prstGeom>
          <a:noFill/>
        </p:spPr>
        <p:txBody>
          <a:bodyPr wrap="square" rtlCol="0">
            <a:spAutoFit/>
          </a:bodyPr>
          <a:lstStyle/>
          <a:p>
            <a:r>
              <a:rPr lang="en-US" sz="1400" dirty="0">
                <a:solidFill>
                  <a:schemeClr val="bg1">
                    <a:lumMod val="65000"/>
                  </a:schemeClr>
                </a:solidFill>
              </a:rPr>
              <a:t>LAUNCHED BY</a:t>
            </a:r>
          </a:p>
        </p:txBody>
      </p:sp>
    </p:spTree>
    <p:extLst>
      <p:ext uri="{BB962C8B-B14F-4D97-AF65-F5344CB8AC3E}">
        <p14:creationId xmlns:p14="http://schemas.microsoft.com/office/powerpoint/2010/main" val="84115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FC29EC-23A2-824F-B063-806A8B6E3C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3660" y="5257800"/>
            <a:ext cx="2240280" cy="1600200"/>
          </a:xfrm>
          <a:prstGeom prst="rect">
            <a:avLst/>
          </a:prstGeom>
        </p:spPr>
      </p:pic>
      <p:sp>
        <p:nvSpPr>
          <p:cNvPr id="4" name="Slide Number Placeholder 5">
            <a:extLst>
              <a:ext uri="{FF2B5EF4-FFF2-40B4-BE49-F238E27FC236}">
                <a16:creationId xmlns:a16="http://schemas.microsoft.com/office/drawing/2014/main" id="{52ACA3AC-5E04-A843-814A-303745001AC8}"/>
              </a:ext>
            </a:extLst>
          </p:cNvPr>
          <p:cNvSpPr>
            <a:spLocks noGrp="1"/>
          </p:cNvSpPr>
          <p:nvPr>
            <p:ph type="sldNum" sz="quarter" idx="12"/>
          </p:nvPr>
        </p:nvSpPr>
        <p:spPr>
          <a:xfrm>
            <a:off x="8610600" y="6492875"/>
            <a:ext cx="2743200" cy="365125"/>
          </a:xfrm>
        </p:spPr>
        <p:txBody>
          <a:bodyPr/>
          <a:lstStyle>
            <a:lvl1pPr>
              <a:defRPr>
                <a:solidFill>
                  <a:schemeClr val="bg1"/>
                </a:solidFill>
              </a:defRPr>
            </a:lvl1pPr>
          </a:lstStyle>
          <a:p>
            <a:fld id="{806E5BC1-D374-324C-98F2-8F8BC9929154}" type="slidenum">
              <a:rPr lang="en-US" smtClean="0"/>
              <a:pPr/>
              <a:t>‹#›</a:t>
            </a:fld>
            <a:endParaRPr lang="en-US" dirty="0"/>
          </a:p>
        </p:txBody>
      </p:sp>
    </p:spTree>
    <p:extLst>
      <p:ext uri="{BB962C8B-B14F-4D97-AF65-F5344CB8AC3E}">
        <p14:creationId xmlns:p14="http://schemas.microsoft.com/office/powerpoint/2010/main" val="1444669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34755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05664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88065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1819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8960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27836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761821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22554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80756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38763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F53AA72-256D-E541-8CA3-35BCCACDE83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62783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34958773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600" y="0"/>
            <a:ext cx="10515600" cy="657274"/>
          </a:xfrm>
        </p:spPr>
        <p:txBody>
          <a:bodyPr>
            <a:normAutofit/>
          </a:bodyPr>
          <a:lstStyle>
            <a:lvl1pPr>
              <a:defRPr sz="2000" b="1">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03800" y="11848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692800" y="6492876"/>
            <a:ext cx="477000" cy="365125"/>
          </a:xfrm>
        </p:spPr>
        <p:txBody>
          <a:bodyPr/>
          <a:lstStyle>
            <a:lvl1pPr>
              <a:defRPr sz="1000">
                <a:solidFill>
                  <a:schemeClr val="tx1"/>
                </a:solidFill>
              </a:defRPr>
            </a:lvl1pPr>
          </a:lstStyle>
          <a:p>
            <a:fld id="{B76FB039-0212-4C45-B187-7CCA88D0B4A2}"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349138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2518743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7" name="Slide Number Placeholder 6"/>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3303219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fld id="{5701CDFA-CEC6-4992-A8BB-4E304AB102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656146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fld id="{03A72AC1-E5E0-4DD9-AA15-3FC3657730B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660287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5252F13B-96D3-42AB-9A7F-1923562D5101}"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125890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7" name="Slide Number Placeholder 6"/>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40794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7" name="Slide Number Placeholder 6"/>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2797952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2680992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p:txBody>
          <a:body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Tree>
    <p:extLst>
      <p:ext uri="{BB962C8B-B14F-4D97-AF65-F5344CB8AC3E}">
        <p14:creationId xmlns:p14="http://schemas.microsoft.com/office/powerpoint/2010/main" val="32575010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endParaRPr lang="en-US" dirty="0"/>
          </a:p>
        </p:txBody>
      </p:sp>
      <p:sp>
        <p:nvSpPr>
          <p:cNvPr id="4" name="Date Placeholder 3"/>
          <p:cNvSpPr>
            <a:spLocks noGrp="1"/>
          </p:cNvSpPr>
          <p:nvPr>
            <p:ph type="dt" sz="half" idx="10"/>
          </p:nvPr>
        </p:nvSpPr>
        <p:spPr>
          <a:xfrm>
            <a:off x="609600" y="6628248"/>
            <a:ext cx="2844800" cy="210205"/>
          </a:xfrm>
          <a:prstGeom prst="rect">
            <a:avLst/>
          </a:prstGeom>
        </p:spPr>
        <p:txBody>
          <a:bodyPr lIns="91429" tIns="45714" rIns="91429" bIns="45714"/>
          <a:lstStyle/>
          <a:p>
            <a:pPr defTabSz="914270"/>
            <a:endParaRPr lang="en-US" dirty="0">
              <a:solidFill>
                <a:prstClr val="black">
                  <a:tint val="75000"/>
                </a:prstClr>
              </a:solidFill>
              <a:ea typeface="MS PGothic" charset="0"/>
            </a:endParaRPr>
          </a:p>
        </p:txBody>
      </p:sp>
      <p:sp>
        <p:nvSpPr>
          <p:cNvPr id="5" name="Footer Placeholder 4"/>
          <p:cNvSpPr>
            <a:spLocks noGrp="1"/>
          </p:cNvSpPr>
          <p:nvPr>
            <p:ph type="ftr" sz="quarter" idx="11"/>
          </p:nvPr>
        </p:nvSpPr>
        <p:spPr>
          <a:xfrm>
            <a:off x="4165600" y="6628248"/>
            <a:ext cx="3860800" cy="210205"/>
          </a:xfrm>
          <a:prstGeom prst="rect">
            <a:avLst/>
          </a:prstGeom>
        </p:spPr>
        <p:txBody>
          <a:bodyPr lIns="91429" tIns="45714" rIns="91429" bIns="45714"/>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a:xfrm>
            <a:off x="9347200" y="6638278"/>
            <a:ext cx="2844800" cy="210205"/>
          </a:xfrm>
          <a:prstGeom prst="rect">
            <a:avLst/>
          </a:prstGeom>
        </p:spPr>
        <p:txBody>
          <a:bodyPr lIns="91429" tIns="45714" rIns="91429" bIns="45714"/>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77492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endParaRPr lang="en-US" dirty="0"/>
          </a:p>
        </p:txBody>
      </p:sp>
      <p:sp>
        <p:nvSpPr>
          <p:cNvPr id="4" name="Date Placeholder 3"/>
          <p:cNvSpPr>
            <a:spLocks noGrp="1"/>
          </p:cNvSpPr>
          <p:nvPr>
            <p:ph type="dt" sz="half" idx="10"/>
          </p:nvPr>
        </p:nvSpPr>
        <p:spPr>
          <a:xfrm>
            <a:off x="609600" y="6628242"/>
            <a:ext cx="2844800" cy="210205"/>
          </a:xfrm>
          <a:prstGeom prst="rect">
            <a:avLst/>
          </a:prstGeom>
        </p:spPr>
        <p:txBody>
          <a:bodyPr lIns="91429" tIns="45714" rIns="91429" bIns="45714"/>
          <a:lstStyle/>
          <a:p>
            <a:endParaRPr lang="en-US" dirty="0">
              <a:solidFill>
                <a:prstClr val="black">
                  <a:tint val="75000"/>
                </a:prstClr>
              </a:solidFill>
            </a:endParaRPr>
          </a:p>
        </p:txBody>
      </p:sp>
      <p:sp>
        <p:nvSpPr>
          <p:cNvPr id="5" name="Footer Placeholder 4"/>
          <p:cNvSpPr>
            <a:spLocks noGrp="1"/>
          </p:cNvSpPr>
          <p:nvPr>
            <p:ph type="ftr" sz="quarter" idx="11"/>
          </p:nvPr>
        </p:nvSpPr>
        <p:spPr>
          <a:xfrm>
            <a:off x="4165600" y="6628242"/>
            <a:ext cx="3860800" cy="210205"/>
          </a:xfrm>
          <a:prstGeom prst="rect">
            <a:avLst/>
          </a:prstGeom>
        </p:spPr>
        <p:txBody>
          <a:bodyPr lIns="91429" tIns="45714" rIns="91429" bIns="45714"/>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
        <p:nvSpPr>
          <p:cNvPr id="6" name="Slide Number Placeholder 5"/>
          <p:cNvSpPr>
            <a:spLocks noGrp="1"/>
          </p:cNvSpPr>
          <p:nvPr>
            <p:ph type="sldNum" sz="quarter" idx="12"/>
          </p:nvPr>
        </p:nvSpPr>
        <p:spPr>
          <a:xfrm>
            <a:off x="8737600" y="6628242"/>
            <a:ext cx="2844800" cy="210205"/>
          </a:xfrm>
          <a:prstGeom prst="rect">
            <a:avLst/>
          </a:prstGeom>
        </p:spPr>
        <p:txBody>
          <a:bodyPr lIns="91429" tIns="45714" rIns="91429" bIns="45714"/>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2745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4"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23914913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nd Blank">
    <p:spTree>
      <p:nvGrpSpPr>
        <p:cNvPr id="1" name=""/>
        <p:cNvGrpSpPr/>
        <p:nvPr/>
      </p:nvGrpSpPr>
      <p:grpSpPr>
        <a:xfrm>
          <a:off x="0" y="0"/>
          <a:ext cx="0" cy="0"/>
          <a:chOff x="0" y="0"/>
          <a:chExt cx="0" cy="0"/>
        </a:xfrm>
      </p:grpSpPr>
      <p:sp>
        <p:nvSpPr>
          <p:cNvPr id="7" name="Title 1"/>
          <p:cNvSpPr txBox="1">
            <a:spLocks/>
          </p:cNvSpPr>
          <p:nvPr/>
        </p:nvSpPr>
        <p:spPr>
          <a:xfrm>
            <a:off x="609600" y="274638"/>
            <a:ext cx="10972800" cy="114300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3200" dirty="0">
              <a:solidFill>
                <a:srgbClr val="FFFFFF"/>
              </a:solidFill>
            </a:endParaRPr>
          </a:p>
        </p:txBody>
      </p:sp>
      <p:sp>
        <p:nvSpPr>
          <p:cNvPr id="9" name="Title 1"/>
          <p:cNvSpPr>
            <a:spLocks noGrp="1"/>
          </p:cNvSpPr>
          <p:nvPr>
            <p:ph type="title"/>
          </p:nvPr>
        </p:nvSpPr>
        <p:spPr>
          <a:xfrm>
            <a:off x="1219200" y="1"/>
            <a:ext cx="9855200" cy="1054385"/>
          </a:xfrm>
          <a:prstGeom prst="rect">
            <a:avLst/>
          </a:prstGeom>
        </p:spPr>
        <p:txBody>
          <a:bodyPr anchor="ctr"/>
          <a:lstStyle>
            <a:lvl1pPr>
              <a:defRPr sz="3200" b="1">
                <a:solidFill>
                  <a:schemeClr val="bg1"/>
                </a:solidFill>
                <a:latin typeface="Helvetica"/>
                <a:cs typeface="Helvetica"/>
              </a:defRPr>
            </a:lvl1pPr>
          </a:lstStyle>
          <a:p>
            <a:r>
              <a:rPr lang="en-US"/>
              <a:t>Click to edit Master title style</a:t>
            </a:r>
            <a:endParaRPr lang="en-US" dirty="0"/>
          </a:p>
        </p:txBody>
      </p:sp>
      <p:sp>
        <p:nvSpPr>
          <p:cNvPr id="8" name="Rectangle 4"/>
          <p:cNvSpPr>
            <a:spLocks noGrp="1" noChangeArrowheads="1"/>
          </p:cNvSpPr>
          <p:nvPr>
            <p:ph type="sldNum" sz="quarter" idx="10"/>
          </p:nvPr>
        </p:nvSpPr>
        <p:spPr>
          <a:xfrm>
            <a:off x="11684000" y="6719888"/>
            <a:ext cx="508000" cy="138112"/>
          </a:xfrm>
          <a:prstGeom prst="rect">
            <a:avLst/>
          </a:prstGeom>
        </p:spPr>
        <p:txBody>
          <a:bodyPr/>
          <a:lstStyle>
            <a:lvl1pPr algn="r">
              <a:defRPr>
                <a:latin typeface="Calibri"/>
                <a:cs typeface="Calibri"/>
              </a:defRPr>
            </a:lvl1pPr>
          </a:lstStyle>
          <a:p>
            <a:pPr defTabSz="457135" fontAlgn="base">
              <a:spcBef>
                <a:spcPct val="0"/>
              </a:spcBef>
              <a:spcAft>
                <a:spcPct val="0"/>
              </a:spcAft>
            </a:pPr>
            <a:fld id="{C1FFD0B5-84DA-495D-BFB3-67FAAE734585}" type="slidenum">
              <a:rPr lang="en-US" smtClean="0">
                <a:solidFill>
                  <a:prstClr val="black"/>
                </a:solidFill>
                <a:latin typeface="Arial" charset="0"/>
                <a:ea typeface="ヒラギノ角ゴ Pro W3" charset="-128"/>
              </a:rPr>
              <a:pPr defTabSz="457135" fontAlgn="base">
                <a:spcBef>
                  <a:spcPct val="0"/>
                </a:spcBef>
                <a:spcAft>
                  <a:spcPct val="0"/>
                </a:spcAft>
              </a:pPr>
              <a:t>‹#›</a:t>
            </a:fld>
            <a:endParaRPr lang="en-US" dirty="0">
              <a:solidFill>
                <a:prstClr val="black"/>
              </a:solidFill>
              <a:latin typeface="Arial" charset="0"/>
              <a:ea typeface="ヒラギノ角ゴ Pro W3" charset="-128"/>
            </a:endParaRPr>
          </a:p>
        </p:txBody>
      </p:sp>
      <p:sp>
        <p:nvSpPr>
          <p:cNvPr id="10" name="Rectangle 5"/>
          <p:cNvSpPr>
            <a:spLocks noGrp="1" noChangeArrowheads="1"/>
          </p:cNvSpPr>
          <p:nvPr>
            <p:ph type="dt" sz="half" idx="11"/>
          </p:nvPr>
        </p:nvSpPr>
        <p:spPr>
          <a:xfrm>
            <a:off x="0" y="6719888"/>
            <a:ext cx="1930400" cy="138112"/>
          </a:xfrm>
          <a:prstGeom prst="rect">
            <a:avLst/>
          </a:prstGeom>
        </p:spPr>
        <p:txBody>
          <a:bodyPr/>
          <a:lstStyle>
            <a:lvl1pPr>
              <a:defRPr>
                <a:latin typeface="Calibri"/>
                <a:cs typeface="Calibri"/>
              </a:defRPr>
            </a:lvl1pPr>
          </a:lstStyle>
          <a:p>
            <a:pPr>
              <a:defRPr/>
            </a:pPr>
            <a:endParaRPr lang="en-US" dirty="0">
              <a:solidFill>
                <a:srgbClr val="000000">
                  <a:lumMod val="65000"/>
                  <a:lumOff val="35000"/>
                </a:srgbClr>
              </a:solidFill>
            </a:endParaRPr>
          </a:p>
        </p:txBody>
      </p:sp>
      <p:sp>
        <p:nvSpPr>
          <p:cNvPr id="11" name="Rectangle 7"/>
          <p:cNvSpPr>
            <a:spLocks noGrp="1" noChangeArrowheads="1"/>
          </p:cNvSpPr>
          <p:nvPr>
            <p:ph type="ftr" sz="quarter" idx="12"/>
          </p:nvPr>
        </p:nvSpPr>
        <p:spPr>
          <a:xfrm>
            <a:off x="3111500" y="6719888"/>
            <a:ext cx="5985933" cy="138112"/>
          </a:xfrm>
          <a:prstGeom prst="rect">
            <a:avLst/>
          </a:prstGeom>
        </p:spPr>
        <p:txBody>
          <a:bodyPr/>
          <a:lstStyle>
            <a:lvl1pPr>
              <a:defRPr>
                <a:latin typeface="Calibri"/>
                <a:cs typeface="Calibri"/>
              </a:defRPr>
            </a:lvl1pPr>
          </a:lstStyle>
          <a:p>
            <a:pPr defTabSz="457135" fontAlgn="base">
              <a:spcBef>
                <a:spcPct val="0"/>
              </a:spcBef>
              <a:spcAft>
                <a:spcPct val="0"/>
              </a:spcAft>
            </a:pPr>
            <a:endParaRPr lang="en-US" dirty="0">
              <a:solidFill>
                <a:prstClr val="white"/>
              </a:solidFill>
              <a:latin typeface="Arial" charset="0"/>
              <a:ea typeface="ヒラギノ角ゴ Pro W3" charset="-128"/>
            </a:endParaRPr>
          </a:p>
        </p:txBody>
      </p:sp>
    </p:spTree>
    <p:extLst>
      <p:ext uri="{BB962C8B-B14F-4D97-AF65-F5344CB8AC3E}">
        <p14:creationId xmlns:p14="http://schemas.microsoft.com/office/powerpoint/2010/main" val="32109797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C9BCAD9-4FD3-754E-85E5-DD49F17078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Subtitle 2">
            <a:extLst>
              <a:ext uri="{FF2B5EF4-FFF2-40B4-BE49-F238E27FC236}">
                <a16:creationId xmlns:a16="http://schemas.microsoft.com/office/drawing/2014/main" id="{AE77D0F7-4A6B-4045-B534-3DB6A60EA85B}"/>
              </a:ext>
            </a:extLst>
          </p:cNvPr>
          <p:cNvSpPr>
            <a:spLocks noGrp="1"/>
          </p:cNvSpPr>
          <p:nvPr>
            <p:ph type="subTitle" idx="1"/>
          </p:nvPr>
        </p:nvSpPr>
        <p:spPr>
          <a:xfrm>
            <a:off x="3646274" y="4118616"/>
            <a:ext cx="5797548" cy="3416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endParaRPr lang="en-US" dirty="0"/>
          </a:p>
        </p:txBody>
      </p:sp>
      <p:pic>
        <p:nvPicPr>
          <p:cNvPr id="10" name="Picture 9">
            <a:extLst>
              <a:ext uri="{FF2B5EF4-FFF2-40B4-BE49-F238E27FC236}">
                <a16:creationId xmlns:a16="http://schemas.microsoft.com/office/drawing/2014/main" id="{B01FF2FE-F541-714A-961B-93F0AD084E5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142393" y="304803"/>
            <a:ext cx="2769575" cy="840423"/>
          </a:xfrm>
          <a:prstGeom prst="rect">
            <a:avLst/>
          </a:prstGeom>
        </p:spPr>
      </p:pic>
      <p:grpSp>
        <p:nvGrpSpPr>
          <p:cNvPr id="11" name="Group 10">
            <a:extLst>
              <a:ext uri="{FF2B5EF4-FFF2-40B4-BE49-F238E27FC236}">
                <a16:creationId xmlns:a16="http://schemas.microsoft.com/office/drawing/2014/main" id="{E0EBC0D0-54A0-D64F-A4A9-89BD6B864D0D}"/>
              </a:ext>
            </a:extLst>
          </p:cNvPr>
          <p:cNvGrpSpPr/>
          <p:nvPr userDrawn="1"/>
        </p:nvGrpSpPr>
        <p:grpSpPr>
          <a:xfrm>
            <a:off x="476535" y="3187976"/>
            <a:ext cx="7626272" cy="609082"/>
            <a:chOff x="476534" y="3187976"/>
            <a:chExt cx="7626272" cy="609082"/>
          </a:xfrm>
        </p:grpSpPr>
        <p:grpSp>
          <p:nvGrpSpPr>
            <p:cNvPr id="12" name="Group 11">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24"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5"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6"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7"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8"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9"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30"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grpSp>
        <p:grpSp>
          <p:nvGrpSpPr>
            <p:cNvPr id="13" name="Group 12">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14"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15"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16"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17"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18"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19"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0"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1"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2"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sp>
            <p:nvSpPr>
              <p:cNvPr id="23"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135" fontAlgn="base">
                  <a:spcBef>
                    <a:spcPct val="0"/>
                  </a:spcBef>
                  <a:spcAft>
                    <a:spcPct val="0"/>
                  </a:spcAft>
                </a:pPr>
                <a:endParaRPr lang="en-US" sz="1800" dirty="0">
                  <a:solidFill>
                    <a:prstClr val="black"/>
                  </a:solidFill>
                  <a:latin typeface="Arial" charset="0"/>
                  <a:ea typeface="ヒラギノ角ゴ Pro W3" charset="-128"/>
                </a:endParaRPr>
              </a:p>
            </p:txBody>
          </p:sp>
        </p:grpSp>
      </p:grpSp>
      <p:sp>
        <p:nvSpPr>
          <p:cNvPr id="31" name="Footer Placeholder 4"/>
          <p:cNvSpPr>
            <a:spLocks noGrp="1"/>
          </p:cNvSpPr>
          <p:nvPr>
            <p:ph type="ftr" sz="quarter" idx="3"/>
          </p:nvPr>
        </p:nvSpPr>
        <p:spPr>
          <a:xfrm>
            <a:off x="3069172" y="6731001"/>
            <a:ext cx="5820833" cy="127000"/>
          </a:xfrm>
          <a:prstGeom prst="rect">
            <a:avLst/>
          </a:prstGeom>
          <a:solidFill>
            <a:srgbClr val="FF0000"/>
          </a:solidFill>
        </p:spPr>
        <p:txBody>
          <a:bodyPr vert="horz" wrap="square" lIns="91429" tIns="45714" rIns="91429" bIns="45714" numCol="1" anchor="ctr" anchorCtr="0" compatLnSpc="1">
            <a:prstTxWarp prst="textNoShape">
              <a:avLst/>
            </a:prstTxWarp>
          </a:bodyPr>
          <a:lstStyle>
            <a:lvl1pPr algn="ctr">
              <a:defRPr sz="900">
                <a:solidFill>
                  <a:schemeClr val="bg1"/>
                </a:solidFill>
                <a:cs typeface="Arial" charset="0"/>
              </a:defRPr>
            </a:lvl1pPr>
          </a:lstStyle>
          <a:p>
            <a:endParaRPr lang="en-US" dirty="0">
              <a:solidFill>
                <a:prstClr val="white"/>
              </a:solidFill>
            </a:endParaRPr>
          </a:p>
        </p:txBody>
      </p:sp>
    </p:spTree>
    <p:extLst>
      <p:ext uri="{BB962C8B-B14F-4D97-AF65-F5344CB8AC3E}">
        <p14:creationId xmlns:p14="http://schemas.microsoft.com/office/powerpoint/2010/main" val="19447418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8D5E-EE0A-FE40-9D98-52E33B2581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C6B200-00BD-4542-9600-C165CF200E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CA75A4-CB65-BD45-B0C9-AFD9310EB368}"/>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3E53D4C1-2580-C947-98B7-8AF7C4FDF6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4E2AB93-42C7-6D49-9A1B-52BB415826BE}"/>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28072553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4891-ED05-0742-8B96-A0C3C8717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B1AB8A-F434-CE4A-965E-85DE49B392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F03CD-063A-5E4E-9585-B4571FF73617}"/>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087453E3-1839-704D-89A0-EC7BF7C748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906C53-0FEA-2844-931D-B95740DA4B20}"/>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135530697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A55B-275D-F94D-921B-2D6B813EB6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447145-2E95-FC48-B968-FC579C58B0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435435-8A5C-2E48-AEBA-7E914AE294CE}"/>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F3F28D10-11AF-464A-8F51-76A495071C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AE7CF3-70A4-D04D-934C-B37D2A5574AB}"/>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3074871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9FB26-1FDF-574C-84F6-079D5C738E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050DF7-5EA3-554F-BC76-C7D1FD67F3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857930-7417-024F-879B-B49F71B4EF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F52D96-3A22-3942-AA27-507976D35ACE}"/>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6" name="Footer Placeholder 5">
            <a:extLst>
              <a:ext uri="{FF2B5EF4-FFF2-40B4-BE49-F238E27FC236}">
                <a16:creationId xmlns:a16="http://schemas.microsoft.com/office/drawing/2014/main" id="{E81872D4-2544-4B44-AFE0-E22197CB4F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878543C-BDDC-5E43-9D2A-2F8B0F55153C}"/>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42880663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F6B9-9B61-2C4E-8FB0-9FE9F6A768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76EA81-D5C5-9844-910F-70F9F5A085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ED2B28-08F1-654C-8B5D-4CE58B147E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5F7AC9-64D8-7D4C-8446-A270511712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05733E-68B2-094C-B1C0-6E443AA91E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27ADE7-8468-DC4E-BF05-764A2D0D101D}"/>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8" name="Footer Placeholder 7">
            <a:extLst>
              <a:ext uri="{FF2B5EF4-FFF2-40B4-BE49-F238E27FC236}">
                <a16:creationId xmlns:a16="http://schemas.microsoft.com/office/drawing/2014/main" id="{3F3CC7AC-8163-A34B-8EA2-498F27FEE2D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521737C-5357-D347-84D7-276420BD20E3}"/>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3930924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44253-23C8-AE42-BFB1-28FE3AF9E8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3A2C7-3D32-8C4A-9A0A-2817CD5DD40E}"/>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4" name="Footer Placeholder 3">
            <a:extLst>
              <a:ext uri="{FF2B5EF4-FFF2-40B4-BE49-F238E27FC236}">
                <a16:creationId xmlns:a16="http://schemas.microsoft.com/office/drawing/2014/main" id="{3D4FB710-B4FD-7B4F-B6ED-6554524B40B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774D9B2-87C1-C44B-A14A-286329F4C129}"/>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17570935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12E3DD-3EE1-0F42-9366-E158C6398A65}"/>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3" name="Footer Placeholder 2">
            <a:extLst>
              <a:ext uri="{FF2B5EF4-FFF2-40B4-BE49-F238E27FC236}">
                <a16:creationId xmlns:a16="http://schemas.microsoft.com/office/drawing/2014/main" id="{1103A937-1B9C-6148-9060-7493FC75420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21336AC-A4D3-6F4C-92B1-C711A66AE47D}"/>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20842835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CECF2-57D2-AA4E-A196-B843E3EAF4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54334D-4A97-A94D-B549-A05B30469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F75ECE-5475-FC47-B056-F937D735E9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A8FCB6-70A4-1E4E-BFDA-AC56B921F827}"/>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6" name="Footer Placeholder 5">
            <a:extLst>
              <a:ext uri="{FF2B5EF4-FFF2-40B4-BE49-F238E27FC236}">
                <a16:creationId xmlns:a16="http://schemas.microsoft.com/office/drawing/2014/main" id="{B0369098-2F58-7543-ADC0-6F63A04A61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5BF8B81-5DC2-A84F-8990-71D9CA122732}"/>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30566787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4531-6CDE-DA4D-B8D3-417F838B2A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4996AF-D3F6-2A41-AA64-DEAABFC44C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2BE4A04-1101-8A45-9359-009ADBF34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A79AA-663E-A843-9D3E-FBB5ED947A49}"/>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6" name="Footer Placeholder 5">
            <a:extLst>
              <a:ext uri="{FF2B5EF4-FFF2-40B4-BE49-F238E27FC236}">
                <a16:creationId xmlns:a16="http://schemas.microsoft.com/office/drawing/2014/main" id="{69391DDC-B5A7-5344-BCDA-33585478EC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B1B27A-EE01-7649-A1D2-D3DBD13B5A96}"/>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34423309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71A16-4F54-EA4F-AFBF-71EEEEB393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F2E371-190B-0F4C-A0EB-1CD26D2C82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D04561-6A8B-C343-802E-22085E299204}"/>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30155D1D-8620-2846-A44F-7E081A1D86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A60BCAF-9161-C945-ACFF-CD9BC5A5D9D5}"/>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206671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905948-8BA7-534F-B9E4-F16D576D121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A85A28-0C84-024E-A848-E0872BED98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A40574-FD52-4B48-9FED-8CD4E5EF80EF}"/>
              </a:ext>
            </a:extLst>
          </p:cNvPr>
          <p:cNvSpPr>
            <a:spLocks noGrp="1"/>
          </p:cNvSpPr>
          <p:nvPr>
            <p:ph type="dt" sz="half" idx="10"/>
          </p:nvPr>
        </p:nvSpPr>
        <p:spPr/>
        <p:txBody>
          <a:body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D14E3205-6786-DD4E-881E-2B2CC430F47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8D0C41-46A2-844F-A802-8B049372BB81}"/>
              </a:ext>
            </a:extLst>
          </p:cNvPr>
          <p:cNvSpPr>
            <a:spLocks noGrp="1"/>
          </p:cNvSpPr>
          <p:nvPr>
            <p:ph type="sldNum" sz="quarter" idx="12"/>
          </p:nvPr>
        </p:nvSpPr>
        <p:spPr/>
        <p:txBody>
          <a:bodyPr/>
          <a:lstStyle/>
          <a:p>
            <a:fld id="{B2164A5E-C4EA-7047-972A-4224AA261F67}" type="slidenum">
              <a:rPr lang="en-US" smtClean="0"/>
              <a:t>‹#›</a:t>
            </a:fld>
            <a:endParaRPr lang="en-US" dirty="0"/>
          </a:p>
        </p:txBody>
      </p:sp>
    </p:spTree>
    <p:extLst>
      <p:ext uri="{BB962C8B-B14F-4D97-AF65-F5344CB8AC3E}">
        <p14:creationId xmlns:p14="http://schemas.microsoft.com/office/powerpoint/2010/main" val="20141143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19" name="Holder 2">
            <a:extLst>
              <a:ext uri="{FF2B5EF4-FFF2-40B4-BE49-F238E27FC236}">
                <a16:creationId xmlns:a16="http://schemas.microsoft.com/office/drawing/2014/main" id="{7EFB25D2-549F-41F0-A090-4B3D810BAC2D}"/>
              </a:ext>
            </a:extLst>
          </p:cNvPr>
          <p:cNvSpPr>
            <a:spLocks noGrp="1"/>
          </p:cNvSpPr>
          <p:nvPr>
            <p:ph type="title"/>
          </p:nvPr>
        </p:nvSpPr>
        <p:spPr>
          <a:xfrm>
            <a:off x="609602" y="285060"/>
            <a:ext cx="10972799" cy="1097279"/>
          </a:xfrm>
          <a:prstGeom prst="rect">
            <a:avLst/>
          </a:prstGeom>
        </p:spPr>
        <p:txBody>
          <a:bodyPr lIns="0" tIns="0" rIns="0" bIns="0"/>
          <a:lstStyle>
            <a:lvl1pPr>
              <a:defRPr sz="2471"/>
            </a:lvl1pPr>
          </a:lstStyle>
          <a:p>
            <a:endParaRPr dirty="0"/>
          </a:p>
        </p:txBody>
      </p:sp>
      <p:sp>
        <p:nvSpPr>
          <p:cNvPr id="20" name="Holder 3">
            <a:extLst>
              <a:ext uri="{FF2B5EF4-FFF2-40B4-BE49-F238E27FC236}">
                <a16:creationId xmlns:a16="http://schemas.microsoft.com/office/drawing/2014/main" id="{DC76CB0A-4D4B-4AA3-8F44-1DA2E464AE43}"/>
              </a:ext>
            </a:extLst>
          </p:cNvPr>
          <p:cNvSpPr>
            <a:spLocks noGrp="1"/>
          </p:cNvSpPr>
          <p:nvPr>
            <p:ph sz="half" idx="2"/>
          </p:nvPr>
        </p:nvSpPr>
        <p:spPr>
          <a:xfrm>
            <a:off x="609600" y="1577341"/>
            <a:ext cx="5303520" cy="293350"/>
          </a:xfrm>
          <a:prstGeom prst="rect">
            <a:avLst/>
          </a:prstGeom>
        </p:spPr>
        <p:txBody>
          <a:bodyPr wrap="square" lIns="0" tIns="0" rIns="0" bIns="0">
            <a:spAutoFit/>
          </a:bodyPr>
          <a:lstStyle>
            <a:lvl1pPr>
              <a:defRPr sz="2118"/>
            </a:lvl1pPr>
          </a:lstStyle>
          <a:p>
            <a:endParaRPr dirty="0"/>
          </a:p>
        </p:txBody>
      </p:sp>
      <p:sp>
        <p:nvSpPr>
          <p:cNvPr id="21" name="Holder 4">
            <a:extLst>
              <a:ext uri="{FF2B5EF4-FFF2-40B4-BE49-F238E27FC236}">
                <a16:creationId xmlns:a16="http://schemas.microsoft.com/office/drawing/2014/main" id="{7181E249-C05D-4C3F-87B4-8395CEC606A8}"/>
              </a:ext>
            </a:extLst>
          </p:cNvPr>
          <p:cNvSpPr>
            <a:spLocks noGrp="1"/>
          </p:cNvSpPr>
          <p:nvPr>
            <p:ph sz="half" idx="3"/>
          </p:nvPr>
        </p:nvSpPr>
        <p:spPr>
          <a:xfrm>
            <a:off x="6278879" y="1577341"/>
            <a:ext cx="5303520" cy="293350"/>
          </a:xfrm>
          <a:prstGeom prst="rect">
            <a:avLst/>
          </a:prstGeom>
        </p:spPr>
        <p:txBody>
          <a:bodyPr wrap="square" lIns="0" tIns="0" rIns="0" bIns="0">
            <a:spAutoFit/>
          </a:bodyPr>
          <a:lstStyle>
            <a:lvl1pPr>
              <a:defRPr sz="2118"/>
            </a:lvl1pPr>
          </a:lstStyle>
          <a:p>
            <a:endParaRPr/>
          </a:p>
        </p:txBody>
      </p:sp>
      <p:sp>
        <p:nvSpPr>
          <p:cNvPr id="22" name="Holder 5">
            <a:extLst>
              <a:ext uri="{FF2B5EF4-FFF2-40B4-BE49-F238E27FC236}">
                <a16:creationId xmlns:a16="http://schemas.microsoft.com/office/drawing/2014/main" id="{E3675BBD-1DDF-4727-A7C0-C5633EBB5622}"/>
              </a:ext>
            </a:extLst>
          </p:cNvPr>
          <p:cNvSpPr>
            <a:spLocks noGrp="1"/>
          </p:cNvSpPr>
          <p:nvPr>
            <p:ph type="ftr" sz="quarter" idx="5"/>
          </p:nvPr>
        </p:nvSpPr>
        <p:spPr>
          <a:xfrm>
            <a:off x="4145282" y="6377940"/>
            <a:ext cx="3901439" cy="196321"/>
          </a:xfrm>
        </p:spPr>
        <p:txBody>
          <a:bodyPr lIns="0" tIns="0" rIns="0" bIns="0"/>
          <a:lstStyle>
            <a:lvl1pPr algn="ctr">
              <a:defRPr>
                <a:solidFill>
                  <a:schemeClr val="tx1">
                    <a:tint val="75000"/>
                  </a:schemeClr>
                </a:solidFill>
              </a:defRPr>
            </a:lvl1pPr>
          </a:lstStyle>
          <a:p>
            <a:endParaRPr dirty="0"/>
          </a:p>
        </p:txBody>
      </p:sp>
      <p:sp>
        <p:nvSpPr>
          <p:cNvPr id="23" name="Holder 6">
            <a:extLst>
              <a:ext uri="{FF2B5EF4-FFF2-40B4-BE49-F238E27FC236}">
                <a16:creationId xmlns:a16="http://schemas.microsoft.com/office/drawing/2014/main" id="{2C99D817-932A-4058-A597-7E99E3C3322C}"/>
              </a:ext>
            </a:extLst>
          </p:cNvPr>
          <p:cNvSpPr>
            <a:spLocks noGrp="1"/>
          </p:cNvSpPr>
          <p:nvPr>
            <p:ph type="dt" sz="half" idx="6"/>
          </p:nvPr>
        </p:nvSpPr>
        <p:spPr>
          <a:xfrm>
            <a:off x="609600" y="6377940"/>
            <a:ext cx="2804160" cy="196321"/>
          </a:xfrm>
        </p:spPr>
        <p:txBody>
          <a:bodyPr lIns="0" tIns="0" rIns="0" bIns="0"/>
          <a:lstStyle>
            <a:lvl1pPr algn="l">
              <a:defRPr>
                <a:solidFill>
                  <a:schemeClr val="tx1">
                    <a:tint val="75000"/>
                  </a:schemeClr>
                </a:solidFill>
              </a:defRPr>
            </a:lvl1pPr>
          </a:lstStyle>
          <a:p>
            <a:fld id="{9BA80D52-3088-4E7B-AA8B-6CF5DFA60C71}" type="datetime1">
              <a:rPr lang="en-US" smtClean="0"/>
              <a:t>10/2/20</a:t>
            </a:fld>
            <a:endParaRPr lang="en-US" dirty="0"/>
          </a:p>
        </p:txBody>
      </p:sp>
      <p:sp>
        <p:nvSpPr>
          <p:cNvPr id="24" name="Holder 7">
            <a:extLst>
              <a:ext uri="{FF2B5EF4-FFF2-40B4-BE49-F238E27FC236}">
                <a16:creationId xmlns:a16="http://schemas.microsoft.com/office/drawing/2014/main" id="{0F9D3271-3729-4359-A8D0-FE9E0246C1CE}"/>
              </a:ext>
            </a:extLst>
          </p:cNvPr>
          <p:cNvSpPr>
            <a:spLocks noGrp="1"/>
          </p:cNvSpPr>
          <p:nvPr>
            <p:ph type="sldNum" sz="quarter" idx="7"/>
          </p:nvPr>
        </p:nvSpPr>
        <p:spPr>
          <a:xfrm>
            <a:off x="8778240" y="6377940"/>
            <a:ext cx="2804160" cy="271568"/>
          </a:xfrm>
        </p:spPr>
        <p:txBody>
          <a:bodyPr lIns="0" tIns="0" rIns="0" bIns="0"/>
          <a:lstStyle>
            <a:lvl1pPr algn="r">
              <a:defRPr sz="1765" b="1">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725747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_Title Slid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FC29EC-23A2-824F-B063-806A8B6E3C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47307" y="5554766"/>
            <a:ext cx="2227256" cy="1303234"/>
          </a:xfrm>
          <a:prstGeom prst="rect">
            <a:avLst/>
          </a:prstGeom>
        </p:spPr>
      </p:pic>
      <p:sp>
        <p:nvSpPr>
          <p:cNvPr id="4" name="Slide Number Placeholder 5">
            <a:extLst>
              <a:ext uri="{FF2B5EF4-FFF2-40B4-BE49-F238E27FC236}">
                <a16:creationId xmlns:a16="http://schemas.microsoft.com/office/drawing/2014/main" id="{52ACA3AC-5E04-A843-814A-303745001AC8}"/>
              </a:ext>
            </a:extLst>
          </p:cNvPr>
          <p:cNvSpPr>
            <a:spLocks noGrp="1"/>
          </p:cNvSpPr>
          <p:nvPr>
            <p:ph type="sldNum" sz="quarter" idx="12"/>
          </p:nvPr>
        </p:nvSpPr>
        <p:spPr>
          <a:xfrm>
            <a:off x="8610600" y="6492878"/>
            <a:ext cx="2743200" cy="196321"/>
          </a:xfrm>
        </p:spPr>
        <p:txBody>
          <a:bodyPr/>
          <a:lstStyle>
            <a:lvl1pPr>
              <a:defRPr>
                <a:solidFill>
                  <a:schemeClr val="bg1"/>
                </a:solidFill>
              </a:defRPr>
            </a:lvl1pPr>
          </a:lstStyle>
          <a:p>
            <a:fld id="{806E5BC1-D374-324C-98F2-8F8BC9929154}" type="slidenum">
              <a:rPr lang="en-US" smtClean="0"/>
              <a:pPr/>
              <a:t>‹#›</a:t>
            </a:fld>
            <a:endParaRPr lang="en-US" dirty="0"/>
          </a:p>
        </p:txBody>
      </p:sp>
    </p:spTree>
    <p:extLst>
      <p:ext uri="{BB962C8B-B14F-4D97-AF65-F5344CB8AC3E}">
        <p14:creationId xmlns:p14="http://schemas.microsoft.com/office/powerpoint/2010/main" val="2145723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C5C5B7C-C768-2945-98C9-879CD44020F2}"/>
              </a:ext>
            </a:extLst>
          </p:cNvPr>
          <p:cNvSpPr>
            <a:spLocks noGrp="1"/>
          </p:cNvSpPr>
          <p:nvPr>
            <p:ph type="sldNum" sz="quarter" idx="12"/>
          </p:nvPr>
        </p:nvSpPr>
        <p:spPr/>
        <p:txBody>
          <a:bodyPr/>
          <a:lstStyle/>
          <a:p>
            <a:fld id="{806E5BC1-D374-324C-98F2-8F8BC9929154}" type="slidenum">
              <a:rPr lang="en-US" smtClean="0"/>
              <a:t>‹#›</a:t>
            </a:fld>
            <a:endParaRPr lang="en-US" dirty="0"/>
          </a:p>
        </p:txBody>
      </p:sp>
      <p:pic>
        <p:nvPicPr>
          <p:cNvPr id="7" name="Picture 6">
            <a:extLst>
              <a:ext uri="{FF2B5EF4-FFF2-40B4-BE49-F238E27FC236}">
                <a16:creationId xmlns:a16="http://schemas.microsoft.com/office/drawing/2014/main" id="{A05A3F8B-E926-EE4A-B5D7-FB81012733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29655" y="1"/>
            <a:ext cx="7462344" cy="6858000"/>
          </a:xfrm>
          <a:prstGeom prst="rect">
            <a:avLst/>
          </a:prstGeom>
        </p:spPr>
      </p:pic>
      <p:pic>
        <p:nvPicPr>
          <p:cNvPr id="9" name="Picture 8">
            <a:extLst>
              <a:ext uri="{FF2B5EF4-FFF2-40B4-BE49-F238E27FC236}">
                <a16:creationId xmlns:a16="http://schemas.microsoft.com/office/drawing/2014/main" id="{FAE55112-C5B3-7446-8DB3-58ED66A5297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09485" y="275625"/>
            <a:ext cx="828067" cy="685803"/>
          </a:xfrm>
          <a:prstGeom prst="rect">
            <a:avLst/>
          </a:prstGeom>
        </p:spPr>
      </p:pic>
      <p:sp>
        <p:nvSpPr>
          <p:cNvPr id="10" name="TextBox 9">
            <a:extLst>
              <a:ext uri="{FF2B5EF4-FFF2-40B4-BE49-F238E27FC236}">
                <a16:creationId xmlns:a16="http://schemas.microsoft.com/office/drawing/2014/main" id="{3DF454C9-7E40-F64C-BB7D-C52465FDF797}"/>
              </a:ext>
            </a:extLst>
          </p:cNvPr>
          <p:cNvSpPr txBox="1"/>
          <p:nvPr userDrawn="1"/>
        </p:nvSpPr>
        <p:spPr>
          <a:xfrm>
            <a:off x="1282172" y="2648314"/>
            <a:ext cx="5603506" cy="954107"/>
          </a:xfrm>
          <a:prstGeom prst="rect">
            <a:avLst/>
          </a:prstGeom>
          <a:noFill/>
        </p:spPr>
        <p:txBody>
          <a:bodyPr wrap="square" rtlCol="0">
            <a:spAutoFit/>
          </a:bodyPr>
          <a:lstStyle/>
          <a:p>
            <a:pPr defTabSz="457200">
              <a:defRPr/>
            </a:pPr>
            <a:r>
              <a:rPr lang="en-US" sz="2800" b="1" dirty="0">
                <a:solidFill>
                  <a:prstClr val="white"/>
                </a:solidFill>
                <a:latin typeface="Arial" panose="020B0604020202020204" pitchFamily="34" charset="0"/>
                <a:cs typeface="Arial" panose="020B0604020202020204" pitchFamily="34" charset="0"/>
              </a:rPr>
              <a:t>Centennial Challenges Program</a:t>
            </a:r>
          </a:p>
          <a:p>
            <a:pPr defTabSz="457200">
              <a:defRPr/>
            </a:pPr>
            <a:r>
              <a:rPr lang="en-US" sz="2800" b="1" i="1" dirty="0">
                <a:solidFill>
                  <a:prstClr val="white"/>
                </a:solidFill>
                <a:latin typeface="Arial" panose="020B0604020202020204" pitchFamily="34" charset="0"/>
                <a:cs typeface="Arial" panose="020B0604020202020204" pitchFamily="34" charset="0"/>
              </a:rPr>
              <a:t>Daring you to ask…</a:t>
            </a:r>
          </a:p>
        </p:txBody>
      </p:sp>
      <p:sp>
        <p:nvSpPr>
          <p:cNvPr id="11" name="TextBox 10">
            <a:extLst>
              <a:ext uri="{FF2B5EF4-FFF2-40B4-BE49-F238E27FC236}">
                <a16:creationId xmlns:a16="http://schemas.microsoft.com/office/drawing/2014/main" id="{831D8F6C-E2D7-FC4C-9892-64AE6C8F284D}"/>
              </a:ext>
            </a:extLst>
          </p:cNvPr>
          <p:cNvSpPr txBox="1"/>
          <p:nvPr userDrawn="1"/>
        </p:nvSpPr>
        <p:spPr>
          <a:xfrm>
            <a:off x="1282172" y="3429000"/>
            <a:ext cx="5124449" cy="1446550"/>
          </a:xfrm>
          <a:prstGeom prst="rect">
            <a:avLst/>
          </a:prstGeom>
          <a:noFill/>
        </p:spPr>
        <p:txBody>
          <a:bodyPr wrap="square" rtlCol="0">
            <a:spAutoFit/>
          </a:bodyPr>
          <a:lstStyle/>
          <a:p>
            <a:pPr defTabSz="457200">
              <a:defRPr/>
            </a:pPr>
            <a:r>
              <a:rPr lang="en-US" sz="8800" dirty="0">
                <a:ln>
                  <a:solidFill>
                    <a:prstClr val="black"/>
                  </a:solidFill>
                </a:ln>
                <a:solidFill>
                  <a:srgbClr val="FFBD0C"/>
                </a:solidFill>
                <a:latin typeface="Roboto Medium" panose="02000000000000000000" pitchFamily="2" charset="0"/>
                <a:ea typeface="Roboto Medium" panose="02000000000000000000" pitchFamily="2" charset="0"/>
                <a:cs typeface="Arial" panose="020B0604020202020204" pitchFamily="34" charset="0"/>
              </a:rPr>
              <a:t>What if?</a:t>
            </a:r>
          </a:p>
        </p:txBody>
      </p:sp>
    </p:spTree>
    <p:extLst>
      <p:ext uri="{BB962C8B-B14F-4D97-AF65-F5344CB8AC3E}">
        <p14:creationId xmlns:p14="http://schemas.microsoft.com/office/powerpoint/2010/main" val="5149002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1_Title Slide">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FC29EC-23A2-824F-B063-806A8B6E3C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33660" y="5257800"/>
            <a:ext cx="2240280" cy="1600200"/>
          </a:xfrm>
          <a:prstGeom prst="rect">
            <a:avLst/>
          </a:prstGeom>
        </p:spPr>
      </p:pic>
      <p:sp>
        <p:nvSpPr>
          <p:cNvPr id="4" name="Slide Number Placeholder 5">
            <a:extLst>
              <a:ext uri="{FF2B5EF4-FFF2-40B4-BE49-F238E27FC236}">
                <a16:creationId xmlns:a16="http://schemas.microsoft.com/office/drawing/2014/main" id="{52ACA3AC-5E04-A843-814A-303745001AC8}"/>
              </a:ext>
            </a:extLst>
          </p:cNvPr>
          <p:cNvSpPr>
            <a:spLocks noGrp="1"/>
          </p:cNvSpPr>
          <p:nvPr>
            <p:ph type="sldNum" sz="quarter" idx="12"/>
          </p:nvPr>
        </p:nvSpPr>
        <p:spPr>
          <a:xfrm>
            <a:off x="8610600" y="6492875"/>
            <a:ext cx="2743200" cy="365125"/>
          </a:xfrm>
        </p:spPr>
        <p:txBody>
          <a:bodyPr/>
          <a:lstStyle>
            <a:lvl1pPr>
              <a:defRPr>
                <a:solidFill>
                  <a:schemeClr val="bg1"/>
                </a:solidFill>
              </a:defRPr>
            </a:lvl1pPr>
          </a:lstStyle>
          <a:p>
            <a:fld id="{806E5BC1-D374-324C-98F2-8F8BC9929154}" type="slidenum">
              <a:rPr lang="en-US" smtClean="0"/>
              <a:pPr/>
              <a:t>‹#›</a:t>
            </a:fld>
            <a:endParaRPr lang="en-US" dirty="0"/>
          </a:p>
        </p:txBody>
      </p:sp>
    </p:spTree>
    <p:extLst>
      <p:ext uri="{BB962C8B-B14F-4D97-AF65-F5344CB8AC3E}">
        <p14:creationId xmlns:p14="http://schemas.microsoft.com/office/powerpoint/2010/main" val="2554189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tx1"/>
        </a:solid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2ACA3AC-5E04-A843-814A-303745001AC8}"/>
              </a:ext>
            </a:extLst>
          </p:cNvPr>
          <p:cNvSpPr>
            <a:spLocks noGrp="1"/>
          </p:cNvSpPr>
          <p:nvPr>
            <p:ph type="sldNum" sz="quarter" idx="12"/>
          </p:nvPr>
        </p:nvSpPr>
        <p:spPr>
          <a:xfrm>
            <a:off x="8610600" y="6492875"/>
            <a:ext cx="2743200" cy="365125"/>
          </a:xfrm>
        </p:spPr>
        <p:txBody>
          <a:bodyPr/>
          <a:lstStyle>
            <a:lvl1pPr>
              <a:defRPr>
                <a:solidFill>
                  <a:schemeClr val="bg1"/>
                </a:solidFill>
              </a:defRPr>
            </a:lvl1pPr>
          </a:lstStyle>
          <a:p>
            <a:fld id="{806E5BC1-D374-324C-98F2-8F8BC9929154}" type="slidenum">
              <a:rPr lang="en-US" smtClean="0"/>
              <a:pPr/>
              <a:t>‹#›</a:t>
            </a:fld>
            <a:endParaRPr lang="en-US" dirty="0"/>
          </a:p>
        </p:txBody>
      </p:sp>
    </p:spTree>
    <p:extLst>
      <p:ext uri="{BB962C8B-B14F-4D97-AF65-F5344CB8AC3E}">
        <p14:creationId xmlns:p14="http://schemas.microsoft.com/office/powerpoint/2010/main" val="36049807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143000"/>
          </a:xfrm>
          <a:prstGeom prst="rect">
            <a:avLst/>
          </a:prstGeom>
        </p:spPr>
        <p:txBody>
          <a:bodyPr/>
          <a:lstStyle>
            <a:lvl1pPr>
              <a:defRPr>
                <a:solidFill>
                  <a:srgbClr val="FFFF00"/>
                </a:solidFill>
              </a:defRPr>
            </a:lvl1pPr>
          </a:lstStyle>
          <a:p>
            <a:r>
              <a:rPr lang="en-US" dirty="0"/>
              <a:t>Click to edit Master title style</a:t>
            </a:r>
          </a:p>
        </p:txBody>
      </p:sp>
      <p:sp>
        <p:nvSpPr>
          <p:cNvPr id="6" name="Slide Number Placeholder 5"/>
          <p:cNvSpPr>
            <a:spLocks noGrp="1"/>
          </p:cNvSpPr>
          <p:nvPr>
            <p:ph type="sldNum" sz="quarter" idx="12"/>
          </p:nvPr>
        </p:nvSpPr>
        <p:spPr>
          <a:xfrm>
            <a:off x="11176000" y="6477000"/>
            <a:ext cx="609600" cy="244475"/>
          </a:xfrm>
          <a:prstGeom prst="rect">
            <a:avLst/>
          </a:prstGeom>
        </p:spPr>
        <p:txBody>
          <a:bodyPr vert="horz" wrap="square" lIns="91440" tIns="45720" rIns="91440" bIns="45720" numCol="1" anchor="t" anchorCtr="0" compatLnSpc="1">
            <a:prstTxWarp prst="textNoShape">
              <a:avLst/>
            </a:prstTxWarp>
          </a:bodyPr>
          <a:lstStyle>
            <a:lvl1pPr algn="r">
              <a:defRPr sz="942" smtClean="0"/>
            </a:lvl1pPr>
          </a:lstStyle>
          <a:p>
            <a:pPr defTabSz="861494">
              <a:defRPr/>
            </a:pPr>
            <a:fld id="{D810410D-3055-BC45-960A-FF8F0D1C08B6}" type="slidenum">
              <a:rPr lang="en-US" smtClean="0">
                <a:solidFill>
                  <a:prstClr val="black"/>
                </a:solidFill>
              </a:rPr>
              <a:pPr defTabSz="861494">
                <a:defRPr/>
              </a:pPr>
              <a:t>‹#›</a:t>
            </a:fld>
            <a:endParaRPr lang="en-US" dirty="0">
              <a:solidFill>
                <a:prstClr val="black"/>
              </a:solidFill>
            </a:endParaRPr>
          </a:p>
        </p:txBody>
      </p:sp>
      <p:sp>
        <p:nvSpPr>
          <p:cNvPr id="10" name="Content Placeholder 2">
            <a:extLst>
              <a:ext uri="{FF2B5EF4-FFF2-40B4-BE49-F238E27FC236}">
                <a16:creationId xmlns:a16="http://schemas.microsoft.com/office/drawing/2014/main" id="{48735122-6AA5-FD41-BFD2-DD5AC39FF5FB}"/>
              </a:ext>
            </a:extLst>
          </p:cNvPr>
          <p:cNvSpPr>
            <a:spLocks noGrp="1"/>
          </p:cNvSpPr>
          <p:nvPr>
            <p:ph idx="1"/>
          </p:nvPr>
        </p:nvSpPr>
        <p:spPr>
          <a:xfrm>
            <a:off x="838971" y="1825159"/>
            <a:ext cx="10514061" cy="4352084"/>
          </a:xfrm>
          <a:prstGeom prst="rect">
            <a:avLst/>
          </a:prstGeom>
        </p:spPr>
        <p:txBody>
          <a:bodyPr/>
          <a:lstStyle>
            <a:lvl1pPr marL="195795" marR="0" indent="-195795" algn="l" defTabSz="783178" rtl="0" eaLnBrk="1" fontAlgn="auto" latinLnBrk="0" hangingPunct="1">
              <a:lnSpc>
                <a:spcPct val="90000"/>
              </a:lnSpc>
              <a:spcBef>
                <a:spcPts val="856"/>
              </a:spcBef>
              <a:spcAft>
                <a:spcPts val="0"/>
              </a:spcAft>
              <a:buClrTx/>
              <a:buSzTx/>
              <a:buFont typeface="Arial" panose="020B0604020202020204" pitchFamily="34" charset="0"/>
              <a:buChar char="•"/>
              <a:tabLst/>
              <a:defRPr/>
            </a:lvl1pPr>
            <a:lvl2pPr marL="587383" marR="0"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lvl2pPr>
            <a:lvl3pPr marL="978971" marR="0"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lvl3pPr>
            <a:lvl4pPr marL="1370560" marR="0"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lvl4pPr>
            <a:lvl5pPr marL="1762148" marR="0"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lvl5pPr>
            <a:lvl9pPr marL="244743" indent="-244743">
              <a:buFont typeface="Arial" panose="020B0604020202020204" pitchFamily="34" charset="0"/>
              <a:buChar char="•"/>
              <a:defRPr/>
            </a:lvl9pPr>
          </a:lstStyle>
          <a:p>
            <a:pPr marL="195795" marR="0" lvl="0" indent="-195795" algn="l" defTabSz="783178" rtl="0" eaLnBrk="1" fontAlgn="auto" latinLnBrk="0" hangingPunct="1">
              <a:lnSpc>
                <a:spcPct val="90000"/>
              </a:lnSpc>
              <a:spcBef>
                <a:spcPts val="856"/>
              </a:spcBef>
              <a:spcAft>
                <a:spcPts val="0"/>
              </a:spcAft>
              <a:buClrTx/>
              <a:buSzTx/>
              <a:buFont typeface="Arial" panose="020B0604020202020204" pitchFamily="34" charset="0"/>
              <a:buChar char="•"/>
              <a:tabLst/>
              <a:defRPr/>
            </a:pPr>
            <a:r>
              <a:rPr kumimoji="0" lang="en-US" sz="2398" b="0" i="0" u="none" strike="noStrike" kern="1200" cap="none" spc="0" normalizeH="0" baseline="0" noProof="0" dirty="0">
                <a:ln>
                  <a:noFill/>
                </a:ln>
                <a:solidFill>
                  <a:prstClr val="black"/>
                </a:solidFill>
                <a:effectLst/>
                <a:uLnTx/>
                <a:uFillTx/>
                <a:latin typeface="Calibri" panose="020F0502020204030204"/>
                <a:ea typeface="+mn-ea"/>
                <a:cs typeface="+mn-cs"/>
              </a:rPr>
              <a:t>Edit Master text styles</a:t>
            </a:r>
          </a:p>
          <a:p>
            <a:pPr marL="587383" marR="0" lvl="1"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pPr>
            <a:r>
              <a:rPr kumimoji="0" lang="en-US" sz="2056" b="0" i="0" u="none" strike="noStrike" kern="1200" cap="none" spc="0" normalizeH="0" baseline="0" noProof="0" dirty="0">
                <a:ln>
                  <a:noFill/>
                </a:ln>
                <a:solidFill>
                  <a:prstClr val="black"/>
                </a:solidFill>
                <a:effectLst/>
                <a:uLnTx/>
                <a:uFillTx/>
                <a:latin typeface="Calibri" panose="020F0502020204030204"/>
                <a:ea typeface="+mn-ea"/>
                <a:cs typeface="+mn-cs"/>
              </a:rPr>
              <a:t>Second level</a:t>
            </a:r>
          </a:p>
          <a:p>
            <a:pPr marL="978971" marR="0" lvl="2"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pPr>
            <a:r>
              <a:rPr kumimoji="0" lang="en-US" sz="1713" b="0" i="0" u="none" strike="noStrike" kern="1200" cap="none" spc="0" normalizeH="0" baseline="0" noProof="0" dirty="0">
                <a:ln>
                  <a:noFill/>
                </a:ln>
                <a:solidFill>
                  <a:prstClr val="black"/>
                </a:solidFill>
                <a:effectLst/>
                <a:uLnTx/>
                <a:uFillTx/>
                <a:latin typeface="Calibri" panose="020F0502020204030204"/>
                <a:ea typeface="+mn-ea"/>
                <a:cs typeface="+mn-cs"/>
              </a:rPr>
              <a:t>Third level</a:t>
            </a:r>
          </a:p>
          <a:p>
            <a:pPr marL="1370560" marR="0" lvl="3"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pPr>
            <a:r>
              <a:rPr kumimoji="0" lang="en-US" sz="1542" b="0" i="0" u="none" strike="noStrike" kern="1200" cap="none" spc="0" normalizeH="0" baseline="0" noProof="0" dirty="0">
                <a:ln>
                  <a:noFill/>
                </a:ln>
                <a:solidFill>
                  <a:prstClr val="black"/>
                </a:solidFill>
                <a:effectLst/>
                <a:uLnTx/>
                <a:uFillTx/>
                <a:latin typeface="Calibri" panose="020F0502020204030204"/>
                <a:ea typeface="+mn-ea"/>
                <a:cs typeface="+mn-cs"/>
              </a:rPr>
              <a:t>Fourth level</a:t>
            </a:r>
          </a:p>
          <a:p>
            <a:pPr marL="1762148" marR="0" lvl="4" indent="-195795" algn="l" defTabSz="783178" rtl="0" eaLnBrk="1" fontAlgn="auto" latinLnBrk="0" hangingPunct="1">
              <a:lnSpc>
                <a:spcPct val="90000"/>
              </a:lnSpc>
              <a:spcBef>
                <a:spcPts val="428"/>
              </a:spcBef>
              <a:spcAft>
                <a:spcPts val="0"/>
              </a:spcAft>
              <a:buClrTx/>
              <a:buSzTx/>
              <a:buFont typeface="Arial" panose="020B0604020202020204" pitchFamily="34" charset="0"/>
              <a:buChar char="•"/>
              <a:tabLst/>
              <a:defRPr/>
            </a:pPr>
            <a:r>
              <a:rPr kumimoji="0" lang="en-US" sz="1542" b="0" i="0" u="none" strike="noStrike" kern="1200" cap="none" spc="0" normalizeH="0" baseline="0" noProof="0" dirty="0">
                <a:ln>
                  <a:noFill/>
                </a:ln>
                <a:solidFill>
                  <a:prstClr val="black"/>
                </a:solidFill>
                <a:effectLst/>
                <a:uLnTx/>
                <a:uFillTx/>
                <a:latin typeface="Calibri" panose="020F0502020204030204"/>
                <a:ea typeface="+mn-ea"/>
                <a:cs typeface="+mn-cs"/>
              </a:rPr>
              <a:t>Fifth level</a:t>
            </a:r>
            <a:endParaRPr lang="en-US" dirty="0"/>
          </a:p>
        </p:txBody>
      </p:sp>
    </p:spTree>
    <p:extLst>
      <p:ext uri="{BB962C8B-B14F-4D97-AF65-F5344CB8AC3E}">
        <p14:creationId xmlns:p14="http://schemas.microsoft.com/office/powerpoint/2010/main" val="88128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9675-C105-6544-956D-FED9D73E9D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02095B-CFCE-FD45-8841-95C675E61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07E63-DC01-714F-9BD4-02DCC2BCBF8F}"/>
              </a:ext>
            </a:extLst>
          </p:cNvPr>
          <p:cNvSpPr>
            <a:spLocks noGrp="1"/>
          </p:cNvSpPr>
          <p:nvPr>
            <p:ph type="dt" sz="half" idx="10"/>
          </p:nvPr>
        </p:nvSpPr>
        <p:spPr/>
        <p:txBody>
          <a:bodyPr/>
          <a:lstStyle/>
          <a:p>
            <a:fld id="{25A85293-B4D6-4E43-BBE5-6CA27BDE498B}" type="datetimeFigureOut">
              <a:rPr lang="en-US" smtClean="0"/>
              <a:t>10/2/20</a:t>
            </a:fld>
            <a:endParaRPr lang="en-US" dirty="0"/>
          </a:p>
        </p:txBody>
      </p:sp>
      <p:sp>
        <p:nvSpPr>
          <p:cNvPr id="5" name="Footer Placeholder 4">
            <a:extLst>
              <a:ext uri="{FF2B5EF4-FFF2-40B4-BE49-F238E27FC236}">
                <a16:creationId xmlns:a16="http://schemas.microsoft.com/office/drawing/2014/main" id="{1E24D3B8-2A09-DC45-BA4B-1BA2E05E4A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A6DB54-6CAB-A742-AF75-F6857BCF43E6}"/>
              </a:ext>
            </a:extLst>
          </p:cNvPr>
          <p:cNvSpPr>
            <a:spLocks noGrp="1"/>
          </p:cNvSpPr>
          <p:nvPr>
            <p:ph type="sldNum" sz="quarter" idx="12"/>
          </p:nvPr>
        </p:nvSpPr>
        <p:spPr/>
        <p:txBody>
          <a:bodyPr/>
          <a:lstStyle/>
          <a:p>
            <a:fld id="{17551B8A-0604-A64C-9C3D-8C0F2E37F7A1}" type="slidenum">
              <a:rPr lang="en-US" smtClean="0"/>
              <a:t>‹#›</a:t>
            </a:fld>
            <a:endParaRPr lang="en-US" dirty="0"/>
          </a:p>
        </p:txBody>
      </p:sp>
      <p:pic>
        <p:nvPicPr>
          <p:cNvPr id="9" name="Picture 8">
            <a:extLst>
              <a:ext uri="{FF2B5EF4-FFF2-40B4-BE49-F238E27FC236}">
                <a16:creationId xmlns:a16="http://schemas.microsoft.com/office/drawing/2014/main" id="{CC4EC391-FFA0-F54D-AEC3-6AE540F5C06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13818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image" Target="../media/image3.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theme" Target="../theme/theme5.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2406DA-5D28-554F-B0B4-8F1353AFDE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C76093-1C11-A844-9109-A74E952093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77D72AC-3FFF-7740-861B-50284FAE79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B8FFF46-4E5B-9C48-9260-DF22E0DD51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EDBE44-AB08-AF46-B5ED-809649FC1847}" type="slidenum">
              <a:rPr lang="en-US" smtClean="0"/>
              <a:t>‹#›</a:t>
            </a:fld>
            <a:endParaRPr lang="en-US" dirty="0"/>
          </a:p>
        </p:txBody>
      </p:sp>
      <p:pic>
        <p:nvPicPr>
          <p:cNvPr id="9" name="Picture 8" descr="A picture containing drawing&#10;&#10;Description automatically generated">
            <a:extLst>
              <a:ext uri="{FF2B5EF4-FFF2-40B4-BE49-F238E27FC236}">
                <a16:creationId xmlns:a16="http://schemas.microsoft.com/office/drawing/2014/main" id="{EC65A74A-A86F-1D48-AB53-F72F1F4DC73F}"/>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180896" y="6528973"/>
            <a:ext cx="895027" cy="233293"/>
          </a:xfrm>
          <a:prstGeom prst="rect">
            <a:avLst/>
          </a:prstGeom>
        </p:spPr>
      </p:pic>
    </p:spTree>
    <p:extLst>
      <p:ext uri="{BB962C8B-B14F-4D97-AF65-F5344CB8AC3E}">
        <p14:creationId xmlns:p14="http://schemas.microsoft.com/office/powerpoint/2010/main" val="549007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3132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tx1">
                <a:lumMod val="51000"/>
              </a:schemeClr>
            </a:gs>
            <a:gs pos="74000">
              <a:schemeClr val="accent1">
                <a:lumMod val="75000"/>
              </a:schemeClr>
            </a:gs>
            <a:gs pos="83000">
              <a:schemeClr val="accent1">
                <a:lumMod val="75000"/>
              </a:schemeClr>
            </a:gs>
            <a:gs pos="100000">
              <a:schemeClr val="accent1">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0" y="0"/>
            <a:ext cx="12192000" cy="647700"/>
          </a:xfrm>
          <a:prstGeom prst="rect">
            <a:avLst/>
          </a:prstGeom>
        </p:spPr>
      </p:pic>
      <p:sp>
        <p:nvSpPr>
          <p:cNvPr id="8" name="Title 1"/>
          <p:cNvSpPr txBox="1">
            <a:spLocks/>
          </p:cNvSpPr>
          <p:nvPr/>
        </p:nvSpPr>
        <p:spPr>
          <a:xfrm>
            <a:off x="212748" y="99758"/>
            <a:ext cx="9147629" cy="62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b="1" dirty="0">
              <a:solidFill>
                <a:schemeClr val="bg1"/>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29794436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9792E7-F536-E744-B504-A3D6664E3C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D6BF6F-5C82-1646-94A7-52B6DBD6CD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59D4AA-A2A4-9E42-B17B-1F5DBC8765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DB4BB0-1DB1-CC4E-8CD4-BC6F5350FD5C}" type="datetimeFigureOut">
              <a:rPr lang="en-US" smtClean="0"/>
              <a:t>10/2/20</a:t>
            </a:fld>
            <a:endParaRPr lang="en-US" dirty="0"/>
          </a:p>
        </p:txBody>
      </p:sp>
      <p:sp>
        <p:nvSpPr>
          <p:cNvPr id="5" name="Footer Placeholder 4">
            <a:extLst>
              <a:ext uri="{FF2B5EF4-FFF2-40B4-BE49-F238E27FC236}">
                <a16:creationId xmlns:a16="http://schemas.microsoft.com/office/drawing/2014/main" id="{D0B65B50-216B-2F47-A64A-32FAA1EA81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48FD27A-C254-024E-8C5D-726B387D40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64A5E-C4EA-7047-972A-4224AA261F67}" type="slidenum">
              <a:rPr lang="en-US" smtClean="0"/>
              <a:t>‹#›</a:t>
            </a:fld>
            <a:endParaRPr lang="en-US" dirty="0"/>
          </a:p>
        </p:txBody>
      </p:sp>
    </p:spTree>
    <p:extLst>
      <p:ext uri="{BB962C8B-B14F-4D97-AF65-F5344CB8AC3E}">
        <p14:creationId xmlns:p14="http://schemas.microsoft.com/office/powerpoint/2010/main" val="160869337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7935B6-AF39-F746-AF5F-4D07A8978A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09C877-EF61-5543-8051-3F23839323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2E2E53-0C33-6C46-AD3A-7B7FA2F554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727F552-D689-8D44-AC5B-9762C5B679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9B9B74B-A526-A84D-9BA1-96970C8CD4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E5BC1-D374-324C-98F2-8F8BC9929154}" type="slidenum">
              <a:rPr lang="en-US" smtClean="0"/>
              <a:t>‹#›</a:t>
            </a:fld>
            <a:endParaRPr lang="en-US" dirty="0"/>
          </a:p>
        </p:txBody>
      </p:sp>
    </p:spTree>
    <p:extLst>
      <p:ext uri="{BB962C8B-B14F-4D97-AF65-F5344CB8AC3E}">
        <p14:creationId xmlns:p14="http://schemas.microsoft.com/office/powerpoint/2010/main" val="2336124034"/>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5.tiff"/><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54.xml"/><Relationship Id="rId6" Type="http://schemas.openxmlformats.org/officeDocument/2006/relationships/image" Target="../media/image33.emf"/><Relationship Id="rId11" Type="http://schemas.openxmlformats.org/officeDocument/2006/relationships/image" Target="../media/image38.jpeg"/><Relationship Id="rId5" Type="http://schemas.openxmlformats.org/officeDocument/2006/relationships/image" Target="../media/image32.emf"/><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8" Type="http://schemas.openxmlformats.org/officeDocument/2006/relationships/image" Target="../media/image46.tiff"/><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5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g"/><Relationship Id="rId7" Type="http://schemas.openxmlformats.org/officeDocument/2006/relationships/image" Target="../media/image52.png"/><Relationship Id="rId12" Type="http://schemas.openxmlformats.org/officeDocument/2006/relationships/image" Target="../media/image450.pn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51.png"/><Relationship Id="rId11" Type="http://schemas.openxmlformats.org/officeDocument/2006/relationships/customXml" Target="../ink/ink1.xml"/><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55.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G"/><Relationship Id="rId7" Type="http://schemas.openxmlformats.org/officeDocument/2006/relationships/image" Target="../media/image64.jpg"/><Relationship Id="rId12" Type="http://schemas.openxmlformats.org/officeDocument/2006/relationships/image" Target="../media/image69.png"/><Relationship Id="rId2" Type="http://schemas.openxmlformats.org/officeDocument/2006/relationships/image" Target="../media/image59.jpeg"/><Relationship Id="rId1" Type="http://schemas.openxmlformats.org/officeDocument/2006/relationships/slideLayout" Target="../slideLayouts/slideLayout54.xml"/><Relationship Id="rId6" Type="http://schemas.openxmlformats.org/officeDocument/2006/relationships/image" Target="../media/image63.jpeg"/><Relationship Id="rId11" Type="http://schemas.openxmlformats.org/officeDocument/2006/relationships/image" Target="../media/image68.tiff"/><Relationship Id="rId5" Type="http://schemas.openxmlformats.org/officeDocument/2006/relationships/image" Target="../media/image62.jpg"/><Relationship Id="rId10" Type="http://schemas.openxmlformats.org/officeDocument/2006/relationships/image" Target="../media/image67.jpeg"/><Relationship Id="rId4" Type="http://schemas.openxmlformats.org/officeDocument/2006/relationships/image" Target="../media/image61.jpg"/><Relationship Id="rId9" Type="http://schemas.openxmlformats.org/officeDocument/2006/relationships/image" Target="../media/image6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F004B-D1F5-F944-9301-456C8B76CA6C}"/>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E0F81A4D-3AD9-A940-A822-6EC5C8B009DA}"/>
              </a:ext>
            </a:extLst>
          </p:cNvPr>
          <p:cNvSpPr>
            <a:spLocks noGrp="1"/>
          </p:cNvSpPr>
          <p:nvPr>
            <p:ph type="subTitle" idx="1"/>
          </p:nvPr>
        </p:nvSpPr>
        <p:spPr/>
        <p:txBody>
          <a:bodyPr/>
          <a:lstStyle/>
          <a:p>
            <a:endParaRPr lang="en-US" dirty="0"/>
          </a:p>
        </p:txBody>
      </p:sp>
      <p:pic>
        <p:nvPicPr>
          <p:cNvPr id="4" name="Picture 3">
            <a:extLst>
              <a:ext uri="{FF2B5EF4-FFF2-40B4-BE49-F238E27FC236}">
                <a16:creationId xmlns:a16="http://schemas.microsoft.com/office/drawing/2014/main" id="{00D4C630-AAEF-DD45-924B-657CC432EE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46C2CC91-FDB9-B842-ADD1-AB48106B6402}"/>
              </a:ext>
            </a:extLst>
          </p:cNvPr>
          <p:cNvPicPr>
            <a:picLocks noChangeAspect="1"/>
          </p:cNvPicPr>
          <p:nvPr/>
        </p:nvPicPr>
        <p:blipFill>
          <a:blip r:embed="rId4"/>
          <a:stretch>
            <a:fillRect/>
          </a:stretch>
        </p:blipFill>
        <p:spPr>
          <a:xfrm>
            <a:off x="3362691" y="580359"/>
            <a:ext cx="5466617" cy="1312444"/>
          </a:xfrm>
          <a:prstGeom prst="rect">
            <a:avLst/>
          </a:prstGeom>
        </p:spPr>
      </p:pic>
      <p:sp>
        <p:nvSpPr>
          <p:cNvPr id="6" name="Rectangle 5">
            <a:extLst>
              <a:ext uri="{FF2B5EF4-FFF2-40B4-BE49-F238E27FC236}">
                <a16:creationId xmlns:a16="http://schemas.microsoft.com/office/drawing/2014/main" id="{9EC971C1-A43A-D942-8243-3A09E146A122}"/>
              </a:ext>
            </a:extLst>
          </p:cNvPr>
          <p:cNvSpPr/>
          <p:nvPr/>
        </p:nvSpPr>
        <p:spPr>
          <a:xfrm>
            <a:off x="4433776" y="6051177"/>
            <a:ext cx="3324446" cy="461665"/>
          </a:xfrm>
          <a:prstGeom prst="rect">
            <a:avLst/>
          </a:prstGeom>
        </p:spPr>
        <p:txBody>
          <a:bodyPr wrap="square">
            <a:spAutoFit/>
          </a:bodyPr>
          <a:lstStyle/>
          <a:p>
            <a:pPr algn="ctr">
              <a:spcAft>
                <a:spcPts val="600"/>
              </a:spcAft>
            </a:pPr>
            <a:r>
              <a:rPr lang="en-US" sz="2400" b="1" dirty="0">
                <a:solidFill>
                  <a:schemeClr val="bg1"/>
                </a:solidFill>
              </a:rPr>
              <a:t>www.ascend.events</a:t>
            </a:r>
          </a:p>
        </p:txBody>
      </p:sp>
      <p:sp>
        <p:nvSpPr>
          <p:cNvPr id="8" name="TextBox 7">
            <a:extLst>
              <a:ext uri="{FF2B5EF4-FFF2-40B4-BE49-F238E27FC236}">
                <a16:creationId xmlns:a16="http://schemas.microsoft.com/office/drawing/2014/main" id="{F8E6C69A-EC47-3F4F-9E1C-CECAA2A362DB}"/>
              </a:ext>
            </a:extLst>
          </p:cNvPr>
          <p:cNvSpPr txBox="1"/>
          <p:nvPr/>
        </p:nvSpPr>
        <p:spPr>
          <a:xfrm>
            <a:off x="0" y="2347324"/>
            <a:ext cx="12192000" cy="1569660"/>
          </a:xfrm>
          <a:prstGeom prst="rect">
            <a:avLst/>
          </a:prstGeom>
          <a:solidFill>
            <a:schemeClr val="tx1">
              <a:lumMod val="95000"/>
              <a:lumOff val="5000"/>
              <a:alpha val="48000"/>
            </a:schemeClr>
          </a:solidFill>
        </p:spPr>
        <p:txBody>
          <a:bodyPr wrap="square" rtlCol="0">
            <a:spAutoFit/>
          </a:bodyPr>
          <a:lstStyle/>
          <a:p>
            <a:pPr algn="ctr"/>
            <a:r>
              <a:rPr lang="en-US" sz="4800" b="1" dirty="0">
                <a:solidFill>
                  <a:schemeClr val="bg1"/>
                </a:solidFill>
              </a:rPr>
              <a:t>Centennial Challenges Program</a:t>
            </a:r>
          </a:p>
          <a:p>
            <a:pPr algn="ctr"/>
            <a:r>
              <a:rPr lang="en-US" sz="4800" b="1" dirty="0">
                <a:solidFill>
                  <a:schemeClr val="bg1"/>
                </a:solidFill>
              </a:rPr>
              <a:t>A Pathway to a Sustainable Lunar Presence</a:t>
            </a:r>
          </a:p>
        </p:txBody>
      </p:sp>
      <p:sp>
        <p:nvSpPr>
          <p:cNvPr id="9" name="TextBox 8">
            <a:extLst>
              <a:ext uri="{FF2B5EF4-FFF2-40B4-BE49-F238E27FC236}">
                <a16:creationId xmlns:a16="http://schemas.microsoft.com/office/drawing/2014/main" id="{63F0962C-F8AE-417F-B495-C3F2F12E9442}"/>
              </a:ext>
            </a:extLst>
          </p:cNvPr>
          <p:cNvSpPr txBox="1"/>
          <p:nvPr/>
        </p:nvSpPr>
        <p:spPr>
          <a:xfrm>
            <a:off x="927651" y="4091654"/>
            <a:ext cx="10336696" cy="1200329"/>
          </a:xfrm>
          <a:prstGeom prst="rect">
            <a:avLst/>
          </a:prstGeom>
          <a:noFill/>
        </p:spPr>
        <p:txBody>
          <a:bodyPr wrap="square" rtlCol="0">
            <a:spAutoFit/>
          </a:bodyPr>
          <a:lstStyle/>
          <a:p>
            <a:pPr algn="ctr"/>
            <a:r>
              <a:rPr lang="en-US" sz="3600" dirty="0">
                <a:solidFill>
                  <a:schemeClr val="bg1"/>
                </a:solidFill>
              </a:rPr>
              <a:t>Monsi Roman</a:t>
            </a:r>
          </a:p>
          <a:p>
            <a:pPr algn="ctr"/>
            <a:r>
              <a:rPr lang="en-US" sz="3600" dirty="0">
                <a:solidFill>
                  <a:schemeClr val="bg1"/>
                </a:solidFill>
              </a:rPr>
              <a:t>NASA Centennial Challenges</a:t>
            </a:r>
          </a:p>
        </p:txBody>
      </p:sp>
    </p:spTree>
    <p:extLst>
      <p:ext uri="{BB962C8B-B14F-4D97-AF65-F5344CB8AC3E}">
        <p14:creationId xmlns:p14="http://schemas.microsoft.com/office/powerpoint/2010/main" val="147761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2055011" y="965797"/>
            <a:ext cx="7168988" cy="545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rgbClr val="850014"/>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0256" tIns="44337" rIns="90256" bIns="44337"/>
          <a:lstStyle/>
          <a:p>
            <a:pPr defTabSz="859429" fontAlgn="base">
              <a:spcBef>
                <a:spcPts val="549"/>
              </a:spcBef>
              <a:spcAft>
                <a:spcPct val="0"/>
              </a:spcAft>
              <a:buFont typeface="Arial" pitchFamily="34" charset="0"/>
              <a:buChar char="•"/>
              <a:defRPr/>
            </a:pPr>
            <a:endParaRPr lang="en-US" sz="1463" dirty="0">
              <a:ea typeface="ＭＳ Ｐゴシック" charset="-128"/>
              <a:cs typeface="Arial" pitchFamily="34" charset="0"/>
            </a:endParaRPr>
          </a:p>
        </p:txBody>
      </p:sp>
      <p:sp>
        <p:nvSpPr>
          <p:cNvPr id="7173" name="Content Placeholder 6"/>
          <p:cNvSpPr>
            <a:spLocks noGrp="1"/>
          </p:cNvSpPr>
          <p:nvPr>
            <p:ph idx="4294967295"/>
          </p:nvPr>
        </p:nvSpPr>
        <p:spPr>
          <a:xfrm>
            <a:off x="5451475" y="1643867"/>
            <a:ext cx="5445125" cy="4073525"/>
          </a:xfrm>
          <a:prstGeom prst="rect">
            <a:avLst/>
          </a:prstGeom>
        </p:spPr>
        <p:txBody>
          <a:bodyPr>
            <a:noAutofit/>
          </a:bodyPr>
          <a:lstStyle/>
          <a:p>
            <a:pPr marL="0" indent="0">
              <a:lnSpc>
                <a:spcPct val="107000"/>
              </a:lnSpc>
              <a:buNone/>
            </a:pPr>
            <a:r>
              <a:rPr lang="en-US" sz="2400" b="1" u="sng" dirty="0">
                <a:solidFill>
                  <a:schemeClr val="bg1"/>
                </a:solidFill>
              </a:rPr>
              <a:t>Objectives:</a:t>
            </a:r>
          </a:p>
          <a:p>
            <a:pPr>
              <a:lnSpc>
                <a:spcPct val="107000"/>
              </a:lnSpc>
            </a:pPr>
            <a:endParaRPr lang="en-US" sz="1200" b="1" dirty="0">
              <a:solidFill>
                <a:schemeClr val="bg1"/>
              </a:solidFill>
            </a:endParaRPr>
          </a:p>
          <a:p>
            <a:pPr marL="269217" indent="-269217">
              <a:lnSpc>
                <a:spcPct val="107000"/>
              </a:lnSpc>
            </a:pPr>
            <a:r>
              <a:rPr lang="en-US" sz="2400" b="1" dirty="0">
                <a:solidFill>
                  <a:schemeClr val="bg1"/>
                </a:solidFill>
              </a:rPr>
              <a:t>Expand the </a:t>
            </a:r>
            <a:r>
              <a:rPr lang="en-US" sz="2400" b="1" u="sng" dirty="0">
                <a:solidFill>
                  <a:schemeClr val="bg1"/>
                </a:solidFill>
              </a:rPr>
              <a:t>pool of potential solutions </a:t>
            </a:r>
            <a:r>
              <a:rPr lang="en-US" sz="2400" b="1" dirty="0">
                <a:solidFill>
                  <a:schemeClr val="bg1"/>
                </a:solidFill>
              </a:rPr>
              <a:t>to meet identified NASA research and technology needs</a:t>
            </a:r>
          </a:p>
          <a:p>
            <a:pPr marL="269217" indent="-269217">
              <a:lnSpc>
                <a:spcPct val="107000"/>
              </a:lnSpc>
            </a:pPr>
            <a:endParaRPr lang="en-US" sz="1200" b="1" dirty="0">
              <a:solidFill>
                <a:schemeClr val="bg1"/>
              </a:solidFill>
            </a:endParaRPr>
          </a:p>
          <a:p>
            <a:pPr marL="269217" indent="-269217">
              <a:lnSpc>
                <a:spcPct val="107000"/>
              </a:lnSpc>
            </a:pPr>
            <a:r>
              <a:rPr lang="en-US" sz="2400" b="1" dirty="0">
                <a:solidFill>
                  <a:schemeClr val="bg1"/>
                </a:solidFill>
              </a:rPr>
              <a:t>Stimulate </a:t>
            </a:r>
            <a:r>
              <a:rPr lang="en-US" sz="2400" b="1" u="sng" dirty="0">
                <a:solidFill>
                  <a:schemeClr val="bg1"/>
                </a:solidFill>
              </a:rPr>
              <a:t>new capabilities and commercial markets </a:t>
            </a:r>
            <a:r>
              <a:rPr lang="en-US" sz="2400" b="1" dirty="0">
                <a:solidFill>
                  <a:schemeClr val="bg1"/>
                </a:solidFill>
              </a:rPr>
              <a:t>for the Nation</a:t>
            </a:r>
          </a:p>
          <a:p>
            <a:pPr marL="269217" indent="-269217">
              <a:lnSpc>
                <a:spcPct val="107000"/>
              </a:lnSpc>
            </a:pPr>
            <a:endParaRPr lang="en-US" sz="1200" b="1" dirty="0">
              <a:solidFill>
                <a:schemeClr val="bg1"/>
              </a:solidFill>
            </a:endParaRPr>
          </a:p>
          <a:p>
            <a:pPr marL="269217" indent="-269217">
              <a:lnSpc>
                <a:spcPct val="107000"/>
              </a:lnSpc>
            </a:pPr>
            <a:r>
              <a:rPr lang="en-US" sz="2400" b="1" dirty="0">
                <a:solidFill>
                  <a:schemeClr val="bg1"/>
                </a:solidFill>
              </a:rPr>
              <a:t>Cultivate a </a:t>
            </a:r>
            <a:r>
              <a:rPr lang="en-US" sz="2400" b="1" u="sng" dirty="0">
                <a:solidFill>
                  <a:schemeClr val="bg1"/>
                </a:solidFill>
              </a:rPr>
              <a:t>broader, more diverse community of innovators </a:t>
            </a:r>
            <a:r>
              <a:rPr lang="en-US" sz="2400" b="1" dirty="0">
                <a:solidFill>
                  <a:schemeClr val="bg1"/>
                </a:solidFill>
              </a:rPr>
              <a:t>contributing to NASA and aerospace activities</a:t>
            </a:r>
          </a:p>
          <a:p>
            <a:pPr defTabSz="859429">
              <a:spcBef>
                <a:spcPts val="549"/>
              </a:spcBef>
            </a:pPr>
            <a:endParaRPr lang="en-US" sz="2400" b="1" dirty="0">
              <a:solidFill>
                <a:schemeClr val="bg1"/>
              </a:solidFill>
            </a:endParaRPr>
          </a:p>
          <a:p>
            <a:pPr defTabSz="859429">
              <a:spcBef>
                <a:spcPts val="549"/>
              </a:spcBef>
            </a:pPr>
            <a:endParaRPr lang="en-US" sz="2400" b="1" dirty="0">
              <a:solidFill>
                <a:schemeClr val="bg1"/>
              </a:solidFill>
            </a:endParaRPr>
          </a:p>
          <a:p>
            <a:pPr defTabSz="859429">
              <a:spcBef>
                <a:spcPts val="549"/>
              </a:spcBef>
            </a:pPr>
            <a:endParaRPr lang="en-US" sz="2400" b="1" dirty="0">
              <a:solidFill>
                <a:schemeClr val="bg1"/>
              </a:solidFill>
            </a:endParaRPr>
          </a:p>
        </p:txBody>
      </p:sp>
      <p:sp>
        <p:nvSpPr>
          <p:cNvPr id="8" name="TextBox 7">
            <a:extLst>
              <a:ext uri="{FF2B5EF4-FFF2-40B4-BE49-F238E27FC236}">
                <a16:creationId xmlns:a16="http://schemas.microsoft.com/office/drawing/2014/main" id="{E7A4899F-DBC4-9045-A9C7-16B16F1D5A0A}"/>
              </a:ext>
            </a:extLst>
          </p:cNvPr>
          <p:cNvSpPr txBox="1"/>
          <p:nvPr/>
        </p:nvSpPr>
        <p:spPr>
          <a:xfrm>
            <a:off x="139700" y="170456"/>
            <a:ext cx="11899900" cy="1261884"/>
          </a:xfrm>
          <a:prstGeom prst="rect">
            <a:avLst/>
          </a:prstGeom>
          <a:solidFill>
            <a:srgbClr val="0070C0"/>
          </a:solidFill>
        </p:spPr>
        <p:txBody>
          <a:bodyPr wrap="square" rtlCol="0">
            <a:spAutoFit/>
          </a:bodyPr>
          <a:lstStyle/>
          <a:p>
            <a:pPr algn="ctr" defTabSz="760184"/>
            <a:r>
              <a:rPr lang="en-US" sz="2800" b="1" u="sng" dirty="0">
                <a:solidFill>
                  <a:srgbClr val="FFFFFF"/>
                </a:solidFill>
              </a:rPr>
              <a:t>Goal</a:t>
            </a:r>
            <a:r>
              <a:rPr lang="en-US" sz="2400" b="1" u="sng" dirty="0">
                <a:solidFill>
                  <a:srgbClr val="FFFFFF"/>
                </a:solidFill>
              </a:rPr>
              <a:t>:</a:t>
            </a:r>
          </a:p>
          <a:p>
            <a:pPr algn="ctr" defTabSz="760184"/>
            <a:r>
              <a:rPr lang="en-US" sz="2400" b="1" dirty="0">
                <a:solidFill>
                  <a:srgbClr val="FFFFFF"/>
                </a:solidFill>
              </a:rPr>
              <a:t>Stimulate research and technology solutions to support NASA missions and inspire new national aerospace capabilities through public prize competitions </a:t>
            </a:r>
          </a:p>
        </p:txBody>
      </p:sp>
      <p:pic>
        <p:nvPicPr>
          <p:cNvPr id="4" name="Picture 3">
            <a:extLst>
              <a:ext uri="{FF2B5EF4-FFF2-40B4-BE49-F238E27FC236}">
                <a16:creationId xmlns:a16="http://schemas.microsoft.com/office/drawing/2014/main" id="{279B03B1-4289-9A44-A3DF-A3BD71B1AD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1772710"/>
            <a:ext cx="4453278" cy="4453278"/>
          </a:xfrm>
          <a:prstGeom prst="rect">
            <a:avLst/>
          </a:prstGeom>
        </p:spPr>
      </p:pic>
    </p:spTree>
    <p:extLst>
      <p:ext uri="{BB962C8B-B14F-4D97-AF65-F5344CB8AC3E}">
        <p14:creationId xmlns:p14="http://schemas.microsoft.com/office/powerpoint/2010/main" val="23205211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10F06D-DF2B-514F-B4BC-AC99583B7F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F88EC5E-52D1-CA42-A9DF-95A2D3E091FF}"/>
              </a:ext>
            </a:extLst>
          </p:cNvPr>
          <p:cNvSpPr/>
          <p:nvPr/>
        </p:nvSpPr>
        <p:spPr>
          <a:xfrm>
            <a:off x="2542478" y="3200509"/>
            <a:ext cx="2007983" cy="179798"/>
          </a:xfrm>
          <a:prstGeom prst="rect">
            <a:avLst/>
          </a:prstGeom>
          <a:solidFill>
            <a:srgbClr val="FFFF00">
              <a:alpha val="25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5-Point Star 5">
            <a:extLst>
              <a:ext uri="{FF2B5EF4-FFF2-40B4-BE49-F238E27FC236}">
                <a16:creationId xmlns:a16="http://schemas.microsoft.com/office/drawing/2014/main" id="{7C95F55B-049C-C144-89A2-26186F055747}"/>
              </a:ext>
            </a:extLst>
          </p:cNvPr>
          <p:cNvSpPr/>
          <p:nvPr/>
        </p:nvSpPr>
        <p:spPr>
          <a:xfrm>
            <a:off x="4449699" y="3123156"/>
            <a:ext cx="201524" cy="167361"/>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close up of a logo&#10;&#10;Description automatically generated">
            <a:extLst>
              <a:ext uri="{FF2B5EF4-FFF2-40B4-BE49-F238E27FC236}">
                <a16:creationId xmlns:a16="http://schemas.microsoft.com/office/drawing/2014/main" id="{4AB609ED-6E93-0548-9BF2-BFB75404BE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9699" y="3223277"/>
            <a:ext cx="1026890" cy="733493"/>
          </a:xfrm>
          <a:prstGeom prst="rect">
            <a:avLst/>
          </a:prstGeom>
        </p:spPr>
      </p:pic>
    </p:spTree>
    <p:extLst>
      <p:ext uri="{BB962C8B-B14F-4D97-AF65-F5344CB8AC3E}">
        <p14:creationId xmlns:p14="http://schemas.microsoft.com/office/powerpoint/2010/main" val="14683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2616A9-F2A4-4B68-A4C5-2DA4B0C60023}"/>
              </a:ext>
            </a:extLst>
          </p:cNvPr>
          <p:cNvSpPr>
            <a:spLocks noGrp="1"/>
          </p:cNvSpPr>
          <p:nvPr>
            <p:ph type="sldNum" sz="quarter" idx="12"/>
          </p:nvPr>
        </p:nvSpPr>
        <p:spPr>
          <a:xfrm>
            <a:off x="11545529" y="6492875"/>
            <a:ext cx="646471"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5250982-5B25-47FB-9CFA-4E6F79E854D3}"/>
              </a:ext>
            </a:extLst>
          </p:cNvPr>
          <p:cNvSpPr txBox="1"/>
          <p:nvPr/>
        </p:nvSpPr>
        <p:spPr>
          <a:xfrm>
            <a:off x="248211" y="57478"/>
            <a:ext cx="6698119" cy="523220"/>
          </a:xfrm>
          <a:prstGeom prst="rect">
            <a:avLst/>
          </a:prstGeom>
          <a:noFill/>
        </p:spPr>
        <p:txBody>
          <a:bodyPr wrap="square" rtlCol="0">
            <a:spAutoFit/>
          </a:bodyP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5A5A5">
                    <a:lumMod val="20000"/>
                    <a:lumOff val="80000"/>
                  </a:srgbClr>
                </a:solidFill>
                <a:effectLst/>
                <a:uLnTx/>
                <a:uFillTx/>
                <a:latin typeface="Calibri" panose="020F0502020204030204"/>
                <a:ea typeface="+mn-ea"/>
                <a:cs typeface="Arial" panose="020B0604020202020204" pitchFamily="34" charset="0"/>
              </a:rPr>
              <a:t>Centennial Challenges Program</a:t>
            </a:r>
          </a:p>
        </p:txBody>
      </p:sp>
      <p:sp>
        <p:nvSpPr>
          <p:cNvPr id="5" name="Rectangle 4">
            <a:extLst>
              <a:ext uri="{FF2B5EF4-FFF2-40B4-BE49-F238E27FC236}">
                <a16:creationId xmlns:a16="http://schemas.microsoft.com/office/drawing/2014/main" id="{76274E05-57F0-459B-9F86-A1302D3CDFAB}"/>
              </a:ext>
            </a:extLst>
          </p:cNvPr>
          <p:cNvSpPr/>
          <p:nvPr/>
        </p:nvSpPr>
        <p:spPr>
          <a:xfrm>
            <a:off x="4403119" y="3061068"/>
            <a:ext cx="3201517" cy="52322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solidFill>
                  <a:srgbClr val="FFC000"/>
                </a:solidFill>
                <a:effectLst/>
                <a:uLnTx/>
                <a:uFillTx/>
                <a:latin typeface="Calibri" panose="020F0502020204030204"/>
                <a:ea typeface="+mn-ea"/>
                <a:cs typeface="+mn-cs"/>
              </a:rPr>
              <a:t>Current Challenges </a:t>
            </a:r>
          </a:p>
        </p:txBody>
      </p:sp>
      <p:grpSp>
        <p:nvGrpSpPr>
          <p:cNvPr id="9" name="Group 8">
            <a:extLst>
              <a:ext uri="{FF2B5EF4-FFF2-40B4-BE49-F238E27FC236}">
                <a16:creationId xmlns:a16="http://schemas.microsoft.com/office/drawing/2014/main" id="{0277E375-56C1-49E4-8F62-B2B01963BF65}"/>
              </a:ext>
            </a:extLst>
          </p:cNvPr>
          <p:cNvGrpSpPr/>
          <p:nvPr/>
        </p:nvGrpSpPr>
        <p:grpSpPr>
          <a:xfrm>
            <a:off x="3892630" y="1807302"/>
            <a:ext cx="2032420" cy="1231281"/>
            <a:chOff x="4183821" y="2530280"/>
            <a:chExt cx="1474246" cy="1438764"/>
          </a:xfrm>
          <a:effectLst/>
        </p:grpSpPr>
        <p:sp>
          <p:nvSpPr>
            <p:cNvPr id="10" name="Shape 13650">
              <a:extLst>
                <a:ext uri="{FF2B5EF4-FFF2-40B4-BE49-F238E27FC236}">
                  <a16:creationId xmlns:a16="http://schemas.microsoft.com/office/drawing/2014/main" id="{6298206A-F958-4132-8095-F17043B0A630}"/>
                </a:ext>
              </a:extLst>
            </p:cNvPr>
            <p:cNvSpPr/>
            <p:nvPr/>
          </p:nvSpPr>
          <p:spPr>
            <a:xfrm>
              <a:off x="4183821" y="2530280"/>
              <a:ext cx="1474246" cy="1438764"/>
            </a:xfrm>
            <a:prstGeom prst="ellipse">
              <a:avLst/>
            </a:prstGeom>
            <a:solidFill>
              <a:schemeClr val="bg1"/>
            </a:solidFill>
            <a:ln w="28575" cap="flat">
              <a:solidFill>
                <a:srgbClr val="FFC000"/>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197E0"/>
                  </a:solidFill>
                </a:defRPr>
              </a:lvl1pPr>
            </a:lstStyle>
            <a:p>
              <a:pPr marL="0" marR="0" lvl="0" indent="0" algn="l" defTabSz="685846" rtl="0" eaLnBrk="1" fontAlgn="auto" latinLnBrk="0" hangingPunct="1">
                <a:lnSpc>
                  <a:spcPct val="90000"/>
                </a:lnSpc>
                <a:spcBef>
                  <a:spcPts val="0"/>
                </a:spcBef>
                <a:spcAft>
                  <a:spcPts val="0"/>
                </a:spcAft>
                <a:buClrTx/>
                <a:buSzTx/>
                <a:buFontTx/>
                <a:buNone/>
                <a:tabLst/>
                <a:defRPr/>
              </a:pPr>
              <a:endParaRPr kumimoji="0" sz="2110" b="0" i="0" u="none" strike="noStrike" kern="1200" cap="none" spc="0" normalizeH="0" baseline="0" noProof="0" dirty="0">
                <a:ln>
                  <a:noFill/>
                </a:ln>
                <a:solidFill>
                  <a:srgbClr val="3197E0"/>
                </a:solidFill>
                <a:effectLst/>
                <a:uLnTx/>
                <a:uFillTx/>
                <a:latin typeface="Lato Light" panose="020F0502020204030203" pitchFamily="34" charset="0"/>
                <a:ea typeface="+mn-ea"/>
                <a:cs typeface="+mn-cs"/>
              </a:endParaRPr>
            </a:p>
          </p:txBody>
        </p:sp>
        <p:sp>
          <p:nvSpPr>
            <p:cNvPr id="11" name="TextBox 10">
              <a:extLst>
                <a:ext uri="{FF2B5EF4-FFF2-40B4-BE49-F238E27FC236}">
                  <a16:creationId xmlns:a16="http://schemas.microsoft.com/office/drawing/2014/main" id="{A0A3660B-90EF-429D-9BBB-89D8CEEB83DC}"/>
                </a:ext>
              </a:extLst>
            </p:cNvPr>
            <p:cNvSpPr txBox="1"/>
            <p:nvPr/>
          </p:nvSpPr>
          <p:spPr>
            <a:xfrm>
              <a:off x="4228429" y="2818487"/>
              <a:ext cx="1351190" cy="813577"/>
            </a:xfrm>
            <a:prstGeom prst="rect">
              <a:avLst/>
            </a:prstGeom>
            <a:noFill/>
            <a:ln>
              <a:noFill/>
            </a:ln>
          </p:spPr>
          <p:txBody>
            <a:bodyPr wrap="square" rtlCol="0" anchor="ctr" anchorCtr="0">
              <a:spAutoFit/>
            </a:bodyPr>
            <a:lstStyle/>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79646"/>
                  </a:solidFill>
                  <a:effectLst/>
                  <a:uLnTx/>
                  <a:uFillTx/>
                  <a:latin typeface="Calibri"/>
                  <a:ea typeface="League Spartan" charset="0"/>
                  <a:cs typeface="Poppins" pitchFamily="2" charset="77"/>
                </a:rPr>
                <a:t>307 Teams </a:t>
              </a:r>
            </a:p>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79646"/>
                  </a:solidFill>
                  <a:effectLst/>
                  <a:uLnTx/>
                  <a:uFillTx/>
                  <a:latin typeface="Calibri"/>
                  <a:ea typeface="League Spartan" charset="0"/>
                  <a:cs typeface="Poppins" pitchFamily="2" charset="77"/>
                </a:rPr>
                <a:t>Participated</a:t>
              </a:r>
            </a:p>
          </p:txBody>
        </p:sp>
      </p:grpSp>
      <p:grpSp>
        <p:nvGrpSpPr>
          <p:cNvPr id="12" name="Group 11">
            <a:extLst>
              <a:ext uri="{FF2B5EF4-FFF2-40B4-BE49-F238E27FC236}">
                <a16:creationId xmlns:a16="http://schemas.microsoft.com/office/drawing/2014/main" id="{B43D2502-A0E3-424C-ACE4-FD9C7C642E4D}"/>
              </a:ext>
            </a:extLst>
          </p:cNvPr>
          <p:cNvGrpSpPr/>
          <p:nvPr/>
        </p:nvGrpSpPr>
        <p:grpSpPr>
          <a:xfrm>
            <a:off x="8803083" y="1817299"/>
            <a:ext cx="2064423" cy="1258153"/>
            <a:chOff x="9329629" y="2609405"/>
            <a:chExt cx="1474248" cy="1445998"/>
          </a:xfrm>
          <a:effectLst/>
        </p:grpSpPr>
        <p:sp>
          <p:nvSpPr>
            <p:cNvPr id="13" name="Shape 13649">
              <a:extLst>
                <a:ext uri="{FF2B5EF4-FFF2-40B4-BE49-F238E27FC236}">
                  <a16:creationId xmlns:a16="http://schemas.microsoft.com/office/drawing/2014/main" id="{532CA9FD-1C7C-4B41-8F5E-D174635B8EEE}"/>
                </a:ext>
              </a:extLst>
            </p:cNvPr>
            <p:cNvSpPr/>
            <p:nvPr/>
          </p:nvSpPr>
          <p:spPr>
            <a:xfrm>
              <a:off x="9329629" y="2609405"/>
              <a:ext cx="1474248" cy="1445998"/>
            </a:xfrm>
            <a:prstGeom prst="ellipse">
              <a:avLst/>
            </a:prstGeom>
            <a:solidFill>
              <a:schemeClr val="bg1"/>
            </a:solidFill>
            <a:ln w="28575" cap="flat">
              <a:solidFill>
                <a:schemeClr val="tx2">
                  <a:lumMod val="60000"/>
                  <a:lumOff val="40000"/>
                </a:schemeClr>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197E0"/>
                  </a:solidFill>
                </a:defRPr>
              </a:lvl1pPr>
            </a:lstStyle>
            <a:p>
              <a:pPr marL="0" marR="0" lvl="0" indent="0" algn="l" defTabSz="685846" rtl="0" eaLnBrk="1" fontAlgn="auto" latinLnBrk="0" hangingPunct="1">
                <a:lnSpc>
                  <a:spcPct val="90000"/>
                </a:lnSpc>
                <a:spcBef>
                  <a:spcPts val="0"/>
                </a:spcBef>
                <a:spcAft>
                  <a:spcPts val="0"/>
                </a:spcAft>
                <a:buClrTx/>
                <a:buSzTx/>
                <a:buFontTx/>
                <a:buNone/>
                <a:tabLst/>
                <a:defRPr/>
              </a:pPr>
              <a:endParaRPr kumimoji="0" sz="2110" b="0" i="0" u="none" strike="noStrike" kern="1200" cap="none" spc="0" normalizeH="0" baseline="0" noProof="0" dirty="0">
                <a:ln>
                  <a:noFill/>
                </a:ln>
                <a:solidFill>
                  <a:srgbClr val="3197E0"/>
                </a:solidFill>
                <a:effectLst/>
                <a:uLnTx/>
                <a:uFillTx/>
                <a:latin typeface="Lato Light" panose="020F0502020204030203" pitchFamily="34" charset="0"/>
                <a:ea typeface="+mn-ea"/>
                <a:cs typeface="+mn-cs"/>
              </a:endParaRPr>
            </a:p>
          </p:txBody>
        </p:sp>
        <p:sp>
          <p:nvSpPr>
            <p:cNvPr id="14" name="TextBox 13">
              <a:extLst>
                <a:ext uri="{FF2B5EF4-FFF2-40B4-BE49-F238E27FC236}">
                  <a16:creationId xmlns:a16="http://schemas.microsoft.com/office/drawing/2014/main" id="{EB042911-40FB-4198-9190-8895D8AEAC20}"/>
                </a:ext>
              </a:extLst>
            </p:cNvPr>
            <p:cNvSpPr txBox="1"/>
            <p:nvPr/>
          </p:nvSpPr>
          <p:spPr>
            <a:xfrm>
              <a:off x="9492461" y="2978459"/>
              <a:ext cx="1148584" cy="707886"/>
            </a:xfrm>
            <a:prstGeom prst="rect">
              <a:avLst/>
            </a:prstGeom>
            <a:noFill/>
            <a:ln>
              <a:noFill/>
            </a:ln>
          </p:spPr>
          <p:txBody>
            <a:bodyPr wrap="none" rtlCol="0" anchor="ctr" anchorCtr="0">
              <a:spAutoFit/>
            </a:bodyPr>
            <a:lstStyle/>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F81BD"/>
                  </a:solidFill>
                  <a:effectLst/>
                  <a:uLnTx/>
                  <a:uFillTx/>
                  <a:latin typeface="Calibri"/>
                  <a:ea typeface="League Spartan" charset="0"/>
                  <a:cs typeface="Poppins" pitchFamily="2" charset="77"/>
                </a:rPr>
                <a:t>$10.33M</a:t>
              </a:r>
            </a:p>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F81BD"/>
                  </a:solidFill>
                  <a:effectLst/>
                  <a:uLnTx/>
                  <a:uFillTx/>
                  <a:latin typeface="Calibri"/>
                  <a:ea typeface="League Spartan" charset="0"/>
                  <a:cs typeface="Poppins" pitchFamily="2" charset="77"/>
                </a:rPr>
                <a:t>Awarded</a:t>
              </a:r>
            </a:p>
          </p:txBody>
        </p:sp>
      </p:grpSp>
      <p:grpSp>
        <p:nvGrpSpPr>
          <p:cNvPr id="15" name="Group 14">
            <a:extLst>
              <a:ext uri="{FF2B5EF4-FFF2-40B4-BE49-F238E27FC236}">
                <a16:creationId xmlns:a16="http://schemas.microsoft.com/office/drawing/2014/main" id="{8FC01E8A-89E5-4353-8395-244A68FEF264}"/>
              </a:ext>
            </a:extLst>
          </p:cNvPr>
          <p:cNvGrpSpPr/>
          <p:nvPr/>
        </p:nvGrpSpPr>
        <p:grpSpPr>
          <a:xfrm>
            <a:off x="6250621" y="1817299"/>
            <a:ext cx="2236808" cy="1231284"/>
            <a:chOff x="6342076" y="2577133"/>
            <a:chExt cx="1474248" cy="1320058"/>
          </a:xfrm>
          <a:effectLst/>
        </p:grpSpPr>
        <p:sp>
          <p:nvSpPr>
            <p:cNvPr id="16" name="Shape 13648">
              <a:extLst>
                <a:ext uri="{FF2B5EF4-FFF2-40B4-BE49-F238E27FC236}">
                  <a16:creationId xmlns:a16="http://schemas.microsoft.com/office/drawing/2014/main" id="{3BDB454E-1C68-4945-9E0A-43D582197027}"/>
                </a:ext>
              </a:extLst>
            </p:cNvPr>
            <p:cNvSpPr/>
            <p:nvPr/>
          </p:nvSpPr>
          <p:spPr>
            <a:xfrm>
              <a:off x="6342076" y="2577133"/>
              <a:ext cx="1474248" cy="1320058"/>
            </a:xfrm>
            <a:prstGeom prst="ellipse">
              <a:avLst/>
            </a:prstGeom>
            <a:solidFill>
              <a:schemeClr val="bg1"/>
            </a:solidFill>
            <a:ln w="28575" cap="flat">
              <a:solidFill>
                <a:srgbClr val="C00000"/>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197E0"/>
                  </a:solidFill>
                </a:defRPr>
              </a:lvl1pPr>
            </a:lstStyle>
            <a:p>
              <a:pPr marL="0" marR="0" lvl="0" indent="0" algn="l" defTabSz="685846" rtl="0" eaLnBrk="1" fontAlgn="auto" latinLnBrk="0" hangingPunct="1">
                <a:lnSpc>
                  <a:spcPct val="90000"/>
                </a:lnSpc>
                <a:spcBef>
                  <a:spcPts val="0"/>
                </a:spcBef>
                <a:spcAft>
                  <a:spcPts val="0"/>
                </a:spcAft>
                <a:buClrTx/>
                <a:buSzTx/>
                <a:buFontTx/>
                <a:buNone/>
                <a:tabLst/>
                <a:defRPr/>
              </a:pPr>
              <a:endParaRPr kumimoji="0" sz="2110" b="0" i="0" u="none" strike="noStrike" kern="1200" cap="none" spc="0" normalizeH="0" baseline="0" noProof="0" dirty="0">
                <a:ln>
                  <a:noFill/>
                </a:ln>
                <a:solidFill>
                  <a:srgbClr val="3197E0"/>
                </a:solidFill>
                <a:effectLst/>
                <a:uLnTx/>
                <a:uFillTx/>
                <a:latin typeface="Lato Light" panose="020F0502020204030203" pitchFamily="34" charset="0"/>
                <a:ea typeface="+mn-ea"/>
                <a:cs typeface="+mn-cs"/>
              </a:endParaRPr>
            </a:p>
          </p:txBody>
        </p:sp>
        <p:sp>
          <p:nvSpPr>
            <p:cNvPr id="17" name="TextBox 16">
              <a:extLst>
                <a:ext uri="{FF2B5EF4-FFF2-40B4-BE49-F238E27FC236}">
                  <a16:creationId xmlns:a16="http://schemas.microsoft.com/office/drawing/2014/main" id="{0D1CBDFC-9604-4E7E-AC6B-451C5B93B79F}"/>
                </a:ext>
              </a:extLst>
            </p:cNvPr>
            <p:cNvSpPr txBox="1"/>
            <p:nvPr/>
          </p:nvSpPr>
          <p:spPr>
            <a:xfrm>
              <a:off x="6432524" y="2759492"/>
              <a:ext cx="1344505" cy="98990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504D"/>
                  </a:solidFill>
                  <a:effectLst/>
                  <a:uLnTx/>
                  <a:uFillTx/>
                  <a:latin typeface="Calibri"/>
                  <a:ea typeface="+mn-ea"/>
                  <a:cs typeface="+mn-cs"/>
                </a:rPr>
                <a:t>Participants from 42 States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C0504D"/>
                  </a:solidFill>
                  <a:effectLst/>
                  <a:uLnTx/>
                  <a:uFillTx/>
                  <a:latin typeface="Calibri"/>
                  <a:ea typeface="+mn-ea"/>
                  <a:cs typeface="+mn-cs"/>
                </a:rPr>
                <a:t>24 Countries</a:t>
              </a:r>
            </a:p>
          </p:txBody>
        </p:sp>
      </p:grpSp>
      <p:grpSp>
        <p:nvGrpSpPr>
          <p:cNvPr id="18" name="Group 17">
            <a:extLst>
              <a:ext uri="{FF2B5EF4-FFF2-40B4-BE49-F238E27FC236}">
                <a16:creationId xmlns:a16="http://schemas.microsoft.com/office/drawing/2014/main" id="{9249A9C2-956F-497D-810A-C2A670009FC4}"/>
              </a:ext>
            </a:extLst>
          </p:cNvPr>
          <p:cNvGrpSpPr/>
          <p:nvPr/>
        </p:nvGrpSpPr>
        <p:grpSpPr>
          <a:xfrm>
            <a:off x="1564851" y="1787229"/>
            <a:ext cx="2032419" cy="1229688"/>
            <a:chOff x="921808" y="2590905"/>
            <a:chExt cx="1369799" cy="1413284"/>
          </a:xfrm>
          <a:effectLst/>
        </p:grpSpPr>
        <p:sp>
          <p:nvSpPr>
            <p:cNvPr id="19" name="Shape 13650">
              <a:extLst>
                <a:ext uri="{FF2B5EF4-FFF2-40B4-BE49-F238E27FC236}">
                  <a16:creationId xmlns:a16="http://schemas.microsoft.com/office/drawing/2014/main" id="{2F34A842-0985-46D9-847F-D4C7A8EBCEA2}"/>
                </a:ext>
              </a:extLst>
            </p:cNvPr>
            <p:cNvSpPr/>
            <p:nvPr/>
          </p:nvSpPr>
          <p:spPr>
            <a:xfrm>
              <a:off x="921808" y="2590905"/>
              <a:ext cx="1369799" cy="1413284"/>
            </a:xfrm>
            <a:prstGeom prst="ellipse">
              <a:avLst/>
            </a:prstGeom>
            <a:solidFill>
              <a:schemeClr val="bg1"/>
            </a:solidFill>
            <a:ln w="38100" cap="flat">
              <a:solidFill>
                <a:srgbClr val="92D050"/>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nSpc>
                  <a:spcPct val="90000"/>
                </a:lnSpc>
                <a:defRPr sz="4000">
                  <a:solidFill>
                    <a:srgbClr val="3197E0"/>
                  </a:solidFill>
                </a:defRPr>
              </a:lvl1pPr>
            </a:lstStyle>
            <a:p>
              <a:pPr marL="0" marR="0" lvl="0" indent="0" algn="l" defTabSz="685846" rtl="0" eaLnBrk="1" fontAlgn="auto" latinLnBrk="0" hangingPunct="1">
                <a:lnSpc>
                  <a:spcPct val="90000"/>
                </a:lnSpc>
                <a:spcBef>
                  <a:spcPts val="0"/>
                </a:spcBef>
                <a:spcAft>
                  <a:spcPts val="0"/>
                </a:spcAft>
                <a:buClrTx/>
                <a:buSzTx/>
                <a:buFontTx/>
                <a:buNone/>
                <a:tabLst/>
                <a:defRPr/>
              </a:pPr>
              <a:endParaRPr kumimoji="0" sz="2110" b="0" i="0" u="none" strike="noStrike" kern="1200" cap="none" spc="0" normalizeH="0" baseline="0" noProof="0" dirty="0">
                <a:ln>
                  <a:noFill/>
                </a:ln>
                <a:solidFill>
                  <a:srgbClr val="3197E0"/>
                </a:solidFill>
                <a:effectLst/>
                <a:uLnTx/>
                <a:uFillTx/>
                <a:latin typeface="Lato Light" panose="020F0502020204030203" pitchFamily="34" charset="0"/>
                <a:ea typeface="+mn-ea"/>
                <a:cs typeface="+mn-cs"/>
              </a:endParaRPr>
            </a:p>
          </p:txBody>
        </p:sp>
        <p:sp>
          <p:nvSpPr>
            <p:cNvPr id="20" name="TextBox 19">
              <a:extLst>
                <a:ext uri="{FF2B5EF4-FFF2-40B4-BE49-F238E27FC236}">
                  <a16:creationId xmlns:a16="http://schemas.microsoft.com/office/drawing/2014/main" id="{327ABC1A-6222-4216-8C05-113CE6258EBD}"/>
                </a:ext>
              </a:extLst>
            </p:cNvPr>
            <p:cNvSpPr txBox="1"/>
            <p:nvPr/>
          </p:nvSpPr>
          <p:spPr>
            <a:xfrm>
              <a:off x="1158629" y="2841817"/>
              <a:ext cx="896156" cy="813575"/>
            </a:xfrm>
            <a:prstGeom prst="rect">
              <a:avLst/>
            </a:prstGeom>
            <a:noFill/>
          </p:spPr>
          <p:txBody>
            <a:bodyPr wrap="none" rtlCol="0" anchor="ctr" anchorCtr="0">
              <a:spAutoFit/>
            </a:bodyPr>
            <a:lstStyle/>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BBB59"/>
                  </a:solidFill>
                  <a:effectLst/>
                  <a:uLnTx/>
                  <a:uFillTx/>
                  <a:latin typeface="Calibri"/>
                  <a:ea typeface="League Spartan" charset="0"/>
                  <a:cs typeface="Poppins" pitchFamily="2" charset="77"/>
                </a:rPr>
                <a:t>20</a:t>
              </a:r>
              <a:r>
                <a:rPr lang="en-US" sz="2000" b="1" dirty="0">
                  <a:solidFill>
                    <a:srgbClr val="9BBB59"/>
                  </a:solidFill>
                  <a:latin typeface="Calibri"/>
                  <a:ea typeface="League Spartan" charset="0"/>
                  <a:cs typeface="Poppins" pitchFamily="2" charset="77"/>
                </a:rPr>
                <a:t> </a:t>
              </a:r>
              <a:r>
                <a:rPr kumimoji="0" lang="en-US" sz="2000" b="1" i="0" u="none" strike="noStrike" kern="1200" cap="none" spc="0" normalizeH="0" baseline="0" noProof="0" dirty="0">
                  <a:ln>
                    <a:noFill/>
                  </a:ln>
                  <a:solidFill>
                    <a:srgbClr val="9BBB59"/>
                  </a:solidFill>
                  <a:effectLst/>
                  <a:uLnTx/>
                  <a:uFillTx/>
                  <a:latin typeface="Calibri"/>
                  <a:ea typeface="League Spartan" charset="0"/>
                  <a:cs typeface="Poppins" pitchFamily="2" charset="77"/>
                </a:rPr>
                <a:t>Total</a:t>
              </a:r>
            </a:p>
            <a:p>
              <a:pPr marL="0" marR="0" lvl="0" indent="0" algn="ctr" defTabSz="685846"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9BBB59"/>
                  </a:solidFill>
                  <a:effectLst/>
                  <a:uLnTx/>
                  <a:uFillTx/>
                  <a:latin typeface="Calibri"/>
                  <a:ea typeface="League Spartan" charset="0"/>
                  <a:cs typeface="Poppins" pitchFamily="2" charset="77"/>
                </a:rPr>
                <a:t>Challenges</a:t>
              </a:r>
            </a:p>
          </p:txBody>
        </p:sp>
      </p:grpSp>
      <p:cxnSp>
        <p:nvCxnSpPr>
          <p:cNvPr id="22" name="Straight Connector 21">
            <a:extLst>
              <a:ext uri="{FF2B5EF4-FFF2-40B4-BE49-F238E27FC236}">
                <a16:creationId xmlns:a16="http://schemas.microsoft.com/office/drawing/2014/main" id="{8BF2E524-1EBC-4F8E-86C6-C197BDD0D673}"/>
              </a:ext>
            </a:extLst>
          </p:cNvPr>
          <p:cNvCxnSpPr/>
          <p:nvPr/>
        </p:nvCxnSpPr>
        <p:spPr>
          <a:xfrm>
            <a:off x="7518375" y="3367687"/>
            <a:ext cx="384687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5AD37C6-5A43-4DF9-BA10-04959EBB5ACF}"/>
              </a:ext>
            </a:extLst>
          </p:cNvPr>
          <p:cNvCxnSpPr/>
          <p:nvPr/>
        </p:nvCxnSpPr>
        <p:spPr>
          <a:xfrm>
            <a:off x="556248" y="3351876"/>
            <a:ext cx="384687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3" name="Content Placeholder 9">
            <a:extLst>
              <a:ext uri="{FF2B5EF4-FFF2-40B4-BE49-F238E27FC236}">
                <a16:creationId xmlns:a16="http://schemas.microsoft.com/office/drawing/2014/main" id="{A7DA6406-5E73-2043-8E08-D838DDB7D213}"/>
              </a:ext>
            </a:extLst>
          </p:cNvPr>
          <p:cNvPicPr>
            <a:picLocks noChangeAspect="1"/>
          </p:cNvPicPr>
          <p:nvPr/>
        </p:nvPicPr>
        <p:blipFill>
          <a:blip r:embed="rId3"/>
          <a:stretch>
            <a:fillRect/>
          </a:stretch>
        </p:blipFill>
        <p:spPr>
          <a:xfrm>
            <a:off x="0" y="0"/>
            <a:ext cx="12192000" cy="1104900"/>
          </a:xfrm>
          <a:prstGeom prst="rect">
            <a:avLst/>
          </a:prstGeom>
        </p:spPr>
      </p:pic>
      <p:pic>
        <p:nvPicPr>
          <p:cNvPr id="25" name="Picture 24">
            <a:extLst>
              <a:ext uri="{FF2B5EF4-FFF2-40B4-BE49-F238E27FC236}">
                <a16:creationId xmlns:a16="http://schemas.microsoft.com/office/drawing/2014/main" id="{A40B97CB-C310-9244-B61B-83D9D3E248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9745" y="153944"/>
            <a:ext cx="797011" cy="797011"/>
          </a:xfrm>
          <a:prstGeom prst="rect">
            <a:avLst/>
          </a:prstGeom>
        </p:spPr>
      </p:pic>
      <p:cxnSp>
        <p:nvCxnSpPr>
          <p:cNvPr id="26" name="Straight Connector 25">
            <a:extLst>
              <a:ext uri="{FF2B5EF4-FFF2-40B4-BE49-F238E27FC236}">
                <a16:creationId xmlns:a16="http://schemas.microsoft.com/office/drawing/2014/main" id="{6CBEE676-0424-F54D-8A39-F51AC49646EA}"/>
              </a:ext>
            </a:extLst>
          </p:cNvPr>
          <p:cNvCxnSpPr/>
          <p:nvPr/>
        </p:nvCxnSpPr>
        <p:spPr>
          <a:xfrm>
            <a:off x="1063487" y="148387"/>
            <a:ext cx="0" cy="802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 application, website&#10;&#10;Description automatically generated">
            <a:extLst>
              <a:ext uri="{FF2B5EF4-FFF2-40B4-BE49-F238E27FC236}">
                <a16:creationId xmlns:a16="http://schemas.microsoft.com/office/drawing/2014/main" id="{7CA47D40-E88D-3E46-97C4-85E9379C27B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30587" y="3506124"/>
            <a:ext cx="10634659" cy="3294397"/>
          </a:xfrm>
          <a:prstGeom prst="rect">
            <a:avLst/>
          </a:prstGeom>
        </p:spPr>
      </p:pic>
      <p:sp>
        <p:nvSpPr>
          <p:cNvPr id="27" name="Title 1">
            <a:extLst>
              <a:ext uri="{FF2B5EF4-FFF2-40B4-BE49-F238E27FC236}">
                <a16:creationId xmlns:a16="http://schemas.microsoft.com/office/drawing/2014/main" id="{18EBF1CA-789E-8F49-9071-B395B383F5E2}"/>
              </a:ext>
            </a:extLst>
          </p:cNvPr>
          <p:cNvSpPr txBox="1">
            <a:spLocks/>
          </p:cNvSpPr>
          <p:nvPr/>
        </p:nvSpPr>
        <p:spPr>
          <a:xfrm>
            <a:off x="1297458" y="148387"/>
            <a:ext cx="10626811" cy="95651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Overview of Centennial Challenges Program</a:t>
            </a:r>
          </a:p>
        </p:txBody>
      </p:sp>
    </p:spTree>
    <p:extLst>
      <p:ext uri="{BB962C8B-B14F-4D97-AF65-F5344CB8AC3E}">
        <p14:creationId xmlns:p14="http://schemas.microsoft.com/office/powerpoint/2010/main" val="2423491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CB757C3-2D15-154E-9874-F2A24AB2F7BC}"/>
              </a:ext>
            </a:extLst>
          </p:cNvPr>
          <p:cNvSpPr/>
          <p:nvPr/>
        </p:nvSpPr>
        <p:spPr>
          <a:xfrm>
            <a:off x="6667500" y="3990568"/>
            <a:ext cx="3979562" cy="27270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3DDD9A4-5F98-E84D-92E9-9730B1BE36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445" r="2672" b="2349"/>
          <a:stretch/>
        </p:blipFill>
        <p:spPr>
          <a:xfrm>
            <a:off x="6834831" y="3990568"/>
            <a:ext cx="3644900" cy="2694001"/>
          </a:xfrm>
          <a:prstGeom prst="rect">
            <a:avLst/>
          </a:prstGeom>
          <a:ln w="38100">
            <a:noFill/>
          </a:ln>
        </p:spPr>
      </p:pic>
      <p:sp>
        <p:nvSpPr>
          <p:cNvPr id="2" name="TextBox 1">
            <a:extLst>
              <a:ext uri="{FF2B5EF4-FFF2-40B4-BE49-F238E27FC236}">
                <a16:creationId xmlns:a16="http://schemas.microsoft.com/office/drawing/2014/main" id="{7C636163-C744-6E4A-9A62-32B7BAE8008D}"/>
              </a:ext>
            </a:extLst>
          </p:cNvPr>
          <p:cNvSpPr txBox="1"/>
          <p:nvPr/>
        </p:nvSpPr>
        <p:spPr>
          <a:xfrm>
            <a:off x="266700" y="191819"/>
            <a:ext cx="11595099" cy="744178"/>
          </a:xfrm>
          <a:prstGeom prst="rect">
            <a:avLst/>
          </a:prstGeom>
          <a:noFill/>
        </p:spPr>
        <p:txBody>
          <a:bodyPr wrap="square" rtlCol="0">
            <a:spAutoFit/>
          </a:bodyPr>
          <a:lstStyle/>
          <a:p>
            <a:pPr marL="0" marR="0" lvl="0" indent="0" algn="ctr" defTabSz="443777" rtl="0" eaLnBrk="1" fontAlgn="auto" latinLnBrk="0" hangingPunct="1">
              <a:lnSpc>
                <a:spcPct val="100000"/>
              </a:lnSpc>
              <a:spcBef>
                <a:spcPts val="0"/>
              </a:spcBef>
              <a:spcAft>
                <a:spcPts val="0"/>
              </a:spcAft>
              <a:buClrTx/>
              <a:buSzTx/>
              <a:buFontTx/>
              <a:buNone/>
              <a:tabLst/>
              <a:defRPr/>
            </a:pPr>
            <a:r>
              <a:rPr kumimoji="0" lang="en-US" sz="2118" b="1" i="0" u="none" strike="noStrike" kern="1200" cap="none" spc="0" normalizeH="0" baseline="0" noProof="0" dirty="0">
                <a:ln>
                  <a:noFill/>
                </a:ln>
                <a:solidFill>
                  <a:prstClr val="white"/>
                </a:solidFill>
                <a:effectLst/>
                <a:uLnTx/>
                <a:uFillTx/>
                <a:latin typeface="Arial"/>
                <a:ea typeface="+mn-ea"/>
                <a:cs typeface="Arial"/>
                <a:sym typeface="Arial"/>
              </a:rPr>
              <a:t>For the Past Five Years the Program </a:t>
            </a:r>
            <a:r>
              <a:rPr kumimoji="0" lang="en-US" sz="2118" b="1" i="0" u="none" strike="noStrike" kern="1200" cap="none" spc="0" normalizeH="0" baseline="0" noProof="0" dirty="0">
                <a:ln>
                  <a:noFill/>
                </a:ln>
                <a:solidFill>
                  <a:srgbClr val="F79646">
                    <a:lumMod val="75000"/>
                  </a:srgbClr>
                </a:solidFill>
                <a:effectLst/>
                <a:uLnTx/>
                <a:uFillTx/>
                <a:latin typeface="Arial"/>
                <a:ea typeface="+mn-ea"/>
                <a:cs typeface="Arial"/>
                <a:sym typeface="Arial"/>
              </a:rPr>
              <a:t>has Maintained a High Level of Performance </a:t>
            </a:r>
            <a:r>
              <a:rPr kumimoji="0" lang="en-US" sz="2118" b="1" i="0" u="none" strike="noStrike" kern="1200" cap="none" spc="0" normalizeH="0" baseline="0" noProof="0" dirty="0">
                <a:ln>
                  <a:noFill/>
                </a:ln>
                <a:solidFill>
                  <a:prstClr val="white"/>
                </a:solidFill>
                <a:effectLst/>
                <a:uLnTx/>
                <a:uFillTx/>
                <a:latin typeface="Arial"/>
                <a:ea typeface="+mn-ea"/>
                <a:cs typeface="Arial"/>
                <a:sym typeface="Arial"/>
              </a:rPr>
              <a:t>Related to Active Challenges, Competitions and Percentage (%) of Awarded Prize Purse</a:t>
            </a:r>
          </a:p>
        </p:txBody>
      </p:sp>
      <p:pic>
        <p:nvPicPr>
          <p:cNvPr id="3" name="Picture 2">
            <a:extLst>
              <a:ext uri="{FF2B5EF4-FFF2-40B4-BE49-F238E27FC236}">
                <a16:creationId xmlns:a16="http://schemas.microsoft.com/office/drawing/2014/main" id="{9148FDDA-4EE2-964D-9BE7-9B155F5C8C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78555" y="927861"/>
            <a:ext cx="4758100" cy="3062707"/>
          </a:xfrm>
          <a:prstGeom prst="rect">
            <a:avLst/>
          </a:prstGeom>
          <a:ln w="38100">
            <a:solidFill>
              <a:schemeClr val="tx1"/>
            </a:solidFill>
          </a:ln>
        </p:spPr>
      </p:pic>
      <p:pic>
        <p:nvPicPr>
          <p:cNvPr id="4" name="Picture 3">
            <a:extLst>
              <a:ext uri="{FF2B5EF4-FFF2-40B4-BE49-F238E27FC236}">
                <a16:creationId xmlns:a16="http://schemas.microsoft.com/office/drawing/2014/main" id="{EA473F88-6D79-8041-B5A7-2AB0BD4C5F7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037131" y="917609"/>
            <a:ext cx="4609931" cy="3047559"/>
          </a:xfrm>
          <a:prstGeom prst="rect">
            <a:avLst/>
          </a:prstGeom>
          <a:ln w="38100">
            <a:solidFill>
              <a:schemeClr val="tx1"/>
            </a:solidFill>
          </a:ln>
        </p:spPr>
      </p:pic>
      <p:pic>
        <p:nvPicPr>
          <p:cNvPr id="6" name="Picture 5">
            <a:extLst>
              <a:ext uri="{FF2B5EF4-FFF2-40B4-BE49-F238E27FC236}">
                <a16:creationId xmlns:a16="http://schemas.microsoft.com/office/drawing/2014/main" id="{248C6FA5-A354-CF4E-B52D-FC6C3598E63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78033" y="3997580"/>
            <a:ext cx="5276767" cy="2720019"/>
          </a:xfrm>
          <a:prstGeom prst="rect">
            <a:avLst/>
          </a:prstGeom>
          <a:ln w="38100">
            <a:solidFill>
              <a:schemeClr val="tx1"/>
            </a:solidFill>
          </a:ln>
        </p:spPr>
      </p:pic>
    </p:spTree>
    <p:extLst>
      <p:ext uri="{BB962C8B-B14F-4D97-AF65-F5344CB8AC3E}">
        <p14:creationId xmlns:p14="http://schemas.microsoft.com/office/powerpoint/2010/main" val="428583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786345-8DCD-924A-BBD0-227255FA84E6}"/>
              </a:ext>
            </a:extLst>
          </p:cNvPr>
          <p:cNvSpPr txBox="1"/>
          <p:nvPr/>
        </p:nvSpPr>
        <p:spPr>
          <a:xfrm>
            <a:off x="7464614" y="17839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dirty="0">
                <a:latin typeface="+mj-lt"/>
                <a:ea typeface="+mj-ea"/>
                <a:cs typeface="+mj-cs"/>
              </a:rPr>
              <a:t>Cube Quest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a:extLst>
              <a:ext uri="{FF2B5EF4-FFF2-40B4-BE49-F238E27FC236}">
                <a16:creationId xmlns:a16="http://schemas.microsoft.com/office/drawing/2014/main" id="{B6959D81-16CD-CF4F-A48D-5C7C601F99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76" r="2"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84596291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Graphical user interface&#10;&#10;Description automatically generated">
            <a:extLst>
              <a:ext uri="{FF2B5EF4-FFF2-40B4-BE49-F238E27FC236}">
                <a16:creationId xmlns:a16="http://schemas.microsoft.com/office/drawing/2014/main" id="{BA9CF438-6F07-AD4C-8654-815E7AF061F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9702" r="8424" b="9089"/>
          <a:stretch/>
        </p:blipFill>
        <p:spPr>
          <a:xfrm>
            <a:off x="3523488" y="10"/>
            <a:ext cx="8668512" cy="6857990"/>
          </a:xfrm>
          <a:prstGeom prst="rect">
            <a:avLst/>
          </a:prstGeom>
        </p:spPr>
      </p:pic>
      <p:sp>
        <p:nvSpPr>
          <p:cNvPr id="34" name="Rectangle 3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F61FBE0F-9527-214F-B878-705FD7328987}"/>
              </a:ext>
            </a:extLst>
          </p:cNvPr>
          <p:cNvSpPr txBox="1"/>
          <p:nvPr/>
        </p:nvSpPr>
        <p:spPr>
          <a:xfrm>
            <a:off x="477981" y="1122363"/>
            <a:ext cx="4023360" cy="320413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b="1" dirty="0">
                <a:latin typeface="+mj-lt"/>
                <a:ea typeface="+mj-ea"/>
                <a:cs typeface="+mj-cs"/>
              </a:rPr>
              <a:t>Vascular Tissue Challenge</a:t>
            </a:r>
          </a:p>
        </p:txBody>
      </p:sp>
      <p:sp>
        <p:nvSpPr>
          <p:cNvPr id="36" name="Rectangle 3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713019"/>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4">
            <a:extLst>
              <a:ext uri="{FF2B5EF4-FFF2-40B4-BE49-F238E27FC236}">
                <a16:creationId xmlns:a16="http://schemas.microsoft.com/office/drawing/2014/main" id="{7CA0DAA6-33B8-4A25-810D-2F4D816FB4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97259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8E2BB61B-0D10-ED40-91C9-9A27B5A53F8A}"/>
              </a:ext>
            </a:extLst>
          </p:cNvPr>
          <p:cNvSpPr txBox="1"/>
          <p:nvPr/>
        </p:nvSpPr>
        <p:spPr>
          <a:xfrm>
            <a:off x="651307" y="640081"/>
            <a:ext cx="3377183" cy="3681976"/>
          </a:xfrm>
          <a:prstGeom prst="rect">
            <a:avLst/>
          </a:prstGeom>
          <a:noFill/>
        </p:spPr>
        <p:txBody>
          <a:bodyPr vert="horz" lIns="91440" tIns="45720" rIns="91440" bIns="45720" rtlCol="0" anchor="b">
            <a:normAutofit/>
          </a:bodyPr>
          <a:lstStyle/>
          <a:p>
            <a:pPr>
              <a:lnSpc>
                <a:spcPct val="90000"/>
              </a:lnSpc>
              <a:spcBef>
                <a:spcPct val="0"/>
              </a:spcBef>
              <a:spcAft>
                <a:spcPts val="600"/>
              </a:spcAft>
            </a:pPr>
            <a:r>
              <a:rPr lang="en-US" sz="4400" b="1" dirty="0">
                <a:solidFill>
                  <a:schemeClr val="bg1"/>
                </a:solidFill>
                <a:latin typeface="+mj-lt"/>
                <a:ea typeface="+mj-ea"/>
                <a:cs typeface="+mj-cs"/>
              </a:rPr>
              <a:t>CO</a:t>
            </a:r>
            <a:r>
              <a:rPr lang="en-US" sz="4400" b="1" baseline="-25000" dirty="0">
                <a:solidFill>
                  <a:schemeClr val="bg1"/>
                </a:solidFill>
                <a:latin typeface="+mj-lt"/>
                <a:ea typeface="+mj-ea"/>
                <a:cs typeface="+mj-cs"/>
              </a:rPr>
              <a:t>2</a:t>
            </a:r>
            <a:r>
              <a:rPr lang="en-US" sz="4400" b="1" dirty="0">
                <a:solidFill>
                  <a:schemeClr val="bg1"/>
                </a:solidFill>
                <a:latin typeface="+mj-lt"/>
                <a:ea typeface="+mj-ea"/>
                <a:cs typeface="+mj-cs"/>
              </a:rPr>
              <a:t> Conversion Challenge</a:t>
            </a:r>
          </a:p>
        </p:txBody>
      </p:sp>
      <p:pic>
        <p:nvPicPr>
          <p:cNvPr id="3" name="Picture 2" descr="A person wearing a hat&#10;&#10;Description automatically generated">
            <a:extLst>
              <a:ext uri="{FF2B5EF4-FFF2-40B4-BE49-F238E27FC236}">
                <a16:creationId xmlns:a16="http://schemas.microsoft.com/office/drawing/2014/main" id="{6793375E-30DD-254F-BFB5-9E638CB9DD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685" r="-1" b="-1"/>
          <a:stretch/>
        </p:blipFill>
        <p:spPr>
          <a:xfrm>
            <a:off x="4654297" y="10"/>
            <a:ext cx="7537704" cy="6857990"/>
          </a:xfrm>
          <a:prstGeom prst="rect">
            <a:avLst/>
          </a:prstGeom>
        </p:spPr>
      </p:pic>
    </p:spTree>
    <p:extLst>
      <p:ext uri="{BB962C8B-B14F-4D97-AF65-F5344CB8AC3E}">
        <p14:creationId xmlns:p14="http://schemas.microsoft.com/office/powerpoint/2010/main" val="530308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person wearing a uniform&#10;&#10;Description automatically generated">
            <a:extLst>
              <a:ext uri="{FF2B5EF4-FFF2-40B4-BE49-F238E27FC236}">
                <a16:creationId xmlns:a16="http://schemas.microsoft.com/office/drawing/2014/main" id="{A03B8A84-E1A7-F548-B803-E464324AAA7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3190" r="9093" b="10416"/>
          <a:stretch/>
        </p:blipFill>
        <p:spPr>
          <a:xfrm>
            <a:off x="2562726" y="1"/>
            <a:ext cx="9629274" cy="6857999"/>
          </a:xfrm>
          <a:prstGeom prst="rect">
            <a:avLst/>
          </a:prstGeom>
        </p:spPr>
      </p:pic>
      <p:sp>
        <p:nvSpPr>
          <p:cNvPr id="23" name="Freeform: Shape 22">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583104F-B44D-924F-B82A-C81A79641A6E}"/>
              </a:ext>
            </a:extLst>
          </p:cNvPr>
          <p:cNvSpPr txBox="1"/>
          <p:nvPr/>
        </p:nvSpPr>
        <p:spPr>
          <a:xfrm>
            <a:off x="804672" y="342006"/>
            <a:ext cx="3879232" cy="224812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b="1" dirty="0">
                <a:latin typeface="+mj-lt"/>
                <a:ea typeface="+mj-ea"/>
                <a:cs typeface="+mj-cs"/>
              </a:rPr>
              <a:t>Space Robotics</a:t>
            </a:r>
          </a:p>
          <a:p>
            <a:pPr>
              <a:lnSpc>
                <a:spcPct val="90000"/>
              </a:lnSpc>
              <a:spcBef>
                <a:spcPct val="0"/>
              </a:spcBef>
              <a:spcAft>
                <a:spcPts val="600"/>
              </a:spcAft>
            </a:pPr>
            <a:r>
              <a:rPr lang="en-US" sz="5000" b="1" dirty="0">
                <a:latin typeface="+mj-lt"/>
                <a:ea typeface="+mj-ea"/>
                <a:cs typeface="+mj-cs"/>
              </a:rPr>
              <a:t>Challenge</a:t>
            </a:r>
          </a:p>
        </p:txBody>
      </p:sp>
    </p:spTree>
    <p:extLst>
      <p:ext uri="{BB962C8B-B14F-4D97-AF65-F5344CB8AC3E}">
        <p14:creationId xmlns:p14="http://schemas.microsoft.com/office/powerpoint/2010/main" val="192230592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8A6557-7BC1-3D49-BC68-79010CD98698}"/>
              </a:ext>
            </a:extLst>
          </p:cNvPr>
          <p:cNvSpPr txBox="1"/>
          <p:nvPr/>
        </p:nvSpPr>
        <p:spPr>
          <a:xfrm>
            <a:off x="7464614" y="17839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Watts on the Moon Challenge</a:t>
            </a:r>
          </a:p>
        </p:txBody>
      </p:sp>
      <p:sp>
        <p:nvSpPr>
          <p:cNvPr id="26" name="Freeform: Shape 2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picture containing photo, dark, sitting, table&#10;&#10;Description automatically generated">
            <a:extLst>
              <a:ext uri="{FF2B5EF4-FFF2-40B4-BE49-F238E27FC236}">
                <a16:creationId xmlns:a16="http://schemas.microsoft.com/office/drawing/2014/main" id="{F00BA30D-0CDF-5E41-BB2B-5B7211EF42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2886" r="2"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64253092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4F42F6-8D5A-834D-A495-B39DDC248724}"/>
              </a:ext>
            </a:extLst>
          </p:cNvPr>
          <p:cNvSpPr txBox="1"/>
          <p:nvPr/>
        </p:nvSpPr>
        <p:spPr>
          <a:xfrm>
            <a:off x="7464614" y="1783959"/>
            <a:ext cx="4087306"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Deep Space Food Challenge</a:t>
            </a:r>
          </a:p>
        </p:txBody>
      </p:sp>
      <p:sp>
        <p:nvSpPr>
          <p:cNvPr id="29" name="Freeform: Shape 2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picture containing person, sitting, table, holding&#10;&#10;Description automatically generated">
            <a:extLst>
              <a:ext uri="{FF2B5EF4-FFF2-40B4-BE49-F238E27FC236}">
                <a16:creationId xmlns:a16="http://schemas.microsoft.com/office/drawing/2014/main" id="{B0F19603-756F-AA46-B2B1-B7F2BE926EE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315" r="6313"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375073716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TextBox 3">
            <a:extLst>
              <a:ext uri="{FF2B5EF4-FFF2-40B4-BE49-F238E27FC236}">
                <a16:creationId xmlns:a16="http://schemas.microsoft.com/office/drawing/2014/main" id="{8DDA584F-D2E5-9E4A-BD8C-76A647EE340A}"/>
              </a:ext>
            </a:extLst>
          </p:cNvPr>
          <p:cNvSpPr txBox="1"/>
          <p:nvPr/>
        </p:nvSpPr>
        <p:spPr>
          <a:xfrm>
            <a:off x="8842248" y="1481328"/>
            <a:ext cx="2926080" cy="24688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latin typeface="+mj-lt"/>
                <a:ea typeface="+mj-ea"/>
                <a:cs typeface="+mj-cs"/>
              </a:rPr>
              <a:t>Break the Ice Challenge</a:t>
            </a:r>
          </a:p>
        </p:txBody>
      </p:sp>
      <p:sp>
        <p:nvSpPr>
          <p:cNvPr id="31"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Shape 34">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pic>
        <p:nvPicPr>
          <p:cNvPr id="2" name="Picture 1">
            <a:extLst>
              <a:ext uri="{FF2B5EF4-FFF2-40B4-BE49-F238E27FC236}">
                <a16:creationId xmlns:a16="http://schemas.microsoft.com/office/drawing/2014/main" id="{B757C3CC-CCE1-8E48-8EA1-2B27243D538D}"/>
              </a:ext>
            </a:extLst>
          </p:cNvPr>
          <p:cNvPicPr>
            <a:picLocks noChangeAspect="1"/>
          </p:cNvPicPr>
          <p:nvPr/>
        </p:nvPicPr>
        <p:blipFill rotWithShape="1">
          <a:blip r:embed="rId2"/>
          <a:srcRect l="2270" r="1058"/>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3279589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DA584F-D2E5-9E4A-BD8C-76A647EE340A}"/>
              </a:ext>
            </a:extLst>
          </p:cNvPr>
          <p:cNvSpPr txBox="1"/>
          <p:nvPr/>
        </p:nvSpPr>
        <p:spPr>
          <a:xfrm>
            <a:off x="7464614" y="-242064"/>
            <a:ext cx="4727385" cy="28891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dirty="0">
                <a:latin typeface="+mj-lt"/>
                <a:ea typeface="+mj-ea"/>
                <a:cs typeface="+mj-cs"/>
              </a:rPr>
              <a:t>3D Printed Habitat Challenge</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 name="Picture 2" descr="A picture containing person, standing, front, sign&#10;&#10;Description automatically generated">
            <a:extLst>
              <a:ext uri="{FF2B5EF4-FFF2-40B4-BE49-F238E27FC236}">
                <a16:creationId xmlns:a16="http://schemas.microsoft.com/office/drawing/2014/main" id="{236738EC-2E61-D542-A821-60E6AF65A8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72273293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5697E42D-0047-D641-A87D-C0AD718F333D}"/>
              </a:ext>
            </a:extLst>
          </p:cNvPr>
          <p:cNvSpPr/>
          <p:nvPr/>
        </p:nvSpPr>
        <p:spPr>
          <a:xfrm>
            <a:off x="220062" y="2807672"/>
            <a:ext cx="11764686" cy="1992288"/>
          </a:xfrm>
          <a:prstGeom prst="rect">
            <a:avLst/>
          </a:prstGeom>
          <a:solidFill>
            <a:schemeClr val="tx1"/>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48434F0-F4BF-554F-B252-A70D43107B11}"/>
              </a:ext>
            </a:extLst>
          </p:cNvPr>
          <p:cNvSpPr/>
          <p:nvPr/>
        </p:nvSpPr>
        <p:spPr>
          <a:xfrm>
            <a:off x="220062" y="951887"/>
            <a:ext cx="11777497" cy="1781821"/>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3B028B5-EF57-6040-9312-E8A083013781}"/>
              </a:ext>
            </a:extLst>
          </p:cNvPr>
          <p:cNvGrpSpPr/>
          <p:nvPr/>
        </p:nvGrpSpPr>
        <p:grpSpPr>
          <a:xfrm>
            <a:off x="331416" y="1143557"/>
            <a:ext cx="6124682" cy="1431255"/>
            <a:chOff x="109708" y="1673368"/>
            <a:chExt cx="5106780" cy="1628701"/>
          </a:xfrm>
        </p:grpSpPr>
        <p:pic>
          <p:nvPicPr>
            <p:cNvPr id="11" name="Picture 10" descr="TeamGamma.jpg">
              <a:extLst>
                <a:ext uri="{FF2B5EF4-FFF2-40B4-BE49-F238E27FC236}">
                  <a16:creationId xmlns:a16="http://schemas.microsoft.com/office/drawing/2014/main" id="{A8B48C33-3795-454E-AEDC-A0E5A36327E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a:stretch/>
          </p:blipFill>
          <p:spPr>
            <a:xfrm>
              <a:off x="1849084" y="1673368"/>
              <a:ext cx="1681829" cy="1584439"/>
            </a:xfrm>
            <a:prstGeom prst="rect">
              <a:avLst/>
            </a:prstGeom>
          </p:spPr>
        </p:pic>
        <p:pic>
          <p:nvPicPr>
            <p:cNvPr id="12" name="Picture 11" descr="LavaHive.jpg">
              <a:extLst>
                <a:ext uri="{FF2B5EF4-FFF2-40B4-BE49-F238E27FC236}">
                  <a16:creationId xmlns:a16="http://schemas.microsoft.com/office/drawing/2014/main" id="{02626ACB-04EA-8741-B8A5-04474159F01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30913" y="1690246"/>
              <a:ext cx="1685575" cy="1584440"/>
            </a:xfrm>
            <a:prstGeom prst="rect">
              <a:avLst/>
            </a:prstGeom>
          </p:spPr>
        </p:pic>
        <p:pic>
          <p:nvPicPr>
            <p:cNvPr id="14" name="Picture 13" descr="SEAarch.jpg">
              <a:extLst>
                <a:ext uri="{FF2B5EF4-FFF2-40B4-BE49-F238E27FC236}">
                  <a16:creationId xmlns:a16="http://schemas.microsoft.com/office/drawing/2014/main" id="{3541F9A3-A0EC-4949-8326-E6F912E4D3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63509" y="1673369"/>
              <a:ext cx="1685575" cy="1584381"/>
            </a:xfrm>
            <a:prstGeom prst="rect">
              <a:avLst/>
            </a:prstGeom>
          </p:spPr>
        </p:pic>
        <p:sp>
          <p:nvSpPr>
            <p:cNvPr id="20" name="TextBox 19">
              <a:extLst>
                <a:ext uri="{FF2B5EF4-FFF2-40B4-BE49-F238E27FC236}">
                  <a16:creationId xmlns:a16="http://schemas.microsoft.com/office/drawing/2014/main" id="{93789CF2-D7F4-444E-8FA9-08E709C3BC6A}"/>
                </a:ext>
              </a:extLst>
            </p:cNvPr>
            <p:cNvSpPr txBox="1"/>
            <p:nvPr/>
          </p:nvSpPr>
          <p:spPr>
            <a:xfrm>
              <a:off x="109708" y="2783515"/>
              <a:ext cx="1699831" cy="3772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1</a:t>
              </a:r>
              <a:r>
                <a:rPr kumimoji="0" lang="en-US" sz="777" b="1" i="0" u="none" strike="noStrike" kern="1200" cap="none" spc="0" normalizeH="0" baseline="30000" noProof="0" dirty="0">
                  <a:ln>
                    <a:noFill/>
                  </a:ln>
                  <a:solidFill>
                    <a:srgbClr val="FFFFFF"/>
                  </a:solidFill>
                  <a:effectLst/>
                  <a:uLnTx/>
                  <a:uFillTx/>
                  <a:latin typeface="Calibri" panose="020F0502020204030204"/>
                  <a:ea typeface="+mn-ea"/>
                  <a:cs typeface="+mn-cs"/>
                </a:rPr>
                <a:t>st</a:t>
              </a: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SEArch/Clouds Architecture Office</a:t>
              </a:r>
            </a:p>
          </p:txBody>
        </p:sp>
        <p:sp>
          <p:nvSpPr>
            <p:cNvPr id="21" name="TextBox 20">
              <a:extLst>
                <a:ext uri="{FF2B5EF4-FFF2-40B4-BE49-F238E27FC236}">
                  <a16:creationId xmlns:a16="http://schemas.microsoft.com/office/drawing/2014/main" id="{8A96C321-9220-8941-BE54-1C80757E549C}"/>
                </a:ext>
              </a:extLst>
            </p:cNvPr>
            <p:cNvSpPr txBox="1"/>
            <p:nvPr/>
          </p:nvSpPr>
          <p:spPr>
            <a:xfrm>
              <a:off x="1863037" y="2924835"/>
              <a:ext cx="844943" cy="37723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2</a:t>
              </a:r>
              <a:r>
                <a:rPr kumimoji="0" lang="en-US" sz="777" b="1" i="0" u="none" strike="noStrike" kern="1200" cap="none" spc="0" normalizeH="0" baseline="30000" noProof="0" dirty="0">
                  <a:ln>
                    <a:noFill/>
                  </a:ln>
                  <a:solidFill>
                    <a:srgbClr val="FFFFFF"/>
                  </a:solidFill>
                  <a:effectLst/>
                  <a:uLnTx/>
                  <a:uFillTx/>
                  <a:latin typeface="Calibri" panose="020F0502020204030204"/>
                  <a:ea typeface="+mn-ea"/>
                  <a:cs typeface="+mn-cs"/>
                </a:rPr>
                <a:t>nd</a:t>
              </a: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 Place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Team Gamma</a:t>
              </a:r>
            </a:p>
          </p:txBody>
        </p:sp>
        <p:sp>
          <p:nvSpPr>
            <p:cNvPr id="22" name="TextBox 21">
              <a:extLst>
                <a:ext uri="{FF2B5EF4-FFF2-40B4-BE49-F238E27FC236}">
                  <a16:creationId xmlns:a16="http://schemas.microsoft.com/office/drawing/2014/main" id="{8116BD02-A649-5C41-805F-C23752B8CC69}"/>
                </a:ext>
              </a:extLst>
            </p:cNvPr>
            <p:cNvSpPr txBox="1"/>
            <p:nvPr/>
          </p:nvSpPr>
          <p:spPr>
            <a:xfrm>
              <a:off x="3495114" y="2924836"/>
              <a:ext cx="637780" cy="37723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3</a:t>
              </a:r>
              <a:r>
                <a:rPr kumimoji="0" lang="en-US" sz="777" b="1" i="0" u="none" strike="noStrike" kern="1200" cap="none" spc="0" normalizeH="0" baseline="30000" noProof="0" dirty="0">
                  <a:ln>
                    <a:noFill/>
                  </a:ln>
                  <a:solidFill>
                    <a:srgbClr val="FFFFFF"/>
                  </a:solidFill>
                  <a:effectLst/>
                  <a:uLnTx/>
                  <a:uFillTx/>
                  <a:latin typeface="Calibri" panose="020F0502020204030204"/>
                  <a:ea typeface="+mn-ea"/>
                  <a:cs typeface="+mn-cs"/>
                </a:rPr>
                <a:t>rd</a:t>
              </a: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7" b="1" i="0" u="none" strike="noStrike" kern="1200" cap="none" spc="0" normalizeH="0" baseline="0" noProof="0" dirty="0">
                  <a:ln>
                    <a:noFill/>
                  </a:ln>
                  <a:solidFill>
                    <a:srgbClr val="FFFFFF"/>
                  </a:solidFill>
                  <a:effectLst/>
                  <a:uLnTx/>
                  <a:uFillTx/>
                  <a:latin typeface="Calibri" panose="020F0502020204030204"/>
                  <a:ea typeface="+mn-ea"/>
                  <a:cs typeface="+mn-cs"/>
                </a:rPr>
                <a:t>Lava Hive</a:t>
              </a:r>
            </a:p>
          </p:txBody>
        </p:sp>
      </p:grpSp>
      <p:sp>
        <p:nvSpPr>
          <p:cNvPr id="27" name="Rectangle 26">
            <a:extLst>
              <a:ext uri="{FF2B5EF4-FFF2-40B4-BE49-F238E27FC236}">
                <a16:creationId xmlns:a16="http://schemas.microsoft.com/office/drawing/2014/main" id="{769DCC9C-3AE2-E948-87E3-B77D6B2002C0}"/>
              </a:ext>
            </a:extLst>
          </p:cNvPr>
          <p:cNvSpPr/>
          <p:nvPr/>
        </p:nvSpPr>
        <p:spPr>
          <a:xfrm>
            <a:off x="408630" y="3084932"/>
            <a:ext cx="11563308" cy="169323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91D9BCAE-36D0-354D-BFD3-ECD17A6C9AA5}"/>
              </a:ext>
            </a:extLst>
          </p:cNvPr>
          <p:cNvSpPr/>
          <p:nvPr/>
        </p:nvSpPr>
        <p:spPr>
          <a:xfrm>
            <a:off x="220062" y="4878437"/>
            <a:ext cx="11777496" cy="1844893"/>
          </a:xfrm>
          <a:prstGeom prst="rect">
            <a:avLst/>
          </a:prstGeom>
          <a:solidFill>
            <a:schemeClr val="tx1"/>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199E93D5-F1B8-784B-BC2B-3EA44D5DF619}"/>
              </a:ext>
            </a:extLst>
          </p:cNvPr>
          <p:cNvSpPr txBox="1"/>
          <p:nvPr/>
        </p:nvSpPr>
        <p:spPr>
          <a:xfrm>
            <a:off x="408630" y="3134371"/>
            <a:ext cx="5726228" cy="1266309"/>
          </a:xfrm>
          <a:prstGeom prst="rect">
            <a:avLst/>
          </a:prstGeom>
          <a:solidFill>
            <a:schemeClr val="accent3">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3DPH Challenge Phase 2: Material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6/2016- 5/2017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9" b="1" i="0" u="none" strike="noStrike" kern="1200" cap="none" spc="0" normalizeH="0" baseline="0" noProof="0" dirty="0">
                <a:ln>
                  <a:noFill/>
                </a:ln>
                <a:solidFill>
                  <a:srgbClr val="FFFFFF"/>
                </a:solidFill>
                <a:effectLst/>
                <a:uLnTx/>
                <a:uFillTx/>
                <a:latin typeface="Calibri" panose="020F0502020204030204"/>
                <a:ea typeface="+mn-ea"/>
                <a:cs typeface="+mn-cs"/>
              </a:rPr>
              <a:t>Prize Purse: $1,100,000/$701,000 awarded</a:t>
            </a:r>
          </a:p>
          <a:p>
            <a:pPr marL="0" marR="0" lvl="0" indent="0" algn="ctr" defTabSz="914400" rtl="0" eaLnBrk="1" fontAlgn="auto" latinLnBrk="0" hangingPunct="1">
              <a:lnSpc>
                <a:spcPts val="1941"/>
              </a:lnSpc>
              <a:spcBef>
                <a:spcPts val="0"/>
              </a:spcBef>
              <a:spcAft>
                <a:spcPts val="971"/>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Autonomously 3D Print structural components using terrestrial/space-based materials and recyclables.</a:t>
            </a:r>
          </a:p>
        </p:txBody>
      </p:sp>
      <p:sp>
        <p:nvSpPr>
          <p:cNvPr id="33" name="TextBox 32">
            <a:extLst>
              <a:ext uri="{FF2B5EF4-FFF2-40B4-BE49-F238E27FC236}">
                <a16:creationId xmlns:a16="http://schemas.microsoft.com/office/drawing/2014/main" id="{8C8F9924-490F-5748-BDF5-FE17F2AE00F2}"/>
              </a:ext>
            </a:extLst>
          </p:cNvPr>
          <p:cNvSpPr txBox="1"/>
          <p:nvPr/>
        </p:nvSpPr>
        <p:spPr>
          <a:xfrm>
            <a:off x="6839233" y="1246253"/>
            <a:ext cx="4977672" cy="1200329"/>
          </a:xfrm>
          <a:prstGeom prst="rect">
            <a:avLst/>
          </a:prstGeom>
          <a:solidFill>
            <a:srgbClr val="00206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3DPH Challenge Phase 1: Design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7/2015- 9/2015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a:ea typeface="+mn-ea"/>
                <a:cs typeface="+mn-cs"/>
              </a:rPr>
              <a:t>Prize Purse: $50,000/$40,000 awarded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Develop state-of-the-art architectural concepts that take advantage of the unique </a:t>
            </a:r>
            <a:r>
              <a:rPr kumimoji="0" lang="en-US" sz="1400" b="0" i="0" u="none" strike="noStrike" kern="1200" cap="none" spc="-10" normalizeH="0" baseline="0" noProof="0" dirty="0">
                <a:ln>
                  <a:noFill/>
                </a:ln>
                <a:solidFill>
                  <a:srgbClr val="FFFFFF"/>
                </a:solidFill>
                <a:effectLst/>
                <a:uLnTx/>
                <a:uFillTx/>
                <a:latin typeface="Calibri" panose="020F0502020204030204"/>
                <a:ea typeface="+mn-ea"/>
                <a:cs typeface="+mn-cs"/>
              </a:rPr>
              <a:t>capabilities offered by 3D printing.</a:t>
            </a:r>
          </a:p>
        </p:txBody>
      </p:sp>
      <p:sp>
        <p:nvSpPr>
          <p:cNvPr id="34" name="TextBox 33">
            <a:extLst>
              <a:ext uri="{FF2B5EF4-FFF2-40B4-BE49-F238E27FC236}">
                <a16:creationId xmlns:a16="http://schemas.microsoft.com/office/drawing/2014/main" id="{06B77351-8EDD-4C4D-B059-E0FF52B5DD62}"/>
              </a:ext>
            </a:extLst>
          </p:cNvPr>
          <p:cNvSpPr txBox="1"/>
          <p:nvPr/>
        </p:nvSpPr>
        <p:spPr>
          <a:xfrm>
            <a:off x="6434970" y="5254462"/>
            <a:ext cx="5372008" cy="1009379"/>
          </a:xfrm>
          <a:prstGeom prst="rect">
            <a:avLst/>
          </a:prstGeom>
          <a:solidFill>
            <a:schemeClr val="accent4">
              <a:lumMod val="5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3DPH Challenge Phase 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11/2017- 5/2019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9" b="1" i="0" u="none" strike="noStrike" kern="1200" cap="none" spc="0" normalizeH="0" baseline="0" noProof="0" dirty="0">
                <a:ln>
                  <a:noFill/>
                </a:ln>
                <a:solidFill>
                  <a:srgbClr val="FFFFFF"/>
                </a:solidFill>
                <a:effectLst/>
                <a:uLnTx/>
                <a:uFillTx/>
                <a:latin typeface="Calibri" panose="020F0502020204030204"/>
                <a:ea typeface="+mn-ea"/>
                <a:cs typeface="+mn-cs"/>
              </a:rPr>
              <a:t>Prize Purse: $2,000,000/$1,320,000 awarded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rPr>
              <a:t>Level 4: Virtual Construction (Building Information Model/BIM)</a:t>
            </a:r>
          </a:p>
        </p:txBody>
      </p:sp>
      <p:pic>
        <p:nvPicPr>
          <p:cNvPr id="39" name="Picture 1">
            <a:extLst>
              <a:ext uri="{FF2B5EF4-FFF2-40B4-BE49-F238E27FC236}">
                <a16:creationId xmlns:a16="http://schemas.microsoft.com/office/drawing/2014/main" id="{419A01E3-C52C-E948-97E0-55C24677EA5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78511" y="4968849"/>
            <a:ext cx="1819224" cy="1703876"/>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F36512F8-06EF-FD45-8342-353611BEF3E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215911" y="4968849"/>
            <a:ext cx="1796098" cy="170393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a:extLst>
              <a:ext uri="{FF2B5EF4-FFF2-40B4-BE49-F238E27FC236}">
                <a16:creationId xmlns:a16="http://schemas.microsoft.com/office/drawing/2014/main" id="{4E893829-5961-CF4C-AD1A-36386D97BD8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034786" y="4950164"/>
            <a:ext cx="1904725" cy="1722949"/>
          </a:xfrm>
          <a:prstGeom prst="rect">
            <a:avLst/>
          </a:prstGeom>
          <a:noFill/>
          <a:extLst>
            <a:ext uri="{909E8E84-426E-40DD-AFC4-6F175D3DCCD1}">
              <a14:hiddenFill xmlns:a14="http://schemas.microsoft.com/office/drawing/2010/main">
                <a:solidFill>
                  <a:srgbClr val="FFFFFF"/>
                </a:solidFill>
              </a14:hiddenFill>
            </a:ext>
          </a:extLst>
        </p:spPr>
      </p:pic>
      <p:sp>
        <p:nvSpPr>
          <p:cNvPr id="42" name="Rectangle 2">
            <a:extLst>
              <a:ext uri="{FF2B5EF4-FFF2-40B4-BE49-F238E27FC236}">
                <a16:creationId xmlns:a16="http://schemas.microsoft.com/office/drawing/2014/main" id="{E1A97F42-3399-BE49-B4DC-F92D3D9AF0EC}"/>
              </a:ext>
            </a:extLst>
          </p:cNvPr>
          <p:cNvSpPr>
            <a:spLocks noChangeArrowheads="1"/>
          </p:cNvSpPr>
          <p:nvPr/>
        </p:nvSpPr>
        <p:spPr bwMode="auto">
          <a:xfrm>
            <a:off x="368101" y="6274961"/>
            <a:ext cx="1730638" cy="448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1st Place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SEArch+ / Apis Cor </a:t>
            </a:r>
            <a:endParaRPr kumimoji="0" lang="en-US" altLang="en-US" sz="777"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777"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EFAB0864-B9F7-BF49-B293-DCF6F8EFA5C2}"/>
              </a:ext>
            </a:extLst>
          </p:cNvPr>
          <p:cNvSpPr/>
          <p:nvPr/>
        </p:nvSpPr>
        <p:spPr>
          <a:xfrm>
            <a:off x="2328133" y="6309527"/>
            <a:ext cx="701385" cy="331501"/>
          </a:xfrm>
          <a:prstGeom prst="rect">
            <a:avLst/>
          </a:prstGeom>
        </p:spPr>
        <p:txBody>
          <a:bodyPr wrap="square">
            <a:spAutoFit/>
          </a:bodyPr>
          <a:lstStyle/>
          <a:p>
            <a:pPr marL="0" marR="0" lvl="0" indent="0" algn="l" defTabSz="443777" rtl="0" eaLnBrk="1" fontAlgn="auto" latinLnBrk="0" hangingPunct="1">
              <a:lnSpc>
                <a:spcPct val="100000"/>
              </a:lnSpc>
              <a:spcBef>
                <a:spcPts val="0"/>
              </a:spcBef>
              <a:spcAft>
                <a:spcPts val="0"/>
              </a:spcAft>
              <a:buClrTx/>
              <a:buSzTx/>
              <a:buFontTx/>
              <a:buNone/>
              <a:tabLst/>
              <a:defRPr/>
            </a:pPr>
            <a:r>
              <a:rPr kumimoji="0" 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2</a:t>
            </a:r>
            <a:r>
              <a:rPr kumimoji="0" lang="en-US" sz="777" b="1" i="1" u="none" strike="noStrike" kern="1200" cap="none" spc="0" normalizeH="0" baseline="3000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nd</a:t>
            </a:r>
            <a:r>
              <a:rPr kumimoji="0" 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 place</a:t>
            </a:r>
          </a:p>
          <a:p>
            <a:pPr marL="0" marR="0" lvl="0" indent="0" algn="l" defTabSz="443777" rtl="0" eaLnBrk="1" fontAlgn="auto" latinLnBrk="0" hangingPunct="1">
              <a:lnSpc>
                <a:spcPct val="100000"/>
              </a:lnSpc>
              <a:spcBef>
                <a:spcPts val="0"/>
              </a:spcBef>
              <a:spcAft>
                <a:spcPts val="0"/>
              </a:spcAft>
              <a:buClrTx/>
              <a:buSzTx/>
              <a:buFontTx/>
              <a:buNone/>
              <a:tabLst/>
              <a:defRPr/>
            </a:pPr>
            <a:r>
              <a:rPr kumimoji="0" 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Zopherus </a:t>
            </a:r>
            <a:endParaRPr kumimoji="0" lang="en-US" sz="777"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endParaRPr>
          </a:p>
        </p:txBody>
      </p:sp>
      <p:sp>
        <p:nvSpPr>
          <p:cNvPr id="44" name="Rectangle 8">
            <a:extLst>
              <a:ext uri="{FF2B5EF4-FFF2-40B4-BE49-F238E27FC236}">
                <a16:creationId xmlns:a16="http://schemas.microsoft.com/office/drawing/2014/main" id="{64EB5EA1-80B8-7C47-B6C6-C6D53DBA8323}"/>
              </a:ext>
            </a:extLst>
          </p:cNvPr>
          <p:cNvSpPr>
            <a:spLocks noChangeArrowheads="1"/>
          </p:cNvSpPr>
          <p:nvPr/>
        </p:nvSpPr>
        <p:spPr bwMode="auto">
          <a:xfrm>
            <a:off x="4064018" y="6328028"/>
            <a:ext cx="1287802" cy="328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3</a:t>
            </a:r>
            <a:r>
              <a:rPr kumimoji="0" lang="en-US" altLang="en-US" sz="777" b="1" i="1" u="none" strike="noStrike" kern="1200" cap="none" spc="0" normalizeH="0" baseline="3000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rd</a:t>
            </a: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 place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Mars Incubator</a:t>
            </a:r>
            <a:endParaRPr kumimoji="0" lang="en-US" altLang="en-US" sz="777"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45" name="Picture 44">
            <a:extLst>
              <a:ext uri="{FF2B5EF4-FFF2-40B4-BE49-F238E27FC236}">
                <a16:creationId xmlns:a16="http://schemas.microsoft.com/office/drawing/2014/main" id="{83743AA2-BE00-8D49-B991-9BE0436F20E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353958" y="3036296"/>
            <a:ext cx="1857258" cy="884976"/>
          </a:xfrm>
          <a:prstGeom prst="rect">
            <a:avLst/>
          </a:prstGeom>
        </p:spPr>
      </p:pic>
      <p:pic>
        <p:nvPicPr>
          <p:cNvPr id="46" name="Picture 45">
            <a:extLst>
              <a:ext uri="{FF2B5EF4-FFF2-40B4-BE49-F238E27FC236}">
                <a16:creationId xmlns:a16="http://schemas.microsoft.com/office/drawing/2014/main" id="{40E42736-E30A-D045-93B7-098EED07F3EA}"/>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6338209" y="3976918"/>
            <a:ext cx="1857258" cy="683860"/>
          </a:xfrm>
          <a:prstGeom prst="rect">
            <a:avLst/>
          </a:prstGeom>
        </p:spPr>
      </p:pic>
      <p:pic>
        <p:nvPicPr>
          <p:cNvPr id="47" name="Picture 46">
            <a:extLst>
              <a:ext uri="{FF2B5EF4-FFF2-40B4-BE49-F238E27FC236}">
                <a16:creationId xmlns:a16="http://schemas.microsoft.com/office/drawing/2014/main" id="{68E57E9E-AAA8-E642-963E-96C71207473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14610" y="3043840"/>
            <a:ext cx="1825306" cy="1590014"/>
          </a:xfrm>
          <a:prstGeom prst="rect">
            <a:avLst/>
          </a:prstGeom>
        </p:spPr>
      </p:pic>
      <p:pic>
        <p:nvPicPr>
          <p:cNvPr id="48" name="Picture 47">
            <a:extLst>
              <a:ext uri="{FF2B5EF4-FFF2-40B4-BE49-F238E27FC236}">
                <a16:creationId xmlns:a16="http://schemas.microsoft.com/office/drawing/2014/main" id="{2D5742EE-6F03-DD4F-8588-7F5C18238EB4}"/>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0225629" y="3043840"/>
            <a:ext cx="1623712" cy="1594184"/>
          </a:xfrm>
          <a:prstGeom prst="rect">
            <a:avLst/>
          </a:prstGeom>
        </p:spPr>
      </p:pic>
      <p:sp>
        <p:nvSpPr>
          <p:cNvPr id="49" name="TextBox 48">
            <a:extLst>
              <a:ext uri="{FF2B5EF4-FFF2-40B4-BE49-F238E27FC236}">
                <a16:creationId xmlns:a16="http://schemas.microsoft.com/office/drawing/2014/main" id="{00B96C43-7BD9-3B47-9795-595B195662A2}"/>
              </a:ext>
            </a:extLst>
          </p:cNvPr>
          <p:cNvSpPr txBox="1"/>
          <p:nvPr/>
        </p:nvSpPr>
        <p:spPr>
          <a:xfrm>
            <a:off x="6353958" y="3093428"/>
            <a:ext cx="701574" cy="2417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71" b="1" i="0" u="none" strike="noStrike" kern="1200" cap="none" spc="0" normalizeH="0" baseline="0" noProof="0" dirty="0">
                <a:ln>
                  <a:noFill/>
                </a:ln>
                <a:solidFill>
                  <a:prstClr val="black"/>
                </a:solidFill>
                <a:effectLst/>
                <a:uLnTx/>
                <a:uFillTx/>
                <a:latin typeface="Calibri" panose="020F0502020204030204"/>
                <a:ea typeface="+mn-ea"/>
                <a:cs typeface="+mn-cs"/>
              </a:rPr>
              <a:t>Level 1</a:t>
            </a:r>
          </a:p>
        </p:txBody>
      </p:sp>
      <p:sp>
        <p:nvSpPr>
          <p:cNvPr id="50" name="TextBox 49">
            <a:extLst>
              <a:ext uri="{FF2B5EF4-FFF2-40B4-BE49-F238E27FC236}">
                <a16:creationId xmlns:a16="http://schemas.microsoft.com/office/drawing/2014/main" id="{4B475B77-6019-904C-90A7-A07EFF3EDF73}"/>
              </a:ext>
            </a:extLst>
          </p:cNvPr>
          <p:cNvSpPr txBox="1"/>
          <p:nvPr/>
        </p:nvSpPr>
        <p:spPr>
          <a:xfrm>
            <a:off x="6281021" y="3962364"/>
            <a:ext cx="701574" cy="2417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71" b="1" i="0" u="none" strike="noStrike" kern="1200" cap="none" spc="0" normalizeH="0" baseline="0" noProof="0" dirty="0">
                <a:ln>
                  <a:noFill/>
                </a:ln>
                <a:solidFill>
                  <a:prstClr val="black"/>
                </a:solidFill>
                <a:effectLst/>
                <a:uLnTx/>
                <a:uFillTx/>
                <a:latin typeface="Calibri" panose="020F0502020204030204"/>
                <a:ea typeface="+mn-ea"/>
                <a:cs typeface="+mn-cs"/>
              </a:rPr>
              <a:t>Level 2</a:t>
            </a:r>
          </a:p>
        </p:txBody>
      </p:sp>
      <p:sp>
        <p:nvSpPr>
          <p:cNvPr id="51" name="TextBox 50">
            <a:extLst>
              <a:ext uri="{FF2B5EF4-FFF2-40B4-BE49-F238E27FC236}">
                <a16:creationId xmlns:a16="http://schemas.microsoft.com/office/drawing/2014/main" id="{EC9806D1-8721-514E-8060-060B7302E672}"/>
              </a:ext>
            </a:extLst>
          </p:cNvPr>
          <p:cNvSpPr txBox="1"/>
          <p:nvPr/>
        </p:nvSpPr>
        <p:spPr>
          <a:xfrm>
            <a:off x="8575825" y="3141268"/>
            <a:ext cx="701574" cy="2417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71" b="1" i="0" u="none" strike="noStrike" kern="1200" cap="none" spc="0" normalizeH="0" baseline="0" noProof="0" dirty="0">
                <a:ln>
                  <a:noFill/>
                </a:ln>
                <a:solidFill>
                  <a:srgbClr val="FFFFFF"/>
                </a:solidFill>
                <a:effectLst/>
                <a:uLnTx/>
                <a:uFillTx/>
                <a:latin typeface="Calibri" panose="020F0502020204030204"/>
                <a:ea typeface="+mn-ea"/>
                <a:cs typeface="+mn-cs"/>
              </a:rPr>
              <a:t>Level 3</a:t>
            </a:r>
          </a:p>
        </p:txBody>
      </p:sp>
      <p:sp>
        <p:nvSpPr>
          <p:cNvPr id="52" name="Rectangle 2">
            <a:extLst>
              <a:ext uri="{FF2B5EF4-FFF2-40B4-BE49-F238E27FC236}">
                <a16:creationId xmlns:a16="http://schemas.microsoft.com/office/drawing/2014/main" id="{EEB0783B-1F04-DB4D-9252-3EF60E623187}"/>
              </a:ext>
            </a:extLst>
          </p:cNvPr>
          <p:cNvSpPr>
            <a:spLocks noChangeArrowheads="1"/>
          </p:cNvSpPr>
          <p:nvPr/>
        </p:nvSpPr>
        <p:spPr bwMode="auto">
          <a:xfrm>
            <a:off x="8317998" y="4353433"/>
            <a:ext cx="1456359" cy="328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1st Place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Branch Technologies</a:t>
            </a:r>
            <a:endParaRPr kumimoji="0" lang="en-US" altLang="en-US" sz="777"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3" name="Rectangle 2">
            <a:extLst>
              <a:ext uri="{FF2B5EF4-FFF2-40B4-BE49-F238E27FC236}">
                <a16:creationId xmlns:a16="http://schemas.microsoft.com/office/drawing/2014/main" id="{76AD0729-5B05-D645-97CE-68FA183E071B}"/>
              </a:ext>
            </a:extLst>
          </p:cNvPr>
          <p:cNvSpPr>
            <a:spLocks noChangeArrowheads="1"/>
          </p:cNvSpPr>
          <p:nvPr/>
        </p:nvSpPr>
        <p:spPr bwMode="auto">
          <a:xfrm>
            <a:off x="10934758" y="4371364"/>
            <a:ext cx="1252729" cy="328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2nd Place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777" b="1" i="1" u="none" strike="noStrike" kern="1200" cap="none" spc="0" normalizeH="0" baseline="0" noProof="0" dirty="0">
                <a:ln>
                  <a:noFill/>
                </a:ln>
                <a:solidFill>
                  <a:srgbClr val="FFFFFF"/>
                </a:solidFill>
                <a:effectLst/>
                <a:uLnTx/>
                <a:uFillTx/>
                <a:latin typeface="Calibri" panose="020F0502020204030204"/>
                <a:ea typeface="+mn-ea"/>
                <a:cs typeface="Times New Roman" panose="02020603050405020304" pitchFamily="18" charset="0"/>
              </a:rPr>
              <a:t>Penn State</a:t>
            </a:r>
          </a:p>
        </p:txBody>
      </p:sp>
      <p:sp>
        <p:nvSpPr>
          <p:cNvPr id="35" name="Title 1">
            <a:extLst>
              <a:ext uri="{FF2B5EF4-FFF2-40B4-BE49-F238E27FC236}">
                <a16:creationId xmlns:a16="http://schemas.microsoft.com/office/drawing/2014/main" id="{01185F58-38B8-D342-9748-1F1132929E27}"/>
              </a:ext>
            </a:extLst>
          </p:cNvPr>
          <p:cNvSpPr txBox="1">
            <a:spLocks/>
          </p:cNvSpPr>
          <p:nvPr/>
        </p:nvSpPr>
        <p:spPr>
          <a:xfrm>
            <a:off x="0" y="41906"/>
            <a:ext cx="12192000" cy="532863"/>
          </a:xfrm>
          <a:prstGeom prst="rect">
            <a:avLst/>
          </a:prstGeom>
        </p:spPr>
        <p:txBody>
          <a:bodyPr>
            <a:noAutofit/>
          </a:bodyPr>
          <a:lstStyle>
            <a:lvl1pPr algn="ctr" defTabSz="443777" rtl="0" eaLnBrk="1" fontAlgn="base" hangingPunct="1">
              <a:spcBef>
                <a:spcPct val="0"/>
              </a:spcBef>
              <a:spcAft>
                <a:spcPct val="0"/>
              </a:spcAft>
              <a:defRPr sz="4271" kern="1200">
                <a:solidFill>
                  <a:schemeClr val="tx1"/>
                </a:solidFill>
                <a:latin typeface="+mj-lt"/>
                <a:ea typeface="ＭＳ Ｐゴシック" charset="-128"/>
                <a:cs typeface="ＭＳ Ｐゴシック" charset="-128"/>
              </a:defRPr>
            </a:lvl1pPr>
            <a:lvl2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2pPr>
            <a:lvl3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3pPr>
            <a:lvl4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4pPr>
            <a:lvl5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5pPr>
            <a:lvl6pPr marL="443777"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6pPr>
            <a:lvl7pPr marL="887553"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7pPr>
            <a:lvl8pPr marL="1331330"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8pPr>
            <a:lvl9pPr marL="1775106"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9pPr>
          </a:lstStyle>
          <a:p>
            <a:pPr marL="0" marR="0" lvl="0" indent="0" algn="ctr" defTabSz="443777"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ＭＳ Ｐゴシック" charset="-128"/>
                <a:cs typeface="+mn-cs"/>
              </a:rPr>
              <a:t>3D-Printed Habitat Challenge</a:t>
            </a:r>
            <a:br>
              <a:rPr kumimoji="0" lang="en-US" sz="3600" b="1" i="0" u="none" strike="noStrike" kern="1200" cap="none" spc="0" normalizeH="0" baseline="0" noProof="0" dirty="0">
                <a:ln>
                  <a:noFill/>
                </a:ln>
                <a:solidFill>
                  <a:prstClr val="white"/>
                </a:solidFill>
                <a:effectLst/>
                <a:uLnTx/>
                <a:uFillTx/>
                <a:latin typeface="Calibri Light" panose="020F0302020204030204"/>
                <a:ea typeface="Helvetica Neue" panose="02000503000000020004" pitchFamily="2" charset="0"/>
                <a:cs typeface="Arial" panose="020B0604020202020204" pitchFamily="34" charset="0"/>
              </a:rPr>
            </a:br>
            <a:endParaRPr kumimoji="0" lang="en-US" sz="3600" b="1" i="0" u="none" strike="noStrike" kern="1200" cap="none" spc="0" normalizeH="0" baseline="0" noProof="0" dirty="0">
              <a:ln>
                <a:noFill/>
              </a:ln>
              <a:solidFill>
                <a:prstClr val="white"/>
              </a:solidFill>
              <a:effectLst/>
              <a:uLnTx/>
              <a:uFillTx/>
              <a:latin typeface="Calibri Light" panose="020F0302020204030204"/>
              <a:ea typeface="ＭＳ Ｐゴシック" charset="-128"/>
              <a:cs typeface="Arial" panose="020B0604020202020204" pitchFamily="34" charset="0"/>
            </a:endParaRPr>
          </a:p>
        </p:txBody>
      </p:sp>
      <p:sp>
        <p:nvSpPr>
          <p:cNvPr id="3" name="Slide Number Placeholder 2">
            <a:extLst>
              <a:ext uri="{FF2B5EF4-FFF2-40B4-BE49-F238E27FC236}">
                <a16:creationId xmlns:a16="http://schemas.microsoft.com/office/drawing/2014/main" id="{AACBBC96-DDD1-FC40-92CE-31B68C85D1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6E5BC1-D374-324C-98F2-8F8BC992915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3485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D8912A4-643E-4642-861C-359C3A07C626}"/>
              </a:ext>
            </a:extLst>
          </p:cNvPr>
          <p:cNvSpPr/>
          <p:nvPr/>
        </p:nvSpPr>
        <p:spPr>
          <a:xfrm>
            <a:off x="1532348" y="1029401"/>
            <a:ext cx="8875060" cy="3497911"/>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Slide Number Placeholder 5">
            <a:extLst>
              <a:ext uri="{FF2B5EF4-FFF2-40B4-BE49-F238E27FC236}">
                <a16:creationId xmlns:a16="http://schemas.microsoft.com/office/drawing/2014/main" id="{99CC3327-7A64-6149-B7D3-968856502C85}"/>
              </a:ext>
            </a:extLst>
          </p:cNvPr>
          <p:cNvSpPr txBox="1">
            <a:spLocks/>
          </p:cNvSpPr>
          <p:nvPr/>
        </p:nvSpPr>
        <p:spPr>
          <a:xfrm>
            <a:off x="13716370" y="8072774"/>
            <a:ext cx="1950824" cy="343962"/>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760184" rtl="0" eaLnBrk="1" fontAlgn="auto" latinLnBrk="0" hangingPunct="1">
              <a:lnSpc>
                <a:spcPct val="100000"/>
              </a:lnSpc>
              <a:spcBef>
                <a:spcPts val="0"/>
              </a:spcBef>
              <a:spcAft>
                <a:spcPts val="0"/>
              </a:spcAft>
              <a:buClrTx/>
              <a:buSzTx/>
              <a:buFontTx/>
              <a:buNone/>
              <a:tabLst/>
              <a:defRPr/>
            </a:pPr>
            <a:fld id="{D65F6A04-7330-47B1-9C15-60399D981918}" type="slidenum">
              <a:rPr kumimoji="0" lang="en-US" sz="1164" b="0" i="0" u="none" strike="noStrike" kern="1200" cap="none" spc="0" normalizeH="0" baseline="0" noProof="0">
                <a:ln>
                  <a:noFill/>
                </a:ln>
                <a:solidFill>
                  <a:srgbClr val="000000"/>
                </a:solidFill>
                <a:effectLst/>
                <a:uLnTx/>
                <a:uFillTx/>
                <a:latin typeface="Arial"/>
                <a:cs typeface="Arial"/>
                <a:sym typeface="Arial"/>
              </a:rPr>
              <a:pPr marL="0" marR="0" lvl="0" indent="0" algn="r" defTabSz="760184" rtl="0" eaLnBrk="1" fontAlgn="auto" latinLnBrk="0" hangingPunct="1">
                <a:lnSpc>
                  <a:spcPct val="100000"/>
                </a:lnSpc>
                <a:spcBef>
                  <a:spcPts val="0"/>
                </a:spcBef>
                <a:spcAft>
                  <a:spcPts val="0"/>
                </a:spcAft>
                <a:buClrTx/>
                <a:buSzTx/>
                <a:buFontTx/>
                <a:buNone/>
                <a:tabLst/>
                <a:defRPr/>
              </a:pPr>
              <a:t>15</a:t>
            </a:fld>
            <a:endParaRPr kumimoji="0" lang="en-US" sz="1164" b="0" i="0" u="none" strike="noStrike" kern="1200" cap="none" spc="0" normalizeH="0" baseline="0" noProof="0" dirty="0">
              <a:ln>
                <a:noFill/>
              </a:ln>
              <a:solidFill>
                <a:srgbClr val="000000"/>
              </a:solidFill>
              <a:effectLst/>
              <a:uLnTx/>
              <a:uFillTx/>
              <a:latin typeface="Arial"/>
              <a:cs typeface="Arial"/>
              <a:sym typeface="Arial"/>
            </a:endParaRPr>
          </a:p>
        </p:txBody>
      </p:sp>
      <p:sp>
        <p:nvSpPr>
          <p:cNvPr id="5" name="Rectangle 3">
            <a:extLst>
              <a:ext uri="{FF2B5EF4-FFF2-40B4-BE49-F238E27FC236}">
                <a16:creationId xmlns:a16="http://schemas.microsoft.com/office/drawing/2014/main" id="{3FC6EC94-A4DA-464C-B83A-3D3F2D53CE95}"/>
              </a:ext>
            </a:extLst>
          </p:cNvPr>
          <p:cNvSpPr>
            <a:spLocks noChangeArrowheads="1"/>
          </p:cNvSpPr>
          <p:nvPr/>
        </p:nvSpPr>
        <p:spPr bwMode="auto">
          <a:xfrm>
            <a:off x="4401770" y="3052690"/>
            <a:ext cx="179300" cy="35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8751" tIns="44375" rIns="88751" bIns="44375" numCol="1" anchor="ctr" anchorCtr="0" compatLnSpc="1">
            <a:prstTxWarp prst="textNoShape">
              <a:avLst/>
            </a:prstTxWarp>
            <a:spAutoFit/>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angle 5">
            <a:extLst>
              <a:ext uri="{FF2B5EF4-FFF2-40B4-BE49-F238E27FC236}">
                <a16:creationId xmlns:a16="http://schemas.microsoft.com/office/drawing/2014/main" id="{1A02E1D8-B56F-784F-A9F8-22B8398ED0A0}"/>
              </a:ext>
            </a:extLst>
          </p:cNvPr>
          <p:cNvSpPr>
            <a:spLocks noChangeArrowheads="1"/>
          </p:cNvSpPr>
          <p:nvPr/>
        </p:nvSpPr>
        <p:spPr bwMode="auto">
          <a:xfrm>
            <a:off x="3982517" y="3066003"/>
            <a:ext cx="179300" cy="35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88751" tIns="44375" rIns="88751" bIns="44375" numCol="1" anchor="ctr" anchorCtr="0" compatLnSpc="1">
            <a:prstTxWarp prst="textNoShape">
              <a:avLst/>
            </a:prstTxWarp>
            <a:spAutoFit/>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9">
            <a:extLst>
              <a:ext uri="{FF2B5EF4-FFF2-40B4-BE49-F238E27FC236}">
                <a16:creationId xmlns:a16="http://schemas.microsoft.com/office/drawing/2014/main" id="{63E2C709-8D47-F648-AA5C-BAB6716341CE}"/>
              </a:ext>
            </a:extLst>
          </p:cNvPr>
          <p:cNvSpPr>
            <a:spLocks noChangeArrowheads="1"/>
          </p:cNvSpPr>
          <p:nvPr/>
        </p:nvSpPr>
        <p:spPr bwMode="auto">
          <a:xfrm>
            <a:off x="3897029" y="6284146"/>
            <a:ext cx="7789910" cy="358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443777" rtl="0" eaLnBrk="1" fontAlgn="auto" latinLnBrk="0" hangingPunct="1">
              <a:lnSpc>
                <a:spcPct val="100000"/>
              </a:lnSpc>
              <a:spcBef>
                <a:spcPts val="0"/>
              </a:spcBef>
              <a:spcAft>
                <a:spcPts val="0"/>
              </a:spcAft>
              <a:buClrTx/>
              <a:buSzTx/>
              <a:buFontTx/>
              <a:buNone/>
              <a:tabLst/>
              <a:defRPr/>
            </a:pPr>
            <a:endParaRPr kumimoji="0" lang="en-US" sz="174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746C20DB-E555-C64A-9994-E71928E3E6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10637" y="1536284"/>
            <a:ext cx="3243936" cy="2432952"/>
          </a:xfrm>
          <a:prstGeom prst="rect">
            <a:avLst/>
          </a:prstGeom>
        </p:spPr>
      </p:pic>
      <p:pic>
        <p:nvPicPr>
          <p:cNvPr id="26" name="Picture 25">
            <a:extLst>
              <a:ext uri="{FF2B5EF4-FFF2-40B4-BE49-F238E27FC236}">
                <a16:creationId xmlns:a16="http://schemas.microsoft.com/office/drawing/2014/main" id="{8464163B-3CA5-C747-8B79-3856267A0A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740669" y="1449392"/>
            <a:ext cx="3243937" cy="2606735"/>
          </a:xfrm>
          <a:prstGeom prst="rect">
            <a:avLst/>
          </a:prstGeom>
        </p:spPr>
      </p:pic>
      <p:sp>
        <p:nvSpPr>
          <p:cNvPr id="14" name="TextBox 13">
            <a:extLst>
              <a:ext uri="{FF2B5EF4-FFF2-40B4-BE49-F238E27FC236}">
                <a16:creationId xmlns:a16="http://schemas.microsoft.com/office/drawing/2014/main" id="{2749821F-7B8B-F945-AA8B-490EF44ACC71}"/>
              </a:ext>
            </a:extLst>
          </p:cNvPr>
          <p:cNvSpPr txBox="1"/>
          <p:nvPr/>
        </p:nvSpPr>
        <p:spPr>
          <a:xfrm>
            <a:off x="346841" y="4557183"/>
            <a:ext cx="11603421" cy="1969770"/>
          </a:xfrm>
          <a:prstGeom prst="rect">
            <a:avLst/>
          </a:prstGeom>
          <a:solidFill>
            <a:schemeClr val="accent5">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Technology Highlights</a:t>
            </a:r>
          </a:p>
          <a:p>
            <a:pPr marL="124813" marR="0" lvl="0" indent="-1248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Demonstration of safe and innovative new </a:t>
            </a:r>
            <a:r>
              <a:rPr kumimoji="0" lang="en-US" sz="1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material</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compositions for 3D printing pressure vessels on a large scale with application to NASA missions and Earth construction.</a:t>
            </a:r>
          </a:p>
          <a:p>
            <a:pPr marL="124813" marR="0" lvl="0" indent="-1248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Demonstration of </a:t>
            </a:r>
            <a:r>
              <a:rPr kumimoji="0" lang="en-US" sz="1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processes and equipment</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large-scale vertical autonomous construction. </a:t>
            </a:r>
          </a:p>
          <a:p>
            <a:pPr marL="124813" marR="0" lvl="0" indent="-1248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Diversity/innovation in viable </a:t>
            </a:r>
            <a:r>
              <a:rPr kumimoji="0" lang="en-US" sz="1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designs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 realistic planetary Habitats.</a:t>
            </a:r>
          </a:p>
          <a:p>
            <a:pPr marL="124813" marR="0" lvl="0" indent="-1248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Innovative use of modeling software common to the construction industry as a more </a:t>
            </a:r>
            <a:r>
              <a:rPr kumimoji="0" lang="en-US" sz="1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comprehensive design tool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than the software commonly used by the aerospace industry for Additive Manufacturing technologies.</a:t>
            </a:r>
          </a:p>
          <a:p>
            <a:pPr marL="124813" marR="0" lvl="0" indent="-1248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Demonstration of new </a:t>
            </a:r>
            <a:r>
              <a:rPr kumimoji="0" lang="en-US" sz="1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software and control algorithms</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for depositing material in a non-two dimensional layer. </a:t>
            </a:r>
            <a:endParaRPr kumimoji="0" lang="en-US" sz="1165"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AF4DA6BE-A46F-4C4D-9E0C-F59274602B59}"/>
              </a:ext>
            </a:extLst>
          </p:cNvPr>
          <p:cNvSpPr/>
          <p:nvPr/>
        </p:nvSpPr>
        <p:spPr>
          <a:xfrm>
            <a:off x="5864772" y="2730604"/>
            <a:ext cx="5995498" cy="1631216"/>
          </a:xfrm>
          <a:prstGeom prst="rect">
            <a:avLst/>
          </a:prstGeom>
          <a:solidFill>
            <a:schemeClr val="accent6">
              <a:lumMod val="60000"/>
              <a:lumOff val="4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Media Engagement: </a:t>
            </a:r>
          </a:p>
          <a:p>
            <a:pPr marL="208021" marR="0" lvl="0" indent="-208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Phase 3 generated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408</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media features resulting in an estimated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113.5 million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viewers.</a:t>
            </a:r>
          </a:p>
          <a:p>
            <a:pPr marL="208021" marR="0" lvl="0" indent="-208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Facebook Live broadcast of the head to head competition had</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1,936 views.  </a:t>
            </a:r>
          </a:p>
          <a:p>
            <a:pPr marL="208021" marR="0" lvl="0" indent="-20802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Media coverage included </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CNN, Business Insider, Fox News,  Popular Mechanics, and Popular Science. </a:t>
            </a:r>
          </a:p>
        </p:txBody>
      </p:sp>
      <p:sp>
        <p:nvSpPr>
          <p:cNvPr id="13" name="Rectangle 8">
            <a:extLst>
              <a:ext uri="{FF2B5EF4-FFF2-40B4-BE49-F238E27FC236}">
                <a16:creationId xmlns:a16="http://schemas.microsoft.com/office/drawing/2014/main" id="{5A95D3FF-A3FC-F444-9F69-D967A5F73DF6}"/>
              </a:ext>
            </a:extLst>
          </p:cNvPr>
          <p:cNvSpPr>
            <a:spLocks noChangeArrowheads="1"/>
          </p:cNvSpPr>
          <p:nvPr/>
        </p:nvSpPr>
        <p:spPr bwMode="auto">
          <a:xfrm>
            <a:off x="3117077" y="1229591"/>
            <a:ext cx="2471033" cy="68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68"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2</a:t>
            </a:r>
            <a:r>
              <a:rPr kumimoji="0" lang="en-US" altLang="en-US" sz="1068" b="1" i="1" u="none" strike="noStrike" kern="1200" cap="none" spc="0" normalizeH="0" baseline="3000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nd</a:t>
            </a:r>
            <a:r>
              <a:rPr kumimoji="0" lang="en-US" altLang="en-US" sz="1068"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 place: Pennsylvania State University (University Park)</a:t>
            </a:r>
            <a:endParaRPr kumimoji="0" lang="en-US" altLang="en-US" sz="388" b="1" i="1"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747" b="1" i="1"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Rectangle 2">
            <a:extLst>
              <a:ext uri="{FF2B5EF4-FFF2-40B4-BE49-F238E27FC236}">
                <a16:creationId xmlns:a16="http://schemas.microsoft.com/office/drawing/2014/main" id="{6B302EE8-1A8D-A446-A718-F4538809E21F}"/>
              </a:ext>
            </a:extLst>
          </p:cNvPr>
          <p:cNvSpPr>
            <a:spLocks noChangeArrowheads="1"/>
          </p:cNvSpPr>
          <p:nvPr/>
        </p:nvSpPr>
        <p:spPr bwMode="auto">
          <a:xfrm>
            <a:off x="358144" y="1206135"/>
            <a:ext cx="2469663" cy="68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8751" tIns="44375" rIns="88751" bIns="44375"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68" b="1" i="1" u="none" strike="noStrike" kern="1200" cap="none" spc="0" normalizeH="0" baseline="0" noProof="0" dirty="0">
                <a:ln>
                  <a:noFill/>
                </a:ln>
                <a:solidFill>
                  <a:srgbClr val="FFFFFF"/>
                </a:solidFill>
                <a:effectLst/>
                <a:uLnTx/>
                <a:uFillTx/>
                <a:latin typeface="Calibri" panose="020F0502020204030204"/>
                <a:ea typeface="Calibri" panose="020F0502020204030204" pitchFamily="34" charset="0"/>
                <a:cs typeface="Times New Roman" panose="02020603050405020304" pitchFamily="18" charset="0"/>
              </a:rPr>
              <a:t>1st Place – AI. Space Factory (New York City, NY)</a:t>
            </a:r>
            <a:endParaRPr kumimoji="0" lang="en-US" altLang="en-US" sz="388" b="1" i="0" u="none" strike="noStrike" kern="1200" cap="none" spc="0" normalizeH="0" baseline="0" noProof="0" dirty="0">
              <a:ln>
                <a:noFill/>
              </a:ln>
              <a:solidFill>
                <a:srgbClr val="FFFFFF"/>
              </a:solidFill>
              <a:effectLst/>
              <a:uLnTx/>
              <a:uFillTx/>
              <a:latin typeface="Calibri" panose="020F0502020204030204"/>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747"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408ECA4A-6C31-6149-9408-B14F1E472892}"/>
              </a:ext>
            </a:extLst>
          </p:cNvPr>
          <p:cNvSpPr txBox="1"/>
          <p:nvPr/>
        </p:nvSpPr>
        <p:spPr>
          <a:xfrm>
            <a:off x="5864772" y="1234235"/>
            <a:ext cx="5995498" cy="1261884"/>
          </a:xfrm>
          <a:prstGeom prst="rect">
            <a:avLst/>
          </a:prstGeom>
          <a:solidFill>
            <a:schemeClr val="accent3">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3DPH Challenge Phase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FFFFFF"/>
                </a:solidFill>
                <a:effectLst/>
                <a:uLnTx/>
                <a:uFillTx/>
                <a:latin typeface="Calibri" panose="020F0502020204030204"/>
                <a:ea typeface="+mn-ea"/>
                <a:cs typeface="+mn-cs"/>
              </a:rPr>
              <a:t>Level 5: </a:t>
            </a: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Demonstrate an autonomous additive manufacturing system to create a habitat.</a:t>
            </a:r>
            <a:endParaRPr kumimoji="0" lang="en-US" sz="2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 name="Title 1">
            <a:extLst>
              <a:ext uri="{FF2B5EF4-FFF2-40B4-BE49-F238E27FC236}">
                <a16:creationId xmlns:a16="http://schemas.microsoft.com/office/drawing/2014/main" id="{BADA63D7-3D70-0148-9AC2-E7FE7BF276C8}"/>
              </a:ext>
            </a:extLst>
          </p:cNvPr>
          <p:cNvSpPr txBox="1">
            <a:spLocks/>
          </p:cNvSpPr>
          <p:nvPr/>
        </p:nvSpPr>
        <p:spPr>
          <a:xfrm>
            <a:off x="0" y="34034"/>
            <a:ext cx="12191999" cy="532863"/>
          </a:xfrm>
          <a:prstGeom prst="rect">
            <a:avLst/>
          </a:prstGeom>
        </p:spPr>
        <p:txBody>
          <a:bodyPr>
            <a:noAutofit/>
          </a:bodyPr>
          <a:lstStyle>
            <a:lvl1pPr algn="ctr" defTabSz="443777" rtl="0" eaLnBrk="1" fontAlgn="base" hangingPunct="1">
              <a:spcBef>
                <a:spcPct val="0"/>
              </a:spcBef>
              <a:spcAft>
                <a:spcPct val="0"/>
              </a:spcAft>
              <a:defRPr sz="4271" kern="1200">
                <a:solidFill>
                  <a:schemeClr val="tx1"/>
                </a:solidFill>
                <a:latin typeface="+mj-lt"/>
                <a:ea typeface="ＭＳ Ｐゴシック" charset="-128"/>
                <a:cs typeface="ＭＳ Ｐゴシック" charset="-128"/>
              </a:defRPr>
            </a:lvl1pPr>
            <a:lvl2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2pPr>
            <a:lvl3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3pPr>
            <a:lvl4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4pPr>
            <a:lvl5pPr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5pPr>
            <a:lvl6pPr marL="443777"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6pPr>
            <a:lvl7pPr marL="887553"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7pPr>
            <a:lvl8pPr marL="1331330"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8pPr>
            <a:lvl9pPr marL="1775106" algn="ctr" defTabSz="443777" rtl="0" eaLnBrk="1" fontAlgn="base" hangingPunct="1">
              <a:spcBef>
                <a:spcPct val="0"/>
              </a:spcBef>
              <a:spcAft>
                <a:spcPct val="0"/>
              </a:spcAft>
              <a:defRPr sz="4271">
                <a:solidFill>
                  <a:schemeClr val="tx1"/>
                </a:solidFill>
                <a:latin typeface="Calibri" pitchFamily="34" charset="0"/>
                <a:ea typeface="ＭＳ Ｐゴシック" charset="-128"/>
                <a:cs typeface="ＭＳ Ｐゴシック" charset="-128"/>
              </a:defRPr>
            </a:lvl9pPr>
          </a:lstStyle>
          <a:p>
            <a:pPr marL="0" marR="0" lvl="0" indent="0" algn="ctr" defTabSz="443777" rtl="0" eaLnBrk="1" fontAlgn="base" latinLnBrk="0" hangingPunct="1">
              <a:lnSpc>
                <a:spcPct val="100000"/>
              </a:lnSpc>
              <a:spcBef>
                <a:spcPct val="0"/>
              </a:spcBef>
              <a:spcAft>
                <a:spcPct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Calibri" panose="020F0502020204030204"/>
                <a:ea typeface="ＭＳ Ｐゴシック" charset="-128"/>
                <a:cs typeface="+mn-cs"/>
              </a:rPr>
              <a:t>3D-Printed Habitat Challenge</a:t>
            </a:r>
            <a:br>
              <a:rPr kumimoji="0" lang="en-US" sz="3600" b="1" i="0" u="none" strike="noStrike" kern="1200" cap="none" spc="0" normalizeH="0" baseline="0" noProof="0" dirty="0">
                <a:ln>
                  <a:noFill/>
                </a:ln>
                <a:solidFill>
                  <a:prstClr val="white"/>
                </a:solidFill>
                <a:effectLst/>
                <a:uLnTx/>
                <a:uFillTx/>
                <a:latin typeface="Calibri Light" panose="020F0302020204030204"/>
                <a:ea typeface="Helvetica Neue" panose="02000503000000020004" pitchFamily="2" charset="0"/>
                <a:cs typeface="Arial" panose="020B0604020202020204" pitchFamily="34" charset="0"/>
              </a:rPr>
            </a:br>
            <a:endParaRPr kumimoji="0" lang="en-US" sz="3600" b="1" i="0" u="none" strike="noStrike" kern="1200" cap="none" spc="0" normalizeH="0" baseline="0" noProof="0" dirty="0">
              <a:ln>
                <a:noFill/>
              </a:ln>
              <a:solidFill>
                <a:prstClr val="white"/>
              </a:solidFill>
              <a:effectLst/>
              <a:uLnTx/>
              <a:uFillTx/>
              <a:latin typeface="Calibri Light" panose="020F0302020204030204"/>
              <a:ea typeface="ＭＳ Ｐゴシック" charset="-128"/>
              <a:cs typeface="Arial" panose="020B0604020202020204" pitchFamily="34" charset="0"/>
            </a:endParaRPr>
          </a:p>
        </p:txBody>
      </p:sp>
      <p:sp>
        <p:nvSpPr>
          <p:cNvPr id="6" name="Slide Number Placeholder 5">
            <a:extLst>
              <a:ext uri="{FF2B5EF4-FFF2-40B4-BE49-F238E27FC236}">
                <a16:creationId xmlns:a16="http://schemas.microsoft.com/office/drawing/2014/main" id="{8546F5B9-7AFF-364E-A948-BF22866217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6E5BC1-D374-324C-98F2-8F8BC992915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294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128795" y="-162126"/>
            <a:ext cx="11936627" cy="1325563"/>
          </a:xfrm>
        </p:spPr>
        <p:txBody>
          <a:bodyPr>
            <a:normAutofit/>
          </a:bodyPr>
          <a:lstStyle/>
          <a:p>
            <a:pPr algn="ctr"/>
            <a:r>
              <a:rPr lang="en-US" sz="2400" b="1" dirty="0">
                <a:solidFill>
                  <a:schemeClr val="bg1"/>
                </a:solidFill>
                <a:latin typeface="Arial" panose="020B0604020202020204" pitchFamily="34" charset="0"/>
                <a:cs typeface="Arial" panose="020B0604020202020204" pitchFamily="34" charset="0"/>
              </a:rPr>
              <a:t>Optimized Communication and Outreach Opportunities to Maximize Number of Potential Competitors Reached; Creates Value to Competitors</a:t>
            </a:r>
          </a:p>
        </p:txBody>
      </p:sp>
      <p:sp>
        <p:nvSpPr>
          <p:cNvPr id="3" name="Rectangle 2">
            <a:extLst>
              <a:ext uri="{FF2B5EF4-FFF2-40B4-BE49-F238E27FC236}">
                <a16:creationId xmlns:a16="http://schemas.microsoft.com/office/drawing/2014/main" id="{54D2C2CD-7A76-604D-BAE6-250024817ADD}"/>
              </a:ext>
            </a:extLst>
          </p:cNvPr>
          <p:cNvSpPr/>
          <p:nvPr/>
        </p:nvSpPr>
        <p:spPr>
          <a:xfrm>
            <a:off x="318874" y="1201560"/>
            <a:ext cx="7318168" cy="255454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Cohesive communication strategy aligns with the goals of the individual challenges as well as the overarching communications goals of NASA.</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@NASAPrize social media accounts have a strong following (&gt; 22K on Twitter).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Engaging with the teams using @NASAPrize social media accounts gives the competitors the intrinsic benefit of exposure.</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Creates opportunities for Centennial Challenges to be incorporated into the broader NASA conversation.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Helps the program build relationships with past competitors, aiding recruitment.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Facilitates relationships with local media resulting in interviews and coverage of events for the program and its challenges as well as Marshall Space Flight Center.</a:t>
            </a: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7" name="Picture 6">
            <a:extLst>
              <a:ext uri="{FF2B5EF4-FFF2-40B4-BE49-F238E27FC236}">
                <a16:creationId xmlns:a16="http://schemas.microsoft.com/office/drawing/2014/main" id="{DB1D865A-6C42-234A-B888-6FB2F90CC52A}"/>
              </a:ext>
            </a:extLst>
          </p:cNvPr>
          <p:cNvPicPr>
            <a:picLocks noChangeAspect="1"/>
          </p:cNvPicPr>
          <p:nvPr/>
        </p:nvPicPr>
        <p:blipFill>
          <a:blip r:embed="rId3"/>
          <a:stretch>
            <a:fillRect/>
          </a:stretch>
        </p:blipFill>
        <p:spPr>
          <a:xfrm>
            <a:off x="7695359" y="1095127"/>
            <a:ext cx="2304823" cy="2352591"/>
          </a:xfrm>
          <a:prstGeom prst="rect">
            <a:avLst/>
          </a:prstGeom>
          <a:ln w="28575">
            <a:solidFill>
              <a:srgbClr val="0070C0"/>
            </a:solidFill>
          </a:ln>
        </p:spPr>
      </p:pic>
      <p:pic>
        <p:nvPicPr>
          <p:cNvPr id="12" name="Picture 11">
            <a:extLst>
              <a:ext uri="{FF2B5EF4-FFF2-40B4-BE49-F238E27FC236}">
                <a16:creationId xmlns:a16="http://schemas.microsoft.com/office/drawing/2014/main" id="{4CE91A2C-D176-0D4B-AC18-5DE2296D33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3929" y="4450735"/>
            <a:ext cx="5072461" cy="2232854"/>
          </a:xfrm>
          <a:prstGeom prst="rect">
            <a:avLst/>
          </a:prstGeom>
          <a:ln w="28575">
            <a:solidFill>
              <a:srgbClr val="0070C0"/>
            </a:solidFill>
          </a:ln>
        </p:spPr>
      </p:pic>
      <p:sp>
        <p:nvSpPr>
          <p:cNvPr id="13" name="TextBox 12">
            <a:extLst>
              <a:ext uri="{FF2B5EF4-FFF2-40B4-BE49-F238E27FC236}">
                <a16:creationId xmlns:a16="http://schemas.microsoft.com/office/drawing/2014/main" id="{EB67777F-144B-254A-89FF-1CEF585EDCFB}"/>
              </a:ext>
            </a:extLst>
          </p:cNvPr>
          <p:cNvSpPr txBox="1"/>
          <p:nvPr/>
        </p:nvSpPr>
        <p:spPr>
          <a:xfrm>
            <a:off x="1151515" y="4898373"/>
            <a:ext cx="29410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Media Coverage for LEMC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Pass the Torch Event</a:t>
            </a:r>
          </a:p>
        </p:txBody>
      </p:sp>
      <p:cxnSp>
        <p:nvCxnSpPr>
          <p:cNvPr id="14" name="Straight Arrow Connector 13">
            <a:extLst>
              <a:ext uri="{FF2B5EF4-FFF2-40B4-BE49-F238E27FC236}">
                <a16:creationId xmlns:a16="http://schemas.microsoft.com/office/drawing/2014/main" id="{EE4FBF49-1ADA-3643-8011-D9B6EE31CB19}"/>
              </a:ext>
            </a:extLst>
          </p:cNvPr>
          <p:cNvCxnSpPr/>
          <p:nvPr/>
        </p:nvCxnSpPr>
        <p:spPr>
          <a:xfrm>
            <a:off x="2741665" y="4873652"/>
            <a:ext cx="1066800" cy="0"/>
          </a:xfrm>
          <a:prstGeom prst="straightConnector1">
            <a:avLst/>
          </a:prstGeom>
          <a:ln>
            <a:solidFill>
              <a:srgbClr val="C00000"/>
            </a:solidFill>
            <a:tailEnd type="triangle"/>
          </a:ln>
        </p:spPr>
        <p:style>
          <a:lnRef idx="2">
            <a:schemeClr val="dk1"/>
          </a:lnRef>
          <a:fillRef idx="0">
            <a:schemeClr val="dk1"/>
          </a:fillRef>
          <a:effectRef idx="1">
            <a:schemeClr val="dk1"/>
          </a:effectRef>
          <a:fontRef idx="minor">
            <a:schemeClr val="tx1"/>
          </a:fontRef>
        </p:style>
      </p:cxnSp>
      <p:pic>
        <p:nvPicPr>
          <p:cNvPr id="15" name="Picture 14">
            <a:extLst>
              <a:ext uri="{FF2B5EF4-FFF2-40B4-BE49-F238E27FC236}">
                <a16:creationId xmlns:a16="http://schemas.microsoft.com/office/drawing/2014/main" id="{FBEABEF0-7D52-F546-898B-1D725532A08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24827" y="1823317"/>
            <a:ext cx="2659460" cy="2453350"/>
          </a:xfrm>
          <a:prstGeom prst="rect">
            <a:avLst/>
          </a:prstGeom>
          <a:solidFill>
            <a:srgbClr val="FFFFFF">
              <a:shade val="85000"/>
            </a:srgbClr>
          </a:solidFill>
          <a:ln w="76200">
            <a:solidFill>
              <a:srgbClr val="0070C0"/>
            </a:solidFill>
          </a:ln>
          <a:scene3d>
            <a:camera prst="orthographicFront"/>
            <a:lightRig rig="twoPt" dir="t">
              <a:rot lat="0" lon="0" rev="7200000"/>
            </a:lightRig>
          </a:scene3d>
          <a:sp3d>
            <a:bevelT w="25400" h="19050"/>
            <a:contourClr>
              <a:srgbClr val="FFFFFF"/>
            </a:contourClr>
          </a:sp3d>
        </p:spPr>
      </p:pic>
      <p:sp>
        <p:nvSpPr>
          <p:cNvPr id="18" name="TextBox 17">
            <a:extLst>
              <a:ext uri="{FF2B5EF4-FFF2-40B4-BE49-F238E27FC236}">
                <a16:creationId xmlns:a16="http://schemas.microsoft.com/office/drawing/2014/main" id="{50B9E2BF-5675-6145-8440-452384540A00}"/>
              </a:ext>
            </a:extLst>
          </p:cNvPr>
          <p:cNvSpPr txBox="1"/>
          <p:nvPr/>
        </p:nvSpPr>
        <p:spPr>
          <a:xfrm>
            <a:off x="10850595" y="3248382"/>
            <a:ext cx="1341405" cy="369332"/>
          </a:xfrm>
          <a:prstGeom prst="rect">
            <a:avLst/>
          </a:prstGeom>
          <a:solidFill>
            <a:srgbClr val="FFC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1.1 M Views</a:t>
            </a:r>
          </a:p>
        </p:txBody>
      </p:sp>
      <p:pic>
        <p:nvPicPr>
          <p:cNvPr id="19" name="Picture 18">
            <a:extLst>
              <a:ext uri="{FF2B5EF4-FFF2-40B4-BE49-F238E27FC236}">
                <a16:creationId xmlns:a16="http://schemas.microsoft.com/office/drawing/2014/main" id="{6B30FCEC-9289-7B43-9532-ACDE7DE7FD4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5896" y="4049453"/>
            <a:ext cx="2572328" cy="2186478"/>
          </a:xfrm>
          <a:prstGeom prst="rect">
            <a:avLst/>
          </a:prstGeom>
          <a:ln w="76200">
            <a:solidFill>
              <a:srgbClr val="0070C0"/>
            </a:solidFill>
          </a:ln>
        </p:spPr>
      </p:pic>
      <p:pic>
        <p:nvPicPr>
          <p:cNvPr id="20" name="Picture 19">
            <a:extLst>
              <a:ext uri="{FF2B5EF4-FFF2-40B4-BE49-F238E27FC236}">
                <a16:creationId xmlns:a16="http://schemas.microsoft.com/office/drawing/2014/main" id="{E8F3B52F-5DAC-8C4D-AAE6-7B150F1929B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237160" y="4533077"/>
            <a:ext cx="848174" cy="848174"/>
          </a:xfrm>
          <a:prstGeom prst="rect">
            <a:avLst/>
          </a:prstGeom>
        </p:spPr>
      </p:pic>
      <p:sp>
        <p:nvSpPr>
          <p:cNvPr id="21" name="TextBox 20">
            <a:extLst>
              <a:ext uri="{FF2B5EF4-FFF2-40B4-BE49-F238E27FC236}">
                <a16:creationId xmlns:a16="http://schemas.microsoft.com/office/drawing/2014/main" id="{3EA3D45D-59F7-CA4A-B0C1-E2E106CF9491}"/>
              </a:ext>
            </a:extLst>
          </p:cNvPr>
          <p:cNvSpPr txBox="1"/>
          <p:nvPr/>
        </p:nvSpPr>
        <p:spPr>
          <a:xfrm>
            <a:off x="10532467" y="5560533"/>
            <a:ext cx="1485604" cy="369332"/>
          </a:xfrm>
          <a:prstGeom prst="rect">
            <a:avLst/>
          </a:prstGeom>
          <a:solidFill>
            <a:srgbClr val="FFC000"/>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38.62M views</a:t>
            </a:r>
          </a:p>
        </p:txBody>
      </p:sp>
      <p:pic>
        <p:nvPicPr>
          <p:cNvPr id="23" name="Picture 22">
            <a:extLst>
              <a:ext uri="{FF2B5EF4-FFF2-40B4-BE49-F238E27FC236}">
                <a16:creationId xmlns:a16="http://schemas.microsoft.com/office/drawing/2014/main" id="{8CDD9628-FFF7-3843-867A-D8A1AA36B92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475126" y="4276667"/>
            <a:ext cx="2936415" cy="2406922"/>
          </a:xfrm>
          <a:prstGeom prst="rect">
            <a:avLst/>
          </a:prstGeom>
          <a:ln w="38100">
            <a:solidFill>
              <a:srgbClr val="0070C0"/>
            </a:solidFill>
          </a:ln>
        </p:spPr>
      </p:pic>
      <p:sp>
        <p:nvSpPr>
          <p:cNvPr id="24" name="TextBox 23">
            <a:extLst>
              <a:ext uri="{FF2B5EF4-FFF2-40B4-BE49-F238E27FC236}">
                <a16:creationId xmlns:a16="http://schemas.microsoft.com/office/drawing/2014/main" id="{F78B9E8F-96C3-5A4C-BDB3-A701613C3D51}"/>
              </a:ext>
            </a:extLst>
          </p:cNvPr>
          <p:cNvSpPr txBox="1"/>
          <p:nvPr/>
        </p:nvSpPr>
        <p:spPr>
          <a:xfrm>
            <a:off x="5462769" y="4062983"/>
            <a:ext cx="2948772" cy="523220"/>
          </a:xfrm>
          <a:prstGeom prst="rect">
            <a:avLst/>
          </a:prstGeom>
          <a:solidFill>
            <a:srgbClr val="0070C0"/>
          </a:solidFill>
          <a:ln w="38100">
            <a:solidFill>
              <a:srgbClr val="0070C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How competitors learned of the Space Robotics Challenge Phase 2</a:t>
            </a:r>
          </a:p>
        </p:txBody>
      </p:sp>
    </p:spTree>
    <p:extLst>
      <p:ext uri="{BB962C8B-B14F-4D97-AF65-F5344CB8AC3E}">
        <p14:creationId xmlns:p14="http://schemas.microsoft.com/office/powerpoint/2010/main" val="2397162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tx1">
                <a:lumMod val="42000"/>
              </a:schemeClr>
            </a:gs>
            <a:gs pos="100000">
              <a:schemeClr val="accent1">
                <a:lumMod val="89000"/>
              </a:schemeClr>
            </a:gs>
            <a:gs pos="57000">
              <a:schemeClr val="accent1">
                <a:lumMod val="50000"/>
              </a:schemeClr>
            </a:gs>
            <a:gs pos="100000">
              <a:schemeClr val="accent1">
                <a:lumMod val="70000"/>
              </a:schemeClr>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C2C4C-71FF-1E4C-AF7C-9A12FA7AFACA}"/>
              </a:ext>
            </a:extLst>
          </p:cNvPr>
          <p:cNvSpPr txBox="1">
            <a:spLocks/>
          </p:cNvSpPr>
          <p:nvPr/>
        </p:nvSpPr>
        <p:spPr>
          <a:xfrm>
            <a:off x="424316" y="506065"/>
            <a:ext cx="7670805" cy="42517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Helvetica Neue" charset="0"/>
                <a:cs typeface="Arial" panose="020B0604020202020204" pitchFamily="34" charset="0"/>
              </a:rPr>
              <a:t>CENTENNIAL CHALLENGES BY THE NUMBERS (2005- 2020) </a:t>
            </a:r>
          </a:p>
        </p:txBody>
      </p:sp>
      <p:pic>
        <p:nvPicPr>
          <p:cNvPr id="46" name="Picture 45">
            <a:extLst>
              <a:ext uri="{FF2B5EF4-FFF2-40B4-BE49-F238E27FC236}">
                <a16:creationId xmlns:a16="http://schemas.microsoft.com/office/drawing/2014/main" id="{21D038A7-D73C-8E44-BD2D-961C960089E2}"/>
              </a:ext>
            </a:extLst>
          </p:cNvPr>
          <p:cNvPicPr>
            <a:picLocks noChangeAspect="1"/>
          </p:cNvPicPr>
          <p:nvPr/>
        </p:nvPicPr>
        <p:blipFill rotWithShape="1">
          <a:blip r:embed="rId2"/>
          <a:srcRect l="54461" t="12490" r="9141" b="45663"/>
          <a:stretch/>
        </p:blipFill>
        <p:spPr>
          <a:xfrm>
            <a:off x="7985051" y="0"/>
            <a:ext cx="4206950" cy="2998382"/>
          </a:xfrm>
          <a:prstGeom prst="rect">
            <a:avLst/>
          </a:prstGeom>
        </p:spPr>
      </p:pic>
      <p:sp>
        <p:nvSpPr>
          <p:cNvPr id="47" name="Slide Number Placeholder 46">
            <a:extLst>
              <a:ext uri="{FF2B5EF4-FFF2-40B4-BE49-F238E27FC236}">
                <a16:creationId xmlns:a16="http://schemas.microsoft.com/office/drawing/2014/main" id="{5A054BE0-3A11-884B-853F-CE55CFB9A89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grpSp>
        <p:nvGrpSpPr>
          <p:cNvPr id="3" name="Group 2">
            <a:extLst>
              <a:ext uri="{FF2B5EF4-FFF2-40B4-BE49-F238E27FC236}">
                <a16:creationId xmlns:a16="http://schemas.microsoft.com/office/drawing/2014/main" id="{C6459C41-29FE-CB46-9783-A3B21CAEEC6A}"/>
              </a:ext>
            </a:extLst>
          </p:cNvPr>
          <p:cNvGrpSpPr/>
          <p:nvPr/>
        </p:nvGrpSpPr>
        <p:grpSpPr>
          <a:xfrm>
            <a:off x="1343457" y="2072497"/>
            <a:ext cx="9525472" cy="3166773"/>
            <a:chOff x="645424" y="2009403"/>
            <a:chExt cx="7974321" cy="2651088"/>
          </a:xfrm>
        </p:grpSpPr>
        <p:sp>
          <p:nvSpPr>
            <p:cNvPr id="4" name="TextBox 3">
              <a:extLst>
                <a:ext uri="{FF2B5EF4-FFF2-40B4-BE49-F238E27FC236}">
                  <a16:creationId xmlns:a16="http://schemas.microsoft.com/office/drawing/2014/main" id="{DF33712A-E598-B04E-8283-FEFED7FC844A}"/>
                </a:ext>
              </a:extLst>
            </p:cNvPr>
            <p:cNvSpPr txBox="1"/>
            <p:nvPr/>
          </p:nvSpPr>
          <p:spPr>
            <a:xfrm>
              <a:off x="938063" y="2602864"/>
              <a:ext cx="1551697" cy="502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Awarded to individuals, academia and industry teams</a:t>
              </a:r>
            </a:p>
          </p:txBody>
        </p:sp>
        <p:sp>
          <p:nvSpPr>
            <p:cNvPr id="5" name="TextBox 4">
              <a:extLst>
                <a:ext uri="{FF2B5EF4-FFF2-40B4-BE49-F238E27FC236}">
                  <a16:creationId xmlns:a16="http://schemas.microsoft.com/office/drawing/2014/main" id="{D5EF4E68-0B09-F44E-A105-967011C7D8C9}"/>
                </a:ext>
              </a:extLst>
            </p:cNvPr>
            <p:cNvSpPr txBox="1"/>
            <p:nvPr/>
          </p:nvSpPr>
          <p:spPr>
            <a:xfrm>
              <a:off x="811927" y="2199832"/>
              <a:ext cx="1563235"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$10 M</a:t>
              </a:r>
            </a:p>
          </p:txBody>
        </p:sp>
        <p:sp>
          <p:nvSpPr>
            <p:cNvPr id="6" name="TextBox 5">
              <a:extLst>
                <a:ext uri="{FF2B5EF4-FFF2-40B4-BE49-F238E27FC236}">
                  <a16:creationId xmlns:a16="http://schemas.microsoft.com/office/drawing/2014/main" id="{51A1B0D1-6020-434C-B7C7-6471FDD13B18}"/>
                </a:ext>
              </a:extLst>
            </p:cNvPr>
            <p:cNvSpPr txBox="1"/>
            <p:nvPr/>
          </p:nvSpPr>
          <p:spPr>
            <a:xfrm>
              <a:off x="4615484" y="2595466"/>
              <a:ext cx="1509891" cy="360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Teams awarded prize money</a:t>
              </a:r>
            </a:p>
          </p:txBody>
        </p:sp>
        <p:sp>
          <p:nvSpPr>
            <p:cNvPr id="7" name="TextBox 6">
              <a:extLst>
                <a:ext uri="{FF2B5EF4-FFF2-40B4-BE49-F238E27FC236}">
                  <a16:creationId xmlns:a16="http://schemas.microsoft.com/office/drawing/2014/main" id="{2CDFED47-5FA1-A54F-8CF0-9305C2B07797}"/>
                </a:ext>
              </a:extLst>
            </p:cNvPr>
            <p:cNvSpPr txBox="1"/>
            <p:nvPr/>
          </p:nvSpPr>
          <p:spPr>
            <a:xfrm>
              <a:off x="4524538" y="2201312"/>
              <a:ext cx="1241826"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52</a:t>
              </a:r>
            </a:p>
          </p:txBody>
        </p:sp>
        <p:sp>
          <p:nvSpPr>
            <p:cNvPr id="8" name="TextBox 7">
              <a:extLst>
                <a:ext uri="{FF2B5EF4-FFF2-40B4-BE49-F238E27FC236}">
                  <a16:creationId xmlns:a16="http://schemas.microsoft.com/office/drawing/2014/main" id="{B85EA2FE-4C28-6A46-8DBE-9C209615E6C9}"/>
                </a:ext>
              </a:extLst>
            </p:cNvPr>
            <p:cNvSpPr txBox="1"/>
            <p:nvPr/>
          </p:nvSpPr>
          <p:spPr>
            <a:xfrm>
              <a:off x="6462045" y="2596946"/>
              <a:ext cx="1847992" cy="502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Small Business created or grown as a result of participation in a competition</a:t>
              </a:r>
              <a:endParaRPr kumimoji="0" lang="en-US" sz="11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8331411-A722-0846-A664-8E73343334FE}"/>
                </a:ext>
              </a:extLst>
            </p:cNvPr>
            <p:cNvSpPr txBox="1"/>
            <p:nvPr/>
          </p:nvSpPr>
          <p:spPr>
            <a:xfrm>
              <a:off x="6349693" y="2202792"/>
              <a:ext cx="1212670"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16</a:t>
              </a:r>
            </a:p>
          </p:txBody>
        </p:sp>
        <p:sp>
          <p:nvSpPr>
            <p:cNvPr id="10" name="TextBox 9">
              <a:extLst>
                <a:ext uri="{FF2B5EF4-FFF2-40B4-BE49-F238E27FC236}">
                  <a16:creationId xmlns:a16="http://schemas.microsoft.com/office/drawing/2014/main" id="{F18D5A8F-2C41-4548-8211-37EC1DF8E8F4}"/>
                </a:ext>
              </a:extLst>
            </p:cNvPr>
            <p:cNvSpPr txBox="1"/>
            <p:nvPr/>
          </p:nvSpPr>
          <p:spPr>
            <a:xfrm>
              <a:off x="1819921" y="3889153"/>
              <a:ext cx="1397718" cy="6441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Allied Organizations investments to support  NASA competitions </a:t>
              </a:r>
            </a:p>
          </p:txBody>
        </p:sp>
        <p:sp>
          <p:nvSpPr>
            <p:cNvPr id="11" name="TextBox 10">
              <a:extLst>
                <a:ext uri="{FF2B5EF4-FFF2-40B4-BE49-F238E27FC236}">
                  <a16:creationId xmlns:a16="http://schemas.microsoft.com/office/drawing/2014/main" id="{AEFBB4A1-BBE7-5D48-A531-8E62273DD2EA}"/>
                </a:ext>
              </a:extLst>
            </p:cNvPr>
            <p:cNvSpPr txBox="1"/>
            <p:nvPr/>
          </p:nvSpPr>
          <p:spPr>
            <a:xfrm>
              <a:off x="3654289" y="3874635"/>
              <a:ext cx="1617623" cy="6441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Invested by participants in technology demonstrations at competitions</a:t>
              </a:r>
            </a:p>
          </p:txBody>
        </p:sp>
        <p:sp>
          <p:nvSpPr>
            <p:cNvPr id="12" name="TextBox 11">
              <a:extLst>
                <a:ext uri="{FF2B5EF4-FFF2-40B4-BE49-F238E27FC236}">
                  <a16:creationId xmlns:a16="http://schemas.microsoft.com/office/drawing/2014/main" id="{78560A7D-5DD1-0E44-A129-42BBCA652C52}"/>
                </a:ext>
              </a:extLst>
            </p:cNvPr>
            <p:cNvSpPr txBox="1"/>
            <p:nvPr/>
          </p:nvSpPr>
          <p:spPr>
            <a:xfrm>
              <a:off x="5494529" y="3883558"/>
              <a:ext cx="1633072" cy="5024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Allied Organizations that have supported NASA CC competitions</a:t>
              </a:r>
            </a:p>
          </p:txBody>
        </p:sp>
        <p:sp>
          <p:nvSpPr>
            <p:cNvPr id="13" name="TextBox 12">
              <a:extLst>
                <a:ext uri="{FF2B5EF4-FFF2-40B4-BE49-F238E27FC236}">
                  <a16:creationId xmlns:a16="http://schemas.microsoft.com/office/drawing/2014/main" id="{875442C0-27BA-E149-95C3-23EDA59DB905}"/>
                </a:ext>
              </a:extLst>
            </p:cNvPr>
            <p:cNvSpPr txBox="1"/>
            <p:nvPr/>
          </p:nvSpPr>
          <p:spPr>
            <a:xfrm>
              <a:off x="7329525" y="3874635"/>
              <a:ext cx="1290220" cy="7858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Teams under contracts to advance NASA missions (new to NASA)</a:t>
              </a:r>
            </a:p>
          </p:txBody>
        </p:sp>
        <p:sp>
          <p:nvSpPr>
            <p:cNvPr id="14" name="TextBox 13">
              <a:extLst>
                <a:ext uri="{FF2B5EF4-FFF2-40B4-BE49-F238E27FC236}">
                  <a16:creationId xmlns:a16="http://schemas.microsoft.com/office/drawing/2014/main" id="{E83DAC28-9724-5B40-A50B-29F6EA23423E}"/>
                </a:ext>
              </a:extLst>
            </p:cNvPr>
            <p:cNvSpPr txBox="1"/>
            <p:nvPr/>
          </p:nvSpPr>
          <p:spPr>
            <a:xfrm>
              <a:off x="1710014" y="3499433"/>
              <a:ext cx="1471679"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$8.5 M</a:t>
              </a:r>
            </a:p>
          </p:txBody>
        </p:sp>
        <p:sp>
          <p:nvSpPr>
            <p:cNvPr id="15" name="TextBox 14">
              <a:extLst>
                <a:ext uri="{FF2B5EF4-FFF2-40B4-BE49-F238E27FC236}">
                  <a16:creationId xmlns:a16="http://schemas.microsoft.com/office/drawing/2014/main" id="{7D3914C8-7425-3045-A870-24105EFF69AA}"/>
                </a:ext>
              </a:extLst>
            </p:cNvPr>
            <p:cNvSpPr txBox="1"/>
            <p:nvPr/>
          </p:nvSpPr>
          <p:spPr>
            <a:xfrm>
              <a:off x="3542474" y="3506659"/>
              <a:ext cx="1448600"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$11 M</a:t>
              </a:r>
            </a:p>
          </p:txBody>
        </p:sp>
        <p:sp>
          <p:nvSpPr>
            <p:cNvPr id="16" name="TextBox 15">
              <a:extLst>
                <a:ext uri="{FF2B5EF4-FFF2-40B4-BE49-F238E27FC236}">
                  <a16:creationId xmlns:a16="http://schemas.microsoft.com/office/drawing/2014/main" id="{FAE1B723-8847-774B-8F40-96B27078E609}"/>
                </a:ext>
              </a:extLst>
            </p:cNvPr>
            <p:cNvSpPr txBox="1"/>
            <p:nvPr/>
          </p:nvSpPr>
          <p:spPr>
            <a:xfrm>
              <a:off x="5364054" y="3498192"/>
              <a:ext cx="1273577"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13</a:t>
              </a:r>
            </a:p>
          </p:txBody>
        </p:sp>
        <p:sp>
          <p:nvSpPr>
            <p:cNvPr id="17" name="TextBox 16">
              <a:extLst>
                <a:ext uri="{FF2B5EF4-FFF2-40B4-BE49-F238E27FC236}">
                  <a16:creationId xmlns:a16="http://schemas.microsoft.com/office/drawing/2014/main" id="{5AD63D1D-07F5-5643-B841-250236661D09}"/>
                </a:ext>
              </a:extLst>
            </p:cNvPr>
            <p:cNvSpPr txBox="1"/>
            <p:nvPr/>
          </p:nvSpPr>
          <p:spPr>
            <a:xfrm>
              <a:off x="7213515" y="3498192"/>
              <a:ext cx="1161705"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&gt; 9</a:t>
              </a:r>
            </a:p>
          </p:txBody>
        </p:sp>
        <p:sp>
          <p:nvSpPr>
            <p:cNvPr id="18" name="TextBox 17">
              <a:extLst>
                <a:ext uri="{FF2B5EF4-FFF2-40B4-BE49-F238E27FC236}">
                  <a16:creationId xmlns:a16="http://schemas.microsoft.com/office/drawing/2014/main" id="{F7C7FAA9-3454-6748-A738-3A961F4B4655}"/>
                </a:ext>
              </a:extLst>
            </p:cNvPr>
            <p:cNvSpPr txBox="1"/>
            <p:nvPr/>
          </p:nvSpPr>
          <p:spPr>
            <a:xfrm>
              <a:off x="2762278" y="2604190"/>
              <a:ext cx="1551697" cy="360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Numbers of challenges opened </a:t>
              </a:r>
            </a:p>
          </p:txBody>
        </p:sp>
        <p:sp>
          <p:nvSpPr>
            <p:cNvPr id="19" name="TextBox 18">
              <a:extLst>
                <a:ext uri="{FF2B5EF4-FFF2-40B4-BE49-F238E27FC236}">
                  <a16:creationId xmlns:a16="http://schemas.microsoft.com/office/drawing/2014/main" id="{55B446A1-CA30-0645-BFD8-54D25C94A671}"/>
                </a:ext>
              </a:extLst>
            </p:cNvPr>
            <p:cNvSpPr txBox="1"/>
            <p:nvPr/>
          </p:nvSpPr>
          <p:spPr>
            <a:xfrm>
              <a:off x="2680651" y="2201158"/>
              <a:ext cx="1221500" cy="3993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92D050"/>
                  </a:solidFill>
                  <a:effectLst>
                    <a:outerShdw blurRad="50800" dist="38100" dir="5400000" algn="t" rotWithShape="0">
                      <a:prstClr val="black">
                        <a:alpha val="40000"/>
                      </a:prstClr>
                    </a:outerShdw>
                  </a:effectLst>
                  <a:uLnTx/>
                  <a:uFillTx/>
                  <a:latin typeface="Eurostile" panose="020B0504020202050204" pitchFamily="34" charset="77"/>
                  <a:ea typeface="Batang" panose="02030600000101010101" pitchFamily="18" charset="-127"/>
                  <a:cs typeface="Didot" panose="02000503000000020003" pitchFamily="2" charset="-79"/>
                </a:rPr>
                <a:t>20</a:t>
              </a:r>
            </a:p>
          </p:txBody>
        </p:sp>
        <p:grpSp>
          <p:nvGrpSpPr>
            <p:cNvPr id="20" name="Group 19">
              <a:extLst>
                <a:ext uri="{FF2B5EF4-FFF2-40B4-BE49-F238E27FC236}">
                  <a16:creationId xmlns:a16="http://schemas.microsoft.com/office/drawing/2014/main" id="{9F69A955-6879-7A4F-AB87-C5BC1915EF85}"/>
                </a:ext>
              </a:extLst>
            </p:cNvPr>
            <p:cNvGrpSpPr/>
            <p:nvPr/>
          </p:nvGrpSpPr>
          <p:grpSpPr>
            <a:xfrm>
              <a:off x="645424" y="2009403"/>
              <a:ext cx="7934479" cy="2371403"/>
              <a:chOff x="620436" y="2140647"/>
              <a:chExt cx="7934479" cy="2371403"/>
            </a:xfrm>
          </p:grpSpPr>
          <p:cxnSp>
            <p:nvCxnSpPr>
              <p:cNvPr id="21" name="Straight Connector 20" descr="&quot;&quot;">
                <a:extLst>
                  <a:ext uri="{FF2B5EF4-FFF2-40B4-BE49-F238E27FC236}">
                    <a16:creationId xmlns:a16="http://schemas.microsoft.com/office/drawing/2014/main" id="{B9EF0147-F115-6D47-BBFC-2B613DC7FCE1}"/>
                  </a:ext>
                </a:extLst>
              </p:cNvPr>
              <p:cNvCxnSpPr>
                <a:cxnSpLocks/>
              </p:cNvCxnSpPr>
              <p:nvPr/>
            </p:nvCxnSpPr>
            <p:spPr>
              <a:xfrm>
                <a:off x="650875" y="3345050"/>
                <a:ext cx="7904040" cy="0"/>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74D230D4-1A5E-4B44-A371-77A2FA376121}"/>
                  </a:ext>
                </a:extLst>
              </p:cNvPr>
              <p:cNvGrpSpPr/>
              <p:nvPr/>
            </p:nvGrpSpPr>
            <p:grpSpPr>
              <a:xfrm>
                <a:off x="6134863" y="2140647"/>
                <a:ext cx="71022" cy="1207363"/>
                <a:chOff x="6134863" y="2140647"/>
                <a:chExt cx="71022" cy="1207363"/>
              </a:xfrm>
            </p:grpSpPr>
            <p:cxnSp>
              <p:nvCxnSpPr>
                <p:cNvPr id="44" name="Straight Connector 43" descr="&quot;&quot;">
                  <a:extLst>
                    <a:ext uri="{FF2B5EF4-FFF2-40B4-BE49-F238E27FC236}">
                      <a16:creationId xmlns:a16="http://schemas.microsoft.com/office/drawing/2014/main" id="{578B1513-7B95-C144-8ACA-8606E6670CDA}"/>
                    </a:ext>
                  </a:extLst>
                </p:cNvPr>
                <p:cNvCxnSpPr>
                  <a:cxnSpLocks/>
                </p:cNvCxnSpPr>
                <p:nvPr/>
              </p:nvCxnSpPr>
              <p:spPr>
                <a:xfrm flipV="1">
                  <a:off x="6170461" y="2193913"/>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45" name="Oval 44" descr="&quot;&quot;">
                  <a:extLst>
                    <a:ext uri="{FF2B5EF4-FFF2-40B4-BE49-F238E27FC236}">
                      <a16:creationId xmlns:a16="http://schemas.microsoft.com/office/drawing/2014/main" id="{10E38A54-FC34-5F47-BA8A-1F46C740B5B0}"/>
                    </a:ext>
                  </a:extLst>
                </p:cNvPr>
                <p:cNvSpPr/>
                <p:nvPr/>
              </p:nvSpPr>
              <p:spPr>
                <a:xfrm>
                  <a:off x="6134863" y="2140647"/>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4C88B8D6-90AB-EC4D-9A84-E8AAB8913D6F}"/>
                  </a:ext>
                </a:extLst>
              </p:cNvPr>
              <p:cNvGrpSpPr/>
              <p:nvPr/>
            </p:nvGrpSpPr>
            <p:grpSpPr>
              <a:xfrm>
                <a:off x="4303436" y="2151853"/>
                <a:ext cx="71022" cy="1194678"/>
                <a:chOff x="4303436" y="2151853"/>
                <a:chExt cx="71022" cy="1194678"/>
              </a:xfrm>
            </p:grpSpPr>
            <p:cxnSp>
              <p:nvCxnSpPr>
                <p:cNvPr id="42" name="Straight Connector 41" descr="&quot;&quot;">
                  <a:extLst>
                    <a:ext uri="{FF2B5EF4-FFF2-40B4-BE49-F238E27FC236}">
                      <a16:creationId xmlns:a16="http://schemas.microsoft.com/office/drawing/2014/main" id="{34FA9AF8-C190-0443-9BEB-DC6B60A68A03}"/>
                    </a:ext>
                  </a:extLst>
                </p:cNvPr>
                <p:cNvCxnSpPr>
                  <a:cxnSpLocks/>
                </p:cNvCxnSpPr>
                <p:nvPr/>
              </p:nvCxnSpPr>
              <p:spPr>
                <a:xfrm flipV="1">
                  <a:off x="4337466" y="2192434"/>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43" name="Oval 42" descr="&quot;&quot;">
                  <a:extLst>
                    <a:ext uri="{FF2B5EF4-FFF2-40B4-BE49-F238E27FC236}">
                      <a16:creationId xmlns:a16="http://schemas.microsoft.com/office/drawing/2014/main" id="{1BDC8E11-DBC3-8249-BB96-1DE97E2A0C5A}"/>
                    </a:ext>
                  </a:extLst>
                </p:cNvPr>
                <p:cNvSpPr/>
                <p:nvPr/>
              </p:nvSpPr>
              <p:spPr>
                <a:xfrm rot="16200000">
                  <a:off x="4303436" y="2151853"/>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4" name="Group 23">
                <a:extLst>
                  <a:ext uri="{FF2B5EF4-FFF2-40B4-BE49-F238E27FC236}">
                    <a16:creationId xmlns:a16="http://schemas.microsoft.com/office/drawing/2014/main" id="{A9382663-A383-504A-A8A3-6859B534E500}"/>
                  </a:ext>
                </a:extLst>
              </p:cNvPr>
              <p:cNvGrpSpPr/>
              <p:nvPr/>
            </p:nvGrpSpPr>
            <p:grpSpPr>
              <a:xfrm>
                <a:off x="2458761" y="2151853"/>
                <a:ext cx="71022" cy="1193198"/>
                <a:chOff x="2458761" y="2151853"/>
                <a:chExt cx="71022" cy="1193198"/>
              </a:xfrm>
            </p:grpSpPr>
            <p:cxnSp>
              <p:nvCxnSpPr>
                <p:cNvPr id="40" name="Straight Connector 39" descr="&quot;&quot;">
                  <a:extLst>
                    <a:ext uri="{FF2B5EF4-FFF2-40B4-BE49-F238E27FC236}">
                      <a16:creationId xmlns:a16="http://schemas.microsoft.com/office/drawing/2014/main" id="{166549B5-6C01-C64C-9AF6-5B32E525501A}"/>
                    </a:ext>
                  </a:extLst>
                </p:cNvPr>
                <p:cNvCxnSpPr>
                  <a:cxnSpLocks/>
                </p:cNvCxnSpPr>
                <p:nvPr/>
              </p:nvCxnSpPr>
              <p:spPr>
                <a:xfrm flipV="1">
                  <a:off x="2492155" y="2190954"/>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41" name="Oval 40" descr="&quot;&quot;">
                  <a:extLst>
                    <a:ext uri="{FF2B5EF4-FFF2-40B4-BE49-F238E27FC236}">
                      <a16:creationId xmlns:a16="http://schemas.microsoft.com/office/drawing/2014/main" id="{77C6B534-3EB1-9844-A6C2-4535FD739BB5}"/>
                    </a:ext>
                  </a:extLst>
                </p:cNvPr>
                <p:cNvSpPr/>
                <p:nvPr/>
              </p:nvSpPr>
              <p:spPr>
                <a:xfrm rot="16200000">
                  <a:off x="2458761" y="2151853"/>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BDE6CFB4-9047-CA43-9F93-CB0C3010FE16}"/>
                  </a:ext>
                </a:extLst>
              </p:cNvPr>
              <p:cNvGrpSpPr/>
              <p:nvPr/>
            </p:nvGrpSpPr>
            <p:grpSpPr>
              <a:xfrm>
                <a:off x="620436" y="2151853"/>
                <a:ext cx="71022" cy="1194676"/>
                <a:chOff x="620436" y="2151853"/>
                <a:chExt cx="71022" cy="1194676"/>
              </a:xfrm>
            </p:grpSpPr>
            <p:cxnSp>
              <p:nvCxnSpPr>
                <p:cNvPr id="38" name="Straight Connector 37" descr="&quot;&quot;">
                  <a:extLst>
                    <a:ext uri="{FF2B5EF4-FFF2-40B4-BE49-F238E27FC236}">
                      <a16:creationId xmlns:a16="http://schemas.microsoft.com/office/drawing/2014/main" id="{C9D87C6E-C34F-0B4D-82C8-A564557A9299}"/>
                    </a:ext>
                  </a:extLst>
                </p:cNvPr>
                <p:cNvCxnSpPr>
                  <a:cxnSpLocks/>
                </p:cNvCxnSpPr>
                <p:nvPr/>
              </p:nvCxnSpPr>
              <p:spPr>
                <a:xfrm flipV="1">
                  <a:off x="654756" y="2192432"/>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39" name="Oval 38" descr="&quot;&quot;">
                  <a:extLst>
                    <a:ext uri="{FF2B5EF4-FFF2-40B4-BE49-F238E27FC236}">
                      <a16:creationId xmlns:a16="http://schemas.microsoft.com/office/drawing/2014/main" id="{F3C8C27E-1113-DB47-86EA-088C0544D04F}"/>
                    </a:ext>
                  </a:extLst>
                </p:cNvPr>
                <p:cNvSpPr/>
                <p:nvPr/>
              </p:nvSpPr>
              <p:spPr>
                <a:xfrm rot="16200000">
                  <a:off x="620436" y="2151853"/>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id="{AF84E9B9-C83D-C045-B58F-C65D4F8B5F7A}"/>
                  </a:ext>
                </a:extLst>
              </p:cNvPr>
              <p:cNvGrpSpPr/>
              <p:nvPr/>
            </p:nvGrpSpPr>
            <p:grpSpPr>
              <a:xfrm>
                <a:off x="1496736" y="3343530"/>
                <a:ext cx="71022" cy="1168520"/>
                <a:chOff x="1496736" y="3343530"/>
                <a:chExt cx="71022" cy="1168520"/>
              </a:xfrm>
            </p:grpSpPr>
            <p:cxnSp>
              <p:nvCxnSpPr>
                <p:cNvPr id="36" name="Straight Connector 35" descr="&quot;&quot;">
                  <a:extLst>
                    <a:ext uri="{FF2B5EF4-FFF2-40B4-BE49-F238E27FC236}">
                      <a16:creationId xmlns:a16="http://schemas.microsoft.com/office/drawing/2014/main" id="{6CFECD99-76AC-F143-8C4F-DA54EA44DD91}"/>
                    </a:ext>
                  </a:extLst>
                </p:cNvPr>
                <p:cNvCxnSpPr/>
                <p:nvPr/>
              </p:nvCxnSpPr>
              <p:spPr>
                <a:xfrm rot="10800000" flipV="1">
                  <a:off x="1533713" y="3343530"/>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37" name="Oval 36" descr="&quot;&quot;">
                  <a:extLst>
                    <a:ext uri="{FF2B5EF4-FFF2-40B4-BE49-F238E27FC236}">
                      <a16:creationId xmlns:a16="http://schemas.microsoft.com/office/drawing/2014/main" id="{AB2B8018-C2D1-844F-8D80-61D044851FE8}"/>
                    </a:ext>
                  </a:extLst>
                </p:cNvPr>
                <p:cNvSpPr/>
                <p:nvPr/>
              </p:nvSpPr>
              <p:spPr>
                <a:xfrm rot="16200000">
                  <a:off x="1496736" y="4441028"/>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51594855-FCF9-E844-9756-DF2737A4757D}"/>
                  </a:ext>
                </a:extLst>
              </p:cNvPr>
              <p:cNvGrpSpPr/>
              <p:nvPr/>
            </p:nvGrpSpPr>
            <p:grpSpPr>
              <a:xfrm>
                <a:off x="3328711" y="3345381"/>
                <a:ext cx="71022" cy="1166669"/>
                <a:chOff x="3328711" y="3345381"/>
                <a:chExt cx="71022" cy="1166669"/>
              </a:xfrm>
            </p:grpSpPr>
            <p:cxnSp>
              <p:nvCxnSpPr>
                <p:cNvPr id="34" name="Straight Connector 33" descr="&quot;&quot;">
                  <a:extLst>
                    <a:ext uri="{FF2B5EF4-FFF2-40B4-BE49-F238E27FC236}">
                      <a16:creationId xmlns:a16="http://schemas.microsoft.com/office/drawing/2014/main" id="{543C7615-82C6-424B-806A-4D85FEBFB643}"/>
                    </a:ext>
                  </a:extLst>
                </p:cNvPr>
                <p:cNvCxnSpPr/>
                <p:nvPr/>
              </p:nvCxnSpPr>
              <p:spPr>
                <a:xfrm rot="10800000" flipV="1">
                  <a:off x="3366269" y="3345381"/>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35" name="Oval 34" descr="&quot;&quot;">
                  <a:extLst>
                    <a:ext uri="{FF2B5EF4-FFF2-40B4-BE49-F238E27FC236}">
                      <a16:creationId xmlns:a16="http://schemas.microsoft.com/office/drawing/2014/main" id="{231D9C27-7B4F-AD49-BD8B-055FEF764836}"/>
                    </a:ext>
                  </a:extLst>
                </p:cNvPr>
                <p:cNvSpPr/>
                <p:nvPr/>
              </p:nvSpPr>
              <p:spPr>
                <a:xfrm rot="16200000">
                  <a:off x="3328711" y="4441028"/>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3AE21F22-FD43-1B4F-AE47-67E97B7C0D13}"/>
                  </a:ext>
                </a:extLst>
              </p:cNvPr>
              <p:cNvGrpSpPr/>
              <p:nvPr/>
            </p:nvGrpSpPr>
            <p:grpSpPr>
              <a:xfrm>
                <a:off x="5170211" y="3343570"/>
                <a:ext cx="71022" cy="1168480"/>
                <a:chOff x="5170211" y="3343570"/>
                <a:chExt cx="71022" cy="1168480"/>
              </a:xfrm>
            </p:grpSpPr>
            <p:cxnSp>
              <p:nvCxnSpPr>
                <p:cNvPr id="32" name="Straight Connector 31" descr="&quot;&quot;">
                  <a:extLst>
                    <a:ext uri="{FF2B5EF4-FFF2-40B4-BE49-F238E27FC236}">
                      <a16:creationId xmlns:a16="http://schemas.microsoft.com/office/drawing/2014/main" id="{3E4C55B9-BA44-9843-9441-077847512750}"/>
                    </a:ext>
                  </a:extLst>
                </p:cNvPr>
                <p:cNvCxnSpPr/>
                <p:nvPr/>
              </p:nvCxnSpPr>
              <p:spPr>
                <a:xfrm rot="10800000" flipV="1">
                  <a:off x="5206773" y="3343570"/>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33" name="Oval 32" descr="&quot;&quot;">
                  <a:extLst>
                    <a:ext uri="{FF2B5EF4-FFF2-40B4-BE49-F238E27FC236}">
                      <a16:creationId xmlns:a16="http://schemas.microsoft.com/office/drawing/2014/main" id="{DB14ED1C-8277-5848-AFE6-3A107497F893}"/>
                    </a:ext>
                  </a:extLst>
                </p:cNvPr>
                <p:cNvSpPr/>
                <p:nvPr/>
              </p:nvSpPr>
              <p:spPr>
                <a:xfrm rot="16200000">
                  <a:off x="5170211" y="4441028"/>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29" name="Group 28">
                <a:extLst>
                  <a:ext uri="{FF2B5EF4-FFF2-40B4-BE49-F238E27FC236}">
                    <a16:creationId xmlns:a16="http://schemas.microsoft.com/office/drawing/2014/main" id="{73A741BA-A4F0-5044-9319-74BE60DC27BD}"/>
                  </a:ext>
                </a:extLst>
              </p:cNvPr>
              <p:cNvGrpSpPr/>
              <p:nvPr/>
            </p:nvGrpSpPr>
            <p:grpSpPr>
              <a:xfrm>
                <a:off x="7008536" y="3350693"/>
                <a:ext cx="71022" cy="1161357"/>
                <a:chOff x="7008536" y="3350693"/>
                <a:chExt cx="71022" cy="1161357"/>
              </a:xfrm>
            </p:grpSpPr>
            <p:cxnSp>
              <p:nvCxnSpPr>
                <p:cNvPr id="30" name="Straight Connector 29" descr="&quot;&quot;">
                  <a:extLst>
                    <a:ext uri="{FF2B5EF4-FFF2-40B4-BE49-F238E27FC236}">
                      <a16:creationId xmlns:a16="http://schemas.microsoft.com/office/drawing/2014/main" id="{FB137DA2-6755-2E46-A9EC-446D988B8AC6}"/>
                    </a:ext>
                  </a:extLst>
                </p:cNvPr>
                <p:cNvCxnSpPr/>
                <p:nvPr/>
              </p:nvCxnSpPr>
              <p:spPr>
                <a:xfrm rot="10800000" flipV="1">
                  <a:off x="7044483" y="3350693"/>
                  <a:ext cx="0" cy="1154097"/>
                </a:xfrm>
                <a:prstGeom prst="line">
                  <a:avLst/>
                </a:prstGeom>
                <a:ln w="25400">
                  <a:solidFill>
                    <a:srgbClr val="7CCAF1"/>
                  </a:solidFill>
                </a:ln>
              </p:spPr>
              <p:style>
                <a:lnRef idx="1">
                  <a:schemeClr val="accent1"/>
                </a:lnRef>
                <a:fillRef idx="0">
                  <a:schemeClr val="accent1"/>
                </a:fillRef>
                <a:effectRef idx="0">
                  <a:schemeClr val="accent1"/>
                </a:effectRef>
                <a:fontRef idx="minor">
                  <a:schemeClr val="tx1"/>
                </a:fontRef>
              </p:style>
            </p:cxnSp>
            <p:sp>
              <p:nvSpPr>
                <p:cNvPr id="31" name="Oval 30" descr="&quot;&quot;">
                  <a:extLst>
                    <a:ext uri="{FF2B5EF4-FFF2-40B4-BE49-F238E27FC236}">
                      <a16:creationId xmlns:a16="http://schemas.microsoft.com/office/drawing/2014/main" id="{3B740D1A-53AC-DE4F-B7CF-643204CC60C3}"/>
                    </a:ext>
                  </a:extLst>
                </p:cNvPr>
                <p:cNvSpPr/>
                <p:nvPr/>
              </p:nvSpPr>
              <p:spPr>
                <a:xfrm rot="16200000">
                  <a:off x="7008536" y="4441028"/>
                  <a:ext cx="71022" cy="71022"/>
                </a:xfrm>
                <a:prstGeom prst="ellipse">
                  <a:avLst/>
                </a:prstGeom>
                <a:solidFill>
                  <a:srgbClr val="7CC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2451148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5D94A054-CB24-DC47-B775-2ACD45E40455}"/>
              </a:ext>
            </a:extLst>
          </p:cNvPr>
          <p:cNvGrpSpPr/>
          <p:nvPr/>
        </p:nvGrpSpPr>
        <p:grpSpPr>
          <a:xfrm>
            <a:off x="-1171" y="16060"/>
            <a:ext cx="12192000" cy="6866673"/>
            <a:chOff x="0" y="1"/>
            <a:chExt cx="12192000" cy="6866673"/>
          </a:xfrm>
        </p:grpSpPr>
        <p:sp>
          <p:nvSpPr>
            <p:cNvPr id="3" name="Rectangle 6" descr="&quot;&quot;">
              <a:extLst>
                <a:ext uri="{FF2B5EF4-FFF2-40B4-BE49-F238E27FC236}">
                  <a16:creationId xmlns:a16="http://schemas.microsoft.com/office/drawing/2014/main" id="{05B9C1AC-1A4F-F340-936E-772202EF7E77}"/>
                </a:ext>
              </a:extLst>
            </p:cNvPr>
            <p:cNvSpPr/>
            <p:nvPr/>
          </p:nvSpPr>
          <p:spPr>
            <a:xfrm>
              <a:off x="0" y="1"/>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3" descr="Star field background.">
              <a:extLst>
                <a:ext uri="{FF2B5EF4-FFF2-40B4-BE49-F238E27FC236}">
                  <a16:creationId xmlns:a16="http://schemas.microsoft.com/office/drawing/2014/main" id="{CB1BD460-0B13-714E-B948-4D53DE64A822}"/>
                </a:ext>
              </a:extLst>
            </p:cNvPr>
            <p:cNvPicPr>
              <a:picLocks noChangeAspect="1"/>
            </p:cNvPicPr>
            <p:nvPr/>
          </p:nvPicPr>
          <p:blipFill rotWithShape="1">
            <a:blip r:embed="rId3">
              <a:alphaModFix amt="47000"/>
            </a:blip>
            <a:srcRect t="19129" b="5871"/>
            <a:stretch/>
          </p:blipFill>
          <p:spPr>
            <a:xfrm>
              <a:off x="0" y="8673"/>
              <a:ext cx="12192000" cy="6858001"/>
            </a:xfrm>
            <a:prstGeom prst="rect">
              <a:avLst/>
            </a:prstGeom>
          </p:spPr>
        </p:pic>
        <p:pic>
          <p:nvPicPr>
            <p:cNvPr id="5" name="Picture 4" descr="Surface of the moon.">
              <a:extLst>
                <a:ext uri="{FF2B5EF4-FFF2-40B4-BE49-F238E27FC236}">
                  <a16:creationId xmlns:a16="http://schemas.microsoft.com/office/drawing/2014/main" id="{98670605-51E2-4944-A300-C07D68FCB5F7}"/>
                </a:ext>
              </a:extLst>
            </p:cNvPr>
            <p:cNvPicPr>
              <a:picLocks noChangeAspect="1"/>
            </p:cNvPicPr>
            <p:nvPr/>
          </p:nvPicPr>
          <p:blipFill rotWithShape="1">
            <a:blip r:embed="rId4"/>
            <a:srcRect l="68306"/>
            <a:stretch/>
          </p:blipFill>
          <p:spPr>
            <a:xfrm rot="16200000">
              <a:off x="4672913" y="895963"/>
              <a:ext cx="2668772" cy="9255300"/>
            </a:xfrm>
            <a:prstGeom prst="rect">
              <a:avLst/>
            </a:prstGeom>
          </p:spPr>
        </p:pic>
        <p:cxnSp>
          <p:nvCxnSpPr>
            <p:cNvPr id="16" name="Straight Connector 15">
              <a:extLst>
                <a:ext uri="{FF2B5EF4-FFF2-40B4-BE49-F238E27FC236}">
                  <a16:creationId xmlns:a16="http://schemas.microsoft.com/office/drawing/2014/main" id="{00D24AE8-BD5B-B946-98EE-8BF099CE411C}"/>
                </a:ext>
              </a:extLst>
            </p:cNvPr>
            <p:cNvCxnSpPr>
              <a:cxnSpLocks/>
            </p:cNvCxnSpPr>
            <p:nvPr/>
          </p:nvCxnSpPr>
          <p:spPr>
            <a:xfrm>
              <a:off x="8541972" y="4941361"/>
              <a:ext cx="283983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Title 1">
            <a:extLst>
              <a:ext uri="{FF2B5EF4-FFF2-40B4-BE49-F238E27FC236}">
                <a16:creationId xmlns:a16="http://schemas.microsoft.com/office/drawing/2014/main" id="{29DB1D40-D6B7-1D46-B040-60D2650DEE9D}"/>
              </a:ext>
            </a:extLst>
          </p:cNvPr>
          <p:cNvSpPr txBox="1">
            <a:spLocks/>
          </p:cNvSpPr>
          <p:nvPr/>
        </p:nvSpPr>
        <p:spPr>
          <a:xfrm>
            <a:off x="232858" y="209348"/>
            <a:ext cx="11705162" cy="662940"/>
          </a:xfrm>
          <a:prstGeom prst="rect">
            <a:avLst/>
          </a:prstGeom>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outerShdw blurRad="50800" dist="38100" dir="2700000" algn="tl" rotWithShape="0">
                    <a:prstClr val="black">
                      <a:alpha val="40000"/>
                    </a:prstClr>
                  </a:outerShdw>
                </a:effectLst>
                <a:uLnTx/>
                <a:uFillTx/>
                <a:latin typeface="Calibri" panose="020F0502020204030204"/>
                <a:ea typeface="+mj-ea"/>
                <a:cs typeface="Arial" panose="020B0604020202020204" pitchFamily="34" charset="0"/>
              </a:rPr>
              <a:t>LUNAR SURFACE INNOVATION INITIATIVE (LSII) AREAS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50800" dist="38100" dir="2700000" algn="tl" rotWithShape="0">
                    <a:prstClr val="black">
                      <a:alpha val="40000"/>
                    </a:prstClr>
                  </a:outerShdw>
                </a:effectLst>
                <a:uLnTx/>
                <a:uFillTx/>
                <a:latin typeface="Calibri" panose="020F0502020204030204"/>
                <a:ea typeface="+mj-ea"/>
                <a:cs typeface="Arial" panose="020B0604020202020204" pitchFamily="34" charset="0"/>
              </a:rPr>
              <a:t>ALIGNED WITH CENTENNIAL CHALLENGES COMPETITIONS</a:t>
            </a:r>
          </a:p>
        </p:txBody>
      </p:sp>
      <p:cxnSp>
        <p:nvCxnSpPr>
          <p:cNvPr id="7" name="Straight Connector 6">
            <a:extLst>
              <a:ext uri="{FF2B5EF4-FFF2-40B4-BE49-F238E27FC236}">
                <a16:creationId xmlns:a16="http://schemas.microsoft.com/office/drawing/2014/main" id="{879CC7B2-CF0F-9943-8DF8-9F86577D48F3}"/>
              </a:ext>
            </a:extLst>
          </p:cNvPr>
          <p:cNvCxnSpPr>
            <a:cxnSpLocks/>
            <a:endCxn id="20" idx="5"/>
          </p:cNvCxnSpPr>
          <p:nvPr/>
        </p:nvCxnSpPr>
        <p:spPr>
          <a:xfrm>
            <a:off x="634068" y="1820796"/>
            <a:ext cx="3263149" cy="165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44D6CE9-411D-DA4D-883C-0126602D15AD}"/>
              </a:ext>
            </a:extLst>
          </p:cNvPr>
          <p:cNvSpPr txBox="1"/>
          <p:nvPr/>
        </p:nvSpPr>
        <p:spPr>
          <a:xfrm>
            <a:off x="8454346" y="3088829"/>
            <a:ext cx="28715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99506"/>
                </a:solidFill>
                <a:effectLst/>
                <a:uLnTx/>
                <a:uFillTx/>
                <a:latin typeface="Helvetica Neue LT Std 77 Bold C" panose="020B0604020202020204" pitchFamily="34" charset="77"/>
                <a:ea typeface="+mn-ea"/>
                <a:cs typeface="+mn-cs"/>
              </a:rPr>
              <a:t>Lunar Dust Mitigation</a:t>
            </a:r>
          </a:p>
        </p:txBody>
      </p:sp>
      <p:sp>
        <p:nvSpPr>
          <p:cNvPr id="9" name="TextBox 8">
            <a:extLst>
              <a:ext uri="{FF2B5EF4-FFF2-40B4-BE49-F238E27FC236}">
                <a16:creationId xmlns:a16="http://schemas.microsoft.com/office/drawing/2014/main" id="{9DCAEC78-4333-6440-8D25-FD3EF49BA0B7}"/>
              </a:ext>
            </a:extLst>
          </p:cNvPr>
          <p:cNvSpPr txBox="1"/>
          <p:nvPr/>
        </p:nvSpPr>
        <p:spPr>
          <a:xfrm>
            <a:off x="8446848" y="3468159"/>
            <a:ext cx="299987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Mitigate lunar dust hazards</a:t>
            </a:r>
          </a:p>
        </p:txBody>
      </p:sp>
      <p:pic>
        <p:nvPicPr>
          <p:cNvPr id="10" name="Picture 9">
            <a:extLst>
              <a:ext uri="{FF2B5EF4-FFF2-40B4-BE49-F238E27FC236}">
                <a16:creationId xmlns:a16="http://schemas.microsoft.com/office/drawing/2014/main" id="{3B588E5E-D21B-874E-A419-9589B8A95B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3825978">
            <a:off x="6690920" y="2727990"/>
            <a:ext cx="1674603" cy="1261121"/>
          </a:xfrm>
          <a:prstGeom prst="rect">
            <a:avLst/>
          </a:prstGeom>
        </p:spPr>
      </p:pic>
      <p:cxnSp>
        <p:nvCxnSpPr>
          <p:cNvPr id="11" name="Straight Connector 10">
            <a:extLst>
              <a:ext uri="{FF2B5EF4-FFF2-40B4-BE49-F238E27FC236}">
                <a16:creationId xmlns:a16="http://schemas.microsoft.com/office/drawing/2014/main" id="{90242DB7-B474-DC41-8204-AF2A6D045FC0}"/>
              </a:ext>
            </a:extLst>
          </p:cNvPr>
          <p:cNvCxnSpPr>
            <a:cxnSpLocks/>
          </p:cNvCxnSpPr>
          <p:nvPr/>
        </p:nvCxnSpPr>
        <p:spPr>
          <a:xfrm>
            <a:off x="8484408" y="3485161"/>
            <a:ext cx="28782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69F71AC-B3EC-C749-B1B2-08D581A4C2CD}"/>
              </a:ext>
            </a:extLst>
          </p:cNvPr>
          <p:cNvSpPr txBox="1"/>
          <p:nvPr/>
        </p:nvSpPr>
        <p:spPr>
          <a:xfrm>
            <a:off x="546513" y="4628790"/>
            <a:ext cx="28715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1CA33"/>
                </a:solidFill>
                <a:effectLst/>
                <a:uLnTx/>
                <a:uFillTx/>
                <a:latin typeface="Helvetica Neue LT Std 77 Bold C" panose="020B0604020202020204" pitchFamily="34" charset="77"/>
                <a:ea typeface="+mn-ea"/>
                <a:cs typeface="+mn-cs"/>
              </a:rPr>
              <a:t>Extreme Access</a:t>
            </a:r>
          </a:p>
        </p:txBody>
      </p:sp>
      <p:sp>
        <p:nvSpPr>
          <p:cNvPr id="13" name="TextBox 12">
            <a:extLst>
              <a:ext uri="{FF2B5EF4-FFF2-40B4-BE49-F238E27FC236}">
                <a16:creationId xmlns:a16="http://schemas.microsoft.com/office/drawing/2014/main" id="{5D09A09E-AF76-0746-BB7B-B3120FED7B43}"/>
              </a:ext>
            </a:extLst>
          </p:cNvPr>
          <p:cNvSpPr txBox="1"/>
          <p:nvPr/>
        </p:nvSpPr>
        <p:spPr>
          <a:xfrm>
            <a:off x="552898" y="5052097"/>
            <a:ext cx="29998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Access, navigate, and explore surface/subsurface areas</a:t>
            </a:r>
          </a:p>
        </p:txBody>
      </p:sp>
      <p:pic>
        <p:nvPicPr>
          <p:cNvPr id="14" name="Picture 13">
            <a:extLst>
              <a:ext uri="{FF2B5EF4-FFF2-40B4-BE49-F238E27FC236}">
                <a16:creationId xmlns:a16="http://schemas.microsoft.com/office/drawing/2014/main" id="{419DD8B4-FF31-1542-A9A2-38AAB5C0CE2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86052" y="4675928"/>
            <a:ext cx="1564552" cy="1246659"/>
          </a:xfrm>
          <a:prstGeom prst="rect">
            <a:avLst/>
          </a:prstGeom>
        </p:spPr>
      </p:pic>
      <p:cxnSp>
        <p:nvCxnSpPr>
          <p:cNvPr id="15" name="Straight Connector 14">
            <a:extLst>
              <a:ext uri="{FF2B5EF4-FFF2-40B4-BE49-F238E27FC236}">
                <a16:creationId xmlns:a16="http://schemas.microsoft.com/office/drawing/2014/main" id="{109740C7-7BA5-4940-9E79-94D6ED099556}"/>
              </a:ext>
            </a:extLst>
          </p:cNvPr>
          <p:cNvCxnSpPr>
            <a:cxnSpLocks/>
          </p:cNvCxnSpPr>
          <p:nvPr/>
        </p:nvCxnSpPr>
        <p:spPr>
          <a:xfrm>
            <a:off x="610073" y="5026015"/>
            <a:ext cx="276852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874E2D2-7D8A-7849-9D6B-39F525DA332C}"/>
              </a:ext>
            </a:extLst>
          </p:cNvPr>
          <p:cNvCxnSpPr>
            <a:cxnSpLocks/>
            <a:endCxn id="30" idx="2"/>
          </p:cNvCxnSpPr>
          <p:nvPr/>
        </p:nvCxnSpPr>
        <p:spPr>
          <a:xfrm>
            <a:off x="634068" y="3603377"/>
            <a:ext cx="2872214" cy="479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79B20F6-D764-F146-AA16-1A7DF0E13D06}"/>
              </a:ext>
            </a:extLst>
          </p:cNvPr>
          <p:cNvSpPr txBox="1"/>
          <p:nvPr/>
        </p:nvSpPr>
        <p:spPr>
          <a:xfrm>
            <a:off x="591818" y="1865489"/>
            <a:ext cx="299987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Collection, processing, storing and use of material found or manufactured on other astronomical objects</a:t>
            </a:r>
          </a:p>
        </p:txBody>
      </p:sp>
      <p:sp>
        <p:nvSpPr>
          <p:cNvPr id="19" name="TextBox 18">
            <a:extLst>
              <a:ext uri="{FF2B5EF4-FFF2-40B4-BE49-F238E27FC236}">
                <a16:creationId xmlns:a16="http://schemas.microsoft.com/office/drawing/2014/main" id="{536F7C75-F7FF-AE46-9EA5-356F86F921C2}"/>
              </a:ext>
            </a:extLst>
          </p:cNvPr>
          <p:cNvSpPr txBox="1"/>
          <p:nvPr/>
        </p:nvSpPr>
        <p:spPr>
          <a:xfrm>
            <a:off x="512438" y="1462495"/>
            <a:ext cx="350640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76021"/>
                </a:solidFill>
                <a:effectLst/>
                <a:uLnTx/>
                <a:uFillTx/>
                <a:latin typeface="Helvetica Neue LT Std 77 Bold C" panose="020B0604020202020204" pitchFamily="34" charset="77"/>
                <a:ea typeface="+mn-ea"/>
                <a:cs typeface="+mn-cs"/>
              </a:rPr>
              <a:t>In-situ Resource Utilization</a:t>
            </a:r>
          </a:p>
        </p:txBody>
      </p:sp>
      <p:sp>
        <p:nvSpPr>
          <p:cNvPr id="20" name="Oval 19" descr="&quot;&quot;">
            <a:extLst>
              <a:ext uri="{FF2B5EF4-FFF2-40B4-BE49-F238E27FC236}">
                <a16:creationId xmlns:a16="http://schemas.microsoft.com/office/drawing/2014/main" id="{75B9788A-5667-AD4E-B24C-328CC1CB3B53}"/>
              </a:ext>
            </a:extLst>
          </p:cNvPr>
          <p:cNvSpPr/>
          <p:nvPr/>
        </p:nvSpPr>
        <p:spPr>
          <a:xfrm rot="4166033" flipH="1">
            <a:off x="3893266" y="1811477"/>
            <a:ext cx="88232" cy="88232"/>
          </a:xfrm>
          <a:prstGeom prst="ellipse">
            <a:avLst/>
          </a:prstGeom>
          <a:solidFill>
            <a:srgbClr val="F75F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41DFB98F-BFCB-8647-A9D4-C7202CD2DF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183509" y="886351"/>
            <a:ext cx="1283927" cy="1957121"/>
          </a:xfrm>
          <a:prstGeom prst="rect">
            <a:avLst/>
          </a:prstGeom>
        </p:spPr>
      </p:pic>
      <p:sp>
        <p:nvSpPr>
          <p:cNvPr id="22" name="TextBox 21">
            <a:extLst>
              <a:ext uri="{FF2B5EF4-FFF2-40B4-BE49-F238E27FC236}">
                <a16:creationId xmlns:a16="http://schemas.microsoft.com/office/drawing/2014/main" id="{26A90F63-8B3C-1F4F-8D95-E5099E063AA0}"/>
              </a:ext>
            </a:extLst>
          </p:cNvPr>
          <p:cNvSpPr txBox="1"/>
          <p:nvPr/>
        </p:nvSpPr>
        <p:spPr>
          <a:xfrm>
            <a:off x="8422927" y="1159263"/>
            <a:ext cx="3543103"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ACC2"/>
                </a:solidFill>
                <a:effectLst/>
                <a:uLnTx/>
                <a:uFillTx/>
                <a:latin typeface="Helvetica Neue LT Std 77 Bold C" panose="020B0604020202020204" pitchFamily="34" charset="77"/>
                <a:ea typeface="+mn-ea"/>
                <a:cs typeface="+mn-cs"/>
              </a:rPr>
              <a:t>Surface Excavation/Construction</a:t>
            </a:r>
          </a:p>
        </p:txBody>
      </p:sp>
      <p:sp>
        <p:nvSpPr>
          <p:cNvPr id="23" name="TextBox 22">
            <a:extLst>
              <a:ext uri="{FF2B5EF4-FFF2-40B4-BE49-F238E27FC236}">
                <a16:creationId xmlns:a16="http://schemas.microsoft.com/office/drawing/2014/main" id="{6589972C-E1D7-1245-A883-B26D1AE77445}"/>
              </a:ext>
            </a:extLst>
          </p:cNvPr>
          <p:cNvSpPr txBox="1"/>
          <p:nvPr/>
        </p:nvSpPr>
        <p:spPr>
          <a:xfrm>
            <a:off x="8417112" y="1924194"/>
            <a:ext cx="330417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Enable affordable, autonomous manufacturing or construction</a:t>
            </a:r>
          </a:p>
        </p:txBody>
      </p:sp>
      <p:pic>
        <p:nvPicPr>
          <p:cNvPr id="24" name="Picture 23">
            <a:extLst>
              <a:ext uri="{FF2B5EF4-FFF2-40B4-BE49-F238E27FC236}">
                <a16:creationId xmlns:a16="http://schemas.microsoft.com/office/drawing/2014/main" id="{D62E92EA-18AD-504A-8A92-2C47502E61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59253" y="1252466"/>
            <a:ext cx="2267447" cy="1128299"/>
          </a:xfrm>
          <a:prstGeom prst="rect">
            <a:avLst/>
          </a:prstGeom>
        </p:spPr>
      </p:pic>
      <p:cxnSp>
        <p:nvCxnSpPr>
          <p:cNvPr id="25" name="Straight Connector 24">
            <a:extLst>
              <a:ext uri="{FF2B5EF4-FFF2-40B4-BE49-F238E27FC236}">
                <a16:creationId xmlns:a16="http://schemas.microsoft.com/office/drawing/2014/main" id="{EDB2E063-80AC-4F47-B86B-21961B58C1C7}"/>
              </a:ext>
            </a:extLst>
          </p:cNvPr>
          <p:cNvCxnSpPr>
            <a:cxnSpLocks/>
          </p:cNvCxnSpPr>
          <p:nvPr/>
        </p:nvCxnSpPr>
        <p:spPr>
          <a:xfrm>
            <a:off x="8478890" y="1816616"/>
            <a:ext cx="3242395" cy="1245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Oval 25" descr="&quot;&quot;">
            <a:extLst>
              <a:ext uri="{FF2B5EF4-FFF2-40B4-BE49-F238E27FC236}">
                <a16:creationId xmlns:a16="http://schemas.microsoft.com/office/drawing/2014/main" id="{3D7A2ACC-2EE8-AF47-81EE-1A5A9F275392}"/>
              </a:ext>
            </a:extLst>
          </p:cNvPr>
          <p:cNvSpPr/>
          <p:nvPr/>
        </p:nvSpPr>
        <p:spPr>
          <a:xfrm flipH="1">
            <a:off x="8417112" y="1776680"/>
            <a:ext cx="88232" cy="88232"/>
          </a:xfrm>
          <a:prstGeom prst="ellipse">
            <a:avLst/>
          </a:prstGeom>
          <a:solidFill>
            <a:srgbClr val="00AC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D55DC3E-D08F-B64C-BE8E-AA022F05C4F5}"/>
              </a:ext>
            </a:extLst>
          </p:cNvPr>
          <p:cNvSpPr txBox="1"/>
          <p:nvPr/>
        </p:nvSpPr>
        <p:spPr>
          <a:xfrm>
            <a:off x="493884" y="3249342"/>
            <a:ext cx="287153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3A147"/>
                </a:solidFill>
                <a:effectLst/>
                <a:uLnTx/>
                <a:uFillTx/>
                <a:latin typeface="Helvetica Neue LT Std 77 Bold C" panose="020B0604020202020204" pitchFamily="34" charset="77"/>
                <a:ea typeface="+mn-ea"/>
                <a:cs typeface="+mn-cs"/>
              </a:rPr>
              <a:t>Sustainable Power</a:t>
            </a:r>
          </a:p>
        </p:txBody>
      </p:sp>
      <p:sp>
        <p:nvSpPr>
          <p:cNvPr id="28" name="TextBox 27">
            <a:extLst>
              <a:ext uri="{FF2B5EF4-FFF2-40B4-BE49-F238E27FC236}">
                <a16:creationId xmlns:a16="http://schemas.microsoft.com/office/drawing/2014/main" id="{CDFDEF35-006F-AD45-876C-F9850A3F3BC0}"/>
              </a:ext>
            </a:extLst>
          </p:cNvPr>
          <p:cNvSpPr txBox="1"/>
          <p:nvPr/>
        </p:nvSpPr>
        <p:spPr>
          <a:xfrm>
            <a:off x="491114" y="3633291"/>
            <a:ext cx="330282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Enable continuous power throughout lunar day and night</a:t>
            </a:r>
          </a:p>
        </p:txBody>
      </p:sp>
      <p:pic>
        <p:nvPicPr>
          <p:cNvPr id="29" name="Picture 28">
            <a:extLst>
              <a:ext uri="{FF2B5EF4-FFF2-40B4-BE49-F238E27FC236}">
                <a16:creationId xmlns:a16="http://schemas.microsoft.com/office/drawing/2014/main" id="{E97413C8-35E9-8148-961A-4402C4883CC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630363" y="3249342"/>
            <a:ext cx="1952957" cy="1082698"/>
          </a:xfrm>
          <a:prstGeom prst="rect">
            <a:avLst/>
          </a:prstGeom>
        </p:spPr>
      </p:pic>
      <p:sp>
        <p:nvSpPr>
          <p:cNvPr id="30" name="Oval 29" descr="&quot;&quot;">
            <a:extLst>
              <a:ext uri="{FF2B5EF4-FFF2-40B4-BE49-F238E27FC236}">
                <a16:creationId xmlns:a16="http://schemas.microsoft.com/office/drawing/2014/main" id="{0FED9094-9EE9-9E42-8845-64BE0994C3A8}"/>
              </a:ext>
            </a:extLst>
          </p:cNvPr>
          <p:cNvSpPr/>
          <p:nvPr/>
        </p:nvSpPr>
        <p:spPr>
          <a:xfrm flipH="1">
            <a:off x="3418050" y="3564051"/>
            <a:ext cx="88232" cy="88232"/>
          </a:xfrm>
          <a:prstGeom prst="ellipse">
            <a:avLst/>
          </a:prstGeom>
          <a:solidFill>
            <a:srgbClr val="42A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Oval 30" descr="&quot;&quot;">
            <a:extLst>
              <a:ext uri="{FF2B5EF4-FFF2-40B4-BE49-F238E27FC236}">
                <a16:creationId xmlns:a16="http://schemas.microsoft.com/office/drawing/2014/main" id="{4D6B53A3-9019-6B46-B67E-8A1FE1EEF68A}"/>
              </a:ext>
            </a:extLst>
          </p:cNvPr>
          <p:cNvSpPr/>
          <p:nvPr/>
        </p:nvSpPr>
        <p:spPr>
          <a:xfrm flipH="1">
            <a:off x="3300161" y="4976225"/>
            <a:ext cx="88232" cy="88232"/>
          </a:xfrm>
          <a:prstGeom prst="ellipse">
            <a:avLst/>
          </a:prstGeom>
          <a:solidFill>
            <a:srgbClr val="C1CA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Oval 31" descr="&quot;&quot;">
            <a:extLst>
              <a:ext uri="{FF2B5EF4-FFF2-40B4-BE49-F238E27FC236}">
                <a16:creationId xmlns:a16="http://schemas.microsoft.com/office/drawing/2014/main" id="{CFFBF577-7CCA-DD41-B2DA-99B97F84CCDC}"/>
              </a:ext>
            </a:extLst>
          </p:cNvPr>
          <p:cNvSpPr/>
          <p:nvPr/>
        </p:nvSpPr>
        <p:spPr>
          <a:xfrm flipH="1">
            <a:off x="8468805" y="4904988"/>
            <a:ext cx="88232" cy="88232"/>
          </a:xfrm>
          <a:prstGeom prst="ellipse">
            <a:avLst/>
          </a:prstGeom>
          <a:solidFill>
            <a:srgbClr val="7DB4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Oval 32" descr="&quot;&quot;">
            <a:extLst>
              <a:ext uri="{FF2B5EF4-FFF2-40B4-BE49-F238E27FC236}">
                <a16:creationId xmlns:a16="http://schemas.microsoft.com/office/drawing/2014/main" id="{2AD85169-C209-BF49-88E6-6F5E861E7F51}"/>
              </a:ext>
            </a:extLst>
          </p:cNvPr>
          <p:cNvSpPr/>
          <p:nvPr/>
        </p:nvSpPr>
        <p:spPr>
          <a:xfrm flipH="1">
            <a:off x="8422927" y="3441045"/>
            <a:ext cx="88232" cy="88232"/>
          </a:xfrm>
          <a:prstGeom prst="ellipse">
            <a:avLst/>
          </a:prstGeom>
          <a:solidFill>
            <a:srgbClr val="F995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TextBox 19">
            <a:extLst>
              <a:ext uri="{FF2B5EF4-FFF2-40B4-BE49-F238E27FC236}">
                <a16:creationId xmlns:a16="http://schemas.microsoft.com/office/drawing/2014/main" id="{2DA7A811-377C-C642-9832-2647BCEA6382}"/>
              </a:ext>
            </a:extLst>
          </p:cNvPr>
          <p:cNvSpPr txBox="1"/>
          <p:nvPr/>
        </p:nvSpPr>
        <p:spPr>
          <a:xfrm>
            <a:off x="8493940" y="4533913"/>
            <a:ext cx="357731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DB442"/>
                </a:solidFill>
                <a:effectLst/>
                <a:uLnTx/>
                <a:uFillTx/>
                <a:latin typeface="Helvetica Neue LT Std 77 Bold C" panose="020B0604020202020204" pitchFamily="34" charset="77"/>
                <a:ea typeface="+mn-ea"/>
                <a:cs typeface="+mn-cs"/>
              </a:rPr>
              <a:t>Extreme Environments</a:t>
            </a:r>
          </a:p>
        </p:txBody>
      </p:sp>
      <p:sp>
        <p:nvSpPr>
          <p:cNvPr id="35" name="TextBox 22">
            <a:extLst>
              <a:ext uri="{FF2B5EF4-FFF2-40B4-BE49-F238E27FC236}">
                <a16:creationId xmlns:a16="http://schemas.microsoft.com/office/drawing/2014/main" id="{677B4E58-1F2B-8340-A91D-4C29EA6E35AB}"/>
              </a:ext>
            </a:extLst>
          </p:cNvPr>
          <p:cNvSpPr txBox="1"/>
          <p:nvPr/>
        </p:nvSpPr>
        <p:spPr>
          <a:xfrm>
            <a:off x="8515065" y="4966093"/>
            <a:ext cx="281696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Helvetica Neue LT Std 57 Conden" panose="020B0506030502030204" pitchFamily="34" charset="77"/>
                <a:ea typeface="+mn-ea"/>
                <a:cs typeface="+mn-cs"/>
              </a:rPr>
              <a:t>Enable systems to operate through out the full range of lunar surface conditions</a:t>
            </a:r>
          </a:p>
        </p:txBody>
      </p:sp>
      <p:pic>
        <p:nvPicPr>
          <p:cNvPr id="36" name="Picture 23">
            <a:extLst>
              <a:ext uri="{FF2B5EF4-FFF2-40B4-BE49-F238E27FC236}">
                <a16:creationId xmlns:a16="http://schemas.microsoft.com/office/drawing/2014/main" id="{6CBBEA25-1A3D-7E4D-B0EA-D422054284F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04264" y="4112964"/>
            <a:ext cx="1370100" cy="1953981"/>
          </a:xfrm>
          <a:prstGeom prst="rect">
            <a:avLst/>
          </a:prstGeom>
        </p:spPr>
      </p:pic>
      <p:sp>
        <p:nvSpPr>
          <p:cNvPr id="42" name="Slide Number Placeholder 5">
            <a:extLst>
              <a:ext uri="{FF2B5EF4-FFF2-40B4-BE49-F238E27FC236}">
                <a16:creationId xmlns:a16="http://schemas.microsoft.com/office/drawing/2014/main" id="{FE4AF6CA-9B07-4B4B-AB33-6FB9A6422C22}"/>
              </a:ext>
            </a:extLst>
          </p:cNvPr>
          <p:cNvSpPr>
            <a:spLocks noGrp="1"/>
          </p:cNvSpPr>
          <p:nvPr>
            <p:ph type="sldNum" sz="quarter" idx="12"/>
          </p:nvPr>
        </p:nvSpPr>
        <p:spPr>
          <a:xfrm>
            <a:off x="11938020" y="6509646"/>
            <a:ext cx="287022"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AA21668-7E2D-D34B-8F28-D8590BEFEB53}" type="slidenum">
              <a:rPr kumimoji="0" lang="en-US" sz="1000" b="0" i="0" u="none" strike="noStrike" kern="1200" cap="none" spc="0" normalizeH="0" baseline="0" noProof="0" smtClean="0">
                <a:ln>
                  <a:noFill/>
                </a:ln>
                <a:solidFill>
                  <a:prstClr val="white">
                    <a:lumMod val="50000"/>
                  </a:prstClr>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endParaRPr>
          </a:p>
        </p:txBody>
      </p:sp>
      <p:sp>
        <p:nvSpPr>
          <p:cNvPr id="2" name="Oval 1">
            <a:extLst>
              <a:ext uri="{FF2B5EF4-FFF2-40B4-BE49-F238E27FC236}">
                <a16:creationId xmlns:a16="http://schemas.microsoft.com/office/drawing/2014/main" id="{0528471C-1336-AA45-A470-D9F1F372D78A}"/>
              </a:ext>
            </a:extLst>
          </p:cNvPr>
          <p:cNvSpPr/>
          <p:nvPr/>
        </p:nvSpPr>
        <p:spPr>
          <a:xfrm>
            <a:off x="224018" y="1141252"/>
            <a:ext cx="3665406" cy="1992393"/>
          </a:xfrm>
          <a:prstGeom prst="ellipse">
            <a:avLst/>
          </a:prstGeom>
          <a:solidFill>
            <a:schemeClr val="accent4">
              <a:lumMod val="40000"/>
              <a:lumOff val="60000"/>
              <a:alpha val="2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11">
            <p14:nvContentPartPr>
              <p14:cNvPr id="39" name="Ink 38">
                <a:extLst>
                  <a:ext uri="{FF2B5EF4-FFF2-40B4-BE49-F238E27FC236}">
                    <a16:creationId xmlns:a16="http://schemas.microsoft.com/office/drawing/2014/main" id="{506CEF0C-076D-6D41-9BD7-244CA4DC17BC}"/>
                  </a:ext>
                </a:extLst>
              </p14:cNvPr>
              <p14:cNvContentPartPr/>
              <p14:nvPr/>
            </p14:nvContentPartPr>
            <p14:xfrm>
              <a:off x="-1628290" y="756788"/>
              <a:ext cx="360" cy="360"/>
            </p14:xfrm>
          </p:contentPart>
        </mc:Choice>
        <mc:Fallback xmlns="">
          <p:pic>
            <p:nvPicPr>
              <p:cNvPr id="39" name="Ink 38">
                <a:extLst>
                  <a:ext uri="{FF2B5EF4-FFF2-40B4-BE49-F238E27FC236}">
                    <a16:creationId xmlns:a16="http://schemas.microsoft.com/office/drawing/2014/main" id="{506CEF0C-076D-6D41-9BD7-244CA4DC17BC}"/>
                  </a:ext>
                </a:extLst>
              </p:cNvPr>
              <p:cNvPicPr/>
              <p:nvPr/>
            </p:nvPicPr>
            <p:blipFill>
              <a:blip r:embed="rId12"/>
              <a:stretch>
                <a:fillRect/>
              </a:stretch>
            </p:blipFill>
            <p:spPr>
              <a:xfrm>
                <a:off x="-1682290" y="649148"/>
                <a:ext cx="108000" cy="216000"/>
              </a:xfrm>
              <a:prstGeom prst="rect">
                <a:avLst/>
              </a:prstGeom>
            </p:spPr>
          </p:pic>
        </mc:Fallback>
      </mc:AlternateContent>
      <p:sp>
        <p:nvSpPr>
          <p:cNvPr id="43" name="Oval 42">
            <a:extLst>
              <a:ext uri="{FF2B5EF4-FFF2-40B4-BE49-F238E27FC236}">
                <a16:creationId xmlns:a16="http://schemas.microsoft.com/office/drawing/2014/main" id="{57D7F53C-5E77-8A42-92F7-1004D1C3C53F}"/>
              </a:ext>
            </a:extLst>
          </p:cNvPr>
          <p:cNvSpPr/>
          <p:nvPr/>
        </p:nvSpPr>
        <p:spPr>
          <a:xfrm>
            <a:off x="299631" y="3011696"/>
            <a:ext cx="3506407" cy="1537235"/>
          </a:xfrm>
          <a:prstGeom prst="ellipse">
            <a:avLst/>
          </a:prstGeom>
          <a:solidFill>
            <a:schemeClr val="accent4">
              <a:lumMod val="40000"/>
              <a:lumOff val="60000"/>
              <a:alpha val="2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7BE2B09A-0C2F-9A48-BE24-8782B4C29F43}"/>
              </a:ext>
            </a:extLst>
          </p:cNvPr>
          <p:cNvSpPr/>
          <p:nvPr/>
        </p:nvSpPr>
        <p:spPr>
          <a:xfrm>
            <a:off x="140632" y="4491886"/>
            <a:ext cx="3665406" cy="1244629"/>
          </a:xfrm>
          <a:prstGeom prst="ellipse">
            <a:avLst/>
          </a:prstGeom>
          <a:solidFill>
            <a:schemeClr val="accent4">
              <a:lumMod val="40000"/>
              <a:lumOff val="60000"/>
              <a:alpha val="2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FE43EF76-0FA4-1641-A25E-55A4FEB8F3AE}"/>
              </a:ext>
            </a:extLst>
          </p:cNvPr>
          <p:cNvSpPr/>
          <p:nvPr/>
        </p:nvSpPr>
        <p:spPr>
          <a:xfrm>
            <a:off x="8296988" y="850737"/>
            <a:ext cx="3665406" cy="1992393"/>
          </a:xfrm>
          <a:prstGeom prst="ellipse">
            <a:avLst/>
          </a:prstGeom>
          <a:solidFill>
            <a:schemeClr val="accent4">
              <a:lumMod val="40000"/>
              <a:lumOff val="60000"/>
              <a:alpha val="2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42FF805C-942C-C34E-BB51-68AFFACF673A}"/>
              </a:ext>
            </a:extLst>
          </p:cNvPr>
          <p:cNvSpPr/>
          <p:nvPr/>
        </p:nvSpPr>
        <p:spPr>
          <a:xfrm>
            <a:off x="8123687" y="4286261"/>
            <a:ext cx="3665406" cy="1992393"/>
          </a:xfrm>
          <a:prstGeom prst="ellipse">
            <a:avLst/>
          </a:prstGeom>
          <a:solidFill>
            <a:schemeClr val="accent4">
              <a:lumMod val="40000"/>
              <a:lumOff val="60000"/>
              <a:alpha val="21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ight Arrow 39">
            <a:extLst>
              <a:ext uri="{FF2B5EF4-FFF2-40B4-BE49-F238E27FC236}">
                <a16:creationId xmlns:a16="http://schemas.microsoft.com/office/drawing/2014/main" id="{0D594317-FB70-D547-8BCC-9BE862DFF9AF}"/>
              </a:ext>
            </a:extLst>
          </p:cNvPr>
          <p:cNvSpPr/>
          <p:nvPr/>
        </p:nvSpPr>
        <p:spPr>
          <a:xfrm>
            <a:off x="-151815" y="1347254"/>
            <a:ext cx="715521" cy="62424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ight Arrow 46">
            <a:extLst>
              <a:ext uri="{FF2B5EF4-FFF2-40B4-BE49-F238E27FC236}">
                <a16:creationId xmlns:a16="http://schemas.microsoft.com/office/drawing/2014/main" id="{9DDE19B9-2969-7D43-AA01-751411FD6352}"/>
              </a:ext>
            </a:extLst>
          </p:cNvPr>
          <p:cNvSpPr/>
          <p:nvPr/>
        </p:nvSpPr>
        <p:spPr>
          <a:xfrm rot="10800000">
            <a:off x="11603586" y="1432761"/>
            <a:ext cx="715521" cy="62424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8" name="Right Arrow 47">
            <a:extLst>
              <a:ext uri="{FF2B5EF4-FFF2-40B4-BE49-F238E27FC236}">
                <a16:creationId xmlns:a16="http://schemas.microsoft.com/office/drawing/2014/main" id="{4885098C-BE87-074B-B6E8-1EB069F23122}"/>
              </a:ext>
            </a:extLst>
          </p:cNvPr>
          <p:cNvSpPr/>
          <p:nvPr/>
        </p:nvSpPr>
        <p:spPr>
          <a:xfrm>
            <a:off x="-124903" y="4523771"/>
            <a:ext cx="715521" cy="62424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ight Arrow 48">
            <a:extLst>
              <a:ext uri="{FF2B5EF4-FFF2-40B4-BE49-F238E27FC236}">
                <a16:creationId xmlns:a16="http://schemas.microsoft.com/office/drawing/2014/main" id="{BB3D9349-E81A-4349-A922-040C4813CDA9}"/>
              </a:ext>
            </a:extLst>
          </p:cNvPr>
          <p:cNvSpPr/>
          <p:nvPr/>
        </p:nvSpPr>
        <p:spPr>
          <a:xfrm>
            <a:off x="-143494" y="3133745"/>
            <a:ext cx="715521" cy="62424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ight Arrow 49">
            <a:extLst>
              <a:ext uri="{FF2B5EF4-FFF2-40B4-BE49-F238E27FC236}">
                <a16:creationId xmlns:a16="http://schemas.microsoft.com/office/drawing/2014/main" id="{AB629E4F-84D2-2045-AF3B-71852C03A40A}"/>
              </a:ext>
            </a:extLst>
          </p:cNvPr>
          <p:cNvSpPr/>
          <p:nvPr/>
        </p:nvSpPr>
        <p:spPr>
          <a:xfrm rot="10800000">
            <a:off x="11645487" y="4934023"/>
            <a:ext cx="715521" cy="624242"/>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57DCCE90-F9D5-3042-B563-4F66486E84C8}"/>
              </a:ext>
            </a:extLst>
          </p:cNvPr>
          <p:cNvSpPr txBox="1"/>
          <p:nvPr/>
        </p:nvSpPr>
        <p:spPr>
          <a:xfrm>
            <a:off x="-31513" y="1482622"/>
            <a:ext cx="320922" cy="215444"/>
          </a:xfrm>
          <a:prstGeom prst="rect">
            <a:avLst/>
          </a:prstGeom>
          <a:noFill/>
        </p:spPr>
        <p:txBody>
          <a:bodyPr wrap="none" rtlCol="0">
            <a:spAutoFit/>
          </a:bodyPr>
          <a:lstStyle/>
          <a:p>
            <a:r>
              <a:rPr lang="en-US" sz="800" b="1" dirty="0"/>
              <a:t>BTI</a:t>
            </a:r>
          </a:p>
        </p:txBody>
      </p:sp>
      <p:sp>
        <p:nvSpPr>
          <p:cNvPr id="51" name="TextBox 50">
            <a:extLst>
              <a:ext uri="{FF2B5EF4-FFF2-40B4-BE49-F238E27FC236}">
                <a16:creationId xmlns:a16="http://schemas.microsoft.com/office/drawing/2014/main" id="{8EFDA2F6-8457-E142-BBED-226C3825D641}"/>
              </a:ext>
            </a:extLst>
          </p:cNvPr>
          <p:cNvSpPr txBox="1"/>
          <p:nvPr/>
        </p:nvSpPr>
        <p:spPr>
          <a:xfrm>
            <a:off x="-35384" y="3252715"/>
            <a:ext cx="487634" cy="215444"/>
          </a:xfrm>
          <a:prstGeom prst="rect">
            <a:avLst/>
          </a:prstGeom>
          <a:noFill/>
        </p:spPr>
        <p:txBody>
          <a:bodyPr wrap="none" rtlCol="0">
            <a:spAutoFit/>
          </a:bodyPr>
          <a:lstStyle/>
          <a:p>
            <a:r>
              <a:rPr lang="en-US" sz="800" b="1" dirty="0"/>
              <a:t>WOTM</a:t>
            </a:r>
          </a:p>
        </p:txBody>
      </p:sp>
      <p:sp>
        <p:nvSpPr>
          <p:cNvPr id="52" name="TextBox 51">
            <a:extLst>
              <a:ext uri="{FF2B5EF4-FFF2-40B4-BE49-F238E27FC236}">
                <a16:creationId xmlns:a16="http://schemas.microsoft.com/office/drawing/2014/main" id="{62AA69F4-9DF5-484C-9050-0DF4D313248F}"/>
              </a:ext>
            </a:extLst>
          </p:cNvPr>
          <p:cNvSpPr txBox="1"/>
          <p:nvPr/>
        </p:nvSpPr>
        <p:spPr>
          <a:xfrm>
            <a:off x="-34770" y="4675928"/>
            <a:ext cx="290464" cy="215444"/>
          </a:xfrm>
          <a:prstGeom prst="rect">
            <a:avLst/>
          </a:prstGeom>
          <a:noFill/>
        </p:spPr>
        <p:txBody>
          <a:bodyPr wrap="none" rtlCol="0">
            <a:spAutoFit/>
          </a:bodyPr>
          <a:lstStyle/>
          <a:p>
            <a:r>
              <a:rPr lang="en-US" sz="800" b="1" dirty="0"/>
              <a:t>SR</a:t>
            </a:r>
          </a:p>
        </p:txBody>
      </p:sp>
      <p:sp>
        <p:nvSpPr>
          <p:cNvPr id="53" name="TextBox 52">
            <a:extLst>
              <a:ext uri="{FF2B5EF4-FFF2-40B4-BE49-F238E27FC236}">
                <a16:creationId xmlns:a16="http://schemas.microsoft.com/office/drawing/2014/main" id="{A40051CE-09A9-3746-B136-876E4E7C1D3E}"/>
              </a:ext>
            </a:extLst>
          </p:cNvPr>
          <p:cNvSpPr txBox="1"/>
          <p:nvPr/>
        </p:nvSpPr>
        <p:spPr>
          <a:xfrm>
            <a:off x="11870797" y="1561236"/>
            <a:ext cx="320922" cy="215444"/>
          </a:xfrm>
          <a:prstGeom prst="rect">
            <a:avLst/>
          </a:prstGeom>
          <a:noFill/>
        </p:spPr>
        <p:txBody>
          <a:bodyPr wrap="none" rtlCol="0">
            <a:spAutoFit/>
          </a:bodyPr>
          <a:lstStyle/>
          <a:p>
            <a:r>
              <a:rPr lang="en-US" sz="800" b="1" dirty="0"/>
              <a:t>BTI</a:t>
            </a:r>
          </a:p>
        </p:txBody>
      </p:sp>
      <p:sp>
        <p:nvSpPr>
          <p:cNvPr id="54" name="TextBox 53">
            <a:extLst>
              <a:ext uri="{FF2B5EF4-FFF2-40B4-BE49-F238E27FC236}">
                <a16:creationId xmlns:a16="http://schemas.microsoft.com/office/drawing/2014/main" id="{CFE54B3D-2F11-D145-98CE-FB3883A4B194}"/>
              </a:ext>
            </a:extLst>
          </p:cNvPr>
          <p:cNvSpPr txBox="1"/>
          <p:nvPr/>
        </p:nvSpPr>
        <p:spPr>
          <a:xfrm>
            <a:off x="11887335" y="5052097"/>
            <a:ext cx="320922" cy="338554"/>
          </a:xfrm>
          <a:prstGeom prst="rect">
            <a:avLst/>
          </a:prstGeom>
          <a:noFill/>
        </p:spPr>
        <p:txBody>
          <a:bodyPr wrap="none" rtlCol="0">
            <a:spAutoFit/>
          </a:bodyPr>
          <a:lstStyle/>
          <a:p>
            <a:r>
              <a:rPr lang="en-US" sz="800" b="1" dirty="0"/>
              <a:t>BTI</a:t>
            </a:r>
          </a:p>
          <a:p>
            <a:r>
              <a:rPr lang="en-US" sz="800" b="1" dirty="0"/>
              <a:t>SR</a:t>
            </a:r>
          </a:p>
        </p:txBody>
      </p:sp>
    </p:spTree>
    <p:extLst>
      <p:ext uri="{BB962C8B-B14F-4D97-AF65-F5344CB8AC3E}">
        <p14:creationId xmlns:p14="http://schemas.microsoft.com/office/powerpoint/2010/main" val="3920568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2634279-ECCE-EC4D-AAA3-FD0DD725DCB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217" r="1" b="33877"/>
          <a:stretch/>
        </p:blipFill>
        <p:spPr>
          <a:xfrm>
            <a:off x="6267767" y="10"/>
            <a:ext cx="6265758" cy="2285990"/>
          </a:xfrm>
          <a:custGeom>
            <a:avLst/>
            <a:gdLst/>
            <a:ahLst/>
            <a:cxnLst/>
            <a:rect l="l" t="t" r="r" b="b"/>
            <a:pathLst>
              <a:path w="6265758" h="2286000">
                <a:moveTo>
                  <a:pt x="0" y="0"/>
                </a:moveTo>
                <a:lnTo>
                  <a:pt x="6265758" y="0"/>
                </a:lnTo>
                <a:lnTo>
                  <a:pt x="6265758" y="2286000"/>
                </a:lnTo>
                <a:lnTo>
                  <a:pt x="1062168" y="2286000"/>
                </a:lnTo>
                <a:lnTo>
                  <a:pt x="790683" y="1700078"/>
                </a:lnTo>
                <a:lnTo>
                  <a:pt x="787725" y="1700078"/>
                </a:lnTo>
                <a:close/>
              </a:path>
            </a:pathLst>
          </a:custGeom>
        </p:spPr>
      </p:pic>
      <p:pic>
        <p:nvPicPr>
          <p:cNvPr id="8" name="Picture 7">
            <a:extLst>
              <a:ext uri="{FF2B5EF4-FFF2-40B4-BE49-F238E27FC236}">
                <a16:creationId xmlns:a16="http://schemas.microsoft.com/office/drawing/2014/main" id="{E18E8F68-F6F4-B84D-965B-037D5D90DC9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732" r="-2" b="18916"/>
          <a:stretch/>
        </p:blipFill>
        <p:spPr>
          <a:xfrm>
            <a:off x="7105460" y="2286000"/>
            <a:ext cx="5207727" cy="2286000"/>
          </a:xfrm>
          <a:custGeom>
            <a:avLst/>
            <a:gdLst/>
            <a:ahLst/>
            <a:cxnLst/>
            <a:rect l="l" t="t" r="r" b="b"/>
            <a:pathLst>
              <a:path w="5203590" h="2286000">
                <a:moveTo>
                  <a:pt x="0" y="0"/>
                </a:moveTo>
                <a:lnTo>
                  <a:pt x="5203590" y="0"/>
                </a:lnTo>
                <a:lnTo>
                  <a:pt x="5203590" y="2286000"/>
                </a:lnTo>
                <a:lnTo>
                  <a:pt x="1059212" y="2286000"/>
                </a:lnTo>
                <a:lnTo>
                  <a:pt x="925708" y="1997870"/>
                </a:lnTo>
                <a:lnTo>
                  <a:pt x="925707" y="1997870"/>
                </a:lnTo>
                <a:close/>
              </a:path>
            </a:pathLst>
          </a:custGeom>
        </p:spPr>
      </p:pic>
      <p:pic>
        <p:nvPicPr>
          <p:cNvPr id="10" name="Picture 9">
            <a:extLst>
              <a:ext uri="{FF2B5EF4-FFF2-40B4-BE49-F238E27FC236}">
                <a16:creationId xmlns:a16="http://schemas.microsoft.com/office/drawing/2014/main" id="{63827178-09D4-D343-8FB9-AE180766C7B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8100" b="14351"/>
          <a:stretch/>
        </p:blipFill>
        <p:spPr>
          <a:xfrm>
            <a:off x="8047618" y="4572000"/>
            <a:ext cx="4144382" cy="2286000"/>
          </a:xfrm>
          <a:custGeom>
            <a:avLst/>
            <a:gdLst/>
            <a:ahLst/>
            <a:cxnLst/>
            <a:rect l="l" t="t" r="r" b="b"/>
            <a:pathLst>
              <a:path w="4144382" h="2286000">
                <a:moveTo>
                  <a:pt x="0" y="0"/>
                </a:moveTo>
                <a:lnTo>
                  <a:pt x="4144382" y="0"/>
                </a:lnTo>
                <a:lnTo>
                  <a:pt x="4144382" y="2286000"/>
                </a:lnTo>
                <a:lnTo>
                  <a:pt x="1054581" y="2286000"/>
                </a:lnTo>
                <a:lnTo>
                  <a:pt x="1054581" y="2285999"/>
                </a:lnTo>
                <a:lnTo>
                  <a:pt x="1059211" y="2285999"/>
                </a:lnTo>
                <a:close/>
              </a:path>
            </a:pathLst>
          </a:custGeom>
        </p:spPr>
      </p:pic>
      <p:sp>
        <p:nvSpPr>
          <p:cNvPr id="200" name="Freeform 16">
            <a:extLst>
              <a:ext uri="{FF2B5EF4-FFF2-40B4-BE49-F238E27FC236}">
                <a16:creationId xmlns:a16="http://schemas.microsoft.com/office/drawing/2014/main" id="{98BA90CC-0056-473E-80AE-8CB0EE6AC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0203" cy="6858000"/>
          </a:xfrm>
          <a:custGeom>
            <a:avLst/>
            <a:gdLst>
              <a:gd name="connsiteX0" fmla="*/ 0 w 9590203"/>
              <a:gd name="connsiteY0" fmla="*/ 0 h 6858000"/>
              <a:gd name="connsiteX1" fmla="*/ 6414049 w 9590203"/>
              <a:gd name="connsiteY1" fmla="*/ 0 h 6858000"/>
              <a:gd name="connsiteX2" fmla="*/ 9590203 w 9590203"/>
              <a:gd name="connsiteY2" fmla="*/ 6858000 h 6858000"/>
              <a:gd name="connsiteX3" fmla="*/ 0 w 959020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590203" h="6858000">
                <a:moveTo>
                  <a:pt x="0" y="0"/>
                </a:moveTo>
                <a:lnTo>
                  <a:pt x="6414049" y="0"/>
                </a:lnTo>
                <a:lnTo>
                  <a:pt x="9590203"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2" name="Freeform: Shape 201">
            <a:extLst>
              <a:ext uri="{FF2B5EF4-FFF2-40B4-BE49-F238E27FC236}">
                <a16:creationId xmlns:a16="http://schemas.microsoft.com/office/drawing/2014/main" id="{2396E232-7219-4009-893A-28527CADC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02664" cy="6858000"/>
          </a:xfrm>
          <a:custGeom>
            <a:avLst/>
            <a:gdLst>
              <a:gd name="connsiteX0" fmla="*/ 0 w 9102664"/>
              <a:gd name="connsiteY0" fmla="*/ 0 h 6858000"/>
              <a:gd name="connsiteX1" fmla="*/ 5926510 w 9102664"/>
              <a:gd name="connsiteY1" fmla="*/ 0 h 6858000"/>
              <a:gd name="connsiteX2" fmla="*/ 9102664 w 9102664"/>
              <a:gd name="connsiteY2" fmla="*/ 6858000 h 6858000"/>
              <a:gd name="connsiteX3" fmla="*/ 0 w 91026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102664" h="6858000">
                <a:moveTo>
                  <a:pt x="0" y="0"/>
                </a:moveTo>
                <a:lnTo>
                  <a:pt x="5926510" y="0"/>
                </a:lnTo>
                <a:lnTo>
                  <a:pt x="9102664"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172" name="Title 5"/>
          <p:cNvSpPr>
            <a:spLocks noGrp="1"/>
          </p:cNvSpPr>
          <p:nvPr>
            <p:ph type="title" idx="4294967295"/>
          </p:nvPr>
        </p:nvSpPr>
        <p:spPr>
          <a:xfrm>
            <a:off x="402425" y="0"/>
            <a:ext cx="5191125" cy="1325563"/>
          </a:xfrm>
          <a:prstGeom prst="rect">
            <a:avLst/>
          </a:prstGeom>
        </p:spPr>
        <p:txBody>
          <a:bodyPr vert="horz" lIns="91440" tIns="45720" rIns="91440" bIns="45720" rtlCol="0" anchor="ctr">
            <a:normAutofit/>
          </a:bodyPr>
          <a:lstStyle/>
          <a:p>
            <a:r>
              <a:rPr lang="en-US" b="1" kern="1200" dirty="0">
                <a:solidFill>
                  <a:schemeClr val="tx1"/>
                </a:solidFill>
                <a:latin typeface="+mj-lt"/>
                <a:ea typeface="+mj-ea"/>
                <a:cs typeface="+mj-cs"/>
              </a:rPr>
              <a:t>Summary</a:t>
            </a:r>
          </a:p>
        </p:txBody>
      </p:sp>
      <p:sp>
        <p:nvSpPr>
          <p:cNvPr id="7173" name="Content Placeholder 6"/>
          <p:cNvSpPr>
            <a:spLocks noGrp="1"/>
          </p:cNvSpPr>
          <p:nvPr>
            <p:ph idx="4294967295"/>
          </p:nvPr>
        </p:nvSpPr>
        <p:spPr>
          <a:xfrm>
            <a:off x="262389" y="1143005"/>
            <a:ext cx="6986710" cy="4799854"/>
          </a:xfrm>
        </p:spPr>
        <p:txBody>
          <a:bodyPr vert="horz" lIns="91440" tIns="45720" rIns="91440" bIns="45720" rtlCol="0">
            <a:noAutofit/>
          </a:bodyPr>
          <a:lstStyle/>
          <a:p>
            <a:r>
              <a:rPr lang="en-US" sz="2400" b="1" dirty="0"/>
              <a:t>The Centennial Challenges Program (CCP) runs multi-million dollar competitions aligned with NASA needs and engages out of discipline public. </a:t>
            </a:r>
          </a:p>
          <a:p>
            <a:endParaRPr lang="en-US" sz="2400" b="1" dirty="0"/>
          </a:p>
          <a:p>
            <a:r>
              <a:rPr lang="en-US" sz="2400" b="1" dirty="0"/>
              <a:t>Competitions have stimulated new capabilities and commercial markets for NASA and for the Nation.</a:t>
            </a:r>
          </a:p>
          <a:p>
            <a:endParaRPr lang="en-US" sz="2400" b="1" dirty="0"/>
          </a:p>
          <a:p>
            <a:r>
              <a:rPr lang="en-US" sz="2400" b="1" dirty="0"/>
              <a:t>Technologies incentivized are helping shape the future of Earth and space exploration.</a:t>
            </a:r>
          </a:p>
          <a:p>
            <a:endParaRPr lang="en-US" sz="2400" b="1" dirty="0"/>
          </a:p>
          <a:p>
            <a:r>
              <a:rPr lang="en-US" sz="2400" b="1" dirty="0"/>
              <a:t>Crowdsourcing is playing a part in extending human presence deeper into Space and to the Moon for sustainable long-term exploration and utilization. </a:t>
            </a:r>
          </a:p>
          <a:p>
            <a:pPr lvl="1">
              <a:spcBef>
                <a:spcPts val="600"/>
              </a:spcBef>
              <a:spcAft>
                <a:spcPts val="600"/>
              </a:spcAft>
            </a:pPr>
            <a:endParaRPr lang="en-US" b="1" dirty="0"/>
          </a:p>
        </p:txBody>
      </p:sp>
      <p:sp>
        <p:nvSpPr>
          <p:cNvPr id="24579" name="Rectangle 3"/>
          <p:cNvSpPr>
            <a:spLocks noChangeArrowheads="1"/>
          </p:cNvSpPr>
          <p:nvPr/>
        </p:nvSpPr>
        <p:spPr bwMode="auto">
          <a:xfrm>
            <a:off x="1676401" y="735014"/>
            <a:ext cx="7840663" cy="59705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rgbClr val="850014"/>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98713" tIns="48491" rIns="98713" bIns="48491"/>
          <a:lstStyle/>
          <a:p>
            <a:pPr marL="0" marR="0" lvl="0" indent="0" algn="l" defTabSz="939800" rtl="0" eaLnBrk="1" fontAlgn="base" latinLnBrk="0" hangingPunct="1">
              <a:lnSpc>
                <a:spcPct val="100000"/>
              </a:lnSpc>
              <a:spcBef>
                <a:spcPts val="600"/>
              </a:spcBef>
              <a:spcAft>
                <a:spcPct val="0"/>
              </a:spcAft>
              <a:buClrTx/>
              <a:buSzTx/>
              <a:buFont typeface="Arial" pitchFamily="34" charset="0"/>
              <a:buChar char="•"/>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ＭＳ Ｐゴシック" charset="-128"/>
              <a:cs typeface="Arial" pitchFamily="34" charset="0"/>
            </a:endParaRPr>
          </a:p>
        </p:txBody>
      </p:sp>
    </p:spTree>
    <p:extLst>
      <p:ext uri="{BB962C8B-B14F-4D97-AF65-F5344CB8AC3E}">
        <p14:creationId xmlns:p14="http://schemas.microsoft.com/office/powerpoint/2010/main" val="250211101"/>
      </p:ext>
    </p:extLst>
  </p:cSld>
  <p:clrMapOvr>
    <a:overrideClrMapping bg1="dk1" tx1="lt1" bg2="dk2" tx2="lt2" accent1="accent1" accent2="accent2" accent3="accent3" accent4="accent4" accent5="accent5" accent6="accent6" hlink="hlink" folHlink="folHlink"/>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6E5BC1-D374-324C-98F2-8F8BC992915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p:cNvSpPr txBox="1"/>
          <p:nvPr/>
        </p:nvSpPr>
        <p:spPr>
          <a:xfrm>
            <a:off x="304799" y="261257"/>
            <a:ext cx="1020721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Futura"/>
                <a:ea typeface="+mn-ea"/>
                <a:cs typeface="+mn-cs"/>
              </a:rPr>
              <a:t>The NASA Centennial Challenge Team</a:t>
            </a:r>
          </a:p>
        </p:txBody>
      </p:sp>
      <p:graphicFrame>
        <p:nvGraphicFramePr>
          <p:cNvPr id="4" name="Table 3"/>
          <p:cNvGraphicFramePr>
            <a:graphicFrameLocks noGrp="1"/>
          </p:cNvGraphicFramePr>
          <p:nvPr>
            <p:extLst>
              <p:ext uri="{D42A27DB-BD31-4B8C-83A1-F6EECF244321}">
                <p14:modId xmlns:p14="http://schemas.microsoft.com/office/powerpoint/2010/main" val="341250580"/>
              </p:ext>
            </p:extLst>
          </p:nvPr>
        </p:nvGraphicFramePr>
        <p:xfrm>
          <a:off x="350850" y="1081028"/>
          <a:ext cx="3496116" cy="4539656"/>
        </p:xfrm>
        <a:graphic>
          <a:graphicData uri="http://schemas.openxmlformats.org/drawingml/2006/table">
            <a:tbl>
              <a:tblPr bandRow="1">
                <a:tableStyleId>{5C22544A-7EE6-4342-B048-85BDC9FD1C3A}</a:tableStyleId>
              </a:tblPr>
              <a:tblGrid>
                <a:gridCol w="1162048">
                  <a:extLst>
                    <a:ext uri="{9D8B030D-6E8A-4147-A177-3AD203B41FA5}">
                      <a16:colId xmlns:a16="http://schemas.microsoft.com/office/drawing/2014/main" val="3921966153"/>
                    </a:ext>
                  </a:extLst>
                </a:gridCol>
                <a:gridCol w="2334068">
                  <a:extLst>
                    <a:ext uri="{9D8B030D-6E8A-4147-A177-3AD203B41FA5}">
                      <a16:colId xmlns:a16="http://schemas.microsoft.com/office/drawing/2014/main" val="3177295223"/>
                    </a:ext>
                  </a:extLst>
                </a:gridCol>
              </a:tblGrid>
              <a:tr h="1134914">
                <a:tc>
                  <a:txBody>
                    <a:bodyPr/>
                    <a:lstStyle/>
                    <a:p>
                      <a:endParaRPr lang="en-US" sz="1400" dirty="0">
                        <a:latin typeface="Futura"/>
                      </a:endParaRPr>
                    </a:p>
                  </a:txBody>
                  <a:tcPr anchor="ctr"/>
                </a:tc>
                <a:tc>
                  <a:txBody>
                    <a:bodyPr/>
                    <a:lstStyle/>
                    <a:p>
                      <a:r>
                        <a:rPr lang="en-US" sz="1200" b="1" dirty="0">
                          <a:latin typeface="Futura"/>
                        </a:rPr>
                        <a:t>Monsi Roman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Program Manager</a:t>
                      </a:r>
                    </a:p>
                  </a:txBody>
                  <a:tcPr anchor="ctr"/>
                </a:tc>
                <a:extLst>
                  <a:ext uri="{0D108BD9-81ED-4DB2-BD59-A6C34878D82A}">
                    <a16:rowId xmlns:a16="http://schemas.microsoft.com/office/drawing/2014/main" val="1688084630"/>
                  </a:ext>
                </a:extLst>
              </a:tr>
              <a:tr h="1134914">
                <a:tc>
                  <a:txBody>
                    <a:bodyPr/>
                    <a:lstStyle/>
                    <a:p>
                      <a:endParaRPr lang="en-US" sz="1400" dirty="0">
                        <a:latin typeface="Futura"/>
                      </a:endParaRPr>
                    </a:p>
                  </a:txBody>
                  <a:tcPr anchor="ctr"/>
                </a:tc>
                <a:tc>
                  <a:txBody>
                    <a:bodyPr/>
                    <a:lstStyle/>
                    <a:p>
                      <a:r>
                        <a:rPr lang="en-US" sz="1200" b="1" dirty="0">
                          <a:latin typeface="Futura"/>
                        </a:rPr>
                        <a:t>Denise Morris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Deputy Program Manager</a:t>
                      </a:r>
                    </a:p>
                  </a:txBody>
                  <a:tcPr anchor="ctr"/>
                </a:tc>
                <a:extLst>
                  <a:ext uri="{0D108BD9-81ED-4DB2-BD59-A6C34878D82A}">
                    <a16:rowId xmlns:a16="http://schemas.microsoft.com/office/drawing/2014/main" val="3648722681"/>
                  </a:ext>
                </a:extLst>
              </a:tr>
              <a:tr h="1134914">
                <a:tc>
                  <a:txBody>
                    <a:bodyPr/>
                    <a:lstStyle/>
                    <a:p>
                      <a:endParaRPr lang="en-US" sz="1400" dirty="0">
                        <a:latin typeface="Futura"/>
                      </a:endParaRPr>
                    </a:p>
                  </a:txBody>
                  <a:tcPr anchor="ctr"/>
                </a:tc>
                <a:tc>
                  <a:txBody>
                    <a:bodyPr/>
                    <a:lstStyle/>
                    <a:p>
                      <a:r>
                        <a:rPr lang="en-US" sz="1200" b="1" dirty="0">
                          <a:latin typeface="Futura"/>
                        </a:rPr>
                        <a:t>Angela Herblet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Data &amp; Information Specialist III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a:t>
                      </a:r>
                      <a:r>
                        <a:rPr lang="en-US" sz="1200" baseline="0" dirty="0">
                          <a:latin typeface="Futura"/>
                        </a:rPr>
                        <a:t>Challenge Manager</a:t>
                      </a:r>
                      <a:endParaRPr lang="en-US" sz="1200" dirty="0">
                        <a:latin typeface="Futura"/>
                      </a:endParaRPr>
                    </a:p>
                    <a:p>
                      <a:endParaRPr lang="en-US" sz="1200" dirty="0">
                        <a:latin typeface="Futura"/>
                      </a:endParaRPr>
                    </a:p>
                  </a:txBody>
                  <a:tcPr anchor="ctr"/>
                </a:tc>
                <a:extLst>
                  <a:ext uri="{0D108BD9-81ED-4DB2-BD59-A6C34878D82A}">
                    <a16:rowId xmlns:a16="http://schemas.microsoft.com/office/drawing/2014/main" val="121408419"/>
                  </a:ext>
                </a:extLst>
              </a:tr>
              <a:tr h="1134914">
                <a:tc>
                  <a:txBody>
                    <a:bodyPr/>
                    <a:lstStyle/>
                    <a:p>
                      <a:endParaRPr lang="en-US" sz="1400" dirty="0">
                        <a:latin typeface="Futura"/>
                      </a:endParaRPr>
                    </a:p>
                  </a:txBody>
                  <a:tcPr anchor="ctr"/>
                </a:tc>
                <a:tc>
                  <a:txBody>
                    <a:bodyPr/>
                    <a:lstStyle/>
                    <a:p>
                      <a:r>
                        <a:rPr lang="en-US" sz="1200" b="1" dirty="0">
                          <a:latin typeface="Futura"/>
                        </a:rPr>
                        <a:t>Dawn Turner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Challenge</a:t>
                      </a:r>
                      <a:r>
                        <a:rPr lang="en-US" sz="1200" baseline="0" dirty="0">
                          <a:latin typeface="Futura"/>
                        </a:rPr>
                        <a:t>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Futura"/>
                      </a:endParaRPr>
                    </a:p>
                  </a:txBody>
                  <a:tcPr anchor="ctr"/>
                </a:tc>
                <a:extLst>
                  <a:ext uri="{0D108BD9-81ED-4DB2-BD59-A6C34878D82A}">
                    <a16:rowId xmlns:a16="http://schemas.microsoft.com/office/drawing/2014/main" val="3451958966"/>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1816371294"/>
              </p:ext>
            </p:extLst>
          </p:nvPr>
        </p:nvGraphicFramePr>
        <p:xfrm>
          <a:off x="8346534" y="1132387"/>
          <a:ext cx="3496116" cy="3347143"/>
        </p:xfrm>
        <a:graphic>
          <a:graphicData uri="http://schemas.openxmlformats.org/drawingml/2006/table">
            <a:tbl>
              <a:tblPr bandRow="1">
                <a:tableStyleId>{5C22544A-7EE6-4342-B048-85BDC9FD1C3A}</a:tableStyleId>
              </a:tblPr>
              <a:tblGrid>
                <a:gridCol w="1210879">
                  <a:extLst>
                    <a:ext uri="{9D8B030D-6E8A-4147-A177-3AD203B41FA5}">
                      <a16:colId xmlns:a16="http://schemas.microsoft.com/office/drawing/2014/main" val="3921966153"/>
                    </a:ext>
                  </a:extLst>
                </a:gridCol>
                <a:gridCol w="2285237">
                  <a:extLst>
                    <a:ext uri="{9D8B030D-6E8A-4147-A177-3AD203B41FA5}">
                      <a16:colId xmlns:a16="http://schemas.microsoft.com/office/drawing/2014/main" val="3177295223"/>
                    </a:ext>
                  </a:extLst>
                </a:gridCol>
              </a:tblGrid>
              <a:tr h="1164767">
                <a:tc>
                  <a:txBody>
                    <a:bodyPr/>
                    <a:lstStyle/>
                    <a:p>
                      <a:endParaRPr lang="en-US" sz="1400" dirty="0">
                        <a:latin typeface="Futura"/>
                      </a:endParaRPr>
                    </a:p>
                  </a:txBody>
                  <a:tcPr anchor="ctr"/>
                </a:tc>
                <a:tc>
                  <a:txBody>
                    <a:bodyPr/>
                    <a:lstStyle/>
                    <a:p>
                      <a:r>
                        <a:rPr lang="en-US" sz="1200" b="1" dirty="0">
                          <a:latin typeface="Futura"/>
                        </a:rPr>
                        <a:t>Chris Frangione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Challenge Development</a:t>
                      </a:r>
                      <a:r>
                        <a:rPr lang="en-US" sz="1200" baseline="0" dirty="0">
                          <a:latin typeface="Futura"/>
                        </a:rPr>
                        <a:t> Consultant</a:t>
                      </a:r>
                      <a:endParaRPr lang="en-US" sz="1200" dirty="0">
                        <a:latin typeface="Futura"/>
                      </a:endParaRPr>
                    </a:p>
                  </a:txBody>
                  <a:tcPr anchor="ctr"/>
                </a:tc>
                <a:extLst>
                  <a:ext uri="{0D108BD9-81ED-4DB2-BD59-A6C34878D82A}">
                    <a16:rowId xmlns:a16="http://schemas.microsoft.com/office/drawing/2014/main" val="2209759195"/>
                  </a:ext>
                </a:extLst>
              </a:tr>
              <a:tr h="1091188">
                <a:tc>
                  <a:txBody>
                    <a:bodyPr/>
                    <a:lstStyle/>
                    <a:p>
                      <a:endParaRPr lang="en-US" sz="1400" dirty="0">
                        <a:latin typeface="Futura"/>
                      </a:endParaRPr>
                    </a:p>
                  </a:txBody>
                  <a:tcPr anchor="ctr"/>
                </a:tc>
                <a:tc>
                  <a:txBody>
                    <a:bodyPr/>
                    <a:lstStyle/>
                    <a:p>
                      <a:r>
                        <a:rPr lang="en-US" sz="1200" b="1" dirty="0">
                          <a:latin typeface="Futura"/>
                        </a:rPr>
                        <a:t>Jen Bravo</a:t>
                      </a:r>
                      <a:endParaRPr lang="en-US" sz="1200" b="1" baseline="0" dirty="0">
                        <a:latin typeface="Futur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Challenge Development Consultant</a:t>
                      </a:r>
                    </a:p>
                  </a:txBody>
                  <a:tcPr anchor="ctr"/>
                </a:tc>
                <a:extLst>
                  <a:ext uri="{0D108BD9-81ED-4DB2-BD59-A6C34878D82A}">
                    <a16:rowId xmlns:a16="http://schemas.microsoft.com/office/drawing/2014/main" val="3803074221"/>
                  </a:ext>
                </a:extLst>
              </a:tr>
              <a:tr h="1091188">
                <a:tc>
                  <a:txBody>
                    <a:bodyPr/>
                    <a:lstStyle/>
                    <a:p>
                      <a:endParaRPr lang="en-US" sz="1400" dirty="0">
                        <a:latin typeface="Futura"/>
                      </a:endParaRPr>
                    </a:p>
                  </a:txBody>
                  <a:tcPr anchor="ctr"/>
                </a:tc>
                <a:tc>
                  <a:txBody>
                    <a:bodyPr/>
                    <a:lstStyle/>
                    <a:p>
                      <a:r>
                        <a:rPr lang="en-US" sz="1200" b="1" dirty="0">
                          <a:latin typeface="Futura"/>
                        </a:rPr>
                        <a:t>Alisa Ferguson</a:t>
                      </a:r>
                      <a:endParaRPr lang="en-US" sz="1200" b="1" baseline="0" dirty="0">
                        <a:latin typeface="Futur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Challenge Development Consultant</a:t>
                      </a:r>
                    </a:p>
                  </a:txBody>
                  <a:tcPr anchor="ctr"/>
                </a:tc>
                <a:extLst>
                  <a:ext uri="{0D108BD9-81ED-4DB2-BD59-A6C34878D82A}">
                    <a16:rowId xmlns:a16="http://schemas.microsoft.com/office/drawing/2014/main" val="3242978099"/>
                  </a:ext>
                </a:extLst>
              </a:tr>
            </a:tbl>
          </a:graphicData>
        </a:graphic>
      </p:graphicFrame>
      <p:pic>
        <p:nvPicPr>
          <p:cNvPr id="1026" name="Picture 2" descr="50094788-9B99-480D-9D48-295A98CEB4F7"/>
          <p:cNvPicPr>
            <a:picLocks noChangeAspect="1" noChangeArrowheads="1"/>
          </p:cNvPicPr>
          <p:nvPr/>
        </p:nvPicPr>
        <p:blipFill rotWithShape="1">
          <a:blip r:embed="rId2">
            <a:extLst>
              <a:ext uri="{28A0092B-C50C-407E-A947-70E740481C1C}">
                <a14:useLocalDpi xmlns:a14="http://schemas.microsoft.com/office/drawing/2010/main" val="0"/>
              </a:ext>
            </a:extLst>
          </a:blip>
          <a:srcRect b="10124"/>
          <a:stretch/>
        </p:blipFill>
        <p:spPr bwMode="auto">
          <a:xfrm>
            <a:off x="8515162" y="1150809"/>
            <a:ext cx="881359" cy="1023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p:cNvGrpSpPr/>
          <p:nvPr/>
        </p:nvGrpSpPr>
        <p:grpSpPr>
          <a:xfrm>
            <a:off x="442419" y="1078252"/>
            <a:ext cx="979532" cy="3390986"/>
            <a:chOff x="582551" y="2176533"/>
            <a:chExt cx="979532" cy="3390986"/>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026" b="20542"/>
            <a:stretch/>
          </p:blipFill>
          <p:spPr>
            <a:xfrm>
              <a:off x="640588" y="2176533"/>
              <a:ext cx="854829" cy="1133475"/>
            </a:xfrm>
            <a:prstGeom prst="rect">
              <a:avLst/>
            </a:prstGeom>
          </p:spPr>
        </p:pic>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r="9967"/>
            <a:stretch/>
          </p:blipFill>
          <p:spPr>
            <a:xfrm>
              <a:off x="594838" y="4493192"/>
              <a:ext cx="967245" cy="1074327"/>
            </a:xfrm>
            <a:prstGeom prst="flowChartProcess">
              <a:avLst/>
            </a:prstGeom>
            <a:ln w="6350" cap="rnd">
              <a:solidFill>
                <a:schemeClr val="accent1"/>
              </a:solidFill>
            </a:ln>
            <a:effectLst/>
          </p:spPr>
        </p:pic>
        <p:pic>
          <p:nvPicPr>
            <p:cNvPr id="14" name="Picture 13"/>
            <p:cNvPicPr>
              <a:picLocks noChangeAspect="1"/>
            </p:cNvPicPr>
            <p:nvPr/>
          </p:nvPicPr>
          <p:blipFill rotWithShape="1">
            <a:blip r:embed="rId5">
              <a:extLst>
                <a:ext uri="{28A0092B-C50C-407E-A947-70E740481C1C}">
                  <a14:useLocalDpi xmlns:a14="http://schemas.microsoft.com/office/drawing/2010/main" val="0"/>
                </a:ext>
              </a:extLst>
            </a:blip>
            <a:srcRect b="7953"/>
            <a:stretch/>
          </p:blipFill>
          <p:spPr>
            <a:xfrm>
              <a:off x="582551" y="3342701"/>
              <a:ext cx="970904" cy="1115137"/>
            </a:xfrm>
            <a:prstGeom prst="rect">
              <a:avLst/>
            </a:prstGeom>
          </p:spPr>
        </p:pic>
      </p:grpSp>
      <p:graphicFrame>
        <p:nvGraphicFramePr>
          <p:cNvPr id="20" name="Table 19"/>
          <p:cNvGraphicFramePr>
            <a:graphicFrameLocks noGrp="1"/>
          </p:cNvGraphicFramePr>
          <p:nvPr>
            <p:extLst>
              <p:ext uri="{D42A27DB-BD31-4B8C-83A1-F6EECF244321}">
                <p14:modId xmlns:p14="http://schemas.microsoft.com/office/powerpoint/2010/main" val="1316740716"/>
              </p:ext>
            </p:extLst>
          </p:nvPr>
        </p:nvGraphicFramePr>
        <p:xfrm>
          <a:off x="4348692" y="1097863"/>
          <a:ext cx="3452030" cy="4539656"/>
        </p:xfrm>
        <a:graphic>
          <a:graphicData uri="http://schemas.openxmlformats.org/drawingml/2006/table">
            <a:tbl>
              <a:tblPr bandRow="1">
                <a:tableStyleId>{5C22544A-7EE6-4342-B048-85BDC9FD1C3A}</a:tableStyleId>
              </a:tblPr>
              <a:tblGrid>
                <a:gridCol w="1162048">
                  <a:extLst>
                    <a:ext uri="{9D8B030D-6E8A-4147-A177-3AD203B41FA5}">
                      <a16:colId xmlns:a16="http://schemas.microsoft.com/office/drawing/2014/main" val="3921966153"/>
                    </a:ext>
                  </a:extLst>
                </a:gridCol>
                <a:gridCol w="2289982">
                  <a:extLst>
                    <a:ext uri="{9D8B030D-6E8A-4147-A177-3AD203B41FA5}">
                      <a16:colId xmlns:a16="http://schemas.microsoft.com/office/drawing/2014/main" val="3177295223"/>
                    </a:ext>
                  </a:extLst>
                </a:gridCol>
              </a:tblGrid>
              <a:tr h="1134914">
                <a:tc>
                  <a:txBody>
                    <a:bodyPr/>
                    <a:lstStyle/>
                    <a:p>
                      <a:endParaRPr lang="en-US" sz="1400" dirty="0">
                        <a:latin typeface="Futura"/>
                      </a:endParaRPr>
                    </a:p>
                  </a:txBody>
                  <a:tcPr anchor="ctr"/>
                </a:tc>
                <a:tc>
                  <a:txBody>
                    <a:bodyPr/>
                    <a:lstStyle/>
                    <a:p>
                      <a:r>
                        <a:rPr lang="en-US" sz="1200" b="1" dirty="0">
                          <a:latin typeface="Futura"/>
                        </a:rPr>
                        <a:t>Amanda Adams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Communication Integrator</a:t>
                      </a:r>
                    </a:p>
                  </a:txBody>
                  <a:tcPr anchor="ctr"/>
                </a:tc>
                <a:extLst>
                  <a:ext uri="{0D108BD9-81ED-4DB2-BD59-A6C34878D82A}">
                    <a16:rowId xmlns:a16="http://schemas.microsoft.com/office/drawing/2014/main" val="2487928912"/>
                  </a:ext>
                </a:extLst>
              </a:tr>
              <a:tr h="1134914">
                <a:tc>
                  <a:txBody>
                    <a:bodyPr/>
                    <a:lstStyle/>
                    <a:p>
                      <a:endParaRPr lang="en-US" sz="1400" dirty="0">
                        <a:latin typeface="Futura"/>
                      </a:endParaRPr>
                    </a:p>
                  </a:txBody>
                  <a:tcPr anchor="ctr"/>
                </a:tc>
                <a:tc>
                  <a:txBody>
                    <a:bodyPr/>
                    <a:lstStyle/>
                    <a:p>
                      <a:r>
                        <a:rPr lang="en-US" sz="1200" b="1" dirty="0">
                          <a:latin typeface="Futura"/>
                        </a:rPr>
                        <a:t>Naveen Vetcha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Challenge Manager</a:t>
                      </a:r>
                      <a:endParaRPr lang="en-US" sz="1200" baseline="0" dirty="0">
                        <a:latin typeface="Futura"/>
                      </a:endParaRPr>
                    </a:p>
                  </a:txBody>
                  <a:tcPr anchor="ctr"/>
                </a:tc>
                <a:extLst>
                  <a:ext uri="{0D108BD9-81ED-4DB2-BD59-A6C34878D82A}">
                    <a16:rowId xmlns:a16="http://schemas.microsoft.com/office/drawing/2014/main" val="1688084630"/>
                  </a:ext>
                </a:extLst>
              </a:tr>
              <a:tr h="1134914">
                <a:tc>
                  <a:txBody>
                    <a:bodyPr/>
                    <a:lstStyle/>
                    <a:p>
                      <a:endParaRPr lang="en-US" sz="1400" dirty="0">
                        <a:latin typeface="Futura"/>
                      </a:endParaRPr>
                    </a:p>
                  </a:txBody>
                  <a:tcPr anchor="ctr"/>
                </a:tc>
                <a:tc>
                  <a:txBody>
                    <a:bodyPr/>
                    <a:lstStyle/>
                    <a:p>
                      <a:r>
                        <a:rPr lang="en-US" sz="1200" b="1" dirty="0">
                          <a:latin typeface="Futura"/>
                        </a:rPr>
                        <a:t>Lane</a:t>
                      </a:r>
                      <a:r>
                        <a:rPr lang="en-US" sz="1200" b="1" baseline="0" dirty="0">
                          <a:latin typeface="Futura"/>
                        </a:rPr>
                        <a:t> Stafford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Futura"/>
                        </a:rPr>
                        <a:t>CCP Project</a:t>
                      </a:r>
                      <a:r>
                        <a:rPr lang="en-US" sz="1200" baseline="0" dirty="0">
                          <a:latin typeface="Futura"/>
                        </a:rPr>
                        <a:t> Coordinator</a:t>
                      </a:r>
                      <a:endParaRPr lang="en-US" sz="1200" dirty="0">
                        <a:latin typeface="Futura"/>
                      </a:endParaRPr>
                    </a:p>
                  </a:txBody>
                  <a:tcPr anchor="ctr"/>
                </a:tc>
                <a:extLst>
                  <a:ext uri="{0D108BD9-81ED-4DB2-BD59-A6C34878D82A}">
                    <a16:rowId xmlns:a16="http://schemas.microsoft.com/office/drawing/2014/main" val="3648722681"/>
                  </a:ext>
                </a:extLst>
              </a:tr>
              <a:tr h="1134914">
                <a:tc>
                  <a:txBody>
                    <a:bodyPr/>
                    <a:lstStyle/>
                    <a:p>
                      <a:endParaRPr lang="en-US" sz="1400" dirty="0">
                        <a:latin typeface="Futura"/>
                      </a:endParaRPr>
                    </a:p>
                  </a:txBody>
                  <a:tcPr anchor="ctr"/>
                </a:tc>
                <a:tc>
                  <a:txBody>
                    <a:bodyPr/>
                    <a:lstStyle/>
                    <a:p>
                      <a:r>
                        <a:rPr lang="en-US" sz="1200" b="1" dirty="0">
                          <a:latin typeface="Futura"/>
                        </a:rPr>
                        <a:t>Rosalind</a:t>
                      </a:r>
                      <a:r>
                        <a:rPr lang="en-US" sz="1200" b="1" baseline="0" dirty="0">
                          <a:latin typeface="Futura"/>
                        </a:rPr>
                        <a:t> Cylar</a:t>
                      </a:r>
                    </a:p>
                    <a:p>
                      <a:r>
                        <a:rPr lang="en-US" sz="1200" baseline="0" dirty="0">
                          <a:latin typeface="Futura"/>
                        </a:rPr>
                        <a:t>MSFC Legal Council</a:t>
                      </a:r>
                      <a:endParaRPr lang="en-US" sz="1200" dirty="0">
                        <a:latin typeface="Futura"/>
                      </a:endParaRPr>
                    </a:p>
                  </a:txBody>
                  <a:tcPr anchor="ctr"/>
                </a:tc>
                <a:extLst>
                  <a:ext uri="{0D108BD9-81ED-4DB2-BD59-A6C34878D82A}">
                    <a16:rowId xmlns:a16="http://schemas.microsoft.com/office/drawing/2014/main" val="121408419"/>
                  </a:ext>
                </a:extLst>
              </a:tr>
            </a:tbl>
          </a:graphicData>
        </a:graphic>
      </p:graphicFrame>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17708" t="8750" r="19444" b="34146"/>
          <a:stretch/>
        </p:blipFill>
        <p:spPr>
          <a:xfrm>
            <a:off x="447725" y="4478715"/>
            <a:ext cx="981206" cy="1114425"/>
          </a:xfrm>
          <a:prstGeom prst="rect">
            <a:avLst/>
          </a:prstGeom>
        </p:spPr>
      </p:pic>
      <p:grpSp>
        <p:nvGrpSpPr>
          <p:cNvPr id="16" name="Group 15"/>
          <p:cNvGrpSpPr/>
          <p:nvPr/>
        </p:nvGrpSpPr>
        <p:grpSpPr>
          <a:xfrm>
            <a:off x="4436001" y="1111307"/>
            <a:ext cx="990366" cy="4510575"/>
            <a:chOff x="4436001" y="1111307"/>
            <a:chExt cx="990366" cy="4510575"/>
          </a:xfrm>
        </p:grpSpPr>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r="6218" b="14892"/>
            <a:stretch/>
          </p:blipFill>
          <p:spPr>
            <a:xfrm>
              <a:off x="4443620" y="1111307"/>
              <a:ext cx="982747" cy="1114426"/>
            </a:xfrm>
            <a:prstGeom prst="rect">
              <a:avLst/>
            </a:prstGeom>
          </p:spPr>
        </p:pic>
        <p:pic>
          <p:nvPicPr>
            <p:cNvPr id="7" name="Picture 6"/>
            <p:cNvPicPr>
              <a:picLocks noChangeAspect="1"/>
            </p:cNvPicPr>
            <p:nvPr/>
          </p:nvPicPr>
          <p:blipFill rotWithShape="1">
            <a:blip r:embed="rId8">
              <a:extLst>
                <a:ext uri="{28A0092B-C50C-407E-A947-70E740481C1C}">
                  <a14:useLocalDpi xmlns:a14="http://schemas.microsoft.com/office/drawing/2010/main" val="0"/>
                </a:ext>
              </a:extLst>
            </a:blip>
            <a:srcRect l="7348" t="1" r="17405" b="2304"/>
            <a:stretch/>
          </p:blipFill>
          <p:spPr>
            <a:xfrm>
              <a:off x="4442146" y="2242567"/>
              <a:ext cx="967563" cy="1141002"/>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b="10870"/>
            <a:stretch/>
          </p:blipFill>
          <p:spPr>
            <a:xfrm>
              <a:off x="4436001" y="3412949"/>
              <a:ext cx="973303" cy="1084380"/>
            </a:xfrm>
            <a:prstGeom prst="rect">
              <a:avLst/>
            </a:prstGeom>
          </p:spPr>
        </p:pic>
        <p:pic>
          <p:nvPicPr>
            <p:cNvPr id="13" name="Picture 2" descr="https://tse4.mm.bing.net/th?id=OIP.F19kMfi_1Rsg-OHU0QSZOwHaEK&amp;pid=Api&amp;P=0&amp;w=289&amp;h=164"/>
            <p:cNvPicPr>
              <a:picLocks noChangeAspect="1" noChangeArrowheads="1"/>
            </p:cNvPicPr>
            <p:nvPr/>
          </p:nvPicPr>
          <p:blipFill rotWithShape="1">
            <a:blip r:embed="rId10">
              <a:extLst>
                <a:ext uri="{28A0092B-C50C-407E-A947-70E740481C1C}">
                  <a14:useLocalDpi xmlns:a14="http://schemas.microsoft.com/office/drawing/2010/main" val="0"/>
                </a:ext>
              </a:extLst>
            </a:blip>
            <a:srcRect l="31593" r="27266" b="16165"/>
            <a:stretch/>
          </p:blipFill>
          <p:spPr bwMode="auto">
            <a:xfrm>
              <a:off x="4443620" y="4510140"/>
              <a:ext cx="967272" cy="1111742"/>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9">
            <a:extLst>
              <a:ext uri="{FF2B5EF4-FFF2-40B4-BE49-F238E27FC236}">
                <a16:creationId xmlns:a16="http://schemas.microsoft.com/office/drawing/2014/main" id="{9B483109-6FB1-CA49-925A-BACC24BC7051}"/>
              </a:ext>
            </a:extLst>
          </p:cNvPr>
          <p:cNvPicPr>
            <a:picLocks noChangeAspect="1"/>
          </p:cNvPicPr>
          <p:nvPr/>
        </p:nvPicPr>
        <p:blipFill>
          <a:blip r:embed="rId11"/>
          <a:stretch>
            <a:fillRect/>
          </a:stretch>
        </p:blipFill>
        <p:spPr>
          <a:xfrm>
            <a:off x="8515162" y="3458827"/>
            <a:ext cx="931646" cy="992623"/>
          </a:xfrm>
          <a:prstGeom prst="rect">
            <a:avLst/>
          </a:prstGeom>
        </p:spPr>
      </p:pic>
      <p:pic>
        <p:nvPicPr>
          <p:cNvPr id="11" name="Picture 10">
            <a:extLst>
              <a:ext uri="{FF2B5EF4-FFF2-40B4-BE49-F238E27FC236}">
                <a16:creationId xmlns:a16="http://schemas.microsoft.com/office/drawing/2014/main" id="{A32FBCAC-2578-4FE7-AA2C-AB036E53DE14}"/>
              </a:ext>
            </a:extLst>
          </p:cNvPr>
          <p:cNvPicPr>
            <a:picLocks noChangeAspect="1"/>
          </p:cNvPicPr>
          <p:nvPr/>
        </p:nvPicPr>
        <p:blipFill>
          <a:blip r:embed="rId12"/>
          <a:stretch>
            <a:fillRect/>
          </a:stretch>
        </p:blipFill>
        <p:spPr>
          <a:xfrm>
            <a:off x="8471235" y="2319046"/>
            <a:ext cx="1019499" cy="1109954"/>
          </a:xfrm>
          <a:prstGeom prst="rect">
            <a:avLst/>
          </a:prstGeom>
        </p:spPr>
      </p:pic>
    </p:spTree>
    <p:extLst>
      <p:ext uri="{BB962C8B-B14F-4D97-AF65-F5344CB8AC3E}">
        <p14:creationId xmlns:p14="http://schemas.microsoft.com/office/powerpoint/2010/main" val="1624131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85CC31E9-DE87-954C-B0F7-DDE32E1B6269}"/>
              </a:ext>
            </a:extLst>
          </p:cNvPr>
          <p:cNvSpPr txBox="1"/>
          <p:nvPr/>
        </p:nvSpPr>
        <p:spPr>
          <a:xfrm>
            <a:off x="1434662" y="4682359"/>
            <a:ext cx="33425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Monsi Roman, Program Manager</a:t>
            </a:r>
          </a:p>
        </p:txBody>
      </p:sp>
      <p:sp>
        <p:nvSpPr>
          <p:cNvPr id="2" name="Rectangle 1">
            <a:extLst>
              <a:ext uri="{FF2B5EF4-FFF2-40B4-BE49-F238E27FC236}">
                <a16:creationId xmlns:a16="http://schemas.microsoft.com/office/drawing/2014/main" id="{E19B0ED4-D5F1-3344-B356-55347AA08459}"/>
              </a:ext>
            </a:extLst>
          </p:cNvPr>
          <p:cNvSpPr/>
          <p:nvPr/>
        </p:nvSpPr>
        <p:spPr>
          <a:xfrm>
            <a:off x="985833" y="4736146"/>
            <a:ext cx="4486275" cy="121837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5254454-7C31-024B-8B9B-405F0920180E}"/>
              </a:ext>
            </a:extLst>
          </p:cNvPr>
          <p:cNvSpPr/>
          <p:nvPr/>
        </p:nvSpPr>
        <p:spPr>
          <a:xfrm>
            <a:off x="916603" y="3170335"/>
            <a:ext cx="4486275" cy="140166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3070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strVal val="ppt_w*0.70"/>
                                          </p:val>
                                        </p:tav>
                                      </p:tavLst>
                                    </p:anim>
                                    <p:anim calcmode="lin" valueType="num">
                                      <p:cBhvr>
                                        <p:cTn id="7" dur="1000"/>
                                        <p:tgtEl>
                                          <p:spTgt spid="6"/>
                                        </p:tgtEl>
                                        <p:attrNameLst>
                                          <p:attrName>ppt_h</p:attrName>
                                        </p:attrNameLst>
                                      </p:cBhvr>
                                      <p:tavLst>
                                        <p:tav tm="0">
                                          <p:val>
                                            <p:strVal val="ppt_h"/>
                                          </p:val>
                                        </p:tav>
                                        <p:tav tm="100000">
                                          <p:val>
                                            <p:strVal val="ppt_h"/>
                                          </p:val>
                                        </p:tav>
                                      </p:tavLst>
                                    </p:anim>
                                    <p:animEffect transition="out" filter="fade">
                                      <p:cBhvr>
                                        <p:cTn id="8" dur="1000"/>
                                        <p:tgtEl>
                                          <p:spTgt spid="6"/>
                                        </p:tgtEl>
                                      </p:cBhvr>
                                    </p:animEffect>
                                    <p:set>
                                      <p:cBhvr>
                                        <p:cTn id="9"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ERT Theme1">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T Theme1" id="{BFCCFF7A-1610-4D91-9DD1-BA9FB39EA84F}" vid="{33B7AF19-BA0A-43BF-A334-D380DB861953}"/>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1440</Words>
  <Application>Microsoft Macintosh PowerPoint</Application>
  <PresentationFormat>Widescreen</PresentationFormat>
  <Paragraphs>201</Paragraphs>
  <Slides>21</Slides>
  <Notes>7</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21</vt:i4>
      </vt:variant>
    </vt:vector>
  </HeadingPairs>
  <TitlesOfParts>
    <vt:vector size="39" baseType="lpstr">
      <vt:lpstr>Arial</vt:lpstr>
      <vt:lpstr>Calibri</vt:lpstr>
      <vt:lpstr>Calibri Light</vt:lpstr>
      <vt:lpstr>Eurostile</vt:lpstr>
      <vt:lpstr>Futura</vt:lpstr>
      <vt:lpstr>Helvetica</vt:lpstr>
      <vt:lpstr>Helvetica Neue</vt:lpstr>
      <vt:lpstr>Helvetica Neue LT Std 57 Conden</vt:lpstr>
      <vt:lpstr>Helvetica Neue LT Std 77 Bold C</vt:lpstr>
      <vt:lpstr>Lato Light</vt:lpstr>
      <vt:lpstr>Roboto Medium</vt:lpstr>
      <vt:lpstr>Rockwell</vt:lpstr>
      <vt:lpstr>Times New Roman</vt:lpstr>
      <vt:lpstr>Office Theme</vt:lpstr>
      <vt:lpstr>3_Office Theme</vt:lpstr>
      <vt:lpstr>2_ERT 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Optimized Communication and Outreach Opportunities to Maximize Number of Potential Competitors Reached; Creates Value to Competitors</vt:lpstr>
      <vt:lpstr>PowerPoint Presentation</vt:lpstr>
      <vt:lpstr>PowerPoint Presentation</vt:lpstr>
      <vt:lpstr>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Roman, Monserrate C. (MSFC-ST21)</dc:creator>
  <cp:lastModifiedBy>Turner, Dawn Mercer (MSFC-ST21)</cp:lastModifiedBy>
  <cp:revision>5</cp:revision>
  <dcterms:created xsi:type="dcterms:W3CDTF">2020-10-02T02:30:39Z</dcterms:created>
  <dcterms:modified xsi:type="dcterms:W3CDTF">2020-10-02T18:13:26Z</dcterms:modified>
</cp:coreProperties>
</file>