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2" r:id="rId15"/>
    <p:sldId id="277" r:id="rId16"/>
    <p:sldId id="274" r:id="rId17"/>
    <p:sldId id="278" r:id="rId18"/>
    <p:sldId id="279" r:id="rId19"/>
    <p:sldId id="280" r:id="rId20"/>
    <p:sldId id="281" r:id="rId21"/>
    <p:sldId id="258" r:id="rId22"/>
    <p:sldId id="276"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9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24AE3E-22D4-48EB-A01C-B224F9507F2B}" v="54" dt="2020-07-24T19:14:1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151" autoAdjust="0"/>
  </p:normalViewPr>
  <p:slideViewPr>
    <p:cSldViewPr snapToGrid="0" snapToObjects="1">
      <p:cViewPr varScale="1">
        <p:scale>
          <a:sx n="93" d="100"/>
          <a:sy n="93" d="100"/>
        </p:scale>
        <p:origin x="11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Cox" userId="16588279-3c53-4e11-a92b-4256fd622f54" providerId="ADAL" clId="{B924AE3E-22D4-48EB-A01C-B224F9507F2B}"/>
    <pc:docChg chg="undo custSel modSld">
      <pc:chgData name="Haley Cox" userId="16588279-3c53-4e11-a92b-4256fd622f54" providerId="ADAL" clId="{B924AE3E-22D4-48EB-A01C-B224F9507F2B}" dt="2020-07-24T19:15:44.619" v="130" actId="20577"/>
      <pc:docMkLst>
        <pc:docMk/>
      </pc:docMkLst>
      <pc:sldChg chg="addSp modSp mod">
        <pc:chgData name="Haley Cox" userId="16588279-3c53-4e11-a92b-4256fd622f54" providerId="ADAL" clId="{B924AE3E-22D4-48EB-A01C-B224F9507F2B}" dt="2020-07-24T19:15:31.327" v="110" actId="13926"/>
        <pc:sldMkLst>
          <pc:docMk/>
          <pc:sldMk cId="1477615561" sldId="256"/>
        </pc:sldMkLst>
        <pc:spChg chg="mod">
          <ac:chgData name="Haley Cox" userId="16588279-3c53-4e11-a92b-4256fd622f54" providerId="ADAL" clId="{B924AE3E-22D4-48EB-A01C-B224F9507F2B}" dt="2020-07-24T19:12:22.913" v="84" actId="207"/>
          <ac:spMkLst>
            <pc:docMk/>
            <pc:sldMk cId="1477615561" sldId="256"/>
            <ac:spMk id="8" creationId="{F8E6C69A-EC47-3F4F-9E1C-CECAA2A362DB}"/>
          </ac:spMkLst>
        </pc:spChg>
        <pc:spChg chg="add mod">
          <ac:chgData name="Haley Cox" userId="16588279-3c53-4e11-a92b-4256fd622f54" providerId="ADAL" clId="{B924AE3E-22D4-48EB-A01C-B224F9507F2B}" dt="2020-07-24T19:13:28.477" v="97" actId="1076"/>
          <ac:spMkLst>
            <pc:docMk/>
            <pc:sldMk cId="1477615561" sldId="256"/>
            <ac:spMk id="9" creationId="{63F0962C-F8AE-417F-B495-C3F2F12E9442}"/>
          </ac:spMkLst>
        </pc:spChg>
        <pc:spChg chg="add mod">
          <ac:chgData name="Haley Cox" userId="16588279-3c53-4e11-a92b-4256fd622f54" providerId="ADAL" clId="{B924AE3E-22D4-48EB-A01C-B224F9507F2B}" dt="2020-07-24T19:15:31.327" v="110" actId="13926"/>
          <ac:spMkLst>
            <pc:docMk/>
            <pc:sldMk cId="1477615561" sldId="256"/>
            <ac:spMk id="10" creationId="{37E89666-1E7E-4365-BFCE-75B8438F3EC6}"/>
          </ac:spMkLst>
        </pc:spChg>
      </pc:sldChg>
      <pc:sldChg chg="addSp modSp mod">
        <pc:chgData name="Haley Cox" userId="16588279-3c53-4e11-a92b-4256fd622f54" providerId="ADAL" clId="{B924AE3E-22D4-48EB-A01C-B224F9507F2B}" dt="2020-07-24T19:15:44.619" v="130" actId="20577"/>
        <pc:sldMkLst>
          <pc:docMk/>
          <pc:sldMk cId="3471500449" sldId="257"/>
        </pc:sldMkLst>
        <pc:spChg chg="mod">
          <ac:chgData name="Haley Cox" userId="16588279-3c53-4e11-a92b-4256fd622f54" providerId="ADAL" clId="{B924AE3E-22D4-48EB-A01C-B224F9507F2B}" dt="2020-07-24T19:15:44.619" v="130" actId="20577"/>
          <ac:spMkLst>
            <pc:docMk/>
            <pc:sldMk cId="3471500449" sldId="257"/>
            <ac:spMk id="2" creationId="{E2B6E954-38D7-CC41-B6AD-864C095F890F}"/>
          </ac:spMkLst>
        </pc:spChg>
        <pc:spChg chg="add mod">
          <ac:chgData name="Haley Cox" userId="16588279-3c53-4e11-a92b-4256fd622f54" providerId="ADAL" clId="{B924AE3E-22D4-48EB-A01C-B224F9507F2B}" dt="2020-07-24T19:09:40.822" v="11" actId="1076"/>
          <ac:spMkLst>
            <pc:docMk/>
            <pc:sldMk cId="3471500449" sldId="257"/>
            <ac:spMk id="6" creationId="{63BB546B-9D92-4BBB-BA2F-534F6BA15C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BEB97-CD0C-4CA3-A7CB-3A1572BAAFFE}"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D6ECF-BA59-4766-85F9-BE12D7DC67BB}" type="slidenum">
              <a:rPr lang="en-US" smtClean="0"/>
              <a:t>‹#›</a:t>
            </a:fld>
            <a:endParaRPr lang="en-US"/>
          </a:p>
        </p:txBody>
      </p:sp>
    </p:spTree>
    <p:extLst>
      <p:ext uri="{BB962C8B-B14F-4D97-AF65-F5344CB8AC3E}">
        <p14:creationId xmlns:p14="http://schemas.microsoft.com/office/powerpoint/2010/main" val="254337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6BE7B-F9DC-49FF-AF99-F0EDC14B8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32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CD6ECF-BA59-4766-85F9-BE12D7DC67BB}" type="slidenum">
              <a:rPr lang="en-US" smtClean="0"/>
              <a:t>16</a:t>
            </a:fld>
            <a:endParaRPr lang="en-US"/>
          </a:p>
        </p:txBody>
      </p:sp>
    </p:spTree>
    <p:extLst>
      <p:ext uri="{BB962C8B-B14F-4D97-AF65-F5344CB8AC3E}">
        <p14:creationId xmlns:p14="http://schemas.microsoft.com/office/powerpoint/2010/main" val="3643268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D4C630-AAEF-DD45-924B-657CC432EE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6"/>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76B286-9717-724B-8D62-48B284D5609D}"/>
              </a:ext>
            </a:extLst>
          </p:cNvPr>
          <p:cNvSpPr>
            <a:spLocks noGrp="1"/>
          </p:cNvSpPr>
          <p:nvPr>
            <p:ph type="ctrTitle"/>
          </p:nvPr>
        </p:nvSpPr>
        <p:spPr>
          <a:xfrm>
            <a:off x="0" y="2611225"/>
            <a:ext cx="12192000" cy="898738"/>
          </a:xfrm>
          <a:solidFill>
            <a:schemeClr val="bg2">
              <a:lumMod val="10000"/>
              <a:alpha val="52000"/>
            </a:schemeClr>
          </a:solidFill>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9DBABD5-54CB-CD40-8732-3166633FB294}"/>
              </a:ext>
            </a:extLst>
          </p:cNvPr>
          <p:cNvSpPr>
            <a:spLocks noGrp="1"/>
          </p:cNvSpPr>
          <p:nvPr>
            <p:ph type="subTitle" idx="1"/>
          </p:nvPr>
        </p:nvSpPr>
        <p:spPr>
          <a:xfrm>
            <a:off x="1524000" y="3602038"/>
            <a:ext cx="9144000" cy="677731"/>
          </a:xfrm>
          <a:solidFill>
            <a:srgbClr val="013971">
              <a:alpha val="21000"/>
            </a:srgbClr>
          </a:solid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758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B12C-40B1-A24D-94F7-891DB3522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C8100-1902-E24F-BA76-AC22096FE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62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B467-5C12-D64D-BB3C-790C20436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EDD86-6281-9440-920F-07F0CBE793F4}"/>
              </a:ext>
            </a:extLst>
          </p:cNvPr>
          <p:cNvSpPr>
            <a:spLocks noGrp="1"/>
          </p:cNvSpPr>
          <p:nvPr>
            <p:ph sz="half" idx="1"/>
          </p:nvPr>
        </p:nvSpPr>
        <p:spPr>
          <a:xfrm>
            <a:off x="838200" y="1348033"/>
            <a:ext cx="51816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7B7B95-A1B9-3B4D-BB97-497CD0834ABB}"/>
              </a:ext>
            </a:extLst>
          </p:cNvPr>
          <p:cNvSpPr>
            <a:spLocks noGrp="1"/>
          </p:cNvSpPr>
          <p:nvPr>
            <p:ph sz="half" idx="2"/>
          </p:nvPr>
        </p:nvSpPr>
        <p:spPr>
          <a:xfrm>
            <a:off x="6172200" y="1348033"/>
            <a:ext cx="51816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6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562F-D965-0F42-8513-3F0D66DF407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41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632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76093-1C11-A844-9109-A74E9520938D}"/>
              </a:ext>
            </a:extLst>
          </p:cNvPr>
          <p:cNvSpPr>
            <a:spLocks noGrp="1"/>
          </p:cNvSpPr>
          <p:nvPr>
            <p:ph type="body" idx="1"/>
          </p:nvPr>
        </p:nvSpPr>
        <p:spPr>
          <a:xfrm>
            <a:off x="1063487" y="1338606"/>
            <a:ext cx="10290313" cy="4838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EC65A74A-A86F-1D48-AB53-F72F1F4DC73F}"/>
              </a:ext>
            </a:extLst>
          </p:cNvPr>
          <p:cNvPicPr>
            <a:picLocks noChangeAspect="1"/>
          </p:cNvPicPr>
          <p:nvPr userDrawn="1"/>
        </p:nvPicPr>
        <p:blipFill>
          <a:blip r:embed="rId7"/>
          <a:stretch>
            <a:fillRect/>
          </a:stretch>
        </p:blipFill>
        <p:spPr>
          <a:xfrm>
            <a:off x="285869" y="6475823"/>
            <a:ext cx="895027" cy="233293"/>
          </a:xfrm>
          <a:prstGeom prst="rect">
            <a:avLst/>
          </a:prstGeom>
        </p:spPr>
      </p:pic>
      <p:pic>
        <p:nvPicPr>
          <p:cNvPr id="7" name="Content Placeholder 9">
            <a:extLst>
              <a:ext uri="{FF2B5EF4-FFF2-40B4-BE49-F238E27FC236}">
                <a16:creationId xmlns:a16="http://schemas.microsoft.com/office/drawing/2014/main" id="{9EAEE20C-A745-DA40-8EBC-980EB6435B5D}"/>
              </a:ext>
            </a:extLst>
          </p:cNvPr>
          <p:cNvPicPr>
            <a:picLocks noChangeAspect="1"/>
          </p:cNvPicPr>
          <p:nvPr userDrawn="1"/>
        </p:nvPicPr>
        <p:blipFill>
          <a:blip r:embed="rId8"/>
          <a:stretch>
            <a:fillRect/>
          </a:stretch>
        </p:blipFill>
        <p:spPr>
          <a:xfrm>
            <a:off x="0" y="0"/>
            <a:ext cx="12192000" cy="1104900"/>
          </a:xfrm>
          <a:prstGeom prst="rect">
            <a:avLst/>
          </a:prstGeom>
        </p:spPr>
      </p:pic>
      <p:pic>
        <p:nvPicPr>
          <p:cNvPr id="10" name="Picture 9">
            <a:extLst>
              <a:ext uri="{FF2B5EF4-FFF2-40B4-BE49-F238E27FC236}">
                <a16:creationId xmlns:a16="http://schemas.microsoft.com/office/drawing/2014/main" id="{23A9A12D-0D38-894B-AC67-B24A8247F3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963" t="31945" r="75000" b="31944"/>
          <a:stretch/>
        </p:blipFill>
        <p:spPr>
          <a:xfrm>
            <a:off x="129745" y="153944"/>
            <a:ext cx="797011" cy="797011"/>
          </a:xfrm>
          <a:prstGeom prst="rect">
            <a:avLst/>
          </a:prstGeom>
        </p:spPr>
      </p:pic>
      <p:cxnSp>
        <p:nvCxnSpPr>
          <p:cNvPr id="11" name="Straight Connector 10">
            <a:extLst>
              <a:ext uri="{FF2B5EF4-FFF2-40B4-BE49-F238E27FC236}">
                <a16:creationId xmlns:a16="http://schemas.microsoft.com/office/drawing/2014/main" id="{C476B5F3-A57A-5C45-BF6B-492E2EF8946C}"/>
              </a:ext>
            </a:extLst>
          </p:cNvPr>
          <p:cNvCxnSpPr/>
          <p:nvPr userDrawn="1"/>
        </p:nvCxnSpPr>
        <p:spPr>
          <a:xfrm>
            <a:off x="1063487" y="148387"/>
            <a:ext cx="0" cy="802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D62406DA-5D28-554F-B0B4-8F1353AFDE59}"/>
              </a:ext>
            </a:extLst>
          </p:cNvPr>
          <p:cNvSpPr>
            <a:spLocks noGrp="1"/>
          </p:cNvSpPr>
          <p:nvPr>
            <p:ph type="title"/>
          </p:nvPr>
        </p:nvSpPr>
        <p:spPr>
          <a:xfrm>
            <a:off x="1180896" y="153945"/>
            <a:ext cx="9857892" cy="797010"/>
          </a:xfrm>
          <a:prstGeom prst="rect">
            <a:avLst/>
          </a:prstGeom>
        </p:spPr>
        <p:txBody>
          <a:bodyPr vert="horz" lIns="91440" tIns="45720" rIns="91440" bIns="45720" rtlCol="0" anchor="ctr">
            <a:normAutofit/>
          </a:bodyPr>
          <a:lstStyle/>
          <a:p>
            <a:r>
              <a:rPr lang="en-US"/>
              <a:t>Click to edit Master title style</a:t>
            </a:r>
          </a:p>
        </p:txBody>
      </p:sp>
      <p:sp>
        <p:nvSpPr>
          <p:cNvPr id="4" name="TextBox 3"/>
          <p:cNvSpPr txBox="1"/>
          <p:nvPr userDrawn="1"/>
        </p:nvSpPr>
        <p:spPr>
          <a:xfrm>
            <a:off x="11576115" y="6339784"/>
            <a:ext cx="443060" cy="276999"/>
          </a:xfrm>
          <a:prstGeom prst="rect">
            <a:avLst/>
          </a:prstGeom>
          <a:noFill/>
        </p:spPr>
        <p:txBody>
          <a:bodyPr wrap="square" rtlCol="0">
            <a:spAutoFit/>
          </a:bodyPr>
          <a:lstStyle/>
          <a:p>
            <a:pPr algn="l"/>
            <a:fld id="{CAB7D7E4-06FE-426A-9484-4B3B5B0BFF76}" type="slidenum">
              <a:rPr lang="en-US" sz="1200" smtClean="0"/>
              <a:pPr algn="l"/>
              <a:t>‹#›</a:t>
            </a:fld>
            <a:endParaRPr lang="en-US" sz="1200" dirty="0"/>
          </a:p>
        </p:txBody>
      </p:sp>
      <p:pic>
        <p:nvPicPr>
          <p:cNvPr id="12" name="Picture 9" descr="meatball"/>
          <p:cNvPicPr>
            <a:picLocks noChangeAspect="1" noChangeArrowheads="1"/>
          </p:cNvPicPr>
          <p:nvPr userDrawn="1"/>
        </p:nvPicPr>
        <p:blipFill>
          <a:blip r:embed="rId10" cstate="print"/>
          <a:srcRect/>
          <a:stretch>
            <a:fillRect/>
          </a:stretch>
        </p:blipFill>
        <p:spPr bwMode="auto">
          <a:xfrm>
            <a:off x="11111814" y="160656"/>
            <a:ext cx="928602" cy="79029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007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image" Target="../media/image20.tmp"/><Relationship Id="rId1" Type="http://schemas.openxmlformats.org/officeDocument/2006/relationships/slideLayout" Target="../slideLayouts/slideLayout4.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004B-D1F5-F944-9301-456C8B76CA6C}"/>
              </a:ext>
            </a:extLst>
          </p:cNvPr>
          <p:cNvSpPr>
            <a:spLocks noGrp="1"/>
          </p:cNvSpPr>
          <p:nvPr>
            <p:ph type="ctrTitle"/>
          </p:nvPr>
        </p:nvSpPr>
        <p:spPr/>
        <p:txBody>
          <a:bodyPr>
            <a:normAutofit fontScale="90000"/>
          </a:bodyPr>
          <a:lstStyle/>
          <a:p>
            <a:endParaRPr lang="en-US"/>
          </a:p>
        </p:txBody>
      </p:sp>
      <p:sp>
        <p:nvSpPr>
          <p:cNvPr id="3" name="Subtitle 2">
            <a:extLst>
              <a:ext uri="{FF2B5EF4-FFF2-40B4-BE49-F238E27FC236}">
                <a16:creationId xmlns:a16="http://schemas.microsoft.com/office/drawing/2014/main" id="{E0F81A4D-3AD9-A940-A822-6EC5C8B009D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0D4C630-AAEF-DD45-924B-657CC432EE41}"/>
              </a:ext>
            </a:extLst>
          </p:cNvPr>
          <p:cNvPicPr>
            <a:picLocks noChangeAspect="1"/>
          </p:cNvPicPr>
          <p:nvPr/>
        </p:nvPicPr>
        <p:blipFill rotWithShape="1">
          <a:blip r:embed="rId2">
            <a:extLst>
              <a:ext uri="{28A0092B-C50C-407E-A947-70E740481C1C}">
                <a14:useLocalDpi xmlns:a14="http://schemas.microsoft.com/office/drawing/2010/main" val="0"/>
              </a:ext>
            </a:extLst>
          </a:blip>
          <a:srcRect b="6666"/>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C2CC91-FDB9-B842-ADD1-AB48106B6402}"/>
              </a:ext>
            </a:extLst>
          </p:cNvPr>
          <p:cNvPicPr>
            <a:picLocks noChangeAspect="1"/>
          </p:cNvPicPr>
          <p:nvPr/>
        </p:nvPicPr>
        <p:blipFill>
          <a:blip r:embed="rId3"/>
          <a:stretch>
            <a:fillRect/>
          </a:stretch>
        </p:blipFill>
        <p:spPr>
          <a:xfrm>
            <a:off x="3362691" y="580359"/>
            <a:ext cx="5466617" cy="1312444"/>
          </a:xfrm>
          <a:prstGeom prst="rect">
            <a:avLst/>
          </a:prstGeom>
        </p:spPr>
      </p:pic>
      <p:sp>
        <p:nvSpPr>
          <p:cNvPr id="6" name="Rectangle 5">
            <a:extLst>
              <a:ext uri="{FF2B5EF4-FFF2-40B4-BE49-F238E27FC236}">
                <a16:creationId xmlns:a16="http://schemas.microsoft.com/office/drawing/2014/main" id="{9EC971C1-A43A-D942-8243-3A09E146A122}"/>
              </a:ext>
            </a:extLst>
          </p:cNvPr>
          <p:cNvSpPr/>
          <p:nvPr/>
        </p:nvSpPr>
        <p:spPr>
          <a:xfrm>
            <a:off x="4433776" y="6051177"/>
            <a:ext cx="3324446" cy="461665"/>
          </a:xfrm>
          <a:prstGeom prst="rect">
            <a:avLst/>
          </a:prstGeom>
        </p:spPr>
        <p:txBody>
          <a:bodyPr wrap="square">
            <a:spAutoFit/>
          </a:bodyPr>
          <a:lstStyle/>
          <a:p>
            <a:pPr algn="ctr">
              <a:spcAft>
                <a:spcPts val="600"/>
              </a:spcAft>
            </a:pPr>
            <a:r>
              <a:rPr lang="en-US" sz="2400" b="1" dirty="0">
                <a:solidFill>
                  <a:schemeClr val="bg1"/>
                </a:solidFill>
              </a:rPr>
              <a:t>www.ascend.events</a:t>
            </a:r>
          </a:p>
        </p:txBody>
      </p:sp>
      <p:sp>
        <p:nvSpPr>
          <p:cNvPr id="8" name="TextBox 7">
            <a:extLst>
              <a:ext uri="{FF2B5EF4-FFF2-40B4-BE49-F238E27FC236}">
                <a16:creationId xmlns:a16="http://schemas.microsoft.com/office/drawing/2014/main" id="{F8E6C69A-EC47-3F4F-9E1C-CECAA2A362DB}"/>
              </a:ext>
            </a:extLst>
          </p:cNvPr>
          <p:cNvSpPr txBox="1"/>
          <p:nvPr/>
        </p:nvSpPr>
        <p:spPr>
          <a:xfrm>
            <a:off x="0" y="2347324"/>
            <a:ext cx="12192000" cy="1569660"/>
          </a:xfrm>
          <a:prstGeom prst="rect">
            <a:avLst/>
          </a:prstGeom>
          <a:solidFill>
            <a:schemeClr val="tx1">
              <a:lumMod val="95000"/>
              <a:lumOff val="5000"/>
              <a:alpha val="48000"/>
            </a:schemeClr>
          </a:solidFill>
        </p:spPr>
        <p:txBody>
          <a:bodyPr wrap="square" rtlCol="0">
            <a:spAutoFit/>
          </a:bodyPr>
          <a:lstStyle/>
          <a:p>
            <a:pPr algn="ctr"/>
            <a:r>
              <a:rPr lang="en-US" sz="4800" b="1" dirty="0" smtClean="0">
                <a:solidFill>
                  <a:schemeClr val="bg1"/>
                </a:solidFill>
              </a:rPr>
              <a:t>The </a:t>
            </a:r>
            <a:r>
              <a:rPr lang="en-US" sz="4800" b="1" dirty="0" err="1" smtClean="0">
                <a:solidFill>
                  <a:schemeClr val="bg1"/>
                </a:solidFill>
              </a:rPr>
              <a:t>Ejectable</a:t>
            </a:r>
            <a:r>
              <a:rPr lang="en-US" sz="4800" b="1" dirty="0" smtClean="0">
                <a:solidFill>
                  <a:schemeClr val="bg1"/>
                </a:solidFill>
              </a:rPr>
              <a:t> Data Recorder: A Lean, Risk-Informed Approach for Hardware Development</a:t>
            </a:r>
            <a:endParaRPr lang="en-US" sz="4800" b="1" dirty="0">
              <a:solidFill>
                <a:schemeClr val="bg1"/>
              </a:solidFill>
            </a:endParaRPr>
          </a:p>
        </p:txBody>
      </p:sp>
      <p:sp>
        <p:nvSpPr>
          <p:cNvPr id="9" name="TextBox 8">
            <a:extLst>
              <a:ext uri="{FF2B5EF4-FFF2-40B4-BE49-F238E27FC236}">
                <a16:creationId xmlns:a16="http://schemas.microsoft.com/office/drawing/2014/main" id="{63F0962C-F8AE-417F-B495-C3F2F12E9442}"/>
              </a:ext>
            </a:extLst>
          </p:cNvPr>
          <p:cNvSpPr txBox="1"/>
          <p:nvPr/>
        </p:nvSpPr>
        <p:spPr>
          <a:xfrm>
            <a:off x="927651" y="3916984"/>
            <a:ext cx="10336696" cy="1200329"/>
          </a:xfrm>
          <a:prstGeom prst="rect">
            <a:avLst/>
          </a:prstGeom>
          <a:noFill/>
        </p:spPr>
        <p:txBody>
          <a:bodyPr wrap="square" rtlCol="0">
            <a:spAutoFit/>
          </a:bodyPr>
          <a:lstStyle/>
          <a:p>
            <a:pPr algn="ctr"/>
            <a:r>
              <a:rPr lang="en-US" sz="3600" dirty="0" smtClean="0">
                <a:solidFill>
                  <a:schemeClr val="bg1"/>
                </a:solidFill>
              </a:rPr>
              <a:t>Kristina </a:t>
            </a:r>
            <a:r>
              <a:rPr lang="en-US" sz="3600" dirty="0" smtClean="0">
                <a:solidFill>
                  <a:schemeClr val="bg1"/>
                </a:solidFill>
              </a:rPr>
              <a:t>Rojdev, Jenny Devolites, and Jon Olansen</a:t>
            </a:r>
            <a:endParaRPr lang="en-US" sz="3600" dirty="0">
              <a:solidFill>
                <a:schemeClr val="bg1"/>
              </a:solidFill>
            </a:endParaRPr>
          </a:p>
          <a:p>
            <a:pPr algn="ctr"/>
            <a:r>
              <a:rPr lang="en-US" sz="3600" dirty="0" smtClean="0">
                <a:solidFill>
                  <a:schemeClr val="bg1"/>
                </a:solidFill>
              </a:rPr>
              <a:t>NASA-JSC</a:t>
            </a:r>
            <a:endParaRPr lang="en-US" sz="3600" dirty="0">
              <a:solidFill>
                <a:schemeClr val="bg1"/>
              </a:solidFill>
            </a:endParaRPr>
          </a:p>
        </p:txBody>
      </p:sp>
      <p:sp>
        <p:nvSpPr>
          <p:cNvPr id="10" name="TextBox 9">
            <a:extLst>
              <a:ext uri="{FF2B5EF4-FFF2-40B4-BE49-F238E27FC236}">
                <a16:creationId xmlns:a16="http://schemas.microsoft.com/office/drawing/2014/main" id="{37E89666-1E7E-4365-BFCE-75B8438F3EC6}"/>
              </a:ext>
            </a:extLst>
          </p:cNvPr>
          <p:cNvSpPr txBox="1"/>
          <p:nvPr/>
        </p:nvSpPr>
        <p:spPr>
          <a:xfrm>
            <a:off x="927651" y="5260174"/>
            <a:ext cx="10336696" cy="707886"/>
          </a:xfrm>
          <a:prstGeom prst="rect">
            <a:avLst/>
          </a:prstGeom>
          <a:noFill/>
        </p:spPr>
        <p:txBody>
          <a:bodyPr wrap="square" rtlCol="0">
            <a:spAutoFit/>
          </a:bodyPr>
          <a:lstStyle/>
          <a:p>
            <a:pPr algn="ctr"/>
            <a:r>
              <a:rPr lang="en-US" sz="2000" dirty="0" smtClean="0">
                <a:solidFill>
                  <a:schemeClr val="bg1"/>
                </a:solidFill>
              </a:rPr>
              <a:t>This material is a work of the U.S. Government and is not subject to copyright protection in the United States.</a:t>
            </a:r>
            <a:endParaRPr lang="en-US" sz="2000" dirty="0">
              <a:solidFill>
                <a:schemeClr val="bg1"/>
              </a:solidFill>
            </a:endParaRPr>
          </a:p>
        </p:txBody>
      </p:sp>
    </p:spTree>
    <p:extLst>
      <p:ext uri="{BB962C8B-B14F-4D97-AF65-F5344CB8AC3E}">
        <p14:creationId xmlns:p14="http://schemas.microsoft.com/office/powerpoint/2010/main" val="1477615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812" b="7725"/>
          <a:stretch/>
        </p:blipFill>
        <p:spPr>
          <a:xfrm>
            <a:off x="0" y="0"/>
            <a:ext cx="12192000" cy="6865144"/>
          </a:xfrm>
          <a:prstGeom prst="rect">
            <a:avLst/>
          </a:prstGeom>
        </p:spPr>
      </p:pic>
      <p:sp>
        <p:nvSpPr>
          <p:cNvPr id="4" name="Title 3"/>
          <p:cNvSpPr>
            <a:spLocks noGrp="1"/>
          </p:cNvSpPr>
          <p:nvPr>
            <p:ph type="ctrTitle"/>
          </p:nvPr>
        </p:nvSpPr>
        <p:spPr>
          <a:xfrm>
            <a:off x="0" y="575036"/>
            <a:ext cx="12192000" cy="898738"/>
          </a:xfrm>
        </p:spPr>
        <p:txBody>
          <a:bodyPr>
            <a:normAutofit fontScale="90000"/>
          </a:bodyPr>
          <a:lstStyle/>
          <a:p>
            <a:r>
              <a:rPr lang="en-US" dirty="0" smtClean="0"/>
              <a:t>Tailoring and Overall Risk Posture</a:t>
            </a:r>
            <a:endParaRPr lang="en-US" dirty="0"/>
          </a:p>
        </p:txBody>
      </p:sp>
    </p:spTree>
    <p:extLst>
      <p:ext uri="{BB962C8B-B14F-4D97-AF65-F5344CB8AC3E}">
        <p14:creationId xmlns:p14="http://schemas.microsoft.com/office/powerpoint/2010/main" val="3089341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Overall EDR Assembly &amp; Test Process</a:t>
            </a:r>
            <a:endParaRPr lang="en-US" dirty="0"/>
          </a:p>
        </p:txBody>
      </p:sp>
      <p:sp>
        <p:nvSpPr>
          <p:cNvPr id="3" name="Slide Number Placeholder 2"/>
          <p:cNvSpPr>
            <a:spLocks noGrp="1"/>
          </p:cNvSpPr>
          <p:nvPr>
            <p:ph type="sldNum" sz="quarter" idx="4294967295"/>
          </p:nvPr>
        </p:nvSpPr>
        <p:spPr/>
        <p:txBody>
          <a:bodyPr/>
          <a:lstStyle/>
          <a:p>
            <a:endParaRPr lang="en-US" dirty="0"/>
          </a:p>
        </p:txBody>
      </p:sp>
      <p:sp>
        <p:nvSpPr>
          <p:cNvPr id="4" name="Rectangle 3"/>
          <p:cNvSpPr/>
          <p:nvPr/>
        </p:nvSpPr>
        <p:spPr>
          <a:xfrm>
            <a:off x="2223249" y="2465289"/>
            <a:ext cx="1264022" cy="618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Part Procurement</a:t>
            </a:r>
            <a:endParaRPr lang="en-US" sz="1400" dirty="0"/>
          </a:p>
        </p:txBody>
      </p:sp>
      <p:sp>
        <p:nvSpPr>
          <p:cNvPr id="5" name="Rectangle 4"/>
          <p:cNvSpPr/>
          <p:nvPr/>
        </p:nvSpPr>
        <p:spPr>
          <a:xfrm>
            <a:off x="859266" y="2039465"/>
            <a:ext cx="920228" cy="6185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Draft Drawings</a:t>
            </a:r>
            <a:endParaRPr lang="en-US" sz="1400" dirty="0"/>
          </a:p>
        </p:txBody>
      </p:sp>
      <p:cxnSp>
        <p:nvCxnSpPr>
          <p:cNvPr id="7" name="Straight Arrow Connector 6"/>
          <p:cNvCxnSpPr>
            <a:stCxn id="5" idx="3"/>
            <a:endCxn id="4" idx="1"/>
          </p:cNvCxnSpPr>
          <p:nvPr/>
        </p:nvCxnSpPr>
        <p:spPr>
          <a:xfrm>
            <a:off x="1779494" y="2348748"/>
            <a:ext cx="443755" cy="42582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909483" y="3787582"/>
            <a:ext cx="797858" cy="38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Class 1</a:t>
            </a:r>
            <a:endParaRPr lang="en-US" sz="1400" dirty="0"/>
          </a:p>
        </p:txBody>
      </p:sp>
      <p:sp>
        <p:nvSpPr>
          <p:cNvPr id="14" name="Rectangle 13"/>
          <p:cNvSpPr/>
          <p:nvPr/>
        </p:nvSpPr>
        <p:spPr>
          <a:xfrm>
            <a:off x="2810435" y="3783099"/>
            <a:ext cx="797858" cy="385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Class 3</a:t>
            </a:r>
            <a:endParaRPr lang="en-US" sz="1400" dirty="0"/>
          </a:p>
        </p:txBody>
      </p:sp>
      <p:cxnSp>
        <p:nvCxnSpPr>
          <p:cNvPr id="16" name="Elbow Connector 15"/>
          <p:cNvCxnSpPr>
            <a:stCxn id="4" idx="2"/>
            <a:endCxn id="13" idx="0"/>
          </p:cNvCxnSpPr>
          <p:nvPr/>
        </p:nvCxnSpPr>
        <p:spPr>
          <a:xfrm rot="5400000">
            <a:off x="2229972" y="3162294"/>
            <a:ext cx="703728" cy="54684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4" idx="2"/>
            <a:endCxn id="14" idx="0"/>
          </p:cNvCxnSpPr>
          <p:nvPr/>
        </p:nvCxnSpPr>
        <p:spPr>
          <a:xfrm rot="16200000" flipH="1">
            <a:off x="2682690" y="3256424"/>
            <a:ext cx="699245" cy="35410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32212" y="1613642"/>
            <a:ext cx="1264022" cy="618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Flight Release Drawings</a:t>
            </a:r>
            <a:endParaRPr lang="en-US" sz="1400" dirty="0"/>
          </a:p>
        </p:txBody>
      </p:sp>
      <p:cxnSp>
        <p:nvCxnSpPr>
          <p:cNvPr id="24" name="Elbow Connector 23"/>
          <p:cNvCxnSpPr>
            <a:stCxn id="5" idx="3"/>
            <a:endCxn id="22" idx="1"/>
          </p:cNvCxnSpPr>
          <p:nvPr/>
        </p:nvCxnSpPr>
        <p:spPr>
          <a:xfrm flipV="1">
            <a:off x="1779494" y="1922925"/>
            <a:ext cx="452718" cy="42582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36873" y="1958783"/>
            <a:ext cx="1264022" cy="448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Assembly TPS</a:t>
            </a:r>
            <a:endParaRPr lang="en-US" sz="1400" dirty="0"/>
          </a:p>
        </p:txBody>
      </p:sp>
      <p:cxnSp>
        <p:nvCxnSpPr>
          <p:cNvPr id="30" name="Elbow Connector 29"/>
          <p:cNvCxnSpPr>
            <a:stCxn id="22" idx="3"/>
            <a:endCxn id="26" idx="1"/>
          </p:cNvCxnSpPr>
          <p:nvPr/>
        </p:nvCxnSpPr>
        <p:spPr>
          <a:xfrm>
            <a:off x="3496234" y="1922925"/>
            <a:ext cx="340639" cy="25997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5" idx="0"/>
            <a:endCxn id="26" idx="0"/>
          </p:cNvCxnSpPr>
          <p:nvPr/>
        </p:nvCxnSpPr>
        <p:spPr>
          <a:xfrm rot="5400000" flipH="1" flipV="1">
            <a:off x="2853791" y="424372"/>
            <a:ext cx="80682" cy="3149504"/>
          </a:xfrm>
          <a:prstGeom prst="bentConnector3">
            <a:avLst>
              <a:gd name="adj1" fmla="val 770558"/>
            </a:avLst>
          </a:prstGeom>
          <a:ln>
            <a:tailEnd type="arrow"/>
          </a:ln>
        </p:spPr>
        <p:style>
          <a:lnRef idx="1">
            <a:schemeClr val="accent6"/>
          </a:lnRef>
          <a:fillRef idx="0">
            <a:schemeClr val="accent6"/>
          </a:fillRef>
          <a:effectRef idx="0">
            <a:schemeClr val="accent6"/>
          </a:effectRef>
          <a:fontRef idx="minor">
            <a:schemeClr val="tx1"/>
          </a:fontRef>
        </p:style>
      </p:cxnSp>
      <p:sp>
        <p:nvSpPr>
          <p:cNvPr id="37" name="Rectangle 36"/>
          <p:cNvSpPr/>
          <p:nvPr/>
        </p:nvSpPr>
        <p:spPr>
          <a:xfrm>
            <a:off x="3191429" y="4767550"/>
            <a:ext cx="1264022" cy="43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Secure Storage</a:t>
            </a:r>
            <a:endParaRPr lang="en-US" sz="1400" dirty="0"/>
          </a:p>
        </p:txBody>
      </p:sp>
      <p:cxnSp>
        <p:nvCxnSpPr>
          <p:cNvPr id="39" name="Elbow Connector 38"/>
          <p:cNvCxnSpPr>
            <a:stCxn id="14" idx="3"/>
            <a:endCxn id="37" idx="0"/>
          </p:cNvCxnSpPr>
          <p:nvPr/>
        </p:nvCxnSpPr>
        <p:spPr>
          <a:xfrm>
            <a:off x="3608293" y="3975842"/>
            <a:ext cx="215147" cy="791708"/>
          </a:xfrm>
          <a:prstGeom prst="bentConnector2">
            <a:avLst/>
          </a:prstGeom>
          <a:ln>
            <a:tailEnd type="arrow"/>
          </a:ln>
        </p:spPr>
        <p:style>
          <a:lnRef idx="1">
            <a:schemeClr val="accent6"/>
          </a:lnRef>
          <a:fillRef idx="0">
            <a:schemeClr val="accent6"/>
          </a:fillRef>
          <a:effectRef idx="0">
            <a:schemeClr val="accent6"/>
          </a:effectRef>
          <a:fontRef idx="minor">
            <a:schemeClr val="tx1"/>
          </a:fontRef>
        </p:style>
      </p:cxnSp>
      <p:cxnSp>
        <p:nvCxnSpPr>
          <p:cNvPr id="41" name="Elbow Connector 40"/>
          <p:cNvCxnSpPr>
            <a:stCxn id="13" idx="2"/>
            <a:endCxn id="37" idx="1"/>
          </p:cNvCxnSpPr>
          <p:nvPr/>
        </p:nvCxnSpPr>
        <p:spPr>
          <a:xfrm rot="16200000" flipH="1">
            <a:off x="2343495" y="4137984"/>
            <a:ext cx="812851" cy="88301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571130" y="2593037"/>
            <a:ext cx="1264022" cy="645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Certified Technician Assembly</a:t>
            </a:r>
            <a:endParaRPr lang="en-US" sz="1400" dirty="0"/>
          </a:p>
        </p:txBody>
      </p:sp>
      <p:sp>
        <p:nvSpPr>
          <p:cNvPr id="51" name="Rectangle 50"/>
          <p:cNvSpPr/>
          <p:nvPr/>
        </p:nvSpPr>
        <p:spPr>
          <a:xfrm>
            <a:off x="6571130" y="3444691"/>
            <a:ext cx="1264022" cy="5356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Engineer Assembly</a:t>
            </a:r>
            <a:endParaRPr lang="en-US" sz="1400" dirty="0"/>
          </a:p>
        </p:txBody>
      </p:sp>
      <p:cxnSp>
        <p:nvCxnSpPr>
          <p:cNvPr id="53" name="Elbow Connector 52"/>
          <p:cNvCxnSpPr>
            <a:stCxn id="26" idx="3"/>
            <a:endCxn id="50" idx="1"/>
          </p:cNvCxnSpPr>
          <p:nvPr/>
        </p:nvCxnSpPr>
        <p:spPr>
          <a:xfrm>
            <a:off x="5100895" y="2182904"/>
            <a:ext cx="1470235" cy="73286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a:stCxn id="26" idx="3"/>
            <a:endCxn id="51" idx="1"/>
          </p:cNvCxnSpPr>
          <p:nvPr/>
        </p:nvCxnSpPr>
        <p:spPr>
          <a:xfrm>
            <a:off x="5100895" y="2182904"/>
            <a:ext cx="1470235" cy="152960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6571130" y="1615868"/>
            <a:ext cx="1057835" cy="4482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EV and CV MIPs</a:t>
            </a:r>
            <a:endParaRPr lang="en-US" sz="1400" dirty="0"/>
          </a:p>
        </p:txBody>
      </p:sp>
      <p:cxnSp>
        <p:nvCxnSpPr>
          <p:cNvPr id="70" name="Straight Arrow Connector 69"/>
          <p:cNvCxnSpPr>
            <a:stCxn id="68" idx="2"/>
            <a:endCxn id="50" idx="0"/>
          </p:cNvCxnSpPr>
          <p:nvPr/>
        </p:nvCxnSpPr>
        <p:spPr>
          <a:xfrm rot="16200000" flipH="1">
            <a:off x="6887130" y="2277026"/>
            <a:ext cx="528928" cy="103093"/>
          </a:xfrm>
          <a:prstGeom prst="bentConnector3">
            <a:avLst>
              <a:gd name="adj1" fmla="val 50000"/>
            </a:avLst>
          </a:prstGeom>
          <a:ln>
            <a:tailEnd type="arrow"/>
          </a:ln>
        </p:spPr>
        <p:style>
          <a:lnRef idx="1">
            <a:schemeClr val="accent6"/>
          </a:lnRef>
          <a:fillRef idx="0">
            <a:schemeClr val="accent6"/>
          </a:fillRef>
          <a:effectRef idx="0">
            <a:schemeClr val="accent6"/>
          </a:effectRef>
          <a:fontRef idx="minor">
            <a:schemeClr val="tx1"/>
          </a:fontRef>
        </p:style>
      </p:cxnSp>
      <p:sp>
        <p:nvSpPr>
          <p:cNvPr id="72" name="Rectangle 71"/>
          <p:cNvSpPr/>
          <p:nvPr/>
        </p:nvSpPr>
        <p:spPr>
          <a:xfrm>
            <a:off x="6571130" y="4791631"/>
            <a:ext cx="1057835" cy="4482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EV and CV MIPs</a:t>
            </a:r>
            <a:endParaRPr lang="en-US" sz="1400" dirty="0"/>
          </a:p>
        </p:txBody>
      </p:sp>
      <p:cxnSp>
        <p:nvCxnSpPr>
          <p:cNvPr id="75" name="Elbow Connector 74"/>
          <p:cNvCxnSpPr>
            <a:stCxn id="72" idx="0"/>
            <a:endCxn id="51" idx="2"/>
          </p:cNvCxnSpPr>
          <p:nvPr/>
        </p:nvCxnSpPr>
        <p:spPr>
          <a:xfrm rot="5400000" flipH="1" flipV="1">
            <a:off x="6745941" y="4334432"/>
            <a:ext cx="811306" cy="103093"/>
          </a:xfrm>
          <a:prstGeom prst="bentConnector3">
            <a:avLst/>
          </a:prstGeom>
          <a:ln>
            <a:tailEnd type="arrow"/>
          </a:ln>
        </p:spPr>
        <p:style>
          <a:lnRef idx="1">
            <a:schemeClr val="accent6"/>
          </a:lnRef>
          <a:fillRef idx="0">
            <a:schemeClr val="accent6"/>
          </a:fillRef>
          <a:effectRef idx="0">
            <a:schemeClr val="accent6"/>
          </a:effectRef>
          <a:fontRef idx="minor">
            <a:schemeClr val="tx1"/>
          </a:fontRef>
        </p:style>
      </p:cxnSp>
      <p:sp>
        <p:nvSpPr>
          <p:cNvPr id="77" name="Rectangle 76"/>
          <p:cNvSpPr/>
          <p:nvPr/>
        </p:nvSpPr>
        <p:spPr>
          <a:xfrm>
            <a:off x="7969622" y="1620345"/>
            <a:ext cx="1057835" cy="448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Redlines &amp; DRs</a:t>
            </a:r>
            <a:endParaRPr lang="en-US" sz="1400" dirty="0"/>
          </a:p>
        </p:txBody>
      </p:sp>
      <p:cxnSp>
        <p:nvCxnSpPr>
          <p:cNvPr id="79" name="Elbow Connector 78"/>
          <p:cNvCxnSpPr>
            <a:stCxn id="50" idx="3"/>
            <a:endCxn id="77" idx="2"/>
          </p:cNvCxnSpPr>
          <p:nvPr/>
        </p:nvCxnSpPr>
        <p:spPr>
          <a:xfrm flipV="1">
            <a:off x="7835152" y="2068586"/>
            <a:ext cx="663388" cy="84718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7969621" y="4791632"/>
            <a:ext cx="1057835" cy="448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Redlines &amp; DRs</a:t>
            </a:r>
            <a:endParaRPr lang="en-US" sz="1400" dirty="0"/>
          </a:p>
        </p:txBody>
      </p:sp>
      <p:cxnSp>
        <p:nvCxnSpPr>
          <p:cNvPr id="83" name="Elbow Connector 82"/>
          <p:cNvCxnSpPr>
            <a:stCxn id="51" idx="3"/>
            <a:endCxn id="81" idx="0"/>
          </p:cNvCxnSpPr>
          <p:nvPr/>
        </p:nvCxnSpPr>
        <p:spPr>
          <a:xfrm>
            <a:off x="7835152" y="3712508"/>
            <a:ext cx="663387" cy="10791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8698006" y="2851352"/>
            <a:ext cx="1288679" cy="7642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Functional &amp; Environmental Testing </a:t>
            </a:r>
            <a:endParaRPr lang="en-US" sz="1400" dirty="0"/>
          </a:p>
        </p:txBody>
      </p:sp>
      <p:cxnSp>
        <p:nvCxnSpPr>
          <p:cNvPr id="89" name="Elbow Connector 88"/>
          <p:cNvCxnSpPr>
            <a:stCxn id="50" idx="3"/>
            <a:endCxn id="87" idx="1"/>
          </p:cNvCxnSpPr>
          <p:nvPr/>
        </p:nvCxnSpPr>
        <p:spPr>
          <a:xfrm>
            <a:off x="7835152" y="2915773"/>
            <a:ext cx="862854" cy="31769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stCxn id="51" idx="3"/>
            <a:endCxn id="87" idx="1"/>
          </p:cNvCxnSpPr>
          <p:nvPr/>
        </p:nvCxnSpPr>
        <p:spPr>
          <a:xfrm flipV="1">
            <a:off x="7835152" y="3233469"/>
            <a:ext cx="862854" cy="479039"/>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0365439" y="2851352"/>
            <a:ext cx="1288679" cy="764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Detailed Upgrade Process</a:t>
            </a:r>
            <a:endParaRPr lang="en-US" sz="1400" dirty="0"/>
          </a:p>
        </p:txBody>
      </p:sp>
      <p:cxnSp>
        <p:nvCxnSpPr>
          <p:cNvPr id="102" name="Straight Arrow Connector 101"/>
          <p:cNvCxnSpPr>
            <a:stCxn id="87" idx="3"/>
            <a:endCxn id="100" idx="1"/>
          </p:cNvCxnSpPr>
          <p:nvPr/>
        </p:nvCxnSpPr>
        <p:spPr>
          <a:xfrm>
            <a:off x="9986685" y="3233469"/>
            <a:ext cx="3787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10365439" y="3905254"/>
            <a:ext cx="1288679" cy="563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Vehicle Installation</a:t>
            </a:r>
            <a:endParaRPr lang="en-US" sz="1400" dirty="0"/>
          </a:p>
        </p:txBody>
      </p:sp>
      <p:cxnSp>
        <p:nvCxnSpPr>
          <p:cNvPr id="106" name="Straight Arrow Connector 105"/>
          <p:cNvCxnSpPr>
            <a:stCxn id="100" idx="2"/>
            <a:endCxn id="104" idx="0"/>
          </p:cNvCxnSpPr>
          <p:nvPr/>
        </p:nvCxnSpPr>
        <p:spPr>
          <a:xfrm>
            <a:off x="11009779" y="3615585"/>
            <a:ext cx="0" cy="28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10365439" y="4758573"/>
            <a:ext cx="1288679" cy="891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Integrated Vehicle Functional Testing</a:t>
            </a:r>
            <a:endParaRPr lang="en-US" sz="1400" dirty="0"/>
          </a:p>
        </p:txBody>
      </p:sp>
      <p:cxnSp>
        <p:nvCxnSpPr>
          <p:cNvPr id="110" name="Straight Arrow Connector 109"/>
          <p:cNvCxnSpPr>
            <a:stCxn id="104" idx="2"/>
            <a:endCxn id="108" idx="0"/>
          </p:cNvCxnSpPr>
          <p:nvPr/>
        </p:nvCxnSpPr>
        <p:spPr>
          <a:xfrm>
            <a:off x="11009779" y="4468904"/>
            <a:ext cx="0" cy="289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4809523" y="4234343"/>
            <a:ext cx="1264022" cy="6902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Part Downgrade to Class 3</a:t>
            </a:r>
            <a:endParaRPr lang="en-US" sz="1400" dirty="0"/>
          </a:p>
        </p:txBody>
      </p:sp>
      <p:cxnSp>
        <p:nvCxnSpPr>
          <p:cNvPr id="133" name="Elbow Connector 132"/>
          <p:cNvCxnSpPr>
            <a:stCxn id="37" idx="3"/>
            <a:endCxn id="122" idx="1"/>
          </p:cNvCxnSpPr>
          <p:nvPr/>
        </p:nvCxnSpPr>
        <p:spPr>
          <a:xfrm flipV="1">
            <a:off x="4455451" y="4579492"/>
            <a:ext cx="354072" cy="40642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5" name="Elbow Connector 134"/>
          <p:cNvCxnSpPr>
            <a:stCxn id="122" idx="3"/>
            <a:endCxn id="51" idx="1"/>
          </p:cNvCxnSpPr>
          <p:nvPr/>
        </p:nvCxnSpPr>
        <p:spPr>
          <a:xfrm flipV="1">
            <a:off x="6073545" y="3712508"/>
            <a:ext cx="497585" cy="866984"/>
          </a:xfrm>
          <a:prstGeom prst="bentConnector3">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37" name="Elbow Connector 136"/>
          <p:cNvCxnSpPr>
            <a:stCxn id="122" idx="3"/>
            <a:endCxn id="50" idx="1"/>
          </p:cNvCxnSpPr>
          <p:nvPr/>
        </p:nvCxnSpPr>
        <p:spPr>
          <a:xfrm flipV="1">
            <a:off x="6073545" y="2915773"/>
            <a:ext cx="497585" cy="1663719"/>
          </a:xfrm>
          <a:prstGeom prst="bentConnector3">
            <a:avLst/>
          </a:prstGeom>
          <a:ln>
            <a:tailEnd type="arrow"/>
          </a:ln>
        </p:spPr>
        <p:style>
          <a:lnRef idx="1">
            <a:schemeClr val="accent6"/>
          </a:lnRef>
          <a:fillRef idx="0">
            <a:schemeClr val="accent6"/>
          </a:fillRef>
          <a:effectRef idx="0">
            <a:schemeClr val="accent6"/>
          </a:effectRef>
          <a:fontRef idx="minor">
            <a:schemeClr val="tx1"/>
          </a:fontRef>
        </p:style>
      </p:cxnSp>
      <p:grpSp>
        <p:nvGrpSpPr>
          <p:cNvPr id="144" name="Group 143"/>
          <p:cNvGrpSpPr/>
          <p:nvPr/>
        </p:nvGrpSpPr>
        <p:grpSpPr>
          <a:xfrm>
            <a:off x="9871486" y="1236035"/>
            <a:ext cx="2079812" cy="1264024"/>
            <a:chOff x="430306" y="5504329"/>
            <a:chExt cx="2079812" cy="1264024"/>
          </a:xfrm>
        </p:grpSpPr>
        <p:sp>
          <p:nvSpPr>
            <p:cNvPr id="143" name="Rectangle 142"/>
            <p:cNvSpPr/>
            <p:nvPr/>
          </p:nvSpPr>
          <p:spPr>
            <a:xfrm>
              <a:off x="430306" y="5504329"/>
              <a:ext cx="2079812" cy="1264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chemeClr val="tx1"/>
                  </a:solidFill>
                </a:rPr>
                <a:t>Legend</a:t>
              </a:r>
              <a:endParaRPr lang="en-US" b="1" dirty="0">
                <a:solidFill>
                  <a:schemeClr val="tx1"/>
                </a:solidFill>
              </a:endParaRPr>
            </a:p>
          </p:txBody>
        </p:sp>
        <p:sp>
          <p:nvSpPr>
            <p:cNvPr id="116" name="Rectangle 115"/>
            <p:cNvSpPr/>
            <p:nvPr/>
          </p:nvSpPr>
          <p:spPr>
            <a:xfrm>
              <a:off x="564778" y="5925671"/>
              <a:ext cx="1833282" cy="302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Standard CSR Process</a:t>
              </a:r>
              <a:endParaRPr lang="en-US" sz="1400" dirty="0"/>
            </a:p>
          </p:txBody>
        </p:sp>
        <p:sp>
          <p:nvSpPr>
            <p:cNvPr id="142" name="Rectangle 141"/>
            <p:cNvSpPr/>
            <p:nvPr/>
          </p:nvSpPr>
          <p:spPr>
            <a:xfrm>
              <a:off x="564778" y="6329083"/>
              <a:ext cx="1833282" cy="3025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EDR Risk Area</a:t>
              </a:r>
              <a:endParaRPr lang="en-US" sz="1400" dirty="0"/>
            </a:p>
          </p:txBody>
        </p:sp>
      </p:grpSp>
      <p:sp>
        <p:nvSpPr>
          <p:cNvPr id="49" name="Rectangle 48"/>
          <p:cNvSpPr/>
          <p:nvPr/>
        </p:nvSpPr>
        <p:spPr>
          <a:xfrm>
            <a:off x="1907688" y="6004560"/>
            <a:ext cx="1216062" cy="372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Requirements</a:t>
            </a:r>
            <a:endParaRPr lang="en-US" sz="1400" dirty="0"/>
          </a:p>
        </p:txBody>
      </p:sp>
      <p:sp>
        <p:nvSpPr>
          <p:cNvPr id="54" name="Rectangle 53"/>
          <p:cNvSpPr/>
          <p:nvPr/>
        </p:nvSpPr>
        <p:spPr>
          <a:xfrm>
            <a:off x="926281" y="3040725"/>
            <a:ext cx="797858" cy="3854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smtClean="0"/>
              <a:t>Design</a:t>
            </a:r>
            <a:endParaRPr lang="en-US" sz="1400" dirty="0"/>
          </a:p>
        </p:txBody>
      </p:sp>
      <p:cxnSp>
        <p:nvCxnSpPr>
          <p:cNvPr id="15" name="Straight Arrow Connector 14"/>
          <p:cNvCxnSpPr>
            <a:stCxn id="54" idx="0"/>
            <a:endCxn id="5" idx="2"/>
          </p:cNvCxnSpPr>
          <p:nvPr/>
        </p:nvCxnSpPr>
        <p:spPr>
          <a:xfrm flipH="1" flipV="1">
            <a:off x="1319380" y="2658030"/>
            <a:ext cx="5830" cy="38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49" idx="1"/>
            <a:endCxn id="54" idx="2"/>
          </p:cNvCxnSpPr>
          <p:nvPr/>
        </p:nvCxnSpPr>
        <p:spPr>
          <a:xfrm rot="10800000">
            <a:off x="1325210" y="3426211"/>
            <a:ext cx="582478" cy="2764406"/>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5" name="Elbow Connector 24"/>
          <p:cNvCxnSpPr>
            <a:stCxn id="49" idx="3"/>
            <a:endCxn id="87" idx="2"/>
          </p:cNvCxnSpPr>
          <p:nvPr/>
        </p:nvCxnSpPr>
        <p:spPr>
          <a:xfrm flipV="1">
            <a:off x="3123750" y="3615585"/>
            <a:ext cx="6218596" cy="2575032"/>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3630094"/>
      </p:ext>
    </p:extLst>
  </p:cSld>
  <p:clrMapOvr>
    <a:masterClrMapping/>
  </p:clrMapOvr>
  <mc:AlternateContent xmlns:mc="http://schemas.openxmlformats.org/markup-compatibility/2006" xmlns:p14="http://schemas.microsoft.com/office/powerpoint/2010/main">
    <mc:Choice Requires="p14">
      <p:transition spd="slow" p14:dur="2000" advTm="154242"/>
    </mc:Choice>
    <mc:Fallback xmlns="">
      <p:transition spd="slow" advTm="15424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Design Risks</a:t>
            </a:r>
            <a:endParaRPr lang="en-US" dirty="0"/>
          </a:p>
        </p:txBody>
      </p:sp>
      <p:sp>
        <p:nvSpPr>
          <p:cNvPr id="6" name="Content Placeholder 5"/>
          <p:cNvSpPr>
            <a:spLocks noGrp="1"/>
          </p:cNvSpPr>
          <p:nvPr>
            <p:ph idx="1"/>
          </p:nvPr>
        </p:nvSpPr>
        <p:spPr/>
        <p:txBody>
          <a:bodyPr/>
          <a:lstStyle/>
          <a:p>
            <a:r>
              <a:rPr lang="en-US" dirty="0" smtClean="0"/>
              <a:t>Decision to have a mostly COTS system </a:t>
            </a:r>
          </a:p>
        </p:txBody>
      </p:sp>
      <p:sp>
        <p:nvSpPr>
          <p:cNvPr id="4" name="Slide Number Placeholder 3"/>
          <p:cNvSpPr>
            <a:spLocks noGrp="1"/>
          </p:cNvSpPr>
          <p:nvPr>
            <p:ph type="sldNum" sz="quarter" idx="4294967295"/>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17216736"/>
              </p:ext>
            </p:extLst>
          </p:nvPr>
        </p:nvGraphicFramePr>
        <p:xfrm>
          <a:off x="982980" y="2076734"/>
          <a:ext cx="10769044" cy="2595880"/>
        </p:xfrm>
        <a:graphic>
          <a:graphicData uri="http://schemas.openxmlformats.org/drawingml/2006/table">
            <a:tbl>
              <a:tblPr firstRow="1" bandRow="1">
                <a:tableStyleId>{9D7B26C5-4107-4FEC-AEDC-1716B250A1EF}</a:tableStyleId>
              </a:tblPr>
              <a:tblGrid>
                <a:gridCol w="2977210">
                  <a:extLst>
                    <a:ext uri="{9D8B030D-6E8A-4147-A177-3AD203B41FA5}">
                      <a16:colId xmlns:a16="http://schemas.microsoft.com/office/drawing/2014/main" val="124942196"/>
                    </a:ext>
                  </a:extLst>
                </a:gridCol>
                <a:gridCol w="3895917">
                  <a:extLst>
                    <a:ext uri="{9D8B030D-6E8A-4147-A177-3AD203B41FA5}">
                      <a16:colId xmlns:a16="http://schemas.microsoft.com/office/drawing/2014/main" val="1205038245"/>
                    </a:ext>
                  </a:extLst>
                </a:gridCol>
                <a:gridCol w="3895917">
                  <a:extLst>
                    <a:ext uri="{9D8B030D-6E8A-4147-A177-3AD203B41FA5}">
                      <a16:colId xmlns:a16="http://schemas.microsoft.com/office/drawing/2014/main" val="1265218603"/>
                    </a:ext>
                  </a:extLst>
                </a:gridCol>
              </a:tblGrid>
              <a:tr h="370840">
                <a:tc>
                  <a:txBody>
                    <a:bodyPr/>
                    <a:lstStyle/>
                    <a:p>
                      <a:r>
                        <a:rPr lang="en-US" sz="1600" dirty="0" smtClean="0"/>
                        <a:t>Rationale</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Potential Downsides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Mitigations</a:t>
                      </a:r>
                      <a:endParaRPr lang="en-US" sz="1600" dirty="0"/>
                    </a:p>
                  </a:txBody>
                  <a:tcPr/>
                </a:tc>
                <a:extLst>
                  <a:ext uri="{0D108BD9-81ED-4DB2-BD59-A6C34878D82A}">
                    <a16:rowId xmlns:a16="http://schemas.microsoft.com/office/drawing/2014/main" val="1379543782"/>
                  </a:ext>
                </a:extLst>
              </a:tr>
              <a:tr h="370840">
                <a:tc>
                  <a:txBody>
                    <a:bodyPr/>
                    <a:lstStyle/>
                    <a:p>
                      <a:r>
                        <a:rPr lang="en-US" sz="1600" dirty="0" smtClean="0"/>
                        <a:t>Generally, quick turn around</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May not have C of Cs to certify</a:t>
                      </a:r>
                      <a:r>
                        <a:rPr lang="en-US" sz="1600" baseline="0" dirty="0" smtClean="0"/>
                        <a:t> what’s in them</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Extensive testing for functionality</a:t>
                      </a:r>
                      <a:endParaRPr lang="en-US" sz="1600" dirty="0"/>
                    </a:p>
                  </a:txBody>
                  <a:tcPr/>
                </a:tc>
                <a:extLst>
                  <a:ext uri="{0D108BD9-81ED-4DB2-BD59-A6C34878D82A}">
                    <a16:rowId xmlns:a16="http://schemas.microsoft.com/office/drawing/2014/main" val="2600067020"/>
                  </a:ext>
                </a:extLst>
              </a:tr>
              <a:tr h="370840">
                <a:tc>
                  <a:txBody>
                    <a:bodyPr/>
                    <a:lstStyle/>
                    <a:p>
                      <a:r>
                        <a:rPr lang="en-US" sz="1600" dirty="0" smtClean="0"/>
                        <a:t>Generally, cheaper parts</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May not fully meet our requirements</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Verify requirement met another way</a:t>
                      </a:r>
                    </a:p>
                    <a:p>
                      <a:pPr marL="285750" indent="-285750">
                        <a:buFont typeface="Arial" panose="020B0604020202020204" pitchFamily="34" charset="0"/>
                        <a:buChar char="•"/>
                      </a:pPr>
                      <a:r>
                        <a:rPr lang="en-US" sz="1600" dirty="0" smtClean="0"/>
                        <a:t>Extensive</a:t>
                      </a:r>
                      <a:r>
                        <a:rPr lang="en-US" sz="1600" baseline="0" dirty="0" smtClean="0"/>
                        <a:t> testing to provide rationale for waiving a component of a requirement</a:t>
                      </a:r>
                      <a:endParaRPr lang="en-US" sz="1600" dirty="0"/>
                    </a:p>
                  </a:txBody>
                  <a:tcPr/>
                </a:tc>
                <a:extLst>
                  <a:ext uri="{0D108BD9-81ED-4DB2-BD59-A6C34878D82A}">
                    <a16:rowId xmlns:a16="http://schemas.microsoft.com/office/drawing/2014/main" val="22950287"/>
                  </a:ext>
                </a:extLst>
              </a:tr>
              <a:tr h="370840">
                <a:tc>
                  <a:txBody>
                    <a:bodyPr/>
                    <a:lstStyle/>
                    <a:p>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May not have as high of quality</a:t>
                      </a:r>
                      <a:r>
                        <a:rPr lang="en-US" sz="1600" baseline="0" dirty="0" smtClean="0"/>
                        <a:t> </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Extensive testing to prove functionality </a:t>
                      </a:r>
                    </a:p>
                    <a:p>
                      <a:pPr marL="285750" indent="-285750">
                        <a:buFont typeface="Arial" panose="020B0604020202020204" pitchFamily="34" charset="0"/>
                        <a:buChar char="•"/>
                      </a:pPr>
                      <a:r>
                        <a:rPr lang="en-US" sz="1600" dirty="0" smtClean="0"/>
                        <a:t>If the part is cheap enough, purchase a large lot to discard any bad parts</a:t>
                      </a:r>
                      <a:endParaRPr lang="en-US" sz="1600" dirty="0"/>
                    </a:p>
                  </a:txBody>
                  <a:tcPr/>
                </a:tc>
                <a:extLst>
                  <a:ext uri="{0D108BD9-81ED-4DB2-BD59-A6C34878D82A}">
                    <a16:rowId xmlns:a16="http://schemas.microsoft.com/office/drawing/2014/main" val="1079527087"/>
                  </a:ext>
                </a:extLst>
              </a:tr>
            </a:tbl>
          </a:graphicData>
        </a:graphic>
      </p:graphicFrame>
    </p:spTree>
    <p:extLst>
      <p:ext uri="{BB962C8B-B14F-4D97-AF65-F5344CB8AC3E}">
        <p14:creationId xmlns:p14="http://schemas.microsoft.com/office/powerpoint/2010/main" val="3769559168"/>
      </p:ext>
    </p:extLst>
  </p:cSld>
  <p:clrMapOvr>
    <a:masterClrMapping/>
  </p:clrMapOvr>
  <mc:AlternateContent xmlns:mc="http://schemas.openxmlformats.org/markup-compatibility/2006" xmlns:p14="http://schemas.microsoft.com/office/powerpoint/2010/main">
    <mc:Choice Requires="p14">
      <p:transition spd="slow" p14:dur="2000" advTm="91945"/>
    </mc:Choice>
    <mc:Fallback xmlns="">
      <p:transition spd="slow" advTm="9194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Procurement Risks</a:t>
            </a:r>
            <a:endParaRPr lang="en-US" dirty="0"/>
          </a:p>
        </p:txBody>
      </p:sp>
      <p:sp>
        <p:nvSpPr>
          <p:cNvPr id="7" name="Content Placeholder 6"/>
          <p:cNvSpPr>
            <a:spLocks noGrp="1"/>
          </p:cNvSpPr>
          <p:nvPr>
            <p:ph idx="1"/>
          </p:nvPr>
        </p:nvSpPr>
        <p:spPr/>
        <p:txBody>
          <a:bodyPr/>
          <a:lstStyle/>
          <a:p>
            <a:r>
              <a:rPr lang="en-US" smtClean="0"/>
              <a:t>Mixture of Class 1 and Class 3 procurements</a:t>
            </a:r>
            <a:endParaRPr lang="en-US" dirty="0" smtClean="0"/>
          </a:p>
        </p:txBody>
      </p:sp>
      <p:sp>
        <p:nvSpPr>
          <p:cNvPr id="3" name="Slide Number Placeholder 2"/>
          <p:cNvSpPr>
            <a:spLocks noGrp="1"/>
          </p:cNvSpPr>
          <p:nvPr>
            <p:ph type="sldNum" sz="quarter" idx="4294967295"/>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68175718"/>
              </p:ext>
            </p:extLst>
          </p:nvPr>
        </p:nvGraphicFramePr>
        <p:xfrm>
          <a:off x="1022888" y="1842192"/>
          <a:ext cx="10769044" cy="3662680"/>
        </p:xfrm>
        <a:graphic>
          <a:graphicData uri="http://schemas.openxmlformats.org/drawingml/2006/table">
            <a:tbl>
              <a:tblPr firstRow="1" bandRow="1">
                <a:tableStyleId>{9D7B26C5-4107-4FEC-AEDC-1716B250A1EF}</a:tableStyleId>
              </a:tblPr>
              <a:tblGrid>
                <a:gridCol w="2977210">
                  <a:extLst>
                    <a:ext uri="{9D8B030D-6E8A-4147-A177-3AD203B41FA5}">
                      <a16:colId xmlns:a16="http://schemas.microsoft.com/office/drawing/2014/main" val="124942196"/>
                    </a:ext>
                  </a:extLst>
                </a:gridCol>
                <a:gridCol w="3895917">
                  <a:extLst>
                    <a:ext uri="{9D8B030D-6E8A-4147-A177-3AD203B41FA5}">
                      <a16:colId xmlns:a16="http://schemas.microsoft.com/office/drawing/2014/main" val="1205038245"/>
                    </a:ext>
                  </a:extLst>
                </a:gridCol>
                <a:gridCol w="3895917">
                  <a:extLst>
                    <a:ext uri="{9D8B030D-6E8A-4147-A177-3AD203B41FA5}">
                      <a16:colId xmlns:a16="http://schemas.microsoft.com/office/drawing/2014/main" val="1265218603"/>
                    </a:ext>
                  </a:extLst>
                </a:gridCol>
              </a:tblGrid>
              <a:tr h="370840">
                <a:tc>
                  <a:txBody>
                    <a:bodyPr/>
                    <a:lstStyle/>
                    <a:p>
                      <a:r>
                        <a:rPr lang="en-US" sz="1600" dirty="0" smtClean="0"/>
                        <a:t>Rationale</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Potential Downsides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Mitigations</a:t>
                      </a:r>
                      <a:endParaRPr lang="en-US" sz="1600" dirty="0"/>
                    </a:p>
                  </a:txBody>
                  <a:tcPr/>
                </a:tc>
                <a:extLst>
                  <a:ext uri="{0D108BD9-81ED-4DB2-BD59-A6C34878D82A}">
                    <a16:rowId xmlns:a16="http://schemas.microsoft.com/office/drawing/2014/main" val="1379543782"/>
                  </a:ext>
                </a:extLst>
              </a:tr>
              <a:tr h="370840">
                <a:tc>
                  <a:txBody>
                    <a:bodyPr/>
                    <a:lstStyle/>
                    <a:p>
                      <a:r>
                        <a:rPr lang="en-US" sz="1600" dirty="0" smtClean="0"/>
                        <a:t>Some parts could not be purchased as Class 1 (i.e. Raspberry Pi, USB,</a:t>
                      </a:r>
                      <a:r>
                        <a:rPr lang="en-US" sz="1600" baseline="0" dirty="0" smtClean="0"/>
                        <a:t> etc.)</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Class 3 parts do not have C of Cs to certify</a:t>
                      </a:r>
                      <a:r>
                        <a:rPr lang="en-US" sz="1600" baseline="0" dirty="0" smtClean="0"/>
                        <a:t> what’s in them</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Extensive testing for functionality</a:t>
                      </a:r>
                      <a:endParaRPr lang="en-US" sz="1600" dirty="0"/>
                    </a:p>
                  </a:txBody>
                  <a:tcPr/>
                </a:tc>
                <a:extLst>
                  <a:ext uri="{0D108BD9-81ED-4DB2-BD59-A6C34878D82A}">
                    <a16:rowId xmlns:a16="http://schemas.microsoft.com/office/drawing/2014/main" val="2600067020"/>
                  </a:ext>
                </a:extLst>
              </a:tr>
              <a:tr h="370840">
                <a:tc>
                  <a:txBody>
                    <a:bodyPr/>
                    <a:lstStyle/>
                    <a:p>
                      <a:r>
                        <a:rPr lang="en-US" sz="1600" dirty="0" smtClean="0"/>
                        <a:t>Some Class 1 purchase</a:t>
                      </a:r>
                      <a:r>
                        <a:rPr lang="en-US" sz="1600" baseline="0" dirty="0" smtClean="0"/>
                        <a:t>s took too long to meet schedule</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Class 3 parts may not have as high of quality</a:t>
                      </a:r>
                      <a:r>
                        <a:rPr lang="en-US" sz="1600" baseline="0" dirty="0" smtClean="0"/>
                        <a:t> parts</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Extensive testing to prove functionality </a:t>
                      </a:r>
                    </a:p>
                    <a:p>
                      <a:pPr marL="285750" indent="-285750">
                        <a:buFont typeface="Arial" panose="020B0604020202020204" pitchFamily="34" charset="0"/>
                        <a:buChar char="•"/>
                      </a:pPr>
                      <a:r>
                        <a:rPr lang="en-US" sz="1600" dirty="0" smtClean="0"/>
                        <a:t>If the part is cheap enough, purchase a large lot to discard any bad parts</a:t>
                      </a:r>
                      <a:endParaRPr lang="en-US" sz="1600" dirty="0"/>
                    </a:p>
                  </a:txBody>
                  <a:tcPr/>
                </a:tc>
                <a:extLst>
                  <a:ext uri="{0D108BD9-81ED-4DB2-BD59-A6C34878D82A}">
                    <a16:rowId xmlns:a16="http://schemas.microsoft.com/office/drawing/2014/main" val="22950287"/>
                  </a:ext>
                </a:extLst>
              </a:tr>
              <a:tr h="370840">
                <a:tc>
                  <a:txBody>
                    <a:bodyPr/>
                    <a:lstStyle/>
                    <a:p>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Class</a:t>
                      </a:r>
                      <a:r>
                        <a:rPr lang="en-US" sz="1600" baseline="0" dirty="0" smtClean="0"/>
                        <a:t> 3 parts do not receive inspection and are not rigorously tracked by JSC (i.e. bond)</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EDR engineer performs inspection upon receiving</a:t>
                      </a:r>
                    </a:p>
                    <a:p>
                      <a:pPr marL="285750" indent="-285750">
                        <a:buFont typeface="Arial" panose="020B0604020202020204" pitchFamily="34" charset="0"/>
                        <a:buChar char="•"/>
                      </a:pPr>
                      <a:r>
                        <a:rPr lang="en-US" sz="1600" dirty="0" smtClean="0"/>
                        <a:t>Parts are stored in secure storage and tracked via SharePoint</a:t>
                      </a:r>
                      <a:endParaRPr lang="en-US" sz="1600" dirty="0"/>
                    </a:p>
                  </a:txBody>
                  <a:tcPr/>
                </a:tc>
                <a:extLst>
                  <a:ext uri="{0D108BD9-81ED-4DB2-BD59-A6C34878D82A}">
                    <a16:rowId xmlns:a16="http://schemas.microsoft.com/office/drawing/2014/main" val="1079527087"/>
                  </a:ext>
                </a:extLst>
              </a:tr>
              <a:tr h="370840">
                <a:tc>
                  <a:txBody>
                    <a:bodyPr/>
                    <a:lstStyle/>
                    <a:p>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Class 3 parts do not automatically</a:t>
                      </a:r>
                      <a:r>
                        <a:rPr lang="en-US" sz="1600" baseline="0" dirty="0" smtClean="0"/>
                        <a:t> go for testing</a:t>
                      </a:r>
                      <a:endParaRPr lang="en-US" sz="1600" dirty="0"/>
                    </a:p>
                  </a:txBody>
                  <a:tcPr>
                    <a:lnL w="12700" cap="flat" cmpd="sng" algn="ctr">
                      <a:solidFill>
                        <a:schemeClr val="tx1"/>
                      </a:solidFill>
                      <a:prstDash val="solid"/>
                      <a:round/>
                      <a:headEnd type="none" w="med" len="med"/>
                      <a:tailEnd type="none" w="med" len="med"/>
                    </a:lnL>
                  </a:tcPr>
                </a:tc>
                <a:tc>
                  <a:txBody>
                    <a:bodyPr/>
                    <a:lstStyle/>
                    <a:p>
                      <a:pPr marL="285750" indent="-285750">
                        <a:buFont typeface="Arial" panose="020B0604020202020204" pitchFamily="34" charset="0"/>
                        <a:buChar char="•"/>
                      </a:pPr>
                      <a:r>
                        <a:rPr lang="en-US" sz="1600" dirty="0" smtClean="0"/>
                        <a:t>EDR engineer receives part and coordinates testing</a:t>
                      </a:r>
                      <a:endParaRPr lang="en-US" sz="1600" dirty="0"/>
                    </a:p>
                  </a:txBody>
                  <a:tcPr/>
                </a:tc>
                <a:extLst>
                  <a:ext uri="{0D108BD9-81ED-4DB2-BD59-A6C34878D82A}">
                    <a16:rowId xmlns:a16="http://schemas.microsoft.com/office/drawing/2014/main" val="1222433351"/>
                  </a:ext>
                </a:extLst>
              </a:tr>
            </a:tbl>
          </a:graphicData>
        </a:graphic>
      </p:graphicFrame>
    </p:spTree>
    <p:extLst>
      <p:ext uri="{BB962C8B-B14F-4D97-AF65-F5344CB8AC3E}">
        <p14:creationId xmlns:p14="http://schemas.microsoft.com/office/powerpoint/2010/main" val="1712874090"/>
      </p:ext>
    </p:extLst>
  </p:cSld>
  <p:clrMapOvr>
    <a:masterClrMapping/>
  </p:clrMapOvr>
  <mc:AlternateContent xmlns:mc="http://schemas.openxmlformats.org/markup-compatibility/2006" xmlns:p14="http://schemas.microsoft.com/office/powerpoint/2010/main">
    <mc:Choice Requires="p14">
      <p:transition spd="slow" p14:dur="2000" advTm="116373"/>
    </mc:Choice>
    <mc:Fallback xmlns="">
      <p:transition spd="slow" advTm="11637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Assembly Risks</a:t>
            </a:r>
            <a:endParaRPr lang="en-US" dirty="0"/>
          </a:p>
        </p:txBody>
      </p:sp>
      <p:sp>
        <p:nvSpPr>
          <p:cNvPr id="4" name="Slide Number Placeholder 3"/>
          <p:cNvSpPr>
            <a:spLocks noGrp="1"/>
          </p:cNvSpPr>
          <p:nvPr>
            <p:ph type="sldNum" sz="quarter" idx="4294967295"/>
          </p:nvPr>
        </p:nvSpPr>
        <p:spPr/>
        <p:txBody>
          <a:bodyPr/>
          <a:lstStyle/>
          <a:p>
            <a:endParaRPr lang="en-US" dirty="0"/>
          </a:p>
        </p:txBody>
      </p:sp>
      <p:sp>
        <p:nvSpPr>
          <p:cNvPr id="6" name="Content Placeholder 5"/>
          <p:cNvSpPr>
            <a:spLocks noGrp="1"/>
          </p:cNvSpPr>
          <p:nvPr>
            <p:ph idx="1"/>
          </p:nvPr>
        </p:nvSpPr>
        <p:spPr>
          <a:xfrm>
            <a:off x="1063487" y="1338607"/>
            <a:ext cx="10290313" cy="3007150"/>
          </a:xfrm>
        </p:spPr>
        <p:txBody>
          <a:bodyPr>
            <a:normAutofit fontScale="92500" lnSpcReduction="20000"/>
          </a:bodyPr>
          <a:lstStyle/>
          <a:p>
            <a:r>
              <a:rPr lang="en-US" dirty="0" smtClean="0"/>
              <a:t>Roadblock to Assembly</a:t>
            </a:r>
          </a:p>
          <a:p>
            <a:pPr lvl="1"/>
            <a:r>
              <a:rPr lang="en-US" dirty="0"/>
              <a:t>The JSC Flight Assembly process did not know how to handle a mixture of Class 1 and Class 3 components </a:t>
            </a:r>
          </a:p>
          <a:p>
            <a:pPr lvl="2"/>
            <a:r>
              <a:rPr lang="en-US" dirty="0"/>
              <a:t>Mitigation: EDR changed to Class 1E</a:t>
            </a:r>
          </a:p>
          <a:p>
            <a:pPr lvl="1"/>
            <a:r>
              <a:rPr lang="en-US" dirty="0"/>
              <a:t>There continued to be confusion </a:t>
            </a:r>
            <a:r>
              <a:rPr lang="en-US" dirty="0" smtClean="0"/>
              <a:t>on </a:t>
            </a:r>
            <a:r>
              <a:rPr lang="en-US" dirty="0"/>
              <a:t>the appropriate rigor for Class 1E </a:t>
            </a:r>
            <a:r>
              <a:rPr lang="en-US" dirty="0" smtClean="0"/>
              <a:t>components by EDR</a:t>
            </a:r>
            <a:r>
              <a:rPr lang="en-US" dirty="0"/>
              <a:t>, </a:t>
            </a:r>
            <a:r>
              <a:rPr lang="en-US" dirty="0" smtClean="0"/>
              <a:t>CSR Project Management, </a:t>
            </a:r>
            <a:r>
              <a:rPr lang="en-US" dirty="0"/>
              <a:t>and </a:t>
            </a:r>
            <a:r>
              <a:rPr lang="en-US" dirty="0" smtClean="0"/>
              <a:t>S&amp;MA, </a:t>
            </a:r>
            <a:r>
              <a:rPr lang="en-US" dirty="0"/>
              <a:t>ultimately slowing assembly</a:t>
            </a:r>
          </a:p>
          <a:p>
            <a:pPr lvl="2"/>
            <a:r>
              <a:rPr lang="en-US" dirty="0" smtClean="0"/>
              <a:t>Path Forward: </a:t>
            </a:r>
            <a:r>
              <a:rPr lang="en-US" dirty="0"/>
              <a:t>all EDR parts downgraded to Class </a:t>
            </a:r>
            <a:r>
              <a:rPr lang="en-US" dirty="0" smtClean="0"/>
              <a:t>3</a:t>
            </a:r>
            <a:endParaRPr lang="en-US" dirty="0"/>
          </a:p>
          <a:p>
            <a:pPr lvl="3"/>
            <a:r>
              <a:rPr lang="en-US" dirty="0" smtClean="0"/>
              <a:t>Assembly occurred with all parts at Class 3, following similar Assembly Process to CSR Project with additional tailoring </a:t>
            </a:r>
          </a:p>
          <a:p>
            <a:pPr lvl="3"/>
            <a:r>
              <a:rPr lang="en-US" dirty="0" smtClean="0"/>
              <a:t>Acceptance testing occurred at Class 3</a:t>
            </a:r>
          </a:p>
          <a:p>
            <a:pPr lvl="3"/>
            <a:r>
              <a:rPr lang="en-US" dirty="0" smtClean="0"/>
              <a:t>Components upgraded to “Flight Classification” after completing acceptance testing</a:t>
            </a:r>
            <a:endParaRPr lang="en-US" dirty="0"/>
          </a:p>
          <a:p>
            <a:pPr lvl="1"/>
            <a:endParaRPr lang="en-US" dirty="0"/>
          </a:p>
        </p:txBody>
      </p:sp>
      <p:graphicFrame>
        <p:nvGraphicFramePr>
          <p:cNvPr id="9" name="Content Placeholder 6"/>
          <p:cNvGraphicFramePr>
            <a:graphicFrameLocks/>
          </p:cNvGraphicFramePr>
          <p:nvPr>
            <p:extLst>
              <p:ext uri="{D42A27DB-BD31-4B8C-83A1-F6EECF244321}">
                <p14:modId xmlns:p14="http://schemas.microsoft.com/office/powerpoint/2010/main" val="471038557"/>
              </p:ext>
            </p:extLst>
          </p:nvPr>
        </p:nvGraphicFramePr>
        <p:xfrm>
          <a:off x="912796" y="4694549"/>
          <a:ext cx="10769044" cy="1193800"/>
        </p:xfrm>
        <a:graphic>
          <a:graphicData uri="http://schemas.openxmlformats.org/drawingml/2006/table">
            <a:tbl>
              <a:tblPr firstRow="1" bandRow="1">
                <a:tableStyleId>{9D7B26C5-4107-4FEC-AEDC-1716B250A1EF}</a:tableStyleId>
              </a:tblPr>
              <a:tblGrid>
                <a:gridCol w="2977210">
                  <a:extLst>
                    <a:ext uri="{9D8B030D-6E8A-4147-A177-3AD203B41FA5}">
                      <a16:colId xmlns:a16="http://schemas.microsoft.com/office/drawing/2014/main" val="124942196"/>
                    </a:ext>
                  </a:extLst>
                </a:gridCol>
                <a:gridCol w="3895917">
                  <a:extLst>
                    <a:ext uri="{9D8B030D-6E8A-4147-A177-3AD203B41FA5}">
                      <a16:colId xmlns:a16="http://schemas.microsoft.com/office/drawing/2014/main" val="1205038245"/>
                    </a:ext>
                  </a:extLst>
                </a:gridCol>
                <a:gridCol w="3895917">
                  <a:extLst>
                    <a:ext uri="{9D8B030D-6E8A-4147-A177-3AD203B41FA5}">
                      <a16:colId xmlns:a16="http://schemas.microsoft.com/office/drawing/2014/main" val="1265218603"/>
                    </a:ext>
                  </a:extLst>
                </a:gridCol>
              </a:tblGrid>
              <a:tr h="370840">
                <a:tc>
                  <a:txBody>
                    <a:bodyPr/>
                    <a:lstStyle/>
                    <a:p>
                      <a:r>
                        <a:rPr lang="en-US" sz="1600" dirty="0" smtClean="0"/>
                        <a:t>Rationale</a:t>
                      </a:r>
                      <a:endParaRPr lang="en-US" sz="1600" dirty="0"/>
                    </a:p>
                  </a:txBody>
                  <a:tcPr>
                    <a:lnR w="12700" cap="flat" cmpd="sng" algn="ctr">
                      <a:solidFill>
                        <a:schemeClr val="tx1"/>
                      </a:solidFill>
                      <a:prstDash val="solid"/>
                      <a:round/>
                      <a:headEnd type="none" w="med" len="med"/>
                      <a:tailEnd type="none" w="med" len="med"/>
                    </a:lnR>
                  </a:tcPr>
                </a:tc>
                <a:tc>
                  <a:txBody>
                    <a:bodyPr/>
                    <a:lstStyle/>
                    <a:p>
                      <a:r>
                        <a:rPr lang="en-US" sz="1600" dirty="0" smtClean="0"/>
                        <a:t>Downsides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Mitigations</a:t>
                      </a:r>
                      <a:endParaRPr lang="en-US" sz="1600" dirty="0"/>
                    </a:p>
                  </a:txBody>
                  <a:tcPr/>
                </a:tc>
                <a:extLst>
                  <a:ext uri="{0D108BD9-81ED-4DB2-BD59-A6C34878D82A}">
                    <a16:rowId xmlns:a16="http://schemas.microsoft.com/office/drawing/2014/main" val="1379543782"/>
                  </a:ext>
                </a:extLst>
              </a:tr>
              <a:tr h="370840">
                <a:tc>
                  <a:txBody>
                    <a:bodyPr/>
                    <a:lstStyle/>
                    <a:p>
                      <a:r>
                        <a:rPr lang="en-US" sz="1600" dirty="0" smtClean="0"/>
                        <a:t>Removed the roadblocks to proceeding with assembly</a:t>
                      </a:r>
                      <a:r>
                        <a:rPr lang="en-US" sz="1600" baseline="0" dirty="0" smtClean="0"/>
                        <a:t>, given the mixture of parts</a:t>
                      </a:r>
                      <a:endParaRPr lang="en-US" sz="1600" dirty="0"/>
                    </a:p>
                  </a:txBody>
                  <a:tcPr>
                    <a:lnR w="12700" cap="flat" cmpd="sng" algn="ctr">
                      <a:solidFill>
                        <a:schemeClr val="tx1"/>
                      </a:solidFill>
                      <a:prstDash val="solid"/>
                      <a:round/>
                      <a:headEnd type="none" w="med" len="med"/>
                      <a:tailEnd type="none" w="med" len="med"/>
                    </a:lnR>
                  </a:tcPr>
                </a:tc>
                <a:tc>
                  <a:txBody>
                    <a:bodyPr/>
                    <a:lstStyle/>
                    <a:p>
                      <a:pPr marL="0" indent="0">
                        <a:buFont typeface="Arial" panose="020B0604020202020204" pitchFamily="34" charset="0"/>
                        <a:buNone/>
                      </a:pPr>
                      <a:r>
                        <a:rPr lang="en-US" sz="1600" dirty="0" smtClean="0"/>
                        <a:t>More of the onus of quality lies with the EDR Subsystem </a:t>
                      </a:r>
                      <a:endParaRPr lang="en-US" sz="1600" dirty="0"/>
                    </a:p>
                  </a:txBody>
                  <a:tcPr>
                    <a:lnL w="12700" cap="flat" cmpd="sng" algn="ctr">
                      <a:solidFill>
                        <a:schemeClr val="tx1"/>
                      </a:solidFill>
                      <a:prstDash val="solid"/>
                      <a:round/>
                      <a:headEnd type="none" w="med" len="med"/>
                      <a:tailEnd type="none" w="med" len="med"/>
                    </a:lnL>
                  </a:tcPr>
                </a:tc>
                <a:tc>
                  <a:txBody>
                    <a:bodyPr/>
                    <a:lstStyle/>
                    <a:p>
                      <a:pPr marL="0" indent="0">
                        <a:buFont typeface="Arial" panose="020B0604020202020204" pitchFamily="34" charset="0"/>
                        <a:buNone/>
                      </a:pPr>
                      <a:r>
                        <a:rPr lang="en-US" sz="1600" dirty="0" smtClean="0"/>
                        <a:t>Items were meticulously tracked and documented to support the hardware upgrade</a:t>
                      </a:r>
                      <a:endParaRPr lang="en-US" sz="1600" dirty="0"/>
                    </a:p>
                  </a:txBody>
                  <a:tcPr/>
                </a:tc>
                <a:extLst>
                  <a:ext uri="{0D108BD9-81ED-4DB2-BD59-A6C34878D82A}">
                    <a16:rowId xmlns:a16="http://schemas.microsoft.com/office/drawing/2014/main" val="2600067020"/>
                  </a:ext>
                </a:extLst>
              </a:tr>
            </a:tbl>
          </a:graphicData>
        </a:graphic>
      </p:graphicFrame>
    </p:spTree>
    <p:extLst>
      <p:ext uri="{BB962C8B-B14F-4D97-AF65-F5344CB8AC3E}">
        <p14:creationId xmlns:p14="http://schemas.microsoft.com/office/powerpoint/2010/main" val="3503521305"/>
      </p:ext>
    </p:extLst>
  </p:cSld>
  <p:clrMapOvr>
    <a:masterClrMapping/>
  </p:clrMapOvr>
  <mc:AlternateContent xmlns:mc="http://schemas.openxmlformats.org/markup-compatibility/2006" xmlns:p14="http://schemas.microsoft.com/office/powerpoint/2010/main">
    <mc:Choice Requires="p14">
      <p:transition spd="slow" p14:dur="2000" advTm="46596"/>
    </mc:Choice>
    <mc:Fallback xmlns="">
      <p:transition spd="slow" advTm="4659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Upgrade Documentation</a:t>
            </a: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48" y="1184741"/>
            <a:ext cx="5168533" cy="2222201"/>
          </a:xfrm>
          <a:prstGeom prst="rect">
            <a:avLst/>
          </a:prstGeom>
          <a:ln>
            <a:solidFill>
              <a:schemeClr val="tx1"/>
            </a:solidFill>
          </a:ln>
        </p:spPr>
      </p:pic>
      <p:sp>
        <p:nvSpPr>
          <p:cNvPr id="5" name="Rectangular Callout 4"/>
          <p:cNvSpPr/>
          <p:nvPr/>
        </p:nvSpPr>
        <p:spPr>
          <a:xfrm>
            <a:off x="472612" y="2493177"/>
            <a:ext cx="2568539" cy="1037689"/>
          </a:xfrm>
          <a:prstGeom prst="wedgeRectCallout">
            <a:avLst>
              <a:gd name="adj1" fmla="val -48510"/>
              <a:gd name="adj2" fmla="val -1090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Defined which components procured Class 1 vs Class 3, risk associated with Class 3 parts, and mitigations for that risk</a:t>
            </a:r>
            <a:endParaRPr lang="en-US" sz="14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369" y="1873218"/>
            <a:ext cx="5506116" cy="1126833"/>
          </a:xfrm>
          <a:prstGeom prst="rect">
            <a:avLst/>
          </a:prstGeom>
          <a:ln>
            <a:solidFill>
              <a:schemeClr val="tx1"/>
            </a:solidFill>
          </a:ln>
        </p:spPr>
      </p:pic>
      <p:sp>
        <p:nvSpPr>
          <p:cNvPr id="7" name="Rectangular Callout 6"/>
          <p:cNvSpPr/>
          <p:nvPr/>
        </p:nvSpPr>
        <p:spPr>
          <a:xfrm>
            <a:off x="9462500" y="937057"/>
            <a:ext cx="2506894" cy="698639"/>
          </a:xfrm>
          <a:prstGeom prst="wedgeRectCallout">
            <a:avLst>
              <a:gd name="adj1" fmla="val -19480"/>
              <a:gd name="adj2" fmla="val 93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Procurement details and engineer inspection sign-off for all parts purchased as Class 3</a:t>
            </a:r>
            <a:endParaRPr lang="en-US" sz="1400"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317" y="3165127"/>
            <a:ext cx="3429079" cy="1458213"/>
          </a:xfrm>
          <a:prstGeom prst="rect">
            <a:avLst/>
          </a:prstGeom>
          <a:ln>
            <a:solidFill>
              <a:schemeClr val="tx1"/>
            </a:solidFill>
          </a:ln>
        </p:spPr>
      </p:pic>
      <p:sp>
        <p:nvSpPr>
          <p:cNvPr id="9" name="Rectangular Callout 8"/>
          <p:cNvSpPr/>
          <p:nvPr/>
        </p:nvSpPr>
        <p:spPr>
          <a:xfrm>
            <a:off x="10007029" y="3147366"/>
            <a:ext cx="1578796" cy="698639"/>
          </a:xfrm>
          <a:prstGeom prst="wedgeRectCallout">
            <a:avLst>
              <a:gd name="adj1" fmla="val -155489"/>
              <a:gd name="adj2" fmla="val -20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All drawings associated with the component</a:t>
            </a:r>
            <a:endParaRPr lang="en-US" sz="1400" dirty="0"/>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1802" y="4106355"/>
            <a:ext cx="3733187" cy="2531656"/>
          </a:xfrm>
          <a:prstGeom prst="rect">
            <a:avLst/>
          </a:prstGeom>
          <a:ln>
            <a:solidFill>
              <a:schemeClr val="tx1"/>
            </a:solidFill>
          </a:ln>
        </p:spPr>
      </p:pic>
      <p:sp>
        <p:nvSpPr>
          <p:cNvPr id="11" name="Rectangular Callout 10"/>
          <p:cNvSpPr/>
          <p:nvPr/>
        </p:nvSpPr>
        <p:spPr>
          <a:xfrm>
            <a:off x="5917914" y="4801505"/>
            <a:ext cx="1578796" cy="698639"/>
          </a:xfrm>
          <a:prstGeom prst="wedgeRectCallout">
            <a:avLst>
              <a:gd name="adj1" fmla="val 91799"/>
              <a:gd name="adj2" fmla="val -76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All procedures associated with the component</a:t>
            </a:r>
            <a:endParaRPr lang="en-US" sz="1400" dirty="0"/>
          </a:p>
        </p:txBody>
      </p:sp>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787" y="3596068"/>
            <a:ext cx="3751582" cy="674627"/>
          </a:xfrm>
          <a:prstGeom prst="rect">
            <a:avLst/>
          </a:prstGeom>
          <a:ln>
            <a:solidFill>
              <a:schemeClr val="tx1"/>
            </a:solidFill>
          </a:ln>
        </p:spPr>
      </p:pic>
      <p:sp>
        <p:nvSpPr>
          <p:cNvPr id="13" name="Rectangular Callout 12"/>
          <p:cNvSpPr/>
          <p:nvPr/>
        </p:nvSpPr>
        <p:spPr>
          <a:xfrm>
            <a:off x="391498" y="3657689"/>
            <a:ext cx="1578796" cy="698639"/>
          </a:xfrm>
          <a:prstGeom prst="wedgeRectCallout">
            <a:avLst>
              <a:gd name="adj1" fmla="val 91148"/>
              <a:gd name="adj2" fmla="val -23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All Certificates of Conformance</a:t>
            </a:r>
            <a:endParaRPr lang="en-US" sz="1400" dirty="0"/>
          </a:p>
        </p:txBody>
      </p:sp>
      <p:pic>
        <p:nvPicPr>
          <p:cNvPr id="14" name="Picture 1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5928" y="4340514"/>
            <a:ext cx="3678149" cy="2426906"/>
          </a:xfrm>
          <a:prstGeom prst="rect">
            <a:avLst/>
          </a:prstGeom>
          <a:ln>
            <a:solidFill>
              <a:schemeClr val="tx1"/>
            </a:solidFill>
          </a:ln>
        </p:spPr>
      </p:pic>
      <p:sp>
        <p:nvSpPr>
          <p:cNvPr id="15" name="Rectangular Callout 14"/>
          <p:cNvSpPr/>
          <p:nvPr/>
        </p:nvSpPr>
        <p:spPr>
          <a:xfrm>
            <a:off x="163755" y="4623340"/>
            <a:ext cx="1578796" cy="1705391"/>
          </a:xfrm>
          <a:prstGeom prst="wedgeRectCallout">
            <a:avLst>
              <a:gd name="adj1" fmla="val 91148"/>
              <a:gd name="adj2" fmla="val -23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Interfaces, Test Heritage, HW Hazards, Discrepancies, Upgrade Approval Signature, and Upgrade Date</a:t>
            </a:r>
            <a:endParaRPr lang="en-US" sz="1400" dirty="0"/>
          </a:p>
        </p:txBody>
      </p:sp>
    </p:spTree>
    <p:extLst>
      <p:ext uri="{BB962C8B-B14F-4D97-AF65-F5344CB8AC3E}">
        <p14:creationId xmlns:p14="http://schemas.microsoft.com/office/powerpoint/2010/main" val="1612200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Risks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88578639"/>
              </p:ext>
            </p:extLst>
          </p:nvPr>
        </p:nvGraphicFramePr>
        <p:xfrm>
          <a:off x="330323" y="1509027"/>
          <a:ext cx="11612878" cy="3337560"/>
        </p:xfrm>
        <a:graphic>
          <a:graphicData uri="http://schemas.openxmlformats.org/drawingml/2006/table">
            <a:tbl>
              <a:tblPr firstRow="1">
                <a:tableStyleId>{3B4B98B0-60AC-42C2-AFA5-B58CD77FA1E5}</a:tableStyleId>
              </a:tblPr>
              <a:tblGrid>
                <a:gridCol w="2194559">
                  <a:extLst>
                    <a:ext uri="{9D8B030D-6E8A-4147-A177-3AD203B41FA5}">
                      <a16:colId xmlns:a16="http://schemas.microsoft.com/office/drawing/2014/main" val="2125170680"/>
                    </a:ext>
                  </a:extLst>
                </a:gridCol>
                <a:gridCol w="1112520">
                  <a:extLst>
                    <a:ext uri="{9D8B030D-6E8A-4147-A177-3AD203B41FA5}">
                      <a16:colId xmlns:a16="http://schemas.microsoft.com/office/drawing/2014/main" val="3117172869"/>
                    </a:ext>
                  </a:extLst>
                </a:gridCol>
                <a:gridCol w="1196340">
                  <a:extLst>
                    <a:ext uri="{9D8B030D-6E8A-4147-A177-3AD203B41FA5}">
                      <a16:colId xmlns:a16="http://schemas.microsoft.com/office/drawing/2014/main" val="2430010557"/>
                    </a:ext>
                  </a:extLst>
                </a:gridCol>
                <a:gridCol w="1021080">
                  <a:extLst>
                    <a:ext uri="{9D8B030D-6E8A-4147-A177-3AD203B41FA5}">
                      <a16:colId xmlns:a16="http://schemas.microsoft.com/office/drawing/2014/main" val="923961253"/>
                    </a:ext>
                  </a:extLst>
                </a:gridCol>
                <a:gridCol w="1455420">
                  <a:extLst>
                    <a:ext uri="{9D8B030D-6E8A-4147-A177-3AD203B41FA5}">
                      <a16:colId xmlns:a16="http://schemas.microsoft.com/office/drawing/2014/main" val="3112989063"/>
                    </a:ext>
                  </a:extLst>
                </a:gridCol>
                <a:gridCol w="960120">
                  <a:extLst>
                    <a:ext uri="{9D8B030D-6E8A-4147-A177-3AD203B41FA5}">
                      <a16:colId xmlns:a16="http://schemas.microsoft.com/office/drawing/2014/main" val="20171546"/>
                    </a:ext>
                  </a:extLst>
                </a:gridCol>
                <a:gridCol w="1348740">
                  <a:extLst>
                    <a:ext uri="{9D8B030D-6E8A-4147-A177-3AD203B41FA5}">
                      <a16:colId xmlns:a16="http://schemas.microsoft.com/office/drawing/2014/main" val="2523526376"/>
                    </a:ext>
                  </a:extLst>
                </a:gridCol>
                <a:gridCol w="1120140">
                  <a:extLst>
                    <a:ext uri="{9D8B030D-6E8A-4147-A177-3AD203B41FA5}">
                      <a16:colId xmlns:a16="http://schemas.microsoft.com/office/drawing/2014/main" val="2325931324"/>
                    </a:ext>
                  </a:extLst>
                </a:gridCol>
                <a:gridCol w="1203959">
                  <a:extLst>
                    <a:ext uri="{9D8B030D-6E8A-4147-A177-3AD203B41FA5}">
                      <a16:colId xmlns:a16="http://schemas.microsoft.com/office/drawing/2014/main" val="3385856629"/>
                    </a:ext>
                  </a:extLst>
                </a:gridCol>
              </a:tblGrid>
              <a:tr h="370840">
                <a:tc>
                  <a:txBody>
                    <a:bodyPr/>
                    <a:lstStyle/>
                    <a:p>
                      <a:pPr algn="ctr"/>
                      <a:r>
                        <a:rPr lang="en-US" sz="1400" dirty="0"/>
                        <a:t>Test</a:t>
                      </a:r>
                    </a:p>
                  </a:txBody>
                  <a:tcPr anchor="b"/>
                </a:tc>
                <a:tc>
                  <a:txBody>
                    <a:bodyPr/>
                    <a:lstStyle/>
                    <a:p>
                      <a:pPr algn="ctr"/>
                      <a:r>
                        <a:rPr lang="en-US" sz="1400" dirty="0"/>
                        <a:t>EU BOB</a:t>
                      </a:r>
                    </a:p>
                  </a:txBody>
                  <a:tcPr anchor="b"/>
                </a:tc>
                <a:tc>
                  <a:txBody>
                    <a:bodyPr/>
                    <a:lstStyle/>
                    <a:p>
                      <a:pPr algn="ctr"/>
                      <a:r>
                        <a:rPr lang="en-US" sz="1400" dirty="0"/>
                        <a:t>EU Dispenser</a:t>
                      </a:r>
                    </a:p>
                  </a:txBody>
                  <a:tcPr anchor="b"/>
                </a:tc>
                <a:tc>
                  <a:txBody>
                    <a:bodyPr/>
                    <a:lstStyle/>
                    <a:p>
                      <a:pPr algn="ctr"/>
                      <a:r>
                        <a:rPr lang="en-US" sz="1400" dirty="0"/>
                        <a:t>EU </a:t>
                      </a:r>
                      <a:r>
                        <a:rPr lang="en-US" sz="1400" dirty="0" err="1"/>
                        <a:t>Seq</a:t>
                      </a:r>
                      <a:r>
                        <a:rPr lang="en-US" sz="1400" dirty="0"/>
                        <a:t>/SS</a:t>
                      </a:r>
                    </a:p>
                  </a:txBody>
                  <a:tcPr anchor="b"/>
                </a:tc>
                <a:tc>
                  <a:txBody>
                    <a:bodyPr/>
                    <a:lstStyle/>
                    <a:p>
                      <a:pPr algn="ctr"/>
                      <a:r>
                        <a:rPr lang="en-US" sz="1400" dirty="0"/>
                        <a:t>EU/Qual</a:t>
                      </a:r>
                      <a:r>
                        <a:rPr lang="en-US" sz="1400" baseline="0" dirty="0"/>
                        <a:t> </a:t>
                      </a:r>
                      <a:r>
                        <a:rPr lang="en-US" sz="1400" dirty="0"/>
                        <a:t>Payload</a:t>
                      </a:r>
                    </a:p>
                  </a:txBody>
                  <a:tcPr anchor="b">
                    <a:lnR w="12700" cap="flat" cmpd="sng" algn="ctr">
                      <a:solidFill>
                        <a:schemeClr val="tx2"/>
                      </a:solidFill>
                      <a:prstDash val="solid"/>
                      <a:round/>
                      <a:headEnd type="none" w="med" len="med"/>
                      <a:tailEnd type="none" w="med" len="med"/>
                    </a:lnR>
                  </a:tcPr>
                </a:tc>
                <a:tc>
                  <a:txBody>
                    <a:bodyPr/>
                    <a:lstStyle/>
                    <a:p>
                      <a:pPr algn="ctr"/>
                      <a:r>
                        <a:rPr lang="en-US" sz="1400" dirty="0" err="1"/>
                        <a:t>Fl</a:t>
                      </a:r>
                      <a:r>
                        <a:rPr lang="en-US" sz="1400" dirty="0"/>
                        <a:t>/</a:t>
                      </a:r>
                      <a:r>
                        <a:rPr lang="en-US" sz="1400" dirty="0" err="1"/>
                        <a:t>Sp</a:t>
                      </a:r>
                      <a:r>
                        <a:rPr lang="en-US" sz="1400" dirty="0"/>
                        <a:t> BOB</a:t>
                      </a:r>
                    </a:p>
                  </a:txBody>
                  <a:tcPr anchor="b">
                    <a:lnL w="12700" cap="flat" cmpd="sng" algn="ctr">
                      <a:solidFill>
                        <a:schemeClr val="tx2"/>
                      </a:solidFill>
                      <a:prstDash val="solid"/>
                      <a:round/>
                      <a:headEnd type="none" w="med" len="med"/>
                      <a:tailEnd type="none" w="med" len="med"/>
                    </a:lnL>
                  </a:tcPr>
                </a:tc>
                <a:tc>
                  <a:txBody>
                    <a:bodyPr/>
                    <a:lstStyle/>
                    <a:p>
                      <a:pPr algn="ctr"/>
                      <a:r>
                        <a:rPr lang="en-US" sz="1400" dirty="0" err="1"/>
                        <a:t>Fl</a:t>
                      </a:r>
                      <a:r>
                        <a:rPr lang="en-US" sz="1400" dirty="0"/>
                        <a:t>/</a:t>
                      </a:r>
                      <a:r>
                        <a:rPr lang="en-US" sz="1400" dirty="0" err="1"/>
                        <a:t>Sp</a:t>
                      </a:r>
                      <a:r>
                        <a:rPr lang="en-US" sz="1400" dirty="0"/>
                        <a:t> Dispenser</a:t>
                      </a:r>
                    </a:p>
                  </a:txBody>
                  <a:tcPr anchor="b"/>
                </a:tc>
                <a:tc>
                  <a:txBody>
                    <a:bodyPr/>
                    <a:lstStyle/>
                    <a:p>
                      <a:pPr algn="ctr"/>
                      <a:r>
                        <a:rPr lang="en-US" sz="1400" dirty="0" err="1"/>
                        <a:t>Fl</a:t>
                      </a:r>
                      <a:r>
                        <a:rPr lang="en-US" sz="1400" dirty="0"/>
                        <a:t>/</a:t>
                      </a:r>
                      <a:r>
                        <a:rPr lang="en-US" sz="1400" dirty="0" err="1"/>
                        <a:t>Sp</a:t>
                      </a:r>
                      <a:r>
                        <a:rPr lang="en-US" sz="1400" dirty="0"/>
                        <a:t> </a:t>
                      </a:r>
                      <a:r>
                        <a:rPr lang="en-US" sz="1400" dirty="0" err="1"/>
                        <a:t>Seq</a:t>
                      </a:r>
                      <a:r>
                        <a:rPr lang="en-US" sz="1400" dirty="0"/>
                        <a:t>/SS</a:t>
                      </a:r>
                    </a:p>
                  </a:txBody>
                  <a:tcPr anchor="b"/>
                </a:tc>
                <a:tc>
                  <a:txBody>
                    <a:bodyPr/>
                    <a:lstStyle/>
                    <a:p>
                      <a:pPr algn="ctr"/>
                      <a:r>
                        <a:rPr lang="en-US" sz="1400" dirty="0" err="1"/>
                        <a:t>Fl</a:t>
                      </a:r>
                      <a:r>
                        <a:rPr lang="en-US" sz="1400" dirty="0"/>
                        <a:t>/</a:t>
                      </a:r>
                      <a:r>
                        <a:rPr lang="en-US" sz="1400" dirty="0" err="1"/>
                        <a:t>Sp</a:t>
                      </a:r>
                      <a:r>
                        <a:rPr lang="en-US" sz="1400" dirty="0"/>
                        <a:t> Payload</a:t>
                      </a:r>
                    </a:p>
                  </a:txBody>
                  <a:tcPr anchor="b"/>
                </a:tc>
                <a:extLst>
                  <a:ext uri="{0D108BD9-81ED-4DB2-BD59-A6C34878D82A}">
                    <a16:rowId xmlns:a16="http://schemas.microsoft.com/office/drawing/2014/main" val="736801984"/>
                  </a:ext>
                </a:extLst>
              </a:tr>
              <a:tr h="370840">
                <a:tc>
                  <a:txBody>
                    <a:bodyPr/>
                    <a:lstStyle/>
                    <a:p>
                      <a:pPr algn="ctr"/>
                      <a:r>
                        <a:rPr lang="en-US" sz="1400" dirty="0"/>
                        <a:t>EMI Testing</a:t>
                      </a:r>
                    </a:p>
                  </a:txBody>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t>No</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t>No</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extLst>
                  <a:ext uri="{0D108BD9-81ED-4DB2-BD59-A6C34878D82A}">
                    <a16:rowId xmlns:a16="http://schemas.microsoft.com/office/drawing/2014/main" val="3525191982"/>
                  </a:ext>
                </a:extLst>
              </a:tr>
              <a:tr h="370840">
                <a:tc>
                  <a:txBody>
                    <a:bodyPr/>
                    <a:lstStyle/>
                    <a:p>
                      <a:pPr algn="ctr"/>
                      <a:r>
                        <a:rPr lang="en-US" sz="1400" dirty="0"/>
                        <a:t>Ejection Testing</a:t>
                      </a:r>
                    </a:p>
                  </a:txBody>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t>No</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extLst>
                  <a:ext uri="{0D108BD9-81ED-4DB2-BD59-A6C34878D82A}">
                    <a16:rowId xmlns:a16="http://schemas.microsoft.com/office/drawing/2014/main" val="2848151152"/>
                  </a:ext>
                </a:extLst>
              </a:tr>
              <a:tr h="370840">
                <a:tc>
                  <a:txBody>
                    <a:bodyPr/>
                    <a:lstStyle/>
                    <a:p>
                      <a:pPr algn="ctr"/>
                      <a:r>
                        <a:rPr lang="en-US" sz="1400" dirty="0"/>
                        <a:t>Drop Testing</a:t>
                      </a:r>
                    </a:p>
                  </a:txBody>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solidFill>
                            <a:srgbClr val="00B050"/>
                          </a:solidFill>
                        </a:rPr>
                        <a:t>Yes</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t>No</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extLst>
                  <a:ext uri="{0D108BD9-81ED-4DB2-BD59-A6C34878D82A}">
                    <a16:rowId xmlns:a16="http://schemas.microsoft.com/office/drawing/2014/main" val="194198621"/>
                  </a:ext>
                </a:extLst>
              </a:tr>
              <a:tr h="370840">
                <a:tc>
                  <a:txBody>
                    <a:bodyPr/>
                    <a:lstStyle/>
                    <a:p>
                      <a:pPr algn="ctr"/>
                      <a:r>
                        <a:rPr lang="en-US" sz="1400" dirty="0"/>
                        <a:t>Pre-Launch Ops Test</a:t>
                      </a:r>
                    </a:p>
                  </a:txBody>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solidFill>
                            <a:srgbClr val="00B050"/>
                          </a:solidFill>
                        </a:rPr>
                        <a:t>Yes</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extLst>
                  <a:ext uri="{0D108BD9-81ED-4DB2-BD59-A6C34878D82A}">
                    <a16:rowId xmlns:a16="http://schemas.microsoft.com/office/drawing/2014/main" val="217934693"/>
                  </a:ext>
                </a:extLst>
              </a:tr>
              <a:tr h="370840">
                <a:tc>
                  <a:txBody>
                    <a:bodyPr/>
                    <a:lstStyle/>
                    <a:p>
                      <a:pPr algn="ctr"/>
                      <a:r>
                        <a:rPr lang="en-US" sz="1400" dirty="0"/>
                        <a:t>Piece Part Burn-In Testing</a:t>
                      </a:r>
                    </a:p>
                  </a:txBody>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t>No</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extLst>
                  <a:ext uri="{0D108BD9-81ED-4DB2-BD59-A6C34878D82A}">
                    <a16:rowId xmlns:a16="http://schemas.microsoft.com/office/drawing/2014/main" val="1988460850"/>
                  </a:ext>
                </a:extLst>
              </a:tr>
              <a:tr h="370840">
                <a:tc>
                  <a:txBody>
                    <a:bodyPr/>
                    <a:lstStyle/>
                    <a:p>
                      <a:pPr algn="ctr"/>
                      <a:r>
                        <a:rPr lang="en-US" sz="1400" dirty="0"/>
                        <a:t>Functional Testing</a:t>
                      </a:r>
                    </a:p>
                  </a:txBody>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solidFill>
                            <a:srgbClr val="00B050"/>
                          </a:solidFill>
                        </a:rPr>
                        <a:t>Yes</a:t>
                      </a:r>
                    </a:p>
                  </a:txBody>
                  <a:tcPr>
                    <a:lnL w="12700" cap="flat" cmpd="sng" algn="ctr">
                      <a:solidFill>
                        <a:schemeClr val="tx2"/>
                      </a:solidFill>
                      <a:prstDash val="solid"/>
                      <a:round/>
                      <a:headEnd type="none" w="med" len="med"/>
                      <a:tailEnd type="none" w="med" len="med"/>
                    </a:lnL>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extLst>
                  <a:ext uri="{0D108BD9-81ED-4DB2-BD59-A6C34878D82A}">
                    <a16:rowId xmlns:a16="http://schemas.microsoft.com/office/drawing/2014/main" val="1896597545"/>
                  </a:ext>
                </a:extLst>
              </a:tr>
              <a:tr h="370840">
                <a:tc>
                  <a:txBody>
                    <a:bodyPr/>
                    <a:lstStyle/>
                    <a:p>
                      <a:pPr algn="ctr"/>
                      <a:r>
                        <a:rPr lang="en-US" sz="1400" dirty="0"/>
                        <a:t>Thermal Testing</a:t>
                      </a:r>
                    </a:p>
                  </a:txBody>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solidFill>
                      <a:schemeClr val="accent3">
                        <a:lumMod val="20000"/>
                        <a:lumOff val="80000"/>
                      </a:schemeClr>
                    </a:solidFill>
                  </a:tcPr>
                </a:tc>
                <a:tc>
                  <a:txBody>
                    <a:bodyPr/>
                    <a:lstStyle/>
                    <a:p>
                      <a:pPr algn="ctr"/>
                      <a:r>
                        <a:rPr lang="en-US" sz="1400" dirty="0"/>
                        <a:t>No</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smtClean="0">
                          <a:solidFill>
                            <a:srgbClr val="00B050"/>
                          </a:solidFill>
                        </a:rPr>
                        <a:t>Yes</a:t>
                      </a:r>
                      <a:r>
                        <a:rPr lang="en-US" sz="1400" baseline="30000" dirty="0" smtClean="0">
                          <a:solidFill>
                            <a:schemeClr val="tx1"/>
                          </a:solidFill>
                        </a:rPr>
                        <a:t>4</a:t>
                      </a:r>
                      <a:endParaRPr lang="en-US" sz="1400" baseline="30000" dirty="0">
                        <a:solidFill>
                          <a:schemeClr val="tx1"/>
                        </a:solidFill>
                      </a:endParaRPr>
                    </a:p>
                  </a:txBody>
                  <a:tcPr>
                    <a:lnL w="12700" cap="flat" cmpd="sng" algn="ctr">
                      <a:solidFill>
                        <a:schemeClr val="tx2"/>
                      </a:solidFill>
                      <a:prstDash val="solid"/>
                      <a:round/>
                      <a:headEnd type="none" w="med" len="med"/>
                      <a:tailEnd type="none" w="med" len="med"/>
                    </a:lnL>
                    <a:solidFill>
                      <a:srgbClr val="FFC000"/>
                    </a:solidFill>
                  </a:tcPr>
                </a:tc>
                <a:tc>
                  <a:txBody>
                    <a:bodyPr/>
                    <a:lstStyle/>
                    <a:p>
                      <a:pPr algn="ctr"/>
                      <a:r>
                        <a:rPr lang="en-US" sz="1400" dirty="0" smtClean="0"/>
                        <a:t>No</a:t>
                      </a:r>
                      <a:r>
                        <a:rPr lang="en-US" sz="1400" baseline="30000" dirty="0" smtClean="0"/>
                        <a:t>3</a:t>
                      </a:r>
                      <a:endParaRPr lang="en-US" sz="1400" baseline="30000" dirty="0"/>
                    </a:p>
                  </a:txBody>
                  <a:tcPr>
                    <a:lnB>
                      <a:noFill/>
                    </a:lnB>
                    <a:solidFill>
                      <a:srgbClr val="FFC000"/>
                    </a:solidFill>
                  </a:tcPr>
                </a:tc>
                <a:tc>
                  <a:txBody>
                    <a:bodyPr/>
                    <a:lstStyle/>
                    <a:p>
                      <a:pPr algn="ctr"/>
                      <a:r>
                        <a:rPr lang="en-US" sz="1400" dirty="0" smtClean="0"/>
                        <a:t>No</a:t>
                      </a:r>
                      <a:r>
                        <a:rPr lang="en-US" sz="1400" baseline="30000" dirty="0" smtClean="0"/>
                        <a:t>3</a:t>
                      </a:r>
                      <a:endParaRPr lang="en-US" sz="1400" baseline="30000" dirty="0"/>
                    </a:p>
                  </a:txBody>
                  <a:tcPr>
                    <a:solidFill>
                      <a:srgbClr val="FFC000"/>
                    </a:solidFill>
                  </a:tcPr>
                </a:tc>
                <a:tc>
                  <a:txBody>
                    <a:bodyPr/>
                    <a:lstStyle/>
                    <a:p>
                      <a:pPr algn="ctr"/>
                      <a:r>
                        <a:rPr lang="en-US" sz="1400" dirty="0" smtClean="0">
                          <a:solidFill>
                            <a:srgbClr val="00B050"/>
                          </a:solidFill>
                        </a:rPr>
                        <a:t>Yes</a:t>
                      </a:r>
                      <a:r>
                        <a:rPr lang="en-US" sz="1400" baseline="30000" dirty="0" smtClean="0">
                          <a:solidFill>
                            <a:schemeClr val="tx1"/>
                          </a:solidFill>
                        </a:rPr>
                        <a:t>2</a:t>
                      </a:r>
                      <a:endParaRPr lang="en-US" sz="1400" baseline="30000" dirty="0">
                        <a:solidFill>
                          <a:schemeClr val="tx1"/>
                        </a:solidFill>
                      </a:endParaRPr>
                    </a:p>
                  </a:txBody>
                  <a:tcPr>
                    <a:solidFill>
                      <a:srgbClr val="FFC000"/>
                    </a:solidFill>
                  </a:tcPr>
                </a:tc>
                <a:extLst>
                  <a:ext uri="{0D108BD9-81ED-4DB2-BD59-A6C34878D82A}">
                    <a16:rowId xmlns:a16="http://schemas.microsoft.com/office/drawing/2014/main" val="3136296119"/>
                  </a:ext>
                </a:extLst>
              </a:tr>
              <a:tr h="370840">
                <a:tc>
                  <a:txBody>
                    <a:bodyPr/>
                    <a:lstStyle/>
                    <a:p>
                      <a:pPr algn="ctr"/>
                      <a:r>
                        <a:rPr lang="en-US" sz="1400" dirty="0"/>
                        <a:t>Vibe Testing</a:t>
                      </a:r>
                    </a:p>
                  </a:txBody>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solidFill>
                      <a:schemeClr val="accent3">
                        <a:lumMod val="20000"/>
                        <a:lumOff val="80000"/>
                      </a:schemeClr>
                    </a:solidFill>
                  </a:tcPr>
                </a:tc>
                <a:tc>
                  <a:txBody>
                    <a:bodyPr/>
                    <a:lstStyle/>
                    <a:p>
                      <a:pPr algn="ctr"/>
                      <a:r>
                        <a:rPr lang="en-US" sz="1400" dirty="0">
                          <a:solidFill>
                            <a:srgbClr val="00B050"/>
                          </a:solidFill>
                        </a:rPr>
                        <a:t>Yes</a:t>
                      </a:r>
                    </a:p>
                  </a:txBody>
                  <a:tcPr>
                    <a:lnR w="12700" cap="flat" cmpd="sng" algn="ctr">
                      <a:solidFill>
                        <a:schemeClr val="tx2"/>
                      </a:solidFill>
                      <a:prstDash val="solid"/>
                      <a:round/>
                      <a:headEnd type="none" w="med" len="med"/>
                      <a:tailEnd type="none" w="med" len="med"/>
                    </a:lnR>
                    <a:solidFill>
                      <a:schemeClr val="accent3">
                        <a:lumMod val="20000"/>
                        <a:lumOff val="80000"/>
                      </a:schemeClr>
                    </a:solidFill>
                  </a:tcPr>
                </a:tc>
                <a:tc>
                  <a:txBody>
                    <a:bodyPr/>
                    <a:lstStyle/>
                    <a:p>
                      <a:pPr algn="ctr"/>
                      <a:r>
                        <a:rPr lang="en-US" sz="1400" dirty="0">
                          <a:solidFill>
                            <a:srgbClr val="00B050"/>
                          </a:solidFill>
                        </a:rPr>
                        <a:t>Yes</a:t>
                      </a:r>
                    </a:p>
                  </a:txBody>
                  <a:tcPr>
                    <a:lnL w="12700" cap="flat" cmpd="sng" algn="ctr">
                      <a:solidFill>
                        <a:schemeClr val="tx2"/>
                      </a:solidFill>
                      <a:prstDash val="solid"/>
                      <a:round/>
                      <a:headEnd type="none" w="med" len="med"/>
                      <a:tailEnd type="none" w="med" len="med"/>
                    </a:lnL>
                    <a:lnR>
                      <a:noFill/>
                    </a:lnR>
                    <a:solidFill>
                      <a:schemeClr val="accent3">
                        <a:lumMod val="20000"/>
                        <a:lumOff val="80000"/>
                      </a:schemeClr>
                    </a:solidFill>
                  </a:tcPr>
                </a:tc>
                <a:tc>
                  <a:txBody>
                    <a:bodyPr/>
                    <a:lstStyle/>
                    <a:p>
                      <a:pPr algn="ctr"/>
                      <a:r>
                        <a:rPr lang="en-US" sz="1400" dirty="0" smtClean="0">
                          <a:solidFill>
                            <a:srgbClr val="00B050"/>
                          </a:solidFill>
                        </a:rPr>
                        <a:t>Yes</a:t>
                      </a:r>
                      <a:r>
                        <a:rPr lang="en-US" sz="1400" baseline="30000" dirty="0" smtClean="0">
                          <a:solidFill>
                            <a:schemeClr val="tx1"/>
                          </a:solidFill>
                        </a:rPr>
                        <a:t>1</a:t>
                      </a:r>
                      <a:endParaRPr lang="en-US" sz="1400" baseline="30000" dirty="0">
                        <a:solidFill>
                          <a:schemeClr val="tx1"/>
                        </a:solidFill>
                      </a:endParaRPr>
                    </a:p>
                  </a:txBody>
                  <a:tcPr>
                    <a:lnL>
                      <a:noFill/>
                    </a:lnL>
                    <a:lnR>
                      <a:noFill/>
                    </a:lnR>
                    <a:lnT>
                      <a:noFill/>
                    </a:lnT>
                    <a:lnB w="12700" cmpd="sng">
                      <a:noFill/>
                    </a:lnB>
                    <a:lnTlToBr w="12700" cmpd="sng">
                      <a:noFill/>
                      <a:prstDash val="solid"/>
                    </a:lnTlToBr>
                    <a:lnBlToTr w="12700" cmpd="sng">
                      <a:noFill/>
                      <a:prstDash val="solid"/>
                    </a:lnBlToTr>
                    <a:solidFill>
                      <a:srgbClr val="FFC000"/>
                    </a:solidFill>
                  </a:tcPr>
                </a:tc>
                <a:tc>
                  <a:txBody>
                    <a:bodyPr/>
                    <a:lstStyle/>
                    <a:p>
                      <a:pPr algn="ctr"/>
                      <a:r>
                        <a:rPr lang="en-US" sz="1400" dirty="0">
                          <a:solidFill>
                            <a:srgbClr val="00B050"/>
                          </a:solidFill>
                        </a:rPr>
                        <a:t>Yes</a:t>
                      </a:r>
                    </a:p>
                  </a:txBody>
                  <a:tcPr>
                    <a:lnL>
                      <a:noFill/>
                    </a:lnL>
                    <a:solidFill>
                      <a:schemeClr val="accent3">
                        <a:lumMod val="20000"/>
                        <a:lumOff val="80000"/>
                      </a:schemeClr>
                    </a:solidFill>
                  </a:tcPr>
                </a:tc>
                <a:tc>
                  <a:txBody>
                    <a:bodyPr/>
                    <a:lstStyle/>
                    <a:p>
                      <a:pPr algn="ctr"/>
                      <a:r>
                        <a:rPr lang="en-US" sz="1400" dirty="0" smtClean="0">
                          <a:solidFill>
                            <a:srgbClr val="00B050"/>
                          </a:solidFill>
                        </a:rPr>
                        <a:t>Yes</a:t>
                      </a:r>
                      <a:r>
                        <a:rPr lang="en-US" sz="1400" baseline="30000" dirty="0" smtClean="0">
                          <a:solidFill>
                            <a:schemeClr val="tx1"/>
                          </a:solidFill>
                        </a:rPr>
                        <a:t>1</a:t>
                      </a:r>
                      <a:endParaRPr lang="en-US" sz="1400" baseline="30000" dirty="0">
                        <a:solidFill>
                          <a:schemeClr val="tx1"/>
                        </a:solidFill>
                      </a:endParaRPr>
                    </a:p>
                  </a:txBody>
                  <a:tcPr>
                    <a:solidFill>
                      <a:srgbClr val="FFC000"/>
                    </a:solidFill>
                  </a:tcPr>
                </a:tc>
                <a:extLst>
                  <a:ext uri="{0D108BD9-81ED-4DB2-BD59-A6C34878D82A}">
                    <a16:rowId xmlns:a16="http://schemas.microsoft.com/office/drawing/2014/main" val="2361818074"/>
                  </a:ext>
                </a:extLst>
              </a:tr>
            </a:tbl>
          </a:graphicData>
        </a:graphic>
      </p:graphicFrame>
      <p:sp>
        <p:nvSpPr>
          <p:cNvPr id="4" name="TextBox 3"/>
          <p:cNvSpPr txBox="1"/>
          <p:nvPr/>
        </p:nvSpPr>
        <p:spPr>
          <a:xfrm>
            <a:off x="3298004" y="1139695"/>
            <a:ext cx="3111878" cy="369332"/>
          </a:xfrm>
          <a:prstGeom prst="rect">
            <a:avLst/>
          </a:prstGeom>
          <a:noFill/>
        </p:spPr>
        <p:txBody>
          <a:bodyPr wrap="none" rtlCol="0">
            <a:spAutoFit/>
          </a:bodyPr>
          <a:lstStyle/>
          <a:p>
            <a:r>
              <a:rPr lang="en-US" dirty="0" smtClean="0"/>
              <a:t>EU/Qual Risk Reduction Testing</a:t>
            </a:r>
            <a:endParaRPr lang="en-US" dirty="0"/>
          </a:p>
        </p:txBody>
      </p:sp>
      <p:sp>
        <p:nvSpPr>
          <p:cNvPr id="5" name="TextBox 4"/>
          <p:cNvSpPr txBox="1"/>
          <p:nvPr/>
        </p:nvSpPr>
        <p:spPr>
          <a:xfrm>
            <a:off x="8728294" y="1128345"/>
            <a:ext cx="1977144" cy="369332"/>
          </a:xfrm>
          <a:prstGeom prst="rect">
            <a:avLst/>
          </a:prstGeom>
          <a:noFill/>
        </p:spPr>
        <p:txBody>
          <a:bodyPr wrap="none" rtlCol="0">
            <a:spAutoFit/>
          </a:bodyPr>
          <a:lstStyle/>
          <a:p>
            <a:r>
              <a:rPr lang="en-US" dirty="0" smtClean="0"/>
              <a:t>Acceptance Testing</a:t>
            </a:r>
            <a:endParaRPr lang="en-US" dirty="0"/>
          </a:p>
        </p:txBody>
      </p:sp>
      <p:sp>
        <p:nvSpPr>
          <p:cNvPr id="10" name="TextBox 9"/>
          <p:cNvSpPr txBox="1"/>
          <p:nvPr/>
        </p:nvSpPr>
        <p:spPr>
          <a:xfrm>
            <a:off x="330323" y="4962418"/>
            <a:ext cx="11640620" cy="1384995"/>
          </a:xfrm>
          <a:prstGeom prst="rect">
            <a:avLst/>
          </a:prstGeom>
          <a:noFill/>
        </p:spPr>
        <p:txBody>
          <a:bodyPr wrap="square" rtlCol="0">
            <a:spAutoFit/>
          </a:bodyPr>
          <a:lstStyle/>
          <a:p>
            <a:r>
              <a:rPr lang="en-US" sz="1400" dirty="0" smtClean="0"/>
              <a:t>1: Vibe occurred on isolators. No minimum workmanship testing performed. Dispenser is COTS and previously certified by DOD. Payload electronics potted in syntactic foam and received no benefit from minimum workmanship screenings.</a:t>
            </a:r>
          </a:p>
          <a:p>
            <a:r>
              <a:rPr lang="en-US" sz="1400" dirty="0" smtClean="0"/>
              <a:t>2: Only high risk components were thermally tested. Could not thermally test the entire assembly.</a:t>
            </a:r>
          </a:p>
          <a:p>
            <a:r>
              <a:rPr lang="en-US" sz="1400" dirty="0" smtClean="0"/>
              <a:t>3: Components of the ejection system were not thermally tested. Purchased COTS and previously certified by DoD.</a:t>
            </a:r>
          </a:p>
          <a:p>
            <a:r>
              <a:rPr lang="en-US" sz="1400" dirty="0" smtClean="0"/>
              <a:t>4: Hardware limitations necessitated that we reduced the workmanship screening temperatures. Simulations showed a low likelihood of reaching the upper temperature limits. Temperatures were monitored on launch day.</a:t>
            </a:r>
            <a:endParaRPr lang="en-US" sz="1400" dirty="0"/>
          </a:p>
        </p:txBody>
      </p:sp>
    </p:spTree>
    <p:extLst>
      <p:ext uri="{BB962C8B-B14F-4D97-AF65-F5344CB8AC3E}">
        <p14:creationId xmlns:p14="http://schemas.microsoft.com/office/powerpoint/2010/main" val="2299612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Verified: 74/80</a:t>
            </a:r>
          </a:p>
          <a:p>
            <a:r>
              <a:rPr lang="en-US" dirty="0" smtClean="0"/>
              <a:t>Waived: 6/80</a:t>
            </a:r>
          </a:p>
          <a:p>
            <a:pPr lvl="1"/>
            <a:r>
              <a:rPr lang="en-US" dirty="0" smtClean="0"/>
              <a:t>Several requirements could not be verified because we made the decision to purchase COTS military hardware</a:t>
            </a:r>
          </a:p>
          <a:p>
            <a:pPr lvl="2"/>
            <a:r>
              <a:rPr lang="en-US" dirty="0" smtClean="0"/>
              <a:t>We were unable to get detailed drawings to verify details or perform in-depth stress analyses</a:t>
            </a:r>
          </a:p>
          <a:p>
            <a:pPr lvl="2"/>
            <a:r>
              <a:rPr lang="en-US" dirty="0" smtClean="0"/>
              <a:t>We had to live with the design that may not have met typical NASA standards</a:t>
            </a:r>
          </a:p>
          <a:p>
            <a:pPr lvl="2"/>
            <a:r>
              <a:rPr lang="en-US" dirty="0" smtClean="0"/>
              <a:t>The vendor manufacturing processes were different from NASA manufacturing processes, but effectively made the requirement as written not applicable</a:t>
            </a:r>
          </a:p>
          <a:p>
            <a:r>
              <a:rPr lang="en-US" dirty="0" smtClean="0"/>
              <a:t>Removed: 8</a:t>
            </a:r>
          </a:p>
          <a:p>
            <a:pPr lvl="1"/>
            <a:r>
              <a:rPr lang="en-US" dirty="0" smtClean="0"/>
              <a:t>Removed several requirements pertaining to ensuring pyro performance </a:t>
            </a:r>
          </a:p>
          <a:p>
            <a:pPr lvl="2"/>
            <a:r>
              <a:rPr lang="en-US" dirty="0" smtClean="0"/>
              <a:t>Ejection system and pyros were military hardware with significant heritage and quality assurance processes</a:t>
            </a:r>
          </a:p>
          <a:p>
            <a:pPr lvl="2"/>
            <a:r>
              <a:rPr lang="en-US" dirty="0" smtClean="0"/>
              <a:t>Design had 12 payloads for multiple redundancies and if one failed to fire, there were still 11 payloads available </a:t>
            </a:r>
          </a:p>
          <a:p>
            <a:pPr lvl="2"/>
            <a:endParaRPr lang="en-US" dirty="0"/>
          </a:p>
        </p:txBody>
      </p:sp>
    </p:spTree>
    <p:extLst>
      <p:ext uri="{BB962C8B-B14F-4D97-AF65-F5344CB8AC3E}">
        <p14:creationId xmlns:p14="http://schemas.microsoft.com/office/powerpoint/2010/main" val="863117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2656" b="12578"/>
          <a:stretch/>
        </p:blipFill>
        <p:spPr>
          <a:xfrm>
            <a:off x="0" y="7144"/>
            <a:ext cx="12192000" cy="6836569"/>
          </a:xfrm>
          <a:prstGeom prst="rect">
            <a:avLst/>
          </a:prstGeom>
        </p:spPr>
      </p:pic>
      <p:sp>
        <p:nvSpPr>
          <p:cNvPr id="3" name="Title 2"/>
          <p:cNvSpPr>
            <a:spLocks noGrp="1"/>
          </p:cNvSpPr>
          <p:nvPr>
            <p:ph type="ctrTitle"/>
          </p:nvPr>
        </p:nvSpPr>
        <p:spPr>
          <a:xfrm>
            <a:off x="0" y="217346"/>
            <a:ext cx="12192000" cy="898738"/>
          </a:xfrm>
        </p:spPr>
        <p:txBody>
          <a:bodyPr>
            <a:normAutofit fontScale="90000"/>
          </a:bodyPr>
          <a:lstStyle/>
          <a:p>
            <a:r>
              <a:rPr lang="en-US" dirty="0" smtClean="0"/>
              <a:t>Flight Test Results</a:t>
            </a:r>
            <a:endParaRPr lang="en-US" dirty="0"/>
          </a:p>
        </p:txBody>
      </p:sp>
    </p:spTree>
    <p:extLst>
      <p:ext uri="{BB962C8B-B14F-4D97-AF65-F5344CB8AC3E}">
        <p14:creationId xmlns:p14="http://schemas.microsoft.com/office/powerpoint/2010/main" val="673475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EDR System Flight and Recovery Performance</a:t>
            </a:r>
            <a:endParaRPr lang="en-US" dirty="0"/>
          </a:p>
        </p:txBody>
      </p:sp>
      <p:sp>
        <p:nvSpPr>
          <p:cNvPr id="3" name="Content Placeholder 2"/>
          <p:cNvSpPr>
            <a:spLocks noGrp="1"/>
          </p:cNvSpPr>
          <p:nvPr>
            <p:ph idx="1"/>
          </p:nvPr>
        </p:nvSpPr>
        <p:spPr/>
        <p:txBody>
          <a:bodyPr/>
          <a:lstStyle/>
          <a:p>
            <a:r>
              <a:rPr lang="en-US" dirty="0" smtClean="0"/>
              <a:t>All 12 payloads ejected as intended</a:t>
            </a:r>
          </a:p>
          <a:p>
            <a:r>
              <a:rPr lang="en-US" dirty="0" smtClean="0"/>
              <a:t>All 12 payloads were recovered in 52 minutes</a:t>
            </a:r>
          </a:p>
          <a:p>
            <a:pPr lvl="0"/>
            <a:r>
              <a:rPr lang="en-US" dirty="0" smtClean="0"/>
              <a:t>Data was successfully downloaded from all 12 EDRs</a:t>
            </a:r>
          </a:p>
          <a:p>
            <a:pPr lvl="1"/>
            <a:r>
              <a:rPr lang="en-US" dirty="0"/>
              <a:t>All payload recordings were virtually identical</a:t>
            </a:r>
          </a:p>
          <a:p>
            <a:pPr lvl="1"/>
            <a:r>
              <a:rPr lang="en-US" dirty="0" smtClean="0"/>
              <a:t>Data from a 6th ejection payload was processed (most complete data set)</a:t>
            </a:r>
          </a:p>
          <a:p>
            <a:pPr lvl="1"/>
            <a:r>
              <a:rPr lang="en-US" dirty="0" smtClean="0"/>
              <a:t>All data was captured and clean without any dropouts</a:t>
            </a:r>
          </a:p>
          <a:p>
            <a:r>
              <a:rPr lang="en-US" dirty="0" smtClean="0"/>
              <a:t>EDR Data became the primary source of data from this flight test for Orion certification</a:t>
            </a:r>
          </a:p>
          <a:p>
            <a:endParaRPr lang="en-US" dirty="0"/>
          </a:p>
        </p:txBody>
      </p:sp>
    </p:spTree>
    <p:extLst>
      <p:ext uri="{BB962C8B-B14F-4D97-AF65-F5344CB8AC3E}">
        <p14:creationId xmlns:p14="http://schemas.microsoft.com/office/powerpoint/2010/main" val="2533081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E954-38D7-CC41-B6AD-864C095F890F}"/>
              </a:ext>
            </a:extLst>
          </p:cNvPr>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dirty="0" smtClean="0"/>
              <a:t>AA-2 and EDR Background</a:t>
            </a:r>
          </a:p>
          <a:p>
            <a:r>
              <a:rPr lang="en-US" dirty="0" smtClean="0"/>
              <a:t>Hardware Classification and the EDR Class-1E Drivers</a:t>
            </a:r>
          </a:p>
          <a:p>
            <a:r>
              <a:rPr lang="en-US" dirty="0" smtClean="0"/>
              <a:t>Tailoring and Overall Risk Posture</a:t>
            </a:r>
          </a:p>
          <a:p>
            <a:r>
              <a:rPr lang="en-US" dirty="0" smtClean="0"/>
              <a:t>Flight Test Results</a:t>
            </a:r>
          </a:p>
        </p:txBody>
      </p:sp>
      <p:pic>
        <p:nvPicPr>
          <p:cNvPr id="4" name="Picture 3">
            <a:extLst>
              <a:ext uri="{FF2B5EF4-FFF2-40B4-BE49-F238E27FC236}">
                <a16:creationId xmlns:a16="http://schemas.microsoft.com/office/drawing/2014/main" id="{23A9A12D-0D38-894B-AC67-B24A8247F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63" t="31945" r="75000" b="31944"/>
          <a:stretch/>
        </p:blipFill>
        <p:spPr>
          <a:xfrm>
            <a:off x="129745" y="153944"/>
            <a:ext cx="797011" cy="797011"/>
          </a:xfrm>
          <a:prstGeom prst="rect">
            <a:avLst/>
          </a:prstGeom>
        </p:spPr>
      </p:pic>
      <p:cxnSp>
        <p:nvCxnSpPr>
          <p:cNvPr id="12" name="Straight Connector 11">
            <a:extLst>
              <a:ext uri="{FF2B5EF4-FFF2-40B4-BE49-F238E27FC236}">
                <a16:creationId xmlns:a16="http://schemas.microsoft.com/office/drawing/2014/main" id="{C476B5F3-A57A-5C45-BF6B-492E2EF8946C}"/>
              </a:ext>
            </a:extLst>
          </p:cNvPr>
          <p:cNvCxnSpPr/>
          <p:nvPr/>
        </p:nvCxnSpPr>
        <p:spPr>
          <a:xfrm>
            <a:off x="1063487" y="148387"/>
            <a:ext cx="0" cy="802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00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2047" b="3578"/>
          <a:stretch/>
        </p:blipFill>
        <p:spPr>
          <a:xfrm>
            <a:off x="0" y="0"/>
            <a:ext cx="12192000" cy="6858000"/>
          </a:xfrm>
          <a:prstGeom prst="rect">
            <a:avLst/>
          </a:prstGeom>
        </p:spPr>
      </p:pic>
      <p:sp>
        <p:nvSpPr>
          <p:cNvPr id="4" name="Title 3"/>
          <p:cNvSpPr>
            <a:spLocks noGrp="1"/>
          </p:cNvSpPr>
          <p:nvPr>
            <p:ph type="ctrTitle"/>
          </p:nvPr>
        </p:nvSpPr>
        <p:spPr>
          <a:xfrm>
            <a:off x="0" y="340636"/>
            <a:ext cx="12192000" cy="898738"/>
          </a:xfrm>
        </p:spPr>
        <p:txBody>
          <a:bodyPr>
            <a:normAutofit fontScale="90000"/>
          </a:bodyPr>
          <a:lstStyle/>
          <a:p>
            <a:r>
              <a:rPr lang="en-US" dirty="0" smtClean="0"/>
              <a:t>Questions</a:t>
            </a:r>
            <a:endParaRPr lang="en-US" dirty="0"/>
          </a:p>
        </p:txBody>
      </p:sp>
      <p:sp>
        <p:nvSpPr>
          <p:cNvPr id="5" name="Subtitle 4"/>
          <p:cNvSpPr>
            <a:spLocks noGrp="1"/>
          </p:cNvSpPr>
          <p:nvPr>
            <p:ph type="subTitle" idx="1"/>
          </p:nvPr>
        </p:nvSpPr>
        <p:spPr>
          <a:xfrm>
            <a:off x="7325473" y="1588303"/>
            <a:ext cx="4739811" cy="677731"/>
          </a:xfrm>
        </p:spPr>
        <p:txBody>
          <a:bodyPr>
            <a:normAutofit fontScale="85000" lnSpcReduction="20000"/>
          </a:bodyPr>
          <a:lstStyle/>
          <a:p>
            <a:r>
              <a:rPr lang="en-US" dirty="0" smtClean="0">
                <a:solidFill>
                  <a:schemeClr val="tx1"/>
                </a:solidFill>
              </a:rPr>
              <a:t>Kristina Rojdev</a:t>
            </a:r>
          </a:p>
          <a:p>
            <a:r>
              <a:rPr lang="en-US" dirty="0" smtClean="0">
                <a:solidFill>
                  <a:schemeClr val="tx1"/>
                </a:solidFill>
              </a:rPr>
              <a:t>Kristina.Rojdev-1@nasa.gov</a:t>
            </a:r>
            <a:endParaRPr lang="en-US" dirty="0">
              <a:solidFill>
                <a:schemeClr val="tx1"/>
              </a:solidFill>
            </a:endParaRPr>
          </a:p>
        </p:txBody>
      </p:sp>
    </p:spTree>
    <p:extLst>
      <p:ext uri="{BB962C8B-B14F-4D97-AF65-F5344CB8AC3E}">
        <p14:creationId xmlns:p14="http://schemas.microsoft.com/office/powerpoint/2010/main" val="4003169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iing, air, person&#10;&#10;Description automatically generated">
            <a:extLst>
              <a:ext uri="{FF2B5EF4-FFF2-40B4-BE49-F238E27FC236}">
                <a16:creationId xmlns:a16="http://schemas.microsoft.com/office/drawing/2014/main" id="{89EFA025-86EF-0049-A958-868F7E08F920}"/>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A69AA9-FE4B-B244-A1E0-A328D6D54700}"/>
              </a:ext>
            </a:extLst>
          </p:cNvPr>
          <p:cNvSpPr/>
          <p:nvPr/>
        </p:nvSpPr>
        <p:spPr>
          <a:xfrm>
            <a:off x="4433776" y="5613766"/>
            <a:ext cx="3324446" cy="461665"/>
          </a:xfrm>
          <a:prstGeom prst="rect">
            <a:avLst/>
          </a:prstGeom>
        </p:spPr>
        <p:txBody>
          <a:bodyPr wrap="square">
            <a:spAutoFit/>
          </a:bodyPr>
          <a:lstStyle/>
          <a:p>
            <a:pPr algn="ctr">
              <a:spcAft>
                <a:spcPts val="600"/>
              </a:spcAft>
            </a:pPr>
            <a:r>
              <a:rPr lang="en-US" sz="2400" b="1" dirty="0">
                <a:solidFill>
                  <a:schemeClr val="bg1"/>
                </a:solidFill>
              </a:rPr>
              <a:t>www.ascend.events</a:t>
            </a:r>
          </a:p>
        </p:txBody>
      </p:sp>
      <p:sp>
        <p:nvSpPr>
          <p:cNvPr id="2" name="Slide Number Placeholder 1"/>
          <p:cNvSpPr>
            <a:spLocks noGrp="1"/>
          </p:cNvSpPr>
          <p:nvPr>
            <p:ph type="sldNum" sz="quarter" idx="4294967295"/>
          </p:nvPr>
        </p:nvSpPr>
        <p:spPr>
          <a:xfrm>
            <a:off x="8610600" y="6356350"/>
            <a:ext cx="2743200" cy="365125"/>
          </a:xfrm>
          <a:prstGeom prst="rect">
            <a:avLst/>
          </a:prstGeom>
        </p:spPr>
        <p:txBody>
          <a:bodyPr/>
          <a:lstStyle/>
          <a:p>
            <a:fld id="{51EDBE44-AB08-AF46-B5ED-809649FC1847}" type="slidenum">
              <a:rPr lang="en-US" smtClean="0"/>
              <a:t>21</a:t>
            </a:fld>
            <a:endParaRPr lang="en-US"/>
          </a:p>
        </p:txBody>
      </p:sp>
    </p:spTree>
    <p:extLst>
      <p:ext uri="{BB962C8B-B14F-4D97-AF65-F5344CB8AC3E}">
        <p14:creationId xmlns:p14="http://schemas.microsoft.com/office/powerpoint/2010/main" val="3464853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214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Assembly Risks</a:t>
            </a:r>
            <a:endParaRPr lang="en-US" dirty="0"/>
          </a:p>
        </p:txBody>
      </p:sp>
      <p:graphicFrame>
        <p:nvGraphicFramePr>
          <p:cNvPr id="7" name="Content Placeholder 6"/>
          <p:cNvGraphicFramePr>
            <a:graphicFrameLocks noGrp="1"/>
          </p:cNvGraphicFramePr>
          <p:nvPr>
            <p:ph idx="1"/>
            <p:extLst/>
          </p:nvPr>
        </p:nvGraphicFramePr>
        <p:xfrm>
          <a:off x="403748" y="1328493"/>
          <a:ext cx="11420476" cy="4947920"/>
        </p:xfrm>
        <a:graphic>
          <a:graphicData uri="http://schemas.openxmlformats.org/drawingml/2006/table">
            <a:tbl>
              <a:tblPr firstRow="1" bandRow="1">
                <a:tableStyleId>{9D7B26C5-4107-4FEC-AEDC-1716B250A1EF}</a:tableStyleId>
              </a:tblPr>
              <a:tblGrid>
                <a:gridCol w="5710238">
                  <a:extLst>
                    <a:ext uri="{9D8B030D-6E8A-4147-A177-3AD203B41FA5}">
                      <a16:colId xmlns:a16="http://schemas.microsoft.com/office/drawing/2014/main" val="593952840"/>
                    </a:ext>
                  </a:extLst>
                </a:gridCol>
                <a:gridCol w="5710238">
                  <a:extLst>
                    <a:ext uri="{9D8B030D-6E8A-4147-A177-3AD203B41FA5}">
                      <a16:colId xmlns:a16="http://schemas.microsoft.com/office/drawing/2014/main" val="276284493"/>
                    </a:ext>
                  </a:extLst>
                </a:gridCol>
              </a:tblGrid>
              <a:tr h="370840">
                <a:tc>
                  <a:txBody>
                    <a:bodyPr/>
                    <a:lstStyle/>
                    <a:p>
                      <a:r>
                        <a:rPr lang="en-US" sz="1400" dirty="0" smtClean="0"/>
                        <a:t>Original Assembly Process</a:t>
                      </a:r>
                      <a:endParaRPr lang="en-US" sz="1400" dirty="0"/>
                    </a:p>
                  </a:txBody>
                  <a:tcPr/>
                </a:tc>
                <a:tc>
                  <a:txBody>
                    <a:bodyPr/>
                    <a:lstStyle/>
                    <a:p>
                      <a:r>
                        <a:rPr lang="en-US" sz="1400" dirty="0" smtClean="0"/>
                        <a:t>Modified Assembly Process</a:t>
                      </a:r>
                      <a:endParaRPr lang="en-US" sz="1400" dirty="0"/>
                    </a:p>
                  </a:txBody>
                  <a:tcPr/>
                </a:tc>
                <a:extLst>
                  <a:ext uri="{0D108BD9-81ED-4DB2-BD59-A6C34878D82A}">
                    <a16:rowId xmlns:a16="http://schemas.microsoft.com/office/drawing/2014/main" val="394109180"/>
                  </a:ext>
                </a:extLst>
              </a:tr>
              <a:tr h="370840">
                <a:tc>
                  <a:txBody>
                    <a:bodyPr/>
                    <a:lstStyle/>
                    <a:p>
                      <a:pPr marL="0" lvl="0" indent="0">
                        <a:buFont typeface="Arial" panose="020B0604020202020204" pitchFamily="34" charset="0"/>
                        <a:buNone/>
                      </a:pPr>
                      <a:r>
                        <a:rPr lang="en-US" sz="1400" dirty="0" smtClean="0"/>
                        <a:t>Use SharePoint </a:t>
                      </a:r>
                      <a:r>
                        <a:rPr lang="en-US" sz="1400" dirty="0" err="1" smtClean="0"/>
                        <a:t>eTPS</a:t>
                      </a:r>
                      <a:r>
                        <a:rPr lang="en-US" sz="1400" dirty="0" smtClean="0"/>
                        <a:t> to document assembly procedures </a:t>
                      </a:r>
                    </a:p>
                    <a:p>
                      <a:pPr marL="742950" lvl="1" indent="-285750">
                        <a:buFont typeface="Arial" panose="020B0604020202020204" pitchFamily="34" charset="0"/>
                        <a:buChar char="•"/>
                      </a:pPr>
                      <a:r>
                        <a:rPr lang="en-US" sz="1400" dirty="0" smtClean="0"/>
                        <a:t>Point to the drawing or procedural attachments whenever possible </a:t>
                      </a:r>
                    </a:p>
                    <a:p>
                      <a:pPr marL="742950" lvl="1" indent="-285750">
                        <a:buFont typeface="Arial" panose="020B0604020202020204" pitchFamily="34" charset="0"/>
                        <a:buChar char="•"/>
                      </a:pPr>
                      <a:r>
                        <a:rPr lang="en-US" sz="1400" dirty="0" smtClean="0"/>
                        <a:t>Document which parts were purchased as Class 1 vs Class 3</a:t>
                      </a:r>
                    </a:p>
                    <a:p>
                      <a:pPr marL="742950" lvl="1" indent="-285750">
                        <a:buFont typeface="Arial" panose="020B0604020202020204" pitchFamily="34" charset="0"/>
                        <a:buChar char="•"/>
                      </a:pPr>
                      <a:r>
                        <a:rPr lang="en-US" sz="1400" dirty="0" smtClean="0"/>
                        <a:t>Include signatures from subsystem lead and quality engineering prior to proceeding</a:t>
                      </a:r>
                    </a:p>
                    <a:p>
                      <a:pPr marL="742950" lvl="1" indent="-285750">
                        <a:buFont typeface="Arial" panose="020B0604020202020204" pitchFamily="34" charset="0"/>
                        <a:buChar char="•"/>
                      </a:pPr>
                      <a:r>
                        <a:rPr lang="en-US" sz="1400" dirty="0" smtClean="0"/>
                        <a:t>QA MIPs: Conformal coating, Staking &amp; bonding, soldering, masking, and priming</a:t>
                      </a:r>
                    </a:p>
                    <a:p>
                      <a:pPr marL="742950" lvl="1" indent="-285750">
                        <a:buFont typeface="Arial" panose="020B0604020202020204" pitchFamily="34" charset="0"/>
                        <a:buChar char="•"/>
                      </a:pPr>
                      <a:r>
                        <a:rPr lang="en-US" sz="1400" dirty="0" smtClean="0"/>
                        <a:t>CV MIPs: torqueing </a:t>
                      </a:r>
                    </a:p>
                    <a:p>
                      <a:pPr marL="742950" lvl="1" indent="-285750">
                        <a:buFont typeface="Arial" panose="020B0604020202020204" pitchFamily="34" charset="0"/>
                        <a:buChar char="•"/>
                      </a:pPr>
                      <a:r>
                        <a:rPr lang="en-US" sz="1400" dirty="0" smtClean="0"/>
                        <a:t>EV MIPs: Drawing verifications, inspections, and bake out</a:t>
                      </a:r>
                    </a:p>
                    <a:p>
                      <a:endParaRPr lang="en-US" sz="1400" dirty="0"/>
                    </a:p>
                  </a:txBody>
                  <a:tcPr/>
                </a:tc>
                <a:tc>
                  <a:txBody>
                    <a:bodyPr/>
                    <a:lstStyle/>
                    <a:p>
                      <a:pPr marL="0" lvl="0" indent="0">
                        <a:buFont typeface="Arial" panose="020B0604020202020204" pitchFamily="34" charset="0"/>
                        <a:buNone/>
                      </a:pPr>
                      <a:r>
                        <a:rPr lang="en-US" sz="1400" dirty="0" smtClean="0"/>
                        <a:t>Use SharePoint </a:t>
                      </a:r>
                      <a:r>
                        <a:rPr lang="en-US" sz="1400" dirty="0" err="1" smtClean="0"/>
                        <a:t>eTPS</a:t>
                      </a:r>
                      <a:r>
                        <a:rPr lang="en-US" sz="1400" dirty="0" smtClean="0"/>
                        <a:t> to document assembly procedures </a:t>
                      </a:r>
                    </a:p>
                    <a:p>
                      <a:pPr marL="742950" lvl="1" indent="-285750">
                        <a:buFont typeface="Arial" panose="020B0604020202020204" pitchFamily="34" charset="0"/>
                        <a:buChar char="•"/>
                      </a:pPr>
                      <a:r>
                        <a:rPr lang="en-US" sz="1400" dirty="0" smtClean="0"/>
                        <a:t>Point to the drawing or procedural attachments whenever possible </a:t>
                      </a:r>
                    </a:p>
                    <a:p>
                      <a:pPr marL="742950" lvl="1" indent="-285750">
                        <a:buFont typeface="Arial" panose="020B0604020202020204" pitchFamily="34" charset="0"/>
                        <a:buChar char="•"/>
                      </a:pPr>
                      <a:r>
                        <a:rPr lang="en-US" sz="1400" dirty="0" smtClean="0">
                          <a:solidFill>
                            <a:srgbClr val="0000FF"/>
                          </a:solidFill>
                        </a:rPr>
                        <a:t>All parts listed as Class 3</a:t>
                      </a:r>
                    </a:p>
                    <a:p>
                      <a:pPr marL="742950" lvl="1" indent="-285750">
                        <a:buFont typeface="Arial" panose="020B0604020202020204" pitchFamily="34" charset="0"/>
                        <a:buChar char="•"/>
                      </a:pPr>
                      <a:r>
                        <a:rPr lang="en-US" sz="1400" dirty="0" smtClean="0">
                          <a:solidFill>
                            <a:srgbClr val="0000FF"/>
                          </a:solidFill>
                        </a:rPr>
                        <a:t>Include signature from subsystem lead only prior to proceeding</a:t>
                      </a:r>
                    </a:p>
                    <a:p>
                      <a:pPr marL="742950" lvl="1" indent="-285750">
                        <a:buFont typeface="Arial" panose="020B0604020202020204" pitchFamily="34" charset="0"/>
                        <a:buChar char="•"/>
                      </a:pPr>
                      <a:r>
                        <a:rPr lang="en-US" sz="1400" dirty="0" smtClean="0"/>
                        <a:t>CV MIPs: torqueing </a:t>
                      </a:r>
                    </a:p>
                    <a:p>
                      <a:pPr marL="742950" lvl="1" indent="-285750">
                        <a:buFont typeface="Arial" panose="020B0604020202020204" pitchFamily="34" charset="0"/>
                        <a:buChar char="•"/>
                      </a:pPr>
                      <a:r>
                        <a:rPr lang="en-US" sz="1400" dirty="0" smtClean="0">
                          <a:solidFill>
                            <a:srgbClr val="0000FF"/>
                          </a:solidFill>
                        </a:rPr>
                        <a:t>EV MIPs: Drawing verifications, inspections, conformal</a:t>
                      </a:r>
                      <a:r>
                        <a:rPr lang="en-US" sz="1400" baseline="0" dirty="0" smtClean="0">
                          <a:solidFill>
                            <a:srgbClr val="0000FF"/>
                          </a:solidFill>
                        </a:rPr>
                        <a:t> coating, staking &amp; bonding, soldering, masking, priming, </a:t>
                      </a:r>
                      <a:r>
                        <a:rPr lang="en-US" sz="1400" dirty="0" smtClean="0">
                          <a:solidFill>
                            <a:srgbClr val="0000FF"/>
                          </a:solidFill>
                        </a:rPr>
                        <a:t>and bake out</a:t>
                      </a:r>
                    </a:p>
                  </a:txBody>
                  <a:tcPr/>
                </a:tc>
                <a:extLst>
                  <a:ext uri="{0D108BD9-81ED-4DB2-BD59-A6C34878D82A}">
                    <a16:rowId xmlns:a16="http://schemas.microsoft.com/office/drawing/2014/main" val="24065391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Only certified technicians used to perform assembly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Certified technicians used to perform assembly for most of the work, but reserved the capability for EDR engineers to perform assembly at subsystem lead’s</a:t>
                      </a:r>
                      <a:r>
                        <a:rPr lang="en-US" sz="1400" baseline="0" dirty="0" smtClean="0">
                          <a:solidFill>
                            <a:srgbClr val="0000FF"/>
                          </a:solidFill>
                        </a:rPr>
                        <a:t> discretion</a:t>
                      </a:r>
                      <a:endParaRPr lang="en-US" sz="1400" dirty="0" smtClean="0">
                        <a:solidFill>
                          <a:srgbClr val="0000FF"/>
                        </a:solidFill>
                      </a:endParaRPr>
                    </a:p>
                  </a:txBody>
                  <a:tcPr/>
                </a:tc>
                <a:extLst>
                  <a:ext uri="{0D108BD9-81ED-4DB2-BD59-A6C34878D82A}">
                    <a16:rowId xmlns:a16="http://schemas.microsoft.com/office/drawing/2014/main" val="4238057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Document redlines on hard copy and then attach redlines to </a:t>
                      </a:r>
                      <a:r>
                        <a:rPr lang="en-US" sz="1400" dirty="0" err="1" smtClean="0"/>
                        <a:t>eTPS</a:t>
                      </a:r>
                      <a:r>
                        <a:rPr lang="en-US" sz="1400" dirty="0" smtClean="0"/>
                        <a:t> as execution attachment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Document redlines on hard copy and then attach redlines to </a:t>
                      </a:r>
                      <a:r>
                        <a:rPr lang="en-US" sz="1400" dirty="0" err="1" smtClean="0"/>
                        <a:t>eTPS</a:t>
                      </a:r>
                      <a:r>
                        <a:rPr lang="en-US" sz="1400" dirty="0" smtClean="0"/>
                        <a:t> as execution attachment</a:t>
                      </a:r>
                    </a:p>
                  </a:txBody>
                  <a:tcPr/>
                </a:tc>
                <a:extLst>
                  <a:ext uri="{0D108BD9-81ED-4DB2-BD59-A6C34878D82A}">
                    <a16:rowId xmlns:a16="http://schemas.microsoft.com/office/drawing/2014/main" val="21808947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Document DRs in SharePoint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Document DRs in SharePoint </a:t>
                      </a:r>
                    </a:p>
                  </a:txBody>
                  <a:tcPr/>
                </a:tc>
                <a:extLst>
                  <a:ext uri="{0D108BD9-81ED-4DB2-BD59-A6C34878D82A}">
                    <a16:rowId xmlns:a16="http://schemas.microsoft.com/office/drawing/2014/main" val="1300740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TPS closed after work is executed, redlines updated in EDCC, DRs closed, and review by QA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00FF"/>
                          </a:solidFill>
                        </a:rPr>
                        <a:t>TPS closed after work is executed, redlines updated in EDCC, DRs closed, and review by subsystem lead</a:t>
                      </a:r>
                    </a:p>
                  </a:txBody>
                  <a:tcPr/>
                </a:tc>
                <a:extLst>
                  <a:ext uri="{0D108BD9-81ED-4DB2-BD59-A6C34878D82A}">
                    <a16:rowId xmlns:a16="http://schemas.microsoft.com/office/drawing/2014/main" val="2321240000"/>
                  </a:ext>
                </a:extLst>
              </a:tr>
            </a:tbl>
          </a:graphicData>
        </a:graphic>
      </p:graphicFrame>
      <p:sp>
        <p:nvSpPr>
          <p:cNvPr id="4" name="Slide Number Placeholder 3"/>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2849030957"/>
      </p:ext>
    </p:extLst>
  </p:cSld>
  <p:clrMapOvr>
    <a:masterClrMapping/>
  </p:clrMapOvr>
  <mc:AlternateContent xmlns:mc="http://schemas.openxmlformats.org/markup-compatibility/2006" xmlns:p14="http://schemas.microsoft.com/office/powerpoint/2010/main">
    <mc:Choice Requires="p14">
      <p:transition spd="slow" p14:dur="2000" advTm="110341"/>
    </mc:Choice>
    <mc:Fallback xmlns="">
      <p:transition spd="slow" advTm="11034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7645" b="7733"/>
          <a:stretch/>
        </p:blipFill>
        <p:spPr>
          <a:xfrm>
            <a:off x="0" y="-7145"/>
            <a:ext cx="12191999" cy="6865145"/>
          </a:xfrm>
          <a:prstGeom prst="rect">
            <a:avLst/>
          </a:prstGeom>
        </p:spPr>
      </p:pic>
      <p:sp>
        <p:nvSpPr>
          <p:cNvPr id="6" name="Title 5"/>
          <p:cNvSpPr>
            <a:spLocks noGrp="1"/>
          </p:cNvSpPr>
          <p:nvPr>
            <p:ph type="ctrTitle"/>
          </p:nvPr>
        </p:nvSpPr>
        <p:spPr>
          <a:xfrm>
            <a:off x="0" y="197963"/>
            <a:ext cx="12192000" cy="898738"/>
          </a:xfrm>
        </p:spPr>
        <p:txBody>
          <a:bodyPr>
            <a:normAutofit fontScale="90000"/>
          </a:bodyPr>
          <a:lstStyle/>
          <a:p>
            <a:r>
              <a:rPr lang="en-US" smtClean="0"/>
              <a:t>AA-2 &amp; EDR Background</a:t>
            </a:r>
            <a:endParaRPr lang="en-US" dirty="0"/>
          </a:p>
        </p:txBody>
      </p:sp>
      <p:sp>
        <p:nvSpPr>
          <p:cNvPr id="5" name="Slide Number Placeholder 4"/>
          <p:cNvSpPr>
            <a:spLocks noGrp="1"/>
          </p:cNvSpPr>
          <p:nvPr>
            <p:ph type="sldNum" sz="quarter" idx="4294967295"/>
          </p:nvPr>
        </p:nvSpPr>
        <p:spPr>
          <a:xfrm>
            <a:off x="11277600" y="6477000"/>
            <a:ext cx="914400" cy="271463"/>
          </a:xfrm>
          <a:prstGeom prst="rect">
            <a:avLst/>
          </a:prstGeom>
        </p:spPr>
        <p:txBody>
          <a:bodyPr/>
          <a:lstStyle/>
          <a:p>
            <a:pPr>
              <a:defRPr/>
            </a:pPr>
            <a:fld id="{8C042677-DFBC-43A8-8F50-F699E3962FB6}" type="slidenum">
              <a:rPr lang="en-US" smtClean="0"/>
              <a:pPr>
                <a:defRPr/>
              </a:pPr>
              <a:t>3</a:t>
            </a:fld>
            <a:endParaRPr lang="en-US" dirty="0"/>
          </a:p>
        </p:txBody>
      </p:sp>
    </p:spTree>
    <p:extLst>
      <p:ext uri="{BB962C8B-B14F-4D97-AF65-F5344CB8AC3E}">
        <p14:creationId xmlns:p14="http://schemas.microsoft.com/office/powerpoint/2010/main" val="2128553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45425"/>
          <a:stretch/>
        </p:blipFill>
        <p:spPr>
          <a:xfrm>
            <a:off x="8282265" y="1155966"/>
            <a:ext cx="3677798" cy="5174530"/>
          </a:xfrm>
          <a:prstGeom prst="rect">
            <a:avLst/>
          </a:prstGeom>
        </p:spPr>
      </p:pic>
      <p:sp>
        <p:nvSpPr>
          <p:cNvPr id="2" name="Title 1"/>
          <p:cNvSpPr>
            <a:spLocks noGrp="1"/>
          </p:cNvSpPr>
          <p:nvPr>
            <p:ph type="title"/>
          </p:nvPr>
        </p:nvSpPr>
        <p:spPr/>
        <p:txBody>
          <a:bodyPr/>
          <a:lstStyle/>
          <a:p>
            <a:r>
              <a:rPr lang="en-US" smtClean="0"/>
              <a:t>Background: AA-2 Flight Test</a:t>
            </a:r>
            <a:endParaRPr lang="en-US" dirty="0"/>
          </a:p>
        </p:txBody>
      </p:sp>
      <p:sp>
        <p:nvSpPr>
          <p:cNvPr id="3" name="Content Placeholder 2"/>
          <p:cNvSpPr>
            <a:spLocks noGrp="1"/>
          </p:cNvSpPr>
          <p:nvPr>
            <p:ph idx="1"/>
          </p:nvPr>
        </p:nvSpPr>
        <p:spPr>
          <a:xfrm>
            <a:off x="537327" y="1338607"/>
            <a:ext cx="7937369" cy="1740922"/>
          </a:xfrm>
        </p:spPr>
        <p:txBody>
          <a:bodyPr>
            <a:normAutofit fontScale="70000" lnSpcReduction="20000"/>
          </a:bodyPr>
          <a:lstStyle/>
          <a:p>
            <a:r>
              <a:rPr lang="en-US" dirty="0" smtClean="0"/>
              <a:t>Purpose: to perform an ascent abort with the LAS under flight-like, high dynamic pressure conditions </a:t>
            </a:r>
          </a:p>
          <a:p>
            <a:r>
              <a:rPr lang="en-US" dirty="0" smtClean="0"/>
              <a:t>Objectives: </a:t>
            </a:r>
          </a:p>
          <a:p>
            <a:pPr lvl="1"/>
            <a:r>
              <a:rPr lang="en-US" dirty="0" smtClean="0"/>
              <a:t>Primary: Demonstrate that the LAS would effectively maneuver the Crew Module (CM) away from the booster and jettison from the CM</a:t>
            </a:r>
          </a:p>
          <a:p>
            <a:pPr lvl="1"/>
            <a:r>
              <a:rPr lang="en-US" dirty="0" smtClean="0">
                <a:solidFill>
                  <a:srgbClr val="0070C0"/>
                </a:solidFill>
              </a:rPr>
              <a:t>Secondary: Collect flight test data which will be used in Orion vehicle certification</a:t>
            </a:r>
            <a:endParaRPr lang="en-US" dirty="0">
              <a:solidFill>
                <a:srgbClr val="0070C0"/>
              </a:solidFill>
            </a:endParaRPr>
          </a:p>
        </p:txBody>
      </p:sp>
      <p:grpSp>
        <p:nvGrpSpPr>
          <p:cNvPr id="7" name="Group 6"/>
          <p:cNvGrpSpPr>
            <a:grpSpLocks noChangeAspect="1"/>
          </p:cNvGrpSpPr>
          <p:nvPr/>
        </p:nvGrpSpPr>
        <p:grpSpPr>
          <a:xfrm>
            <a:off x="1451196" y="3079528"/>
            <a:ext cx="6605973" cy="3434393"/>
            <a:chOff x="1567872" y="3079528"/>
            <a:chExt cx="6929582" cy="360263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872" y="3079528"/>
              <a:ext cx="6929582" cy="3602635"/>
            </a:xfrm>
            <a:prstGeom prst="rect">
              <a:avLst/>
            </a:prstGeom>
          </p:spPr>
        </p:pic>
        <p:sp>
          <p:nvSpPr>
            <p:cNvPr id="6" name="TextBox 5"/>
            <p:cNvSpPr txBox="1"/>
            <p:nvPr/>
          </p:nvSpPr>
          <p:spPr>
            <a:xfrm>
              <a:off x="1567872" y="6309708"/>
              <a:ext cx="2488077" cy="368571"/>
            </a:xfrm>
            <a:prstGeom prst="rect">
              <a:avLst/>
            </a:prstGeom>
            <a:noFill/>
          </p:spPr>
          <p:txBody>
            <a:bodyPr wrap="square" rtlCol="0">
              <a:spAutoFit/>
            </a:bodyPr>
            <a:lstStyle/>
            <a:p>
              <a:r>
                <a:rPr lang="en-US" sz="1400" dirty="0"/>
                <a:t>Abort initiated</a:t>
              </a:r>
            </a:p>
          </p:txBody>
        </p:sp>
      </p:grpSp>
      <p:sp>
        <p:nvSpPr>
          <p:cNvPr id="9" name="TextBox 8"/>
          <p:cNvSpPr txBox="1"/>
          <p:nvPr/>
        </p:nvSpPr>
        <p:spPr>
          <a:xfrm>
            <a:off x="4907209" y="5578874"/>
            <a:ext cx="2889894" cy="738664"/>
          </a:xfrm>
          <a:prstGeom prst="rect">
            <a:avLst/>
          </a:prstGeom>
          <a:noFill/>
        </p:spPr>
        <p:txBody>
          <a:bodyPr wrap="none" rtlCol="0">
            <a:spAutoFit/>
          </a:bodyPr>
          <a:lstStyle/>
          <a:p>
            <a:r>
              <a:rPr lang="en-US" sz="1400" dirty="0" smtClean="0"/>
              <a:t>Not human rated</a:t>
            </a:r>
          </a:p>
          <a:p>
            <a:r>
              <a:rPr lang="en-US" sz="1400" dirty="0" smtClean="0"/>
              <a:t>Test Flight Duration: 3 min, 13 sec</a:t>
            </a:r>
          </a:p>
          <a:p>
            <a:r>
              <a:rPr lang="en-US" sz="1400" dirty="0" smtClean="0"/>
              <a:t>Test Flight Altitude: 31,000 </a:t>
            </a:r>
            <a:r>
              <a:rPr lang="en-US" sz="1400" dirty="0" err="1" smtClean="0"/>
              <a:t>ft</a:t>
            </a:r>
            <a:endParaRPr lang="en-US" sz="1400" dirty="0"/>
          </a:p>
        </p:txBody>
      </p:sp>
    </p:spTree>
    <p:extLst>
      <p:ext uri="{BB962C8B-B14F-4D97-AF65-F5344CB8AC3E}">
        <p14:creationId xmlns:p14="http://schemas.microsoft.com/office/powerpoint/2010/main" val="1521821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Background: Why EDR?</a:t>
            </a:r>
            <a:endParaRPr lang="en-US" dirty="0"/>
          </a:p>
        </p:txBody>
      </p:sp>
      <p:sp>
        <p:nvSpPr>
          <p:cNvPr id="65" name="Freeform 64"/>
          <p:cNvSpPr/>
          <p:nvPr/>
        </p:nvSpPr>
        <p:spPr bwMode="auto">
          <a:xfrm>
            <a:off x="2125328" y="1255889"/>
            <a:ext cx="6967872" cy="2477911"/>
          </a:xfrm>
          <a:custGeom>
            <a:avLst/>
            <a:gdLst>
              <a:gd name="connsiteX0" fmla="*/ 0 w 7395587"/>
              <a:gd name="connsiteY0" fmla="*/ 2230827 h 2230827"/>
              <a:gd name="connsiteX1" fmla="*/ 140677 w 7395587"/>
              <a:gd name="connsiteY1" fmla="*/ 1668119 h 2230827"/>
              <a:gd name="connsiteX2" fmla="*/ 622998 w 7395587"/>
              <a:gd name="connsiteY2" fmla="*/ 884348 h 2230827"/>
              <a:gd name="connsiteX3" fmla="*/ 1768510 w 7395587"/>
              <a:gd name="connsiteY3" fmla="*/ 241253 h 2230827"/>
              <a:gd name="connsiteX4" fmla="*/ 3617407 w 7395587"/>
              <a:gd name="connsiteY4" fmla="*/ 93 h 2230827"/>
              <a:gd name="connsiteX5" fmla="*/ 5576835 w 7395587"/>
              <a:gd name="connsiteY5" fmla="*/ 221156 h 2230827"/>
              <a:gd name="connsiteX6" fmla="*/ 7395587 w 7395587"/>
              <a:gd name="connsiteY6" fmla="*/ 824057 h 223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5587" h="2230827">
                <a:moveTo>
                  <a:pt x="0" y="2230827"/>
                </a:moveTo>
                <a:cubicBezTo>
                  <a:pt x="18422" y="2061679"/>
                  <a:pt x="36844" y="1892532"/>
                  <a:pt x="140677" y="1668119"/>
                </a:cubicBezTo>
                <a:cubicBezTo>
                  <a:pt x="244510" y="1443706"/>
                  <a:pt x="351693" y="1122159"/>
                  <a:pt x="622998" y="884348"/>
                </a:cubicBezTo>
                <a:cubicBezTo>
                  <a:pt x="894303" y="646537"/>
                  <a:pt x="1269442" y="388629"/>
                  <a:pt x="1768510" y="241253"/>
                </a:cubicBezTo>
                <a:cubicBezTo>
                  <a:pt x="2267578" y="93877"/>
                  <a:pt x="2982686" y="3442"/>
                  <a:pt x="3617407" y="93"/>
                </a:cubicBezTo>
                <a:cubicBezTo>
                  <a:pt x="4252128" y="-3256"/>
                  <a:pt x="4947138" y="83829"/>
                  <a:pt x="5576835" y="221156"/>
                </a:cubicBezTo>
                <a:cubicBezTo>
                  <a:pt x="6206532" y="358483"/>
                  <a:pt x="6801059" y="591270"/>
                  <a:pt x="7395587" y="824057"/>
                </a:cubicBezTo>
              </a:path>
            </a:pathLst>
          </a:custGeom>
          <a:noFill/>
          <a:ln w="12700" cap="flat" cmpd="sng" algn="ctr">
            <a:solidFill>
              <a:srgbClr val="FF0000"/>
            </a:solidFill>
            <a:prstDash val="dash"/>
            <a:round/>
            <a:headEnd type="none" w="med" len="med"/>
            <a:tailEnd type="none" w="med" len="med"/>
          </a:ln>
          <a:effectLst/>
        </p:spPr>
        <p:txBody>
          <a:bodyPr rtlCol="0" anchor="ctr"/>
          <a:lstStyle/>
          <a:p>
            <a:pPr algn="ctr"/>
            <a:endParaRPr lang="en-US" sz="3200">
              <a:latin typeface="Arial" panose="020B0604020202020204" pitchFamily="34" charset="0"/>
              <a:cs typeface="Arial" panose="020B0604020202020204" pitchFamily="34" charset="0"/>
            </a:endParaRPr>
          </a:p>
        </p:txBody>
      </p:sp>
      <p:pic>
        <p:nvPicPr>
          <p:cNvPr id="77" name="Picture 7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8900000">
            <a:off x="9560154" y="2704110"/>
            <a:ext cx="226760" cy="151209"/>
          </a:xfrm>
          <a:prstGeom prst="rect">
            <a:avLst/>
          </a:prstGeom>
        </p:spPr>
      </p:pic>
      <p:grpSp>
        <p:nvGrpSpPr>
          <p:cNvPr id="78" name="Group 77"/>
          <p:cNvGrpSpPr/>
          <p:nvPr/>
        </p:nvGrpSpPr>
        <p:grpSpPr>
          <a:xfrm rot="1758806">
            <a:off x="3806023" y="955070"/>
            <a:ext cx="1241159" cy="1111698"/>
            <a:chOff x="1726263" y="989962"/>
            <a:chExt cx="942118" cy="883467"/>
          </a:xfrm>
        </p:grpSpPr>
        <p:pic>
          <p:nvPicPr>
            <p:cNvPr id="79" name="Picture 7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820000">
              <a:off x="1947436" y="1309387"/>
              <a:ext cx="147032" cy="443950"/>
            </a:xfrm>
            <a:prstGeom prst="rect">
              <a:avLst/>
            </a:prstGeom>
          </p:spPr>
        </p:pic>
        <p:grpSp>
          <p:nvGrpSpPr>
            <p:cNvPr id="80" name="Group 79"/>
            <p:cNvGrpSpPr/>
            <p:nvPr/>
          </p:nvGrpSpPr>
          <p:grpSpPr>
            <a:xfrm>
              <a:off x="2180741" y="989962"/>
              <a:ext cx="487640" cy="379479"/>
              <a:chOff x="2180741" y="989962"/>
              <a:chExt cx="487640" cy="379479"/>
            </a:xfrm>
          </p:grpSpPr>
          <p:sp>
            <p:nvSpPr>
              <p:cNvPr id="91" name="Moon 90"/>
              <p:cNvSpPr/>
              <p:nvPr/>
            </p:nvSpPr>
            <p:spPr bwMode="auto">
              <a:xfrm rot="18898562">
                <a:off x="2222447" y="1273980"/>
                <a:ext cx="45719" cy="129131"/>
              </a:xfrm>
              <a:prstGeom prst="moon">
                <a:avLst>
                  <a:gd name="adj" fmla="val 87500"/>
                </a:avLst>
              </a:prstGeom>
              <a:solidFill>
                <a:schemeClr val="bg1">
                  <a:lumMod val="75000"/>
                </a:schemeClr>
              </a:solidFill>
              <a:ln w="0" cap="flat" cmpd="sng" algn="ctr">
                <a:solidFill>
                  <a:schemeClr val="tx1"/>
                </a:solid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92" name="Rectangle 91"/>
              <p:cNvSpPr/>
              <p:nvPr/>
            </p:nvSpPr>
            <p:spPr bwMode="auto">
              <a:xfrm rot="2956284">
                <a:off x="2483822" y="1107570"/>
                <a:ext cx="79754" cy="9043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pic>
            <p:nvPicPr>
              <p:cNvPr id="93" name="Picture 9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24728">
                <a:off x="2354999" y="928630"/>
                <a:ext cx="139655" cy="487109"/>
              </a:xfrm>
              <a:prstGeom prst="rect">
                <a:avLst/>
              </a:prstGeom>
            </p:spPr>
          </p:pic>
          <p:grpSp>
            <p:nvGrpSpPr>
              <p:cNvPr id="94" name="Group 93"/>
              <p:cNvGrpSpPr/>
              <p:nvPr/>
            </p:nvGrpSpPr>
            <p:grpSpPr>
              <a:xfrm rot="1353813">
                <a:off x="2261723" y="1091719"/>
                <a:ext cx="162281" cy="116140"/>
                <a:chOff x="2377365" y="3998016"/>
                <a:chExt cx="269506" cy="150871"/>
              </a:xfrm>
            </p:grpSpPr>
            <p:sp>
              <p:nvSpPr>
                <p:cNvPr id="105" name="Freeform 104"/>
                <p:cNvSpPr/>
                <p:nvPr/>
              </p:nvSpPr>
              <p:spPr bwMode="auto">
                <a:xfrm>
                  <a:off x="2377365" y="3999496"/>
                  <a:ext cx="269506" cy="146514"/>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106" name="Straight Connector 105"/>
                <p:cNvCxnSpPr/>
                <p:nvPr/>
              </p:nvCxnSpPr>
              <p:spPr bwMode="auto">
                <a:xfrm flipH="1">
                  <a:off x="2380761" y="4008512"/>
                  <a:ext cx="247234" cy="133176"/>
                </a:xfrm>
                <a:prstGeom prst="line">
                  <a:avLst/>
                </a:prstGeom>
                <a:noFill/>
                <a:ln w="9525" cap="flat" cmpd="sng" algn="ctr">
                  <a:solidFill>
                    <a:srgbClr val="FF0000"/>
                  </a:solidFill>
                  <a:prstDash val="solid"/>
                  <a:round/>
                  <a:headEnd type="none" w="med" len="med"/>
                  <a:tailEnd type="none" w="med" len="med"/>
                </a:ln>
                <a:effectLst/>
              </p:spPr>
            </p:cxnSp>
            <p:cxnSp>
              <p:nvCxnSpPr>
                <p:cNvPr id="107" name="Straight Connector 106"/>
                <p:cNvCxnSpPr/>
                <p:nvPr/>
              </p:nvCxnSpPr>
              <p:spPr bwMode="auto">
                <a:xfrm flipH="1">
                  <a:off x="2425806" y="4017504"/>
                  <a:ext cx="209105" cy="131383"/>
                </a:xfrm>
                <a:prstGeom prst="line">
                  <a:avLst/>
                </a:prstGeom>
                <a:noFill/>
                <a:ln w="9525" cap="flat" cmpd="sng" algn="ctr">
                  <a:solidFill>
                    <a:srgbClr val="FF0000"/>
                  </a:solidFill>
                  <a:prstDash val="solid"/>
                  <a:round/>
                  <a:headEnd type="none" w="med" len="med"/>
                  <a:tailEnd type="none" w="med" len="med"/>
                </a:ln>
                <a:effectLst/>
              </p:spPr>
            </p:cxnSp>
            <p:cxnSp>
              <p:nvCxnSpPr>
                <p:cNvPr id="108" name="Straight Connector 107"/>
                <p:cNvCxnSpPr/>
                <p:nvPr/>
              </p:nvCxnSpPr>
              <p:spPr bwMode="auto">
                <a:xfrm flipH="1">
                  <a:off x="2392879" y="3998016"/>
                  <a:ext cx="229914" cy="100647"/>
                </a:xfrm>
                <a:prstGeom prst="line">
                  <a:avLst/>
                </a:prstGeom>
                <a:noFill/>
                <a:ln w="9525" cap="flat" cmpd="sng" algn="ctr">
                  <a:solidFill>
                    <a:srgbClr val="FF0000"/>
                  </a:solidFill>
                  <a:prstDash val="solid"/>
                  <a:round/>
                  <a:headEnd type="none" w="med" len="med"/>
                  <a:tailEnd type="none" w="med" len="med"/>
                </a:ln>
                <a:effectLst/>
              </p:spPr>
            </p:cxnSp>
          </p:grpSp>
          <p:grpSp>
            <p:nvGrpSpPr>
              <p:cNvPr id="95" name="Group 94"/>
              <p:cNvGrpSpPr/>
              <p:nvPr/>
            </p:nvGrpSpPr>
            <p:grpSpPr>
              <a:xfrm rot="4799599" flipH="1">
                <a:off x="2336219" y="1220208"/>
                <a:ext cx="207740" cy="90725"/>
                <a:chOff x="1743932" y="5856311"/>
                <a:chExt cx="285092" cy="159385"/>
              </a:xfrm>
            </p:grpSpPr>
            <p:sp>
              <p:nvSpPr>
                <p:cNvPr id="101" name="Freeform 100"/>
                <p:cNvSpPr/>
                <p:nvPr/>
              </p:nvSpPr>
              <p:spPr bwMode="auto">
                <a:xfrm>
                  <a:off x="1743932" y="5857875"/>
                  <a:ext cx="285092" cy="154781"/>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102" name="Straight Connector 101"/>
                <p:cNvCxnSpPr/>
                <p:nvPr/>
              </p:nvCxnSpPr>
              <p:spPr bwMode="auto">
                <a:xfrm flipH="1">
                  <a:off x="1747524" y="5867399"/>
                  <a:ext cx="261532" cy="140691"/>
                </a:xfrm>
                <a:prstGeom prst="line">
                  <a:avLst/>
                </a:prstGeom>
                <a:noFill/>
                <a:ln w="9525" cap="flat" cmpd="sng" algn="ctr">
                  <a:solidFill>
                    <a:srgbClr val="FF0000"/>
                  </a:solidFill>
                  <a:prstDash val="solid"/>
                  <a:round/>
                  <a:headEnd type="none" w="med" len="med"/>
                  <a:tailEnd type="none" w="med" len="med"/>
                </a:ln>
                <a:effectLst/>
              </p:spPr>
            </p:cxnSp>
            <p:cxnSp>
              <p:nvCxnSpPr>
                <p:cNvPr id="103" name="Straight Connector 102"/>
                <p:cNvCxnSpPr/>
                <p:nvPr/>
              </p:nvCxnSpPr>
              <p:spPr bwMode="auto">
                <a:xfrm flipH="1">
                  <a:off x="1795174" y="5876899"/>
                  <a:ext cx="221198" cy="138797"/>
                </a:xfrm>
                <a:prstGeom prst="line">
                  <a:avLst/>
                </a:prstGeom>
                <a:noFill/>
                <a:ln w="9525" cap="flat" cmpd="sng" algn="ctr">
                  <a:solidFill>
                    <a:srgbClr val="FF0000"/>
                  </a:solidFill>
                  <a:prstDash val="solid"/>
                  <a:round/>
                  <a:headEnd type="none" w="med" len="med"/>
                  <a:tailEnd type="none" w="med" len="med"/>
                </a:ln>
                <a:effectLst/>
              </p:spPr>
            </p:cxnSp>
            <p:cxnSp>
              <p:nvCxnSpPr>
                <p:cNvPr id="104" name="Straight Connector 103"/>
                <p:cNvCxnSpPr/>
                <p:nvPr/>
              </p:nvCxnSpPr>
              <p:spPr bwMode="auto">
                <a:xfrm flipH="1">
                  <a:off x="1760343" y="5856311"/>
                  <a:ext cx="243210" cy="106326"/>
                </a:xfrm>
                <a:prstGeom prst="line">
                  <a:avLst/>
                </a:prstGeom>
                <a:noFill/>
                <a:ln w="9525" cap="flat" cmpd="sng" algn="ctr">
                  <a:solidFill>
                    <a:srgbClr val="FF0000"/>
                  </a:solidFill>
                  <a:prstDash val="solid"/>
                  <a:round/>
                  <a:headEnd type="none" w="med" len="med"/>
                  <a:tailEnd type="none" w="med" len="med"/>
                </a:ln>
                <a:effectLst/>
              </p:spPr>
            </p:cxnSp>
          </p:grpSp>
          <p:cxnSp>
            <p:nvCxnSpPr>
              <p:cNvPr id="96" name="Straight Connector 95"/>
              <p:cNvCxnSpPr/>
              <p:nvPr/>
            </p:nvCxnSpPr>
            <p:spPr bwMode="auto">
              <a:xfrm rot="608626" flipH="1" flipV="1">
                <a:off x="2518271" y="1002241"/>
                <a:ext cx="38185" cy="16038"/>
              </a:xfrm>
              <a:prstGeom prst="line">
                <a:avLst/>
              </a:prstGeom>
              <a:noFill/>
              <a:ln w="9525" cap="flat" cmpd="sng" algn="ctr">
                <a:solidFill>
                  <a:srgbClr val="FF0000"/>
                </a:solidFill>
                <a:prstDash val="solid"/>
                <a:round/>
                <a:headEnd type="none" w="med" len="med"/>
                <a:tailEnd type="none" w="med" len="med"/>
              </a:ln>
              <a:effectLst/>
            </p:spPr>
          </p:cxnSp>
          <p:cxnSp>
            <p:nvCxnSpPr>
              <p:cNvPr id="97" name="Straight Connector 96"/>
              <p:cNvCxnSpPr/>
              <p:nvPr/>
            </p:nvCxnSpPr>
            <p:spPr bwMode="auto">
              <a:xfrm rot="608626" flipH="1" flipV="1">
                <a:off x="2529307" y="989962"/>
                <a:ext cx="28239" cy="29296"/>
              </a:xfrm>
              <a:prstGeom prst="line">
                <a:avLst/>
              </a:prstGeom>
              <a:noFill/>
              <a:ln w="9525" cap="flat" cmpd="sng" algn="ctr">
                <a:solidFill>
                  <a:srgbClr val="FF0000"/>
                </a:solidFill>
                <a:prstDash val="solid"/>
                <a:round/>
                <a:headEnd type="none" w="med" len="med"/>
                <a:tailEnd type="none" w="med" len="med"/>
              </a:ln>
              <a:effectLst/>
            </p:spPr>
          </p:cxnSp>
          <p:grpSp>
            <p:nvGrpSpPr>
              <p:cNvPr id="98" name="Group 97"/>
              <p:cNvGrpSpPr/>
              <p:nvPr/>
            </p:nvGrpSpPr>
            <p:grpSpPr>
              <a:xfrm rot="11706685">
                <a:off x="2574579" y="1049427"/>
                <a:ext cx="38185" cy="29296"/>
                <a:chOff x="2752605" y="3549221"/>
                <a:chExt cx="63415" cy="38057"/>
              </a:xfrm>
            </p:grpSpPr>
            <p:cxnSp>
              <p:nvCxnSpPr>
                <p:cNvPr id="99" name="Straight Connector 98"/>
                <p:cNvCxnSpPr/>
                <p:nvPr/>
              </p:nvCxnSpPr>
              <p:spPr bwMode="auto">
                <a:xfrm flipH="1" flipV="1">
                  <a:off x="2752605" y="3566444"/>
                  <a:ext cx="63415" cy="20834"/>
                </a:xfrm>
                <a:prstGeom prst="line">
                  <a:avLst/>
                </a:prstGeom>
                <a:noFill/>
                <a:ln w="9525" cap="flat" cmpd="sng" algn="ctr">
                  <a:solidFill>
                    <a:srgbClr val="FF0000"/>
                  </a:solidFill>
                  <a:prstDash val="solid"/>
                  <a:round/>
                  <a:headEnd type="none" w="med" len="med"/>
                  <a:tailEnd type="none" w="med" len="med"/>
                </a:ln>
                <a:effectLst/>
              </p:spPr>
            </p:cxnSp>
            <p:cxnSp>
              <p:nvCxnSpPr>
                <p:cNvPr id="100" name="Straight Connector 99"/>
                <p:cNvCxnSpPr/>
                <p:nvPr/>
              </p:nvCxnSpPr>
              <p:spPr bwMode="auto">
                <a:xfrm flipH="1" flipV="1">
                  <a:off x="2769123" y="3549221"/>
                  <a:ext cx="46897" cy="38057"/>
                </a:xfrm>
                <a:prstGeom prst="line">
                  <a:avLst/>
                </a:prstGeom>
                <a:noFill/>
                <a:ln w="9525" cap="flat" cmpd="sng" algn="ctr">
                  <a:solidFill>
                    <a:srgbClr val="FF0000"/>
                  </a:solidFill>
                  <a:prstDash val="solid"/>
                  <a:round/>
                  <a:headEnd type="none" w="med" len="med"/>
                  <a:tailEnd type="none" w="med" len="med"/>
                </a:ln>
                <a:effectLst/>
              </p:spPr>
            </p:cxnSp>
          </p:grpSp>
        </p:grpSp>
        <p:grpSp>
          <p:nvGrpSpPr>
            <p:cNvPr id="81" name="Group 80"/>
            <p:cNvGrpSpPr/>
            <p:nvPr/>
          </p:nvGrpSpPr>
          <p:grpSpPr>
            <a:xfrm rot="6374586" flipH="1">
              <a:off x="1699036" y="1724196"/>
              <a:ext cx="207740" cy="90725"/>
              <a:chOff x="1743932" y="5856311"/>
              <a:chExt cx="285092" cy="159385"/>
            </a:xfrm>
          </p:grpSpPr>
          <p:sp>
            <p:nvSpPr>
              <p:cNvPr id="87" name="Freeform 86"/>
              <p:cNvSpPr/>
              <p:nvPr/>
            </p:nvSpPr>
            <p:spPr bwMode="auto">
              <a:xfrm>
                <a:off x="1743932" y="5857875"/>
                <a:ext cx="285092" cy="154781"/>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88" name="Straight Connector 87"/>
              <p:cNvCxnSpPr/>
              <p:nvPr/>
            </p:nvCxnSpPr>
            <p:spPr bwMode="auto">
              <a:xfrm flipH="1">
                <a:off x="1747524" y="5867399"/>
                <a:ext cx="261532" cy="140691"/>
              </a:xfrm>
              <a:prstGeom prst="line">
                <a:avLst/>
              </a:prstGeom>
              <a:noFill/>
              <a:ln w="9525" cap="flat" cmpd="sng" algn="ctr">
                <a:solidFill>
                  <a:srgbClr val="FF0000"/>
                </a:solidFill>
                <a:prstDash val="solid"/>
                <a:round/>
                <a:headEnd type="none" w="med" len="med"/>
                <a:tailEnd type="none" w="med" len="med"/>
              </a:ln>
              <a:effectLst/>
            </p:spPr>
          </p:cxnSp>
          <p:cxnSp>
            <p:nvCxnSpPr>
              <p:cNvPr id="89" name="Straight Connector 88"/>
              <p:cNvCxnSpPr/>
              <p:nvPr/>
            </p:nvCxnSpPr>
            <p:spPr bwMode="auto">
              <a:xfrm flipH="1">
                <a:off x="1795174" y="5876899"/>
                <a:ext cx="221198" cy="138797"/>
              </a:xfrm>
              <a:prstGeom prst="line">
                <a:avLst/>
              </a:prstGeom>
              <a:noFill/>
              <a:ln w="9525" cap="flat" cmpd="sng" algn="ctr">
                <a:solidFill>
                  <a:srgbClr val="FF0000"/>
                </a:solidFill>
                <a:prstDash val="solid"/>
                <a:round/>
                <a:headEnd type="none" w="med" len="med"/>
                <a:tailEnd type="none" w="med" len="med"/>
              </a:ln>
              <a:effectLst/>
            </p:spPr>
          </p:cxnSp>
          <p:cxnSp>
            <p:nvCxnSpPr>
              <p:cNvPr id="90" name="Straight Connector 89"/>
              <p:cNvCxnSpPr/>
              <p:nvPr/>
            </p:nvCxnSpPr>
            <p:spPr bwMode="auto">
              <a:xfrm flipH="1">
                <a:off x="1760343" y="5856311"/>
                <a:ext cx="243210" cy="106326"/>
              </a:xfrm>
              <a:prstGeom prst="line">
                <a:avLst/>
              </a:prstGeom>
              <a:noFill/>
              <a:ln w="9525" cap="flat" cmpd="sng" algn="ctr">
                <a:solidFill>
                  <a:srgbClr val="FF0000"/>
                </a:solidFill>
                <a:prstDash val="solid"/>
                <a:round/>
                <a:headEnd type="none" w="med" len="med"/>
                <a:tailEnd type="none" w="med" len="med"/>
              </a:ln>
              <a:effectLst/>
            </p:spPr>
          </p:cxnSp>
        </p:grpSp>
        <p:grpSp>
          <p:nvGrpSpPr>
            <p:cNvPr id="82" name="Group 81"/>
            <p:cNvGrpSpPr/>
            <p:nvPr/>
          </p:nvGrpSpPr>
          <p:grpSpPr>
            <a:xfrm rot="7219802" flipH="1">
              <a:off x="1667756" y="1687680"/>
              <a:ext cx="207740" cy="90725"/>
              <a:chOff x="1743932" y="5856311"/>
              <a:chExt cx="285092" cy="159385"/>
            </a:xfrm>
          </p:grpSpPr>
          <p:sp>
            <p:nvSpPr>
              <p:cNvPr id="83" name="Freeform 82"/>
              <p:cNvSpPr/>
              <p:nvPr/>
            </p:nvSpPr>
            <p:spPr bwMode="auto">
              <a:xfrm>
                <a:off x="1743932" y="5857875"/>
                <a:ext cx="285092" cy="154781"/>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84" name="Straight Connector 83"/>
              <p:cNvCxnSpPr/>
              <p:nvPr/>
            </p:nvCxnSpPr>
            <p:spPr bwMode="auto">
              <a:xfrm flipH="1">
                <a:off x="1747524" y="5867399"/>
                <a:ext cx="261532" cy="140691"/>
              </a:xfrm>
              <a:prstGeom prst="line">
                <a:avLst/>
              </a:prstGeom>
              <a:noFill/>
              <a:ln w="9525" cap="flat" cmpd="sng" algn="ctr">
                <a:solidFill>
                  <a:srgbClr val="FF0000"/>
                </a:solidFill>
                <a:prstDash val="solid"/>
                <a:round/>
                <a:headEnd type="none" w="med" len="med"/>
                <a:tailEnd type="none" w="med" len="med"/>
              </a:ln>
              <a:effectLst/>
            </p:spPr>
          </p:cxnSp>
          <p:cxnSp>
            <p:nvCxnSpPr>
              <p:cNvPr id="85" name="Straight Connector 84"/>
              <p:cNvCxnSpPr/>
              <p:nvPr/>
            </p:nvCxnSpPr>
            <p:spPr bwMode="auto">
              <a:xfrm flipH="1">
                <a:off x="1795174" y="5876899"/>
                <a:ext cx="221198" cy="138797"/>
              </a:xfrm>
              <a:prstGeom prst="line">
                <a:avLst/>
              </a:prstGeom>
              <a:noFill/>
              <a:ln w="9525" cap="flat" cmpd="sng" algn="ctr">
                <a:solidFill>
                  <a:srgbClr val="FF0000"/>
                </a:solidFill>
                <a:prstDash val="solid"/>
                <a:round/>
                <a:headEnd type="none" w="med" len="med"/>
                <a:tailEnd type="none" w="med" len="med"/>
              </a:ln>
              <a:effectLst/>
            </p:spPr>
          </p:cxnSp>
          <p:cxnSp>
            <p:nvCxnSpPr>
              <p:cNvPr id="86" name="Straight Connector 85"/>
              <p:cNvCxnSpPr/>
              <p:nvPr/>
            </p:nvCxnSpPr>
            <p:spPr bwMode="auto">
              <a:xfrm flipH="1">
                <a:off x="1760343" y="5856311"/>
                <a:ext cx="243210" cy="106326"/>
              </a:xfrm>
              <a:prstGeom prst="line">
                <a:avLst/>
              </a:prstGeom>
              <a:noFill/>
              <a:ln w="9525" cap="flat" cmpd="sng" algn="ctr">
                <a:solidFill>
                  <a:srgbClr val="FF0000"/>
                </a:solidFill>
                <a:prstDash val="solid"/>
                <a:round/>
                <a:headEnd type="none" w="med" len="med"/>
                <a:tailEnd type="none" w="med" len="med"/>
              </a:ln>
              <a:effectLst/>
            </p:spPr>
          </p:cxnSp>
        </p:grpSp>
      </p:grpSp>
      <p:grpSp>
        <p:nvGrpSpPr>
          <p:cNvPr id="109" name="Group 108"/>
          <p:cNvGrpSpPr/>
          <p:nvPr/>
        </p:nvGrpSpPr>
        <p:grpSpPr>
          <a:xfrm rot="1053584">
            <a:off x="2413683" y="1550542"/>
            <a:ext cx="546532" cy="1268808"/>
            <a:chOff x="894313" y="1903135"/>
            <a:chExt cx="414853" cy="1008322"/>
          </a:xfrm>
        </p:grpSpPr>
        <p:grpSp>
          <p:nvGrpSpPr>
            <p:cNvPr id="110" name="Group 109"/>
            <p:cNvGrpSpPr/>
            <p:nvPr/>
          </p:nvGrpSpPr>
          <p:grpSpPr>
            <a:xfrm rot="1740000">
              <a:off x="1119203" y="1903135"/>
              <a:ext cx="189963" cy="842540"/>
              <a:chOff x="2258230" y="3533388"/>
              <a:chExt cx="692533" cy="3418533"/>
            </a:xfrm>
          </p:grpSpPr>
          <p:pic>
            <p:nvPicPr>
              <p:cNvPr id="122" name="Picture 1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58230" y="3533388"/>
                <a:ext cx="692533" cy="3180520"/>
              </a:xfrm>
              <a:prstGeom prst="rect">
                <a:avLst/>
              </a:prstGeom>
            </p:spPr>
          </p:pic>
          <p:sp>
            <p:nvSpPr>
              <p:cNvPr id="123" name="Freeform 122"/>
              <p:cNvSpPr/>
              <p:nvPr/>
            </p:nvSpPr>
            <p:spPr bwMode="auto">
              <a:xfrm>
                <a:off x="2483644" y="6715125"/>
                <a:ext cx="254794" cy="233363"/>
              </a:xfrm>
              <a:custGeom>
                <a:avLst/>
                <a:gdLst>
                  <a:gd name="connsiteX0" fmla="*/ 38100 w 254794"/>
                  <a:gd name="connsiteY0" fmla="*/ 0 h 233363"/>
                  <a:gd name="connsiteX1" fmla="*/ 19050 w 254794"/>
                  <a:gd name="connsiteY1" fmla="*/ 69056 h 233363"/>
                  <a:gd name="connsiteX2" fmla="*/ 4762 w 254794"/>
                  <a:gd name="connsiteY2" fmla="*/ 128588 h 233363"/>
                  <a:gd name="connsiteX3" fmla="*/ 0 w 254794"/>
                  <a:gd name="connsiteY3" fmla="*/ 169069 h 233363"/>
                  <a:gd name="connsiteX4" fmla="*/ 0 w 254794"/>
                  <a:gd name="connsiteY4" fmla="*/ 216694 h 233363"/>
                  <a:gd name="connsiteX5" fmla="*/ 0 w 254794"/>
                  <a:gd name="connsiteY5" fmla="*/ 233363 h 233363"/>
                  <a:gd name="connsiteX6" fmla="*/ 247650 w 254794"/>
                  <a:gd name="connsiteY6" fmla="*/ 230981 h 233363"/>
                  <a:gd name="connsiteX7" fmla="*/ 254794 w 254794"/>
                  <a:gd name="connsiteY7" fmla="*/ 230981 h 233363"/>
                  <a:gd name="connsiteX8" fmla="*/ 254794 w 254794"/>
                  <a:gd name="connsiteY8" fmla="*/ 195263 h 233363"/>
                  <a:gd name="connsiteX9" fmla="*/ 254794 w 254794"/>
                  <a:gd name="connsiteY9" fmla="*/ 135731 h 233363"/>
                  <a:gd name="connsiteX10" fmla="*/ 240506 w 254794"/>
                  <a:gd name="connsiteY10" fmla="*/ 76200 h 233363"/>
                  <a:gd name="connsiteX11" fmla="*/ 226219 w 254794"/>
                  <a:gd name="connsiteY11" fmla="*/ 33338 h 233363"/>
                  <a:gd name="connsiteX12" fmla="*/ 209550 w 254794"/>
                  <a:gd name="connsiteY12" fmla="*/ 0 h 233363"/>
                  <a:gd name="connsiteX13" fmla="*/ 38100 w 254794"/>
                  <a:gd name="connsiteY13" fmla="*/ 0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4" h="233363">
                    <a:moveTo>
                      <a:pt x="38100" y="0"/>
                    </a:moveTo>
                    <a:lnTo>
                      <a:pt x="19050" y="69056"/>
                    </a:lnTo>
                    <a:lnTo>
                      <a:pt x="4762" y="128588"/>
                    </a:lnTo>
                    <a:lnTo>
                      <a:pt x="0" y="169069"/>
                    </a:lnTo>
                    <a:lnTo>
                      <a:pt x="0" y="216694"/>
                    </a:lnTo>
                    <a:lnTo>
                      <a:pt x="0" y="233363"/>
                    </a:lnTo>
                    <a:lnTo>
                      <a:pt x="247650" y="230981"/>
                    </a:lnTo>
                    <a:lnTo>
                      <a:pt x="254794" y="230981"/>
                    </a:lnTo>
                    <a:lnTo>
                      <a:pt x="254794" y="195263"/>
                    </a:lnTo>
                    <a:lnTo>
                      <a:pt x="254794" y="135731"/>
                    </a:lnTo>
                    <a:lnTo>
                      <a:pt x="240506" y="76200"/>
                    </a:lnTo>
                    <a:lnTo>
                      <a:pt x="226219" y="33338"/>
                    </a:lnTo>
                    <a:lnTo>
                      <a:pt x="209550" y="0"/>
                    </a:lnTo>
                    <a:lnTo>
                      <a:pt x="38100" y="0"/>
                    </a:ln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124" name="Straight Connector 123"/>
              <p:cNvCxnSpPr/>
              <p:nvPr/>
            </p:nvCxnSpPr>
            <p:spPr bwMode="auto">
              <a:xfrm>
                <a:off x="2476500" y="6951921"/>
                <a:ext cx="267641" cy="0"/>
              </a:xfrm>
              <a:prstGeom prst="line">
                <a:avLst/>
              </a:prstGeom>
              <a:noFill/>
              <a:ln w="9525" cap="flat" cmpd="sng" algn="ctr">
                <a:solidFill>
                  <a:schemeClr val="tx1">
                    <a:lumMod val="65000"/>
                    <a:lumOff val="35000"/>
                  </a:schemeClr>
                </a:solidFill>
                <a:prstDash val="solid"/>
                <a:round/>
                <a:headEnd type="none" w="med" len="med"/>
                <a:tailEnd type="none" w="med" len="med"/>
              </a:ln>
              <a:effectLst/>
            </p:spPr>
          </p:cxnSp>
          <p:sp>
            <p:nvSpPr>
              <p:cNvPr id="125" name="Freeform 124"/>
              <p:cNvSpPr/>
              <p:nvPr/>
            </p:nvSpPr>
            <p:spPr bwMode="auto">
              <a:xfrm>
                <a:off x="2476500" y="6713908"/>
                <a:ext cx="41155" cy="238012"/>
              </a:xfrm>
              <a:custGeom>
                <a:avLst/>
                <a:gdLst>
                  <a:gd name="connsiteX0" fmla="*/ 3238 w 36897"/>
                  <a:gd name="connsiteY0" fmla="*/ 185124 h 185124"/>
                  <a:gd name="connsiteX1" fmla="*/ 3238 w 36897"/>
                  <a:gd name="connsiteY1" fmla="*/ 100977 h 185124"/>
                  <a:gd name="connsiteX2" fmla="*/ 36897 w 36897"/>
                  <a:gd name="connsiteY2" fmla="*/ 0 h 185124"/>
                </a:gdLst>
                <a:ahLst/>
                <a:cxnLst>
                  <a:cxn ang="0">
                    <a:pos x="connsiteX0" y="connsiteY0"/>
                  </a:cxn>
                  <a:cxn ang="0">
                    <a:pos x="connsiteX1" y="connsiteY1"/>
                  </a:cxn>
                  <a:cxn ang="0">
                    <a:pos x="connsiteX2" y="connsiteY2"/>
                  </a:cxn>
                </a:cxnLst>
                <a:rect l="l" t="t" r="r" b="b"/>
                <a:pathLst>
                  <a:path w="36897" h="185124">
                    <a:moveTo>
                      <a:pt x="3238" y="185124"/>
                    </a:moveTo>
                    <a:cubicBezTo>
                      <a:pt x="433" y="158477"/>
                      <a:pt x="-2372" y="131831"/>
                      <a:pt x="3238" y="100977"/>
                    </a:cubicBezTo>
                    <a:cubicBezTo>
                      <a:pt x="8848" y="70123"/>
                      <a:pt x="22872" y="35061"/>
                      <a:pt x="36897" y="0"/>
                    </a:cubicBezTo>
                  </a:path>
                </a:pathLst>
              </a:custGeom>
              <a:noFill/>
              <a:ln w="9525" cap="flat" cmpd="sng" algn="ctr">
                <a:solidFill>
                  <a:schemeClr val="tx1">
                    <a:lumMod val="65000"/>
                    <a:lumOff val="35000"/>
                  </a:schemeClr>
                </a:solidFill>
                <a:prstDash val="solid"/>
                <a:round/>
                <a:headEnd type="none" w="med" len="med"/>
                <a:tailEnd type="none" w="med" len="med"/>
              </a:ln>
              <a:effectLst/>
            </p:spPr>
            <p:txBody>
              <a:bodyPr rtlCol="0" anchor="ctr"/>
              <a:lstStyle/>
              <a:p>
                <a:pPr algn="ctr"/>
                <a:endParaRPr lang="en-US" sz="3200">
                  <a:latin typeface="Arial" panose="020B0604020202020204" pitchFamily="34" charset="0"/>
                  <a:cs typeface="Arial" panose="020B0604020202020204" pitchFamily="34" charset="0"/>
                </a:endParaRPr>
              </a:p>
            </p:txBody>
          </p:sp>
          <p:sp>
            <p:nvSpPr>
              <p:cNvPr id="126" name="Freeform 125"/>
              <p:cNvSpPr/>
              <p:nvPr/>
            </p:nvSpPr>
            <p:spPr bwMode="auto">
              <a:xfrm flipH="1">
                <a:off x="2703439" y="6713908"/>
                <a:ext cx="41155" cy="238012"/>
              </a:xfrm>
              <a:custGeom>
                <a:avLst/>
                <a:gdLst>
                  <a:gd name="connsiteX0" fmla="*/ 3238 w 36897"/>
                  <a:gd name="connsiteY0" fmla="*/ 185124 h 185124"/>
                  <a:gd name="connsiteX1" fmla="*/ 3238 w 36897"/>
                  <a:gd name="connsiteY1" fmla="*/ 100977 h 185124"/>
                  <a:gd name="connsiteX2" fmla="*/ 36897 w 36897"/>
                  <a:gd name="connsiteY2" fmla="*/ 0 h 185124"/>
                </a:gdLst>
                <a:ahLst/>
                <a:cxnLst>
                  <a:cxn ang="0">
                    <a:pos x="connsiteX0" y="connsiteY0"/>
                  </a:cxn>
                  <a:cxn ang="0">
                    <a:pos x="connsiteX1" y="connsiteY1"/>
                  </a:cxn>
                  <a:cxn ang="0">
                    <a:pos x="connsiteX2" y="connsiteY2"/>
                  </a:cxn>
                </a:cxnLst>
                <a:rect l="l" t="t" r="r" b="b"/>
                <a:pathLst>
                  <a:path w="36897" h="185124">
                    <a:moveTo>
                      <a:pt x="3238" y="185124"/>
                    </a:moveTo>
                    <a:cubicBezTo>
                      <a:pt x="433" y="158477"/>
                      <a:pt x="-2372" y="131831"/>
                      <a:pt x="3238" y="100977"/>
                    </a:cubicBezTo>
                    <a:cubicBezTo>
                      <a:pt x="8848" y="70123"/>
                      <a:pt x="22872" y="35061"/>
                      <a:pt x="36897" y="0"/>
                    </a:cubicBezTo>
                  </a:path>
                </a:pathLst>
              </a:custGeom>
              <a:noFill/>
              <a:ln w="9525" cap="flat" cmpd="sng" algn="ctr">
                <a:solidFill>
                  <a:schemeClr val="tx1">
                    <a:lumMod val="65000"/>
                    <a:lumOff val="35000"/>
                  </a:schemeClr>
                </a:solidFill>
                <a:prstDash val="solid"/>
                <a:round/>
                <a:headEnd type="none" w="med" len="med"/>
                <a:tailEnd type="none" w="med" len="med"/>
              </a:ln>
              <a:effectLst/>
            </p:spPr>
            <p:txBody>
              <a:bodyPr rtlCol="0" anchor="ctr"/>
              <a:lstStyle/>
              <a:p>
                <a:pPr algn="ctr"/>
                <a:endParaRPr lang="en-US" sz="3200">
                  <a:latin typeface="Arial" panose="020B0604020202020204" pitchFamily="34" charset="0"/>
                  <a:cs typeface="Arial" panose="020B0604020202020204" pitchFamily="34" charset="0"/>
                </a:endParaRPr>
              </a:p>
            </p:txBody>
          </p:sp>
        </p:grpSp>
        <p:grpSp>
          <p:nvGrpSpPr>
            <p:cNvPr id="111" name="Group 110"/>
            <p:cNvGrpSpPr/>
            <p:nvPr/>
          </p:nvGrpSpPr>
          <p:grpSpPr>
            <a:xfrm rot="20723046">
              <a:off x="894313" y="2667201"/>
              <a:ext cx="122005" cy="244256"/>
              <a:chOff x="861910" y="2663982"/>
              <a:chExt cx="122005" cy="244256"/>
            </a:xfrm>
          </p:grpSpPr>
          <p:grpSp>
            <p:nvGrpSpPr>
              <p:cNvPr id="112" name="Group 111"/>
              <p:cNvGrpSpPr/>
              <p:nvPr/>
            </p:nvGrpSpPr>
            <p:grpSpPr>
              <a:xfrm rot="6374586" flipH="1">
                <a:off x="834683" y="2759005"/>
                <a:ext cx="207740" cy="90725"/>
                <a:chOff x="1743932" y="5856311"/>
                <a:chExt cx="285092" cy="159385"/>
              </a:xfrm>
            </p:grpSpPr>
            <p:sp>
              <p:nvSpPr>
                <p:cNvPr id="118" name="Freeform 117"/>
                <p:cNvSpPr/>
                <p:nvPr/>
              </p:nvSpPr>
              <p:spPr bwMode="auto">
                <a:xfrm>
                  <a:off x="1743932" y="5857875"/>
                  <a:ext cx="285092" cy="154781"/>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119" name="Straight Connector 118"/>
                <p:cNvCxnSpPr/>
                <p:nvPr/>
              </p:nvCxnSpPr>
              <p:spPr bwMode="auto">
                <a:xfrm flipH="1">
                  <a:off x="1747524" y="5867399"/>
                  <a:ext cx="261532" cy="140691"/>
                </a:xfrm>
                <a:prstGeom prst="line">
                  <a:avLst/>
                </a:prstGeom>
                <a:noFill/>
                <a:ln w="9525" cap="flat" cmpd="sng" algn="ctr">
                  <a:solidFill>
                    <a:srgbClr val="FF0000"/>
                  </a:solidFill>
                  <a:prstDash val="solid"/>
                  <a:round/>
                  <a:headEnd type="none" w="med" len="med"/>
                  <a:tailEnd type="none" w="med" len="med"/>
                </a:ln>
                <a:effectLst/>
              </p:spPr>
            </p:cxnSp>
            <p:cxnSp>
              <p:nvCxnSpPr>
                <p:cNvPr id="120" name="Straight Connector 119"/>
                <p:cNvCxnSpPr/>
                <p:nvPr/>
              </p:nvCxnSpPr>
              <p:spPr bwMode="auto">
                <a:xfrm flipH="1">
                  <a:off x="1795174" y="5876899"/>
                  <a:ext cx="221198" cy="138797"/>
                </a:xfrm>
                <a:prstGeom prst="line">
                  <a:avLst/>
                </a:prstGeom>
                <a:noFill/>
                <a:ln w="9525" cap="flat" cmpd="sng" algn="ctr">
                  <a:solidFill>
                    <a:srgbClr val="FF0000"/>
                  </a:solidFill>
                  <a:prstDash val="solid"/>
                  <a:round/>
                  <a:headEnd type="none" w="med" len="med"/>
                  <a:tailEnd type="none" w="med" len="med"/>
                </a:ln>
                <a:effectLst/>
              </p:spPr>
            </p:cxnSp>
            <p:cxnSp>
              <p:nvCxnSpPr>
                <p:cNvPr id="121" name="Straight Connector 120"/>
                <p:cNvCxnSpPr/>
                <p:nvPr/>
              </p:nvCxnSpPr>
              <p:spPr bwMode="auto">
                <a:xfrm flipH="1">
                  <a:off x="1760343" y="5856311"/>
                  <a:ext cx="243210" cy="106326"/>
                </a:xfrm>
                <a:prstGeom prst="line">
                  <a:avLst/>
                </a:prstGeom>
                <a:noFill/>
                <a:ln w="9525" cap="flat" cmpd="sng" algn="ctr">
                  <a:solidFill>
                    <a:srgbClr val="FF0000"/>
                  </a:solidFill>
                  <a:prstDash val="solid"/>
                  <a:round/>
                  <a:headEnd type="none" w="med" len="med"/>
                  <a:tailEnd type="none" w="med" len="med"/>
                </a:ln>
                <a:effectLst/>
              </p:spPr>
            </p:cxnSp>
          </p:grpSp>
          <p:grpSp>
            <p:nvGrpSpPr>
              <p:cNvPr id="113" name="Group 112"/>
              <p:cNvGrpSpPr/>
              <p:nvPr/>
            </p:nvGrpSpPr>
            <p:grpSpPr>
              <a:xfrm rot="7219802" flipH="1">
                <a:off x="803403" y="2722489"/>
                <a:ext cx="207740" cy="90725"/>
                <a:chOff x="1743932" y="5856311"/>
                <a:chExt cx="285092" cy="159385"/>
              </a:xfrm>
            </p:grpSpPr>
            <p:sp>
              <p:nvSpPr>
                <p:cNvPr id="114" name="Freeform 113"/>
                <p:cNvSpPr/>
                <p:nvPr/>
              </p:nvSpPr>
              <p:spPr bwMode="auto">
                <a:xfrm>
                  <a:off x="1743932" y="5857875"/>
                  <a:ext cx="285092" cy="154781"/>
                </a:xfrm>
                <a:custGeom>
                  <a:avLst/>
                  <a:gdLst>
                    <a:gd name="connsiteX0" fmla="*/ 252412 w 252412"/>
                    <a:gd name="connsiteY0" fmla="*/ 0 h 154781"/>
                    <a:gd name="connsiteX1" fmla="*/ 21431 w 252412"/>
                    <a:gd name="connsiteY1" fmla="*/ 102394 h 154781"/>
                    <a:gd name="connsiteX2" fmla="*/ 0 w 252412"/>
                    <a:gd name="connsiteY2" fmla="*/ 145256 h 154781"/>
                    <a:gd name="connsiteX3" fmla="*/ 57150 w 252412"/>
                    <a:gd name="connsiteY3" fmla="*/ 154781 h 154781"/>
                    <a:gd name="connsiteX4" fmla="*/ 252412 w 252412"/>
                    <a:gd name="connsiteY4" fmla="*/ 0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154781">
                      <a:moveTo>
                        <a:pt x="252412" y="0"/>
                      </a:moveTo>
                      <a:lnTo>
                        <a:pt x="21431" y="102394"/>
                      </a:lnTo>
                      <a:lnTo>
                        <a:pt x="0" y="145256"/>
                      </a:lnTo>
                      <a:lnTo>
                        <a:pt x="57150" y="154781"/>
                      </a:lnTo>
                      <a:lnTo>
                        <a:pt x="252412" y="0"/>
                      </a:lnTo>
                      <a:close/>
                    </a:path>
                  </a:pathLst>
                </a:custGeom>
                <a:solidFill>
                  <a:srgbClr val="FFFF0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cxnSp>
              <p:nvCxnSpPr>
                <p:cNvPr id="115" name="Straight Connector 114"/>
                <p:cNvCxnSpPr/>
                <p:nvPr/>
              </p:nvCxnSpPr>
              <p:spPr bwMode="auto">
                <a:xfrm flipH="1">
                  <a:off x="1747524" y="5867399"/>
                  <a:ext cx="261532" cy="140691"/>
                </a:xfrm>
                <a:prstGeom prst="line">
                  <a:avLst/>
                </a:prstGeom>
                <a:noFill/>
                <a:ln w="9525" cap="flat" cmpd="sng" algn="ctr">
                  <a:solidFill>
                    <a:srgbClr val="FF0000"/>
                  </a:solidFill>
                  <a:prstDash val="solid"/>
                  <a:round/>
                  <a:headEnd type="none" w="med" len="med"/>
                  <a:tailEnd type="none" w="med" len="med"/>
                </a:ln>
                <a:effectLst/>
              </p:spPr>
            </p:cxnSp>
            <p:cxnSp>
              <p:nvCxnSpPr>
                <p:cNvPr id="116" name="Straight Connector 115"/>
                <p:cNvCxnSpPr/>
                <p:nvPr/>
              </p:nvCxnSpPr>
              <p:spPr bwMode="auto">
                <a:xfrm flipH="1">
                  <a:off x="1795174" y="5876899"/>
                  <a:ext cx="221198" cy="138797"/>
                </a:xfrm>
                <a:prstGeom prst="line">
                  <a:avLst/>
                </a:prstGeom>
                <a:noFill/>
                <a:ln w="9525" cap="flat" cmpd="sng" algn="ctr">
                  <a:solidFill>
                    <a:srgbClr val="FF0000"/>
                  </a:solidFill>
                  <a:prstDash val="solid"/>
                  <a:round/>
                  <a:headEnd type="none" w="med" len="med"/>
                  <a:tailEnd type="none" w="med" len="med"/>
                </a:ln>
                <a:effectLst/>
              </p:spPr>
            </p:cxnSp>
            <p:cxnSp>
              <p:nvCxnSpPr>
                <p:cNvPr id="117" name="Straight Connector 116"/>
                <p:cNvCxnSpPr/>
                <p:nvPr/>
              </p:nvCxnSpPr>
              <p:spPr bwMode="auto">
                <a:xfrm flipH="1">
                  <a:off x="1760343" y="5856311"/>
                  <a:ext cx="243210" cy="106326"/>
                </a:xfrm>
                <a:prstGeom prst="line">
                  <a:avLst/>
                </a:prstGeom>
                <a:noFill/>
                <a:ln w="9525" cap="flat" cmpd="sng" algn="ctr">
                  <a:solidFill>
                    <a:srgbClr val="FF0000"/>
                  </a:solidFill>
                  <a:prstDash val="solid"/>
                  <a:round/>
                  <a:headEnd type="none" w="med" len="med"/>
                  <a:tailEnd type="none" w="med" len="med"/>
                </a:ln>
                <a:effectLst/>
              </p:spPr>
            </p:cxnSp>
          </p:grpSp>
        </p:grpSp>
      </p:grpSp>
      <p:pic>
        <p:nvPicPr>
          <p:cNvPr id="127" name="Picture 1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7580000">
            <a:off x="7001903" y="1397745"/>
            <a:ext cx="216593" cy="158307"/>
          </a:xfrm>
          <a:prstGeom prst="rect">
            <a:avLst/>
          </a:prstGeom>
        </p:spPr>
      </p:pic>
      <p:sp>
        <p:nvSpPr>
          <p:cNvPr id="128" name="Moon 127"/>
          <p:cNvSpPr/>
          <p:nvPr/>
        </p:nvSpPr>
        <p:spPr bwMode="auto">
          <a:xfrm rot="11129723">
            <a:off x="6334039" y="1253078"/>
            <a:ext cx="60231" cy="162490"/>
          </a:xfrm>
          <a:prstGeom prst="moon">
            <a:avLst>
              <a:gd name="adj" fmla="val 87500"/>
            </a:avLst>
          </a:prstGeom>
          <a:solidFill>
            <a:schemeClr val="bg1">
              <a:lumMod val="75000"/>
            </a:schemeClr>
          </a:solidFill>
          <a:ln w="0" cap="flat" cmpd="sng" algn="ctr">
            <a:solidFill>
              <a:schemeClr val="tx1"/>
            </a:solid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129" name="Rectangle 128"/>
          <p:cNvSpPr/>
          <p:nvPr/>
        </p:nvSpPr>
        <p:spPr bwMode="auto">
          <a:xfrm rot="16787445">
            <a:off x="5894047" y="1143483"/>
            <a:ext cx="100357" cy="11913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pic>
        <p:nvPicPr>
          <p:cNvPr id="130" name="Picture 1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655889">
            <a:off x="5959405" y="965589"/>
            <a:ext cx="175732" cy="641724"/>
          </a:xfrm>
          <a:prstGeom prst="rect">
            <a:avLst/>
          </a:prstGeom>
        </p:spPr>
      </p:pic>
      <p:cxnSp>
        <p:nvCxnSpPr>
          <p:cNvPr id="131" name="Straight Connector 130"/>
          <p:cNvCxnSpPr/>
          <p:nvPr/>
        </p:nvCxnSpPr>
        <p:spPr bwMode="auto">
          <a:xfrm rot="14439787" flipH="1" flipV="1">
            <a:off x="5766433" y="1291865"/>
            <a:ext cx="50306" cy="20181"/>
          </a:xfrm>
          <a:prstGeom prst="line">
            <a:avLst/>
          </a:prstGeom>
          <a:noFill/>
          <a:ln w="9525" cap="flat" cmpd="sng" algn="ctr">
            <a:solidFill>
              <a:srgbClr val="FF0000"/>
            </a:solidFill>
            <a:prstDash val="solid"/>
            <a:round/>
            <a:headEnd type="none" w="med" len="med"/>
            <a:tailEnd type="none" w="med" len="med"/>
          </a:ln>
          <a:effectLst/>
        </p:spPr>
      </p:cxnSp>
      <p:cxnSp>
        <p:nvCxnSpPr>
          <p:cNvPr id="132" name="Straight Connector 131"/>
          <p:cNvCxnSpPr/>
          <p:nvPr/>
        </p:nvCxnSpPr>
        <p:spPr bwMode="auto">
          <a:xfrm rot="14439787" flipH="1" flipV="1">
            <a:off x="5762252" y="1281931"/>
            <a:ext cx="37202" cy="36864"/>
          </a:xfrm>
          <a:prstGeom prst="line">
            <a:avLst/>
          </a:prstGeom>
          <a:noFill/>
          <a:ln w="9525" cap="flat" cmpd="sng" algn="ctr">
            <a:solidFill>
              <a:srgbClr val="FF0000"/>
            </a:solidFill>
            <a:prstDash val="solid"/>
            <a:round/>
            <a:headEnd type="none" w="med" len="med"/>
            <a:tailEnd type="none" w="med" len="med"/>
          </a:ln>
          <a:effectLst/>
        </p:spPr>
      </p:cxnSp>
      <p:grpSp>
        <p:nvGrpSpPr>
          <p:cNvPr id="133" name="Group 132"/>
          <p:cNvGrpSpPr/>
          <p:nvPr/>
        </p:nvGrpSpPr>
        <p:grpSpPr>
          <a:xfrm rot="3937846">
            <a:off x="5771938" y="1184808"/>
            <a:ext cx="50306" cy="36864"/>
            <a:chOff x="2752605" y="3549221"/>
            <a:chExt cx="63415" cy="38057"/>
          </a:xfrm>
        </p:grpSpPr>
        <p:cxnSp>
          <p:nvCxnSpPr>
            <p:cNvPr id="134" name="Straight Connector 133"/>
            <p:cNvCxnSpPr/>
            <p:nvPr/>
          </p:nvCxnSpPr>
          <p:spPr bwMode="auto">
            <a:xfrm flipH="1" flipV="1">
              <a:off x="2752605" y="3566444"/>
              <a:ext cx="63415" cy="20834"/>
            </a:xfrm>
            <a:prstGeom prst="line">
              <a:avLst/>
            </a:prstGeom>
            <a:noFill/>
            <a:ln w="9525" cap="flat" cmpd="sng" algn="ctr">
              <a:solidFill>
                <a:srgbClr val="FF0000"/>
              </a:solidFill>
              <a:prstDash val="solid"/>
              <a:round/>
              <a:headEnd type="none" w="med" len="med"/>
              <a:tailEnd type="none" w="med" len="med"/>
            </a:ln>
            <a:effectLst/>
          </p:spPr>
        </p:cxnSp>
        <p:cxnSp>
          <p:nvCxnSpPr>
            <p:cNvPr id="135" name="Straight Connector 134"/>
            <p:cNvCxnSpPr/>
            <p:nvPr/>
          </p:nvCxnSpPr>
          <p:spPr bwMode="auto">
            <a:xfrm flipH="1" flipV="1">
              <a:off x="2769123" y="3549221"/>
              <a:ext cx="46897" cy="38057"/>
            </a:xfrm>
            <a:prstGeom prst="line">
              <a:avLst/>
            </a:prstGeom>
            <a:noFill/>
            <a:ln w="9525" cap="flat" cmpd="sng" algn="ctr">
              <a:solidFill>
                <a:srgbClr val="FF0000"/>
              </a:solidFill>
              <a:prstDash val="solid"/>
              <a:round/>
              <a:headEnd type="none" w="med" len="med"/>
              <a:tailEnd type="none" w="med" len="med"/>
            </a:ln>
            <a:effectLst/>
          </p:spPr>
        </p:cxnSp>
      </p:grpSp>
      <p:pic>
        <p:nvPicPr>
          <p:cNvPr id="136" name="Picture 13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656760">
            <a:off x="6485182" y="1271201"/>
            <a:ext cx="216592" cy="158307"/>
          </a:xfrm>
          <a:prstGeom prst="rect">
            <a:avLst/>
          </a:prstGeom>
        </p:spPr>
      </p:pic>
      <p:pic>
        <p:nvPicPr>
          <p:cNvPr id="140" name="Picture 13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7945888">
            <a:off x="8893019" y="2089910"/>
            <a:ext cx="216593" cy="158307"/>
          </a:xfrm>
          <a:prstGeom prst="rect">
            <a:avLst/>
          </a:prstGeom>
        </p:spPr>
      </p:pic>
      <p:pic>
        <p:nvPicPr>
          <p:cNvPr id="141" name="Picture 14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4378991">
            <a:off x="8486578" y="1904674"/>
            <a:ext cx="216593" cy="158307"/>
          </a:xfrm>
          <a:prstGeom prst="rect">
            <a:avLst/>
          </a:prstGeom>
        </p:spPr>
      </p:pic>
      <p:pic>
        <p:nvPicPr>
          <p:cNvPr id="142" name="Picture 1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3990978">
            <a:off x="9238238" y="2270641"/>
            <a:ext cx="226760" cy="151209"/>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353357">
            <a:off x="7911006" y="1692529"/>
            <a:ext cx="226760" cy="151209"/>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4378991">
            <a:off x="7486659" y="1553983"/>
            <a:ext cx="216593" cy="158307"/>
          </a:xfrm>
          <a:prstGeom prst="rect">
            <a:avLst/>
          </a:prstGeom>
        </p:spPr>
      </p:pic>
      <p:sp>
        <p:nvSpPr>
          <p:cNvPr id="146" name="TextBox 145"/>
          <p:cNvSpPr txBox="1"/>
          <p:nvPr/>
        </p:nvSpPr>
        <p:spPr>
          <a:xfrm>
            <a:off x="8236079" y="1145019"/>
            <a:ext cx="2990720" cy="276999"/>
          </a:xfrm>
          <a:prstGeom prst="rect">
            <a:avLst/>
          </a:prstGeom>
          <a:noFill/>
          <a:ln w="28575">
            <a:noFill/>
          </a:ln>
        </p:spPr>
        <p:txBody>
          <a:bodyPr wrap="square" rtlCol="0">
            <a:spAutoFit/>
          </a:bodyPr>
          <a:lstStyle/>
          <a:p>
            <a:pPr algn="ctr">
              <a:buNone/>
            </a:pPr>
            <a:r>
              <a:rPr lang="en-US" sz="1200" dirty="0">
                <a:latin typeface="Arial" panose="020B0604020202020204" pitchFamily="34" charset="0"/>
                <a:cs typeface="Arial" panose="020B0604020202020204" pitchFamily="34" charset="0"/>
              </a:rPr>
              <a:t>CM expected to tumble after LAS jettison</a:t>
            </a:r>
          </a:p>
        </p:txBody>
      </p:sp>
      <p:sp>
        <p:nvSpPr>
          <p:cNvPr id="153" name="TextBox 152"/>
          <p:cNvSpPr txBox="1"/>
          <p:nvPr/>
        </p:nvSpPr>
        <p:spPr>
          <a:xfrm>
            <a:off x="369347" y="1154860"/>
            <a:ext cx="2803488" cy="46166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Original ConOps</a:t>
            </a:r>
          </a:p>
        </p:txBody>
      </p:sp>
      <p:sp>
        <p:nvSpPr>
          <p:cNvPr id="154" name="TextBox 153"/>
          <p:cNvSpPr txBox="1"/>
          <p:nvPr/>
        </p:nvSpPr>
        <p:spPr>
          <a:xfrm>
            <a:off x="3296714" y="1708750"/>
            <a:ext cx="2078707"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Abort: data dropouts possible due to abort motor plume and reorientation</a:t>
            </a:r>
            <a:endParaRPr lang="en-US" sz="1200" dirty="0">
              <a:solidFill>
                <a:srgbClr val="0066FF"/>
              </a:solidFill>
              <a:latin typeface="Arial" panose="020B0604020202020204" pitchFamily="34" charset="0"/>
              <a:cs typeface="Arial" panose="020B0604020202020204" pitchFamily="34" charset="0"/>
            </a:endParaRPr>
          </a:p>
        </p:txBody>
      </p:sp>
      <p:sp>
        <p:nvSpPr>
          <p:cNvPr id="155" name="TextBox 154"/>
          <p:cNvSpPr txBox="1"/>
          <p:nvPr/>
        </p:nvSpPr>
        <p:spPr>
          <a:xfrm>
            <a:off x="5180347" y="1529464"/>
            <a:ext cx="2174351" cy="278694"/>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LAS Jettison: loss of </a:t>
            </a:r>
            <a:r>
              <a:rPr lang="en-US" sz="1200" dirty="0" err="1">
                <a:latin typeface="Arial" panose="020B0604020202020204" pitchFamily="34" charset="0"/>
                <a:cs typeface="Arial" panose="020B0604020202020204" pitchFamily="34" charset="0"/>
              </a:rPr>
              <a:t>comm</a:t>
            </a:r>
            <a:endParaRPr lang="en-US" sz="1200" dirty="0">
              <a:solidFill>
                <a:srgbClr val="0066FF"/>
              </a:solidFill>
              <a:latin typeface="Arial" panose="020B0604020202020204" pitchFamily="34" charset="0"/>
              <a:cs typeface="Arial" panose="020B0604020202020204" pitchFamily="34" charset="0"/>
            </a:endParaRPr>
          </a:p>
        </p:txBody>
      </p:sp>
      <p:sp>
        <p:nvSpPr>
          <p:cNvPr id="156" name="Rectangle 155"/>
          <p:cNvSpPr/>
          <p:nvPr/>
        </p:nvSpPr>
        <p:spPr>
          <a:xfrm>
            <a:off x="1934954" y="2828531"/>
            <a:ext cx="596293" cy="82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1934954" y="3010529"/>
            <a:ext cx="8555247" cy="304802"/>
            <a:chOff x="3184000" y="1719958"/>
            <a:chExt cx="1175617" cy="117879"/>
          </a:xfrm>
        </p:grpSpPr>
        <p:sp>
          <p:nvSpPr>
            <p:cNvPr id="67" name="Rectangle 66"/>
            <p:cNvSpPr/>
            <p:nvPr/>
          </p:nvSpPr>
          <p:spPr bwMode="auto">
            <a:xfrm>
              <a:off x="3217025" y="1749327"/>
              <a:ext cx="1127889" cy="88510"/>
            </a:xfrm>
            <a:prstGeom prst="rect">
              <a:avLst/>
            </a:prstGeom>
            <a:solidFill>
              <a:srgbClr val="0070C0"/>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68" name="Oval 67"/>
            <p:cNvSpPr/>
            <p:nvPr/>
          </p:nvSpPr>
          <p:spPr bwMode="auto">
            <a:xfrm>
              <a:off x="3184000" y="1719958"/>
              <a:ext cx="103166" cy="35514"/>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69" name="Oval 68"/>
            <p:cNvSpPr/>
            <p:nvPr/>
          </p:nvSpPr>
          <p:spPr bwMode="auto">
            <a:xfrm>
              <a:off x="3273253"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0" name="Oval 69"/>
            <p:cNvSpPr/>
            <p:nvPr/>
          </p:nvSpPr>
          <p:spPr bwMode="auto">
            <a:xfrm>
              <a:off x="3422507"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1" name="Oval 70"/>
            <p:cNvSpPr/>
            <p:nvPr/>
          </p:nvSpPr>
          <p:spPr bwMode="auto">
            <a:xfrm>
              <a:off x="3556177"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2" name="Oval 71"/>
            <p:cNvSpPr/>
            <p:nvPr/>
          </p:nvSpPr>
          <p:spPr bwMode="auto">
            <a:xfrm>
              <a:off x="3694078"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3" name="Oval 72"/>
            <p:cNvSpPr/>
            <p:nvPr/>
          </p:nvSpPr>
          <p:spPr bwMode="auto">
            <a:xfrm>
              <a:off x="3831058"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4" name="Oval 73"/>
            <p:cNvSpPr/>
            <p:nvPr/>
          </p:nvSpPr>
          <p:spPr bwMode="auto">
            <a:xfrm>
              <a:off x="3959029"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5" name="Oval 74"/>
            <p:cNvSpPr/>
            <p:nvPr/>
          </p:nvSpPr>
          <p:spPr bwMode="auto">
            <a:xfrm>
              <a:off x="4096930"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sp>
          <p:nvSpPr>
            <p:cNvPr id="76" name="Oval 75"/>
            <p:cNvSpPr/>
            <p:nvPr/>
          </p:nvSpPr>
          <p:spPr bwMode="auto">
            <a:xfrm>
              <a:off x="4220922" y="1719959"/>
              <a:ext cx="138695" cy="51781"/>
            </a:xfrm>
            <a:prstGeom prst="ellipse">
              <a:avLst/>
            </a:prstGeom>
            <a:solidFill>
              <a:schemeClr val="bg1"/>
            </a:solidFill>
            <a:ln w="9525" cap="flat" cmpd="sng" algn="ctr">
              <a:noFill/>
              <a:prstDash val="solid"/>
              <a:round/>
              <a:headEnd type="none" w="med" len="med"/>
              <a:tailEnd type="none" w="med" len="med"/>
            </a:ln>
            <a:effectLst/>
          </p:spPr>
          <p:txBody>
            <a:bodyPr vert="horz" wrap="square" lIns="78889" tIns="39445" rIns="78889" bIns="39445" numCol="1" rtlCol="0" anchor="t" anchorCtr="0" compatLnSpc="1">
              <a:prstTxWarp prst="textNoShape">
                <a:avLst/>
              </a:prstTxWarp>
            </a:bodyPr>
            <a:lstStyle/>
            <a:p>
              <a:pPr marL="199955" indent="-199955" defTabSz="788864" fontAlgn="base">
                <a:spcBef>
                  <a:spcPct val="20000"/>
                </a:spcBef>
                <a:spcAft>
                  <a:spcPct val="20000"/>
                </a:spcAft>
                <a:buClr>
                  <a:srgbClr val="FF0000"/>
                </a:buClr>
                <a:buFontTx/>
                <a:buChar char="•"/>
              </a:pPr>
              <a:endParaRPr lang="en-US" sz="2800">
                <a:solidFill>
                  <a:srgbClr val="0000FF"/>
                </a:solidFill>
                <a:latin typeface="Arial" panose="020B0604020202020204" pitchFamily="34" charset="0"/>
                <a:cs typeface="Arial" panose="020B0604020202020204" pitchFamily="34" charset="0"/>
              </a:endParaRPr>
            </a:p>
          </p:txBody>
        </p:sp>
      </p:grpSp>
      <p:pic>
        <p:nvPicPr>
          <p:cNvPr id="150" name="Picture 14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752118" y="2724521"/>
            <a:ext cx="490183" cy="450968"/>
          </a:xfrm>
          <a:prstGeom prst="rect">
            <a:avLst/>
          </a:prstGeom>
        </p:spPr>
      </p:pic>
      <p:sp>
        <p:nvSpPr>
          <p:cNvPr id="157" name="TextBox 156"/>
          <p:cNvSpPr txBox="1"/>
          <p:nvPr/>
        </p:nvSpPr>
        <p:spPr>
          <a:xfrm>
            <a:off x="563094" y="1594840"/>
            <a:ext cx="1874428" cy="646331"/>
          </a:xfrm>
          <a:prstGeom prst="rect">
            <a:avLst/>
          </a:prstGeom>
          <a:noFill/>
          <a:ln w="28575">
            <a:noFill/>
          </a:ln>
        </p:spPr>
        <p:txBody>
          <a:bodyPr wrap="square" rtlCol="0">
            <a:spAutoFit/>
          </a:bodyPr>
          <a:lstStyle/>
          <a:p>
            <a:pPr algn="ctr">
              <a:buNone/>
            </a:pPr>
            <a:r>
              <a:rPr lang="en-US" sz="1200" dirty="0">
                <a:latin typeface="Arial" panose="020B0604020202020204" pitchFamily="34" charset="0"/>
                <a:cs typeface="Arial" panose="020B0604020202020204" pitchFamily="34" charset="0"/>
              </a:rPr>
              <a:t>Primary Downlink: LAS antenna network (single string)</a:t>
            </a:r>
          </a:p>
        </p:txBody>
      </p:sp>
      <p:sp>
        <p:nvSpPr>
          <p:cNvPr id="158" name="TextBox 157"/>
          <p:cNvSpPr txBox="1"/>
          <p:nvPr/>
        </p:nvSpPr>
        <p:spPr>
          <a:xfrm>
            <a:off x="369347" y="3448472"/>
            <a:ext cx="11670253" cy="523220"/>
          </a:xfrm>
          <a:prstGeom prst="rect">
            <a:avLst/>
          </a:prstGeom>
          <a:noFill/>
          <a:ln>
            <a:solidFill>
              <a:schemeClr val="tx1"/>
            </a:solidFill>
          </a:ln>
        </p:spPr>
        <p:txBody>
          <a:bodyPr wrap="square" rtlCol="0">
            <a:spAutoFit/>
          </a:bodyPr>
          <a:lstStyle/>
          <a:p>
            <a:r>
              <a:rPr lang="en-US" sz="1400" b="1" dirty="0">
                <a:latin typeface="Arial" panose="020B0604020202020204" pitchFamily="34" charset="0"/>
                <a:cs typeface="Arial" panose="020B0604020202020204" pitchFamily="34" charset="0"/>
              </a:rPr>
              <a:t>Risk 10 - </a:t>
            </a:r>
            <a:r>
              <a:rPr lang="en-US" sz="1400" b="1" dirty="0" err="1">
                <a:latin typeface="Arial" panose="020B0604020202020204" pitchFamily="34" charset="0"/>
                <a:cs typeface="Arial" panose="020B0604020202020204" pitchFamily="34" charset="0"/>
              </a:rPr>
              <a:t>Comm</a:t>
            </a:r>
            <a:r>
              <a:rPr lang="en-US" sz="1400" b="1" dirty="0">
                <a:latin typeface="Arial" panose="020B0604020202020204" pitchFamily="34" charset="0"/>
                <a:cs typeface="Arial" panose="020B0604020202020204" pitchFamily="34" charset="0"/>
              </a:rPr>
              <a:t> Design</a:t>
            </a:r>
            <a:r>
              <a:rPr lang="en-US" sz="1400" dirty="0">
                <a:latin typeface="Arial" panose="020B0604020202020204" pitchFamily="34" charset="0"/>
                <a:cs typeface="Arial" panose="020B0604020202020204" pitchFamily="34" charset="0"/>
              </a:rPr>
              <a:t>: Given that the </a:t>
            </a:r>
            <a:r>
              <a:rPr lang="en-US" sz="1400" dirty="0" err="1">
                <a:latin typeface="Arial" panose="020B0604020202020204" pitchFamily="34" charset="0"/>
                <a:cs typeface="Arial" panose="020B0604020202020204" pitchFamily="34" charset="0"/>
              </a:rPr>
              <a:t>comm</a:t>
            </a:r>
            <a:r>
              <a:rPr lang="en-US" sz="1400" dirty="0">
                <a:latin typeface="Arial" panose="020B0604020202020204" pitchFamily="34" charset="0"/>
                <a:cs typeface="Arial" panose="020B0604020202020204" pitchFamily="34" charset="0"/>
              </a:rPr>
              <a:t> subsystem conceptual design is a single string subsystem that ceases to function at initiation of LAS jettison, there is a possibility that mission critical data will not be captured. </a:t>
            </a:r>
          </a:p>
        </p:txBody>
      </p:sp>
      <p:sp>
        <p:nvSpPr>
          <p:cNvPr id="159" name="TextBox 158"/>
          <p:cNvSpPr txBox="1"/>
          <p:nvPr/>
        </p:nvSpPr>
        <p:spPr>
          <a:xfrm>
            <a:off x="369348" y="4419600"/>
            <a:ext cx="3897852" cy="1600438"/>
          </a:xfrm>
          <a:prstGeom prst="rect">
            <a:avLst/>
          </a:prstGeom>
          <a:noFill/>
          <a:ln>
            <a:solidFill>
              <a:schemeClr val="tx1"/>
            </a:solidFill>
          </a:ln>
        </p:spPr>
        <p:txBody>
          <a:bodyPr wrap="square" rtlCol="0">
            <a:spAutoFit/>
          </a:bodyPr>
          <a:lstStyle/>
          <a:p>
            <a:r>
              <a:rPr lang="en-US" sz="1400" b="1" dirty="0"/>
              <a:t>DFI-001</a:t>
            </a:r>
            <a:r>
              <a:rPr lang="en-US" sz="1400" dirty="0"/>
              <a:t>: Redundant </a:t>
            </a:r>
            <a:r>
              <a:rPr lang="en-US" sz="1400" dirty="0" err="1"/>
              <a:t>Comm</a:t>
            </a:r>
            <a:r>
              <a:rPr lang="en-US" sz="1400" dirty="0"/>
              <a:t> and near-field separation data trade</a:t>
            </a:r>
          </a:p>
          <a:p>
            <a:endParaRPr lang="en-US" sz="1400" dirty="0"/>
          </a:p>
          <a:p>
            <a:r>
              <a:rPr lang="en-US" sz="1400" u="sng" dirty="0"/>
              <a:t>Options:</a:t>
            </a:r>
          </a:p>
          <a:p>
            <a:pPr marL="285750" indent="-285750">
              <a:buFont typeface="Arial" panose="020B0604020202020204" pitchFamily="34" charset="0"/>
              <a:buChar char="•"/>
            </a:pPr>
            <a:r>
              <a:rPr lang="en-US" sz="1400" dirty="0"/>
              <a:t>Redundant </a:t>
            </a:r>
            <a:r>
              <a:rPr lang="en-US" sz="1400" dirty="0" err="1"/>
              <a:t>comm</a:t>
            </a:r>
            <a:r>
              <a:rPr lang="en-US" sz="1400" dirty="0"/>
              <a:t> with antennae on CM</a:t>
            </a:r>
          </a:p>
          <a:p>
            <a:pPr marL="285750" indent="-285750">
              <a:buFont typeface="Arial" panose="020B0604020202020204" pitchFamily="34" charset="0"/>
              <a:buChar char="•"/>
            </a:pPr>
            <a:r>
              <a:rPr lang="en-US" sz="1400" dirty="0">
                <a:solidFill>
                  <a:srgbClr val="0066FF"/>
                </a:solidFill>
              </a:rPr>
              <a:t>On-board recorder (hardened and/or ejectable)</a:t>
            </a:r>
          </a:p>
        </p:txBody>
      </p:sp>
      <p:sp>
        <p:nvSpPr>
          <p:cNvPr id="160" name="TextBox 159"/>
          <p:cNvSpPr txBox="1"/>
          <p:nvPr/>
        </p:nvSpPr>
        <p:spPr>
          <a:xfrm>
            <a:off x="4562036" y="4419600"/>
            <a:ext cx="3819963" cy="1815882"/>
          </a:xfrm>
          <a:prstGeom prst="rect">
            <a:avLst/>
          </a:prstGeom>
          <a:noFill/>
          <a:ln>
            <a:solidFill>
              <a:schemeClr val="tx1"/>
            </a:solidFill>
          </a:ln>
        </p:spPr>
        <p:txBody>
          <a:bodyPr wrap="square" rtlCol="0">
            <a:spAutoFit/>
          </a:bodyPr>
          <a:lstStyle/>
          <a:p>
            <a:r>
              <a:rPr lang="en-US" sz="1400" b="1" dirty="0"/>
              <a:t>DFI-002</a:t>
            </a:r>
            <a:r>
              <a:rPr lang="en-US" sz="1400" dirty="0"/>
              <a:t>: Telemetry antenna trade</a:t>
            </a:r>
          </a:p>
          <a:p>
            <a:endParaRPr lang="en-US" sz="1400" dirty="0"/>
          </a:p>
          <a:p>
            <a:endParaRPr lang="en-US" sz="1400" dirty="0"/>
          </a:p>
          <a:p>
            <a:r>
              <a:rPr lang="en-US" sz="1400" u="sng" dirty="0"/>
              <a:t>Options:</a:t>
            </a:r>
            <a:endParaRPr lang="en-US" sz="1400" dirty="0"/>
          </a:p>
          <a:p>
            <a:pPr marL="285750" indent="-285750">
              <a:buFont typeface="Arial" panose="020B0604020202020204" pitchFamily="34" charset="0"/>
              <a:buChar char="•"/>
            </a:pPr>
            <a:r>
              <a:rPr lang="en-US" sz="1400" dirty="0"/>
              <a:t>Add heat shield antenna at abort and transition from LAS antenna to CM back shell antenna (with heat shield antenna) at LAS Jettison</a:t>
            </a:r>
          </a:p>
        </p:txBody>
      </p:sp>
      <p:sp>
        <p:nvSpPr>
          <p:cNvPr id="161" name="TextBox 160"/>
          <p:cNvSpPr txBox="1"/>
          <p:nvPr/>
        </p:nvSpPr>
        <p:spPr>
          <a:xfrm>
            <a:off x="8539988" y="4419600"/>
            <a:ext cx="3429000" cy="1384995"/>
          </a:xfrm>
          <a:prstGeom prst="rect">
            <a:avLst/>
          </a:prstGeom>
          <a:noFill/>
          <a:ln>
            <a:solidFill>
              <a:schemeClr val="tx1"/>
            </a:solidFill>
          </a:ln>
        </p:spPr>
        <p:txBody>
          <a:bodyPr wrap="square" rtlCol="0">
            <a:spAutoFit/>
          </a:bodyPr>
          <a:lstStyle/>
          <a:p>
            <a:r>
              <a:rPr lang="en-US" sz="1400" b="1" dirty="0"/>
              <a:t>DFI-003</a:t>
            </a:r>
            <a:r>
              <a:rPr lang="en-US" sz="1400" dirty="0"/>
              <a:t>: Ejectable/</a:t>
            </a:r>
            <a:r>
              <a:rPr lang="en-US" sz="1400" dirty="0" err="1"/>
              <a:t>Jettisonable</a:t>
            </a:r>
            <a:r>
              <a:rPr lang="en-US" sz="1400" dirty="0"/>
              <a:t> DFI on-board recorder trade</a:t>
            </a:r>
          </a:p>
          <a:p>
            <a:endParaRPr lang="en-US" sz="1400" dirty="0"/>
          </a:p>
          <a:p>
            <a:r>
              <a:rPr lang="en-US" sz="1400" u="sng" dirty="0"/>
              <a:t>Options:</a:t>
            </a:r>
            <a:endParaRPr lang="en-US" sz="1400" dirty="0"/>
          </a:p>
          <a:p>
            <a:pPr marL="285750" indent="-285750">
              <a:buFont typeface="Arial" panose="020B0604020202020204" pitchFamily="34" charset="0"/>
              <a:buChar char="•"/>
            </a:pPr>
            <a:r>
              <a:rPr lang="en-US" sz="1400" dirty="0">
                <a:solidFill>
                  <a:srgbClr val="0066FF"/>
                </a:solidFill>
              </a:rPr>
              <a:t>Ruggedized on-board recorder that can be ejected prior to splash down</a:t>
            </a:r>
          </a:p>
        </p:txBody>
      </p:sp>
      <p:cxnSp>
        <p:nvCxnSpPr>
          <p:cNvPr id="163" name="Elbow Connector 162"/>
          <p:cNvCxnSpPr>
            <a:stCxn id="158" idx="2"/>
            <a:endCxn id="159" idx="0"/>
          </p:cNvCxnSpPr>
          <p:nvPr/>
        </p:nvCxnSpPr>
        <p:spPr>
          <a:xfrm rot="5400000">
            <a:off x="4037420" y="2252546"/>
            <a:ext cx="447908" cy="388620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p:cNvCxnSpPr>
            <a:stCxn id="158" idx="2"/>
            <a:endCxn id="160" idx="0"/>
          </p:cNvCxnSpPr>
          <p:nvPr/>
        </p:nvCxnSpPr>
        <p:spPr>
          <a:xfrm rot="16200000" flipH="1">
            <a:off x="6114292" y="4061874"/>
            <a:ext cx="447908" cy="26754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Elbow Connector 166"/>
          <p:cNvCxnSpPr>
            <a:stCxn id="158" idx="2"/>
            <a:endCxn id="161" idx="0"/>
          </p:cNvCxnSpPr>
          <p:nvPr/>
        </p:nvCxnSpPr>
        <p:spPr>
          <a:xfrm rot="16200000" flipH="1">
            <a:off x="8005527" y="2170639"/>
            <a:ext cx="447908" cy="4050014"/>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37343"/>
      </p:ext>
    </p:extLst>
  </p:cSld>
  <p:clrMapOvr>
    <a:masterClrMapping/>
  </p:clrMapOvr>
  <mc:AlternateContent xmlns:mc="http://schemas.openxmlformats.org/markup-compatibility/2006" xmlns:p14="http://schemas.microsoft.com/office/powerpoint/2010/main">
    <mc:Choice Requires="p14">
      <p:transition spd="slow" p14:dur="2000" advTm="37368"/>
    </mc:Choice>
    <mc:Fallback xmlns="">
      <p:transition spd="slow" advTm="3736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1756023" y="1346319"/>
            <a:ext cx="9795284" cy="5468671"/>
            <a:chOff x="1756023" y="1346319"/>
            <a:chExt cx="9795284" cy="5468671"/>
          </a:xfrm>
        </p:grpSpPr>
        <p:sp>
          <p:nvSpPr>
            <p:cNvPr id="6" name="Rectangle 5"/>
            <p:cNvSpPr/>
            <p:nvPr/>
          </p:nvSpPr>
          <p:spPr bwMode="auto">
            <a:xfrm>
              <a:off x="5281902" y="1346319"/>
              <a:ext cx="2775255" cy="282921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AV-2 Pallet</a:t>
              </a:r>
            </a:p>
          </p:txBody>
        </p:sp>
        <p:sp>
          <p:nvSpPr>
            <p:cNvPr id="7" name="Rectangle 6"/>
            <p:cNvSpPr/>
            <p:nvPr/>
          </p:nvSpPr>
          <p:spPr bwMode="auto">
            <a:xfrm>
              <a:off x="5488756" y="2820839"/>
              <a:ext cx="862149" cy="487680"/>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Safety Switch 1</a:t>
              </a:r>
            </a:p>
          </p:txBody>
        </p:sp>
        <p:sp>
          <p:nvSpPr>
            <p:cNvPr id="8" name="Rectangle 7"/>
            <p:cNvSpPr/>
            <p:nvPr/>
          </p:nvSpPr>
          <p:spPr bwMode="auto">
            <a:xfrm>
              <a:off x="7064027" y="2820839"/>
              <a:ext cx="862149" cy="487680"/>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Safety Switch 2</a:t>
              </a:r>
            </a:p>
          </p:txBody>
        </p:sp>
        <p:sp>
          <p:nvSpPr>
            <p:cNvPr id="9" name="Rectangle 8"/>
            <p:cNvSpPr/>
            <p:nvPr/>
          </p:nvSpPr>
          <p:spPr bwMode="auto">
            <a:xfrm>
              <a:off x="5389340" y="3588870"/>
              <a:ext cx="1210491" cy="339634"/>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Sequencer 1</a:t>
              </a:r>
            </a:p>
          </p:txBody>
        </p:sp>
        <p:sp>
          <p:nvSpPr>
            <p:cNvPr id="10" name="Rectangle 9"/>
            <p:cNvSpPr/>
            <p:nvPr/>
          </p:nvSpPr>
          <p:spPr bwMode="auto">
            <a:xfrm>
              <a:off x="6765657" y="3588870"/>
              <a:ext cx="1210491" cy="339634"/>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Sequencer 2</a:t>
              </a:r>
            </a:p>
          </p:txBody>
        </p:sp>
        <p:cxnSp>
          <p:nvCxnSpPr>
            <p:cNvPr id="12" name="Straight Connector 11"/>
            <p:cNvCxnSpPr/>
            <p:nvPr/>
          </p:nvCxnSpPr>
          <p:spPr bwMode="auto">
            <a:xfrm flipH="1">
              <a:off x="6151342" y="3308523"/>
              <a:ext cx="0" cy="280351"/>
            </a:xfrm>
            <a:prstGeom prst="line">
              <a:avLst/>
            </a:prstGeom>
            <a:noFill/>
            <a:ln w="2857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7161895" y="3308523"/>
              <a:ext cx="0" cy="280351"/>
            </a:xfrm>
            <a:prstGeom prst="line">
              <a:avLst/>
            </a:prstGeom>
            <a:noFill/>
            <a:ln w="28575" cap="flat" cmpd="sng" algn="ctr">
              <a:solidFill>
                <a:srgbClr val="FF0000"/>
              </a:solidFill>
              <a:prstDash val="solid"/>
              <a:round/>
              <a:headEnd type="none" w="med" len="med"/>
              <a:tailEnd type="none" w="med" len="med"/>
            </a:ln>
            <a:effectLst/>
          </p:spPr>
        </p:cxnSp>
        <p:sp>
          <p:nvSpPr>
            <p:cNvPr id="14" name="Rectangle 13"/>
            <p:cNvSpPr/>
            <p:nvPr/>
          </p:nvSpPr>
          <p:spPr bwMode="auto">
            <a:xfrm>
              <a:off x="3999653" y="2317076"/>
              <a:ext cx="1169284" cy="35008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CSR PDU</a:t>
              </a:r>
            </a:p>
          </p:txBody>
        </p:sp>
        <p:cxnSp>
          <p:nvCxnSpPr>
            <p:cNvPr id="15" name="Elbow Connector 14"/>
            <p:cNvCxnSpPr>
              <a:stCxn id="14" idx="3"/>
              <a:endCxn id="7" idx="0"/>
            </p:cNvCxnSpPr>
            <p:nvPr/>
          </p:nvCxnSpPr>
          <p:spPr bwMode="auto">
            <a:xfrm>
              <a:off x="5168937" y="2492118"/>
              <a:ext cx="750894" cy="328721"/>
            </a:xfrm>
            <a:prstGeom prst="bentConnector2">
              <a:avLst/>
            </a:prstGeom>
            <a:noFill/>
            <a:ln w="25400" cap="flat" cmpd="sng" algn="ctr">
              <a:solidFill>
                <a:srgbClr val="FF0000"/>
              </a:solidFill>
              <a:prstDash val="solid"/>
              <a:round/>
              <a:headEnd type="none" w="med" len="med"/>
              <a:tailEnd type="triangle" w="med" len="med"/>
            </a:ln>
            <a:effectLst>
              <a:glow rad="63500">
                <a:srgbClr val="FF0000">
                  <a:alpha val="50000"/>
                </a:srgbClr>
              </a:glow>
            </a:effectLst>
          </p:spPr>
        </p:cxnSp>
        <p:sp>
          <p:nvSpPr>
            <p:cNvPr id="16" name="Rectangle 15"/>
            <p:cNvSpPr/>
            <p:nvPr/>
          </p:nvSpPr>
          <p:spPr bwMode="auto">
            <a:xfrm>
              <a:off x="4006589" y="1630314"/>
              <a:ext cx="1112910" cy="56300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CSR Flight Computer 1</a:t>
              </a:r>
            </a:p>
          </p:txBody>
        </p:sp>
        <p:sp>
          <p:nvSpPr>
            <p:cNvPr id="17" name="Rectangle 16"/>
            <p:cNvSpPr/>
            <p:nvPr/>
          </p:nvSpPr>
          <p:spPr bwMode="auto">
            <a:xfrm>
              <a:off x="8256834" y="1630314"/>
              <a:ext cx="1114695" cy="56300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CSR Flight Computer 2</a:t>
              </a:r>
            </a:p>
          </p:txBody>
        </p:sp>
        <p:cxnSp>
          <p:nvCxnSpPr>
            <p:cNvPr id="18" name="Elbow Connector 17"/>
            <p:cNvCxnSpPr>
              <a:stCxn id="17" idx="1"/>
              <a:endCxn id="28" idx="3"/>
            </p:cNvCxnSpPr>
            <p:nvPr/>
          </p:nvCxnSpPr>
          <p:spPr bwMode="auto">
            <a:xfrm rot="10800000" flipV="1">
              <a:off x="7448496" y="1911814"/>
              <a:ext cx="808339" cy="1"/>
            </a:xfrm>
            <a:prstGeom prst="bentConnector3">
              <a:avLst>
                <a:gd name="adj1" fmla="val 50000"/>
              </a:avLst>
            </a:prstGeom>
            <a:noFill/>
            <a:ln w="25400" cap="flat" cmpd="sng" algn="ctr">
              <a:solidFill>
                <a:srgbClr val="0000FF"/>
              </a:solidFill>
              <a:prstDash val="solid"/>
              <a:round/>
              <a:headEnd type="triangle" w="med" len="med"/>
              <a:tailEnd type="triangle" w="med" len="med"/>
            </a:ln>
            <a:effectLst>
              <a:glow rad="63500">
                <a:srgbClr val="0000FF">
                  <a:alpha val="50000"/>
                </a:srgbClr>
              </a:glow>
            </a:effectLst>
          </p:spPr>
        </p:cxnSp>
        <p:cxnSp>
          <p:nvCxnSpPr>
            <p:cNvPr id="19" name="Elbow Connector 18"/>
            <p:cNvCxnSpPr>
              <a:stCxn id="16" idx="3"/>
              <a:endCxn id="28" idx="1"/>
            </p:cNvCxnSpPr>
            <p:nvPr/>
          </p:nvCxnSpPr>
          <p:spPr bwMode="auto">
            <a:xfrm>
              <a:off x="5119499" y="1911815"/>
              <a:ext cx="752863" cy="1"/>
            </a:xfrm>
            <a:prstGeom prst="bentConnector3">
              <a:avLst>
                <a:gd name="adj1" fmla="val 50000"/>
              </a:avLst>
            </a:prstGeom>
            <a:noFill/>
            <a:ln w="25400" cap="flat" cmpd="sng" algn="ctr">
              <a:solidFill>
                <a:srgbClr val="0000FF"/>
              </a:solidFill>
              <a:prstDash val="solid"/>
              <a:round/>
              <a:headEnd type="triangle" w="med" len="med"/>
              <a:tailEnd type="triangle" w="med" len="med"/>
            </a:ln>
            <a:effectLst>
              <a:glow rad="63500">
                <a:srgbClr val="0000FF">
                  <a:alpha val="50000"/>
                </a:srgbClr>
              </a:glow>
            </a:effectLst>
          </p:spPr>
        </p:cxnSp>
        <p:cxnSp>
          <p:nvCxnSpPr>
            <p:cNvPr id="24" name="Straight Connector 23"/>
            <p:cNvCxnSpPr>
              <a:endCxn id="10" idx="0"/>
            </p:cNvCxnSpPr>
            <p:nvPr/>
          </p:nvCxnSpPr>
          <p:spPr bwMode="auto">
            <a:xfrm>
              <a:off x="7366144" y="3308519"/>
              <a:ext cx="0" cy="280351"/>
            </a:xfrm>
            <a:prstGeom prst="line">
              <a:avLst/>
            </a:prstGeom>
            <a:noFill/>
            <a:ln w="9525" cap="flat" cmpd="sng" algn="ctr">
              <a:solidFill>
                <a:srgbClr val="0000FF"/>
              </a:solidFill>
              <a:prstDash val="solid"/>
              <a:round/>
              <a:headEnd type="none" w="med" len="med"/>
              <a:tailEnd type="none" w="med" len="med"/>
            </a:ln>
            <a:effectLst/>
          </p:spPr>
        </p:cxnSp>
        <p:cxnSp>
          <p:nvCxnSpPr>
            <p:cNvPr id="25" name="Straight Connector 24"/>
            <p:cNvCxnSpPr/>
            <p:nvPr/>
          </p:nvCxnSpPr>
          <p:spPr bwMode="auto">
            <a:xfrm>
              <a:off x="5991198" y="3308523"/>
              <a:ext cx="0" cy="280351"/>
            </a:xfrm>
            <a:prstGeom prst="line">
              <a:avLst/>
            </a:prstGeom>
            <a:noFill/>
            <a:ln w="9525" cap="flat" cmpd="sng" algn="ctr">
              <a:solidFill>
                <a:srgbClr val="0000FF"/>
              </a:solidFill>
              <a:prstDash val="solid"/>
              <a:round/>
              <a:headEnd type="none" w="med" len="med"/>
              <a:tailEnd type="none" w="med" len="med"/>
            </a:ln>
            <a:effectLst/>
          </p:spPr>
        </p:cxnSp>
        <p:sp>
          <p:nvSpPr>
            <p:cNvPr id="26" name="Rectangle 25"/>
            <p:cNvSpPr/>
            <p:nvPr/>
          </p:nvSpPr>
          <p:spPr bwMode="auto">
            <a:xfrm>
              <a:off x="8225107" y="2367350"/>
              <a:ext cx="1181416" cy="30900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CSR PDU</a:t>
              </a:r>
            </a:p>
          </p:txBody>
        </p:sp>
        <p:cxnSp>
          <p:nvCxnSpPr>
            <p:cNvPr id="27" name="Elbow Connector 26"/>
            <p:cNvCxnSpPr>
              <a:stCxn id="26" idx="1"/>
              <a:endCxn id="8" idx="0"/>
            </p:cNvCxnSpPr>
            <p:nvPr/>
          </p:nvCxnSpPr>
          <p:spPr bwMode="auto">
            <a:xfrm rot="10800000" flipV="1">
              <a:off x="7495103" y="2521853"/>
              <a:ext cx="730005" cy="298985"/>
            </a:xfrm>
            <a:prstGeom prst="bentConnector2">
              <a:avLst/>
            </a:prstGeom>
            <a:noFill/>
            <a:ln w="25400" cap="flat" cmpd="sng" algn="ctr">
              <a:solidFill>
                <a:srgbClr val="FF0000"/>
              </a:solidFill>
              <a:prstDash val="solid"/>
              <a:round/>
              <a:headEnd type="none" w="med" len="med"/>
              <a:tailEnd type="triangle" w="med" len="med"/>
            </a:ln>
            <a:effectLst>
              <a:glow rad="63500">
                <a:srgbClr val="FF0000">
                  <a:alpha val="50000"/>
                </a:srgbClr>
              </a:glow>
            </a:effectLst>
          </p:spPr>
        </p:cxnSp>
        <p:sp>
          <p:nvSpPr>
            <p:cNvPr id="28" name="Rectangle 27"/>
            <p:cNvSpPr/>
            <p:nvPr/>
          </p:nvSpPr>
          <p:spPr bwMode="auto">
            <a:xfrm>
              <a:off x="5872362" y="1737693"/>
              <a:ext cx="1576133" cy="348245"/>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Harness Splice</a:t>
              </a:r>
            </a:p>
          </p:txBody>
        </p:sp>
        <p:cxnSp>
          <p:nvCxnSpPr>
            <p:cNvPr id="29" name="Elbow Connector 28"/>
            <p:cNvCxnSpPr>
              <a:stCxn id="28" idx="2"/>
              <a:endCxn id="7" idx="3"/>
            </p:cNvCxnSpPr>
            <p:nvPr/>
          </p:nvCxnSpPr>
          <p:spPr>
            <a:xfrm rot="5400000">
              <a:off x="6016297" y="2420546"/>
              <a:ext cx="978741" cy="309524"/>
            </a:xfrm>
            <a:prstGeom prst="bentConnector2">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8" idx="2"/>
              <a:endCxn id="8" idx="1"/>
            </p:cNvCxnSpPr>
            <p:nvPr/>
          </p:nvCxnSpPr>
          <p:spPr>
            <a:xfrm rot="16200000" flipH="1">
              <a:off x="6372858" y="2373509"/>
              <a:ext cx="978741" cy="403598"/>
            </a:xfrm>
            <a:prstGeom prst="bentConnector2">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bwMode="auto">
            <a:xfrm>
              <a:off x="1756023" y="4698934"/>
              <a:ext cx="9795284" cy="2116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1" compatLnSpc="1">
              <a:prstTxWarp prst="textNoShape">
                <a:avLst/>
              </a:prstTxWarp>
            </a:bodyPr>
            <a:lstStyle/>
            <a:p>
              <a:pPr marL="0" marR="0" lvl="0" indent="0" algn="l"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srgbClr val="0000FF"/>
                  </a:solidFill>
                  <a:effectLst/>
                  <a:uLnTx/>
                  <a:uFillTx/>
                  <a:latin typeface="Arial" charset="0"/>
                  <a:ea typeface="+mn-ea"/>
                  <a:cs typeface="+mn-cs"/>
                </a:rPr>
                <a:t>Forward Bay</a:t>
              </a:r>
            </a:p>
          </p:txBody>
        </p:sp>
        <p:sp>
          <p:nvSpPr>
            <p:cNvPr id="32" name="Rectangle 31"/>
            <p:cNvSpPr/>
            <p:nvPr/>
          </p:nvSpPr>
          <p:spPr bwMode="auto">
            <a:xfrm>
              <a:off x="8328018" y="5223701"/>
              <a:ext cx="933278" cy="812817"/>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Breakout Box 2</a:t>
              </a:r>
            </a:p>
          </p:txBody>
        </p:sp>
        <p:sp>
          <p:nvSpPr>
            <p:cNvPr id="33" name="Rectangle 32"/>
            <p:cNvSpPr/>
            <p:nvPr/>
          </p:nvSpPr>
          <p:spPr bwMode="auto">
            <a:xfrm>
              <a:off x="1874224" y="4880901"/>
              <a:ext cx="2143417" cy="1840574"/>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Dispenser &amp; Magazin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 1</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34" name="Rectangle 33"/>
            <p:cNvSpPr/>
            <p:nvPr/>
          </p:nvSpPr>
          <p:spPr bwMode="auto">
            <a:xfrm>
              <a:off x="2019784"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35" name="Rectangle 34"/>
            <p:cNvSpPr/>
            <p:nvPr/>
          </p:nvSpPr>
          <p:spPr bwMode="auto">
            <a:xfrm>
              <a:off x="2739209"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36" name="Rectangle 35"/>
            <p:cNvSpPr/>
            <p:nvPr/>
          </p:nvSpPr>
          <p:spPr bwMode="auto">
            <a:xfrm>
              <a:off x="3484760"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37" name="Rectangle 36"/>
            <p:cNvSpPr/>
            <p:nvPr/>
          </p:nvSpPr>
          <p:spPr bwMode="auto">
            <a:xfrm>
              <a:off x="2019784" y="5005661"/>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38" name="Rectangle 37"/>
            <p:cNvSpPr/>
            <p:nvPr/>
          </p:nvSpPr>
          <p:spPr bwMode="auto">
            <a:xfrm>
              <a:off x="2739209" y="5005661"/>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39" name="Rectangle 38"/>
            <p:cNvSpPr/>
            <p:nvPr/>
          </p:nvSpPr>
          <p:spPr bwMode="auto">
            <a:xfrm>
              <a:off x="3484760" y="5005661"/>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0" name="Rectangle 39"/>
            <p:cNvSpPr/>
            <p:nvPr/>
          </p:nvSpPr>
          <p:spPr bwMode="auto">
            <a:xfrm>
              <a:off x="9261295" y="4946781"/>
              <a:ext cx="2122062" cy="1774694"/>
            </a:xfrm>
            <a:prstGeom prst="rect">
              <a:avLst/>
            </a:prstGeom>
            <a:solidFill>
              <a:srgbClr val="2E75B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Dispenser &amp; Magazin</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 2</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41" name="Rectangle 40"/>
            <p:cNvSpPr/>
            <p:nvPr/>
          </p:nvSpPr>
          <p:spPr bwMode="auto">
            <a:xfrm>
              <a:off x="9406523"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2" name="Rectangle 41"/>
            <p:cNvSpPr/>
            <p:nvPr/>
          </p:nvSpPr>
          <p:spPr bwMode="auto">
            <a:xfrm>
              <a:off x="10125949"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3" name="Rectangle 42"/>
            <p:cNvSpPr/>
            <p:nvPr/>
          </p:nvSpPr>
          <p:spPr bwMode="auto">
            <a:xfrm>
              <a:off x="10836663" y="5907163"/>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4" name="Rectangle 43"/>
            <p:cNvSpPr/>
            <p:nvPr/>
          </p:nvSpPr>
          <p:spPr bwMode="auto">
            <a:xfrm>
              <a:off x="9406523" y="5026997"/>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5" name="Rectangle 44"/>
            <p:cNvSpPr/>
            <p:nvPr/>
          </p:nvSpPr>
          <p:spPr bwMode="auto">
            <a:xfrm>
              <a:off x="10125949" y="5026997"/>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6" name="Rectangle 45"/>
            <p:cNvSpPr/>
            <p:nvPr/>
          </p:nvSpPr>
          <p:spPr bwMode="auto">
            <a:xfrm>
              <a:off x="10836663" y="5026997"/>
              <a:ext cx="437916" cy="42234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cxnSp>
          <p:nvCxnSpPr>
            <p:cNvPr id="47" name="Elbow Connector 46"/>
            <p:cNvCxnSpPr>
              <a:stCxn id="32" idx="2"/>
              <a:endCxn id="41" idx="2"/>
            </p:cNvCxnSpPr>
            <p:nvPr/>
          </p:nvCxnSpPr>
          <p:spPr>
            <a:xfrm rot="16200000" flipH="1">
              <a:off x="9063576" y="5767599"/>
              <a:ext cx="292987" cy="830824"/>
            </a:xfrm>
            <a:prstGeom prst="bentConnector3">
              <a:avLst>
                <a:gd name="adj1" fmla="val 133439"/>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32" idx="2"/>
              <a:endCxn id="42" idx="2"/>
            </p:cNvCxnSpPr>
            <p:nvPr/>
          </p:nvCxnSpPr>
          <p:spPr>
            <a:xfrm rot="16200000" flipH="1">
              <a:off x="9423289" y="5407886"/>
              <a:ext cx="292987" cy="1550250"/>
            </a:xfrm>
            <a:prstGeom prst="bentConnector3">
              <a:avLst>
                <a:gd name="adj1" fmla="val 133439"/>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32" idx="2"/>
              <a:endCxn id="43" idx="2"/>
            </p:cNvCxnSpPr>
            <p:nvPr/>
          </p:nvCxnSpPr>
          <p:spPr>
            <a:xfrm rot="16200000" flipH="1">
              <a:off x="9778646" y="5052529"/>
              <a:ext cx="292987" cy="2260964"/>
            </a:xfrm>
            <a:prstGeom prst="bentConnector3">
              <a:avLst>
                <a:gd name="adj1" fmla="val 136623"/>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32" idx="0"/>
              <a:endCxn id="44" idx="0"/>
            </p:cNvCxnSpPr>
            <p:nvPr/>
          </p:nvCxnSpPr>
          <p:spPr>
            <a:xfrm rot="5400000" flipH="1" flipV="1">
              <a:off x="9111717" y="4709937"/>
              <a:ext cx="196704" cy="830824"/>
            </a:xfrm>
            <a:prstGeom prst="bentConnector3">
              <a:avLst>
                <a:gd name="adj1" fmla="val 216215"/>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32" idx="0"/>
              <a:endCxn id="45" idx="0"/>
            </p:cNvCxnSpPr>
            <p:nvPr/>
          </p:nvCxnSpPr>
          <p:spPr>
            <a:xfrm rot="5400000" flipH="1" flipV="1">
              <a:off x="9471430" y="4350224"/>
              <a:ext cx="196704" cy="1550250"/>
            </a:xfrm>
            <a:prstGeom prst="bentConnector3">
              <a:avLst>
                <a:gd name="adj1" fmla="val 216215"/>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32" idx="0"/>
              <a:endCxn id="46" idx="0"/>
            </p:cNvCxnSpPr>
            <p:nvPr/>
          </p:nvCxnSpPr>
          <p:spPr>
            <a:xfrm rot="5400000" flipH="1" flipV="1">
              <a:off x="9826787" y="3994867"/>
              <a:ext cx="196704" cy="2260964"/>
            </a:xfrm>
            <a:prstGeom prst="bentConnector3">
              <a:avLst>
                <a:gd name="adj1" fmla="val 216215"/>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32" idx="3"/>
              <a:endCxn id="44" idx="2"/>
            </p:cNvCxnSpPr>
            <p:nvPr/>
          </p:nvCxnSpPr>
          <p:spPr>
            <a:xfrm flipV="1">
              <a:off x="9261296" y="5449339"/>
              <a:ext cx="364185" cy="18077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32" idx="3"/>
              <a:endCxn id="45" idx="2"/>
            </p:cNvCxnSpPr>
            <p:nvPr/>
          </p:nvCxnSpPr>
          <p:spPr>
            <a:xfrm flipV="1">
              <a:off x="9261296" y="5449339"/>
              <a:ext cx="1083611" cy="18077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a:endCxn id="46" idx="2"/>
            </p:cNvCxnSpPr>
            <p:nvPr/>
          </p:nvCxnSpPr>
          <p:spPr>
            <a:xfrm flipV="1">
              <a:off x="9261294" y="5449339"/>
              <a:ext cx="1794327" cy="176244"/>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Elbow Connector 55"/>
            <p:cNvCxnSpPr>
              <a:endCxn id="41" idx="0"/>
            </p:cNvCxnSpPr>
            <p:nvPr/>
          </p:nvCxnSpPr>
          <p:spPr>
            <a:xfrm>
              <a:off x="9261294" y="5625583"/>
              <a:ext cx="364187" cy="281580"/>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32" idx="3"/>
              <a:endCxn id="42" idx="0"/>
            </p:cNvCxnSpPr>
            <p:nvPr/>
          </p:nvCxnSpPr>
          <p:spPr>
            <a:xfrm>
              <a:off x="9261296" y="5630110"/>
              <a:ext cx="1083611" cy="277053"/>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32" idx="3"/>
              <a:endCxn id="43" idx="0"/>
            </p:cNvCxnSpPr>
            <p:nvPr/>
          </p:nvCxnSpPr>
          <p:spPr>
            <a:xfrm>
              <a:off x="9261296" y="5630110"/>
              <a:ext cx="1794325" cy="277053"/>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bwMode="auto">
            <a:xfrm>
              <a:off x="4027322" y="5216832"/>
              <a:ext cx="923597" cy="812817"/>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Breakout Box 1</a:t>
              </a:r>
            </a:p>
          </p:txBody>
        </p:sp>
        <p:cxnSp>
          <p:nvCxnSpPr>
            <p:cNvPr id="60" name="Elbow Connector 59"/>
            <p:cNvCxnSpPr>
              <a:stCxn id="59" idx="1"/>
              <a:endCxn id="39" idx="2"/>
            </p:cNvCxnSpPr>
            <p:nvPr/>
          </p:nvCxnSpPr>
          <p:spPr>
            <a:xfrm rot="10800000">
              <a:off x="3703718" y="5428003"/>
              <a:ext cx="323604" cy="195238"/>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59" idx="1"/>
              <a:endCxn id="38" idx="2"/>
            </p:cNvCxnSpPr>
            <p:nvPr/>
          </p:nvCxnSpPr>
          <p:spPr>
            <a:xfrm rot="10800000">
              <a:off x="2958168" y="5428003"/>
              <a:ext cx="1069155" cy="195238"/>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59" idx="1"/>
              <a:endCxn id="37" idx="2"/>
            </p:cNvCxnSpPr>
            <p:nvPr/>
          </p:nvCxnSpPr>
          <p:spPr>
            <a:xfrm rot="10800000">
              <a:off x="2238742" y="5428003"/>
              <a:ext cx="1788580" cy="195238"/>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59" idx="1"/>
              <a:endCxn id="36" idx="0"/>
            </p:cNvCxnSpPr>
            <p:nvPr/>
          </p:nvCxnSpPr>
          <p:spPr>
            <a:xfrm rot="10800000" flipV="1">
              <a:off x="3703718" y="5623241"/>
              <a:ext cx="323604" cy="28392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59" idx="1"/>
              <a:endCxn id="35" idx="0"/>
            </p:cNvCxnSpPr>
            <p:nvPr/>
          </p:nvCxnSpPr>
          <p:spPr>
            <a:xfrm rot="10800000" flipV="1">
              <a:off x="2958168" y="5623241"/>
              <a:ext cx="1069155" cy="28392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59" idx="1"/>
              <a:endCxn id="34" idx="0"/>
            </p:cNvCxnSpPr>
            <p:nvPr/>
          </p:nvCxnSpPr>
          <p:spPr>
            <a:xfrm rot="10800000" flipV="1">
              <a:off x="2238742" y="5623241"/>
              <a:ext cx="1788580" cy="28392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59" idx="0"/>
              <a:endCxn id="39" idx="0"/>
            </p:cNvCxnSpPr>
            <p:nvPr/>
          </p:nvCxnSpPr>
          <p:spPr>
            <a:xfrm rot="16200000" flipV="1">
              <a:off x="3990835" y="4718545"/>
              <a:ext cx="211171" cy="785403"/>
            </a:xfrm>
            <a:prstGeom prst="bentConnector3">
              <a:avLst>
                <a:gd name="adj1" fmla="val 208254"/>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59" idx="0"/>
              <a:endCxn id="38" idx="0"/>
            </p:cNvCxnSpPr>
            <p:nvPr/>
          </p:nvCxnSpPr>
          <p:spPr>
            <a:xfrm rot="16200000" flipV="1">
              <a:off x="3618059" y="4345770"/>
              <a:ext cx="211171" cy="1530954"/>
            </a:xfrm>
            <a:prstGeom prst="bentConnector3">
              <a:avLst>
                <a:gd name="adj1" fmla="val 208254"/>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59" idx="0"/>
              <a:endCxn id="37" idx="0"/>
            </p:cNvCxnSpPr>
            <p:nvPr/>
          </p:nvCxnSpPr>
          <p:spPr>
            <a:xfrm rot="16200000" flipV="1">
              <a:off x="3258347" y="3986057"/>
              <a:ext cx="211171" cy="2250379"/>
            </a:xfrm>
            <a:prstGeom prst="bentConnector3">
              <a:avLst>
                <a:gd name="adj1" fmla="val 208254"/>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59" idx="2"/>
              <a:endCxn id="36" idx="2"/>
            </p:cNvCxnSpPr>
            <p:nvPr/>
          </p:nvCxnSpPr>
          <p:spPr>
            <a:xfrm rot="5400000">
              <a:off x="3946492" y="5786876"/>
              <a:ext cx="299856" cy="785403"/>
            </a:xfrm>
            <a:prstGeom prst="bentConnector3">
              <a:avLst>
                <a:gd name="adj1" fmla="val 129561"/>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Elbow Connector 69"/>
            <p:cNvCxnSpPr>
              <a:stCxn id="59" idx="2"/>
              <a:endCxn id="35" idx="2"/>
            </p:cNvCxnSpPr>
            <p:nvPr/>
          </p:nvCxnSpPr>
          <p:spPr>
            <a:xfrm rot="5400000">
              <a:off x="3573716" y="5414100"/>
              <a:ext cx="299856" cy="1530954"/>
            </a:xfrm>
            <a:prstGeom prst="bentConnector3">
              <a:avLst>
                <a:gd name="adj1" fmla="val 132673"/>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59" idx="2"/>
              <a:endCxn id="34" idx="2"/>
            </p:cNvCxnSpPr>
            <p:nvPr/>
          </p:nvCxnSpPr>
          <p:spPr>
            <a:xfrm rot="5400000">
              <a:off x="3214004" y="5054388"/>
              <a:ext cx="299856" cy="2250379"/>
            </a:xfrm>
            <a:prstGeom prst="bentConnector3">
              <a:avLst>
                <a:gd name="adj1" fmla="val 132673"/>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9" idx="2"/>
              <a:endCxn id="33" idx="1"/>
            </p:cNvCxnSpPr>
            <p:nvPr/>
          </p:nvCxnSpPr>
          <p:spPr bwMode="auto">
            <a:xfrm rot="5400000">
              <a:off x="2998063" y="2804665"/>
              <a:ext cx="1872684" cy="4120362"/>
            </a:xfrm>
            <a:prstGeom prst="bentConnector4">
              <a:avLst>
                <a:gd name="adj1" fmla="val 5499"/>
                <a:gd name="adj2" fmla="val 105548"/>
              </a:avLst>
            </a:prstGeom>
            <a:noFill/>
            <a:ln w="9525" cap="flat" cmpd="sng" algn="ctr">
              <a:solidFill>
                <a:srgbClr val="0000FF"/>
              </a:solidFill>
              <a:prstDash val="solid"/>
              <a:round/>
              <a:headEnd type="none" w="med" len="med"/>
              <a:tailEnd type="none" w="med" len="med"/>
            </a:ln>
            <a:effectLst/>
          </p:spPr>
        </p:cxnSp>
        <p:cxnSp>
          <p:nvCxnSpPr>
            <p:cNvPr id="73" name="Elbow Connector 72"/>
            <p:cNvCxnSpPr>
              <a:stCxn id="10" idx="2"/>
              <a:endCxn id="40" idx="3"/>
            </p:cNvCxnSpPr>
            <p:nvPr/>
          </p:nvCxnSpPr>
          <p:spPr bwMode="auto">
            <a:xfrm rot="16200000" flipH="1">
              <a:off x="8424318" y="2875089"/>
              <a:ext cx="1905624" cy="4012454"/>
            </a:xfrm>
            <a:prstGeom prst="bentConnector4">
              <a:avLst>
                <a:gd name="adj1" fmla="val 6153"/>
                <a:gd name="adj2" fmla="val 105697"/>
              </a:avLst>
            </a:prstGeom>
            <a:noFill/>
            <a:ln w="9525" cap="flat" cmpd="sng" algn="ctr">
              <a:solidFill>
                <a:srgbClr val="0000FF"/>
              </a:solidFill>
              <a:prstDash val="solid"/>
              <a:round/>
              <a:headEnd type="none" w="med" len="med"/>
              <a:tailEnd type="none" w="med" len="med"/>
            </a:ln>
            <a:effectLst/>
          </p:spPr>
        </p:cxnSp>
        <p:cxnSp>
          <p:nvCxnSpPr>
            <p:cNvPr id="74" name="Elbow Connector 73"/>
            <p:cNvCxnSpPr>
              <a:stCxn id="9" idx="1"/>
              <a:endCxn id="33" idx="1"/>
            </p:cNvCxnSpPr>
            <p:nvPr/>
          </p:nvCxnSpPr>
          <p:spPr bwMode="auto">
            <a:xfrm rot="10800000" flipV="1">
              <a:off x="1874224" y="3758686"/>
              <a:ext cx="3515116" cy="2042501"/>
            </a:xfrm>
            <a:prstGeom prst="bentConnector3">
              <a:avLst>
                <a:gd name="adj1" fmla="val 106503"/>
              </a:avLst>
            </a:prstGeom>
            <a:noFill/>
            <a:ln w="28575" cap="flat" cmpd="sng" algn="ctr">
              <a:solidFill>
                <a:srgbClr val="FF0000"/>
              </a:solidFill>
              <a:prstDash val="solid"/>
              <a:round/>
              <a:headEnd type="none" w="med" len="med"/>
              <a:tailEnd type="none" w="med" len="med"/>
            </a:ln>
            <a:effectLst/>
          </p:spPr>
        </p:cxnSp>
        <p:cxnSp>
          <p:nvCxnSpPr>
            <p:cNvPr id="75" name="Elbow Connector 74"/>
            <p:cNvCxnSpPr>
              <a:stCxn id="10" idx="3"/>
              <a:endCxn id="40" idx="3"/>
            </p:cNvCxnSpPr>
            <p:nvPr/>
          </p:nvCxnSpPr>
          <p:spPr bwMode="auto">
            <a:xfrm>
              <a:off x="7976148" y="3758687"/>
              <a:ext cx="3407209" cy="2075441"/>
            </a:xfrm>
            <a:prstGeom prst="bentConnector3">
              <a:avLst>
                <a:gd name="adj1" fmla="val 106709"/>
              </a:avLst>
            </a:prstGeom>
            <a:noFill/>
            <a:ln w="28575" cap="flat" cmpd="sng" algn="ctr">
              <a:solidFill>
                <a:srgbClr val="FF0000"/>
              </a:solidFill>
              <a:prstDash val="solid"/>
              <a:round/>
              <a:headEnd type="none" w="med" len="med"/>
              <a:tailEnd type="none" w="med" len="med"/>
            </a:ln>
            <a:effectLst/>
          </p:spPr>
        </p:cxnSp>
        <p:sp>
          <p:nvSpPr>
            <p:cNvPr id="76" name="Rectangle 75"/>
            <p:cNvSpPr/>
            <p:nvPr/>
          </p:nvSpPr>
          <p:spPr bwMode="auto">
            <a:xfrm>
              <a:off x="4989357" y="4305371"/>
              <a:ext cx="883006" cy="27593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mn-ea"/>
                  <a:cs typeface="+mn-cs"/>
                </a:rPr>
                <a:t>CSR DFI </a:t>
              </a:r>
            </a:p>
          </p:txBody>
        </p:sp>
        <p:sp>
          <p:nvSpPr>
            <p:cNvPr id="77" name="Rectangle 76"/>
            <p:cNvSpPr/>
            <p:nvPr/>
          </p:nvSpPr>
          <p:spPr bwMode="auto">
            <a:xfrm>
              <a:off x="7590824" y="4302408"/>
              <a:ext cx="862237" cy="281857"/>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20000"/>
                </a:spcAft>
                <a:buClr>
                  <a:srgbClr val="FF0000"/>
                </a:buClr>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mn-ea"/>
                  <a:cs typeface="+mn-cs"/>
                </a:rPr>
                <a:t>CSR DFI </a:t>
              </a:r>
            </a:p>
          </p:txBody>
        </p:sp>
        <p:cxnSp>
          <p:nvCxnSpPr>
            <p:cNvPr id="78" name="Elbow Connector 77"/>
            <p:cNvCxnSpPr>
              <a:stCxn id="76" idx="2"/>
              <a:endCxn id="59" idx="3"/>
            </p:cNvCxnSpPr>
            <p:nvPr/>
          </p:nvCxnSpPr>
          <p:spPr>
            <a:xfrm rot="5400000">
              <a:off x="4669920" y="4862301"/>
              <a:ext cx="1041940" cy="479941"/>
            </a:xfrm>
            <a:prstGeom prst="bentConnector2">
              <a:avLst/>
            </a:prstGeom>
            <a:ln w="25400">
              <a:solidFill>
                <a:srgbClr val="0000FF"/>
              </a:solidFill>
              <a:headEnd type="triangle" w="med" len="med"/>
              <a:tailEnd type="triangle" w="med" len="med"/>
            </a:ln>
            <a:effectLst>
              <a:glow rad="63500">
                <a:srgbClr val="0000FF">
                  <a:alpha val="50000"/>
                </a:srgbClr>
              </a:glow>
            </a:effectLst>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77" idx="2"/>
              <a:endCxn id="32" idx="1"/>
            </p:cNvCxnSpPr>
            <p:nvPr/>
          </p:nvCxnSpPr>
          <p:spPr>
            <a:xfrm rot="16200000" flipH="1">
              <a:off x="7652058" y="4954149"/>
              <a:ext cx="1045845" cy="306075"/>
            </a:xfrm>
            <a:prstGeom prst="bentConnector2">
              <a:avLst/>
            </a:prstGeom>
            <a:ln w="25400">
              <a:solidFill>
                <a:srgbClr val="0000FF"/>
              </a:solidFill>
              <a:headEnd type="triangle" w="med" len="med"/>
              <a:tailEnd type="triangle" w="med" len="med"/>
            </a:ln>
            <a:effectLst>
              <a:glow rad="63500">
                <a:srgbClr val="0000FF">
                  <a:alpha val="50000"/>
                </a:srgbClr>
              </a:glow>
            </a:effectLst>
          </p:spPr>
          <p:style>
            <a:lnRef idx="1">
              <a:schemeClr val="accent1"/>
            </a:lnRef>
            <a:fillRef idx="0">
              <a:schemeClr val="accent1"/>
            </a:fillRef>
            <a:effectRef idx="0">
              <a:schemeClr val="accent1"/>
            </a:effectRef>
            <a:fontRef idx="minor">
              <a:schemeClr val="tx1"/>
            </a:fontRef>
          </p:style>
        </p:cxnSp>
        <p:cxnSp>
          <p:nvCxnSpPr>
            <p:cNvPr id="80" name="Elbow Connector 118"/>
            <p:cNvCxnSpPr>
              <a:stCxn id="14" idx="2"/>
            </p:cNvCxnSpPr>
            <p:nvPr/>
          </p:nvCxnSpPr>
          <p:spPr bwMode="auto">
            <a:xfrm>
              <a:off x="4584295" y="2667160"/>
              <a:ext cx="6369" cy="2549672"/>
            </a:xfrm>
            <a:prstGeom prst="straightConnector1">
              <a:avLst/>
            </a:prstGeom>
            <a:noFill/>
            <a:ln w="25400" cap="flat" cmpd="sng" algn="ctr">
              <a:solidFill>
                <a:srgbClr val="FF0000"/>
              </a:solidFill>
              <a:prstDash val="solid"/>
              <a:round/>
              <a:headEnd type="none" w="med" len="med"/>
              <a:tailEnd type="triangle" w="med" len="med"/>
            </a:ln>
            <a:effectLst>
              <a:glow rad="63500">
                <a:srgbClr val="FF0000">
                  <a:alpha val="50000"/>
                </a:srgbClr>
              </a:glow>
            </a:effectLst>
          </p:spPr>
        </p:cxnSp>
        <p:cxnSp>
          <p:nvCxnSpPr>
            <p:cNvPr id="81" name="Elbow Connector 118"/>
            <p:cNvCxnSpPr/>
            <p:nvPr/>
          </p:nvCxnSpPr>
          <p:spPr bwMode="auto">
            <a:xfrm>
              <a:off x="8667386" y="2676357"/>
              <a:ext cx="0" cy="2581688"/>
            </a:xfrm>
            <a:prstGeom prst="straightConnector1">
              <a:avLst/>
            </a:prstGeom>
            <a:noFill/>
            <a:ln w="25400" cap="flat" cmpd="sng" algn="ctr">
              <a:solidFill>
                <a:srgbClr val="FF0000"/>
              </a:solidFill>
              <a:prstDash val="solid"/>
              <a:round/>
              <a:headEnd type="none" w="med" len="med"/>
              <a:tailEnd type="triangle" w="med" len="med"/>
            </a:ln>
            <a:effectLst>
              <a:glow rad="63500">
                <a:srgbClr val="FF0000">
                  <a:alpha val="50000"/>
                </a:srgbClr>
              </a:glow>
            </a:effectLst>
          </p:spPr>
        </p:cxnSp>
      </p:grpSp>
      <p:sp>
        <p:nvSpPr>
          <p:cNvPr id="2" name="Title 1"/>
          <p:cNvSpPr>
            <a:spLocks noGrp="1"/>
          </p:cNvSpPr>
          <p:nvPr>
            <p:ph type="title"/>
          </p:nvPr>
        </p:nvSpPr>
        <p:spPr/>
        <p:txBody>
          <a:bodyPr/>
          <a:lstStyle/>
          <a:p>
            <a:r>
              <a:rPr lang="en-US" dirty="0" smtClean="0"/>
              <a:t>Background: EDR Design</a:t>
            </a:r>
            <a:endParaRPr lang="en-US" dirty="0"/>
          </a:p>
        </p:txBody>
      </p:sp>
      <p:grpSp>
        <p:nvGrpSpPr>
          <p:cNvPr id="20" name="Group 19"/>
          <p:cNvGrpSpPr/>
          <p:nvPr/>
        </p:nvGrpSpPr>
        <p:grpSpPr>
          <a:xfrm>
            <a:off x="9558273" y="1191720"/>
            <a:ext cx="2440979" cy="1643527"/>
            <a:chOff x="6078585" y="901337"/>
            <a:chExt cx="2440979" cy="1643527"/>
          </a:xfrm>
        </p:grpSpPr>
        <p:sp>
          <p:nvSpPr>
            <p:cNvPr id="21" name="TextBox 20"/>
            <p:cNvSpPr txBox="1"/>
            <p:nvPr/>
          </p:nvSpPr>
          <p:spPr>
            <a:xfrm>
              <a:off x="6078585" y="901337"/>
              <a:ext cx="2440979" cy="1643527"/>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Legend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External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Ejection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C000"/>
                  </a:solidFill>
                  <a:effectLst/>
                  <a:uLnTx/>
                  <a:uFillTx/>
                  <a:latin typeface="Calibri" panose="020F0502020204030204"/>
                  <a:ea typeface="+mn-ea"/>
                  <a:cs typeface="+mn-cs"/>
                </a:rPr>
                <a:t>Payload (recorder/beacon)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Calibri" panose="020F0502020204030204"/>
                  <a:ea typeface="+mn-ea"/>
                  <a:cs typeface="+mn-cs"/>
                </a:rPr>
                <a:t>Power &amp; Data Distribution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Data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Power Line</a:t>
              </a:r>
            </a:p>
          </p:txBody>
        </p:sp>
        <p:cxnSp>
          <p:nvCxnSpPr>
            <p:cNvPr id="22" name="Straight Connector 21"/>
            <p:cNvCxnSpPr/>
            <p:nvPr/>
          </p:nvCxnSpPr>
          <p:spPr bwMode="auto">
            <a:xfrm flipV="1">
              <a:off x="6299200" y="2178314"/>
              <a:ext cx="1056602" cy="0"/>
            </a:xfrm>
            <a:prstGeom prst="line">
              <a:avLst/>
            </a:prstGeom>
            <a:noFill/>
            <a:ln w="12700" cap="flat" cmpd="sng" algn="ctr">
              <a:solidFill>
                <a:srgbClr val="0000FF"/>
              </a:solidFill>
              <a:prstDash val="solid"/>
              <a:round/>
              <a:headEnd type="none" w="med" len="med"/>
              <a:tailEnd type="none" w="med" len="med"/>
            </a:ln>
            <a:effectLst/>
          </p:spPr>
        </p:cxnSp>
        <p:cxnSp>
          <p:nvCxnSpPr>
            <p:cNvPr id="23" name="Straight Connector 22"/>
            <p:cNvCxnSpPr/>
            <p:nvPr/>
          </p:nvCxnSpPr>
          <p:spPr bwMode="auto">
            <a:xfrm flipV="1">
              <a:off x="6281773" y="2396028"/>
              <a:ext cx="1056602" cy="0"/>
            </a:xfrm>
            <a:prstGeom prst="line">
              <a:avLst/>
            </a:prstGeom>
            <a:noFill/>
            <a:ln w="12700" cap="flat" cmpd="sng" algn="ctr">
              <a:solidFill>
                <a:srgbClr val="FF0000"/>
              </a:solidFill>
              <a:prstDash val="solid"/>
              <a:round/>
              <a:headEnd type="none" w="med" len="med"/>
              <a:tailEnd type="none" w="med" len="med"/>
            </a:ln>
            <a:effectLst/>
          </p:spPr>
        </p:cxnSp>
      </p:grpSp>
      <p:grpSp>
        <p:nvGrpSpPr>
          <p:cNvPr id="82" name="Group 81"/>
          <p:cNvGrpSpPr>
            <a:grpSpLocks noChangeAspect="1"/>
          </p:cNvGrpSpPr>
          <p:nvPr/>
        </p:nvGrpSpPr>
        <p:grpSpPr>
          <a:xfrm>
            <a:off x="675585" y="2022313"/>
            <a:ext cx="1607374" cy="1200403"/>
            <a:chOff x="8033027" y="1060188"/>
            <a:chExt cx="3856037" cy="2879725"/>
          </a:xfrm>
        </p:grpSpPr>
        <p:pic>
          <p:nvPicPr>
            <p:cNvPr id="83" name="Picture 2" descr="image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027" y="1060188"/>
              <a:ext cx="38560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bwMode="auto">
            <a:xfrm>
              <a:off x="8103782" y="3482340"/>
              <a:ext cx="269236" cy="3194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85" name="Rectangle 84"/>
            <p:cNvSpPr/>
            <p:nvPr/>
          </p:nvSpPr>
          <p:spPr bwMode="auto">
            <a:xfrm>
              <a:off x="8210462" y="3497580"/>
              <a:ext cx="233311" cy="2813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86" name="Rectangle 85"/>
            <p:cNvSpPr/>
            <p:nvPr/>
          </p:nvSpPr>
          <p:spPr bwMode="auto">
            <a:xfrm>
              <a:off x="8115031" y="3452396"/>
              <a:ext cx="212086" cy="2591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sp>
          <p:nvSpPr>
            <p:cNvPr id="87" name="Rectangle 86"/>
            <p:cNvSpPr/>
            <p:nvPr/>
          </p:nvSpPr>
          <p:spPr bwMode="auto">
            <a:xfrm>
              <a:off x="8103782" y="1189786"/>
              <a:ext cx="212086" cy="2868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31775" marR="0" lvl="0" indent="-231775" algn="l" defTabSz="914400" rtl="0" eaLnBrk="1" fontAlgn="base" latinLnBrk="0" hangingPunct="1">
                <a:lnSpc>
                  <a:spcPct val="100000"/>
                </a:lnSpc>
                <a:spcBef>
                  <a:spcPct val="20000"/>
                </a:spcBef>
                <a:spcAft>
                  <a:spcPct val="20000"/>
                </a:spcAft>
                <a:buClr>
                  <a:srgbClr val="FF0000"/>
                </a:buClr>
                <a:buSzTx/>
                <a:buFontTx/>
                <a:buChar char="•"/>
                <a:tabLst/>
                <a:defRPr/>
              </a:pPr>
              <a:endParaRPr kumimoji="0" lang="en-US" sz="2200" b="0" i="0" u="none" strike="noStrike" kern="1200" cap="none" spc="0" normalizeH="0" baseline="0" noProof="0">
                <a:ln>
                  <a:noFill/>
                </a:ln>
                <a:solidFill>
                  <a:srgbClr val="0000FF"/>
                </a:solidFill>
                <a:effectLst/>
                <a:uLnTx/>
                <a:uFillTx/>
                <a:latin typeface="Arial" charset="0"/>
                <a:ea typeface="+mn-ea"/>
                <a:cs typeface="+mn-cs"/>
              </a:endParaRPr>
            </a:p>
          </p:txBody>
        </p:sp>
      </p:grpSp>
      <p:sp>
        <p:nvSpPr>
          <p:cNvPr id="88" name="Rectangle 87"/>
          <p:cNvSpPr/>
          <p:nvPr/>
        </p:nvSpPr>
        <p:spPr>
          <a:xfrm>
            <a:off x="675585" y="1223307"/>
            <a:ext cx="2966867" cy="66338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 fully redundant strings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12 redundant payloads</a:t>
            </a:r>
          </a:p>
        </p:txBody>
      </p:sp>
      <p:sp>
        <p:nvSpPr>
          <p:cNvPr id="3" name="TextBox 2"/>
          <p:cNvSpPr txBox="1"/>
          <p:nvPr/>
        </p:nvSpPr>
        <p:spPr>
          <a:xfrm>
            <a:off x="7366143" y="153945"/>
            <a:ext cx="3692333" cy="830997"/>
          </a:xfrm>
          <a:prstGeom prst="rect">
            <a:avLst/>
          </a:prstGeom>
          <a:solidFill>
            <a:schemeClr val="bg2">
              <a:lumMod val="10000"/>
              <a:alpha val="46000"/>
            </a:schemeClr>
          </a:solidFill>
        </p:spPr>
        <p:txBody>
          <a:bodyPr wrap="square" rtlCol="0">
            <a:spAutoFit/>
          </a:bodyPr>
          <a:lstStyle/>
          <a:p>
            <a:pPr algn="ctr"/>
            <a:r>
              <a:rPr lang="en-US" sz="1200" dirty="0" smtClean="0">
                <a:solidFill>
                  <a:schemeClr val="bg1"/>
                </a:solidFill>
              </a:rPr>
              <a:t>Rojdev, K., Hagen, J., Burlone, M., et al., “An </a:t>
            </a:r>
            <a:r>
              <a:rPr lang="en-US" sz="1200" dirty="0" err="1" smtClean="0">
                <a:solidFill>
                  <a:schemeClr val="bg1"/>
                </a:solidFill>
              </a:rPr>
              <a:t>Ejectable</a:t>
            </a:r>
            <a:r>
              <a:rPr lang="en-US" sz="1200" dirty="0" smtClean="0">
                <a:solidFill>
                  <a:schemeClr val="bg1"/>
                </a:solidFill>
              </a:rPr>
              <a:t> Data Recorder Subsystem for the Ascent Abort-2 Test Flight of the Orion Launch Abort System,” </a:t>
            </a:r>
            <a:r>
              <a:rPr lang="en-US" sz="1200" i="1" dirty="0" smtClean="0">
                <a:solidFill>
                  <a:schemeClr val="bg1"/>
                </a:solidFill>
              </a:rPr>
              <a:t>IEEE Aerospace Conference, </a:t>
            </a:r>
            <a:r>
              <a:rPr lang="en-US" sz="1200" dirty="0" smtClean="0">
                <a:solidFill>
                  <a:schemeClr val="bg1"/>
                </a:solidFill>
              </a:rPr>
              <a:t>March 2020.</a:t>
            </a:r>
            <a:endParaRPr lang="en-US" sz="1200" dirty="0">
              <a:solidFill>
                <a:schemeClr val="bg1"/>
              </a:solidFill>
            </a:endParaRPr>
          </a:p>
        </p:txBody>
      </p:sp>
    </p:spTree>
    <p:extLst>
      <p:ext uri="{BB962C8B-B14F-4D97-AF65-F5344CB8AC3E}">
        <p14:creationId xmlns:p14="http://schemas.microsoft.com/office/powerpoint/2010/main" val="445830985"/>
      </p:ext>
    </p:extLst>
  </p:cSld>
  <p:clrMapOvr>
    <a:masterClrMapping/>
  </p:clrMapOvr>
  <mc:AlternateContent xmlns:mc="http://schemas.openxmlformats.org/markup-compatibility/2006" xmlns:p14="http://schemas.microsoft.com/office/powerpoint/2010/main">
    <mc:Choice Requires="p14">
      <p:transition spd="slow" p14:dur="2000" advTm="31838"/>
    </mc:Choice>
    <mc:Fallback xmlns="">
      <p:transition spd="slow" advTm="3183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 y="0"/>
            <a:ext cx="12192007" cy="6858000"/>
            <a:chOff x="-7" y="0"/>
            <a:chExt cx="12192007" cy="685800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917" r="9792"/>
            <a:stretch/>
          </p:blipFill>
          <p:spPr>
            <a:xfrm>
              <a:off x="-7" y="0"/>
              <a:ext cx="8465343"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5336" y="0"/>
              <a:ext cx="3726664" cy="29942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336" y="2989264"/>
              <a:ext cx="3726664" cy="2056090"/>
            </a:xfrm>
            <a:prstGeom prst="rect">
              <a:avLst/>
            </a:prstGeom>
          </p:spPr>
        </p:pic>
        <p:sp>
          <p:nvSpPr>
            <p:cNvPr id="9" name="Rectangle 8"/>
            <p:cNvSpPr/>
            <p:nvPr/>
          </p:nvSpPr>
          <p:spPr>
            <a:xfrm>
              <a:off x="8465336" y="5045354"/>
              <a:ext cx="3726664" cy="1812646"/>
            </a:xfrm>
            <a:prstGeom prst="rect">
              <a:avLst/>
            </a:prstGeom>
            <a:solidFill>
              <a:srgbClr val="304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22469" y="0"/>
              <a:ext cx="271462" cy="2989264"/>
            </a:xfrm>
            <a:prstGeom prst="rect">
              <a:avLst/>
            </a:prstGeom>
            <a:gradFill flip="none" rotWithShape="1">
              <a:gsLst>
                <a:gs pos="0">
                  <a:srgbClr val="002844"/>
                </a:gs>
                <a:gs pos="100000">
                  <a:srgbClr val="3648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58180" y="2989264"/>
              <a:ext cx="271462" cy="3868736"/>
            </a:xfrm>
            <a:prstGeom prst="rect">
              <a:avLst/>
            </a:prstGeom>
            <a:gradFill flip="none" rotWithShape="1">
              <a:gsLst>
                <a:gs pos="0">
                  <a:srgbClr val="002844"/>
                </a:gs>
                <a:gs pos="100000">
                  <a:srgbClr val="3043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p:cNvSpPr>
            <a:spLocks noGrp="1"/>
          </p:cNvSpPr>
          <p:nvPr>
            <p:ph type="ctrTitle"/>
          </p:nvPr>
        </p:nvSpPr>
        <p:spPr>
          <a:xfrm>
            <a:off x="-7" y="103695"/>
            <a:ext cx="12192000" cy="898738"/>
          </a:xfrm>
        </p:spPr>
        <p:txBody>
          <a:bodyPr>
            <a:normAutofit/>
          </a:bodyPr>
          <a:lstStyle/>
          <a:p>
            <a:r>
              <a:rPr lang="en-US" sz="4400" dirty="0" smtClean="0"/>
              <a:t>Hardware Classification &amp; EDR Class 1-E Drivers</a:t>
            </a:r>
            <a:endParaRPr lang="en-US" sz="4400" dirty="0"/>
          </a:p>
        </p:txBody>
      </p:sp>
    </p:spTree>
    <p:extLst>
      <p:ext uri="{BB962C8B-B14F-4D97-AF65-F5344CB8AC3E}">
        <p14:creationId xmlns:p14="http://schemas.microsoft.com/office/powerpoint/2010/main" val="2160048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Classifications</a:t>
            </a:r>
            <a:endParaRPr lang="en-US" dirty="0"/>
          </a:p>
        </p:txBody>
      </p:sp>
      <p:sp>
        <p:nvSpPr>
          <p:cNvPr id="3" name="Content Placeholder 2"/>
          <p:cNvSpPr>
            <a:spLocks noGrp="1"/>
          </p:cNvSpPr>
          <p:nvPr>
            <p:ph idx="1"/>
          </p:nvPr>
        </p:nvSpPr>
        <p:spPr/>
        <p:txBody>
          <a:bodyPr/>
          <a:lstStyle/>
          <a:p>
            <a:r>
              <a:rPr lang="en-US" dirty="0" smtClean="0"/>
              <a:t>Class 1: Full rigor for controlled flight hardware and software</a:t>
            </a:r>
          </a:p>
          <a:p>
            <a:pPr lvl="1"/>
            <a:r>
              <a:rPr lang="en-US" dirty="0" smtClean="0"/>
              <a:t>Document everything that happens to hardware from procurement through disposal</a:t>
            </a:r>
          </a:p>
          <a:p>
            <a:pPr lvl="1"/>
            <a:r>
              <a:rPr lang="en-US" dirty="0" smtClean="0"/>
              <a:t>Highest rigor of quality assurance processes</a:t>
            </a:r>
          </a:p>
          <a:p>
            <a:pPr lvl="1"/>
            <a:r>
              <a:rPr lang="en-US" dirty="0" smtClean="0"/>
              <a:t>Crew Module and Separation Ring developed as Class 1 with some tailoring </a:t>
            </a:r>
          </a:p>
          <a:p>
            <a:r>
              <a:rPr lang="en-US" dirty="0" smtClean="0"/>
              <a:t>Class 3: Controlled hardware not intended for flight</a:t>
            </a:r>
          </a:p>
          <a:p>
            <a:pPr lvl="1"/>
            <a:r>
              <a:rPr lang="en-US" dirty="0" smtClean="0"/>
              <a:t>Level of rigor defined by Project Manager</a:t>
            </a:r>
          </a:p>
          <a:p>
            <a:pPr lvl="1"/>
            <a:r>
              <a:rPr lang="en-US" dirty="0" smtClean="0"/>
              <a:t>Often used for research and development projects</a:t>
            </a:r>
          </a:p>
          <a:p>
            <a:r>
              <a:rPr lang="en-US" dirty="0" smtClean="0"/>
              <a:t>Class 1-E: Non-critical flight hardware with tailored rigor </a:t>
            </a:r>
          </a:p>
          <a:p>
            <a:pPr lvl="1"/>
            <a:r>
              <a:rPr lang="en-US" dirty="0" smtClean="0"/>
              <a:t>Developed for ISS payloads and technology development projects that did not need the full rigor of Class 1 to be successful</a:t>
            </a:r>
            <a:endParaRPr lang="en-US" dirty="0"/>
          </a:p>
        </p:txBody>
      </p:sp>
    </p:spTree>
    <p:extLst>
      <p:ext uri="{BB962C8B-B14F-4D97-AF65-F5344CB8AC3E}">
        <p14:creationId xmlns:p14="http://schemas.microsoft.com/office/powerpoint/2010/main" val="3113070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EDR Drivers</a:t>
            </a:r>
            <a:endParaRPr lang="en-US" dirty="0"/>
          </a:p>
        </p:txBody>
      </p:sp>
      <p:sp>
        <p:nvSpPr>
          <p:cNvPr id="3" name="Content Placeholder 2"/>
          <p:cNvSpPr>
            <a:spLocks noGrp="1"/>
          </p:cNvSpPr>
          <p:nvPr>
            <p:ph idx="1"/>
          </p:nvPr>
        </p:nvSpPr>
        <p:spPr/>
        <p:txBody>
          <a:bodyPr>
            <a:normAutofit lnSpcReduction="10000"/>
          </a:bodyPr>
          <a:lstStyle/>
          <a:p>
            <a:r>
              <a:rPr lang="en-US" dirty="0" smtClean="0"/>
              <a:t>EDR initially started as Class 1</a:t>
            </a:r>
          </a:p>
          <a:p>
            <a:r>
              <a:rPr lang="en-US" dirty="0" smtClean="0"/>
              <a:t>Challenges EDR encountered:</a:t>
            </a:r>
          </a:p>
          <a:p>
            <a:pPr lvl="1"/>
            <a:r>
              <a:rPr lang="en-US" dirty="0" smtClean="0"/>
              <a:t>CSR Project Management challenged EDR to find a more efficient way to develop hardware that is “good enough”</a:t>
            </a:r>
          </a:p>
          <a:p>
            <a:pPr lvl="2"/>
            <a:r>
              <a:rPr lang="en-US" dirty="0" smtClean="0"/>
              <a:t>Rojdev, K., Williams, A., Devolites, J., Olansen, J., “An Agile-like Approach to Hardware Development: The </a:t>
            </a:r>
            <a:r>
              <a:rPr lang="en-US" dirty="0" err="1" smtClean="0"/>
              <a:t>Ejectable</a:t>
            </a:r>
            <a:r>
              <a:rPr lang="en-US" dirty="0" smtClean="0"/>
              <a:t> Data Recorder for Orion’s Ascent Abort 2 Test Flight,” </a:t>
            </a:r>
            <a:r>
              <a:rPr lang="en-US" i="1" dirty="0" smtClean="0"/>
              <a:t>INCOSE WSRC</a:t>
            </a:r>
            <a:r>
              <a:rPr lang="en-US" dirty="0" smtClean="0"/>
              <a:t>, September 2020.</a:t>
            </a:r>
          </a:p>
          <a:p>
            <a:pPr lvl="1"/>
            <a:r>
              <a:rPr lang="en-US" dirty="0" smtClean="0"/>
              <a:t>Decision to develop a mostly COTS design </a:t>
            </a:r>
          </a:p>
          <a:p>
            <a:pPr lvl="2"/>
            <a:r>
              <a:rPr lang="en-US" dirty="0" smtClean="0"/>
              <a:t>Could not purchase everything off the shelf</a:t>
            </a:r>
          </a:p>
          <a:p>
            <a:pPr lvl="2"/>
            <a:r>
              <a:rPr lang="en-US" dirty="0" smtClean="0"/>
              <a:t>Some COTS parts could not be purchased Class 1</a:t>
            </a:r>
          </a:p>
          <a:p>
            <a:pPr lvl="1"/>
            <a:r>
              <a:rPr lang="en-US" dirty="0" smtClean="0"/>
              <a:t>Standard Human Spaceflight and JSC Processes/procedures were not equipped to handle a project with Agile-like/Lean development approach </a:t>
            </a:r>
          </a:p>
          <a:p>
            <a:r>
              <a:rPr lang="en-US" dirty="0" smtClean="0"/>
              <a:t>EDR was re-classified as Class 1-E</a:t>
            </a:r>
          </a:p>
        </p:txBody>
      </p:sp>
    </p:spTree>
    <p:extLst>
      <p:ext uri="{BB962C8B-B14F-4D97-AF65-F5344CB8AC3E}">
        <p14:creationId xmlns:p14="http://schemas.microsoft.com/office/powerpoint/2010/main" val="1392497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1829</Words>
  <Application>Microsoft Office PowerPoint</Application>
  <PresentationFormat>Widescreen</PresentationFormat>
  <Paragraphs>310</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Outline</vt:lpstr>
      <vt:lpstr>AA-2 &amp; EDR Background</vt:lpstr>
      <vt:lpstr>Background: AA-2 Flight Test</vt:lpstr>
      <vt:lpstr>Background: Why EDR?</vt:lpstr>
      <vt:lpstr>Background: EDR Design</vt:lpstr>
      <vt:lpstr>Hardware Classification &amp; EDR Class 1-E Drivers</vt:lpstr>
      <vt:lpstr>Hardware Classifications</vt:lpstr>
      <vt:lpstr>EDR Drivers</vt:lpstr>
      <vt:lpstr>Tailoring and Overall Risk Posture</vt:lpstr>
      <vt:lpstr>Overall EDR Assembly &amp; Test Process</vt:lpstr>
      <vt:lpstr>Design Risks</vt:lpstr>
      <vt:lpstr>Procurement Risks</vt:lpstr>
      <vt:lpstr>Assembly Risks</vt:lpstr>
      <vt:lpstr>Hardware Upgrade Documentation</vt:lpstr>
      <vt:lpstr>Testing Risks</vt:lpstr>
      <vt:lpstr>Requirements</vt:lpstr>
      <vt:lpstr>Flight Test Results</vt:lpstr>
      <vt:lpstr>EDR System Flight and Recovery Performance</vt:lpstr>
      <vt:lpstr>Questions</vt:lpstr>
      <vt:lpstr>PowerPoint Presentation</vt:lpstr>
      <vt:lpstr>Backup Slides</vt:lpstr>
      <vt:lpstr>Assembly 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Ioana Dietsch</dc:creator>
  <cp:lastModifiedBy>Rojdev, Kristina (JSC-EX511)</cp:lastModifiedBy>
  <cp:revision>24</cp:revision>
  <dcterms:created xsi:type="dcterms:W3CDTF">2020-07-24T13:10:19Z</dcterms:created>
  <dcterms:modified xsi:type="dcterms:W3CDTF">2020-10-02T23:44:48Z</dcterms:modified>
</cp:coreProperties>
</file>