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86" r:id="rId2"/>
    <p:sldId id="864" r:id="rId3"/>
    <p:sldId id="865" r:id="rId4"/>
    <p:sldId id="871" r:id="rId5"/>
    <p:sldId id="874" r:id="rId6"/>
    <p:sldId id="867" r:id="rId7"/>
    <p:sldId id="876" r:id="rId8"/>
    <p:sldId id="875" r:id="rId9"/>
    <p:sldId id="873" r:id="rId10"/>
    <p:sldId id="866" r:id="rId11"/>
    <p:sldId id="869" r:id="rId12"/>
    <p:sldId id="877" r:id="rId13"/>
    <p:sldId id="83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3FD"/>
    <a:srgbClr val="EA4CE6"/>
    <a:srgbClr val="EF782A"/>
    <a:srgbClr val="6CB815"/>
    <a:srgbClr val="FF00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38"/>
    <p:restoredTop sz="94643"/>
  </p:normalViewPr>
  <p:slideViewPr>
    <p:cSldViewPr snapToGrid="0" snapToObjects="1">
      <p:cViewPr varScale="1">
        <p:scale>
          <a:sx n="118" d="100"/>
          <a:sy n="118" d="100"/>
        </p:scale>
        <p:origin x="240" y="104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B0EAC-A7F8-4D48-A047-E1E2BF82F685}" type="datetimeFigureOut">
              <a:rPr lang="en-US" smtClean="0"/>
              <a:t>10/4/20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89208-19D7-9E47-969D-1A76A4CEEE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640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FCF630F-416B-3449-BABE-EA7812AA4F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386AC575-653E-4439-AA59-2B406492A337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727AF23C-CE98-8A49-B5B0-62218757C4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356353"/>
            <a:ext cx="767565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914400" eaLnBrk="1" hangingPunct="1">
              <a:defRPr sz="9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D25701-F7B3-0C4C-833D-580C877144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2DBEC6-10D5-3A41-91E8-D269802D7A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2691" y="580359"/>
            <a:ext cx="5466617" cy="131244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C6118F7-9C46-6640-91BC-27D5E69C258F}"/>
              </a:ext>
            </a:extLst>
          </p:cNvPr>
          <p:cNvSpPr/>
          <p:nvPr userDrawn="1"/>
        </p:nvSpPr>
        <p:spPr>
          <a:xfrm>
            <a:off x="4433776" y="6051177"/>
            <a:ext cx="33244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</a:rPr>
              <a:t>www.ascend.events</a:t>
            </a:r>
          </a:p>
        </p:txBody>
      </p:sp>
    </p:spTree>
  </p:cSld>
  <p:clrMapOvr>
    <a:masterClrMapping/>
  </p:clrMapOvr>
  <p:transition spd="med"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3063337"/>
            <a:ext cx="10363200" cy="1362075"/>
          </a:xfrm>
        </p:spPr>
        <p:txBody>
          <a:bodyPr anchor="t"/>
          <a:lstStyle>
            <a:lvl1pPr algn="l">
              <a:defRPr sz="36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3084" y="4425412"/>
            <a:ext cx="10363200" cy="1500187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7222B-4B3E-3943-AD3F-B164339970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FAA88F9-F999-4A48-9BCB-8CF51163E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356353"/>
            <a:ext cx="767565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914400" eaLnBrk="1" hangingPunct="1">
              <a:defRPr sz="9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68361"/>
            <a:ext cx="5384800" cy="50879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68361"/>
            <a:ext cx="5384800" cy="50879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2800A-40B0-9F47-AA4E-26F2C6069B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E0B39F3A-7643-1B44-9F03-A2589950F5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364304"/>
            <a:ext cx="767565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914400" eaLnBrk="1" hangingPunct="1">
              <a:defRPr sz="9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29029"/>
            <a:ext cx="5384800" cy="25166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29029"/>
            <a:ext cx="5384800" cy="25166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2800A-40B0-9F47-AA4E-26F2C6069B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E0B39F3A-7643-1B44-9F03-A2589950F5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364304"/>
            <a:ext cx="767565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914400" eaLnBrk="1" hangingPunct="1">
              <a:defRPr sz="9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D76ABA5-C88F-3548-8CA7-06486246C22F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09600" y="3847674"/>
            <a:ext cx="5384800" cy="25166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591E8BA5-6F77-CC4F-BD3F-129DCC9088AC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197600" y="3847674"/>
            <a:ext cx="5384800" cy="25166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5138137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29029"/>
            <a:ext cx="5384800" cy="25166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29028"/>
            <a:ext cx="5384800" cy="5135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737600" y="6357252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2800A-40B0-9F47-AA4E-26F2C6069B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E0B39F3A-7643-1B44-9F03-A2589950F5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364304"/>
            <a:ext cx="767565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914400" eaLnBrk="1" hangingPunct="1">
              <a:defRPr sz="9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D76ABA5-C88F-3548-8CA7-06486246C22F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09600" y="3847674"/>
            <a:ext cx="5384800" cy="25166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9686737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2613"/>
            <a:ext cx="5384800" cy="51616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9533"/>
            <a:ext cx="5384800" cy="25264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2800A-40B0-9F47-AA4E-26F2C6069B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E0B39F3A-7643-1B44-9F03-A2589950F5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364304"/>
            <a:ext cx="767565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914400" eaLnBrk="1" hangingPunct="1">
              <a:defRPr sz="9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591E8BA5-6F77-CC4F-BD3F-129DCC9088AC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197600" y="3837842"/>
            <a:ext cx="5384800" cy="25264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314109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89699"/>
            <a:ext cx="10972800" cy="25461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2800A-40B0-9F47-AA4E-26F2C6069B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E0B39F3A-7643-1B44-9F03-A2589950F5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364304"/>
            <a:ext cx="767565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914400" eaLnBrk="1" hangingPunct="1">
              <a:defRPr sz="9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D76ABA5-C88F-3548-8CA7-06486246C22F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09600" y="3818176"/>
            <a:ext cx="5384800" cy="25461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591E8BA5-6F77-CC4F-BD3F-129DCC9088AC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197600" y="3818176"/>
            <a:ext cx="5384800" cy="25461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5647153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29029"/>
            <a:ext cx="5384800" cy="25166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29029"/>
            <a:ext cx="5384800" cy="25166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2800A-40B0-9F47-AA4E-26F2C6069B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E0B39F3A-7643-1B44-9F03-A2589950F5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364304"/>
            <a:ext cx="767565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914400" eaLnBrk="1" hangingPunct="1">
              <a:defRPr sz="9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D76ABA5-C88F-3548-8CA7-06486246C22F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09600" y="3847674"/>
            <a:ext cx="10972800" cy="25166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8743818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19197"/>
            <a:ext cx="10972800" cy="25264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2800A-40B0-9F47-AA4E-26F2C6069B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E0B39F3A-7643-1B44-9F03-A2589950F5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364304"/>
            <a:ext cx="767565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914400" eaLnBrk="1" hangingPunct="1">
              <a:defRPr sz="9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D76ABA5-C88F-3548-8CA7-06486246C22F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09600" y="3837842"/>
            <a:ext cx="10972800" cy="25264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8194678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59B5-FA2A-D14A-9FA4-0D0A48FB7D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F7D1C391-5E80-7647-80BD-6456D04BD7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356353"/>
            <a:ext cx="767565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914400" eaLnBrk="1" hangingPunct="1">
              <a:defRPr sz="9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gn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682" tIns="40341" rIns="80682" bIns="40341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0686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94" b="0" i="0" u="none" strike="noStrike" cap="none" normalizeH="0" baseline="0" dirty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0"/>
            </a:endParaRPr>
          </a:p>
        </p:txBody>
      </p:sp>
      <p:pic>
        <p:nvPicPr>
          <p:cNvPr id="4" name="Picture 12" descr="NASA insigniaCMYK">
            <a:extLst>
              <a:ext uri="{FF2B5EF4-FFF2-40B4-BE49-F238E27FC236}">
                <a16:creationId xmlns:a16="http://schemas.microsoft.com/office/drawing/2014/main" id="{8A5E7D45-2E8B-3449-A611-2AB876B2ACE9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4056849" y="1600200"/>
            <a:ext cx="442249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62412DBE-9693-6743-99FB-766A339793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356353"/>
            <a:ext cx="767565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914400" eaLnBrk="1" hangingPunct="1">
              <a:defRPr sz="9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FBFFE-40A0-2343-890F-C1F307E9A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9B15C5C-0988-094E-B1BA-EF1B8BCD2926}" type="slidenum">
              <a:rPr lang="en-US" smtClean="0">
                <a:ea typeface="ＭＳ Ｐゴシック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830884"/>
      </p:ext>
    </p:extLst>
  </p:cSld>
  <p:clrMapOvr>
    <a:masterClrMapping/>
  </p:clrMapOvr>
  <p:transition advClick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9">
            <a:extLst>
              <a:ext uri="{FF2B5EF4-FFF2-40B4-BE49-F238E27FC236}">
                <a16:creationId xmlns:a16="http://schemas.microsoft.com/office/drawing/2014/main" id="{C48B7AAE-293F-0B48-B6A9-7ED3742E008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1104900"/>
          </a:xfrm>
          <a:prstGeom prst="rect">
            <a:avLst/>
          </a:prstGeom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1200219" y="168677"/>
            <a:ext cx="10382178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253287"/>
            <a:ext cx="10972800" cy="510306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9B15C5C-0988-094E-B1BA-EF1B8BCD2926}" type="slidenum">
              <a:rPr lang="en-US" smtClean="0">
                <a:ea typeface="ＭＳ Ｐゴシック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ea typeface="ＭＳ Ｐゴシック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6B27F1-ACD8-0049-B07F-CDD1717917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3" t="31945" r="75000" b="31944"/>
          <a:stretch/>
        </p:blipFill>
        <p:spPr>
          <a:xfrm>
            <a:off x="129745" y="153944"/>
            <a:ext cx="797011" cy="79701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626FC5-AC06-0A48-91EB-CCB170ADB007}"/>
              </a:ext>
            </a:extLst>
          </p:cNvPr>
          <p:cNvCxnSpPr/>
          <p:nvPr userDrawn="1"/>
        </p:nvCxnSpPr>
        <p:spPr>
          <a:xfrm>
            <a:off x="1063487" y="148387"/>
            <a:ext cx="0" cy="80256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E55818E4-FE68-4C47-A343-D9C7D4E8F269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180896" y="6528973"/>
            <a:ext cx="895027" cy="23329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40BC8A5-0B71-A64F-8918-0F570A2925F4}"/>
              </a:ext>
            </a:extLst>
          </p:cNvPr>
          <p:cNvSpPr txBox="1"/>
          <p:nvPr userDrawn="1"/>
        </p:nvSpPr>
        <p:spPr>
          <a:xfrm>
            <a:off x="0" y="6492875"/>
            <a:ext cx="1288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LAUNCHED BY</a:t>
            </a:r>
          </a:p>
        </p:txBody>
      </p:sp>
    </p:spTree>
    <p:extLst>
      <p:ext uri="{BB962C8B-B14F-4D97-AF65-F5344CB8AC3E}">
        <p14:creationId xmlns:p14="http://schemas.microsoft.com/office/powerpoint/2010/main" val="101981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3" r:id="rId2"/>
    <p:sldLayoutId id="2147483662" r:id="rId3"/>
    <p:sldLayoutId id="2147483664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66" r:id="rId11"/>
    <p:sldLayoutId id="2147483680" r:id="rId12"/>
  </p:sldLayoutIdLst>
  <p:transition advClick="0"/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b="0" i="0" kern="1200">
          <a:solidFill>
            <a:schemeClr val="bg1"/>
          </a:solidFill>
          <a:latin typeface="Arial" panose="020B0604020202020204" pitchFamily="34" charset="0"/>
          <a:ea typeface="ヒラギノ角ゴ Pro W3" charset="-128"/>
          <a:cs typeface="Arial" panose="020B0604020202020204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b="0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id="{18EC5E8F-6217-BE4D-B07A-EA82AA153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0835" y="3498573"/>
            <a:ext cx="8110330" cy="224955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Dan Thomas</a:t>
            </a:r>
          </a:p>
          <a:p>
            <a:r>
              <a:rPr lang="en-US" dirty="0">
                <a:solidFill>
                  <a:schemeClr val="bg1"/>
                </a:solidFill>
              </a:rPr>
              <a:t>Ken Kobayashi, Steve Sutherlin, Quincy Bean,</a:t>
            </a:r>
          </a:p>
          <a:p>
            <a:r>
              <a:rPr lang="en-US" dirty="0">
                <a:solidFill>
                  <a:schemeClr val="bg1"/>
                </a:solidFill>
              </a:rPr>
              <a:t>Keith Clements, Jay Garcia, Leo Fabisinski, Pete Capizzo</a:t>
            </a:r>
          </a:p>
          <a:p>
            <a:r>
              <a:rPr lang="en-US" dirty="0">
                <a:solidFill>
                  <a:schemeClr val="bg1"/>
                </a:solidFill>
              </a:rPr>
              <a:t>NASA Marshall Space Flight Center</a:t>
            </a:r>
          </a:p>
          <a:p>
            <a:r>
              <a:rPr lang="en-US" dirty="0">
                <a:solidFill>
                  <a:schemeClr val="bg1"/>
                </a:solidFill>
              </a:rPr>
              <a:t>16 November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44B094-3F31-8A4B-9EC4-3225900BC4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67222B-4B3E-3943-AD3F-B1643399706C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651099-E03D-FE44-80B6-D0468A61E11B}"/>
              </a:ext>
            </a:extLst>
          </p:cNvPr>
          <p:cNvSpPr txBox="1"/>
          <p:nvPr/>
        </p:nvSpPr>
        <p:spPr>
          <a:xfrm>
            <a:off x="0" y="2347324"/>
            <a:ext cx="12192000" cy="830997"/>
          </a:xfrm>
          <a:prstGeom prst="rect">
            <a:avLst/>
          </a:prstGeom>
          <a:solidFill>
            <a:schemeClr val="tx1">
              <a:lumMod val="95000"/>
              <a:lumOff val="5000"/>
              <a:alpha val="4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Solar Polar Imager Concept</a:t>
            </a:r>
          </a:p>
        </p:txBody>
      </p:sp>
    </p:spTree>
    <p:extLst>
      <p:ext uri="{BB962C8B-B14F-4D97-AF65-F5344CB8AC3E}">
        <p14:creationId xmlns:p14="http://schemas.microsoft.com/office/powerpoint/2010/main" val="3145317868"/>
      </p:ext>
    </p:extLst>
  </p:cSld>
  <p:clrMapOvr>
    <a:masterClrMapping/>
  </p:clrMapOvr>
  <p:transition spd="med"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2E389-A790-9A4A-B374-C5F5F0A4D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1B442-A6A5-4D44-881D-DB908270C7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Preliminary design of a conceptual Solar Polar Imager (SPI) mission and spacecraft to study the Sun from high heliocentric latitudes</a:t>
            </a:r>
          </a:p>
          <a:p>
            <a:pPr lvl="2"/>
            <a:endParaRPr lang="en-US" dirty="0"/>
          </a:p>
          <a:p>
            <a:r>
              <a:rPr lang="en-US" dirty="0"/>
              <a:t>Use solar sail technology to accomplish high orbit inclinations (at least 75 deg)</a:t>
            </a:r>
          </a:p>
          <a:p>
            <a:pPr lvl="2"/>
            <a:endParaRPr lang="en-US" dirty="0"/>
          </a:p>
          <a:p>
            <a:r>
              <a:rPr lang="en-US" dirty="0"/>
              <a:t>Design spacecraft bus to carry science instruments and other supporting systems</a:t>
            </a:r>
          </a:p>
          <a:p>
            <a:pPr lvl="2"/>
            <a:endParaRPr lang="en-US" dirty="0"/>
          </a:p>
          <a:p>
            <a:r>
              <a:rPr lang="en-US" dirty="0"/>
              <a:t>Solar sail components were not designed.  Stowed and deployed geometries and masses were provided going into the study.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4FBAD-9B88-024B-BAF8-1C84EFB32F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28403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1B442-A6A5-4D44-881D-DB908270C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335" y="1177085"/>
            <a:ext cx="11749665" cy="5103066"/>
          </a:xfrm>
        </p:spPr>
        <p:txBody>
          <a:bodyPr/>
          <a:lstStyle/>
          <a:p>
            <a:r>
              <a:rPr lang="en-US" sz="2000" b="1" dirty="0"/>
              <a:t>Mission begins with at Earth launch</a:t>
            </a:r>
          </a:p>
          <a:p>
            <a:pPr lvl="1"/>
            <a:r>
              <a:rPr lang="en-US" sz="1800" dirty="0"/>
              <a:t>Earth departure energy of zero (i.e. C3 = 0 km</a:t>
            </a:r>
            <a:r>
              <a:rPr lang="en-US" sz="1800" baseline="30000" dirty="0"/>
              <a:t>2</a:t>
            </a:r>
            <a:r>
              <a:rPr lang="en-US" sz="1800" dirty="0"/>
              <a:t>/s</a:t>
            </a:r>
            <a:r>
              <a:rPr lang="en-US" sz="1800" baseline="30000" dirty="0"/>
              <a:t>2</a:t>
            </a:r>
            <a:r>
              <a:rPr lang="en-US" sz="1800" dirty="0"/>
              <a:t>) and zero inclination</a:t>
            </a:r>
          </a:p>
          <a:p>
            <a:pPr lvl="1"/>
            <a:r>
              <a:rPr lang="en-US" sz="1800" dirty="0"/>
              <a:t>Launch vehicle (and date) yet to be selected, so conservative C3 and inclination were assumed</a:t>
            </a:r>
          </a:p>
          <a:p>
            <a:pPr lvl="4"/>
            <a:endParaRPr lang="en-US" sz="1200" dirty="0"/>
          </a:p>
          <a:p>
            <a:r>
              <a:rPr lang="en-US" sz="2000" b="1" dirty="0"/>
              <a:t>Mission Phases</a:t>
            </a:r>
          </a:p>
          <a:p>
            <a:pPr lvl="1"/>
            <a:r>
              <a:rPr lang="en-US" sz="1800" u="sng" dirty="0"/>
              <a:t>Inward Spiral</a:t>
            </a:r>
          </a:p>
          <a:p>
            <a:pPr lvl="2"/>
            <a:r>
              <a:rPr lang="en-US" sz="1600" dirty="0"/>
              <a:t>From 1 Au to 0.48 AU</a:t>
            </a:r>
          </a:p>
          <a:p>
            <a:pPr lvl="2"/>
            <a:r>
              <a:rPr lang="en-US" sz="1600" dirty="0"/>
              <a:t>Optimal control</a:t>
            </a:r>
          </a:p>
          <a:p>
            <a:pPr lvl="2"/>
            <a:r>
              <a:rPr lang="en-US" sz="1600" dirty="0"/>
              <a:t>Partial science</a:t>
            </a:r>
          </a:p>
          <a:p>
            <a:pPr lvl="1"/>
            <a:r>
              <a:rPr lang="en-US" sz="1800" u="sng" dirty="0"/>
              <a:t>Cranking</a:t>
            </a:r>
          </a:p>
          <a:p>
            <a:pPr lvl="2"/>
            <a:r>
              <a:rPr lang="en-US" sz="1600" dirty="0"/>
              <a:t>Inclination increased to 75 deg</a:t>
            </a:r>
          </a:p>
          <a:p>
            <a:pPr lvl="2"/>
            <a:r>
              <a:rPr lang="en-US" sz="1600" dirty="0"/>
              <a:t>Constant cone angle (35.3 deg)</a:t>
            </a:r>
          </a:p>
          <a:p>
            <a:pPr lvl="2"/>
            <a:r>
              <a:rPr lang="en-US" sz="1600" dirty="0"/>
              <a:t>Constant radius</a:t>
            </a:r>
          </a:p>
          <a:p>
            <a:pPr lvl="2"/>
            <a:r>
              <a:rPr lang="en-US" sz="1600" dirty="0"/>
              <a:t>Full science</a:t>
            </a:r>
          </a:p>
          <a:p>
            <a:pPr lvl="1"/>
            <a:r>
              <a:rPr lang="en-US" sz="1800" u="sng" dirty="0"/>
              <a:t>High Latitude Observation</a:t>
            </a:r>
          </a:p>
          <a:p>
            <a:pPr lvl="2"/>
            <a:r>
              <a:rPr lang="en-US" sz="1600" dirty="0"/>
              <a:t>Up to 3 years</a:t>
            </a:r>
          </a:p>
          <a:p>
            <a:pPr lvl="2"/>
            <a:r>
              <a:rPr lang="en-US" sz="1600" dirty="0"/>
              <a:t>For this study, do not drop sail</a:t>
            </a:r>
          </a:p>
          <a:p>
            <a:pPr lvl="1"/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02E389-A790-9A4A-B374-C5F5F0A4D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4FBAD-9B88-024B-BAF8-1C84EFB32F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94E578B-0FC0-0F4C-9885-E9437B0372E5}"/>
              </a:ext>
            </a:extLst>
          </p:cNvPr>
          <p:cNvGrpSpPr/>
          <p:nvPr/>
        </p:nvGrpSpPr>
        <p:grpSpPr>
          <a:xfrm>
            <a:off x="4907631" y="2667903"/>
            <a:ext cx="6686744" cy="3815720"/>
            <a:chOff x="4925048" y="2598234"/>
            <a:chExt cx="6686744" cy="381572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E8CDFAC-2D0C-3A4C-B7B0-836C3DEED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048" y="3227678"/>
              <a:ext cx="6674432" cy="318627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F148A5F-AA9F-104C-A236-7AF0580F6E4B}"/>
                </a:ext>
              </a:extLst>
            </p:cNvPr>
            <p:cNvSpPr txBox="1"/>
            <p:nvPr/>
          </p:nvSpPr>
          <p:spPr>
            <a:xfrm rot="1676978">
              <a:off x="5346582" y="5154578"/>
              <a:ext cx="1130244" cy="271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Inward Spiral</a:t>
              </a:r>
            </a:p>
          </p:txBody>
        </p:sp>
        <p:sp>
          <p:nvSpPr>
            <p:cNvPr id="8" name="Arc 7">
              <a:extLst>
                <a:ext uri="{FF2B5EF4-FFF2-40B4-BE49-F238E27FC236}">
                  <a16:creationId xmlns:a16="http://schemas.microsoft.com/office/drawing/2014/main" id="{C32EE5AD-CACD-A148-A31B-9D412E010740}"/>
                </a:ext>
              </a:extLst>
            </p:cNvPr>
            <p:cNvSpPr/>
            <p:nvPr/>
          </p:nvSpPr>
          <p:spPr bwMode="auto">
            <a:xfrm rot="17253507">
              <a:off x="5885636" y="3780643"/>
              <a:ext cx="2712676" cy="1651496"/>
            </a:xfrm>
            <a:prstGeom prst="arc">
              <a:avLst>
                <a:gd name="adj1" fmla="val 16200000"/>
                <a:gd name="adj2" fmla="val 20381894"/>
              </a:avLst>
            </a:prstGeom>
            <a:noFill/>
            <a:ln w="317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arrow"/>
            </a:ln>
            <a:effectLst/>
          </p:spPr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9A2C9F8-A92B-1246-A932-5D094BF29BDE}"/>
                </a:ext>
              </a:extLst>
            </p:cNvPr>
            <p:cNvSpPr txBox="1"/>
            <p:nvPr/>
          </p:nvSpPr>
          <p:spPr>
            <a:xfrm rot="18073680">
              <a:off x="6136408" y="3549983"/>
              <a:ext cx="860934" cy="25940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Cranking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DD8F96B-34D2-2F47-8CA5-11091D09C79D}"/>
                </a:ext>
              </a:extLst>
            </p:cNvPr>
            <p:cNvSpPr txBox="1"/>
            <p:nvPr/>
          </p:nvSpPr>
          <p:spPr>
            <a:xfrm>
              <a:off x="10728429" y="4175509"/>
              <a:ext cx="883363" cy="4693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Earth</a:t>
              </a:r>
            </a:p>
            <a:p>
              <a:r>
                <a:rPr lang="en-US" sz="16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Departure</a:t>
              </a:r>
            </a:p>
          </p:txBody>
        </p: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3A44FDA1-FF3B-9D41-9CA7-D0DE47318CBD}"/>
                </a:ext>
              </a:extLst>
            </p:cNvPr>
            <p:cNvSpPr/>
            <p:nvPr/>
          </p:nvSpPr>
          <p:spPr bwMode="auto">
            <a:xfrm rot="12474425" flipH="1">
              <a:off x="4962294" y="4248998"/>
              <a:ext cx="2589846" cy="1416352"/>
            </a:xfrm>
            <a:prstGeom prst="arc">
              <a:avLst>
                <a:gd name="adj1" fmla="val 14127439"/>
                <a:gd name="adj2" fmla="val 18159925"/>
              </a:avLst>
            </a:prstGeom>
            <a:noFill/>
            <a:ln w="317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arrow"/>
            </a:ln>
            <a:effectLst/>
          </p:spPr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688C467F-E6B9-304A-A3A2-F657F2CB8FDE}"/>
                </a:ext>
              </a:extLst>
            </p:cNvPr>
            <p:cNvSpPr/>
            <p:nvPr/>
          </p:nvSpPr>
          <p:spPr bwMode="auto">
            <a:xfrm rot="20686066">
              <a:off x="6378610" y="3236452"/>
              <a:ext cx="2712676" cy="1651496"/>
            </a:xfrm>
            <a:prstGeom prst="arc">
              <a:avLst>
                <a:gd name="adj1" fmla="val 16200000"/>
                <a:gd name="adj2" fmla="val 20381894"/>
              </a:avLst>
            </a:prstGeom>
            <a:noFill/>
            <a:ln w="31750" cap="flat" cmpd="sng" algn="ctr">
              <a:solidFill>
                <a:schemeClr val="tx2"/>
              </a:solidFill>
              <a:prstDash val="solid"/>
              <a:round/>
              <a:headEnd type="arrow" w="med" len="med"/>
              <a:tailEnd type="arrow"/>
            </a:ln>
            <a:effectLst/>
          </p:spPr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E8669A0-58ED-2A41-9313-EF8C01F5C0D3}"/>
                </a:ext>
              </a:extLst>
            </p:cNvPr>
            <p:cNvSpPr txBox="1"/>
            <p:nvPr/>
          </p:nvSpPr>
          <p:spPr>
            <a:xfrm>
              <a:off x="7587377" y="2598234"/>
              <a:ext cx="2658141" cy="5650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High Latitude Observation</a:t>
              </a:r>
            </a:p>
            <a:p>
              <a:r>
                <a:rPr lang="en-US" sz="16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(continued cranking)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2711925"/>
      </p:ext>
    </p:extLst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34CDB-AA69-D74C-B29F-D71155E18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Mission Phase Times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76B6AC-7149-ED4F-BE49-0642E29DC0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4E6E35-CB02-3B46-881E-08C3C6E8E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786" y="1151363"/>
            <a:ext cx="6278009" cy="2939143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D1E2C5D-FA7D-7746-B6EE-B37BC67BBC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630470"/>
              </p:ext>
            </p:extLst>
          </p:nvPr>
        </p:nvGraphicFramePr>
        <p:xfrm>
          <a:off x="439116" y="4215163"/>
          <a:ext cx="6764570" cy="21625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88879">
                  <a:extLst>
                    <a:ext uri="{9D8B030D-6E8A-4147-A177-3AD203B41FA5}">
                      <a16:colId xmlns:a16="http://schemas.microsoft.com/office/drawing/2014/main" val="3677206757"/>
                    </a:ext>
                  </a:extLst>
                </a:gridCol>
                <a:gridCol w="1527185">
                  <a:extLst>
                    <a:ext uri="{9D8B030D-6E8A-4147-A177-3AD203B41FA5}">
                      <a16:colId xmlns:a16="http://schemas.microsoft.com/office/drawing/2014/main" val="1470455933"/>
                    </a:ext>
                  </a:extLst>
                </a:gridCol>
                <a:gridCol w="1593134">
                  <a:extLst>
                    <a:ext uri="{9D8B030D-6E8A-4147-A177-3AD203B41FA5}">
                      <a16:colId xmlns:a16="http://schemas.microsoft.com/office/drawing/2014/main" val="587399123"/>
                    </a:ext>
                  </a:extLst>
                </a:gridCol>
                <a:gridCol w="1455372">
                  <a:extLst>
                    <a:ext uri="{9D8B030D-6E8A-4147-A177-3AD203B41FA5}">
                      <a16:colId xmlns:a16="http://schemas.microsoft.com/office/drawing/2014/main" val="2389590280"/>
                    </a:ext>
                  </a:extLst>
                </a:gridCol>
              </a:tblGrid>
              <a:tr h="3034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Mission Phase</a:t>
                      </a:r>
                      <a:b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(in year)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Times for Sail Characteristic Accelerations (years)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765811"/>
                  </a:ext>
                </a:extLst>
              </a:tr>
              <a:tr h="3034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0.22 mm/s2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0.26 mm/s2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0.30 mm/s2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394913"/>
                  </a:ext>
                </a:extLst>
              </a:tr>
              <a:tr h="3034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Inward Spiral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791616"/>
                  </a:ext>
                </a:extLst>
              </a:tr>
              <a:tr h="3034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Cranking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91953"/>
                  </a:ext>
                </a:extLst>
              </a:tr>
              <a:tr h="3421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Time to 75 deg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7653869"/>
                  </a:ext>
                </a:extLst>
              </a:tr>
              <a:tr h="3034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 On-station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391193"/>
                  </a:ext>
                </a:extLst>
              </a:tr>
              <a:tr h="3034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Mission Time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68251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933E523-4DAF-BD40-8888-F05094C2CEAF}"/>
              </a:ext>
            </a:extLst>
          </p:cNvPr>
          <p:cNvSpPr txBox="1"/>
          <p:nvPr/>
        </p:nvSpPr>
        <p:spPr>
          <a:xfrm>
            <a:off x="7437863" y="4546115"/>
            <a:ext cx="4677731" cy="1287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baseline="-25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0.22 mm/s</a:t>
            </a:r>
            <a:r>
              <a:rPr lang="en-US" b="1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(with mass margin)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b="1" baseline="-25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0.26 mm/s</a:t>
            </a:r>
            <a:r>
              <a:rPr lang="en-US" b="1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(without mass margin)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b="1" baseline="-25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= 0.30 mm/s</a:t>
            </a:r>
            <a:r>
              <a:rPr lang="en-US" b="1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(initial target)</a:t>
            </a:r>
          </a:p>
        </p:txBody>
      </p:sp>
    </p:spTree>
    <p:extLst>
      <p:ext uri="{BB962C8B-B14F-4D97-AF65-F5344CB8AC3E}">
        <p14:creationId xmlns:p14="http://schemas.microsoft.com/office/powerpoint/2010/main" val="1581563303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B5A31-FD83-D445-AD90-F0FCC7828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Spacecraft in Launch Configuration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BDAB1F-C0AF-5042-86FC-95FD59BEE9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171DA5-8430-634D-9DDC-CC93BC2329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9072" y="1102112"/>
            <a:ext cx="5695122" cy="518795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25C6D4E-AAC9-8D43-AEBF-108C94383906}"/>
              </a:ext>
            </a:extLst>
          </p:cNvPr>
          <p:cNvCxnSpPr>
            <a:cxnSpLocks/>
          </p:cNvCxnSpPr>
          <p:nvPr/>
        </p:nvCxnSpPr>
        <p:spPr bwMode="auto">
          <a:xfrm>
            <a:off x="2131979" y="3992137"/>
            <a:ext cx="0" cy="1309213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2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DA03643-F78C-FB48-89D7-0F04AD0B2110}"/>
              </a:ext>
            </a:extLst>
          </p:cNvPr>
          <p:cNvCxnSpPr>
            <a:cxnSpLocks/>
          </p:cNvCxnSpPr>
          <p:nvPr/>
        </p:nvCxnSpPr>
        <p:spPr bwMode="auto">
          <a:xfrm>
            <a:off x="2131979" y="1225679"/>
            <a:ext cx="0" cy="2744155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2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861143F-68C4-154B-B3F6-524E13178DD9}"/>
              </a:ext>
            </a:extLst>
          </p:cNvPr>
          <p:cNvCxnSpPr>
            <a:cxnSpLocks/>
          </p:cNvCxnSpPr>
          <p:nvPr/>
        </p:nvCxnSpPr>
        <p:spPr bwMode="auto">
          <a:xfrm>
            <a:off x="3843158" y="1225679"/>
            <a:ext cx="0" cy="2187833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2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6805D03-2940-774D-980A-62A429EB8B79}"/>
              </a:ext>
            </a:extLst>
          </p:cNvPr>
          <p:cNvSpPr txBox="1"/>
          <p:nvPr/>
        </p:nvSpPr>
        <p:spPr>
          <a:xfrm>
            <a:off x="2508041" y="5477452"/>
            <a:ext cx="15440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Spin-up Bus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18E379-7E1B-2141-9EA2-378A7F4EFB42}"/>
              </a:ext>
            </a:extLst>
          </p:cNvPr>
          <p:cNvCxnSpPr>
            <a:cxnSpLocks/>
          </p:cNvCxnSpPr>
          <p:nvPr/>
        </p:nvCxnSpPr>
        <p:spPr bwMode="auto">
          <a:xfrm flipH="1">
            <a:off x="1148576" y="5284286"/>
            <a:ext cx="4935211" cy="0"/>
          </a:xfrm>
          <a:prstGeom prst="line">
            <a:avLst/>
          </a:prstGeom>
          <a:ln w="28575"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F99BE14-1FE0-2141-BD85-59D51574055B}"/>
              </a:ext>
            </a:extLst>
          </p:cNvPr>
          <p:cNvCxnSpPr>
            <a:cxnSpLocks/>
          </p:cNvCxnSpPr>
          <p:nvPr/>
        </p:nvCxnSpPr>
        <p:spPr bwMode="auto">
          <a:xfrm flipH="1">
            <a:off x="1070517" y="3953560"/>
            <a:ext cx="4988557" cy="0"/>
          </a:xfrm>
          <a:prstGeom prst="line">
            <a:avLst/>
          </a:prstGeom>
          <a:ln w="28575"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18C77C4-E397-C646-8015-C70DADB23C94}"/>
              </a:ext>
            </a:extLst>
          </p:cNvPr>
          <p:cNvCxnSpPr>
            <a:cxnSpLocks/>
          </p:cNvCxnSpPr>
          <p:nvPr/>
        </p:nvCxnSpPr>
        <p:spPr bwMode="auto">
          <a:xfrm flipH="1">
            <a:off x="1159727" y="1225679"/>
            <a:ext cx="5742880" cy="0"/>
          </a:xfrm>
          <a:prstGeom prst="line">
            <a:avLst/>
          </a:prstGeom>
          <a:ln w="28575"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35B031D-2FB6-A14A-AA66-7D4BD4815566}"/>
              </a:ext>
            </a:extLst>
          </p:cNvPr>
          <p:cNvSpPr txBox="1"/>
          <p:nvPr/>
        </p:nvSpPr>
        <p:spPr>
          <a:xfrm>
            <a:off x="1292257" y="4442073"/>
            <a:ext cx="171072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Sail (notional)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20E6AA-305A-4C46-90E3-FC6D91D99615}"/>
              </a:ext>
            </a:extLst>
          </p:cNvPr>
          <p:cNvSpPr txBox="1"/>
          <p:nvPr/>
        </p:nvSpPr>
        <p:spPr>
          <a:xfrm>
            <a:off x="1601756" y="2447949"/>
            <a:ext cx="11208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 Bus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9C47871-23EE-DF40-AF15-1749D1655B39}"/>
              </a:ext>
            </a:extLst>
          </p:cNvPr>
          <p:cNvCxnSpPr>
            <a:cxnSpLocks/>
          </p:cNvCxnSpPr>
          <p:nvPr/>
        </p:nvCxnSpPr>
        <p:spPr bwMode="auto">
          <a:xfrm flipH="1">
            <a:off x="3200400" y="3398324"/>
            <a:ext cx="3373248" cy="0"/>
          </a:xfrm>
          <a:prstGeom prst="line">
            <a:avLst/>
          </a:prstGeom>
          <a:ln w="28575"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2E3B359-A622-BF4C-ABFB-8711F70DDDF0}"/>
              </a:ext>
            </a:extLst>
          </p:cNvPr>
          <p:cNvCxnSpPr>
            <a:cxnSpLocks/>
          </p:cNvCxnSpPr>
          <p:nvPr/>
        </p:nvCxnSpPr>
        <p:spPr bwMode="auto">
          <a:xfrm flipH="1">
            <a:off x="6561290" y="2484783"/>
            <a:ext cx="1260806" cy="901184"/>
          </a:xfrm>
          <a:prstGeom prst="line">
            <a:avLst/>
          </a:prstGeom>
          <a:ln w="28575"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0136401-8AAD-4049-8DF1-4BE409329046}"/>
              </a:ext>
            </a:extLst>
          </p:cNvPr>
          <p:cNvSpPr txBox="1"/>
          <p:nvPr/>
        </p:nvSpPr>
        <p:spPr>
          <a:xfrm>
            <a:off x="3137487" y="2152206"/>
            <a:ext cx="155683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 Bus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8D1D006-91B5-CD46-ADA0-0E6B8F6504B4}"/>
              </a:ext>
            </a:extLst>
          </p:cNvPr>
          <p:cNvCxnSpPr>
            <a:cxnSpLocks/>
          </p:cNvCxnSpPr>
          <p:nvPr/>
        </p:nvCxnSpPr>
        <p:spPr bwMode="auto">
          <a:xfrm>
            <a:off x="3843158" y="3413512"/>
            <a:ext cx="0" cy="54004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2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BE14EB4-B751-FA4A-96EE-CA3DA2B6F422}"/>
              </a:ext>
            </a:extLst>
          </p:cNvPr>
          <p:cNvSpPr txBox="1"/>
          <p:nvPr/>
        </p:nvSpPr>
        <p:spPr>
          <a:xfrm>
            <a:off x="3960740" y="3499930"/>
            <a:ext cx="136447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Bus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0E7FF85-B9F8-5344-9861-46BAE8CFC09E}"/>
              </a:ext>
            </a:extLst>
          </p:cNvPr>
          <p:cNvCxnSpPr>
            <a:cxnSpLocks/>
          </p:cNvCxnSpPr>
          <p:nvPr/>
        </p:nvCxnSpPr>
        <p:spPr bwMode="auto">
          <a:xfrm>
            <a:off x="5601137" y="6159261"/>
            <a:ext cx="0" cy="489857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DC17918-8A83-4949-AAD4-54ED872A9CE4}"/>
              </a:ext>
            </a:extLst>
          </p:cNvPr>
          <p:cNvCxnSpPr>
            <a:cxnSpLocks/>
          </p:cNvCxnSpPr>
          <p:nvPr/>
        </p:nvCxnSpPr>
        <p:spPr bwMode="auto">
          <a:xfrm>
            <a:off x="8272697" y="6146904"/>
            <a:ext cx="0" cy="489857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0F3C07F-AC7C-EF44-B62B-CC42375B82F6}"/>
              </a:ext>
            </a:extLst>
          </p:cNvPr>
          <p:cNvCxnSpPr>
            <a:cxnSpLocks/>
          </p:cNvCxnSpPr>
          <p:nvPr/>
        </p:nvCxnSpPr>
        <p:spPr bwMode="auto">
          <a:xfrm>
            <a:off x="5583044" y="6404189"/>
            <a:ext cx="2689311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2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982B3B4-17FF-6E47-AEA2-DB74287B2741}"/>
              </a:ext>
            </a:extLst>
          </p:cNvPr>
          <p:cNvSpPr txBox="1"/>
          <p:nvPr/>
        </p:nvSpPr>
        <p:spPr>
          <a:xfrm>
            <a:off x="6411952" y="6215641"/>
            <a:ext cx="98130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1.66 m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8324473-6794-804D-8F0E-65D0A9BF8563}"/>
              </a:ext>
            </a:extLst>
          </p:cNvPr>
          <p:cNvCxnSpPr>
            <a:cxnSpLocks/>
          </p:cNvCxnSpPr>
          <p:nvPr/>
        </p:nvCxnSpPr>
        <p:spPr bwMode="auto">
          <a:xfrm flipH="1">
            <a:off x="1159727" y="6079237"/>
            <a:ext cx="4915822" cy="0"/>
          </a:xfrm>
          <a:prstGeom prst="line">
            <a:avLst/>
          </a:prstGeom>
          <a:ln w="28575"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84A92D8-864A-B84E-A5FB-1B8201750B7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651153" y="2528394"/>
            <a:ext cx="1910290" cy="721702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104D1D1-0792-3F45-AC7C-E07C61AA9744}"/>
              </a:ext>
            </a:extLst>
          </p:cNvPr>
          <p:cNvSpPr txBox="1"/>
          <p:nvPr/>
        </p:nvSpPr>
        <p:spPr>
          <a:xfrm>
            <a:off x="9660454" y="3103603"/>
            <a:ext cx="15616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Launch Locks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A280428-9481-5846-BA9E-5AD274B9BE7C}"/>
              </a:ext>
            </a:extLst>
          </p:cNvPr>
          <p:cNvCxnSpPr>
            <a:cxnSpLocks/>
          </p:cNvCxnSpPr>
          <p:nvPr/>
        </p:nvCxnSpPr>
        <p:spPr bwMode="auto">
          <a:xfrm flipH="1">
            <a:off x="7875553" y="3780883"/>
            <a:ext cx="1735586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12CF02DE-E31A-CE4C-8DB3-7E0874D08B18}"/>
              </a:ext>
            </a:extLst>
          </p:cNvPr>
          <p:cNvSpPr txBox="1"/>
          <p:nvPr/>
        </p:nvSpPr>
        <p:spPr>
          <a:xfrm>
            <a:off x="9670393" y="3604116"/>
            <a:ext cx="2032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“De-spin” Platform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DE10CF8-3DBE-8540-8346-3B95814C8791}"/>
              </a:ext>
            </a:extLst>
          </p:cNvPr>
          <p:cNvSpPr txBox="1"/>
          <p:nvPr/>
        </p:nvSpPr>
        <p:spPr>
          <a:xfrm>
            <a:off x="5531006" y="6446099"/>
            <a:ext cx="2698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(standard interface)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238EC18-C1DD-D046-9506-702318AF41B4}"/>
              </a:ext>
            </a:extLst>
          </p:cNvPr>
          <p:cNvSpPr txBox="1"/>
          <p:nvPr/>
        </p:nvSpPr>
        <p:spPr>
          <a:xfrm>
            <a:off x="8428382" y="4403036"/>
            <a:ext cx="3445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Arial"/>
                <a:cs typeface="Arial"/>
              </a:rPr>
              <a:t>Fits within 4 m shroud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8A9D4CD-94AA-3C43-8AF5-1ECC3DBAEE20}"/>
              </a:ext>
            </a:extLst>
          </p:cNvPr>
          <p:cNvCxnSpPr>
            <a:cxnSpLocks/>
          </p:cNvCxnSpPr>
          <p:nvPr/>
        </p:nvCxnSpPr>
        <p:spPr>
          <a:xfrm flipH="1" flipV="1">
            <a:off x="9422780" y="1271239"/>
            <a:ext cx="1122638" cy="171050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EB202580-C68E-3E4E-B32E-C871284D1E44}"/>
              </a:ext>
            </a:extLst>
          </p:cNvPr>
          <p:cNvCxnSpPr>
            <a:cxnSpLocks/>
          </p:cNvCxnSpPr>
          <p:nvPr/>
        </p:nvCxnSpPr>
        <p:spPr>
          <a:xfrm flipH="1" flipV="1">
            <a:off x="10548732" y="1226634"/>
            <a:ext cx="1" cy="1748479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BD0A47CB-667D-FE45-823C-2FE18865D8DC}"/>
              </a:ext>
            </a:extLst>
          </p:cNvPr>
          <p:cNvSpPr txBox="1"/>
          <p:nvPr/>
        </p:nvSpPr>
        <p:spPr>
          <a:xfrm rot="16200000">
            <a:off x="10080705" y="1962613"/>
            <a:ext cx="12715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Sail Spin-axis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A70FECE-B1D1-A642-AD41-50DDD89400A3}"/>
              </a:ext>
            </a:extLst>
          </p:cNvPr>
          <p:cNvSpPr txBox="1"/>
          <p:nvPr/>
        </p:nvSpPr>
        <p:spPr>
          <a:xfrm rot="3368001">
            <a:off x="8705384" y="2070410"/>
            <a:ext cx="2245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Science Bus Centerline</a:t>
            </a:r>
          </a:p>
        </p:txBody>
      </p:sp>
      <p:sp>
        <p:nvSpPr>
          <p:cNvPr id="72" name="Arc 71">
            <a:extLst>
              <a:ext uri="{FF2B5EF4-FFF2-40B4-BE49-F238E27FC236}">
                <a16:creationId xmlns:a16="http://schemas.microsoft.com/office/drawing/2014/main" id="{1142530A-087D-2048-8EBD-A2E368836AE5}"/>
              </a:ext>
            </a:extLst>
          </p:cNvPr>
          <p:cNvSpPr/>
          <p:nvPr/>
        </p:nvSpPr>
        <p:spPr>
          <a:xfrm rot="19034521">
            <a:off x="9685283" y="1990341"/>
            <a:ext cx="1359553" cy="1137728"/>
          </a:xfrm>
          <a:prstGeom prst="arc">
            <a:avLst>
              <a:gd name="adj1" fmla="val 16200000"/>
              <a:gd name="adj2" fmla="val 19810747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22F800E-EBE6-3545-9B82-796E93D8492B}"/>
              </a:ext>
            </a:extLst>
          </p:cNvPr>
          <p:cNvSpPr txBox="1"/>
          <p:nvPr/>
        </p:nvSpPr>
        <p:spPr>
          <a:xfrm>
            <a:off x="9749882" y="1609492"/>
            <a:ext cx="9106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35.3 deg</a:t>
            </a:r>
          </a:p>
        </p:txBody>
      </p:sp>
    </p:spTree>
    <p:extLst>
      <p:ext uri="{BB962C8B-B14F-4D97-AF65-F5344CB8AC3E}">
        <p14:creationId xmlns:p14="http://schemas.microsoft.com/office/powerpoint/2010/main" val="4058952836"/>
      </p:ext>
    </p:extLst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2E389-A790-9A4A-B374-C5F5F0A4D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Fully-deployed SPI Spacecraft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4FBAD-9B88-024B-BAF8-1C84EFB32F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DA64261-7E26-5C4F-9EE5-3257840D8A50}"/>
              </a:ext>
            </a:extLst>
          </p:cNvPr>
          <p:cNvGrpSpPr/>
          <p:nvPr/>
        </p:nvGrpSpPr>
        <p:grpSpPr>
          <a:xfrm>
            <a:off x="1443420" y="1119415"/>
            <a:ext cx="8610600" cy="5359400"/>
            <a:chOff x="1443420" y="1097113"/>
            <a:chExt cx="8610600" cy="53594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8EA4F55-A78E-2147-B824-D822B92C4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43420" y="1097113"/>
              <a:ext cx="8610600" cy="5359400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D6705F0-90FF-FB4F-AEA9-85BA80BDBF0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77740" y="3324258"/>
              <a:ext cx="2117271" cy="201930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2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FBD656D-CA48-0741-B899-880F85A8FF41}"/>
                </a:ext>
              </a:extLst>
            </p:cNvPr>
            <p:cNvSpPr txBox="1"/>
            <p:nvPr/>
          </p:nvSpPr>
          <p:spPr>
            <a:xfrm rot="2645911">
              <a:off x="6462797" y="3596402"/>
              <a:ext cx="59343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tx2"/>
                  </a:solidFill>
                  <a:latin typeface="+mj-lt"/>
                </a:rPr>
                <a:t>10 m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29D40C4-7EDA-E440-B562-EF060A251BC0}"/>
              </a:ext>
            </a:extLst>
          </p:cNvPr>
          <p:cNvSpPr txBox="1"/>
          <p:nvPr/>
        </p:nvSpPr>
        <p:spPr>
          <a:xfrm>
            <a:off x="5237090" y="1333916"/>
            <a:ext cx="4955123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Sail area = 7000 m</a:t>
            </a:r>
            <a:r>
              <a:rPr lang="en-US" b="1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(assumed maximum)</a:t>
            </a:r>
          </a:p>
          <a:p>
            <a:pPr>
              <a:spcBef>
                <a:spcPts val="600"/>
              </a:spcBef>
            </a:pP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Sail system mass (without payload) = 52 kg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0151BA-88A3-294C-8FCB-C0BBCA5FF386}"/>
              </a:ext>
            </a:extLst>
          </p:cNvPr>
          <p:cNvSpPr txBox="1"/>
          <p:nvPr/>
        </p:nvSpPr>
        <p:spPr>
          <a:xfrm>
            <a:off x="334535" y="4987798"/>
            <a:ext cx="346803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Sail spinning at 1 rpm for structural rigidity</a:t>
            </a:r>
          </a:p>
        </p:txBody>
      </p:sp>
    </p:spTree>
    <p:extLst>
      <p:ext uri="{BB962C8B-B14F-4D97-AF65-F5344CB8AC3E}">
        <p14:creationId xmlns:p14="http://schemas.microsoft.com/office/powerpoint/2010/main" val="709742121"/>
      </p:ext>
    </p:extLst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D9237-B351-D541-8A7A-4D22020B0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Bus (deployed)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C559F9-7EC5-1C4D-9E68-50F2898337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46ACA2-897C-3842-8EEA-E61FB8EB1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591" y="1154658"/>
            <a:ext cx="6748156" cy="53553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6E12BEB-D55B-FC4C-A7EA-0DCE735E35E1}"/>
              </a:ext>
            </a:extLst>
          </p:cNvPr>
          <p:cNvSpPr txBox="1"/>
          <p:nvPr/>
        </p:nvSpPr>
        <p:spPr>
          <a:xfrm rot="19648059">
            <a:off x="7162864" y="2440120"/>
            <a:ext cx="2313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Electric Antenna (x3)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1C3C3E-446C-B14C-AFDF-F9F1A21ED943}"/>
              </a:ext>
            </a:extLst>
          </p:cNvPr>
          <p:cNvSpPr txBox="1"/>
          <p:nvPr/>
        </p:nvSpPr>
        <p:spPr>
          <a:xfrm>
            <a:off x="836343" y="1335099"/>
            <a:ext cx="2463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Magnetometers &amp;</a:t>
            </a:r>
          </a:p>
          <a:p>
            <a:pPr algn="ctr"/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 Wind Instruments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124FD0-E0AE-2644-A9DF-67024F20BC0E}"/>
              </a:ext>
            </a:extLst>
          </p:cNvPr>
          <p:cNvSpPr txBox="1"/>
          <p:nvPr/>
        </p:nvSpPr>
        <p:spPr>
          <a:xfrm>
            <a:off x="3285027" y="4626679"/>
            <a:ext cx="1903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 Arrays (x2)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8532F-0E25-CD44-B211-9210C797ECE7}"/>
              </a:ext>
            </a:extLst>
          </p:cNvPr>
          <p:cNvSpPr txBox="1"/>
          <p:nvPr/>
        </p:nvSpPr>
        <p:spPr>
          <a:xfrm>
            <a:off x="7443177" y="4916947"/>
            <a:ext cx="3288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Radiator</a:t>
            </a:r>
          </a:p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 on SPI bus, 2 on lower bus)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2B3CC7-E9FA-EE41-A1A1-ACDB7AFFD52E}"/>
              </a:ext>
            </a:extLst>
          </p:cNvPr>
          <p:cNvSpPr txBox="1"/>
          <p:nvPr/>
        </p:nvSpPr>
        <p:spPr>
          <a:xfrm>
            <a:off x="8937245" y="3262720"/>
            <a:ext cx="18902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Ka-Band Comm.</a:t>
            </a:r>
          </a:p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Antenna (2 m)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28A38AB-CB07-134A-B500-D5FFB2FCFD91}"/>
              </a:ext>
            </a:extLst>
          </p:cNvPr>
          <p:cNvCxnSpPr>
            <a:cxnSpLocks/>
          </p:cNvCxnSpPr>
          <p:nvPr/>
        </p:nvCxnSpPr>
        <p:spPr bwMode="auto">
          <a:xfrm>
            <a:off x="5731727" y="2676293"/>
            <a:ext cx="318462" cy="153220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3F6BF2F-7890-2A4B-BC20-7A462163B0C4}"/>
              </a:ext>
            </a:extLst>
          </p:cNvPr>
          <p:cNvSpPr txBox="1"/>
          <p:nvPr/>
        </p:nvSpPr>
        <p:spPr>
          <a:xfrm>
            <a:off x="4768620" y="2016584"/>
            <a:ext cx="1903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Remote-Sensing</a:t>
            </a:r>
          </a:p>
          <a:p>
            <a:pPr algn="ctr"/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Instruments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795066F-47A3-944E-8EA1-C6B3CC188503}"/>
              </a:ext>
            </a:extLst>
          </p:cNvPr>
          <p:cNvCxnSpPr>
            <a:cxnSpLocks/>
          </p:cNvCxnSpPr>
          <p:nvPr/>
        </p:nvCxnSpPr>
        <p:spPr bwMode="auto">
          <a:xfrm>
            <a:off x="5087274" y="5584347"/>
            <a:ext cx="56803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16D7721-BB19-FD4C-A411-A1D23CEC160C}"/>
              </a:ext>
            </a:extLst>
          </p:cNvPr>
          <p:cNvSpPr txBox="1"/>
          <p:nvPr/>
        </p:nvSpPr>
        <p:spPr>
          <a:xfrm>
            <a:off x="4070195" y="5262347"/>
            <a:ext cx="1081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De-spin</a:t>
            </a:r>
          </a:p>
          <a:p>
            <a:pPr algn="ctr"/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Platform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A0EE05-9EBF-ED4E-B44F-CD0242C78449}"/>
              </a:ext>
            </a:extLst>
          </p:cNvPr>
          <p:cNvSpPr txBox="1"/>
          <p:nvPr/>
        </p:nvSpPr>
        <p:spPr>
          <a:xfrm>
            <a:off x="7010789" y="5848631"/>
            <a:ext cx="2121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 Sail</a:t>
            </a:r>
          </a:p>
          <a:p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Boom Attachments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A31F1EF-3BD3-2540-B757-81825F95C902}"/>
              </a:ext>
            </a:extLst>
          </p:cNvPr>
          <p:cNvCxnSpPr>
            <a:cxnSpLocks/>
            <a:stCxn id="16" idx="1"/>
          </p:cNvCxnSpPr>
          <p:nvPr/>
        </p:nvCxnSpPr>
        <p:spPr bwMode="auto">
          <a:xfrm flipH="1">
            <a:off x="6861287" y="5240113"/>
            <a:ext cx="581890" cy="4913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964477336"/>
      </p:ext>
    </p:extLst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DE64-7A1D-1B40-9D0A-F01665305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Remote-sensing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4D925-B4C0-3D4A-9F5B-5250B88B4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53287"/>
            <a:ext cx="7787268" cy="5103066"/>
          </a:xfrm>
        </p:spPr>
        <p:txBody>
          <a:bodyPr/>
          <a:lstStyle/>
          <a:p>
            <a:r>
              <a:rPr lang="en-US" b="1" dirty="0"/>
              <a:t>Doppler &amp; Stokes Imager (DSI)</a:t>
            </a:r>
          </a:p>
          <a:p>
            <a:pPr lvl="1"/>
            <a:r>
              <a:rPr lang="en-US" dirty="0"/>
              <a:t>Estimated size 80 x 30 x 20 cm (long edge parallel to Sun/SC line), based on similar instruments previously flown.</a:t>
            </a:r>
          </a:p>
          <a:p>
            <a:pPr lvl="1"/>
            <a:r>
              <a:rPr lang="en-US" dirty="0"/>
              <a:t>Internal image stabilization.</a:t>
            </a:r>
          </a:p>
          <a:p>
            <a:pPr lvl="2"/>
            <a:endParaRPr lang="en-US" dirty="0"/>
          </a:p>
          <a:p>
            <a:r>
              <a:rPr lang="en-US" b="1" dirty="0"/>
              <a:t>Coronagraph (COR)</a:t>
            </a:r>
          </a:p>
          <a:p>
            <a:pPr lvl="1"/>
            <a:r>
              <a:rPr lang="en-US" dirty="0"/>
              <a:t>Externally occulted coronagraph</a:t>
            </a:r>
          </a:p>
          <a:p>
            <a:pPr lvl="1"/>
            <a:r>
              <a:rPr lang="en-US" dirty="0"/>
              <a:t>10 arcsec stability required during exposure</a:t>
            </a:r>
          </a:p>
          <a:p>
            <a:pPr lvl="1"/>
            <a:r>
              <a:rPr lang="en-US" dirty="0"/>
              <a:t>Pointing requirement has been relaxed to 2’. (Slight reduction in science – i.e. the diameter of the occulter will need to increase slightly, so the inner field-of-view will be approx. 1.75 R</a:t>
            </a:r>
            <a:r>
              <a:rPr lang="en-US" baseline="-25000" dirty="0"/>
              <a:t>☉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Assumed 60 x 15 x 15 cm for instrument.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C496DC-0A4D-8B42-91A6-8EFE0EE8DC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EFC91D-BC51-0847-A23B-A1B9C13A2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4389" y="1148577"/>
            <a:ext cx="3398789" cy="2241394"/>
          </a:xfrm>
          <a:prstGeom prst="rect">
            <a:avLst/>
          </a:prstGeom>
        </p:spPr>
      </p:pic>
      <p:pic>
        <p:nvPicPr>
          <p:cNvPr id="6" name="Picture 2" descr="Stereo_Auto12">
            <a:extLst>
              <a:ext uri="{FF2B5EF4-FFF2-40B4-BE49-F238E27FC236}">
                <a16:creationId xmlns:a16="http://schemas.microsoft.com/office/drawing/2014/main" id="{BF371488-1B27-E747-932D-4640965C4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010" y="3453786"/>
            <a:ext cx="2556572" cy="318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66949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2E389-A790-9A4A-B374-C5F5F0A4D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In-situ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1B442-A6A5-4D44-881D-DB908270C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099" y="1219833"/>
            <a:ext cx="9236926" cy="5103066"/>
          </a:xfrm>
        </p:spPr>
        <p:txBody>
          <a:bodyPr/>
          <a:lstStyle/>
          <a:p>
            <a:r>
              <a:rPr lang="en-US" sz="2000" b="1" dirty="0"/>
              <a:t>MAG (Magnetic Field Probe)</a:t>
            </a:r>
          </a:p>
          <a:p>
            <a:pPr lvl="1"/>
            <a:r>
              <a:rPr lang="en-US" sz="1800" dirty="0"/>
              <a:t>2 magnetometers mounted along a ~5 m boom, 1.5 m apart</a:t>
            </a:r>
          </a:p>
          <a:p>
            <a:pPr lvl="1"/>
            <a:r>
              <a:rPr lang="en-US" sz="1800" dirty="0"/>
              <a:t>Magnetically isolated (&lt;0.2nT)</a:t>
            </a:r>
          </a:p>
          <a:p>
            <a:r>
              <a:rPr lang="en-US" sz="2000" b="1" dirty="0"/>
              <a:t>Faraday Cup</a:t>
            </a:r>
          </a:p>
          <a:p>
            <a:pPr lvl="1"/>
            <a:r>
              <a:rPr lang="en-US" sz="1800" dirty="0"/>
              <a:t>Assumed to be identical to the Solar Probe SPC.</a:t>
            </a:r>
          </a:p>
          <a:p>
            <a:pPr lvl="1"/>
            <a:r>
              <a:rPr lang="en-US" sz="1800" dirty="0"/>
              <a:t>Mounted on magnetometer boom.</a:t>
            </a:r>
          </a:p>
          <a:p>
            <a:r>
              <a:rPr lang="en-US" sz="2000" b="1" dirty="0"/>
              <a:t>Ion Spectrometer</a:t>
            </a:r>
          </a:p>
          <a:p>
            <a:pPr lvl="1"/>
            <a:r>
              <a:rPr lang="en-US" sz="1800" dirty="0"/>
              <a:t>Assumed to be identical to the MESSENGER Fast Imaging Plasma Spectrometer </a:t>
            </a:r>
          </a:p>
          <a:p>
            <a:r>
              <a:rPr lang="en-US" sz="2000" b="1" dirty="0"/>
              <a:t>Radio &amp; Plasma Wave Package</a:t>
            </a:r>
          </a:p>
          <a:p>
            <a:pPr lvl="1"/>
            <a:r>
              <a:rPr lang="en-US" sz="1800" dirty="0"/>
              <a:t>3 monopole antennas, ~6 m long</a:t>
            </a:r>
          </a:p>
          <a:p>
            <a:pPr lvl="1"/>
            <a:r>
              <a:rPr lang="en-US" sz="1800" dirty="0"/>
              <a:t>3-axis high-frequency magnetometer, on same boom as the MAG magnetometers</a:t>
            </a:r>
          </a:p>
          <a:p>
            <a:r>
              <a:rPr lang="en-US" sz="2000" b="1" dirty="0"/>
              <a:t>Instrument Boom</a:t>
            </a:r>
          </a:p>
          <a:p>
            <a:pPr lvl="1"/>
            <a:r>
              <a:rPr lang="en-US" sz="1800" dirty="0"/>
              <a:t>Northrop Grumman Coilable Boom assumed, 5 m length and 10” diameter. (Smaller diameter does not appreciably change mass)</a:t>
            </a:r>
          </a:p>
          <a:p>
            <a:pPr lvl="1"/>
            <a:r>
              <a:rPr lang="en-US" sz="1800" dirty="0"/>
              <a:t>Deployment canister 1.5 kg, boom mass 100 g/m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4FBAD-9B88-024B-BAF8-1C84EFB32F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B496EB0-590C-0645-82E6-39A37012FAFD}"/>
              </a:ext>
            </a:extLst>
          </p:cNvPr>
          <p:cNvGrpSpPr/>
          <p:nvPr/>
        </p:nvGrpSpPr>
        <p:grpSpPr>
          <a:xfrm>
            <a:off x="7061678" y="1166016"/>
            <a:ext cx="2171532" cy="2302012"/>
            <a:chOff x="9104936" y="1364800"/>
            <a:chExt cx="2286000" cy="2255306"/>
          </a:xfrm>
        </p:grpSpPr>
        <p:pic>
          <p:nvPicPr>
            <p:cNvPr id="6" name="Picture 5" descr="Image result for solar probe spc">
              <a:extLst>
                <a:ext uri="{FF2B5EF4-FFF2-40B4-BE49-F238E27FC236}">
                  <a16:creationId xmlns:a16="http://schemas.microsoft.com/office/drawing/2014/main" id="{53AEAAE4-2786-DF4C-8696-DEBDE8C067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08" r="5792"/>
            <a:stretch/>
          </p:blipFill>
          <p:spPr bwMode="auto">
            <a:xfrm rot="16200000">
              <a:off x="9120283" y="1349453"/>
              <a:ext cx="2255306" cy="228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27203E6-6BD7-4244-AC91-4FE16AB7F813}"/>
                </a:ext>
              </a:extLst>
            </p:cNvPr>
            <p:cNvSpPr txBox="1"/>
            <p:nvPr/>
          </p:nvSpPr>
          <p:spPr>
            <a:xfrm>
              <a:off x="9413599" y="3258368"/>
              <a:ext cx="1696278" cy="301532"/>
            </a:xfrm>
            <a:prstGeom prst="rect">
              <a:avLst/>
            </a:prstGeom>
            <a:solidFill>
              <a:schemeClr val="bg1">
                <a:alpha val="84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Solar Probe SPC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D2D309F1-5A47-6646-BC90-5198A3CED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023" y="3607177"/>
            <a:ext cx="2580144" cy="22164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3DDBDC-C5DF-A64C-9844-E6A531B19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0457" y="1165869"/>
            <a:ext cx="2767723" cy="2286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967F41C-92D6-B147-9BB6-6080FFC00F7D}"/>
              </a:ext>
            </a:extLst>
          </p:cNvPr>
          <p:cNvSpPr txBox="1"/>
          <p:nvPr/>
        </p:nvSpPr>
        <p:spPr>
          <a:xfrm>
            <a:off x="9961910" y="3082114"/>
            <a:ext cx="1782860" cy="307777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MESSENGER FIPS</a:t>
            </a:r>
          </a:p>
        </p:txBody>
      </p:sp>
    </p:spTree>
    <p:extLst>
      <p:ext uri="{BB962C8B-B14F-4D97-AF65-F5344CB8AC3E}">
        <p14:creationId xmlns:p14="http://schemas.microsoft.com/office/powerpoint/2010/main" val="2843119807"/>
      </p:ext>
    </p:extLst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Brace 13">
            <a:extLst>
              <a:ext uri="{FF2B5EF4-FFF2-40B4-BE49-F238E27FC236}">
                <a16:creationId xmlns:a16="http://schemas.microsoft.com/office/drawing/2014/main" id="{A470F77E-E0D0-2444-B9FD-4CA00A914EEC}"/>
              </a:ext>
            </a:extLst>
          </p:cNvPr>
          <p:cNvSpPr/>
          <p:nvPr/>
        </p:nvSpPr>
        <p:spPr bwMode="auto">
          <a:xfrm>
            <a:off x="8285763" y="1205213"/>
            <a:ext cx="473529" cy="2481635"/>
          </a:xfrm>
          <a:prstGeom prst="rightBrace">
            <a:avLst>
              <a:gd name="adj1" fmla="val 35606"/>
              <a:gd name="adj2" fmla="val 50000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02E389-A790-9A4A-B374-C5F5F0A4D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 Launched Components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4FBAD-9B88-024B-BAF8-1C84EFB32F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02614E-856A-F04F-912C-98B330249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956" y="1082221"/>
            <a:ext cx="5702300" cy="51943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FB2B90-C533-A441-9EBC-5690179A4549}"/>
              </a:ext>
            </a:extLst>
          </p:cNvPr>
          <p:cNvSpPr txBox="1"/>
          <p:nvPr/>
        </p:nvSpPr>
        <p:spPr>
          <a:xfrm>
            <a:off x="6939728" y="4352451"/>
            <a:ext cx="2890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Stowed sail components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60DB01-BB66-B242-AFEB-633BDC4B8183}"/>
              </a:ext>
            </a:extLst>
          </p:cNvPr>
          <p:cNvSpPr txBox="1"/>
          <p:nvPr/>
        </p:nvSpPr>
        <p:spPr>
          <a:xfrm>
            <a:off x="6939728" y="2841500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Bus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72DC1B-CC49-9C45-902F-97BED6943B39}"/>
              </a:ext>
            </a:extLst>
          </p:cNvPr>
          <p:cNvSpPr txBox="1"/>
          <p:nvPr/>
        </p:nvSpPr>
        <p:spPr>
          <a:xfrm>
            <a:off x="6939728" y="1510736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 Bus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B331F2-AA37-EB48-A7A1-063CDD8319BB}"/>
              </a:ext>
            </a:extLst>
          </p:cNvPr>
          <p:cNvSpPr txBox="1"/>
          <p:nvPr/>
        </p:nvSpPr>
        <p:spPr>
          <a:xfrm>
            <a:off x="6939728" y="5317696"/>
            <a:ext cx="2916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Spin-up bus / LV Adapter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2DC04F-E89C-0F4D-84F3-0922D251235A}"/>
              </a:ext>
            </a:extLst>
          </p:cNvPr>
          <p:cNvCxnSpPr>
            <a:cxnSpLocks/>
          </p:cNvCxnSpPr>
          <p:nvPr/>
        </p:nvCxnSpPr>
        <p:spPr bwMode="auto">
          <a:xfrm>
            <a:off x="2180385" y="3976954"/>
            <a:ext cx="939870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02FDA65-72E8-6B48-8D03-BA5D316D8C2A}"/>
              </a:ext>
            </a:extLst>
          </p:cNvPr>
          <p:cNvCxnSpPr/>
          <p:nvPr/>
        </p:nvCxnSpPr>
        <p:spPr bwMode="auto">
          <a:xfrm>
            <a:off x="2218484" y="5266915"/>
            <a:ext cx="940003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DB52B7A-8173-4144-93E0-1BDC447D2987}"/>
              </a:ext>
            </a:extLst>
          </p:cNvPr>
          <p:cNvSpPr txBox="1"/>
          <p:nvPr/>
        </p:nvSpPr>
        <p:spPr>
          <a:xfrm>
            <a:off x="8818898" y="2266039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 Bus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1ADA4DE-E9AC-EF46-BADF-BD38910C15BC}"/>
              </a:ext>
            </a:extLst>
          </p:cNvPr>
          <p:cNvSpPr txBox="1"/>
          <p:nvPr/>
        </p:nvSpPr>
        <p:spPr>
          <a:xfrm>
            <a:off x="10582971" y="2311441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233 kg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E4A2CB-F4E4-814F-8933-79117AB921D2}"/>
              </a:ext>
            </a:extLst>
          </p:cNvPr>
          <p:cNvSpPr txBox="1"/>
          <p:nvPr/>
        </p:nvSpPr>
        <p:spPr>
          <a:xfrm>
            <a:off x="10711211" y="4336184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52 kg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559152-ED4D-A644-B9A5-17BE68E01674}"/>
              </a:ext>
            </a:extLst>
          </p:cNvPr>
          <p:cNvSpPr txBox="1"/>
          <p:nvPr/>
        </p:nvSpPr>
        <p:spPr>
          <a:xfrm>
            <a:off x="10711211" y="5305013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64 kg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F4C4DE-D38D-9F41-B364-6298AFC58CD4}"/>
              </a:ext>
            </a:extLst>
          </p:cNvPr>
          <p:cNvSpPr txBox="1"/>
          <p:nvPr/>
        </p:nvSpPr>
        <p:spPr>
          <a:xfrm>
            <a:off x="8588835" y="5865627"/>
            <a:ext cx="2896947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Launched Mass = 349 kg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EEADD9-A5E9-E146-AC0D-95FADF97C2F4}"/>
              </a:ext>
            </a:extLst>
          </p:cNvPr>
          <p:cNvSpPr txBox="1"/>
          <p:nvPr/>
        </p:nvSpPr>
        <p:spPr>
          <a:xfrm>
            <a:off x="1864481" y="6033440"/>
            <a:ext cx="4878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Spin-up bus dropped after sail deployment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483748-F0B7-8B49-9FA7-D247ABF6220F}"/>
              </a:ext>
            </a:extLst>
          </p:cNvPr>
          <p:cNvSpPr txBox="1"/>
          <p:nvPr/>
        </p:nvSpPr>
        <p:spPr>
          <a:xfrm>
            <a:off x="917888" y="3594674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De-spin Platform</a:t>
            </a:r>
          </a:p>
        </p:txBody>
      </p:sp>
    </p:spTree>
    <p:extLst>
      <p:ext uri="{BB962C8B-B14F-4D97-AF65-F5344CB8AC3E}">
        <p14:creationId xmlns:p14="http://schemas.microsoft.com/office/powerpoint/2010/main" val="962851962"/>
      </p:ext>
    </p:extLst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4D20A-60A8-DB49-82C8-4B5A84955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B67689-134E-7A40-871C-E3E2AD47ED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5EA416A-DDC3-6548-80C5-B2309A5B51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238436"/>
              </p:ext>
            </p:extLst>
          </p:nvPr>
        </p:nvGraphicFramePr>
        <p:xfrm>
          <a:off x="1349299" y="1170878"/>
          <a:ext cx="8764857" cy="38621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89493">
                  <a:extLst>
                    <a:ext uri="{9D8B030D-6E8A-4147-A177-3AD203B41FA5}">
                      <a16:colId xmlns:a16="http://schemas.microsoft.com/office/drawing/2014/main" val="4238175405"/>
                    </a:ext>
                  </a:extLst>
                </a:gridCol>
                <a:gridCol w="1013359">
                  <a:extLst>
                    <a:ext uri="{9D8B030D-6E8A-4147-A177-3AD203B41FA5}">
                      <a16:colId xmlns:a16="http://schemas.microsoft.com/office/drawing/2014/main" val="3249039273"/>
                    </a:ext>
                  </a:extLst>
                </a:gridCol>
                <a:gridCol w="1210402">
                  <a:extLst>
                    <a:ext uri="{9D8B030D-6E8A-4147-A177-3AD203B41FA5}">
                      <a16:colId xmlns:a16="http://schemas.microsoft.com/office/drawing/2014/main" val="283699991"/>
                    </a:ext>
                  </a:extLst>
                </a:gridCol>
                <a:gridCol w="1213921">
                  <a:extLst>
                    <a:ext uri="{9D8B030D-6E8A-4147-A177-3AD203B41FA5}">
                      <a16:colId xmlns:a16="http://schemas.microsoft.com/office/drawing/2014/main" val="3922295722"/>
                    </a:ext>
                  </a:extLst>
                </a:gridCol>
                <a:gridCol w="1013359">
                  <a:extLst>
                    <a:ext uri="{9D8B030D-6E8A-4147-A177-3AD203B41FA5}">
                      <a16:colId xmlns:a16="http://schemas.microsoft.com/office/drawing/2014/main" val="3436294593"/>
                    </a:ext>
                  </a:extLst>
                </a:gridCol>
                <a:gridCol w="1210402">
                  <a:extLst>
                    <a:ext uri="{9D8B030D-6E8A-4147-A177-3AD203B41FA5}">
                      <a16:colId xmlns:a16="http://schemas.microsoft.com/office/drawing/2014/main" val="3524024852"/>
                    </a:ext>
                  </a:extLst>
                </a:gridCol>
                <a:gridCol w="1213921">
                  <a:extLst>
                    <a:ext uri="{9D8B030D-6E8A-4147-A177-3AD203B41FA5}">
                      <a16:colId xmlns:a16="http://schemas.microsoft.com/office/drawing/2014/main" val="2040482729"/>
                    </a:ext>
                  </a:extLst>
                </a:gridCol>
              </a:tblGrid>
              <a:tr h="2758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Subsystem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SPI Bus Masses (kg)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Spin-up Bus Masses (kg)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158584"/>
                  </a:ext>
                </a:extLst>
              </a:tr>
              <a:tr h="2758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Basic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Growth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Predicted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Basic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Growth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Predicted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3335814"/>
                  </a:ext>
                </a:extLst>
              </a:tr>
              <a:tr h="275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Structures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49.94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59.93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23.99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34.54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2312916"/>
                  </a:ext>
                </a:extLst>
              </a:tr>
              <a:tr h="275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Thermal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29.97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37.46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2718799"/>
                  </a:ext>
                </a:extLst>
              </a:tr>
              <a:tr h="275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16.92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20.72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7.80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9.36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086969"/>
                  </a:ext>
                </a:extLst>
              </a:tr>
              <a:tr h="275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Avionics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35.26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37.97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8808198"/>
                  </a:ext>
                </a:extLst>
              </a:tr>
              <a:tr h="275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GN&amp;C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759424"/>
                  </a:ext>
                </a:extLst>
              </a:tr>
              <a:tr h="275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Science Instrument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44.10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66.43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8988354"/>
                  </a:ext>
                </a:extLst>
              </a:tr>
              <a:tr h="275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Propulsion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9.51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9055554"/>
                  </a:ext>
                </a:extLst>
              </a:tr>
              <a:tr h="275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Mechanisms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6.74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6.94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1855623"/>
                  </a:ext>
                </a:extLst>
              </a:tr>
              <a:tr h="275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Non-prop Fluids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3747946"/>
                  </a:ext>
                </a:extLst>
              </a:tr>
              <a:tr h="275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Inert Mass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185.88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232.50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52.57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60.94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9174783"/>
                  </a:ext>
                </a:extLst>
              </a:tr>
              <a:tr h="275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Propellant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235173"/>
                  </a:ext>
                </a:extLst>
              </a:tr>
              <a:tr h="275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MASS</a:t>
                      </a:r>
                      <a:endParaRPr lang="en-US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185.88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232.50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55.85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64.22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77388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20527BC-D6E4-CC4F-9244-6CBEECCA13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129294"/>
              </p:ext>
            </p:extLst>
          </p:nvPr>
        </p:nvGraphicFramePr>
        <p:xfrm>
          <a:off x="3869473" y="5200007"/>
          <a:ext cx="4137102" cy="1397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13894">
                  <a:extLst>
                    <a:ext uri="{9D8B030D-6E8A-4147-A177-3AD203B41FA5}">
                      <a16:colId xmlns:a16="http://schemas.microsoft.com/office/drawing/2014/main" val="1321915846"/>
                    </a:ext>
                  </a:extLst>
                </a:gridCol>
                <a:gridCol w="470586">
                  <a:extLst>
                    <a:ext uri="{9D8B030D-6E8A-4147-A177-3AD203B41FA5}">
                      <a16:colId xmlns:a16="http://schemas.microsoft.com/office/drawing/2014/main" val="3833241075"/>
                    </a:ext>
                  </a:extLst>
                </a:gridCol>
                <a:gridCol w="533879">
                  <a:extLst>
                    <a:ext uri="{9D8B030D-6E8A-4147-A177-3AD203B41FA5}">
                      <a16:colId xmlns:a16="http://schemas.microsoft.com/office/drawing/2014/main" val="1574271386"/>
                    </a:ext>
                  </a:extLst>
                </a:gridCol>
                <a:gridCol w="918743">
                  <a:extLst>
                    <a:ext uri="{9D8B030D-6E8A-4147-A177-3AD203B41FA5}">
                      <a16:colId xmlns:a16="http://schemas.microsoft.com/office/drawing/2014/main" val="2635416478"/>
                    </a:ext>
                  </a:extLst>
                </a:gridCol>
              </a:tblGrid>
              <a:tr h="27940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Launched Items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0463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Spin-up Bus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64.2</a:t>
                      </a:r>
                    </a:p>
                  </a:txBody>
                  <a:tcPr marL="9525" marR="9525" marT="9525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9525" marT="9525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296447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 Bus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232.5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9525" marT="9525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8751515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Sail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52.0</a:t>
                      </a:r>
                    </a:p>
                  </a:txBody>
                  <a:tcPr marL="9525" marR="9525" marT="9525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9525" marT="9525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9204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 Launched Mass</a:t>
                      </a:r>
                      <a:endParaRPr lang="en-US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endParaRPr lang="en-US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348.7</a:t>
                      </a:r>
                    </a:p>
                  </a:txBody>
                  <a:tcPr marL="9525"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kg</a:t>
                      </a:r>
                      <a:endParaRPr lang="en-US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9525" marT="9525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983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7423784"/>
      </p:ext>
    </p:extLst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DD3E7-FFB0-754C-9D77-D1936924A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5C1DB-8ADB-BD40-AE97-9E87C96A58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7714" y="1148615"/>
            <a:ext cx="5791200" cy="5087992"/>
          </a:xfrm>
        </p:spPr>
        <p:txBody>
          <a:bodyPr/>
          <a:lstStyle/>
          <a:p>
            <a:r>
              <a:rPr lang="en-US" b="1" dirty="0"/>
              <a:t>SPI launch mass ~ 349 kg</a:t>
            </a:r>
          </a:p>
          <a:p>
            <a:pPr lvl="1"/>
            <a:r>
              <a:rPr lang="en-US" dirty="0"/>
              <a:t>After dropping Spin-up Bus, total SPI mass ~ 285 kg (with sail)</a:t>
            </a:r>
          </a:p>
          <a:p>
            <a:pPr lvl="2"/>
            <a:r>
              <a:rPr lang="en-US" dirty="0"/>
              <a:t>Maximum sail size of 7000 m</a:t>
            </a:r>
            <a:r>
              <a:rPr lang="en-US" baseline="30000" dirty="0"/>
              <a:t>2</a:t>
            </a:r>
            <a:r>
              <a:rPr lang="en-US" dirty="0"/>
              <a:t> can produce characteristic acceleration ~ 0.22 mm/s</a:t>
            </a:r>
            <a:r>
              <a:rPr lang="en-US" baseline="30000" dirty="0"/>
              <a:t>2</a:t>
            </a:r>
            <a:endParaRPr lang="en-US" sz="2000" dirty="0"/>
          </a:p>
          <a:p>
            <a:r>
              <a:rPr lang="en-US" b="1" dirty="0"/>
              <a:t>Total mission time ~ 13.1 years</a:t>
            </a:r>
          </a:p>
          <a:p>
            <a:pPr lvl="1"/>
            <a:r>
              <a:rPr lang="en-US" sz="1800" dirty="0"/>
              <a:t>Inward Spiral:				~ 2.6 years</a:t>
            </a:r>
          </a:p>
          <a:p>
            <a:pPr lvl="1"/>
            <a:r>
              <a:rPr lang="en-US" sz="1800" dirty="0"/>
              <a:t>Cranking to 75 deg:			~ 7.5 years</a:t>
            </a:r>
          </a:p>
          <a:p>
            <a:pPr lvl="1"/>
            <a:r>
              <a:rPr lang="en-US" sz="1800" dirty="0"/>
              <a:t>High Latitude Observation:	~ 3.0 years</a:t>
            </a:r>
          </a:p>
          <a:p>
            <a:r>
              <a:rPr lang="en-US" b="1" dirty="0"/>
              <a:t>Further investigate:</a:t>
            </a:r>
          </a:p>
          <a:p>
            <a:pPr lvl="1"/>
            <a:r>
              <a:rPr lang="en-US" dirty="0"/>
              <a:t>Performance degradation of solar arrays during long durations at 0.48 AU</a:t>
            </a:r>
          </a:p>
          <a:p>
            <a:pPr lvl="1"/>
            <a:r>
              <a:rPr lang="en-US" dirty="0"/>
              <a:t>Higher fidelity thermal modeling of all sail and spacecraft coatings</a:t>
            </a:r>
          </a:p>
          <a:p>
            <a:pPr lvl="1"/>
            <a:r>
              <a:rPr lang="en-US" dirty="0"/>
              <a:t>Sail control schemes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7648AC-EE23-0F45-9241-FBF78E7B7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599" y="1148615"/>
            <a:ext cx="5787571" cy="5087992"/>
          </a:xfrm>
        </p:spPr>
        <p:txBody>
          <a:bodyPr/>
          <a:lstStyle/>
          <a:p>
            <a:r>
              <a:rPr lang="en-US" b="1" dirty="0"/>
              <a:t>Further minimize mission time</a:t>
            </a:r>
          </a:p>
          <a:p>
            <a:pPr lvl="1"/>
            <a:r>
              <a:rPr lang="en-US" dirty="0"/>
              <a:t>Select optimal launch date to fully-utilize 7.25 deg difference between heliographic and heliocentric coordinate systems</a:t>
            </a:r>
          </a:p>
          <a:p>
            <a:pPr lvl="1"/>
            <a:r>
              <a:rPr lang="en-US" dirty="0"/>
              <a:t>Fully utilize launch vehicle’s Earth departure performance (i.e. C3) to deliver spacecraft to optimal combination of heliocentric inclination and perihelion</a:t>
            </a:r>
          </a:p>
          <a:p>
            <a:pPr lvl="1"/>
            <a:r>
              <a:rPr lang="en-US" dirty="0"/>
              <a:t>Allow sail to increase inclination during inward spiral</a:t>
            </a:r>
          </a:p>
          <a:p>
            <a:pPr lvl="1"/>
            <a:r>
              <a:rPr lang="en-US" dirty="0"/>
              <a:t>Every degree shaved off the total cranking inclination requirement saves 1.2 months of mission time</a:t>
            </a:r>
          </a:p>
          <a:p>
            <a:r>
              <a:rPr lang="en-US" b="1" dirty="0"/>
              <a:t>For more information, please see:</a:t>
            </a:r>
          </a:p>
          <a:p>
            <a:pPr lvl="1"/>
            <a:r>
              <a:rPr lang="en-US" dirty="0"/>
              <a:t>“Solar Polar Imager Concept” paper, AIAA-2020-4060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C41397-5F47-054E-88DB-84905B3ED2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52800A-40B0-9F47-AA4E-26F2C6069B2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518983"/>
      </p:ext>
    </p:extLst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15FAC2-D672-B74C-9AC3-6407B466DF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C452800A-40B0-9F47-AA4E-26F2C6069B2B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675778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3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12714</TotalTime>
  <Words>1029</Words>
  <Application>Microsoft Macintosh PowerPoint</Application>
  <PresentationFormat>Widescreen</PresentationFormat>
  <Paragraphs>283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55 Helvetica Roman</vt:lpstr>
      <vt:lpstr>Arial</vt:lpstr>
      <vt:lpstr>Calibri</vt:lpstr>
      <vt:lpstr>3_ExplorationScenario-Updated</vt:lpstr>
      <vt:lpstr>PowerPoint Presentation</vt:lpstr>
      <vt:lpstr>Introduction</vt:lpstr>
      <vt:lpstr>Mission Overview</vt:lpstr>
      <vt:lpstr>SPI Mission Phase Times</vt:lpstr>
      <vt:lpstr>SPI Spacecraft in Launch Configuration</vt:lpstr>
      <vt:lpstr>Fully-deployed SPI Spacecraft</vt:lpstr>
      <vt:lpstr>SPI Bus (deployed)</vt:lpstr>
      <vt:lpstr>SPI Remote-sensing Instruments</vt:lpstr>
      <vt:lpstr>SPI In-situ Instruments</vt:lpstr>
      <vt:lpstr>SPI Launched Components</vt:lpstr>
      <vt:lpstr>dd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Date  Name, Title, Organization</dc:title>
  <dc:creator>Erin Mahoney</dc:creator>
  <cp:lastModifiedBy>Thomas, Herbert D. (MSFC-ED04)</cp:lastModifiedBy>
  <cp:revision>377</cp:revision>
  <dcterms:created xsi:type="dcterms:W3CDTF">2017-12-19T14:45:56Z</dcterms:created>
  <dcterms:modified xsi:type="dcterms:W3CDTF">2020-10-04T20:08:36Z</dcterms:modified>
</cp:coreProperties>
</file>