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873" r:id="rId2"/>
    <p:sldId id="882" r:id="rId3"/>
    <p:sldId id="865" r:id="rId4"/>
    <p:sldId id="850" r:id="rId5"/>
    <p:sldId id="868" r:id="rId6"/>
    <p:sldId id="863" r:id="rId7"/>
    <p:sldId id="849" r:id="rId8"/>
    <p:sldId id="872" r:id="rId9"/>
    <p:sldId id="878" r:id="rId10"/>
    <p:sldId id="870" r:id="rId11"/>
    <p:sldId id="286" r:id="rId12"/>
    <p:sldId id="370" r:id="rId13"/>
    <p:sldId id="288" r:id="rId14"/>
    <p:sldId id="398" r:id="rId15"/>
    <p:sldId id="399" r:id="rId16"/>
    <p:sldId id="879" r:id="rId17"/>
    <p:sldId id="840" r:id="rId18"/>
    <p:sldId id="290" r:id="rId19"/>
    <p:sldId id="854" r:id="rId20"/>
    <p:sldId id="871" r:id="rId21"/>
    <p:sldId id="403" r:id="rId22"/>
    <p:sldId id="884" r:id="rId23"/>
    <p:sldId id="856" r:id="rId24"/>
    <p:sldId id="885" r:id="rId25"/>
    <p:sldId id="858" r:id="rId26"/>
    <p:sldId id="859" r:id="rId27"/>
    <p:sldId id="861" r:id="rId28"/>
    <p:sldId id="862" r:id="rId29"/>
    <p:sldId id="883" r:id="rId30"/>
    <p:sldId id="848" r:id="rId31"/>
    <p:sldId id="881" r:id="rId32"/>
    <p:sldId id="875" r:id="rId33"/>
    <p:sldId id="876" r:id="rId34"/>
    <p:sldId id="880" r:id="rId35"/>
    <p:sldId id="874" r:id="rId36"/>
    <p:sldId id="314" r:id="rId37"/>
    <p:sldId id="877" r:id="rId38"/>
    <p:sldId id="421" r:id="rId39"/>
    <p:sldId id="554" r:id="rId40"/>
    <p:sldId id="532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6600"/>
    <a:srgbClr val="006600"/>
    <a:srgbClr val="008000"/>
    <a:srgbClr val="33CC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00"/>
    </p:cViewPr>
  </p:sorter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CDCB7F-198A-4732-8BB0-7F8B84D56E4A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E346A2-EFF9-4F7A-8E7F-7A5FEDCA88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74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F683A7-67B8-4706-B952-0A2FA1B1D25D}" type="datetimeFigureOut">
              <a:rPr lang="en-US" smtClean="0"/>
              <a:t>10/2/2020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2EA444-2EBF-479B-B2F9-298C723FE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D253-21E2-4723-AC13-1F6FF80F3D95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10B82C1-8B33-46B5-913B-61DC1B354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80511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216" y="305284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8520-EB4C-47A5-B4F4-3D13516196C0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417E38E-C32B-4D66-B90B-A46F0EE39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34372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22EEA-FF26-42BD-AB87-B1E14DF65D5B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AD9F48-79F6-4932-A26F-B4FF8760A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23002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E5F3-EC53-4854-A6EB-3EBAE0AB6A05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D5A4323-2247-4BF0-8491-5A94B6BC9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70663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56AD-CD24-4850-A00A-7624C54D8A91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05C51FE-0E9E-4DE2-8E21-ECD624C8D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94848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F662-26D9-4221-B831-3FCFE0E61659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407DE-4578-4DE4-A5C5-D9FB29348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45100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6AA0-4DC8-4480-A600-B21452683016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299FD12-C2B6-49D1-9E5E-E8A9A391A8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63981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44085-58FF-4444-AB06-8321402116B2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6918E6-C58A-4A19-AA9A-8FC653C6F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079161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A2E7-7CEA-4C99-BAE0-F35D574A9281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7FA90-8F6C-4B5D-9827-F7D617A37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38330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FB86-3C67-409E-81DE-BEE318063EB8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F0A91C-2715-4753-8270-07168DE0B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81240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A162-33C6-4ADE-8866-CDC1C504AEDC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5DCC86-496A-4518-9885-977757E947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C88228-8B8A-4738-818C-3975071D3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06704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74BE0-3AF1-460E-8CE6-328B1CBB99B0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FCDF6C-C726-4D92-9B5B-93F056F37B3B}" type="datetime1">
              <a:rPr lang="en-US" smtClean="0"/>
              <a:pPr/>
              <a:t>10/2/2020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31862" y="6334125"/>
            <a:ext cx="10919731" cy="338554"/>
          </a:xfrm>
          <a:prstGeom prst="rect">
            <a:avLst/>
          </a:prstGeom>
          <a:gradFill flip="none" rotWithShape="1">
            <a:gsLst>
              <a:gs pos="0">
                <a:srgbClr val="0033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bg1"/>
                </a:solidFill>
              </a:rPr>
              <a:t>Armstrong</a:t>
            </a:r>
            <a:r>
              <a:rPr lang="en-US" sz="1600" baseline="0" dirty="0">
                <a:solidFill>
                  <a:schemeClr val="bg1"/>
                </a:solidFill>
              </a:rPr>
              <a:t> Flight Research Center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28" descr="NASAlogoWHT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186488"/>
            <a:ext cx="7032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43"/>
          <p:cNvSpPr>
            <a:spLocks noChangeShapeType="1"/>
          </p:cNvSpPr>
          <p:nvPr userDrawn="1"/>
        </p:nvSpPr>
        <p:spPr bwMode="auto">
          <a:xfrm flipV="1">
            <a:off x="228599" y="1033562"/>
            <a:ext cx="11716657" cy="26306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5" name="Picture 14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49" y="143461"/>
            <a:ext cx="1083935" cy="773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2" y="105624"/>
            <a:ext cx="743822" cy="9168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4470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cid:image002.png@01D67B6E.D20B8E4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sjdk790JlI" TargetMode="Externa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14016" y="4632960"/>
            <a:ext cx="7388351" cy="632334"/>
          </a:xfrm>
          <a:noFill/>
        </p:spPr>
        <p:txBody>
          <a:bodyPr anchor="ctr"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Flutter &amp; Dynamics Council - 2020 Fall Meeting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10/13/2020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963148" y="5381422"/>
            <a:ext cx="6249798" cy="9395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b="1" i="1" dirty="0">
                <a:solidFill>
                  <a:schemeClr val="tx1"/>
                </a:solidFill>
              </a:rPr>
              <a:t>Natalie Spivey, Samson Truong &amp; Roger Truax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Structural Dynamics Group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NASA Armstrong Flight Research Center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3999" y="3013762"/>
            <a:ext cx="9144000" cy="18594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b="1" dirty="0">
                <a:solidFill>
                  <a:srgbClr val="003399"/>
                </a:solidFill>
              </a:rPr>
              <a:t>X-57 Mod II Aircraft GVT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29D7B4-4B24-434A-9140-4364C86A8E96}"/>
              </a:ext>
            </a:extLst>
          </p:cNvPr>
          <p:cNvSpPr/>
          <p:nvPr/>
        </p:nvSpPr>
        <p:spPr>
          <a:xfrm>
            <a:off x="78377" y="52254"/>
            <a:ext cx="12017829" cy="138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B703B-9C71-488F-968A-CE3AB9A5C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7" r="3598" b="26149"/>
          <a:stretch/>
        </p:blipFill>
        <p:spPr>
          <a:xfrm>
            <a:off x="3607751" y="190413"/>
            <a:ext cx="7908691" cy="31350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C90272-85A1-4783-A927-A5B07AD09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2" y="365133"/>
            <a:ext cx="3137465" cy="280650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DFA98FF-1771-4404-B04C-6AD14EEBF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92971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030D-9C64-42E2-ABAC-952613E63EF4}"/>
              </a:ext>
            </a:extLst>
          </p:cNvPr>
          <p:cNvGrpSpPr>
            <a:grpSpLocks noChangeAspect="1"/>
          </p:cNvGrpSpPr>
          <p:nvPr/>
        </p:nvGrpSpPr>
        <p:grpSpPr>
          <a:xfrm>
            <a:off x="5417966" y="1203508"/>
            <a:ext cx="6650179" cy="4940272"/>
            <a:chOff x="4994974" y="1766221"/>
            <a:chExt cx="5825426" cy="432758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2733"/>
            <a:stretch/>
          </p:blipFill>
          <p:spPr>
            <a:xfrm>
              <a:off x="4994974" y="1766221"/>
              <a:ext cx="5744744" cy="43275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5C30E9-9195-451E-836A-9F9A49A6BE2C}"/>
                </a:ext>
              </a:extLst>
            </p:cNvPr>
            <p:cNvSpPr/>
            <p:nvPr/>
          </p:nvSpPr>
          <p:spPr>
            <a:xfrm>
              <a:off x="10463463" y="2581836"/>
              <a:ext cx="356937" cy="430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205C24-0429-49AA-9C2B-F37C685B3683}"/>
                </a:ext>
              </a:extLst>
            </p:cNvPr>
            <p:cNvSpPr/>
            <p:nvPr/>
          </p:nvSpPr>
          <p:spPr>
            <a:xfrm>
              <a:off x="10463462" y="4310454"/>
              <a:ext cx="356937" cy="1382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8" y="1203508"/>
            <a:ext cx="5004058" cy="491261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X-57 Mod II FEM is a highly modified version of original Tecnam P2006T FEM provided by the manufacturer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Due to proprietary nature of the original FEM, Mod II pre-test FEM comparisons to GVT results are not shown in this presentation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Aircraft primary structure, control surfaces and electric motors are modelled by elastically equivalent beams while retaining the same mode shapes and frequencies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Wing and fuselage are rigidly connected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Stiff beams and springs used for visualization</a:t>
            </a:r>
          </a:p>
        </p:txBody>
      </p:sp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9675" y="208950"/>
            <a:ext cx="9859835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Finite Element Model (FEM)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76D2C-C9A2-42AF-A14C-1EE3048A905B}"/>
              </a:ext>
            </a:extLst>
          </p:cNvPr>
          <p:cNvSpPr txBox="1"/>
          <p:nvPr/>
        </p:nvSpPr>
        <p:spPr>
          <a:xfrm>
            <a:off x="6347011" y="1279037"/>
            <a:ext cx="33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X-57 Mod II FEM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0556CE-F106-4C8A-8C16-F258C5A70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68719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9" y="1203508"/>
            <a:ext cx="11353369" cy="4919974"/>
          </a:xfrm>
        </p:spPr>
        <p:txBody>
          <a:bodyPr/>
          <a:lstStyle/>
          <a:p>
            <a:r>
              <a:rPr lang="en-US" sz="1800" b="1" dirty="0"/>
              <a:t>Free-Free: On Soft Supports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To simulate free-free boundary condition flight and to separate the aircraft rigid body modes from its elastic modes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Multiple tests were conducted on the aircraft at a variety of different shaker locations in order to excite the target modes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Yoke &amp; pedals were locked for the most part, except for one test case that when the yoke was free in order to excite the Stab Rotation mode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Gust locks on the aileron and rudder, as well as the stab counterweight, were either installed or removed from time to time depending on the target mode to be excited</a:t>
            </a:r>
          </a:p>
          <a:p>
            <a:r>
              <a:rPr lang="en-US" sz="1800" b="1" dirty="0"/>
              <a:t>On-Tires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To verify the taxi ground modes prior to flight and cross-check with the on soft support modes for any significant differences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Also to obtain the baseline characterization of the motor assembly modes for safety clearance of near-term ground motor testing before flight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Yoke &amp; pedals were locked, all gust locks were removed, and stab counterweight was off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For the motor test, aileron &amp; rudder gust locks were installed as well as the stab counterweight</a:t>
            </a:r>
          </a:p>
          <a:p>
            <a:r>
              <a:rPr lang="en-US" sz="1800" dirty="0"/>
              <a:t>Additional last minute configuration was added during the GVT by exciting on the A-Frame lifting device directly in order to ensure there was no coupling to the aircraft modes of interest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Test Configurations</a:t>
            </a:r>
          </a:p>
        </p:txBody>
      </p:sp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905F098-0DA9-479E-82C3-96AD72AD9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63815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Test Matrix</a:t>
            </a:r>
          </a:p>
        </p:txBody>
      </p:sp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2299204" y="1123244"/>
            <a:ext cx="7529422" cy="516651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6CD0BB-0DBB-423A-9713-54CA85A7F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77321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19A44D-68A7-420A-B1FC-49532A93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rcRect l="513" r="40586"/>
          <a:stretch/>
        </p:blipFill>
        <p:spPr>
          <a:xfrm>
            <a:off x="7688411" y="1131845"/>
            <a:ext cx="4343880" cy="27678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8" y="1203508"/>
            <a:ext cx="7483997" cy="4919974"/>
          </a:xfrm>
        </p:spPr>
        <p:txBody>
          <a:bodyPr/>
          <a:lstStyle/>
          <a:p>
            <a:r>
              <a:rPr lang="en-US" sz="1800" dirty="0"/>
              <a:t>To create the GVT Free-Free boundary condition, the Mod II aircraft was suspended around the nose  bulkhead with the 2-ton A-Frame (via a single bungee, chain hoist, &amp; lifting strap) and at each of the main landing gears (3 bungees on each MLG suspended on bungee support beams supported by two 5-ton jacks)</a:t>
            </a:r>
          </a:p>
          <a:p>
            <a:r>
              <a:rPr lang="en-US" sz="1800" dirty="0"/>
              <a:t>MIL-C-5651B, Type II bungees (1080HD loops) produced by SBC Industries (Huntsville, AL)</a:t>
            </a:r>
          </a:p>
          <a:p>
            <a:pPr lvl="1"/>
            <a:r>
              <a:rPr lang="en-US" sz="1800" dirty="0"/>
              <a:t>Bungees were characterized prior to GVT </a:t>
            </a:r>
            <a:r>
              <a:rPr lang="en-US" sz="1800" dirty="0">
                <a:sym typeface="Symbol" panose="05050102010706020507" pitchFamily="18" charset="2"/>
              </a:rPr>
              <a:t> 1 Hz</a:t>
            </a:r>
            <a:endParaRPr lang="en-US" sz="1800" dirty="0"/>
          </a:p>
          <a:p>
            <a:r>
              <a:rPr lang="en-US" sz="1800" dirty="0"/>
              <a:t>Aircraft modes did not couple with soft supports </a:t>
            </a:r>
          </a:p>
          <a:p>
            <a:r>
              <a:rPr lang="en-US" sz="1800" dirty="0"/>
              <a:t>Soft support system eliminated the need for overhead crane support and a critical lift</a:t>
            </a:r>
          </a:p>
          <a:p>
            <a:r>
              <a:rPr lang="en-US" sz="1800" dirty="0"/>
              <a:t>Soft supports easy &amp; efficient to come on/off </a:t>
            </a:r>
            <a:r>
              <a:rPr lang="en-US" sz="1800" dirty="0">
                <a:sym typeface="Symbol" panose="05050102010706020507" pitchFamily="18" charset="2"/>
              </a:rPr>
              <a:t>– took crew  10 minutes</a:t>
            </a:r>
            <a:endParaRPr lang="en-US" sz="1800" dirty="0"/>
          </a:p>
          <a:p>
            <a:r>
              <a:rPr lang="en-US" sz="1800" dirty="0"/>
              <a:t>Used same bungees throughout GVT with no need to swap out any bungees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Soft Supports</a:t>
            </a:r>
          </a:p>
        </p:txBody>
      </p:sp>
      <p:sp>
        <p:nvSpPr>
          <p:cNvPr id="13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D2E9C-6262-4461-8DB5-588D44C8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9759">
            <a:off x="8900213" y="4827115"/>
            <a:ext cx="1932542" cy="98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81565-C1E5-464B-AADA-90D281F39FBB}"/>
              </a:ext>
            </a:extLst>
          </p:cNvPr>
          <p:cNvSpPr txBox="1"/>
          <p:nvPr/>
        </p:nvSpPr>
        <p:spPr>
          <a:xfrm>
            <a:off x="8591558" y="4044903"/>
            <a:ext cx="233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1080HD Bungee Loop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52618-26A6-4ABF-B99E-F44F0D573CBE}"/>
              </a:ext>
            </a:extLst>
          </p:cNvPr>
          <p:cNvSpPr txBox="1"/>
          <p:nvPr/>
        </p:nvSpPr>
        <p:spPr>
          <a:xfrm>
            <a:off x="8765477" y="1153749"/>
            <a:ext cx="276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Soft Support System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D6D94C-0D69-47E3-8EAE-47AAC0BBC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78658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54"/>
          <a:stretch/>
        </p:blipFill>
        <p:spPr>
          <a:xfrm>
            <a:off x="3969471" y="1518649"/>
            <a:ext cx="4844746" cy="43565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82" y="1404290"/>
            <a:ext cx="3780271" cy="4919974"/>
          </a:xfrm>
        </p:spPr>
        <p:txBody>
          <a:bodyPr/>
          <a:lstStyle/>
          <a:p>
            <a:r>
              <a:rPr lang="en-US" sz="1800" dirty="0"/>
              <a:t>Single bungee attached to chain hoist hook, and top of lifting strap, using two 6.5-ton shackles</a:t>
            </a:r>
          </a:p>
          <a:p>
            <a:r>
              <a:rPr lang="en-US" sz="1800" dirty="0"/>
              <a:t>Lifting strap wrapped around aircraft nose bulkhead </a:t>
            </a:r>
          </a:p>
          <a:p>
            <a:r>
              <a:rPr lang="en-US" sz="1800" dirty="0"/>
              <a:t>High-friction material placed in between lifting strap and fuselage surface to guard against slippage</a:t>
            </a:r>
          </a:p>
          <a:p>
            <a:r>
              <a:rPr lang="en-US" sz="1800" dirty="0"/>
              <a:t>A-frame wheels chocked using shot bags and mechanical wheels locked to prevent castoring</a:t>
            </a:r>
          </a:p>
          <a:p>
            <a:r>
              <a:rPr lang="en-US" sz="1800" dirty="0"/>
              <a:t>Nose wheel remained on and nose gear strut unlocked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400" dirty="0"/>
              <a:t>X-57 Mod II GVT - Fuselage Nose Soft Support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5908"/>
          <a:stretch/>
        </p:blipFill>
        <p:spPr>
          <a:xfrm>
            <a:off x="8814217" y="1569123"/>
            <a:ext cx="3216418" cy="4356548"/>
          </a:xfrm>
          <a:prstGeom prst="rect">
            <a:avLst/>
          </a:prstGeom>
        </p:spPr>
      </p:pic>
      <p:sp>
        <p:nvSpPr>
          <p:cNvPr id="13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CB66-D814-498C-8536-C224578222F8}"/>
              </a:ext>
            </a:extLst>
          </p:cNvPr>
          <p:cNvSpPr txBox="1"/>
          <p:nvPr/>
        </p:nvSpPr>
        <p:spPr>
          <a:xfrm>
            <a:off x="7187688" y="1198849"/>
            <a:ext cx="25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Nose Soft Support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43EE7D5-E4DA-425A-9C53-3C785F35C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54082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300" dirty="0"/>
              <a:t>X-57 Mod II GVT - Main Landing Gear Soft Support</a:t>
            </a:r>
          </a:p>
        </p:txBody>
      </p:sp>
      <p:sp>
        <p:nvSpPr>
          <p:cNvPr id="13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962FC-4915-4B23-BB0C-B9EA8D172EA1}"/>
              </a:ext>
            </a:extLst>
          </p:cNvPr>
          <p:cNvSpPr txBox="1"/>
          <p:nvPr/>
        </p:nvSpPr>
        <p:spPr>
          <a:xfrm>
            <a:off x="6158247" y="1259537"/>
            <a:ext cx="43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Main Landing Gear (MLG) Soft Support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EF74E3-4C9B-48F3-8456-A2CADE5AA469}"/>
              </a:ext>
            </a:extLst>
          </p:cNvPr>
          <p:cNvSpPr txBox="1">
            <a:spLocks/>
          </p:cNvSpPr>
          <p:nvPr/>
        </p:nvSpPr>
        <p:spPr>
          <a:xfrm>
            <a:off x="397282" y="1404290"/>
            <a:ext cx="3565117" cy="4919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Two 5-ton Regent Model 985S jacks were positioned on each side of the aircraft around the axle and interfaced to the MLG soft support beam</a:t>
            </a:r>
          </a:p>
          <a:p>
            <a:r>
              <a:rPr lang="en-US" sz="1800" dirty="0"/>
              <a:t>Three bungee loops were linked between the jack soft support beam to MLG axle</a:t>
            </a:r>
          </a:p>
          <a:p>
            <a:r>
              <a:rPr lang="en-US" sz="1800" dirty="0"/>
              <a:t>MLG soft support setup was duplicated on both axles</a:t>
            </a: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FDE27-BDD3-4C6D-A2F1-001118E6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5801" y="1612102"/>
            <a:ext cx="4518500" cy="4453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2A4E0-F6B1-4048-B0CA-961700437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27" r="1523"/>
          <a:stretch/>
        </p:blipFill>
        <p:spPr>
          <a:xfrm>
            <a:off x="8016129" y="2218474"/>
            <a:ext cx="4050929" cy="2868406"/>
          </a:xfrm>
          <a:prstGeom prst="rect">
            <a:avLst/>
          </a:prstGeom>
          <a:ln w="28575">
            <a:noFill/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5FD5BEC-8BD7-43CD-99F7-511E87057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30755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GVT Equipment</a:t>
            </a:r>
          </a:p>
        </p:txBody>
      </p:sp>
      <p:sp>
        <p:nvSpPr>
          <p:cNvPr id="11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88635" y="1186308"/>
            <a:ext cx="7104357" cy="491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Accelerometers (100 mV/g)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PCB T356A16 triaxial accels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PCB T333B32 uniaxial accels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PCB T333B uniaxial accels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Excitation System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Shaker: MB Dynamics Electromagnetic Modal 110, 3 qty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Acquisition (DAQ) system: </a:t>
            </a: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Brüel &amp; Kjær </a:t>
            </a: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DAQ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Mainframes – Daisy chained together thru network switch </a:t>
            </a:r>
          </a:p>
          <a:p>
            <a:pPr lvl="2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11-slot Main frame, 2 qty</a:t>
            </a:r>
          </a:p>
          <a:p>
            <a:pPr lvl="2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5-slot Main frame, 2 qty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Modules - Capable of recording 344 channels</a:t>
            </a:r>
          </a:p>
          <a:p>
            <a:pPr lvl="2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4-ch Input + 2-ch Output 3160 Module, Qty 2</a:t>
            </a:r>
          </a:p>
          <a:p>
            <a:pPr lvl="2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12-ch Input 3053 Modules, 27 qty</a:t>
            </a:r>
          </a:p>
          <a:p>
            <a:pPr lvl="2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LAN-XI 6-ch Input 3060 Modules, 2 qty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GVT Software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BK Connect</a:t>
            </a:r>
          </a:p>
          <a:p>
            <a:pPr lvl="2">
              <a:spcBef>
                <a:spcPts val="0"/>
              </a:spcBef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50028DC4-D3A3-4D63-B925-852B301E5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3BFF7F-0D10-4241-AE65-74FA2F118DF6}"/>
              </a:ext>
            </a:extLst>
          </p:cNvPr>
          <p:cNvGrpSpPr/>
          <p:nvPr/>
        </p:nvGrpSpPr>
        <p:grpSpPr>
          <a:xfrm>
            <a:off x="4313569" y="1213158"/>
            <a:ext cx="3064409" cy="1113803"/>
            <a:chOff x="4355924" y="1677613"/>
            <a:chExt cx="3064409" cy="111380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5AB01B-4E5C-4451-8CDA-561307AB4E04}"/>
                </a:ext>
              </a:extLst>
            </p:cNvPr>
            <p:cNvSpPr txBox="1"/>
            <p:nvPr/>
          </p:nvSpPr>
          <p:spPr>
            <a:xfrm>
              <a:off x="4355924" y="1677613"/>
              <a:ext cx="3064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PCB T356A16 </a:t>
              </a:r>
            </a:p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Triaxial Accel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AE3E94F-5C7D-4CCC-B388-39EE9536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9443" y="2218760"/>
              <a:ext cx="639032" cy="5726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BB375F-F1E8-4F1D-BC25-CD93E974EE7B}"/>
              </a:ext>
            </a:extLst>
          </p:cNvPr>
          <p:cNvGrpSpPr>
            <a:grpSpLocks noChangeAspect="1"/>
          </p:cNvGrpSpPr>
          <p:nvPr/>
        </p:nvGrpSpPr>
        <p:grpSpPr>
          <a:xfrm>
            <a:off x="6036858" y="3591793"/>
            <a:ext cx="2747260" cy="2169639"/>
            <a:chOff x="6742680" y="3878668"/>
            <a:chExt cx="2858985" cy="22854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ED515B-D1F7-47F1-8D89-671E655F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06" y="3878668"/>
              <a:ext cx="2671634" cy="20611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A073C8-BCFE-4A8A-8B76-9EAE0CF5010A}"/>
                </a:ext>
              </a:extLst>
            </p:cNvPr>
            <p:cNvSpPr txBox="1"/>
            <p:nvPr/>
          </p:nvSpPr>
          <p:spPr>
            <a:xfrm>
              <a:off x="6742680" y="5788023"/>
              <a:ext cx="2858985" cy="3760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/>
                <a:t>B&amp;K LAN-XI Main Frame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B6C557-52AA-41AF-8675-672496CE44D9}"/>
              </a:ext>
            </a:extLst>
          </p:cNvPr>
          <p:cNvGrpSpPr>
            <a:grpSpLocks noChangeAspect="1"/>
          </p:cNvGrpSpPr>
          <p:nvPr/>
        </p:nvGrpSpPr>
        <p:grpSpPr>
          <a:xfrm>
            <a:off x="8298942" y="3747357"/>
            <a:ext cx="2197438" cy="1960091"/>
            <a:chOff x="9376837" y="4253706"/>
            <a:chExt cx="2148881" cy="191677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5DB0F1-85BE-40C7-984B-1A04991D4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97017" y="4253706"/>
              <a:ext cx="928889" cy="158661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A17724-632C-4331-A3E9-5CDD4AFB549E}"/>
                </a:ext>
              </a:extLst>
            </p:cNvPr>
            <p:cNvSpPr txBox="1"/>
            <p:nvPr/>
          </p:nvSpPr>
          <p:spPr>
            <a:xfrm>
              <a:off x="9376837" y="5862708"/>
              <a:ext cx="214888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/>
                <a:t>LAN-XI Module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56F01E-12D0-4C2B-93B6-7E4A1B51A197}"/>
              </a:ext>
            </a:extLst>
          </p:cNvPr>
          <p:cNvGrpSpPr/>
          <p:nvPr/>
        </p:nvGrpSpPr>
        <p:grpSpPr>
          <a:xfrm>
            <a:off x="10094644" y="2211385"/>
            <a:ext cx="1996470" cy="1590402"/>
            <a:chOff x="6418918" y="1827872"/>
            <a:chExt cx="1996470" cy="159040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121315E-7181-41A9-A87A-EA8F2E3738A0}"/>
                </a:ext>
              </a:extLst>
            </p:cNvPr>
            <p:cNvSpPr txBox="1"/>
            <p:nvPr/>
          </p:nvSpPr>
          <p:spPr>
            <a:xfrm>
              <a:off x="6418918" y="1827872"/>
              <a:ext cx="199647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/>
                <a:t>MB Modal 110 Shaker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04DAD91-1EAC-4EA3-9355-1CF1229F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2891" y="2099370"/>
              <a:ext cx="1174762" cy="13189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09B83B-DFEF-4BF1-978C-D8B68643310C}"/>
              </a:ext>
            </a:extLst>
          </p:cNvPr>
          <p:cNvGrpSpPr/>
          <p:nvPr/>
        </p:nvGrpSpPr>
        <p:grpSpPr>
          <a:xfrm>
            <a:off x="5882034" y="1200480"/>
            <a:ext cx="3589331" cy="1235731"/>
            <a:chOff x="6335926" y="1695137"/>
            <a:chExt cx="3064409" cy="109627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56272C-D367-412E-8411-DEA1E7122E5D}"/>
                </a:ext>
              </a:extLst>
            </p:cNvPr>
            <p:cNvSpPr txBox="1"/>
            <p:nvPr/>
          </p:nvSpPr>
          <p:spPr>
            <a:xfrm>
              <a:off x="6335926" y="1695137"/>
              <a:ext cx="3064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PCB T333B32 </a:t>
              </a:r>
            </a:p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Uniaxial Accel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98A0A1F-F6C0-4F16-A96C-B44F5870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43384" y="2306307"/>
              <a:ext cx="604925" cy="48510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877F65-E44F-4984-9A8B-0606462F2FDF}"/>
              </a:ext>
            </a:extLst>
          </p:cNvPr>
          <p:cNvGrpSpPr/>
          <p:nvPr/>
        </p:nvGrpSpPr>
        <p:grpSpPr>
          <a:xfrm>
            <a:off x="7983456" y="1200480"/>
            <a:ext cx="3064409" cy="1152608"/>
            <a:chOff x="6296574" y="619229"/>
            <a:chExt cx="3064409" cy="115260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57B49E-71DE-414D-9B64-AF3357252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8779" y="1083075"/>
              <a:ext cx="535187" cy="68876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BB7371-48E5-4F70-8D50-D5B22F3F2DC1}"/>
                </a:ext>
              </a:extLst>
            </p:cNvPr>
            <p:cNvSpPr txBox="1"/>
            <p:nvPr/>
          </p:nvSpPr>
          <p:spPr>
            <a:xfrm>
              <a:off x="6296574" y="619229"/>
              <a:ext cx="30644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PCB T333B </a:t>
              </a:r>
            </a:p>
            <a:p>
              <a:pPr marL="685800" lvl="2"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/>
                <a:t>Uniaxial Accel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84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LAN-XI DAQ Setup</a:t>
            </a:r>
          </a:p>
        </p:txBody>
      </p:sp>
      <p:sp>
        <p:nvSpPr>
          <p:cNvPr id="11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16493"/>
          <a:stretch/>
        </p:blipFill>
        <p:spPr>
          <a:xfrm>
            <a:off x="7664109" y="1185638"/>
            <a:ext cx="4246206" cy="221284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718225" y="2201449"/>
            <a:ext cx="1246910" cy="1157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0937724" y="2126635"/>
            <a:ext cx="507076" cy="45349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10603684" y="2580133"/>
            <a:ext cx="570453" cy="1349305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21417"/>
          <a:stretch/>
        </p:blipFill>
        <p:spPr>
          <a:xfrm>
            <a:off x="3036244" y="3896557"/>
            <a:ext cx="2313972" cy="21345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22373" y="3560106"/>
            <a:ext cx="322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LAN-XI DAQ Aft Aircraft Setup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0306" y="5998227"/>
            <a:ext cx="447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MLG soft support &amp; aft aircraft accels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3" b="3386"/>
          <a:stretch/>
        </p:blipFill>
        <p:spPr>
          <a:xfrm>
            <a:off x="9507222" y="4059217"/>
            <a:ext cx="2533956" cy="20622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991307" y="3713881"/>
            <a:ext cx="384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LAN-XI DAQ Fwd Aircraft Setup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54300" y="5307828"/>
            <a:ext cx="34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fwd aircraft accels &amp; A-frame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5383504" y="3053574"/>
            <a:ext cx="3349247" cy="7776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89FAFC8-A919-40FB-B3AA-062DDC9E9F8B}"/>
              </a:ext>
            </a:extLst>
          </p:cNvPr>
          <p:cNvSpPr txBox="1">
            <a:spLocks/>
          </p:cNvSpPr>
          <p:nvPr/>
        </p:nvSpPr>
        <p:spPr>
          <a:xfrm>
            <a:off x="588635" y="1186308"/>
            <a:ext cx="7050705" cy="2242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LAN-XI DAQ frontend setup: Four mainframes (two 11-slot &amp; two 5-slot) capable of driving 4 shakers &amp; recording 344 channels with network switch daisy chaining modules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Fwd aircraft setup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MF#1: two source module (3160) &amp; nine 12-channel input module (3053)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MF#2: eleven 12-channel input module (3053)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 aircraft setup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MF#3: five 12-channel input modules (3053)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MF#4: three 12-channel input modules (3053)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2C92ED-62A4-4446-B14F-6C9437F616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5680" r="29426" b="49341"/>
          <a:stretch/>
        </p:blipFill>
        <p:spPr>
          <a:xfrm>
            <a:off x="5859754" y="4083213"/>
            <a:ext cx="3538822" cy="1174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0000AA-E2A8-4BE4-B90F-43A0D1EF47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30103" r="43529" b="43565"/>
          <a:stretch/>
        </p:blipFill>
        <p:spPr>
          <a:xfrm>
            <a:off x="150822" y="4051408"/>
            <a:ext cx="2787234" cy="1838043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0EE997-40E4-47E5-A1F6-1EAD3526894F}"/>
              </a:ext>
            </a:extLst>
          </p:cNvPr>
          <p:cNvCxnSpPr>
            <a:cxnSpLocks/>
          </p:cNvCxnSpPr>
          <p:nvPr/>
        </p:nvCxnSpPr>
        <p:spPr>
          <a:xfrm flipV="1">
            <a:off x="6106824" y="4306482"/>
            <a:ext cx="336523" cy="702897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51BFA7-8ACF-4956-933D-170F96C69DC7}"/>
              </a:ext>
            </a:extLst>
          </p:cNvPr>
          <p:cNvCxnSpPr>
            <a:cxnSpLocks/>
          </p:cNvCxnSpPr>
          <p:nvPr/>
        </p:nvCxnSpPr>
        <p:spPr>
          <a:xfrm>
            <a:off x="544780" y="4329448"/>
            <a:ext cx="335690" cy="247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A830D78-872B-4999-BD2E-254AE40DC610}"/>
              </a:ext>
            </a:extLst>
          </p:cNvPr>
          <p:cNvSpPr txBox="1"/>
          <p:nvPr/>
        </p:nvSpPr>
        <p:spPr>
          <a:xfrm>
            <a:off x="223101" y="4078032"/>
            <a:ext cx="665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MF #3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06ED6E-F766-43F5-BB17-4BE9440BC831}"/>
              </a:ext>
            </a:extLst>
          </p:cNvPr>
          <p:cNvSpPr txBox="1"/>
          <p:nvPr/>
        </p:nvSpPr>
        <p:spPr>
          <a:xfrm>
            <a:off x="2265204" y="4075829"/>
            <a:ext cx="6447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MF #4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4B838A-0750-4062-991E-526A9742B669}"/>
              </a:ext>
            </a:extLst>
          </p:cNvPr>
          <p:cNvCxnSpPr>
            <a:cxnSpLocks/>
          </p:cNvCxnSpPr>
          <p:nvPr/>
        </p:nvCxnSpPr>
        <p:spPr>
          <a:xfrm flipH="1">
            <a:off x="8439189" y="4241747"/>
            <a:ext cx="314130" cy="127653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DC9FC11-9DEA-44F7-AB78-C89F1A702C98}"/>
              </a:ext>
            </a:extLst>
          </p:cNvPr>
          <p:cNvSpPr txBox="1"/>
          <p:nvPr/>
        </p:nvSpPr>
        <p:spPr>
          <a:xfrm>
            <a:off x="8732751" y="4032947"/>
            <a:ext cx="665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6600"/>
                </a:solidFill>
              </a:rPr>
              <a:t>MF #2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A300BDF-3A04-4216-9411-C8DD88067DA4}"/>
              </a:ext>
            </a:extLst>
          </p:cNvPr>
          <p:cNvCxnSpPr>
            <a:cxnSpLocks/>
          </p:cNvCxnSpPr>
          <p:nvPr/>
        </p:nvCxnSpPr>
        <p:spPr>
          <a:xfrm flipH="1" flipV="1">
            <a:off x="7828991" y="4597338"/>
            <a:ext cx="292325" cy="412041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4C41E07-5B96-4871-8D7E-5BAB020EB714}"/>
              </a:ext>
            </a:extLst>
          </p:cNvPr>
          <p:cNvSpPr txBox="1"/>
          <p:nvPr/>
        </p:nvSpPr>
        <p:spPr>
          <a:xfrm>
            <a:off x="7629165" y="5000051"/>
            <a:ext cx="665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6600"/>
                </a:solidFill>
              </a:rPr>
              <a:t>MF #1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1673A6-D7FB-489D-B2E4-6E4B9B33413C}"/>
              </a:ext>
            </a:extLst>
          </p:cNvPr>
          <p:cNvSpPr txBox="1"/>
          <p:nvPr/>
        </p:nvSpPr>
        <p:spPr>
          <a:xfrm>
            <a:off x="5811627" y="4963760"/>
            <a:ext cx="13657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rgbClr val="FF6600"/>
                </a:solidFill>
              </a:rPr>
              <a:t>Network Switch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D7B607D-102B-4909-9585-3F5C17937D55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2228584" y="4383606"/>
            <a:ext cx="358984" cy="1829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59ACF908-3000-4AA9-8F00-540C9C174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415609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Shaker Setup</a:t>
            </a:r>
          </a:p>
        </p:txBody>
      </p:sp>
      <p:sp>
        <p:nvSpPr>
          <p:cNvPr id="11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5415" y="1313810"/>
            <a:ext cx="5451894" cy="2095281"/>
            <a:chOff x="4845817" y="1554736"/>
            <a:chExt cx="5635592" cy="2214671"/>
          </a:xfrm>
        </p:grpSpPr>
        <p:sp>
          <p:nvSpPr>
            <p:cNvPr id="13" name="TextBox 12"/>
            <p:cNvSpPr txBox="1"/>
            <p:nvPr/>
          </p:nvSpPr>
          <p:spPr>
            <a:xfrm>
              <a:off x="4845817" y="3430853"/>
              <a:ext cx="56355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Motor Prop Hub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" t="16717" r="1" b="34508"/>
            <a:stretch/>
          </p:blipFill>
          <p:spPr>
            <a:xfrm>
              <a:off x="4845817" y="1554736"/>
              <a:ext cx="5635592" cy="1880909"/>
            </a:xfrm>
            <a:prstGeom prst="rect">
              <a:avLst/>
            </a:prstGeom>
          </p:spPr>
        </p:pic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50165" y="3589359"/>
            <a:ext cx="3198201" cy="2622432"/>
            <a:chOff x="1854926" y="1568874"/>
            <a:chExt cx="2786743" cy="21389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8394" r="4712"/>
            <a:stretch/>
          </p:blipFill>
          <p:spPr>
            <a:xfrm>
              <a:off x="1854926" y="1568874"/>
              <a:ext cx="2786743" cy="18809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50428" y="3483266"/>
              <a:ext cx="1795738" cy="2245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/>
                <a:t>Right Wingtip</a:t>
              </a: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3631362" y="3589359"/>
            <a:ext cx="3205931" cy="2626808"/>
            <a:chOff x="656254" y="3865474"/>
            <a:chExt cx="2776055" cy="2564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6"/>
            <a:stretch/>
          </p:blipFill>
          <p:spPr>
            <a:xfrm>
              <a:off x="656254" y="3865474"/>
              <a:ext cx="2776055" cy="22513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83931" y="6161195"/>
              <a:ext cx="2520701" cy="2687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/>
                <a:t>Vertical Tail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046156" y="1155882"/>
            <a:ext cx="2779507" cy="2253209"/>
            <a:chOff x="3675017" y="3869378"/>
            <a:chExt cx="3117669" cy="248856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0"/>
            <a:stretch/>
          </p:blipFill>
          <p:spPr>
            <a:xfrm>
              <a:off x="3675017" y="3869378"/>
              <a:ext cx="3117669" cy="22220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162334" y="6091383"/>
              <a:ext cx="2143035" cy="2665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/>
                <a:t>Aft Fuselage</a:t>
              </a: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056013" y="3589359"/>
            <a:ext cx="4912958" cy="2622432"/>
            <a:chOff x="6544856" y="3662595"/>
            <a:chExt cx="5928209" cy="316435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7" r="5090" b="21783"/>
            <a:stretch/>
          </p:blipFill>
          <p:spPr>
            <a:xfrm>
              <a:off x="6544856" y="3662595"/>
              <a:ext cx="5928209" cy="282579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187925" y="6488392"/>
              <a:ext cx="464207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/>
                <a:t>Main Landing Gear</a:t>
              </a:r>
            </a:p>
          </p:txBody>
        </p:sp>
      </p:grp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5A9132E-FF08-4041-B307-2B10613FB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808737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Accelerometer Locations</a:t>
            </a:r>
          </a:p>
        </p:txBody>
      </p:sp>
      <p:sp>
        <p:nvSpPr>
          <p:cNvPr id="11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B6FEAE5-0AAD-4886-9C04-81E6F420B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D72DB-DD31-4432-8D67-5497BB0F3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8" y="2761732"/>
            <a:ext cx="6800264" cy="2220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E5156-AEA3-4D96-8CBF-5F1664CA8C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5400000">
            <a:off x="7211146" y="1502340"/>
            <a:ext cx="5337542" cy="4358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AAC8-0329-45C5-B56E-CA57EA8C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71" y="4565984"/>
            <a:ext cx="2034272" cy="1192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C76FC2-BD65-4E2B-87EB-371572DFE3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60" y="4100258"/>
            <a:ext cx="6500036" cy="2220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E3C64F-E028-4A71-807E-B88F572398B1}"/>
              </a:ext>
            </a:extLst>
          </p:cNvPr>
          <p:cNvSpPr txBox="1"/>
          <p:nvPr/>
        </p:nvSpPr>
        <p:spPr>
          <a:xfrm>
            <a:off x="4038600" y="5841995"/>
            <a:ext cx="139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Left Side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36818C-C4EC-42EE-B4BE-611ADC776639}"/>
              </a:ext>
            </a:extLst>
          </p:cNvPr>
          <p:cNvSpPr txBox="1"/>
          <p:nvPr/>
        </p:nvSpPr>
        <p:spPr>
          <a:xfrm>
            <a:off x="2314617" y="3275111"/>
            <a:ext cx="1459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Front 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05E0D3-E74F-40FC-A566-67649892E38A}"/>
              </a:ext>
            </a:extLst>
          </p:cNvPr>
          <p:cNvSpPr txBox="1"/>
          <p:nvPr/>
        </p:nvSpPr>
        <p:spPr>
          <a:xfrm>
            <a:off x="10167159" y="4107265"/>
            <a:ext cx="178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Top View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9FAFC8-A919-40FB-B3AA-062DDC9E9F8B}"/>
              </a:ext>
            </a:extLst>
          </p:cNvPr>
          <p:cNvSpPr txBox="1">
            <a:spLocks/>
          </p:cNvSpPr>
          <p:nvPr/>
        </p:nvSpPr>
        <p:spPr>
          <a:xfrm>
            <a:off x="157316" y="1126596"/>
            <a:ext cx="7543366" cy="2242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Free-Free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 accelerometer locations measuring 318 degrees of freedom (DOF)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On-Tires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support accelerometers removed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 accelerometer locations measuring 276 DOF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E00B03-BD07-495A-AD7C-E8AAF76333A5}"/>
              </a:ext>
            </a:extLst>
          </p:cNvPr>
          <p:cNvSpPr txBox="1"/>
          <p:nvPr/>
        </p:nvSpPr>
        <p:spPr>
          <a:xfrm>
            <a:off x="5677534" y="2577066"/>
            <a:ext cx="364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Mod II GVT Accel Locations </a:t>
            </a:r>
          </a:p>
        </p:txBody>
      </p:sp>
    </p:spTree>
    <p:extLst>
      <p:ext uri="{BB962C8B-B14F-4D97-AF65-F5344CB8AC3E}">
        <p14:creationId xmlns:p14="http://schemas.microsoft.com/office/powerpoint/2010/main" val="216281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Outline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09" y="1203508"/>
            <a:ext cx="11516833" cy="4903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X-57 Background</a:t>
            </a:r>
          </a:p>
          <a:p>
            <a:r>
              <a:rPr lang="en-US" sz="2400" dirty="0"/>
              <a:t>Mod II Wing Ground Vibration Test</a:t>
            </a:r>
            <a:endParaRPr lang="en-US" sz="2400" dirty="0">
              <a:sym typeface="Wingdings" panose="05000000000000000000" pitchFamily="2" charset="2"/>
            </a:endParaRPr>
          </a:p>
          <a:p>
            <a:pPr lvl="1"/>
            <a:r>
              <a:rPr lang="en-US" sz="2000" dirty="0"/>
              <a:t>Objectives</a:t>
            </a:r>
          </a:p>
          <a:p>
            <a:pPr lvl="1"/>
            <a:r>
              <a:rPr lang="en-US" sz="2000" dirty="0"/>
              <a:t>Test Setup</a:t>
            </a:r>
          </a:p>
          <a:p>
            <a:pPr lvl="1"/>
            <a:r>
              <a:rPr lang="en-US" sz="2000" dirty="0"/>
              <a:t>Test Configurations</a:t>
            </a:r>
          </a:p>
          <a:p>
            <a:pPr lvl="1"/>
            <a:r>
              <a:rPr lang="en-US" sz="2000" dirty="0"/>
              <a:t>Soft Support System</a:t>
            </a:r>
          </a:p>
          <a:p>
            <a:pPr lvl="1"/>
            <a:r>
              <a:rPr lang="en-US" sz="2000" dirty="0"/>
              <a:t>Results</a:t>
            </a:r>
          </a:p>
          <a:p>
            <a:r>
              <a:rPr lang="en-US" sz="2400" dirty="0"/>
              <a:t>Other X-57 Aeroelastic Work </a:t>
            </a:r>
          </a:p>
          <a:p>
            <a:pPr lvl="1"/>
            <a:r>
              <a:rPr lang="en-US" sz="2000" dirty="0"/>
              <a:t>Mod II FEM Correlation</a:t>
            </a:r>
          </a:p>
          <a:p>
            <a:pPr lvl="1"/>
            <a:r>
              <a:rPr lang="en-US" sz="2000" dirty="0"/>
              <a:t>Mod II Flutter Analysis</a:t>
            </a:r>
          </a:p>
          <a:p>
            <a:pPr lvl="1"/>
            <a:r>
              <a:rPr lang="en-US" sz="2000" dirty="0"/>
              <a:t>Mod II Flight Testing </a:t>
            </a:r>
          </a:p>
          <a:p>
            <a:pPr lvl="1"/>
            <a:r>
              <a:rPr lang="en-US" sz="2000" dirty="0"/>
              <a:t>Mod III Wing Ground Vibration Test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584370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5496"/>
          <a:stretch/>
        </p:blipFill>
        <p:spPr>
          <a:xfrm>
            <a:off x="6862293" y="2115666"/>
            <a:ext cx="4284804" cy="2209896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13910" y="1246654"/>
            <a:ext cx="11536900" cy="565502"/>
          </a:xfrm>
        </p:spPr>
        <p:txBody>
          <a:bodyPr/>
          <a:lstStyle/>
          <a:p>
            <a:r>
              <a:rPr lang="en-US" sz="1800" dirty="0"/>
              <a:t>Test Display Model (TDM) was created in BK Connect using a combination of quad &amp; triangular elements and trace lines for Nose Boom, MLG, Fwd/Aft Batteries &amp; A-Frame</a:t>
            </a:r>
            <a:endParaRPr lang="en-US" sz="20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Test Display Model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23515" y="2956430"/>
            <a:ext cx="440189" cy="4593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9463704" y="3365547"/>
            <a:ext cx="379544" cy="3179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4192" y="3615759"/>
            <a:ext cx="3302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Additional elements added to motors during post-processing to better capture the behavior of the motor modes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9005" y="1777492"/>
            <a:ext cx="392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Motor Model Modified Post-Test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B08847-21A0-4C0C-B3E1-64E9A2FD9012}"/>
              </a:ext>
            </a:extLst>
          </p:cNvPr>
          <p:cNvGrpSpPr/>
          <p:nvPr/>
        </p:nvGrpSpPr>
        <p:grpSpPr>
          <a:xfrm>
            <a:off x="922693" y="1796621"/>
            <a:ext cx="4925999" cy="2528941"/>
            <a:chOff x="759184" y="1879081"/>
            <a:chExt cx="4925999" cy="2528941"/>
          </a:xfrm>
        </p:grpSpPr>
        <p:grpSp>
          <p:nvGrpSpPr>
            <p:cNvPr id="5" name="Group 4"/>
            <p:cNvGrpSpPr/>
            <p:nvPr/>
          </p:nvGrpSpPr>
          <p:grpSpPr>
            <a:xfrm>
              <a:off x="759184" y="1879081"/>
              <a:ext cx="4925999" cy="2528941"/>
              <a:chOff x="759184" y="1646173"/>
              <a:chExt cx="4925999" cy="252894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t="3686" b="20148"/>
              <a:stretch/>
            </p:blipFill>
            <p:spPr>
              <a:xfrm>
                <a:off x="759184" y="1990339"/>
                <a:ext cx="4925999" cy="2184775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554920" y="1646173"/>
                <a:ext cx="3334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X-57 Mod II Aircraft GVT Model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FA1BB0-2777-4F95-8161-A90AAF93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369" y="3986681"/>
              <a:ext cx="257175" cy="40005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D3D08EA-02FC-4C7C-8CFB-F82A0A916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85"/>
          <a:stretch/>
        </p:blipFill>
        <p:spPr>
          <a:xfrm>
            <a:off x="2107541" y="4455190"/>
            <a:ext cx="1530080" cy="175753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4094B4C-0E12-459D-AA5E-29105D232A7B}"/>
              </a:ext>
            </a:extLst>
          </p:cNvPr>
          <p:cNvGrpSpPr>
            <a:grpSpLocks noChangeAspect="1"/>
          </p:cNvGrpSpPr>
          <p:nvPr/>
        </p:nvGrpSpPr>
        <p:grpSpPr>
          <a:xfrm>
            <a:off x="4787418" y="4339768"/>
            <a:ext cx="6253547" cy="1910685"/>
            <a:chOff x="2060682" y="1367227"/>
            <a:chExt cx="12719116" cy="38861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B89A8B-6A4B-4A34-B31D-5CA14E3EFCE3}"/>
                </a:ext>
              </a:extLst>
            </p:cNvPr>
            <p:cNvGrpSpPr/>
            <p:nvPr/>
          </p:nvGrpSpPr>
          <p:grpSpPr>
            <a:xfrm>
              <a:off x="2060682" y="1367227"/>
              <a:ext cx="12719116" cy="3886150"/>
              <a:chOff x="2060682" y="1367227"/>
              <a:chExt cx="12719116" cy="388615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CACFC-A9CA-4B56-8317-548F266ED713}"/>
                  </a:ext>
                </a:extLst>
              </p:cNvPr>
              <p:cNvSpPr txBox="1"/>
              <p:nvPr/>
            </p:nvSpPr>
            <p:spPr>
              <a:xfrm>
                <a:off x="10721728" y="3505454"/>
                <a:ext cx="4058070" cy="625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Rt MLG Soft Support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A80FB06-59E2-4A96-A937-61DD6F9EBBFF}"/>
                  </a:ext>
                </a:extLst>
              </p:cNvPr>
              <p:cNvGrpSpPr/>
              <p:nvPr/>
            </p:nvGrpSpPr>
            <p:grpSpPr>
              <a:xfrm>
                <a:off x="2060682" y="1367227"/>
                <a:ext cx="9563246" cy="3886150"/>
                <a:chOff x="2060682" y="1367227"/>
                <a:chExt cx="9563246" cy="3886150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9D831529-7EFA-4076-AD4F-D76EA165AE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73171" y="1894113"/>
                  <a:ext cx="5771284" cy="2558728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AB6FB47-CAE2-428A-BE78-09AF5D7A7C9B}"/>
                    </a:ext>
                  </a:extLst>
                </p:cNvPr>
                <p:cNvCxnSpPr/>
                <p:nvPr/>
              </p:nvCxnSpPr>
              <p:spPr>
                <a:xfrm flipV="1">
                  <a:off x="4924701" y="3532282"/>
                  <a:ext cx="479814" cy="1107335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823DBD3-D469-4CF0-8DFC-0318E2956C81}"/>
                    </a:ext>
                  </a:extLst>
                </p:cNvPr>
                <p:cNvCxnSpPr/>
                <p:nvPr/>
              </p:nvCxnSpPr>
              <p:spPr>
                <a:xfrm flipH="1" flipV="1">
                  <a:off x="9937509" y="4066669"/>
                  <a:ext cx="644704" cy="62170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0B7B467A-8C49-42AA-9BEC-E42843E8CCD7}"/>
                    </a:ext>
                  </a:extLst>
                </p:cNvPr>
                <p:cNvSpPr/>
                <p:nvPr/>
              </p:nvSpPr>
              <p:spPr>
                <a:xfrm>
                  <a:off x="4973171" y="2273810"/>
                  <a:ext cx="862688" cy="122784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2745DE6-4533-4611-BE26-F9F69426C765}"/>
                    </a:ext>
                  </a:extLst>
                </p:cNvPr>
                <p:cNvSpPr/>
                <p:nvPr/>
              </p:nvSpPr>
              <p:spPr>
                <a:xfrm>
                  <a:off x="9890007" y="2455335"/>
                  <a:ext cx="835646" cy="110468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859E662-CB32-4EF0-9DC0-EF348F4585BA}"/>
                    </a:ext>
                  </a:extLst>
                </p:cNvPr>
                <p:cNvSpPr txBox="1"/>
                <p:nvPr/>
              </p:nvSpPr>
              <p:spPr>
                <a:xfrm>
                  <a:off x="5260892" y="4446606"/>
                  <a:ext cx="5579408" cy="6885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MLG Area (Looking Fwd)</a:t>
                  </a: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5617DDE-E0D7-42D0-BB11-00C2828F8CE3}"/>
                    </a:ext>
                  </a:extLst>
                </p:cNvPr>
                <p:cNvCxnSpPr/>
                <p:nvPr/>
              </p:nvCxnSpPr>
              <p:spPr>
                <a:xfrm flipH="1" flipV="1">
                  <a:off x="10744455" y="3225730"/>
                  <a:ext cx="477565" cy="289807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58FA6F8-35A5-4529-BE8D-526D254359FA}"/>
                    </a:ext>
                  </a:extLst>
                </p:cNvPr>
                <p:cNvSpPr txBox="1"/>
                <p:nvPr/>
              </p:nvSpPr>
              <p:spPr>
                <a:xfrm>
                  <a:off x="10386834" y="4627388"/>
                  <a:ext cx="1096864" cy="625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MLG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BEDDFA-2FD9-49EA-91CC-AFDA8CD26591}"/>
                    </a:ext>
                  </a:extLst>
                </p:cNvPr>
                <p:cNvSpPr txBox="1"/>
                <p:nvPr/>
              </p:nvSpPr>
              <p:spPr>
                <a:xfrm>
                  <a:off x="2060682" y="4551381"/>
                  <a:ext cx="4019430" cy="632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Lt MLG Soft Support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5C0FCF58-3F27-464E-B6A1-3B649FFFD6DD}"/>
                    </a:ext>
                  </a:extLst>
                </p:cNvPr>
                <p:cNvCxnSpPr/>
                <p:nvPr/>
              </p:nvCxnSpPr>
              <p:spPr>
                <a:xfrm>
                  <a:off x="7049129" y="1787655"/>
                  <a:ext cx="760746" cy="585311"/>
                </a:xfrm>
                <a:prstGeom prst="straightConnector1">
                  <a:avLst/>
                </a:prstGeom>
                <a:ln w="19050">
                  <a:solidFill>
                    <a:srgbClr val="FF66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14ED827-AA9A-4F06-8971-D51B9BC3C7F8}"/>
                    </a:ext>
                  </a:extLst>
                </p:cNvPr>
                <p:cNvSpPr txBox="1"/>
                <p:nvPr/>
              </p:nvSpPr>
              <p:spPr>
                <a:xfrm>
                  <a:off x="4694736" y="1367227"/>
                  <a:ext cx="2530335" cy="625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Fwd Battery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96AE775-FFF3-423F-8803-1D6D55511027}"/>
                    </a:ext>
                  </a:extLst>
                </p:cNvPr>
                <p:cNvSpPr txBox="1"/>
                <p:nvPr/>
              </p:nvSpPr>
              <p:spPr>
                <a:xfrm>
                  <a:off x="8636514" y="1430618"/>
                  <a:ext cx="2987414" cy="625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Aft Battery</a:t>
                  </a: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432EF9CA-C8EB-4CCC-AAC9-5E737CA2D8C5}"/>
                    </a:ext>
                  </a:extLst>
                </p:cNvPr>
                <p:cNvCxnSpPr/>
                <p:nvPr/>
              </p:nvCxnSpPr>
              <p:spPr>
                <a:xfrm flipH="1">
                  <a:off x="7950470" y="1825723"/>
                  <a:ext cx="1110403" cy="73260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02C65F-778C-40F3-B1DF-45586C8C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6655" y="4170190"/>
              <a:ext cx="265785" cy="276416"/>
            </a:xfrm>
            <a:prstGeom prst="rect">
              <a:avLst/>
            </a:prstGeom>
          </p:spPr>
        </p:pic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5B45AF6-84D2-422A-A6F5-CE87DF9F23BE}"/>
              </a:ext>
            </a:extLst>
          </p:cNvPr>
          <p:cNvCxnSpPr>
            <a:cxnSpLocks/>
          </p:cNvCxnSpPr>
          <p:nvPr/>
        </p:nvCxnSpPr>
        <p:spPr>
          <a:xfrm flipV="1">
            <a:off x="1797334" y="5609416"/>
            <a:ext cx="656298" cy="682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4FC5312-7793-43E6-A8C2-364C84969AFE}"/>
              </a:ext>
            </a:extLst>
          </p:cNvPr>
          <p:cNvSpPr txBox="1"/>
          <p:nvPr/>
        </p:nvSpPr>
        <p:spPr>
          <a:xfrm>
            <a:off x="687063" y="5486927"/>
            <a:ext cx="1264627" cy="31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Nose Boom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EA23358-D524-4C66-8F66-90A7CC5797FD}"/>
              </a:ext>
            </a:extLst>
          </p:cNvPr>
          <p:cNvCxnSpPr>
            <a:cxnSpLocks/>
          </p:cNvCxnSpPr>
          <p:nvPr/>
        </p:nvCxnSpPr>
        <p:spPr>
          <a:xfrm flipH="1" flipV="1">
            <a:off x="2983867" y="5075333"/>
            <a:ext cx="1061410" cy="308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7EAC28-0F52-4855-B00C-D394C80CFF11}"/>
              </a:ext>
            </a:extLst>
          </p:cNvPr>
          <p:cNvSpPr txBox="1"/>
          <p:nvPr/>
        </p:nvSpPr>
        <p:spPr>
          <a:xfrm>
            <a:off x="3655223" y="5169744"/>
            <a:ext cx="2030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Fuselage Nose </a:t>
            </a:r>
          </a:p>
          <a:p>
            <a:pPr algn="ctr"/>
            <a:r>
              <a:rPr lang="en-US" sz="1400" dirty="0"/>
              <a:t>A-Frame Soft Support</a:t>
            </a:r>
          </a:p>
          <a:p>
            <a:pPr algn="ctr"/>
            <a:endParaRPr lang="en-US" sz="1400" dirty="0"/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3CFC6DE8-1B81-4C90-B44F-73C06CB2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50172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Aircraft Results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360870" y="1227801"/>
            <a:ext cx="11474193" cy="4855250"/>
          </a:xfrm>
        </p:spPr>
        <p:txBody>
          <a:bodyPr/>
          <a:lstStyle/>
          <a:p>
            <a:r>
              <a:rPr lang="en-US" sz="2000" dirty="0"/>
              <a:t>Aircraft results will focus on comparisons of the two main setups: Free-Free vs. On-Tires</a:t>
            </a:r>
          </a:p>
          <a:p>
            <a:pPr lvl="1"/>
            <a:r>
              <a:rPr lang="en-US" sz="2000" dirty="0"/>
              <a:t>Stab counterweight block removed and cockpit locks (yoke &amp; pedals) on  </a:t>
            </a:r>
          </a:p>
          <a:p>
            <a:r>
              <a:rPr lang="en-US" sz="2000" dirty="0"/>
              <a:t>GVT results performed in BK Connect with different parameter estimation techniques</a:t>
            </a:r>
          </a:p>
          <a:p>
            <a:pPr lvl="1"/>
            <a:r>
              <a:rPr lang="en-US" sz="2000" dirty="0"/>
              <a:t>Primarily used Polyreference Time method which helped in dictating how much time after the peak response to include in the curve fit calculation</a:t>
            </a:r>
          </a:p>
          <a:p>
            <a:r>
              <a:rPr lang="en-US" sz="2000" dirty="0"/>
              <a:t>Many modes were found during the GVT that were missing in the pre-test FEM</a:t>
            </a:r>
          </a:p>
          <a:p>
            <a:r>
              <a:rPr lang="en-US" sz="2000" dirty="0"/>
              <a:t>Asymmetries were seen between the left and right sides of the vehicle, particularly in the control surfaces, and was seen in all of the test configurations</a:t>
            </a:r>
          </a:p>
          <a:p>
            <a:r>
              <a:rPr lang="en-US" sz="2000" dirty="0"/>
              <a:t>GVT modes for On-Tires setup do not necessarily follow the order in the Free-Free setup, with several of them not observed or missing</a:t>
            </a:r>
          </a:p>
          <a:p>
            <a:r>
              <a:rPr lang="en-US" sz="2000" dirty="0"/>
              <a:t>Several modes from the Free-Free setup are coupled together in the On-Tire setup case</a:t>
            </a:r>
          </a:p>
          <a:p>
            <a:endParaRPr lang="en-US" sz="20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90D69E-B7F8-49D2-817C-ADEE46431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1460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X-57 Mod II Ground Vibration Test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Aircraft Results (cont.)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3667" y="5911031"/>
            <a:ext cx="1135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names highlighted in blue were not predicted with pre-test FEM and frequency differences of over 5% are highlighted in red</a:t>
            </a:r>
            <a:endParaRPr lang="en-US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42A74-2480-4FDC-BFB1-9C9B4947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114425"/>
            <a:ext cx="8553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3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Free-Free Mode Shapes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60" y="1162625"/>
            <a:ext cx="9125310" cy="508911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5E90AF-0659-44EC-BF58-163D22169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625161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X-57 Mod II Ground Vibration Test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Free-Free Mode Shapes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937E9-9A5B-4588-9BE1-26DE68D4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67665"/>
            <a:ext cx="9096375" cy="51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Free-Free Mode Shapes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70" y="1187123"/>
            <a:ext cx="9025067" cy="172401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B7D5F6A-C1CE-4ABC-9778-9E3AEC4E7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458676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Motor Results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870" y="1227801"/>
            <a:ext cx="11360867" cy="4855250"/>
          </a:xfrm>
        </p:spPr>
        <p:txBody>
          <a:bodyPr/>
          <a:lstStyle/>
          <a:p>
            <a:r>
              <a:rPr lang="en-US" sz="1800" dirty="0"/>
              <a:t>Motor results will focus on comparisons of the two main setups: Free-Free vs. On-Tires</a:t>
            </a:r>
          </a:p>
          <a:p>
            <a:pPr lvl="1"/>
            <a:r>
              <a:rPr lang="en-US" sz="1800" dirty="0"/>
              <a:t>Stab counterweight block installed, all control surfaces locked and cockpit locks (yoke &amp; pedals) on  </a:t>
            </a:r>
          </a:p>
          <a:p>
            <a:r>
              <a:rPr lang="en-US" sz="1800" dirty="0"/>
              <a:t>Post-processing a bit tedious as motion from the wings and control surfaces tend to dominate over any motion from the motor </a:t>
            </a:r>
            <a:r>
              <a:rPr lang="en-US" sz="1800" dirty="0">
                <a:sym typeface="Wingdings" panose="05000000000000000000" pitchFamily="2" charset="2"/>
              </a:rPr>
              <a:t>assemblies</a:t>
            </a:r>
          </a:p>
          <a:p>
            <a:r>
              <a:rPr lang="en-US" sz="1800" dirty="0"/>
              <a:t>Motor modes fell between 29 – 35 Hz for both setups, with the anti-symmetric motor lateral mode being the most different between setups</a:t>
            </a:r>
          </a:p>
          <a:p>
            <a:r>
              <a:rPr lang="en-US" sz="1800" dirty="0"/>
              <a:t>Similar to the aircraft results, asymmetries were observed again between the left and right motor </a:t>
            </a:r>
            <a:r>
              <a:rPr lang="en-US" sz="1800" dirty="0">
                <a:sym typeface="Wingdings" panose="05000000000000000000" pitchFamily="2" charset="2"/>
              </a:rPr>
              <a:t>assemblies</a:t>
            </a:r>
          </a:p>
          <a:p>
            <a:r>
              <a:rPr lang="en-US" sz="1800" dirty="0"/>
              <a:t>Tight clearance around the motors prevented installation of additional accelerometers to capture any of higher-order lateral and vertical motor modes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52209-995E-490F-9D00-6ABD48D7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07" y="4096871"/>
            <a:ext cx="5547818" cy="2201515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C58EBAA-9EF1-426D-9CD8-BBDF5DA4E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97774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Motor Mode Shapes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50" y="1884081"/>
            <a:ext cx="5396995" cy="3542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86" y="1885735"/>
            <a:ext cx="5546785" cy="3648347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 flipV="1">
            <a:off x="6060141" y="1075765"/>
            <a:ext cx="3775" cy="5248499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1209" y="1407439"/>
            <a:ext cx="238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</a:rPr>
              <a:t>Lateral Motor Modes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97104" y="1407439"/>
            <a:ext cx="238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</a:rPr>
              <a:t>Vertical Motor Modes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3B4BC2B-E3AD-4979-A6E3-E718B728E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320682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Rigid Body Results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870" y="1227801"/>
            <a:ext cx="11536900" cy="4855250"/>
          </a:xfrm>
        </p:spPr>
        <p:txBody>
          <a:bodyPr/>
          <a:lstStyle/>
          <a:p>
            <a:r>
              <a:rPr lang="en-US" sz="1800" dirty="0"/>
              <a:t>Aircraft rigid body tests were performed while the aircraft was installed on soft supports in order to identify the approximate frequencies of the 6 different rigid body modes and to evaluate the frequency separation between the highest rigid body mode (1.06 Hz) and the first aircraft elastic mode (7.83 Hz)</a:t>
            </a:r>
          </a:p>
          <a:p>
            <a:r>
              <a:rPr lang="en-US" sz="1800" dirty="0"/>
              <a:t>Manual excitation was provided from test engineers and shakers were not used for rigid body tests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0" y="2605291"/>
            <a:ext cx="3571809" cy="3348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924" y="3070015"/>
            <a:ext cx="7958408" cy="262049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0F9F9-9B14-4A86-B4CB-0A6CDFC0C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050708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Rigid Body Video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830F9F9-9B14-4A86-B4CB-0A6CDFC0C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pic>
        <p:nvPicPr>
          <p:cNvPr id="5" name="Sling_RealTime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312" y="1133463"/>
            <a:ext cx="10758916" cy="561975"/>
          </a:xfrm>
        </p:spPr>
        <p:txBody>
          <a:bodyPr/>
          <a:lstStyle/>
          <a:p>
            <a:r>
              <a:rPr lang="en-US" sz="1800" dirty="0"/>
              <a:t>Ultimate goal of the final X-57 modification is to demonstrate a 500% increase in high-speed cruise efficiency, zero in-flight carbon emissions, and 15 dB reduction in noise levels</a:t>
            </a:r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Background</a:t>
            </a:r>
          </a:p>
        </p:txBody>
      </p:sp>
      <p:sp>
        <p:nvSpPr>
          <p:cNvPr id="8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093465" y="1675327"/>
            <a:ext cx="8005069" cy="4648937"/>
            <a:chOff x="2349166" y="1127308"/>
            <a:chExt cx="7883208" cy="4578167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349166" y="1127308"/>
              <a:ext cx="7883208" cy="457816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916392" y="1405600"/>
              <a:ext cx="1923691" cy="37845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D07C84-AC57-44DB-A7C2-05C61D7F0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555362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37015" y="1175092"/>
            <a:ext cx="10515600" cy="5149172"/>
          </a:xfrm>
        </p:spPr>
        <p:txBody>
          <a:bodyPr/>
          <a:lstStyle/>
          <a:p>
            <a:r>
              <a:rPr lang="en-US" sz="2000" dirty="0"/>
              <a:t>GVT assisted in understanding Mod II vehicle’s modal characteristics</a:t>
            </a:r>
          </a:p>
          <a:p>
            <a:r>
              <a:rPr lang="en-US" sz="2000" dirty="0">
                <a:sym typeface="Wingdings" panose="05000000000000000000" pitchFamily="2" charset="2"/>
              </a:rPr>
              <a:t>Pre-test FEM did not capture all modes that appeared in GVT</a:t>
            </a:r>
          </a:p>
          <a:p>
            <a:r>
              <a:rPr lang="en-US" sz="2000" dirty="0">
                <a:sym typeface="Wingdings" panose="05000000000000000000" pitchFamily="2" charset="2"/>
              </a:rPr>
              <a:t>Asymmetries were present on both sides of the aircraft and were particularly visible in the control surfaces and motor assemblies</a:t>
            </a:r>
          </a:p>
          <a:p>
            <a:r>
              <a:rPr lang="en-US" sz="2000" dirty="0">
                <a:sym typeface="Wingdings" panose="05000000000000000000" pitchFamily="2" charset="2"/>
              </a:rPr>
              <a:t>On-Tires config. showed some coupling of modes that were not seen in the Free-Free config.</a:t>
            </a:r>
          </a:p>
          <a:p>
            <a:r>
              <a:rPr lang="en-US" sz="2000" dirty="0">
                <a:sym typeface="Wingdings" panose="05000000000000000000" pitchFamily="2" charset="2"/>
              </a:rPr>
              <a:t>Follow-on tasks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Updating post-test Mod II FEM to match the GVT results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Performing both Mod II classical and whirl flutter analyses to verify flight envelope flutter margins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Prepping for Mod II flight testing next year </a:t>
            </a:r>
            <a:r>
              <a:rPr lang="en-US" sz="2000" dirty="0">
                <a:sym typeface="Symbol" panose="05050102010706020507" pitchFamily="18" charset="2"/>
              </a:rPr>
              <a:t> Spring/Summer 2021</a:t>
            </a:r>
            <a:endParaRPr lang="en-US" sz="20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Summary &amp; Path Forward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0AFA5E-77C0-4243-9465-35B0D163F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4045180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Other Aeroelastic Work 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09" y="1203508"/>
            <a:ext cx="11516833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X-57 Mod II FEM Correlation</a:t>
            </a:r>
          </a:p>
          <a:p>
            <a:endParaRPr lang="en-US" sz="2400" dirty="0"/>
          </a:p>
          <a:p>
            <a:r>
              <a:rPr lang="en-US" sz="2400" dirty="0"/>
              <a:t>X-57 Mod II Flutter Analysis</a:t>
            </a:r>
          </a:p>
          <a:p>
            <a:endParaRPr lang="en-US" sz="2400" dirty="0"/>
          </a:p>
          <a:p>
            <a:r>
              <a:rPr lang="en-US" sz="2400" dirty="0"/>
              <a:t>X-57 Mod II Flight Testing </a:t>
            </a:r>
          </a:p>
          <a:p>
            <a:endParaRPr lang="en-US" sz="2400" dirty="0"/>
          </a:p>
          <a:p>
            <a:r>
              <a:rPr lang="en-US" sz="2400" dirty="0"/>
              <a:t>X-57 Mod III Wing Ground Vibration Test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3306198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FEM Correlation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09" y="1203508"/>
            <a:ext cx="11516833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Mass and CG correlation/scrub, </a:t>
            </a:r>
            <a:r>
              <a:rPr lang="en-US" sz="1800" i="1" dirty="0"/>
              <a:t>90% complete</a:t>
            </a:r>
          </a:p>
          <a:p>
            <a:pPr lvl="1"/>
            <a:r>
              <a:rPr lang="en-US" sz="1600" dirty="0"/>
              <a:t>Project CAD, weight and balance</a:t>
            </a:r>
          </a:p>
          <a:p>
            <a:pPr lvl="1"/>
            <a:r>
              <a:rPr lang="en-US" sz="1600" dirty="0"/>
              <a:t>Flight configuration mass and CG correlation</a:t>
            </a:r>
          </a:p>
          <a:p>
            <a:pPr lvl="2"/>
            <a:r>
              <a:rPr lang="en-US" sz="1400" dirty="0"/>
              <a:t>Individual primary structure (wing, fuselage, stab, vertical tail, winglets, ailerons, rudder)</a:t>
            </a:r>
          </a:p>
          <a:p>
            <a:pPr lvl="2"/>
            <a:r>
              <a:rPr lang="en-US" sz="1400" dirty="0"/>
              <a:t>Non-structural mass and mass moment of inertias (secondary structure, batteries, electronics, wiring…)</a:t>
            </a:r>
          </a:p>
          <a:p>
            <a:pPr lvl="1"/>
            <a:r>
              <a:rPr lang="en-US" sz="1600" dirty="0"/>
              <a:t>Remove/add mass for GVT configuration</a:t>
            </a:r>
          </a:p>
          <a:p>
            <a:pPr lvl="2"/>
            <a:r>
              <a:rPr lang="en-US" sz="1400" dirty="0"/>
              <a:t>Remove tires, main gear doors, motor cowlings, nose cover…</a:t>
            </a:r>
          </a:p>
          <a:p>
            <a:pPr lvl="2"/>
            <a:r>
              <a:rPr lang="en-US" sz="1400" dirty="0"/>
              <a:t>Add cockpit and control surface constraints</a:t>
            </a:r>
          </a:p>
          <a:p>
            <a:r>
              <a:rPr lang="en-US" sz="1800" dirty="0"/>
              <a:t>Modal frequency and shape correlation, </a:t>
            </a:r>
            <a:r>
              <a:rPr lang="en-US" sz="1800" i="1" dirty="0"/>
              <a:t>following mass correlation</a:t>
            </a:r>
          </a:p>
          <a:p>
            <a:pPr lvl="1"/>
            <a:r>
              <a:rPr lang="en-US" sz="1600" dirty="0"/>
              <a:t>Free-free FEM to soft support GVT results</a:t>
            </a:r>
          </a:p>
          <a:p>
            <a:pPr lvl="1"/>
            <a:r>
              <a:rPr lang="en-US" sz="1600" dirty="0"/>
              <a:t>Adjust existing modes, introduce new modes (wing rock, stab roll/yaw)</a:t>
            </a:r>
          </a:p>
          <a:p>
            <a:pPr lvl="1"/>
            <a:r>
              <a:rPr lang="en-US" sz="1600" dirty="0"/>
              <a:t>Create simple nose boom beam</a:t>
            </a:r>
          </a:p>
          <a:p>
            <a:pPr lvl="1"/>
            <a:r>
              <a:rPr lang="en-US" sz="1600" dirty="0"/>
              <a:t>Modify beam element stiffnesses (bending, torsion, yaw)</a:t>
            </a:r>
          </a:p>
          <a:p>
            <a:pPr lvl="1"/>
            <a:r>
              <a:rPr lang="en-US" sz="1600" dirty="0"/>
              <a:t>Modify point spring stiffnesses (control surface rotations)</a:t>
            </a:r>
          </a:p>
          <a:p>
            <a:pPr lvl="1"/>
            <a:r>
              <a:rPr lang="en-US" sz="1600" dirty="0"/>
              <a:t>Start with primary large structure (W1B, F1B, F1T, W1T, Wing Rock)</a:t>
            </a:r>
          </a:p>
          <a:p>
            <a:pPr lvl="1"/>
            <a:r>
              <a:rPr lang="en-US" sz="1600" dirty="0"/>
              <a:t>Proceed to control surfaces (stab roll/yaw, stab </a:t>
            </a:r>
            <a:r>
              <a:rPr lang="en-US" sz="1600" dirty="0" err="1"/>
              <a:t>rotn</a:t>
            </a:r>
            <a:r>
              <a:rPr lang="en-US" sz="1600" dirty="0"/>
              <a:t>, aileron and rudder rotations)</a:t>
            </a:r>
          </a:p>
          <a:p>
            <a:pPr lvl="1"/>
            <a:r>
              <a:rPr lang="en-US" sz="1600" dirty="0"/>
              <a:t>Iterate to 5% frequency difference for primary modes, visual mode shape comparisons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ym typeface="Wingdings" panose="05000000000000000000" pitchFamily="2" charset="2"/>
            </a:endParaRPr>
          </a:p>
          <a:p>
            <a:pPr lvl="1"/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713D8-9E71-4A80-956E-753E31DCC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40" y="2568953"/>
            <a:ext cx="4798754" cy="26508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B1DAF7-80BF-4236-9F2D-6025513BA560}"/>
              </a:ext>
            </a:extLst>
          </p:cNvPr>
          <p:cNvSpPr txBox="1"/>
          <p:nvPr/>
        </p:nvSpPr>
        <p:spPr>
          <a:xfrm>
            <a:off x="8466172" y="2759310"/>
            <a:ext cx="33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Mod II FEM</a:t>
            </a:r>
          </a:p>
        </p:txBody>
      </p:sp>
    </p:spTree>
    <p:extLst>
      <p:ext uri="{BB962C8B-B14F-4D97-AF65-F5344CB8AC3E}">
        <p14:creationId xmlns:p14="http://schemas.microsoft.com/office/powerpoint/2010/main" val="140436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C06BD2-CB40-453D-B141-28297A170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12282" r="14046" b="3562"/>
          <a:stretch/>
        </p:blipFill>
        <p:spPr>
          <a:xfrm>
            <a:off x="7257369" y="3063209"/>
            <a:ext cx="4822434" cy="25797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583A47-9487-4ACE-A675-4CBC3741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r="17542" b="14248"/>
          <a:stretch/>
        </p:blipFill>
        <p:spPr>
          <a:xfrm>
            <a:off x="6698810" y="1137602"/>
            <a:ext cx="3568693" cy="1751629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</a:t>
            </a:r>
            <a:r>
              <a:rPr lang="en-US" sz="3600"/>
              <a:t>Flutter Analyses</a:t>
            </a:r>
            <a:endParaRPr lang="en-US" sz="3600" dirty="0"/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10" y="1203507"/>
            <a:ext cx="6669287" cy="50151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ym typeface="Wingdings" panose="05000000000000000000" pitchFamily="2" charset="2"/>
              </a:rPr>
              <a:t>Classical aircraft flutter 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ZAERO Linear Panel Model using Matched Point Solution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Mach 0.3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~25 Total Modes Used, Up to ~60 Hz</a:t>
            </a:r>
          </a:p>
          <a:p>
            <a:pPr lvl="2">
              <a:spcBef>
                <a:spcPct val="20000"/>
              </a:spcBef>
              <a:buFont typeface="Arial"/>
              <a:buChar char="•"/>
            </a:pPr>
            <a:r>
              <a:rPr lang="en-US" sz="1400" dirty="0"/>
              <a:t>Perfect Rigid Body Shapes, 0.0 Hz Each</a:t>
            </a:r>
          </a:p>
          <a:p>
            <a:pPr lvl="2">
              <a:spcBef>
                <a:spcPct val="20000"/>
              </a:spcBef>
              <a:buFont typeface="Arial"/>
              <a:buChar char="•"/>
            </a:pPr>
            <a:r>
              <a:rPr lang="en-US" sz="1400" dirty="0"/>
              <a:t>Cockpit controls “Fixed” FEM (Not Free)</a:t>
            </a:r>
          </a:p>
          <a:p>
            <a:pPr lvl="2">
              <a:spcBef>
                <a:spcPct val="20000"/>
              </a:spcBef>
              <a:buFont typeface="Arial"/>
              <a:buChar char="•"/>
            </a:pPr>
            <a:r>
              <a:rPr lang="en-US" sz="1400" dirty="0"/>
              <a:t>2% Structural damping crossing</a:t>
            </a:r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US" sz="1600" dirty="0"/>
              <a:t>Expecting similar results outside of flight envelope</a:t>
            </a:r>
          </a:p>
          <a:p>
            <a:pPr lvl="2">
              <a:spcBef>
                <a:spcPct val="20000"/>
              </a:spcBef>
              <a:buFont typeface="Arial"/>
              <a:buChar char="•"/>
            </a:pPr>
            <a:r>
              <a:rPr lang="en-US" sz="1400" dirty="0"/>
              <a:t>Fuselage weight sensitivity, hump modes</a:t>
            </a:r>
          </a:p>
          <a:p>
            <a:pPr lvl="1">
              <a:spcBef>
                <a:spcPct val="20000"/>
              </a:spcBef>
              <a:buFont typeface="Arial"/>
              <a:buChar char="•"/>
            </a:pPr>
            <a:r>
              <a:rPr lang="en-US" sz="1600" dirty="0"/>
              <a:t>Not expecting results inside of flight envelope</a:t>
            </a:r>
          </a:p>
          <a:p>
            <a:pPr lvl="2">
              <a:spcBef>
                <a:spcPct val="20000"/>
              </a:spcBef>
              <a:buFont typeface="Arial"/>
              <a:buChar char="•"/>
            </a:pPr>
            <a:r>
              <a:rPr lang="en-US" sz="1400" dirty="0"/>
              <a:t>Flying fleet is aeroelastically incident-free</a:t>
            </a:r>
            <a:endParaRPr lang="en-US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ym typeface="Wingdings" panose="05000000000000000000" pitchFamily="2" charset="2"/>
              </a:rPr>
              <a:t>Whirl flutter 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Using CAMRAD II as analysis tool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No instabilities currently indicated for Mod II</a:t>
            </a:r>
          </a:p>
          <a:p>
            <a:pPr lvl="1"/>
            <a:r>
              <a:rPr lang="en-US" sz="1600" dirty="0"/>
              <a:t>Analyzing isolated motor+motor mount system as well as coupled with full vehicle</a:t>
            </a:r>
          </a:p>
          <a:p>
            <a:pPr lvl="1"/>
            <a:r>
              <a:rPr lang="en-US" sz="1600" dirty="0"/>
              <a:t>Preliminary analyses show large whirl flutter margins even with large parametric variations</a:t>
            </a:r>
          </a:p>
          <a:p>
            <a:pPr lvl="1"/>
            <a:r>
              <a:rPr lang="en-US" sz="1600" dirty="0"/>
              <a:t>Updating motor FEM using GVT data to include 2</a:t>
            </a:r>
            <a:r>
              <a:rPr lang="en-US" sz="1600" baseline="30000" dirty="0"/>
              <a:t>nd</a:t>
            </a:r>
            <a:r>
              <a:rPr lang="en-US" sz="1600" dirty="0"/>
              <a:t> pitch and 2</a:t>
            </a:r>
            <a:r>
              <a:rPr lang="en-US" sz="1600" baseline="30000" dirty="0"/>
              <a:t>nd</a:t>
            </a:r>
            <a:r>
              <a:rPr lang="en-US" sz="1600" dirty="0"/>
              <a:t>  yaw modes of motor mount systems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07B0C-A667-4555-B4D4-10A1AC21EA27}"/>
              </a:ext>
            </a:extLst>
          </p:cNvPr>
          <p:cNvSpPr txBox="1"/>
          <p:nvPr/>
        </p:nvSpPr>
        <p:spPr>
          <a:xfrm>
            <a:off x="6568182" y="2501031"/>
            <a:ext cx="331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Mod II </a:t>
            </a:r>
          </a:p>
          <a:p>
            <a:pPr algn="ctr"/>
            <a:r>
              <a:rPr lang="en-US" b="1" dirty="0"/>
              <a:t>ZAERO Aerodynamic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583CB-B68B-4C44-8A66-315ADA849FA3}"/>
              </a:ext>
            </a:extLst>
          </p:cNvPr>
          <p:cNvSpPr txBox="1"/>
          <p:nvPr/>
        </p:nvSpPr>
        <p:spPr>
          <a:xfrm>
            <a:off x="7102964" y="5235631"/>
            <a:ext cx="473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Flutter Mechanism </a:t>
            </a:r>
          </a:p>
          <a:p>
            <a:pPr algn="ctr"/>
            <a:r>
              <a:rPr lang="en-US" b="1" dirty="0"/>
              <a:t>Stab Rotation &amp; Fuselage 1</a:t>
            </a:r>
            <a:r>
              <a:rPr lang="en-US" b="1" baseline="30000" dirty="0"/>
              <a:t>st</a:t>
            </a:r>
            <a:r>
              <a:rPr lang="en-US" b="1" dirty="0"/>
              <a:t> Vertical Bending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D7A723-A13E-40C0-BBEA-B115B5B05699}"/>
              </a:ext>
            </a:extLst>
          </p:cNvPr>
          <p:cNvSpPr/>
          <p:nvPr/>
        </p:nvSpPr>
        <p:spPr>
          <a:xfrm>
            <a:off x="7628709" y="3250252"/>
            <a:ext cx="524691" cy="407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35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Flight Testing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09" y="1203508"/>
            <a:ext cx="6670471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Mod II Flight Testing Objectives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/>
              <a:t>Clear flight envelope for later research flights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/>
              <a:t>Clear flight for potential emergency descent maneuver (high velocity, negative AOA)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Taxi Testing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Low and high speeds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Motor RPM buildup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Blade pitch angle variations (automatic with airspeed &amp; RPM)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Up to just below Vr (aircraft rotation velocity)</a:t>
            </a:r>
            <a:endParaRPr lang="en-US" sz="1200" dirty="0"/>
          </a:p>
          <a:p>
            <a:pPr marR="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Flight Testing </a:t>
            </a:r>
            <a:r>
              <a:rPr lang="en-US" sz="1400" dirty="0">
                <a:sym typeface="Symbol" panose="05050102010706020507" pitchFamily="18" charset="2"/>
              </a:rPr>
              <a:t> Spring/Summer 2021</a:t>
            </a:r>
            <a:endParaRPr lang="en-US" sz="1400" dirty="0"/>
          </a:p>
          <a:p>
            <a:pPr lvl="1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400" dirty="0"/>
              <a:t>One flight altitude (4k or 6k ft MSL)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Dynamic pressure and Mach variations are limited from top to                  bottom of envelope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Dynamic discipline test points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Two flights, repeat previous high test point - flight time limitation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Calibri" panose="020F0502020204030204" pitchFamily="34" charset="0"/>
              </a:rPr>
              <a:t>1</a:t>
            </a:r>
            <a:r>
              <a:rPr lang="en-US" sz="1200" baseline="30000" dirty="0">
                <a:ea typeface="Calibri" panose="020F0502020204030204" pitchFamily="34" charset="0"/>
              </a:rPr>
              <a:t>st</a:t>
            </a:r>
            <a:r>
              <a:rPr lang="en-US" sz="1200" dirty="0">
                <a:ea typeface="Calibri" panose="020F0502020204030204" pitchFamily="34" charset="0"/>
              </a:rPr>
              <a:t> flt: 100, 120, 140, 150 KCAS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Calibri" panose="020F0502020204030204" pitchFamily="34" charset="0"/>
              </a:rPr>
              <a:t>2</a:t>
            </a:r>
            <a:r>
              <a:rPr lang="en-US" sz="1200" baseline="30000" dirty="0">
                <a:ea typeface="Calibri" panose="020F0502020204030204" pitchFamily="34" charset="0"/>
              </a:rPr>
              <a:t>nd</a:t>
            </a:r>
            <a:r>
              <a:rPr lang="en-US" sz="1200" dirty="0">
                <a:ea typeface="Calibri" panose="020F0502020204030204" pitchFamily="34" charset="0"/>
              </a:rPr>
              <a:t> flt: 150, 160, 170 KCAS 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Calibri" panose="020F0502020204030204" pitchFamily="34" charset="0"/>
              </a:rPr>
              <a:t>Note: V</a:t>
            </a:r>
            <a:r>
              <a:rPr lang="en-US" sz="1200" baseline="-25000" dirty="0">
                <a:ea typeface="Calibri" panose="020F0502020204030204" pitchFamily="34" charset="0"/>
              </a:rPr>
              <a:t>ne</a:t>
            </a:r>
            <a:r>
              <a:rPr lang="en-US" sz="1200" dirty="0">
                <a:ea typeface="Calibri" panose="020F0502020204030204" pitchFamily="34" charset="0"/>
              </a:rPr>
              <a:t> is 172 KCAS, Velocity never exceed (V</a:t>
            </a:r>
            <a:r>
              <a:rPr lang="en-US" sz="1200" baseline="-25000" dirty="0">
                <a:ea typeface="Calibri" panose="020F0502020204030204" pitchFamily="34" charset="0"/>
              </a:rPr>
              <a:t>ne</a:t>
            </a:r>
            <a:r>
              <a:rPr lang="en-US" sz="1200" dirty="0">
                <a:ea typeface="Calibri" panose="020F050202020403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Control surface raps (sharp input): pitch, roll and yaw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Calibri" panose="020F0502020204030204" pitchFamily="34" charset="0"/>
              </a:rPr>
              <a:t>Real-time visual analysis of flutter stability (response decay time)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Limited flight time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Post-flight data analysis will be more extensive</a:t>
            </a:r>
            <a:endParaRPr lang="en-US" sz="1200" dirty="0"/>
          </a:p>
          <a:p>
            <a:pPr lvl="1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>
                <a:ea typeface="Calibri" panose="020F0502020204030204" pitchFamily="34" charset="0"/>
              </a:rPr>
              <a:t>Atmospheric and local </a:t>
            </a:r>
            <a:r>
              <a:rPr lang="en-US" sz="1200" dirty="0">
                <a:ea typeface="Calibri" panose="020F0502020204030204" pitchFamily="34" charset="0"/>
              </a:rPr>
              <a:t>turbulence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Excite higher frequencies above limitation of raps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ts val="1100"/>
            </a:pPr>
            <a:r>
              <a:rPr lang="en-US" sz="1200" dirty="0">
                <a:ea typeface="Calibri" panose="020F0502020204030204" pitchFamily="34" charset="0"/>
              </a:rPr>
              <a:t>Aerodynamic discipline test points (211, POPU, beta sweep, wind turns, prop wind milling, </a:t>
            </a:r>
            <a:r>
              <a:rPr lang="en-US" sz="1200" dirty="0" err="1">
                <a:ea typeface="Calibri" panose="020F0502020204030204" pitchFamily="34" charset="0"/>
              </a:rPr>
              <a:t>decel</a:t>
            </a:r>
            <a:r>
              <a:rPr lang="en-US" sz="1200" dirty="0">
                <a:ea typeface="Calibri" panose="020F0502020204030204" pitchFamily="34" charset="0"/>
              </a:rPr>
              <a:t>/accel in higher turbulence, tower flyby)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ea typeface="Calibri" panose="020F0502020204030204" pitchFamily="34" charset="0"/>
              </a:rPr>
              <a:t>Loads discipline test points (wind up turns)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200" dirty="0">
              <a:sym typeface="Wingdings" panose="05000000000000000000" pitchFamily="2" charset="2"/>
            </a:endParaRPr>
          </a:p>
          <a:p>
            <a:endParaRPr lang="en-US" sz="12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9285A-1D60-4838-BDEB-37A3FAB6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83" y="5007573"/>
            <a:ext cx="1920240" cy="9892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9CC17-9413-41D8-B315-5F5BEC35DA3D}"/>
              </a:ext>
            </a:extLst>
          </p:cNvPr>
          <p:cNvGrpSpPr>
            <a:grpSpLocks noChangeAspect="1"/>
          </p:cNvGrpSpPr>
          <p:nvPr/>
        </p:nvGrpSpPr>
        <p:grpSpPr>
          <a:xfrm>
            <a:off x="6176458" y="2095449"/>
            <a:ext cx="5985835" cy="3005469"/>
            <a:chOff x="6021432" y="2063931"/>
            <a:chExt cx="6140861" cy="3083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4B0991-0587-43DB-B5D3-7FFE47AC4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21432" y="2119891"/>
              <a:ext cx="6140861" cy="30273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924280-CE9C-426E-A5FA-FD0F9DFF1072}"/>
                </a:ext>
              </a:extLst>
            </p:cNvPr>
            <p:cNvSpPr/>
            <p:nvPr/>
          </p:nvSpPr>
          <p:spPr>
            <a:xfrm>
              <a:off x="8656320" y="2063931"/>
              <a:ext cx="1680754" cy="822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2407B0C-A667-4555-B4D4-10A1AC21EA27}"/>
              </a:ext>
            </a:extLst>
          </p:cNvPr>
          <p:cNvSpPr txBox="1"/>
          <p:nvPr/>
        </p:nvSpPr>
        <p:spPr>
          <a:xfrm>
            <a:off x="7723721" y="1613807"/>
            <a:ext cx="3311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X-57 Mod II </a:t>
            </a:r>
          </a:p>
          <a:p>
            <a:pPr algn="ctr"/>
            <a:r>
              <a:rPr lang="en-US" b="1" dirty="0"/>
              <a:t>Flight Accelerometers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17 Accel Locations with 23 DOFs</a:t>
            </a:r>
          </a:p>
        </p:txBody>
      </p:sp>
    </p:spTree>
    <p:extLst>
      <p:ext uri="{BB962C8B-B14F-4D97-AF65-F5344CB8AC3E}">
        <p14:creationId xmlns:p14="http://schemas.microsoft.com/office/powerpoint/2010/main" val="3165057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III Wing Ground Vibration Test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10" y="1203508"/>
            <a:ext cx="6875164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/>
              <a:t>X-57 Mod III Wing GVT conducted at NASA Armstrong in June 2019</a:t>
            </a:r>
          </a:p>
          <a:p>
            <a:pPr lvl="1">
              <a:spcBef>
                <a:spcPts val="600"/>
              </a:spcBef>
            </a:pPr>
            <a:r>
              <a:rPr lang="en-US" sz="1400" b="1" dirty="0"/>
              <a:t>Goal</a:t>
            </a:r>
            <a:r>
              <a:rPr lang="en-US" sz="1400" dirty="0"/>
              <a:t>: Gather X-57 Mod III wing modal data to correlate the fundamental wing modes to the FEM without any complicated wing structure</a:t>
            </a:r>
          </a:p>
          <a:p>
            <a:pPr lvl="1">
              <a:spcBef>
                <a:spcPts val="600"/>
              </a:spcBef>
            </a:pPr>
            <a:r>
              <a:rPr lang="en-US" sz="1400" b="1" dirty="0"/>
              <a:t>Objectives</a:t>
            </a:r>
            <a:r>
              <a:rPr lang="en-US" sz="1400" dirty="0"/>
              <a:t>: Measure &amp; characterize the target modes to understand the wing’s aeroelastic behavior</a:t>
            </a:r>
          </a:p>
          <a:p>
            <a:pPr lvl="1">
              <a:spcBef>
                <a:spcPts val="600"/>
              </a:spcBef>
            </a:pPr>
            <a:r>
              <a:rPr lang="en-US" sz="1400" b="1" dirty="0"/>
              <a:t>Benefits</a:t>
            </a:r>
          </a:p>
          <a:p>
            <a:pPr lvl="2">
              <a:spcBef>
                <a:spcPts val="600"/>
              </a:spcBef>
            </a:pPr>
            <a:r>
              <a:rPr lang="en-US" sz="1400" dirty="0"/>
              <a:t>Early characterization of basic Mod III Wing structure for FEM updates</a:t>
            </a:r>
          </a:p>
          <a:p>
            <a:pPr lvl="2">
              <a:spcBef>
                <a:spcPts val="600"/>
              </a:spcBef>
            </a:pPr>
            <a:r>
              <a:rPr lang="en-US" sz="1400" dirty="0"/>
              <a:t>Early update to classical and whirl flutter analysis</a:t>
            </a:r>
          </a:p>
          <a:p>
            <a:pPr lvl="2">
              <a:spcBef>
                <a:spcPts val="600"/>
              </a:spcBef>
            </a:pPr>
            <a:r>
              <a:rPr lang="en-US" sz="1400" dirty="0"/>
              <a:t>Reduces programmatic risk, otherwise would have been added to later GVTs, thus complicating future test efforts</a:t>
            </a:r>
          </a:p>
          <a:p>
            <a:pPr lvl="1">
              <a:spcBef>
                <a:spcPts val="600"/>
              </a:spcBef>
            </a:pPr>
            <a:r>
              <a:rPr lang="en-US" sz="1400" b="1" dirty="0"/>
              <a:t>GVT Configurations</a:t>
            </a:r>
            <a:endParaRPr lang="en-US" sz="1400" dirty="0"/>
          </a:p>
          <a:p>
            <a:pPr lvl="2">
              <a:spcBef>
                <a:spcPts val="600"/>
              </a:spcBef>
            </a:pPr>
            <a:r>
              <a:rPr lang="en-US" sz="1400" b="1" dirty="0"/>
              <a:t>Config. A: Clean Wing + Cruise Nacelle Simulators</a:t>
            </a:r>
          </a:p>
          <a:p>
            <a:pPr lvl="3">
              <a:spcBef>
                <a:spcPts val="600"/>
              </a:spcBef>
            </a:pPr>
            <a:r>
              <a:rPr lang="en-US" sz="1400" dirty="0"/>
              <a:t>Conf. A: Flaps Stowed, Ailerons Locked</a:t>
            </a:r>
          </a:p>
          <a:p>
            <a:pPr lvl="3">
              <a:spcBef>
                <a:spcPts val="600"/>
              </a:spcBef>
            </a:pPr>
            <a:r>
              <a:rPr lang="en-US" sz="1400" dirty="0"/>
              <a:t>Conf. A: Flaps Deployed, Ailerons Locked</a:t>
            </a:r>
          </a:p>
          <a:p>
            <a:pPr lvl="3">
              <a:spcBef>
                <a:spcPts val="600"/>
              </a:spcBef>
            </a:pPr>
            <a:r>
              <a:rPr lang="en-US" sz="1400" dirty="0"/>
              <a:t>Conf. A: Flaps Slightly Deployed, Ailerons Locked</a:t>
            </a:r>
          </a:p>
          <a:p>
            <a:pPr lvl="2">
              <a:spcBef>
                <a:spcPts val="600"/>
              </a:spcBef>
            </a:pPr>
            <a:r>
              <a:rPr lang="en-US" sz="1400" b="1" dirty="0"/>
              <a:t>Config. B: Clean Wing </a:t>
            </a:r>
          </a:p>
          <a:p>
            <a:pPr lvl="3">
              <a:spcBef>
                <a:spcPts val="600"/>
              </a:spcBef>
            </a:pPr>
            <a:r>
              <a:rPr lang="en-US" sz="1400" dirty="0"/>
              <a:t>Conf. B: Flaps Stowed, Ailerons Locked</a:t>
            </a:r>
          </a:p>
          <a:p>
            <a:pPr lvl="3">
              <a:spcBef>
                <a:spcPts val="600"/>
              </a:spcBef>
            </a:pPr>
            <a:r>
              <a:rPr lang="en-US" sz="1400" dirty="0"/>
              <a:t>Conf. B: Flaps Deployed, Ailerons Locked</a:t>
            </a:r>
          </a:p>
          <a:p>
            <a:r>
              <a:rPr lang="en-US" sz="1600" dirty="0"/>
              <a:t>NASA LaRC updated Mod III Wing FEM with GVT data</a:t>
            </a:r>
          </a:p>
          <a:p>
            <a:pPr lvl="2"/>
            <a:endParaRPr lang="en-US" sz="12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77D410-4436-4BDB-9171-8DED498FCFBB}"/>
              </a:ext>
            </a:extLst>
          </p:cNvPr>
          <p:cNvSpPr txBox="1"/>
          <p:nvPr/>
        </p:nvSpPr>
        <p:spPr>
          <a:xfrm>
            <a:off x="7289073" y="1246011"/>
            <a:ext cx="47659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X-57 Mod III Wing GVT, June 2019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EEDFD4-5CA5-4078-95B1-3A8BE7C31D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8719" r="5553" b="5097"/>
          <a:stretch/>
        </p:blipFill>
        <p:spPr>
          <a:xfrm>
            <a:off x="7376160" y="1574130"/>
            <a:ext cx="4678878" cy="256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D8448-620C-4CED-8746-65D07D5BD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19" y="4742161"/>
            <a:ext cx="4261676" cy="15089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429F48-B4BD-4D68-B8FC-E9D9CE884CED}"/>
              </a:ext>
            </a:extLst>
          </p:cNvPr>
          <p:cNvSpPr txBox="1"/>
          <p:nvPr/>
        </p:nvSpPr>
        <p:spPr>
          <a:xfrm>
            <a:off x="6408808" y="5657367"/>
            <a:ext cx="364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Config A </a:t>
            </a:r>
          </a:p>
          <a:p>
            <a:pPr algn="ctr"/>
            <a:r>
              <a:rPr lang="en-US" sz="1600" b="1" dirty="0"/>
              <a:t>Clean Wing + Cruise Nacelle Simulators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E1BD56-C1D6-4799-8AED-9C39C61CD4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866">
            <a:off x="7160074" y="4518180"/>
            <a:ext cx="4057565" cy="10726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6B6AB4-CD9A-41B6-B6C1-42E93171D117}"/>
              </a:ext>
            </a:extLst>
          </p:cNvPr>
          <p:cNvSpPr txBox="1"/>
          <p:nvPr/>
        </p:nvSpPr>
        <p:spPr>
          <a:xfrm>
            <a:off x="9508184" y="4668962"/>
            <a:ext cx="226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Config B</a:t>
            </a:r>
          </a:p>
          <a:p>
            <a:pPr algn="ctr"/>
            <a:r>
              <a:rPr lang="en-US" sz="1600" b="1" dirty="0"/>
              <a:t> Clean Wing</a:t>
            </a:r>
          </a:p>
        </p:txBody>
      </p:sp>
    </p:spTree>
    <p:extLst>
      <p:ext uri="{BB962C8B-B14F-4D97-AF65-F5344CB8AC3E}">
        <p14:creationId xmlns:p14="http://schemas.microsoft.com/office/powerpoint/2010/main" val="2475647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1"/>
          <a:stretch/>
        </p:blipFill>
        <p:spPr>
          <a:xfrm>
            <a:off x="1952696" y="1137007"/>
            <a:ext cx="8286607" cy="512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A62358-1037-4DBC-A22E-B2CF63193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8C450-4721-4F46-A4D0-44D17D2744DE}"/>
              </a:ext>
            </a:extLst>
          </p:cNvPr>
          <p:cNvSpPr txBox="1"/>
          <p:nvPr/>
        </p:nvSpPr>
        <p:spPr>
          <a:xfrm>
            <a:off x="7384869" y="5358160"/>
            <a:ext cx="300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X-57 Mod II GVT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Test Team</a:t>
            </a:r>
          </a:p>
        </p:txBody>
      </p:sp>
    </p:spTree>
    <p:extLst>
      <p:ext uri="{BB962C8B-B14F-4D97-AF65-F5344CB8AC3E}">
        <p14:creationId xmlns:p14="http://schemas.microsoft.com/office/powerpoint/2010/main" val="879066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A62358-1037-4DBC-A22E-B2CF63193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A6C41-9609-4366-8C44-52533C23AC2B}"/>
              </a:ext>
            </a:extLst>
          </p:cNvPr>
          <p:cNvSpPr txBox="1"/>
          <p:nvPr/>
        </p:nvSpPr>
        <p:spPr>
          <a:xfrm>
            <a:off x="1140823" y="2629989"/>
            <a:ext cx="1050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9351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145342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III Wing GVT - Test Article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8"/>
          <p:cNvGraphicFramePr>
            <a:graphicFrameLocks noGrp="1"/>
          </p:cNvGraphicFramePr>
          <p:nvPr>
            <p:ph idx="1"/>
          </p:nvPr>
        </p:nvGraphicFramePr>
        <p:xfrm>
          <a:off x="924936" y="1165029"/>
          <a:ext cx="4123105" cy="47879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3896">
                  <a:extLst>
                    <a:ext uri="{9D8B030D-6E8A-4147-A177-3AD203B41FA5}">
                      <a16:colId xmlns:a16="http://schemas.microsoft.com/office/drawing/2014/main" val="4084111922"/>
                    </a:ext>
                  </a:extLst>
                </a:gridCol>
                <a:gridCol w="1149209">
                  <a:extLst>
                    <a:ext uri="{9D8B030D-6E8A-4147-A177-3AD203B41FA5}">
                      <a16:colId xmlns:a16="http://schemas.microsoft.com/office/drawing/2014/main" val="1920535614"/>
                    </a:ext>
                  </a:extLst>
                </a:gridCol>
              </a:tblGrid>
              <a:tr h="4292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Wing Properties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0047988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849216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2.13</a:t>
                      </a:r>
                      <a:r>
                        <a:rPr lang="en-US" baseline="0" dirty="0"/>
                        <a:t> ft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488566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Span</a:t>
                      </a:r>
                      <a:r>
                        <a:rPr lang="en-US" b="1" baseline="0" dirty="0"/>
                        <a:t> (b)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31.63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361338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Wing Area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 ft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789940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l-GR" b="1" dirty="0"/>
                        <a:t>λ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552720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baseline="0" dirty="0"/>
                        <a:t>c</a:t>
                      </a:r>
                      <a:r>
                        <a:rPr lang="en-US" b="1" baseline="-25000" dirty="0"/>
                        <a:t>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1.74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034856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baseline="0" dirty="0"/>
                        <a:t>c</a:t>
                      </a:r>
                      <a:r>
                        <a:rPr lang="en-US" b="1" baseline="-25000" dirty="0"/>
                        <a:t>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2.48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572495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Wt</a:t>
                      </a:r>
                      <a:r>
                        <a:rPr lang="en-US" b="1" baseline="-25000" dirty="0"/>
                        <a:t>Clean Wing (includes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-25000" dirty="0"/>
                        <a:t>H-Frame)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313.5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094917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Wt</a:t>
                      </a:r>
                      <a:r>
                        <a:rPr lang="en-US" b="1" baseline="-25000" dirty="0"/>
                        <a:t>Clean Wing (H-Frame + Wingtip Plates)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352.5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Wt</a:t>
                      </a:r>
                      <a:r>
                        <a:rPr lang="en-US" b="1" baseline="-25000" dirty="0"/>
                        <a:t>Clean Wing + Cruise Nacelles (×2)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581.5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40008"/>
                  </a:ext>
                </a:extLst>
              </a:tr>
              <a:tr h="396244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Wt</a:t>
                      </a:r>
                      <a:r>
                        <a:rPr lang="en-US" b="1" baseline="-25000" dirty="0"/>
                        <a:t>Cruise Nacelle (×1)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134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88946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24936" y="5977528"/>
            <a:ext cx="4123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</a:rPr>
              <a:t>Note: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Based on April 2019 weights from ESAero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3" r="13892"/>
          <a:stretch/>
        </p:blipFill>
        <p:spPr bwMode="auto">
          <a:xfrm rot="5400000">
            <a:off x="6440716" y="1265254"/>
            <a:ext cx="3894299" cy="4942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29498" y="1357876"/>
            <a:ext cx="231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X-57 Mod III Wing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16F9D2-A608-4DD0-87E1-C40DB0F0B6AE}"/>
              </a:ext>
            </a:extLst>
          </p:cNvPr>
          <p:cNvSpPr/>
          <p:nvPr/>
        </p:nvSpPr>
        <p:spPr>
          <a:xfrm rot="21072985">
            <a:off x="8229375" y="4080589"/>
            <a:ext cx="2914767" cy="1428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9986D5-DB9E-4C4D-A369-DD7CAC22EB1A}"/>
              </a:ext>
            </a:extLst>
          </p:cNvPr>
          <p:cNvCxnSpPr>
            <a:cxnSpLocks/>
          </p:cNvCxnSpPr>
          <p:nvPr/>
        </p:nvCxnSpPr>
        <p:spPr>
          <a:xfrm flipV="1">
            <a:off x="6659237" y="5327949"/>
            <a:ext cx="1728629" cy="4495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016E03-8C2C-4A80-AB21-6BADC0CA5CE7}"/>
              </a:ext>
            </a:extLst>
          </p:cNvPr>
          <p:cNvSpPr txBox="1"/>
          <p:nvPr/>
        </p:nvSpPr>
        <p:spPr>
          <a:xfrm>
            <a:off x="5854586" y="5727829"/>
            <a:ext cx="5178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Wingtip Plate for Mounting Cruise Nacelle Mass Simulator</a:t>
            </a:r>
          </a:p>
          <a:p>
            <a:r>
              <a:rPr lang="en-US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Plate was removed for Conf. B – Clean Wing test runs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009C19-58B0-4743-983C-048760ABB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729413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8321" y="145342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III Wing GVT - Test Configurations</a:t>
            </a: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271409" y="1134921"/>
            <a:ext cx="11585012" cy="9847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Configuration A: Clean Wing + Cruise Nacelle Simulators</a:t>
            </a:r>
          </a:p>
          <a:p>
            <a:pPr lvl="1"/>
            <a:r>
              <a:rPr lang="en-US" sz="1600" dirty="0"/>
              <a:t>At the time of the GVT, the cruise nacelle motors were not fabricated yet and as a result, mass simulators were used to simulate the mass &amp; CG of those cruise motors.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1412" r="-1" b="11832"/>
          <a:stretch/>
        </p:blipFill>
        <p:spPr>
          <a:xfrm>
            <a:off x="170371" y="2600975"/>
            <a:ext cx="5999221" cy="3122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4387" r="18557" b="37925"/>
          <a:stretch/>
        </p:blipFill>
        <p:spPr>
          <a:xfrm>
            <a:off x="6475723" y="2161303"/>
            <a:ext cx="3309669" cy="21338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9AF8BA-CEBE-47BF-B852-43B659B0760C}"/>
              </a:ext>
            </a:extLst>
          </p:cNvPr>
          <p:cNvGrpSpPr/>
          <p:nvPr/>
        </p:nvGrpSpPr>
        <p:grpSpPr>
          <a:xfrm>
            <a:off x="6852641" y="2348426"/>
            <a:ext cx="5339359" cy="1689751"/>
            <a:chOff x="6472918" y="2331434"/>
            <a:chExt cx="5339359" cy="1689751"/>
          </a:xfrm>
        </p:grpSpPr>
        <p:sp>
          <p:nvSpPr>
            <p:cNvPr id="17" name="Oval 16"/>
            <p:cNvSpPr/>
            <p:nvPr/>
          </p:nvSpPr>
          <p:spPr>
            <a:xfrm>
              <a:off x="6472918" y="2331434"/>
              <a:ext cx="2253260" cy="102412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/>
            <p:cNvCxnSpPr>
              <a:cxnSpLocks/>
              <a:stCxn id="22" idx="1"/>
            </p:cNvCxnSpPr>
            <p:nvPr/>
          </p:nvCxnSpPr>
          <p:spPr>
            <a:xfrm flipH="1" flipV="1">
              <a:off x="8535677" y="3184416"/>
              <a:ext cx="1124747" cy="4212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660424" y="3190188"/>
              <a:ext cx="2151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Cruise Nacelle Mass Simulator with Wingtip Mounting Plate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34819" y="4490275"/>
            <a:ext cx="4973087" cy="1760789"/>
            <a:chOff x="6434819" y="4490275"/>
            <a:chExt cx="4973087" cy="17607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819" y="4490275"/>
              <a:ext cx="4973087" cy="176078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659411" y="5532065"/>
              <a:ext cx="188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FEM for Config A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CD4DB5C-39C6-45E4-A11A-77752552D9A9}"/>
              </a:ext>
            </a:extLst>
          </p:cNvPr>
          <p:cNvSpPr txBox="1"/>
          <p:nvPr/>
        </p:nvSpPr>
        <p:spPr>
          <a:xfrm>
            <a:off x="356649" y="2246305"/>
            <a:ext cx="52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Conf. A: Clean Wing + Cruise Nacelle Simulators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B1605C3-4243-4C42-8ADD-3AC67D58D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70219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69C1A0A0-F27F-4E40-B8AB-095A79662DE0}"/>
              </a:ext>
            </a:extLst>
          </p:cNvPr>
          <p:cNvGrpSpPr/>
          <p:nvPr/>
        </p:nvGrpSpPr>
        <p:grpSpPr>
          <a:xfrm>
            <a:off x="4366768" y="3801370"/>
            <a:ext cx="5024859" cy="1345284"/>
            <a:chOff x="4366768" y="3801370"/>
            <a:chExt cx="5024859" cy="134528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0E49232-0521-4862-919B-BEF637A98C54}"/>
                </a:ext>
              </a:extLst>
            </p:cNvPr>
            <p:cNvGrpSpPr/>
            <p:nvPr/>
          </p:nvGrpSpPr>
          <p:grpSpPr>
            <a:xfrm>
              <a:off x="4366768" y="3866650"/>
              <a:ext cx="5024859" cy="1280004"/>
              <a:chOff x="4366768" y="3866650"/>
              <a:chExt cx="5024859" cy="12800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C4CA83-F3EF-4337-A9F9-C64F4F867E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81" t="7801" r="8751" b="49657"/>
              <a:stretch/>
            </p:blipFill>
            <p:spPr bwMode="auto">
              <a:xfrm flipH="1">
                <a:off x="4366768" y="3866650"/>
                <a:ext cx="5024859" cy="12800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851936-254E-44B4-96C6-D9BB7FC38129}"/>
                  </a:ext>
                </a:extLst>
              </p:cNvPr>
              <p:cNvSpPr/>
              <p:nvPr/>
            </p:nvSpPr>
            <p:spPr>
              <a:xfrm>
                <a:off x="7009279" y="4829116"/>
                <a:ext cx="362500" cy="15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50D1AF-A363-4692-ACCC-96029CDC4717}"/>
                  </a:ext>
                </a:extLst>
              </p:cNvPr>
              <p:cNvSpPr/>
              <p:nvPr/>
            </p:nvSpPr>
            <p:spPr>
              <a:xfrm>
                <a:off x="6525185" y="4534735"/>
                <a:ext cx="397238" cy="1597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630BF2-4873-40B6-8FE7-484D7A89E7CD}"/>
                </a:ext>
              </a:extLst>
            </p:cNvPr>
            <p:cNvSpPr/>
            <p:nvPr/>
          </p:nvSpPr>
          <p:spPr>
            <a:xfrm>
              <a:off x="4666417" y="3801370"/>
              <a:ext cx="581661" cy="16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Background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5336" r="5130" b="18753"/>
          <a:stretch>
            <a:fillRect/>
          </a:stretch>
        </p:blipFill>
        <p:spPr bwMode="auto">
          <a:xfrm>
            <a:off x="176074" y="3766548"/>
            <a:ext cx="3993936" cy="2236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E480DB-EBA7-49E0-8F0F-8DCBE5F381AC}"/>
              </a:ext>
            </a:extLst>
          </p:cNvPr>
          <p:cNvSpPr txBox="1"/>
          <p:nvPr/>
        </p:nvSpPr>
        <p:spPr>
          <a:xfrm>
            <a:off x="176074" y="3429000"/>
            <a:ext cx="3993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X-57 Mod II Aircraft </a:t>
            </a:r>
            <a:r>
              <a:rPr lang="en-US" sz="1600" b="1" dirty="0">
                <a:sym typeface="Symbol" panose="05050102010706020507" pitchFamily="18" charset="2"/>
              </a:rPr>
              <a:t> </a:t>
            </a:r>
            <a:r>
              <a:rPr lang="en-US" sz="1600" b="1" dirty="0"/>
              <a:t>2,780 lbs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CFF0D6-FE87-4E80-89F4-EA9D5EA0D4AF}"/>
              </a:ext>
            </a:extLst>
          </p:cNvPr>
          <p:cNvSpPr txBox="1">
            <a:spLocks/>
          </p:cNvSpPr>
          <p:nvPr/>
        </p:nvSpPr>
        <p:spPr>
          <a:xfrm>
            <a:off x="413910" y="1203508"/>
            <a:ext cx="8677954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X-57 Mod II aircraft is the Mod I baseline Tecnam P2006T aircraft redesigned with two electric motors powered by traction batteries</a:t>
            </a:r>
          </a:p>
          <a:p>
            <a:r>
              <a:rPr lang="en-US" sz="1800" dirty="0"/>
              <a:t>Mod II Modifications</a:t>
            </a:r>
          </a:p>
          <a:p>
            <a:pPr lvl="1"/>
            <a:r>
              <a:rPr lang="en-US" sz="1800" dirty="0"/>
              <a:t>Added: Cruise Motors/Mounts (adapters, trusses), Propellers/Hubs, Cruise Motor Controllers (CMCs) Traction Batteries and Air Data Probe</a:t>
            </a:r>
          </a:p>
          <a:p>
            <a:pPr lvl="1"/>
            <a:r>
              <a:rPr lang="en-US" sz="1800" dirty="0"/>
              <a:t>Electric motors mounted onto motor adapters and truss which has the new CMCs and then mounted onto the existing firewall</a:t>
            </a:r>
            <a:endParaRPr lang="en-US" sz="1800" dirty="0"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E65F5-08BF-4555-9FE7-8D091DB9B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33" t="18748" r="20212" b="18012"/>
          <a:stretch/>
        </p:blipFill>
        <p:spPr>
          <a:xfrm>
            <a:off x="9464069" y="4459204"/>
            <a:ext cx="2570070" cy="1725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9CF27C-8B98-4AE7-A720-E64F6D7D2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9997679" y="1809425"/>
            <a:ext cx="1554539" cy="2368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0E1227-0CAD-4761-A4C4-86EB6400B770}"/>
              </a:ext>
            </a:extLst>
          </p:cNvPr>
          <p:cNvSpPr txBox="1"/>
          <p:nvPr/>
        </p:nvSpPr>
        <p:spPr>
          <a:xfrm>
            <a:off x="9802150" y="4156048"/>
            <a:ext cx="195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dirty="0"/>
              <a:t>Motor Mount Truss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6C22A-6657-482E-B9DB-9ECAFC2F3B86}"/>
              </a:ext>
            </a:extLst>
          </p:cNvPr>
          <p:cNvSpPr txBox="1"/>
          <p:nvPr/>
        </p:nvSpPr>
        <p:spPr>
          <a:xfrm>
            <a:off x="9585684" y="1108589"/>
            <a:ext cx="237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CAD of Motor Mount Truss, Adapter, Motor, Hub, Props &amp; Spinner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7C4E51-1C7D-4855-AD82-603D431B8E27}"/>
              </a:ext>
            </a:extLst>
          </p:cNvPr>
          <p:cNvCxnSpPr>
            <a:cxnSpLocks/>
          </p:cNvCxnSpPr>
          <p:nvPr/>
        </p:nvCxnSpPr>
        <p:spPr>
          <a:xfrm flipV="1">
            <a:off x="9206183" y="4951483"/>
            <a:ext cx="842725" cy="760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6634A7-BE44-4884-8675-898387761CB1}"/>
              </a:ext>
            </a:extLst>
          </p:cNvPr>
          <p:cNvSpPr txBox="1"/>
          <p:nvPr/>
        </p:nvSpPr>
        <p:spPr>
          <a:xfrm>
            <a:off x="8465956" y="5645468"/>
            <a:ext cx="122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Existing Firewall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0F636B-948A-496E-849B-0BEFE3922656}"/>
              </a:ext>
            </a:extLst>
          </p:cNvPr>
          <p:cNvCxnSpPr>
            <a:cxnSpLocks/>
          </p:cNvCxnSpPr>
          <p:nvPr/>
        </p:nvCxnSpPr>
        <p:spPr>
          <a:xfrm flipV="1">
            <a:off x="8125882" y="4952341"/>
            <a:ext cx="515506" cy="4179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B790D0-309B-4ED3-8281-376B4A8D7566}"/>
              </a:ext>
            </a:extLst>
          </p:cNvPr>
          <p:cNvSpPr txBox="1"/>
          <p:nvPr/>
        </p:nvSpPr>
        <p:spPr>
          <a:xfrm>
            <a:off x="7303202" y="5307983"/>
            <a:ext cx="155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Air Data Probe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41DF39-6B59-48B9-B519-DE5063C08414}"/>
              </a:ext>
            </a:extLst>
          </p:cNvPr>
          <p:cNvSpPr txBox="1"/>
          <p:nvPr/>
        </p:nvSpPr>
        <p:spPr>
          <a:xfrm>
            <a:off x="5539775" y="5356666"/>
            <a:ext cx="155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Fwd Batteries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4E05B2-4A9A-4E2E-9220-30A22B2FCFA4}"/>
              </a:ext>
            </a:extLst>
          </p:cNvPr>
          <p:cNvCxnSpPr>
            <a:cxnSpLocks/>
          </p:cNvCxnSpPr>
          <p:nvPr/>
        </p:nvCxnSpPr>
        <p:spPr>
          <a:xfrm flipV="1">
            <a:off x="4666417" y="4834537"/>
            <a:ext cx="435717" cy="6389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A34A5C-505A-4141-BCC7-57A2BD231D87}"/>
              </a:ext>
            </a:extLst>
          </p:cNvPr>
          <p:cNvSpPr txBox="1"/>
          <p:nvPr/>
        </p:nvSpPr>
        <p:spPr>
          <a:xfrm>
            <a:off x="5156850" y="3572375"/>
            <a:ext cx="195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dirty="0"/>
              <a:t>Traction Batteries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5FC4B8-2135-45F4-90D2-86A9CBE8E84F}"/>
              </a:ext>
            </a:extLst>
          </p:cNvPr>
          <p:cNvCxnSpPr>
            <a:cxnSpLocks/>
          </p:cNvCxnSpPr>
          <p:nvPr/>
        </p:nvCxnSpPr>
        <p:spPr>
          <a:xfrm flipV="1">
            <a:off x="5843631" y="4960376"/>
            <a:ext cx="325668" cy="430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5A8CAC5-0F1F-4A6F-A7E9-1A0A4C754F38}"/>
              </a:ext>
            </a:extLst>
          </p:cNvPr>
          <p:cNvSpPr txBox="1"/>
          <p:nvPr/>
        </p:nvSpPr>
        <p:spPr>
          <a:xfrm>
            <a:off x="4056106" y="5443020"/>
            <a:ext cx="155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Aft Batteries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FAC689F8-583A-4C9A-BA0A-AAC7E9396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383010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8321" y="145342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III Wing GVT - Test Configurations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471" y="1195763"/>
            <a:ext cx="10751661" cy="1186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B: Clean Wing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 III wing without any nacelles, motors, nor internal wiring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Cruise nacelle mass simulators &amp; mounting plates were removed after Config A testing was complete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0" b="13923"/>
          <a:stretch/>
        </p:blipFill>
        <p:spPr>
          <a:xfrm>
            <a:off x="166553" y="2615637"/>
            <a:ext cx="5935937" cy="2708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29" y="2218263"/>
            <a:ext cx="3576611" cy="2386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22702" y="2235600"/>
            <a:ext cx="4815681" cy="1760838"/>
            <a:chOff x="6514928" y="1387973"/>
            <a:chExt cx="4815681" cy="1760838"/>
          </a:xfrm>
        </p:grpSpPr>
        <p:sp>
          <p:nvSpPr>
            <p:cNvPr id="4" name="Oval 3"/>
            <p:cNvSpPr/>
            <p:nvPr/>
          </p:nvSpPr>
          <p:spPr>
            <a:xfrm>
              <a:off x="9263270" y="1387973"/>
              <a:ext cx="2067339" cy="9670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Arrow Connector 8"/>
            <p:cNvCxnSpPr>
              <a:cxnSpLocks/>
              <a:endCxn id="4" idx="2"/>
            </p:cNvCxnSpPr>
            <p:nvPr/>
          </p:nvCxnSpPr>
          <p:spPr>
            <a:xfrm flipV="1">
              <a:off x="7884848" y="1871514"/>
              <a:ext cx="1378422" cy="7281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514928" y="2564036"/>
              <a:ext cx="204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Cruise Nacelle Mass Simulator Removed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51BEB8F-FC37-4744-8758-9F75DAC8C6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9866">
            <a:off x="6549194" y="4771225"/>
            <a:ext cx="4696817" cy="12416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FE0D18-23C5-4171-9073-DF6851B0402C}"/>
              </a:ext>
            </a:extLst>
          </p:cNvPr>
          <p:cNvSpPr txBox="1"/>
          <p:nvPr/>
        </p:nvSpPr>
        <p:spPr>
          <a:xfrm>
            <a:off x="6653575" y="5531660"/>
            <a:ext cx="186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FEM for Config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D1023E-4741-46C3-AF72-6433B866C509}"/>
              </a:ext>
            </a:extLst>
          </p:cNvPr>
          <p:cNvSpPr txBox="1"/>
          <p:nvPr/>
        </p:nvSpPr>
        <p:spPr>
          <a:xfrm>
            <a:off x="356649" y="2246305"/>
            <a:ext cx="52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Conf. B: Clean Wing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87B8157-0DB9-4A34-8C1E-8E86BB241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48695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Ground Vibration Test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2BF39-DA61-4286-BDE9-7A2A40884D4F}"/>
              </a:ext>
            </a:extLst>
          </p:cNvPr>
          <p:cNvSpPr txBox="1">
            <a:spLocks/>
          </p:cNvSpPr>
          <p:nvPr/>
        </p:nvSpPr>
        <p:spPr>
          <a:xfrm>
            <a:off x="413909" y="1203508"/>
            <a:ext cx="11516833" cy="2020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X-57 Mod II Ground Vibration Test (GVT) conducted at NASA Armstrong from Nov – Dec 2019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ym typeface="Wingdings" panose="05000000000000000000" pitchFamily="2" charset="2"/>
              </a:rPr>
              <a:t>Goal: Gather modal data of a near flight ready configuration to correlate and validate the Mod II aircraft beam finite element model (FEM) to the GVT 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ym typeface="Wingdings" panose="05000000000000000000" pitchFamily="2" charset="2"/>
              </a:rPr>
              <a:t>Two boundary conditions were tested: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ym typeface="Wingdings" panose="05000000000000000000" pitchFamily="2" charset="2"/>
              </a:rPr>
              <a:t>Free-Free</a:t>
            </a:r>
            <a:r>
              <a:rPr lang="en-US" sz="1800" dirty="0">
                <a:sym typeface="Wingdings" panose="05000000000000000000" pitchFamily="2" charset="2"/>
              </a:rPr>
              <a:t>: Aircraft on soft support system to simulate free flight conditions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ym typeface="Wingdings" panose="05000000000000000000" pitchFamily="2" charset="2"/>
              </a:rPr>
              <a:t>On-Tires</a:t>
            </a:r>
            <a:r>
              <a:rPr lang="en-US" sz="1800" dirty="0">
                <a:sym typeface="Wingdings" panose="05000000000000000000" pitchFamily="2" charset="2"/>
              </a:rPr>
              <a:t>: Aircraft on-tires to characterize on-ground modes for future aircraft ground motor testing safety clearance and taxi tests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</p:txBody>
      </p:sp>
      <p:pic>
        <p:nvPicPr>
          <p:cNvPr id="10" name="Picture 9" descr="A picture containing fence, indoor, plane, sitting&#10;&#10;Description automatically generated">
            <a:extLst>
              <a:ext uri="{FF2B5EF4-FFF2-40B4-BE49-F238E27FC236}">
                <a16:creationId xmlns:a16="http://schemas.microsoft.com/office/drawing/2014/main" id="{E50D5E86-B792-4480-A526-EF47AA207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" t="5207" r="3927" b="27746"/>
          <a:stretch/>
        </p:blipFill>
        <p:spPr>
          <a:xfrm>
            <a:off x="1302755" y="3568614"/>
            <a:ext cx="5407522" cy="2664101"/>
          </a:xfrm>
          <a:prstGeom prst="rect">
            <a:avLst/>
          </a:prstGeom>
        </p:spPr>
      </p:pic>
      <p:pic>
        <p:nvPicPr>
          <p:cNvPr id="11" name="Picture 10" descr="A picture containing fence, indoor, plane, sitting&#10;&#10;Description automatically generated">
            <a:extLst>
              <a:ext uri="{FF2B5EF4-FFF2-40B4-BE49-F238E27FC236}">
                <a16:creationId xmlns:a16="http://schemas.microsoft.com/office/drawing/2014/main" id="{9E73488C-2519-46C1-98E4-26D7AD7ED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07" t="35847" r="38942" b="51881"/>
          <a:stretch/>
        </p:blipFill>
        <p:spPr>
          <a:xfrm>
            <a:off x="7298802" y="3234127"/>
            <a:ext cx="3865582" cy="2664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23F8A-BAA9-47B5-A72D-310CB84A3AA6}"/>
              </a:ext>
            </a:extLst>
          </p:cNvPr>
          <p:cNvSpPr txBox="1"/>
          <p:nvPr/>
        </p:nvSpPr>
        <p:spPr>
          <a:xfrm>
            <a:off x="1302755" y="3253011"/>
            <a:ext cx="5407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X-57 Mod II GVT, Conducted at NASA Armstrong Fall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26A03-489E-441D-A514-04D9BA21BD5B}"/>
              </a:ext>
            </a:extLst>
          </p:cNvPr>
          <p:cNvSpPr txBox="1"/>
          <p:nvPr/>
        </p:nvSpPr>
        <p:spPr>
          <a:xfrm>
            <a:off x="7894888" y="2937574"/>
            <a:ext cx="2678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Right Electric Cruise Motor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440286-E3E2-487D-88F9-0DA30FDD1809}"/>
              </a:ext>
            </a:extLst>
          </p:cNvPr>
          <p:cNvSpPr/>
          <p:nvPr/>
        </p:nvSpPr>
        <p:spPr>
          <a:xfrm>
            <a:off x="7095454" y="5982960"/>
            <a:ext cx="4454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https://www.youtube.com/watch?v=wsjdk790JlI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6D3957-F2B4-457A-BA75-EB904693A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94630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9" y="1203508"/>
            <a:ext cx="11647462" cy="1906951"/>
          </a:xfrm>
        </p:spPr>
        <p:txBody>
          <a:bodyPr/>
          <a:lstStyle/>
          <a:p>
            <a:r>
              <a:rPr lang="en-US" sz="1800" dirty="0"/>
              <a:t>Primary Objective: Capture modes that are part of the aircraft predicted flutter &amp; whirl flutter mechanism</a:t>
            </a:r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Secondary Objective: </a:t>
            </a:r>
            <a:r>
              <a:rPr lang="en-US" sz="1800" dirty="0"/>
              <a:t>Capture</a:t>
            </a:r>
            <a:r>
              <a:rPr lang="en-US" sz="1800" dirty="0">
                <a:sym typeface="Wingdings" panose="05000000000000000000" pitchFamily="2" charset="2"/>
              </a:rPr>
              <a:t> fuselage lateral bending &amp; torsion modes, wing modes, and landing gear modes</a:t>
            </a:r>
          </a:p>
          <a:p>
            <a:r>
              <a:rPr lang="en-US" sz="1800" dirty="0"/>
              <a:t>Tertiary Objective: Capture higher order wing modes and control surface modes</a:t>
            </a:r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- Test Objectives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289114"/>
              </p:ext>
            </p:extLst>
          </p:nvPr>
        </p:nvGraphicFramePr>
        <p:xfrm>
          <a:off x="1768940" y="1706887"/>
          <a:ext cx="8277546" cy="2560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9464">
                  <a:extLst>
                    <a:ext uri="{9D8B030D-6E8A-4147-A177-3AD203B41FA5}">
                      <a16:colId xmlns:a16="http://schemas.microsoft.com/office/drawing/2014/main" val="3541764021"/>
                    </a:ext>
                  </a:extLst>
                </a:gridCol>
                <a:gridCol w="4438082">
                  <a:extLst>
                    <a:ext uri="{9D8B030D-6E8A-4147-A177-3AD203B41FA5}">
                      <a16:colId xmlns:a16="http://schemas.microsoft.com/office/drawing/2014/main" val="1855172213"/>
                    </a:ext>
                  </a:extLst>
                </a:gridCol>
              </a:tblGrid>
              <a:tr h="4096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 Objective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Reasoning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194961"/>
                  </a:ext>
                </a:extLst>
              </a:tr>
              <a:tr h="71688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Stabilator Rotation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Fuselage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Vertical Bending (F1VB)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Modes predicted in pre-test FEM that were part of Classical Flutter Mechanism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554567"/>
                  </a:ext>
                </a:extLst>
              </a:tr>
              <a:tr h="71688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Motor Assembly Vertical Bending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Motor</a:t>
                      </a:r>
                      <a:r>
                        <a:rPr lang="en-US" baseline="0" dirty="0"/>
                        <a:t> Assembly Lateral Bending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Modes predicted in pre-test FEM that were part of Whirl Flutter Mechanism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9153013"/>
                  </a:ext>
                </a:extLst>
              </a:tr>
              <a:tr h="71688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Aircraft Rigid Body Modes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To characterize soft support system effectiveness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710007"/>
                  </a:ext>
                </a:extLst>
              </a:tr>
            </a:tbl>
          </a:graphicData>
        </a:graphic>
      </p:graphicFrame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122D2E-5A3A-4CEC-9DE8-F572D41C2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172217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Test Setup Overview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7674" y="1509341"/>
            <a:ext cx="11692482" cy="5004599"/>
            <a:chOff x="408054" y="1457908"/>
            <a:chExt cx="11692482" cy="5004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98" b="24849"/>
            <a:stretch/>
          </p:blipFill>
          <p:spPr>
            <a:xfrm>
              <a:off x="2144899" y="1457908"/>
              <a:ext cx="8238221" cy="435109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08054" y="2611964"/>
              <a:ext cx="3732413" cy="1602988"/>
              <a:chOff x="-141315" y="2542952"/>
              <a:chExt cx="3732413" cy="160298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695328" y="2542952"/>
                <a:ext cx="895770" cy="95670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-141315" y="3127872"/>
                <a:ext cx="2836643" cy="1018068"/>
                <a:chOff x="219669" y="3623332"/>
                <a:chExt cx="2836643" cy="1018068"/>
              </a:xfrm>
            </p:grpSpPr>
            <p:cxnSp>
              <p:nvCxnSpPr>
                <p:cNvPr id="26" name="Straight Arrow Connector 25"/>
                <p:cNvCxnSpPr>
                  <a:stCxn id="27" idx="0"/>
                </p:cNvCxnSpPr>
                <p:nvPr/>
              </p:nvCxnSpPr>
              <p:spPr>
                <a:xfrm flipV="1">
                  <a:off x="1088903" y="3623332"/>
                  <a:ext cx="1967409" cy="49484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219669" y="4118180"/>
                  <a:ext cx="173846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Nose Gear Bulkhead Soft Support</a:t>
                  </a: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1604727" y="5012759"/>
              <a:ext cx="2978835" cy="1449748"/>
              <a:chOff x="451779" y="2979809"/>
              <a:chExt cx="2978835" cy="1449748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1778474" y="2979809"/>
                <a:ext cx="611804" cy="97023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51779" y="3906337"/>
                <a:ext cx="29788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A-Frame for Nose Gear Soft Support</a:t>
                </a:r>
              </a:p>
              <a:p>
                <a:pPr algn="ctr"/>
                <a:endParaRPr lang="en-US" sz="1400" b="1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38849" y="3931655"/>
              <a:ext cx="1883868" cy="2286516"/>
              <a:chOff x="5238849" y="3931655"/>
              <a:chExt cx="1883868" cy="228651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310137" y="3931655"/>
                <a:ext cx="1741293" cy="136680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238849" y="5298456"/>
                <a:ext cx="1883868" cy="919715"/>
                <a:chOff x="1915776" y="3186540"/>
                <a:chExt cx="1883868" cy="919715"/>
              </a:xfrm>
            </p:grpSpPr>
            <p:cxnSp>
              <p:nvCxnSpPr>
                <p:cNvPr id="20" name="Straight Arrow Connector 19"/>
                <p:cNvCxnSpPr>
                  <a:endCxn id="18" idx="4"/>
                </p:cNvCxnSpPr>
                <p:nvPr/>
              </p:nvCxnSpPr>
              <p:spPr>
                <a:xfrm flipV="1">
                  <a:off x="2799515" y="3186540"/>
                  <a:ext cx="1" cy="66501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1915776" y="3798478"/>
                  <a:ext cx="18838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Lt MLG Soft Support</a:t>
                  </a: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192614" y="3127872"/>
              <a:ext cx="2907922" cy="1171957"/>
              <a:chOff x="8630566" y="3170453"/>
              <a:chExt cx="2907922" cy="117195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630566" y="3170453"/>
                <a:ext cx="1181722" cy="100279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9654620" y="3671853"/>
                <a:ext cx="1883868" cy="670557"/>
                <a:chOff x="772344" y="3216133"/>
                <a:chExt cx="1883868" cy="670557"/>
              </a:xfrm>
            </p:grpSpPr>
            <p:cxnSp>
              <p:nvCxnSpPr>
                <p:cNvPr id="16" name="Straight Arrow Connector 15"/>
                <p:cNvCxnSpPr>
                  <a:endCxn id="14" idx="6"/>
                </p:cNvCxnSpPr>
                <p:nvPr/>
              </p:nvCxnSpPr>
              <p:spPr>
                <a:xfrm flipH="1" flipV="1">
                  <a:off x="930012" y="3216133"/>
                  <a:ext cx="556530" cy="36278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772344" y="3578913"/>
                  <a:ext cx="18838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Lt Wing Shaker</a:t>
                  </a:r>
                </a:p>
              </p:txBody>
            </p:sp>
          </p:grp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5DB940-BE8E-43B6-9123-CEC24007084E}"/>
              </a:ext>
            </a:extLst>
          </p:cNvPr>
          <p:cNvSpPr txBox="1"/>
          <p:nvPr/>
        </p:nvSpPr>
        <p:spPr>
          <a:xfrm>
            <a:off x="1945736" y="1168179"/>
            <a:ext cx="823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X-57 Mod II GVT Test Setup on Soft Supports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0EAF5A5E-F7F6-41E9-A8C0-DA36F64E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02727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9" y="1203508"/>
            <a:ext cx="11673588" cy="4919974"/>
          </a:xfrm>
        </p:spPr>
        <p:txBody>
          <a:bodyPr/>
          <a:lstStyle/>
          <a:p>
            <a:r>
              <a:rPr lang="en-US" sz="1600" dirty="0"/>
              <a:t>Traction batteries for electric motors compose nearly 1/3 of aircraft weight</a:t>
            </a:r>
          </a:p>
          <a:p>
            <a:r>
              <a:rPr lang="en-US" sz="1600" dirty="0"/>
              <a:t>Due to battery safety concerns, GVT used battery simulators mounted on fuselage floor with new battery mounts at a forward &amp; aft location (previous backseat &amp; cargo area, respectively) behind the pilot</a:t>
            </a:r>
          </a:p>
          <a:p>
            <a:pPr lvl="1"/>
            <a:r>
              <a:rPr lang="en-US" sz="1600" dirty="0"/>
              <a:t>Battery simulators were designed to match weight &amp; CG of actual hardware</a:t>
            </a:r>
          </a:p>
          <a:p>
            <a:pPr lvl="1"/>
            <a:r>
              <a:rPr lang="en-US" sz="1600" dirty="0"/>
              <a:t>Battery power cables were connected to the simulators</a:t>
            </a:r>
          </a:p>
          <a:p>
            <a:r>
              <a:rPr lang="en-US" sz="1600" dirty="0"/>
              <a:t>Fore and aft traction battery vent covers and hoses to the aft cockpit roof exterior were installed for GVT</a:t>
            </a:r>
          </a:p>
          <a:p>
            <a:r>
              <a:rPr lang="en-US" sz="1600" dirty="0"/>
              <a:t>Two flight battery control modules (BCM) were not ready for GVT, so BCM mockup units were similarly mounted &amp; ballasted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Traction Batteries</a:t>
            </a:r>
          </a:p>
        </p:txBody>
      </p:sp>
      <p:sp>
        <p:nvSpPr>
          <p:cNvPr id="7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2" y="3630313"/>
            <a:ext cx="3881757" cy="259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7" y="3772241"/>
            <a:ext cx="1656530" cy="2481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7" y="3663495"/>
            <a:ext cx="3881757" cy="2590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6FF30-C389-497C-A469-0C5A234F6D72}"/>
              </a:ext>
            </a:extLst>
          </p:cNvPr>
          <p:cNvSpPr txBox="1"/>
          <p:nvPr/>
        </p:nvSpPr>
        <p:spPr>
          <a:xfrm>
            <a:off x="4830824" y="5168979"/>
            <a:ext cx="991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Fwd Batteries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0DB90-21A5-45D5-91EC-6FDA9FC1F50F}"/>
              </a:ext>
            </a:extLst>
          </p:cNvPr>
          <p:cNvSpPr txBox="1"/>
          <p:nvPr/>
        </p:nvSpPr>
        <p:spPr>
          <a:xfrm>
            <a:off x="1674330" y="3345697"/>
            <a:ext cx="2448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dirty="0"/>
              <a:t>Aft Battery Simulators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397181-3548-42E2-956F-A66D45600CE5}"/>
              </a:ext>
            </a:extLst>
          </p:cNvPr>
          <p:cNvCxnSpPr>
            <a:cxnSpLocks/>
          </p:cNvCxnSpPr>
          <p:nvPr/>
        </p:nvCxnSpPr>
        <p:spPr>
          <a:xfrm flipV="1">
            <a:off x="5556087" y="5245991"/>
            <a:ext cx="745249" cy="151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951D4F-CD53-43C7-A45D-DB0053199BBA}"/>
              </a:ext>
            </a:extLst>
          </p:cNvPr>
          <p:cNvSpPr txBox="1"/>
          <p:nvPr/>
        </p:nvSpPr>
        <p:spPr>
          <a:xfrm>
            <a:off x="957757" y="5674538"/>
            <a:ext cx="9755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Aft Batteries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27E56-D99A-4E7F-9053-A2C0F7DF0C1F}"/>
              </a:ext>
            </a:extLst>
          </p:cNvPr>
          <p:cNvSpPr txBox="1"/>
          <p:nvPr/>
        </p:nvSpPr>
        <p:spPr>
          <a:xfrm>
            <a:off x="6099935" y="3324941"/>
            <a:ext cx="2448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dirty="0"/>
              <a:t>Fwd Battery Simulators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D1E81D-F7BB-4C96-BECE-AD08C63C2394}"/>
              </a:ext>
            </a:extLst>
          </p:cNvPr>
          <p:cNvSpPr txBox="1"/>
          <p:nvPr/>
        </p:nvSpPr>
        <p:spPr>
          <a:xfrm>
            <a:off x="9520120" y="3224320"/>
            <a:ext cx="218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n-US" dirty="0"/>
              <a:t>Fwd Batteries &amp; Instrumentation Pallet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779CED-16E5-4FF9-8322-787FB35C2648}"/>
              </a:ext>
            </a:extLst>
          </p:cNvPr>
          <p:cNvSpPr txBox="1"/>
          <p:nvPr/>
        </p:nvSpPr>
        <p:spPr>
          <a:xfrm>
            <a:off x="4296592" y="3622975"/>
            <a:ext cx="15135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Battery Vent Covers &amp; Hoses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31F3C9-4C23-4ECC-BB0E-5A4AA3A7E72C}"/>
              </a:ext>
            </a:extLst>
          </p:cNvPr>
          <p:cNvCxnSpPr>
            <a:cxnSpLocks/>
          </p:cNvCxnSpPr>
          <p:nvPr/>
        </p:nvCxnSpPr>
        <p:spPr>
          <a:xfrm>
            <a:off x="5639904" y="3897944"/>
            <a:ext cx="1218877" cy="253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B05133-46AF-4422-9787-BB36CAFE1522}"/>
              </a:ext>
            </a:extLst>
          </p:cNvPr>
          <p:cNvCxnSpPr>
            <a:cxnSpLocks/>
          </p:cNvCxnSpPr>
          <p:nvPr/>
        </p:nvCxnSpPr>
        <p:spPr>
          <a:xfrm flipV="1">
            <a:off x="1674330" y="5397591"/>
            <a:ext cx="443986" cy="415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B021AB-E830-48F0-9E40-C0ADBF19B6D2}"/>
              </a:ext>
            </a:extLst>
          </p:cNvPr>
          <p:cNvSpPr txBox="1"/>
          <p:nvPr/>
        </p:nvSpPr>
        <p:spPr>
          <a:xfrm>
            <a:off x="8451400" y="5640558"/>
            <a:ext cx="9916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Mockup BCM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152A6A-AACA-4FEB-B245-841D78664C46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8554823" y="4399366"/>
            <a:ext cx="392404" cy="1241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CEC733-4EDE-47B0-8EF8-A2EE0BADF62F}"/>
              </a:ext>
            </a:extLst>
          </p:cNvPr>
          <p:cNvCxnSpPr>
            <a:cxnSpLocks/>
          </p:cNvCxnSpPr>
          <p:nvPr/>
        </p:nvCxnSpPr>
        <p:spPr>
          <a:xfrm flipH="1">
            <a:off x="2926881" y="3862687"/>
            <a:ext cx="1447838" cy="528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8D112C-9D73-4953-8816-65EC614F1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</p:spTree>
    <p:extLst>
      <p:ext uri="{BB962C8B-B14F-4D97-AF65-F5344CB8AC3E}">
        <p14:creationId xmlns:p14="http://schemas.microsoft.com/office/powerpoint/2010/main" val="265648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ontent Placeholder 2"/>
          <p:cNvSpPr>
            <a:spLocks noGrp="1"/>
          </p:cNvSpPr>
          <p:nvPr>
            <p:ph idx="1"/>
          </p:nvPr>
        </p:nvSpPr>
        <p:spPr>
          <a:xfrm>
            <a:off x="388030" y="1332836"/>
            <a:ext cx="11602687" cy="158712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600" dirty="0"/>
              <a:t>Locking devices were used to constrain control surfaces which can dominate the desired structural modes, unless the control surfaces was the mode of interest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Stabilator (stab) counterweight block was used to simulate the stabilator as it would be for steady level flight to counteract the aerodynamic forces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Majority of test runs had stab block removed, which caused stabilator to rotate down slightly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Yoke &amp; pedal locks used to simulate pilot contact with the yoke &amp; pedals for steady level flight as well as to prevent motion in the control surfaces</a:t>
            </a:r>
          </a:p>
          <a:p>
            <a:pPr lvl="1">
              <a:spcBef>
                <a:spcPts val="1000"/>
              </a:spcBef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8321" y="208950"/>
            <a:ext cx="9731189" cy="777639"/>
          </a:xfrm>
        </p:spPr>
        <p:txBody>
          <a:bodyPr anchor="ctr"/>
          <a:lstStyle/>
          <a:p>
            <a:pPr algn="ctr"/>
            <a:r>
              <a:rPr lang="en-US" sz="3600" dirty="0"/>
              <a:t>X-57 Mod II GVT – Locking Devices</a:t>
            </a:r>
          </a:p>
        </p:txBody>
      </p:sp>
      <p:sp>
        <p:nvSpPr>
          <p:cNvPr id="15" name="Slide Number Placeholder 14"/>
          <p:cNvSpPr txBox="1">
            <a:spLocks/>
          </p:cNvSpPr>
          <p:nvPr/>
        </p:nvSpPr>
        <p:spPr>
          <a:xfrm>
            <a:off x="9091863" y="63242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DCC86-496A-4518-9885-977757E94708}" type="slidenum">
              <a:rPr lang="en-US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8843" y="3285391"/>
            <a:ext cx="3375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Rudder &amp; Rudder Trim Tab Gust Locks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49467" y="3029889"/>
            <a:ext cx="2087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Aileron Gust Locks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CBECEDF-47B9-4DEB-BB8C-88DD3DEB2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15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AFDC – Fall Meeting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90404-18B0-49B0-BC63-515DB74FF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43"/>
          <a:stretch/>
        </p:blipFill>
        <p:spPr>
          <a:xfrm>
            <a:off x="72318" y="3573983"/>
            <a:ext cx="3511731" cy="2527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7F478-C28F-4658-9CFE-6194827D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10" y="3266206"/>
            <a:ext cx="3625367" cy="2527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F6768-7F9E-4D8F-8883-738C5213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900" y="2976097"/>
            <a:ext cx="4725928" cy="16868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1E1FF16-3F1D-4AC7-B33C-92E911926D43}"/>
              </a:ext>
            </a:extLst>
          </p:cNvPr>
          <p:cNvSpPr txBox="1"/>
          <p:nvPr/>
        </p:nvSpPr>
        <p:spPr>
          <a:xfrm>
            <a:off x="7221219" y="4613601"/>
            <a:ext cx="1510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Stab Counterweight Block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81804E-A90E-49B5-B91A-E410BA9281CD}"/>
              </a:ext>
            </a:extLst>
          </p:cNvPr>
          <p:cNvSpPr txBox="1"/>
          <p:nvPr/>
        </p:nvSpPr>
        <p:spPr>
          <a:xfrm>
            <a:off x="9006818" y="2976097"/>
            <a:ext cx="3165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Stabilator Trim Tab Gust Lock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F4C62-65FE-43F6-83B8-CE3015752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633" y="4788144"/>
            <a:ext cx="2494945" cy="20114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77416C-F804-4194-AD8E-262B26B0A896}"/>
              </a:ext>
            </a:extLst>
          </p:cNvPr>
          <p:cNvSpPr txBox="1"/>
          <p:nvPr/>
        </p:nvSpPr>
        <p:spPr>
          <a:xfrm>
            <a:off x="9006818" y="4530041"/>
            <a:ext cx="211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Cockpit Locks</a:t>
            </a:r>
          </a:p>
        </p:txBody>
      </p:sp>
    </p:spTree>
    <p:extLst>
      <p:ext uri="{BB962C8B-B14F-4D97-AF65-F5344CB8AC3E}">
        <p14:creationId xmlns:p14="http://schemas.microsoft.com/office/powerpoint/2010/main" val="250476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11951</TotalTime>
  <Words>3595</Words>
  <Application>Microsoft Office PowerPoint</Application>
  <PresentationFormat>Widescreen</PresentationFormat>
  <Paragraphs>477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PowerPoint Presentation</vt:lpstr>
      <vt:lpstr>Outline</vt:lpstr>
      <vt:lpstr>X-57 Background</vt:lpstr>
      <vt:lpstr>X-57 Mod II Background</vt:lpstr>
      <vt:lpstr>X-57 Mod II Ground Vibration Test</vt:lpstr>
      <vt:lpstr>X-57 Mod II GVT - Test Objectives</vt:lpstr>
      <vt:lpstr>X-57 Mod II GVT – Test Setup Overview</vt:lpstr>
      <vt:lpstr>X-57 Mod II GVT – Traction Batteries</vt:lpstr>
      <vt:lpstr>X-57 Mod II GVT – Locking Devices</vt:lpstr>
      <vt:lpstr>X-57 Mod II GVT – Finite Element Model (FEM)</vt:lpstr>
      <vt:lpstr>X-57 Mod II GVT - Test Configurations</vt:lpstr>
      <vt:lpstr>X-57 Mod II GVT - Test Matrix</vt:lpstr>
      <vt:lpstr>X-57 Mod II GVT - Soft Supports</vt:lpstr>
      <vt:lpstr>X-57 Mod II GVT - Fuselage Nose Soft Support</vt:lpstr>
      <vt:lpstr>X-57 Mod II GVT - Main Landing Gear Soft Support</vt:lpstr>
      <vt:lpstr>X-57 Mod II GVT - GVT Equipment</vt:lpstr>
      <vt:lpstr>X-57 Mod II GVT – LAN-XI DAQ Setup</vt:lpstr>
      <vt:lpstr>X-57 Mod II GVT – Shaker Setup</vt:lpstr>
      <vt:lpstr>X-57 Mod II GVT – Accelerometer Locations</vt:lpstr>
      <vt:lpstr>X-57 Mod II GVT – Test Display Model</vt:lpstr>
      <vt:lpstr>X-57 Mod II GVT – Aircraft Results</vt:lpstr>
      <vt:lpstr>X-57 Mod II GVT – Aircraft Results (cont.)</vt:lpstr>
      <vt:lpstr>X-57 Mod II GVT – Free-Free Mode Shapes</vt:lpstr>
      <vt:lpstr>X-57 Mod II GVT – Free-Free Mode Shapes</vt:lpstr>
      <vt:lpstr>X-57 Mod II GVT – Free-Free Mode Shapes</vt:lpstr>
      <vt:lpstr>X-57 Mod II GVT – Motor Results</vt:lpstr>
      <vt:lpstr>X-57 Mod II GVT – Motor Mode Shapes</vt:lpstr>
      <vt:lpstr>X-57 Mod II GVT – Rigid Body Results</vt:lpstr>
      <vt:lpstr>X-57 Mod II GVT – Rigid Body Video</vt:lpstr>
      <vt:lpstr>X-57 Mod II GVT - Summary &amp; Path Forward</vt:lpstr>
      <vt:lpstr>X-57 Other Aeroelastic Work </vt:lpstr>
      <vt:lpstr>X-57 Mod II FEM Correlation</vt:lpstr>
      <vt:lpstr>X-57 Mod II Flutter Analyses</vt:lpstr>
      <vt:lpstr>X-57 Mod II Flight Testing</vt:lpstr>
      <vt:lpstr>X-57 Mod III Wing Ground Vibration Test</vt:lpstr>
      <vt:lpstr>Questions?</vt:lpstr>
      <vt:lpstr>PowerPoint Presentation</vt:lpstr>
      <vt:lpstr>X-57 Mod III Wing GVT - Test Article</vt:lpstr>
      <vt:lpstr>X-57 Mod III Wing GVT - Test Configurations</vt:lpstr>
      <vt:lpstr>X-57 Mod III Wing GVT - Test Configurations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Truong, Samson S. (AFRC-560)</dc:creator>
  <cp:lastModifiedBy>Spivey, Natalie D. (AFRC-560)</cp:lastModifiedBy>
  <cp:revision>880</cp:revision>
  <cp:lastPrinted>2020-02-03T17:27:48Z</cp:lastPrinted>
  <dcterms:created xsi:type="dcterms:W3CDTF">2019-07-22T20:56:28Z</dcterms:created>
  <dcterms:modified xsi:type="dcterms:W3CDTF">2020-10-02T15:52:10Z</dcterms:modified>
</cp:coreProperties>
</file>