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9" r:id="rId2"/>
    <p:sldMasterId id="2147483671" r:id="rId3"/>
  </p:sldMasterIdLst>
  <p:notesMasterIdLst>
    <p:notesMasterId r:id="rId19"/>
  </p:notesMasterIdLst>
  <p:sldIdLst>
    <p:sldId id="358" r:id="rId4"/>
    <p:sldId id="356" r:id="rId5"/>
    <p:sldId id="383" r:id="rId6"/>
    <p:sldId id="382" r:id="rId7"/>
    <p:sldId id="386" r:id="rId8"/>
    <p:sldId id="393" r:id="rId9"/>
    <p:sldId id="387" r:id="rId10"/>
    <p:sldId id="390" r:id="rId11"/>
    <p:sldId id="391" r:id="rId12"/>
    <p:sldId id="384" r:id="rId13"/>
    <p:sldId id="388" r:id="rId14"/>
    <p:sldId id="394" r:id="rId15"/>
    <p:sldId id="389" r:id="rId16"/>
    <p:sldId id="395" r:id="rId17"/>
    <p:sldId id="3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89333"/>
  </p:normalViewPr>
  <p:slideViewPr>
    <p:cSldViewPr snapToGrid="0" snapToObjects="1">
      <p:cViewPr varScale="1">
        <p:scale>
          <a:sx n="101" d="100"/>
          <a:sy n="101" d="100"/>
        </p:scale>
        <p:origin x="69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7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44382"/>
            <a:ext cx="9144000" cy="1781895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2657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Authors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4940876"/>
            <a:ext cx="9144000" cy="940811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enter meeting/date</a:t>
            </a:r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03973"/>
            <a:ext cx="10515600" cy="4697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114300" indent="-114300" algn="l">
              <a:buFont typeface="Arial" panose="020B0604020202020204" pitchFamily="34" charset="0"/>
              <a:buChar char=" "/>
              <a:defRPr/>
            </a:lvl1pPr>
            <a:lvl2pPr marL="457200" indent="-193675" algn="l">
              <a:buFont typeface="Arial" panose="020B0604020202020204" pitchFamily="34" charset="0"/>
              <a:buChar char="–"/>
              <a:defRPr/>
            </a:lvl2pPr>
            <a:lvl3pPr marL="857250" indent="-193675" algn="l">
              <a:defRPr/>
            </a:lvl3pPr>
            <a:lvl4pPr marL="1085850" indent="-193675" algn="l">
              <a:defRPr/>
            </a:lvl4pPr>
            <a:lvl5pPr marL="1371600" indent="-171450" algn="l"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pPr/>
              <a:t>9/25/2020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3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138329"/>
            <a:ext cx="10515600" cy="820208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pPr/>
              <a:t>9/25/2020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5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7"/>
            <a:ext cx="3932237" cy="1133856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60474"/>
            <a:ext cx="3932237" cy="390851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18284" cy="6858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5B63246-8530-DC48-8604-6138BECABBCB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gradFill flip="none" rotWithShape="1">
            <a:gsLst>
              <a:gs pos="100000">
                <a:srgbClr val="255B74"/>
              </a:gs>
              <a:gs pos="41000">
                <a:srgbClr val="053446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BEB03FD3-66C4-D747-9D7B-436B9C4C9F56}" type="datetime1">
              <a:rPr lang="en-US" smtClean="0"/>
              <a:pPr/>
              <a:t>9/25/2020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1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" t="1332" r="56460" b="-1"/>
          <a:stretch/>
        </p:blipFill>
        <p:spPr>
          <a:xfrm>
            <a:off x="-268469" y="0"/>
            <a:ext cx="3467100" cy="6858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5B63246-8530-DC48-8604-6138BECABBCB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gradFill flip="none" rotWithShape="1">
            <a:gsLst>
              <a:gs pos="100000">
                <a:srgbClr val="255B74"/>
              </a:gs>
              <a:gs pos="41000">
                <a:srgbClr val="053446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BEB03FD3-66C4-D747-9D7B-436B9C4C9F56}" type="datetime1">
              <a:rPr lang="en-US" smtClean="0"/>
              <a:pPr/>
              <a:t>9/25/2020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99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51075"/>
            <a:ext cx="105156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47281"/>
            <a:ext cx="10515600" cy="5044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353099" y="6464945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6226" y="6449580"/>
            <a:ext cx="1052957" cy="311817"/>
          </a:xfrm>
          <a:prstGeom prst="rect">
            <a:avLst/>
          </a:prstGeom>
          <a:noFill/>
          <a:ln w="6350">
            <a:solidFill>
              <a:schemeClr val="tx1">
                <a:lumMod val="95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33" b="1" i="0" dirty="0">
                <a:solidFill>
                  <a:schemeClr val="tx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GMAO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700" y="6440922"/>
            <a:ext cx="5312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14695" y="6449580"/>
            <a:ext cx="148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A0F2B-E692-5549-89C0-DEF97C653501}" type="datetimeFigureOut">
              <a:rPr lang="en-US" smtClean="0"/>
              <a:pPr/>
              <a:t>9/25/2020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16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8" r:id="rId4"/>
    <p:sldLayoutId id="2147483659" r:id="rId5"/>
    <p:sldLayoutId id="2147483655" r:id="rId6"/>
    <p:sldLayoutId id="2147483657" r:id="rId7"/>
    <p:sldLayoutId id="2147483652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2712A1-6345-C940-92B5-6F10D12A4B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9844E079-3EBA-6146-BEF0-59FA495549B2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541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solidFill>
            <a:srgbClr val="255B7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FB2F5AE2-CD99-9E44-865F-D56B4EE8256E}"/>
              </a:ext>
            </a:extLst>
          </p:cNvPr>
          <p:cNvSpPr>
            <a:spLocks/>
          </p:cNvSpPr>
          <p:nvPr userDrawn="1"/>
        </p:nvSpPr>
        <p:spPr bwMode="auto">
          <a:xfrm>
            <a:off x="1490927" y="2369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100000">
                <a:srgbClr val="255B74"/>
              </a:gs>
              <a:gs pos="22000">
                <a:srgbClr val="053446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1EBD71-4233-C14F-980D-3CAEF44976C6}" type="datetime1">
              <a:rPr lang="en-US" smtClean="0"/>
              <a:pPr/>
              <a:t>9/25/2020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2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65CBF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2712A1-6345-C940-92B5-6F10D12A4B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9844E079-3EBA-6146-BEF0-59FA495549B2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541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solidFill>
            <a:srgbClr val="255B7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FB2F5AE2-CD99-9E44-865F-D56B4EE8256E}"/>
              </a:ext>
            </a:extLst>
          </p:cNvPr>
          <p:cNvSpPr>
            <a:spLocks/>
          </p:cNvSpPr>
          <p:nvPr userDrawn="1"/>
        </p:nvSpPr>
        <p:spPr bwMode="auto">
          <a:xfrm>
            <a:off x="1490927" y="2369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100000">
                <a:srgbClr val="255B74"/>
              </a:gs>
              <a:gs pos="22000">
                <a:srgbClr val="053446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1EBD71-4233-C14F-980D-3CAEF44976C6}" type="datetime1">
              <a:rPr lang="en-US" smtClean="0"/>
              <a:pPr/>
              <a:t>9/25/2020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461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65CBF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6439" y="1185144"/>
            <a:ext cx="7279121" cy="1781895"/>
          </a:xfrm>
        </p:spPr>
        <p:txBody>
          <a:bodyPr>
            <a:normAutofit fontScale="90000"/>
          </a:bodyPr>
          <a:lstStyle/>
          <a:p>
            <a:r>
              <a:rPr lang="en-US" dirty="0"/>
              <a:t>Satellite Data Assimilation at the GMAO</a:t>
            </a:r>
            <a:endParaRPr lang="en-US" sz="1800" dirty="0"/>
          </a:p>
        </p:txBody>
      </p:sp>
      <p:sp>
        <p:nvSpPr>
          <p:cNvPr id="23" name="Content Placeholder 3"/>
          <p:cNvSpPr>
            <a:spLocks noGrp="1"/>
          </p:cNvSpPr>
          <p:nvPr>
            <p:ph type="subTitle" idx="1"/>
          </p:nvPr>
        </p:nvSpPr>
        <p:spPr>
          <a:xfrm>
            <a:off x="1524000" y="3465367"/>
            <a:ext cx="9144000" cy="1226127"/>
          </a:xfrm>
        </p:spPr>
        <p:txBody>
          <a:bodyPr>
            <a:normAutofit/>
          </a:bodyPr>
          <a:lstStyle/>
          <a:p>
            <a:r>
              <a:rPr lang="en-US" dirty="0"/>
              <a:t>Will McCarty, Bryan Karpowicz, Min-Jeong Kim, and Kris Wargan</a:t>
            </a:r>
            <a:br>
              <a:rPr lang="en-US" dirty="0"/>
            </a:br>
            <a:r>
              <a:rPr lang="en-US" sz="1800" dirty="0"/>
              <a:t>Global Modeling and Assimilation Office</a:t>
            </a:r>
            <a:br>
              <a:rPr lang="en-US" sz="1800" dirty="0"/>
            </a:br>
            <a:r>
              <a:rPr lang="en-US" sz="1800" dirty="0"/>
              <a:t>NASA Goddard Space Flight Center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24000" y="5450030"/>
            <a:ext cx="9144000" cy="940811"/>
          </a:xfrm>
        </p:spPr>
        <p:txBody>
          <a:bodyPr/>
          <a:lstStyle/>
          <a:p>
            <a:r>
              <a:rPr lang="en-US" dirty="0"/>
              <a:t>30 September 2020</a:t>
            </a:r>
          </a:p>
          <a:p>
            <a:r>
              <a:rPr lang="en-US" dirty="0"/>
              <a:t>Community Meeting on NOAA Satellites</a:t>
            </a:r>
          </a:p>
        </p:txBody>
      </p:sp>
    </p:spTree>
    <p:extLst>
      <p:ext uri="{BB962C8B-B14F-4D97-AF65-F5344CB8AC3E}">
        <p14:creationId xmlns:p14="http://schemas.microsoft.com/office/powerpoint/2010/main" val="118103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  <a:endParaRPr lang="en-US" sz="1800" dirty="0"/>
          </a:p>
        </p:txBody>
      </p:sp>
      <p:sp>
        <p:nvSpPr>
          <p:cNvPr id="25" name="Content Placeholder 3"/>
          <p:cNvSpPr txBox="1">
            <a:spLocks/>
          </p:cNvSpPr>
          <p:nvPr/>
        </p:nvSpPr>
        <p:spPr>
          <a:xfrm>
            <a:off x="602674" y="1295183"/>
            <a:ext cx="6281303" cy="5044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14300" indent="-1143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 "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1936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936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5850" indent="-1936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GMAO’s core mission is to enhance the value of NASA’s observations to understand, analyze and predict changes in the physics, chemistry and biology of the Earth system</a:t>
            </a:r>
          </a:p>
          <a:p>
            <a:endParaRPr lang="en-US" dirty="0"/>
          </a:p>
          <a:p>
            <a:r>
              <a:rPr lang="en-US" dirty="0"/>
              <a:t>We do this:</a:t>
            </a:r>
          </a:p>
          <a:p>
            <a:pPr lvl="1"/>
            <a:r>
              <a:rPr lang="en-US" dirty="0"/>
              <a:t>Historically:  Reanalysis</a:t>
            </a:r>
          </a:p>
          <a:p>
            <a:pPr lvl="1"/>
            <a:r>
              <a:rPr lang="en-US" dirty="0"/>
              <a:t>Currently:  Forward Processing (FP); S2S</a:t>
            </a:r>
          </a:p>
          <a:p>
            <a:pPr lvl="1"/>
            <a:r>
              <a:rPr lang="en-US" dirty="0"/>
              <a:t>Future:  Targeted research, e.g. OSSEs as </a:t>
            </a:r>
            <a:br>
              <a:rPr lang="en-US" dirty="0"/>
            </a:br>
            <a:r>
              <a:rPr lang="en-US" dirty="0"/>
              <a:t>a decision support tool</a:t>
            </a:r>
          </a:p>
          <a:p>
            <a:pPr lvl="1"/>
            <a:endParaRPr lang="en-US" dirty="0"/>
          </a:p>
          <a:p>
            <a:r>
              <a:rPr lang="en-US" dirty="0"/>
              <a:t>Our goal is to collapse the earth system components to a common modeling and assimilation infrastructure</a:t>
            </a:r>
          </a:p>
          <a:p>
            <a:pPr lvl="1"/>
            <a:r>
              <a:rPr lang="en-US" dirty="0"/>
              <a:t>Fundamental to this goal is the capability of analyzing the four-dimensional atmospheric state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417BD5-FA1F-47C9-BD45-36EC52760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801" y="1295183"/>
            <a:ext cx="7079979" cy="426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7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6984F-DD41-40F9-8E7E-83C914337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Radiance Assimilation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FE52C-A473-47E0-B61C-93E36AE21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7281"/>
            <a:ext cx="4923559" cy="5044670"/>
          </a:xfrm>
        </p:spPr>
        <p:txBody>
          <a:bodyPr>
            <a:normAutofit/>
          </a:bodyPr>
          <a:lstStyle/>
          <a:p>
            <a:r>
              <a:rPr lang="en-US" dirty="0"/>
              <a:t>Forward processing developments</a:t>
            </a:r>
          </a:p>
          <a:p>
            <a:pPr lvl="1"/>
            <a:r>
              <a:rPr lang="en-US" dirty="0"/>
              <a:t>‘New observations’ – and system developments – are considered ‘updates’</a:t>
            </a:r>
          </a:p>
          <a:p>
            <a:pPr lvl="1"/>
            <a:r>
              <a:rPr lang="en-US" dirty="0"/>
              <a:t>Ultimately constrained by near-real-time availability</a:t>
            </a:r>
          </a:p>
          <a:p>
            <a:pPr lvl="1"/>
            <a:r>
              <a:rPr lang="en-US" dirty="0"/>
              <a:t>Many of the forthcoming slides are recent or upcoming FP updates</a:t>
            </a:r>
          </a:p>
          <a:p>
            <a:r>
              <a:rPr lang="en-US" dirty="0"/>
              <a:t>Advances in the observing system are apparent through FSOI metric</a:t>
            </a:r>
          </a:p>
          <a:p>
            <a:pPr lvl="1"/>
            <a:r>
              <a:rPr lang="en-US" dirty="0"/>
              <a:t>Observing System resilience</a:t>
            </a:r>
          </a:p>
          <a:p>
            <a:pPr lvl="1"/>
            <a:r>
              <a:rPr lang="en-US" dirty="0"/>
              <a:t>Notable differences:</a:t>
            </a:r>
          </a:p>
          <a:p>
            <a:pPr lvl="2"/>
            <a:r>
              <a:rPr lang="en-US" dirty="0"/>
              <a:t>Increase in Geo AMVs with GOES-16/17 data streams</a:t>
            </a:r>
          </a:p>
          <a:p>
            <a:pPr lvl="2"/>
            <a:r>
              <a:rPr lang="en-US" dirty="0"/>
              <a:t>Drop in AMSU-A, rise in ATMS (addition of NOAA-20)</a:t>
            </a:r>
          </a:p>
          <a:p>
            <a:endParaRPr lang="en-US" dirty="0"/>
          </a:p>
        </p:txBody>
      </p:sp>
      <p:sp>
        <p:nvSpPr>
          <p:cNvPr id="5" name="Right Arrow 13">
            <a:extLst>
              <a:ext uri="{FF2B5EF4-FFF2-40B4-BE49-F238E27FC236}">
                <a16:creationId xmlns:a16="http://schemas.microsoft.com/office/drawing/2014/main" id="{01682804-5D27-49BF-A9F2-6B56FD3675C2}"/>
              </a:ext>
            </a:extLst>
          </p:cNvPr>
          <p:cNvSpPr/>
          <p:nvPr/>
        </p:nvSpPr>
        <p:spPr>
          <a:xfrm rot="16200000">
            <a:off x="9989088" y="3342653"/>
            <a:ext cx="3732903" cy="672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Increased Impact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78CBE1-539C-45F7-A293-3746404A62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01306" y="1005072"/>
            <a:ext cx="4748787" cy="534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89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ADE9DE-B996-4917-BD1B-9A93619B0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983" y="1948296"/>
            <a:ext cx="6993078" cy="34965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AAA67B-C0DF-4614-B8D6-31E4C676E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Current Methods to Historical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70305-3A5A-493D-B0BB-1CDA10F31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47281"/>
            <a:ext cx="5985164" cy="50446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FP development is motivated by a transition to reanalysis</a:t>
            </a:r>
          </a:p>
          <a:p>
            <a:pPr lvl="1"/>
            <a:r>
              <a:rPr lang="en-US" dirty="0"/>
              <a:t>FP advancements are performed with reanalysis in mind</a:t>
            </a:r>
          </a:p>
          <a:p>
            <a:pPr lvl="2"/>
            <a:r>
              <a:rPr lang="en-US" dirty="0"/>
              <a:t>New data not only feeds FP, but also adds to the retrospective observation baseline</a:t>
            </a:r>
          </a:p>
          <a:p>
            <a:pPr lvl="2"/>
            <a:r>
              <a:rPr lang="en-US" dirty="0"/>
              <a:t>The FP starting point is implicitly the beginning of baseline</a:t>
            </a:r>
          </a:p>
          <a:p>
            <a:pPr lvl="2"/>
            <a:r>
              <a:rPr lang="en-US" dirty="0"/>
              <a:t>Evaluate feasibility of backfilling observation to include entire data record</a:t>
            </a:r>
          </a:p>
          <a:p>
            <a:pPr lvl="1"/>
            <a:r>
              <a:rPr lang="en-US" dirty="0"/>
              <a:t>Reanalysis systems do not have a NRT constraint</a:t>
            </a:r>
          </a:p>
          <a:p>
            <a:pPr lvl="2"/>
            <a:r>
              <a:rPr lang="en-US" dirty="0"/>
              <a:t>Provides additional motivation to consider observations beyond the scope of operational systems </a:t>
            </a:r>
          </a:p>
          <a:p>
            <a:pPr lvl="1"/>
            <a:r>
              <a:rPr lang="en-US" dirty="0"/>
              <a:t>The hyperspectral IR still accounts for the largest single type of data</a:t>
            </a:r>
          </a:p>
          <a:p>
            <a:pPr lvl="2"/>
            <a:r>
              <a:rPr lang="en-US" dirty="0"/>
              <a:t>Only to increase w/ MTG-S IRS; IASI-NG; NOAA-21, etc.</a:t>
            </a:r>
          </a:p>
          <a:p>
            <a:r>
              <a:rPr lang="en-US" dirty="0"/>
              <a:t>Next reanalysis slated to be a 21</a:t>
            </a:r>
            <a:r>
              <a:rPr lang="en-US" baseline="30000" dirty="0"/>
              <a:t>st</a:t>
            </a:r>
            <a:r>
              <a:rPr lang="en-US" dirty="0"/>
              <a:t> (</a:t>
            </a:r>
            <a:r>
              <a:rPr lang="en-US" dirty="0" err="1"/>
              <a:t>ish</a:t>
            </a:r>
            <a:r>
              <a:rPr lang="en-US" dirty="0"/>
              <a:t>) century reanalysis </a:t>
            </a:r>
          </a:p>
          <a:p>
            <a:pPr lvl="1"/>
            <a:r>
              <a:rPr lang="en-US" dirty="0"/>
              <a:t>Drive chemistry </a:t>
            </a:r>
            <a:r>
              <a:rPr lang="en-US" dirty="0" err="1"/>
              <a:t>reanalyses</a:t>
            </a:r>
            <a:r>
              <a:rPr lang="en-US" dirty="0"/>
              <a:t>, serve as prototype GPM Level 4 product</a:t>
            </a:r>
          </a:p>
          <a:p>
            <a:pPr lvl="1"/>
            <a:r>
              <a:rPr lang="en-US" dirty="0"/>
              <a:t>¼°, 4D-EnVar (both updates from MERRA-2)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254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F2256-3E7F-4286-A04B-1D6A8B1C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All-Sky Assimilation of MHS Radiances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35264-01A1-46C3-BF0A-852D194B4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7281"/>
            <a:ext cx="6289576" cy="5044670"/>
          </a:xfrm>
        </p:spPr>
        <p:txBody>
          <a:bodyPr/>
          <a:lstStyle/>
          <a:p>
            <a:r>
              <a:rPr lang="en-US" dirty="0"/>
              <a:t>GMAO has extended their all-sky implementation to include MHS</a:t>
            </a:r>
          </a:p>
          <a:p>
            <a:pPr lvl="1"/>
            <a:r>
              <a:rPr lang="en-US" dirty="0"/>
              <a:t>Second instrument class after GPM Microwave Imager</a:t>
            </a:r>
          </a:p>
          <a:p>
            <a:pPr lvl="1"/>
            <a:r>
              <a:rPr lang="en-US" dirty="0"/>
              <a:t>Methods similar for 183 GHz bands</a:t>
            </a:r>
          </a:p>
          <a:p>
            <a:r>
              <a:rPr lang="en-US" dirty="0"/>
              <a:t>Methodology:</a:t>
            </a:r>
          </a:p>
          <a:p>
            <a:pPr lvl="1"/>
            <a:r>
              <a:rPr lang="en-US" dirty="0"/>
              <a:t>Extend forward operators to cloud and precipitation-affected radiances</a:t>
            </a:r>
          </a:p>
          <a:p>
            <a:pPr lvl="2"/>
            <a:r>
              <a:rPr lang="en-US" dirty="0"/>
              <a:t>N</a:t>
            </a:r>
            <a:r>
              <a:rPr lang="en-US" sz="1600" dirty="0"/>
              <a:t>ew CRTM cloud scattering </a:t>
            </a:r>
            <a:r>
              <a:rPr lang="en-US" dirty="0"/>
              <a:t>lookup tables</a:t>
            </a:r>
          </a:p>
          <a:p>
            <a:pPr lvl="1"/>
            <a:r>
              <a:rPr lang="en-US" dirty="0"/>
              <a:t>Extend assimilation solution to include cloud liquid, ice, rain, and snow</a:t>
            </a:r>
          </a:p>
          <a:p>
            <a:pPr lvl="1"/>
            <a:r>
              <a:rPr lang="en-US" dirty="0"/>
              <a:t>Situational observation error model</a:t>
            </a:r>
          </a:p>
          <a:p>
            <a:pPr lvl="2"/>
            <a:r>
              <a:rPr lang="en-US" dirty="0"/>
              <a:t>Function of cloud index </a:t>
            </a:r>
          </a:p>
          <a:p>
            <a:pPr lvl="1"/>
            <a:r>
              <a:rPr lang="en-US" dirty="0"/>
              <a:t>Extensions to variational bias correction and new QC for all-sky measurements</a:t>
            </a:r>
          </a:p>
          <a:p>
            <a:pPr lvl="1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64694C-7B54-44F0-A170-308B02BBCBCC}"/>
              </a:ext>
            </a:extLst>
          </p:cNvPr>
          <p:cNvGrpSpPr/>
          <p:nvPr/>
        </p:nvGrpSpPr>
        <p:grpSpPr>
          <a:xfrm>
            <a:off x="8002355" y="1034940"/>
            <a:ext cx="4189646" cy="5215142"/>
            <a:chOff x="8002355" y="1034940"/>
            <a:chExt cx="4189646" cy="521514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7C7A588-5E87-49F7-9A80-74EDFC0DA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02355" y="1034940"/>
              <a:ext cx="4189646" cy="295739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A3017BB-3AAA-4220-93DD-EBFCB1123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8002355" y="3292685"/>
              <a:ext cx="4189645" cy="295739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BC6DF7-5B22-4811-9C44-97D6B7D259EB}"/>
                </a:ext>
              </a:extLst>
            </p:cNvPr>
            <p:cNvSpPr txBox="1"/>
            <p:nvPr/>
          </p:nvSpPr>
          <p:spPr>
            <a:xfrm rot="16200000">
              <a:off x="7295111" y="4364609"/>
              <a:ext cx="19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10000"/>
                    </a:schemeClr>
                  </a:solidFill>
                </a:rPr>
                <a:t>GMI + MHS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FBBC5D-F55E-4AEA-88CB-6B06201096BB}"/>
                </a:ext>
              </a:extLst>
            </p:cNvPr>
            <p:cNvSpPr txBox="1"/>
            <p:nvPr/>
          </p:nvSpPr>
          <p:spPr>
            <a:xfrm rot="16200000">
              <a:off x="7300790" y="2104174"/>
              <a:ext cx="18969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10000"/>
                    </a:schemeClr>
                  </a:solidFill>
                </a:rPr>
                <a:t>GMI Only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239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44784774-5E9E-4481-8F6E-1020C51BB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607" y="272699"/>
            <a:ext cx="5456393" cy="6102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DF2256-3E7F-4286-A04B-1D6A8B1C4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407942"/>
            <a:ext cx="7286017" cy="820208"/>
          </a:xfrm>
        </p:spPr>
        <p:txBody>
          <a:bodyPr/>
          <a:lstStyle/>
          <a:p>
            <a:r>
              <a:rPr lang="en-US" dirty="0"/>
              <a:t>All-Sky Assimilation of MHS Radiances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8BB56FC-6555-483C-B978-59079597F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672" y="3808686"/>
            <a:ext cx="4334632" cy="25666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35264-01A1-46C3-BF0A-852D194B4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247281"/>
            <a:ext cx="6690031" cy="261878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Results show that the system is capable of making the necessary wind responses to compensate for changes in the water fields</a:t>
            </a:r>
          </a:p>
          <a:p>
            <a:pPr lvl="1"/>
            <a:r>
              <a:rPr lang="en-US" dirty="0"/>
              <a:t>Figure to the right shows wind responses in regions of added convection</a:t>
            </a:r>
          </a:p>
          <a:p>
            <a:r>
              <a:rPr lang="en-US" dirty="0"/>
              <a:t>Largest forecast improvements seen in SH, Tropical lower tropospheric humidity</a:t>
            </a:r>
          </a:p>
          <a:p>
            <a:pPr lvl="1"/>
            <a:r>
              <a:rPr lang="en-US" dirty="0"/>
              <a:t>Both improved analysis and transport</a:t>
            </a:r>
          </a:p>
          <a:p>
            <a:r>
              <a:rPr lang="en-US" dirty="0"/>
              <a:t>MHS All-Sky has passed testing and will be included in our next upgrade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265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CCD7-BEDE-4C34-9359-0DB3326C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Ozone Radiance Assimilation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2EEC5-32C4-40AC-B8F3-72357291F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89" y="1247281"/>
            <a:ext cx="6571463" cy="5044670"/>
          </a:xfrm>
        </p:spPr>
        <p:txBody>
          <a:bodyPr>
            <a:normAutofit/>
          </a:bodyPr>
          <a:lstStyle/>
          <a:p>
            <a:r>
              <a:rPr lang="en-US" dirty="0"/>
              <a:t>Infrared channel selections were extended to include radiances in the 9.6 µm ozone band for </a:t>
            </a:r>
            <a:r>
              <a:rPr lang="en-US" dirty="0" err="1"/>
              <a:t>CrIS</a:t>
            </a:r>
            <a:r>
              <a:rPr lang="en-US" dirty="0"/>
              <a:t>, AIRS, and IASI</a:t>
            </a:r>
          </a:p>
          <a:p>
            <a:pPr lvl="1"/>
            <a:r>
              <a:rPr lang="en-US" dirty="0"/>
              <a:t>Added to system including MLS, OMI and OMPS-NM</a:t>
            </a:r>
          </a:p>
          <a:p>
            <a:r>
              <a:rPr lang="en-US" dirty="0"/>
              <a:t>Radiances were shown to enhanced, improved resolution of tropical wave-1 ozone signal at 300 mb </a:t>
            </a:r>
          </a:p>
          <a:p>
            <a:pPr lvl="1"/>
            <a:r>
              <a:rPr lang="en-US" dirty="0"/>
              <a:t>August 2018 monthly mean percent difference against control </a:t>
            </a:r>
          </a:p>
          <a:p>
            <a:r>
              <a:rPr lang="en-US" dirty="0"/>
              <a:t>These changes reduced systematic errors against </a:t>
            </a:r>
            <a:r>
              <a:rPr lang="en-US" dirty="0" err="1"/>
              <a:t>ozonesondes</a:t>
            </a:r>
            <a:endParaRPr lang="en-US" dirty="0"/>
          </a:p>
          <a:p>
            <a:pPr lvl="1"/>
            <a:r>
              <a:rPr lang="en-US" dirty="0"/>
              <a:t>Reduction of bias compared against SHADOZ </a:t>
            </a:r>
            <a:r>
              <a:rPr lang="en-US" dirty="0" err="1"/>
              <a:t>ozonesondes</a:t>
            </a:r>
            <a:endParaRPr lang="en-US" dirty="0"/>
          </a:p>
          <a:p>
            <a:r>
              <a:rPr lang="en-US" dirty="0"/>
              <a:t>Additional testing has shown similar improvements without MLS, OMI, or replacing MLS with OMPS-LP</a:t>
            </a:r>
          </a:p>
          <a:p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radiance assimilation has passed testing and will be included in our next upgrade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5EE3EB-EF55-444C-8AB6-80D9B1D4AB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33" b="7309"/>
          <a:stretch/>
        </p:blipFill>
        <p:spPr>
          <a:xfrm>
            <a:off x="6770452" y="981231"/>
            <a:ext cx="5165386" cy="527320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A9F01F-0821-4E44-ACFD-243416828291}"/>
              </a:ext>
            </a:extLst>
          </p:cNvPr>
          <p:cNvCxnSpPr/>
          <p:nvPr/>
        </p:nvCxnSpPr>
        <p:spPr>
          <a:xfrm flipV="1">
            <a:off x="6381849" y="2747938"/>
            <a:ext cx="814905" cy="2132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1969E9-C648-48F0-99F0-FEBD3C69593E}"/>
              </a:ext>
            </a:extLst>
          </p:cNvPr>
          <p:cNvCxnSpPr>
            <a:cxnSpLocks/>
          </p:cNvCxnSpPr>
          <p:nvPr/>
        </p:nvCxnSpPr>
        <p:spPr>
          <a:xfrm>
            <a:off x="5899381" y="4537795"/>
            <a:ext cx="942037" cy="531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21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CCD7-BEDE-4C34-9359-0DB3326C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AIRS Atmospheric Motion Vectors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B400EA9-6AA4-4A65-B6D4-9CE0C8EBEA30}"/>
              </a:ext>
            </a:extLst>
          </p:cNvPr>
          <p:cNvCxnSpPr/>
          <p:nvPr/>
        </p:nvCxnSpPr>
        <p:spPr>
          <a:xfrm>
            <a:off x="7571042" y="3160128"/>
            <a:ext cx="269108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EA0B3C-791D-49A8-8656-04A841BE7DB6}"/>
              </a:ext>
            </a:extLst>
          </p:cNvPr>
          <p:cNvGrpSpPr/>
          <p:nvPr/>
        </p:nvGrpSpPr>
        <p:grpSpPr>
          <a:xfrm>
            <a:off x="6547262" y="2262099"/>
            <a:ext cx="5644738" cy="4029852"/>
            <a:chOff x="6547262" y="2279866"/>
            <a:chExt cx="5644738" cy="402985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BDD2BC-E3D8-4D18-ABC6-3DF6033FC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7262" y="2329132"/>
              <a:ext cx="5644738" cy="398058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5B9817-E7A7-42E4-90E5-D82885515578}"/>
                </a:ext>
              </a:extLst>
            </p:cNvPr>
            <p:cNvSpPr txBox="1"/>
            <p:nvPr/>
          </p:nvSpPr>
          <p:spPr>
            <a:xfrm>
              <a:off x="7372055" y="2279866"/>
              <a:ext cx="389922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2">
                      <a:lumMod val="10000"/>
                    </a:schemeClr>
                  </a:solidFill>
                </a:rPr>
                <a:t>Global FSOI per Observation</a:t>
              </a:r>
            </a:p>
            <a:p>
              <a:pPr algn="ctr"/>
              <a:r>
                <a:rPr lang="en-US" sz="1400" dirty="0">
                  <a:solidFill>
                    <a:schemeClr val="bg2">
                      <a:lumMod val="10000"/>
                    </a:schemeClr>
                  </a:solidFill>
                </a:rPr>
                <a:t>1 June 2018 – 31 July 2018 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0687F0F-6A1B-46B5-ABDE-14BC64680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7251"/>
            <a:stretch/>
          </p:blipFill>
          <p:spPr>
            <a:xfrm>
              <a:off x="7621030" y="3496998"/>
              <a:ext cx="2044132" cy="2349475"/>
            </a:xfrm>
            <a:prstGeom prst="rect">
              <a:avLst/>
            </a:prstGeom>
          </p:spPr>
        </p:pic>
      </p:grp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8774513-8530-4AE7-BE06-9B2FD0ED9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7281"/>
            <a:ext cx="5613139" cy="5044670"/>
          </a:xfrm>
        </p:spPr>
        <p:txBody>
          <a:bodyPr/>
          <a:lstStyle/>
          <a:p>
            <a:r>
              <a:rPr lang="en-US" dirty="0"/>
              <a:t>The utility of using atmospheric sounders to perform feature tracking in retrieval space has been investigated using the AIRS instrument</a:t>
            </a:r>
          </a:p>
          <a:p>
            <a:pPr lvl="1"/>
            <a:r>
              <a:rPr lang="en-US" dirty="0"/>
              <a:t>Observations are few in count</a:t>
            </a:r>
          </a:p>
          <a:p>
            <a:pPr lvl="2"/>
            <a:r>
              <a:rPr lang="en-US" dirty="0"/>
              <a:t>Poor spatial resolution</a:t>
            </a:r>
          </a:p>
          <a:p>
            <a:pPr lvl="2"/>
            <a:r>
              <a:rPr lang="en-US" dirty="0"/>
              <a:t>Poor temporal overlap (satellite period)</a:t>
            </a:r>
          </a:p>
          <a:p>
            <a:pPr lvl="1"/>
            <a:r>
              <a:rPr lang="en-US" dirty="0"/>
              <a:t>Observations did show a large per-observation FSOI</a:t>
            </a:r>
          </a:p>
          <a:p>
            <a:pPr lvl="2"/>
            <a:r>
              <a:rPr lang="en-US" dirty="0"/>
              <a:t>These AMVs are filling a mid-tropospheric data gap that is missed from MODIS and AVHRR-derived AMVs</a:t>
            </a:r>
          </a:p>
          <a:p>
            <a:pPr lvl="1"/>
            <a:r>
              <a:rPr lang="en-US" dirty="0"/>
              <a:t>These results are applicable to future constellation approaches being considered</a:t>
            </a:r>
          </a:p>
          <a:p>
            <a:r>
              <a:rPr lang="en-US" dirty="0"/>
              <a:t>Being extended to </a:t>
            </a:r>
            <a:r>
              <a:rPr lang="en-US" dirty="0" err="1"/>
              <a:t>CrIS</a:t>
            </a:r>
            <a:r>
              <a:rPr lang="en-US" dirty="0"/>
              <a:t> shortly under NASA ROSES/TASNPP funding (PI: Dave Santek, U. Wisc./SSEC)</a:t>
            </a:r>
          </a:p>
          <a:p>
            <a:pPr lvl="1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68F6F3D-DBAC-4FDD-B0FF-E0F415C42115}"/>
              </a:ext>
            </a:extLst>
          </p:cNvPr>
          <p:cNvCxnSpPr>
            <a:cxnSpLocks/>
          </p:cNvCxnSpPr>
          <p:nvPr/>
        </p:nvCxnSpPr>
        <p:spPr>
          <a:xfrm>
            <a:off x="7533930" y="3127581"/>
            <a:ext cx="272819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50D66A17-96DA-AC43-924A-7BB529E357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1" t="1267" r="6555" b="6603"/>
          <a:stretch/>
        </p:blipFill>
        <p:spPr bwMode="auto">
          <a:xfrm>
            <a:off x="9146370" y="56608"/>
            <a:ext cx="2088158" cy="209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09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738BD-E6AC-40A8-890E-DEDD82F9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51075"/>
            <a:ext cx="7163590" cy="820208"/>
          </a:xfrm>
        </p:spPr>
        <p:txBody>
          <a:bodyPr/>
          <a:lstStyle/>
          <a:p>
            <a:r>
              <a:rPr lang="en-US" dirty="0"/>
              <a:t>Assimilation of OMPS-LP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7B7EF-CE48-4B4A-A6EE-43E7FA4AE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34" y="1247281"/>
            <a:ext cx="6709547" cy="5044670"/>
          </a:xfrm>
        </p:spPr>
        <p:txBody>
          <a:bodyPr/>
          <a:lstStyle/>
          <a:p>
            <a:r>
              <a:rPr lang="en-US" dirty="0"/>
              <a:t>In addition to the OMPS Nadir Mapper, the GMAO has investigated the utility of assimilating profiles from the OMPS Limb Profiler</a:t>
            </a:r>
          </a:p>
          <a:p>
            <a:pPr lvl="1"/>
            <a:r>
              <a:rPr lang="en-US" dirty="0"/>
              <a:t>The Microwave Limb Sounder on NASA EOS Aura has long been leveraged at the GMAO in FP and reanalysis</a:t>
            </a:r>
          </a:p>
          <a:p>
            <a:pPr lvl="2"/>
            <a:r>
              <a:rPr lang="en-US" dirty="0"/>
              <a:t>OMPS-LP can serve to extend the MLS record as it nears the end of its life</a:t>
            </a:r>
          </a:p>
          <a:p>
            <a:pPr lvl="1"/>
            <a:r>
              <a:rPr lang="en-US" sz="1800" dirty="0">
                <a:latin typeface="+mn-lt"/>
              </a:rPr>
              <a:t>Limb </a:t>
            </a:r>
            <a:r>
              <a:rPr lang="en-US" dirty="0"/>
              <a:t>profilers are e</a:t>
            </a:r>
            <a:r>
              <a:rPr lang="en-US" sz="1800" dirty="0">
                <a:latin typeface="+mn-lt"/>
              </a:rPr>
              <a:t>ssential for the detection and monitoring of ozone recovery</a:t>
            </a:r>
          </a:p>
          <a:p>
            <a:pPr lvl="2"/>
            <a:r>
              <a:rPr lang="en-US" dirty="0"/>
              <a:t>Recovery </a:t>
            </a:r>
            <a:r>
              <a:rPr lang="en-US" dirty="0">
                <a:latin typeface="+mn-lt"/>
              </a:rPr>
              <a:t>trends </a:t>
            </a:r>
            <a:r>
              <a:rPr lang="en-US" i="1" u="sng" dirty="0">
                <a:latin typeface="+mn-lt"/>
              </a:rPr>
              <a:t>highly altitude dependent </a:t>
            </a:r>
            <a:r>
              <a:rPr lang="en-US" dirty="0">
                <a:latin typeface="+mn-lt"/>
              </a:rPr>
              <a:t>but are conflated with significant interannual variability</a:t>
            </a:r>
          </a:p>
          <a:p>
            <a:r>
              <a:rPr lang="en-US" dirty="0"/>
              <a:t>Experimentation shows similar results between MLS and OMPS-LP assimilation</a:t>
            </a:r>
          </a:p>
          <a:p>
            <a:pPr lvl="1"/>
            <a:r>
              <a:rPr lang="en-US" dirty="0"/>
              <a:t>Requires homogenization correction between MLS and OMPS-LP</a:t>
            </a:r>
          </a:p>
          <a:p>
            <a:pPr lvl="1"/>
            <a:r>
              <a:rPr lang="en-US" dirty="0"/>
              <a:t>Ozone concentration on 480 K potential temperature surface show similar results from two instruments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F9C62D5-2AA3-4A04-93DE-85741FC9D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591" y="2717227"/>
            <a:ext cx="4286942" cy="35120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8343A05-76DD-475B-809C-5630447A52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714"/>
          <a:stretch/>
        </p:blipFill>
        <p:spPr>
          <a:xfrm>
            <a:off x="7277298" y="0"/>
            <a:ext cx="4036625" cy="2717227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5F90D4D-90A8-478A-9837-516781328595}"/>
              </a:ext>
            </a:extLst>
          </p:cNvPr>
          <p:cNvSpPr/>
          <p:nvPr/>
        </p:nvSpPr>
        <p:spPr>
          <a:xfrm>
            <a:off x="6675593" y="2098856"/>
            <a:ext cx="829119" cy="3013256"/>
          </a:xfrm>
          <a:custGeom>
            <a:avLst/>
            <a:gdLst>
              <a:gd name="connsiteX0" fmla="*/ 0 w 829119"/>
              <a:gd name="connsiteY0" fmla="*/ 3013256 h 3013256"/>
              <a:gd name="connsiteX1" fmla="*/ 355337 w 829119"/>
              <a:gd name="connsiteY1" fmla="*/ 2435241 h 3013256"/>
              <a:gd name="connsiteX2" fmla="*/ 492734 w 829119"/>
              <a:gd name="connsiteY2" fmla="*/ 544850 h 3013256"/>
              <a:gd name="connsiteX3" fmla="*/ 829119 w 829119"/>
              <a:gd name="connsiteY3" fmla="*/ 0 h 301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9119" h="3013256">
                <a:moveTo>
                  <a:pt x="0" y="3013256"/>
                </a:moveTo>
                <a:cubicBezTo>
                  <a:pt x="136607" y="2929949"/>
                  <a:pt x="273215" y="2846642"/>
                  <a:pt x="355337" y="2435241"/>
                </a:cubicBezTo>
                <a:cubicBezTo>
                  <a:pt x="437459" y="2023840"/>
                  <a:pt x="413770" y="950723"/>
                  <a:pt x="492734" y="544850"/>
                </a:cubicBezTo>
                <a:cubicBezTo>
                  <a:pt x="571698" y="138977"/>
                  <a:pt x="758052" y="84491"/>
                  <a:pt x="829119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DB655B6-42C8-45A2-8379-638A3AFB6240}"/>
              </a:ext>
            </a:extLst>
          </p:cNvPr>
          <p:cNvCxnSpPr/>
          <p:nvPr/>
        </p:nvCxnSpPr>
        <p:spPr>
          <a:xfrm flipV="1">
            <a:off x="6324995" y="5529040"/>
            <a:ext cx="1066010" cy="21320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714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C69B7-F4F5-443A-B5C9-18A2E2697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45" y="351075"/>
            <a:ext cx="11857428" cy="820208"/>
          </a:xfrm>
        </p:spPr>
        <p:txBody>
          <a:bodyPr>
            <a:normAutofit/>
          </a:bodyPr>
          <a:lstStyle/>
          <a:p>
            <a:r>
              <a:rPr lang="en-US" dirty="0"/>
              <a:t>The Future of Radiance Assimilation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DD177-AE06-48CE-B917-18C41673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4" y="1247281"/>
            <a:ext cx="6634595" cy="504467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2"/>
                </a:solidFill>
              </a:rPr>
              <a:t>The GMAO has a broad </a:t>
            </a:r>
            <a:r>
              <a:rPr lang="en-US" dirty="0"/>
              <a:t>OSSE capability, which can serve as a tool (in a toolbox of tools) to investigate future observing system architectures</a:t>
            </a:r>
          </a:p>
          <a:p>
            <a:pPr lvl="1"/>
            <a:r>
              <a:rPr lang="en-US" dirty="0"/>
              <a:t>A full NWP OSSE system based on a 2017 observing system</a:t>
            </a:r>
          </a:p>
          <a:p>
            <a:pPr lvl="2"/>
            <a:r>
              <a:rPr lang="en-US" dirty="0"/>
              <a:t>Hybrid 4D-EnVar</a:t>
            </a:r>
          </a:p>
          <a:p>
            <a:pPr lvl="2"/>
            <a:r>
              <a:rPr lang="en-US" dirty="0"/>
              <a:t>C180 (~0.25°) spatial resolution, 72 model layers</a:t>
            </a:r>
          </a:p>
          <a:p>
            <a:pPr lvl="2"/>
            <a:r>
              <a:rPr lang="en-US" dirty="0"/>
              <a:t>Everything up to and including </a:t>
            </a:r>
            <a:r>
              <a:rPr lang="en-US" dirty="0" err="1"/>
              <a:t>Metop</a:t>
            </a:r>
            <a:r>
              <a:rPr lang="en-US" dirty="0"/>
              <a:t>-B</a:t>
            </a:r>
          </a:p>
          <a:p>
            <a:pPr lvl="2"/>
            <a:r>
              <a:rPr lang="en-US" dirty="0"/>
              <a:t>Still lacking NOAA-20, </a:t>
            </a:r>
            <a:r>
              <a:rPr lang="en-US" dirty="0" err="1"/>
              <a:t>Metop</a:t>
            </a:r>
            <a:r>
              <a:rPr lang="en-US" dirty="0"/>
              <a:t>-C, All-Sky measurements </a:t>
            </a:r>
          </a:p>
          <a:p>
            <a:pPr lvl="1"/>
            <a:r>
              <a:rPr lang="en-US" dirty="0"/>
              <a:t>Additionally, the GMAO has supported simulated OSSE studies for PACE, GEO-CAPE, TEMPO outside of the NWP context</a:t>
            </a:r>
          </a:p>
          <a:p>
            <a:pPr lvl="1"/>
            <a:endParaRPr lang="en-US" dirty="0"/>
          </a:p>
          <a:p>
            <a:r>
              <a:rPr lang="en-US" dirty="0"/>
              <a:t>OSSEs however are limited </a:t>
            </a:r>
          </a:p>
          <a:p>
            <a:pPr lvl="1"/>
            <a:r>
              <a:rPr lang="en-US" dirty="0"/>
              <a:t>Today’s approaches</a:t>
            </a:r>
          </a:p>
          <a:p>
            <a:pPr lvl="1"/>
            <a:r>
              <a:rPr lang="en-US" dirty="0"/>
              <a:t>Today’s (yesterday’s) observations</a:t>
            </a:r>
          </a:p>
          <a:p>
            <a:pPr lvl="1"/>
            <a:r>
              <a:rPr lang="en-US" dirty="0"/>
              <a:t>Simulated data – and thus experimental results – are too perfect</a:t>
            </a:r>
          </a:p>
          <a:p>
            <a:pPr lvl="1"/>
            <a:r>
              <a:rPr lang="en-US" dirty="0"/>
              <a:t>Errors difficult to model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41FF84-8432-4C00-AE1A-EFB0FAD20F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74" r="8546"/>
          <a:stretch/>
        </p:blipFill>
        <p:spPr>
          <a:xfrm>
            <a:off x="7155693" y="1911542"/>
            <a:ext cx="5036307" cy="31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33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36E9-4B40-48FE-9CC1-8AFC88093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165" y="351075"/>
            <a:ext cx="12225165" cy="820208"/>
          </a:xfrm>
        </p:spPr>
        <p:txBody>
          <a:bodyPr>
            <a:normAutofit/>
          </a:bodyPr>
          <a:lstStyle/>
          <a:p>
            <a:r>
              <a:rPr lang="en-US" dirty="0"/>
              <a:t>Investigating the Utility of LEO Infrared Sounder Constellation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2F2AB-1B1F-4092-801F-5B66F9F22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43" y="1247281"/>
            <a:ext cx="5571681" cy="504467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err="1"/>
              <a:t>MISTiC</a:t>
            </a:r>
            <a:r>
              <a:rPr lang="en-US" dirty="0"/>
              <a:t>™ Winds provide High Spatial/Temporal Resolution Temperature and Humidity Soundings of the Troposphere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The observing strategy is to retrieve atmospheric state and motion via LEO Constellation of </a:t>
            </a:r>
            <a:r>
              <a:rPr lang="en-US" dirty="0" err="1"/>
              <a:t>MicroSats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Infrared spectrometer sampling the </a:t>
            </a:r>
            <a:r>
              <a:rPr lang="en-US" dirty="0" err="1"/>
              <a:t>midwave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With the constellation approach, temporally subsequent sets of retrievals can then be used to perform feature tracking and retrieve atmospheric motion vectors (AMVs)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Main goal of the study is to investigate the potential impact of these observations of both the </a:t>
            </a:r>
            <a:r>
              <a:rPr lang="en-US" i="1" u="sng" dirty="0"/>
              <a:t>wind and radiance</a:t>
            </a:r>
            <a:r>
              <a:rPr lang="en-US" dirty="0"/>
              <a:t> information from the constellation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987360-8BBD-4A93-B167-E752C8640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143" y="1489902"/>
            <a:ext cx="4168558" cy="354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74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CF95EF-99CB-4BFE-B9C0-CC9DAF75A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48" y="3156890"/>
            <a:ext cx="4325633" cy="32442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2F2AB-1B1F-4092-801F-5B66F9F22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43" y="1247281"/>
            <a:ext cx="5041045" cy="504467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Results showed that by including realistic </a:t>
            </a:r>
            <a:br>
              <a:rPr lang="en-US" dirty="0"/>
            </a:br>
            <a:r>
              <a:rPr lang="en-US" dirty="0"/>
              <a:t>errors, much of the radiance impact was</a:t>
            </a:r>
            <a:br>
              <a:rPr lang="en-US" dirty="0"/>
            </a:br>
            <a:r>
              <a:rPr lang="en-US" dirty="0"/>
              <a:t>lost in the 4.3 µm CO2 temperature </a:t>
            </a:r>
            <a:br>
              <a:rPr lang="en-US" dirty="0"/>
            </a:br>
            <a:r>
              <a:rPr lang="en-US" dirty="0"/>
              <a:t>sounding channels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Assimilation shortcomings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Corresponds well to NESDIS TMP work to exploit this band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56775C0-CB0A-4192-829F-2B40C27DA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208" y="1101200"/>
            <a:ext cx="6965425" cy="255470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F256D6-1356-4B47-861C-3D7E3735A8EB}"/>
              </a:ext>
            </a:extLst>
          </p:cNvPr>
          <p:cNvSpPr txBox="1">
            <a:spLocks/>
          </p:cNvSpPr>
          <p:nvPr/>
        </p:nvSpPr>
        <p:spPr>
          <a:xfrm>
            <a:off x="5121586" y="3722236"/>
            <a:ext cx="7030932" cy="2683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14300" indent="-1143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 "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1936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936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5850" indent="-1936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Simulated AMVs showed that largest FSOI was seen in the mid-troposphere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Filling a data void that is sparsely observed by the baseline geostationary imagers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The OSSE illustrates that if the proposed observing strategy can fill the mid-troposphere AMV gap that there will be an impact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Agrees with real data results seen using AIRS AMVs and ESA Aeolus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FBF1401-AF3B-47C1-89F8-73359ACF8457}"/>
              </a:ext>
            </a:extLst>
          </p:cNvPr>
          <p:cNvSpPr txBox="1">
            <a:spLocks/>
          </p:cNvSpPr>
          <p:nvPr/>
        </p:nvSpPr>
        <p:spPr>
          <a:xfrm>
            <a:off x="-33165" y="351075"/>
            <a:ext cx="12225165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Investigating the Utility of LEO Infrared Sounder Constellation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162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36E9-4B40-48FE-9CC1-8AFC88093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Investigating the Utility of Geostationary Infrared Sounders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2F2AB-1B1F-4092-801F-5B66F9F22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94437"/>
            <a:ext cx="7670933" cy="24731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set of OSSEs considering the impact of a constellation of hyperspectral IR sounder from GEO were performed</a:t>
            </a:r>
          </a:p>
          <a:p>
            <a:pPr lvl="1"/>
            <a:r>
              <a:rPr lang="en-US" dirty="0"/>
              <a:t>Considered MTG-S-like instrument (SRF, temporal sampling)</a:t>
            </a:r>
          </a:p>
          <a:p>
            <a:pPr lvl="1"/>
            <a:r>
              <a:rPr lang="en-US" dirty="0"/>
              <a:t>Analysis error reductions show that the most coherent signals were in wind and water vapor</a:t>
            </a:r>
          </a:p>
          <a:p>
            <a:r>
              <a:rPr lang="en-US" dirty="0"/>
              <a:t>Considering the existing polar fleet of IR sounders, the new information content is temporal</a:t>
            </a:r>
          </a:p>
          <a:p>
            <a:pPr lvl="1"/>
            <a:r>
              <a:rPr lang="en-US" dirty="0"/>
              <a:t>Validation of the ‘tracer effect’, the 4D analysis procedure extracts wind information from the sequential temporal sampling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81C1B0-4AEF-4BF3-A2CD-2237F2DC3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05525"/>
            <a:ext cx="10591800" cy="2766768"/>
          </a:xfrm>
          <a:prstGeom prst="rect">
            <a:avLst/>
          </a:prstGeom>
        </p:spPr>
      </p:pic>
      <p:pic>
        <p:nvPicPr>
          <p:cNvPr id="13" name="Picture 12" descr="A close up of a map&#10;&#10;Description automatically generated">
            <a:extLst>
              <a:ext uri="{FF2B5EF4-FFF2-40B4-BE49-F238E27FC236}">
                <a16:creationId xmlns:a16="http://schemas.microsoft.com/office/drawing/2014/main" id="{69820C81-AE95-44D0-BC9C-641ADE6731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86" t="10272" r="9172" b="10707"/>
          <a:stretch/>
        </p:blipFill>
        <p:spPr>
          <a:xfrm>
            <a:off x="8310143" y="1369230"/>
            <a:ext cx="3809212" cy="19235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4A5A26-55E6-436D-A294-C19147B3760C}"/>
              </a:ext>
            </a:extLst>
          </p:cNvPr>
          <p:cNvSpPr txBox="1"/>
          <p:nvPr/>
        </p:nvSpPr>
        <p:spPr>
          <a:xfrm rot="16200000">
            <a:off x="10039163" y="4653311"/>
            <a:ext cx="22599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Error Reduction</a:t>
            </a:r>
          </a:p>
          <a:p>
            <a:pPr algn="ctr"/>
            <a:r>
              <a:rPr lang="en-US" sz="1500" dirty="0">
                <a:solidFill>
                  <a:schemeClr val="tx2"/>
                </a:solidFill>
              </a:rPr>
              <a:t>Good	Bad</a:t>
            </a:r>
          </a:p>
        </p:txBody>
      </p:sp>
    </p:spTree>
    <p:extLst>
      <p:ext uri="{BB962C8B-B14F-4D97-AF65-F5344CB8AC3E}">
        <p14:creationId xmlns:p14="http://schemas.microsoft.com/office/powerpoint/2010/main" val="4276706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9FFB7-A466-4674-ADA2-061D454C7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NESDIS Community-Relevant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7933C-FFCE-432D-88CF-1F8525512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Correlated Errors in Hyperspectral Infrared</a:t>
            </a:r>
          </a:p>
          <a:p>
            <a:pPr lvl="1"/>
            <a:r>
              <a:rPr lang="en-US" dirty="0"/>
              <a:t>Upcoming implementation of </a:t>
            </a:r>
            <a:r>
              <a:rPr lang="en-US" dirty="0" err="1"/>
              <a:t>CrIS</a:t>
            </a:r>
            <a:r>
              <a:rPr lang="en-US" dirty="0"/>
              <a:t>-FSR will be accompanied by spectrally-correlated observation errors</a:t>
            </a:r>
          </a:p>
          <a:p>
            <a:r>
              <a:rPr lang="en-US" dirty="0"/>
              <a:t>Extending GEOS Aerosol Analysis beyond MODIS</a:t>
            </a:r>
          </a:p>
          <a:p>
            <a:pPr lvl="1"/>
            <a:r>
              <a:rPr lang="en-US" dirty="0"/>
              <a:t>Current aerosol assimilation depends on </a:t>
            </a:r>
            <a:r>
              <a:rPr lang="en-US" dirty="0" err="1"/>
              <a:t>Aeronet</a:t>
            </a:r>
            <a:r>
              <a:rPr lang="en-US" dirty="0"/>
              <a:t> and two MODIS instruments</a:t>
            </a:r>
          </a:p>
          <a:p>
            <a:pPr lvl="1"/>
            <a:r>
              <a:rPr lang="en-US" dirty="0"/>
              <a:t>Extending the aerosol assimilation to include both VIIRS and ABI/AHI imagers</a:t>
            </a:r>
          </a:p>
          <a:p>
            <a:r>
              <a:rPr lang="en-US" dirty="0"/>
              <a:t>Extending fire emissions to VIIRS</a:t>
            </a:r>
          </a:p>
          <a:p>
            <a:pPr lvl="1"/>
            <a:r>
              <a:rPr lang="en-US" dirty="0"/>
              <a:t>Currently depends on MODIS instruments</a:t>
            </a:r>
          </a:p>
          <a:p>
            <a:r>
              <a:rPr lang="en-US" dirty="0"/>
              <a:t>Currently supplies tailored </a:t>
            </a:r>
            <a:r>
              <a:rPr lang="en-US"/>
              <a:t>products to </a:t>
            </a:r>
            <a:r>
              <a:rPr lang="en-US" dirty="0"/>
              <a:t>CERES Science Team for algorithm processing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03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161C5-FD6D-4DF7-80B3-5FDA73B5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4E6C9-9210-4F9C-85AD-44B2870E1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is the future of all-sky assimilation?</a:t>
            </a:r>
          </a:p>
          <a:p>
            <a:pPr lvl="1"/>
            <a:r>
              <a:rPr lang="en-US" dirty="0"/>
              <a:t>New frequencies are coming/here</a:t>
            </a:r>
          </a:p>
          <a:p>
            <a:pPr lvl="2"/>
            <a:r>
              <a:rPr lang="en-US" dirty="0"/>
              <a:t>118 GHz:  NASA Tropics, Orbital Micro Systems GEMS</a:t>
            </a:r>
          </a:p>
          <a:p>
            <a:pPr lvl="2"/>
            <a:r>
              <a:rPr lang="en-US" dirty="0"/>
              <a:t>&gt; 200 </a:t>
            </a:r>
            <a:r>
              <a:rPr lang="en-US" dirty="0" err="1"/>
              <a:t>Ghz</a:t>
            </a:r>
            <a:r>
              <a:rPr lang="en-US" dirty="0"/>
              <a:t>: </a:t>
            </a:r>
            <a:r>
              <a:rPr lang="en-US" dirty="0" err="1"/>
              <a:t>Metop</a:t>
            </a:r>
            <a:r>
              <a:rPr lang="en-US" dirty="0"/>
              <a:t>-SG ICI, NASA </a:t>
            </a:r>
            <a:r>
              <a:rPr lang="en-US" dirty="0" err="1"/>
              <a:t>IceCube</a:t>
            </a:r>
            <a:endParaRPr lang="en-US" dirty="0"/>
          </a:p>
          <a:p>
            <a:pPr lvl="1"/>
            <a:r>
              <a:rPr lang="en-US" dirty="0"/>
              <a:t>All-sky in the Visible and Infrared</a:t>
            </a:r>
          </a:p>
          <a:p>
            <a:r>
              <a:rPr lang="en-US" dirty="0"/>
              <a:t>The Role of Legacy Instruments</a:t>
            </a:r>
          </a:p>
          <a:p>
            <a:pPr lvl="1"/>
            <a:r>
              <a:rPr lang="en-US" dirty="0"/>
              <a:t>GMAO (R. Todling) is participating in multi-agency assessment of NOAA-15 to -19</a:t>
            </a:r>
          </a:p>
          <a:p>
            <a:pPr lvl="1"/>
            <a:r>
              <a:rPr lang="en-US" dirty="0"/>
              <a:t>The role of these instruments in filling the Late AM/Early PM orbits</a:t>
            </a:r>
          </a:p>
          <a:p>
            <a:r>
              <a:rPr lang="en-US" dirty="0"/>
              <a:t>Spatial/Spectral/Temporal Resolution in the infrared</a:t>
            </a:r>
          </a:p>
          <a:p>
            <a:pPr lvl="1"/>
            <a:r>
              <a:rPr lang="en-US" dirty="0"/>
              <a:t>How much spectral information is too much spectral information?</a:t>
            </a:r>
          </a:p>
          <a:p>
            <a:pPr lvl="1"/>
            <a:r>
              <a:rPr lang="en-US" dirty="0"/>
              <a:t>Spatial thinning/hole hunting/etc.</a:t>
            </a:r>
          </a:p>
          <a:p>
            <a:pPr lvl="2"/>
            <a:r>
              <a:rPr lang="en-US" dirty="0"/>
              <a:t>A renewed emphasis on cloud-clearing?</a:t>
            </a:r>
          </a:p>
          <a:p>
            <a:pPr lvl="1"/>
            <a:r>
              <a:rPr lang="en-US" dirty="0"/>
              <a:t>Chemistry radiance assimilation in the future</a:t>
            </a:r>
          </a:p>
          <a:p>
            <a:pPr lvl="1"/>
            <a:endParaRPr lang="en-US" dirty="0"/>
          </a:p>
          <a:p>
            <a:r>
              <a:rPr lang="en-US" dirty="0"/>
              <a:t>There are still many opportunities to better utilize satellite data</a:t>
            </a:r>
          </a:p>
          <a:p>
            <a:pPr lvl="1"/>
            <a:r>
              <a:rPr lang="en-US" dirty="0"/>
              <a:t>JEDI hopefully leads towards improved science</a:t>
            </a:r>
          </a:p>
          <a:p>
            <a:pPr lvl="2"/>
            <a:r>
              <a:rPr lang="en-US" dirty="0"/>
              <a:t>Better cross-agency and extra-agency collaboration</a:t>
            </a:r>
          </a:p>
          <a:p>
            <a:pPr lvl="2"/>
            <a:r>
              <a:rPr lang="en-US" dirty="0"/>
              <a:t>Better code portability</a:t>
            </a:r>
          </a:p>
          <a:p>
            <a:pPr lvl="2"/>
            <a:r>
              <a:rPr lang="en-US" dirty="0"/>
              <a:t>More innovative science by </a:t>
            </a:r>
            <a:r>
              <a:rPr lang="en-US"/>
              <a:t>disentangling the </a:t>
            </a:r>
            <a:r>
              <a:rPr lang="en-US" dirty="0"/>
              <a:t>engineering and the science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29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nd-smal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fric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21265</TotalTime>
  <Words>1428</Words>
  <Application>Microsoft Office PowerPoint</Application>
  <PresentationFormat>Widescreen</PresentationFormat>
  <Paragraphs>151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Office Theme</vt:lpstr>
      <vt:lpstr>land-small</vt:lpstr>
      <vt:lpstr>africa</vt:lpstr>
      <vt:lpstr>Satellite Data Assimilation at the GMAO</vt:lpstr>
      <vt:lpstr>Introduction</vt:lpstr>
      <vt:lpstr>Current State of Radiance Assimilation</vt:lpstr>
      <vt:lpstr>Applying Current Methods to Historical Observations</vt:lpstr>
      <vt:lpstr>All-Sky Assimilation of MHS Radiances</vt:lpstr>
      <vt:lpstr>All-Sky Assimilation of MHS Radiances</vt:lpstr>
      <vt:lpstr>Ozone Radiance Assimilation</vt:lpstr>
      <vt:lpstr>AIRS Atmospheric Motion Vectors</vt:lpstr>
      <vt:lpstr>Assimilation of OMPS-LP Profiles</vt:lpstr>
      <vt:lpstr>The Future of Radiance Assimilation</vt:lpstr>
      <vt:lpstr>Investigating the Utility of LEO Infrared Sounder Constellation</vt:lpstr>
      <vt:lpstr>PowerPoint Presentation</vt:lpstr>
      <vt:lpstr>Investigating the Utility of Geostationary Infrared Sounders</vt:lpstr>
      <vt:lpstr>Other NESDIS Community-Relevant Updates</vt:lpstr>
      <vt:lpstr>Looking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McCarty, Will (GSFC-6101)</cp:lastModifiedBy>
  <cp:revision>319</cp:revision>
  <dcterms:created xsi:type="dcterms:W3CDTF">2017-09-25T14:06:05Z</dcterms:created>
  <dcterms:modified xsi:type="dcterms:W3CDTF">2020-09-25T15:21:22Z</dcterms:modified>
  <cp:contentStatus/>
</cp:coreProperties>
</file>