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tcha, Naveen (MSFC-ST21)[ESSCA]" initials="VN(" lastIdx="1" clrIdx="0">
    <p:extLst>
      <p:ext uri="{19B8F6BF-5375-455C-9EA6-DF929625EA0E}">
        <p15:presenceInfo xmlns:p15="http://schemas.microsoft.com/office/powerpoint/2012/main" userId="S::nvetcha@ndc.nasa.gov::26fc4ebb-5675-4786-8cfd-fc371b2cda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9A2AF-8C51-498B-89EE-2D304ADFE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616B6-BB39-4A90-B953-9A98C13A3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63609-5464-4F57-84B1-3232F24EC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48BE5-D19A-4C05-AFD5-47FBAAE1D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68150-B726-416B-A52C-E31C2CDBD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3C379-7551-4D20-BBEA-80B2DA0C6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505A6-AE9C-45CE-BE55-30081357E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A10D8-281B-4FDA-9736-F75761100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4EA54-5F11-436E-B6DA-0FB0A686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00231-15BB-4443-A179-AA4BDEC8A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9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2C312-22FF-4AB9-A5EA-797E156ED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3B86F-94E6-4C4A-8C52-8086F545A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A990B-8D12-4B21-B942-A494494AE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B1A57-7E76-4C52-8FD1-21C14E5E9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CF825-9B02-4EC3-AF49-456FEF9C6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4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51DE-E0B9-4F46-A7F9-130E7C1D3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4E2EA-6353-44A6-BACE-ACFFEFE09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1DAE59-99D1-4495-AB0E-3C03FD7E3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561B15-B185-4747-BE75-B6446D83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5D950-B9C9-4D70-A238-FDF0BE2F8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AF9E36-26CF-4C50-8666-4EDF701BF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08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D4CB-42EA-433C-AF62-8235BEAF4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A2875-2E2A-4E9C-9F5B-B3FE65A2A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A420C-039A-4490-8F2A-F4CB7F30E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2489AB-992D-4550-B7FA-C66E066664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6397C2-C7BC-4377-8CDC-28EB1D2E8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C8DD90-2EB7-4968-83CC-2AA53B56E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2660F2-12DF-4221-ACE9-50EF395DA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2F894A-65C3-40F0-8021-C91DE6CFE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7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65FE7-B229-4C54-9483-6F59198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029FED-8DD3-43A3-9F8C-BF35415C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3FC378-A3C0-4657-BD28-5DE915E3E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03A12-71CB-497C-BC6A-C5640939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37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392C60-AEB0-4105-B894-CB3FA244C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2B7A06-5356-4352-BC9D-CD1EF5B25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1B551-FD6F-4651-80BD-8AE6DAF60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34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2AEED-5356-4A5A-8FB2-0C55B03FA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566C1-21B2-463F-BF33-C3A59BC3E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12A0D-9A84-45FE-9A3A-CCD544B5E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7D905-D387-4940-8A0C-C3CDC1A97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7C8F49-6564-4F87-9960-8057252B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B97FD-DD9B-4248-A846-03A374C86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07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1A9E2-673D-4DF7-9C97-C581211AF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6A1E6A-2091-4694-AC67-BFC18C90A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E6216-FCBB-4233-A828-175F5E546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65EFC-5915-4487-B446-2B8ED0D80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495BB-CF3F-416F-B19C-CBC6AC72C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4CE8E-E30C-4E92-B50D-1654475A4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9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67A41-7E2D-45E3-9A3C-F6E73413F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7FD6B1-C95B-4E8A-A3C6-01175FC21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AB9C9-DAAC-4516-B113-7F1D45E75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D2A04-1DCA-46A7-85A2-DB6B2E7B8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4F327-1183-43EC-992E-5273EE984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9BACB9-05DA-4D13-9795-7A9E1DD0D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1B9FE0-4F6B-40D2-83E7-4F570E21D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05F2F-A3E1-441C-9703-5A3E79B16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5F045-29E7-4A34-9AAB-B4088A409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A931C-7A3B-47FB-AC6A-922896A74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8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0CF8F-9870-480B-91E8-E252EBB3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A9FF5-6D29-4403-9C73-5E960A2D6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519A8-9A49-4FD3-B9A6-CC3DCDDCAA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C8A2F-CC0F-4961-AA4B-1DFF3485FA4B}" type="datetimeFigureOut">
              <a:rPr lang="en-US" smtClean="0"/>
              <a:t>10/7/20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BCD63-5D8C-4EB7-82EB-8758044CBF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D8601-8123-4DD2-993C-00B55098D4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AA9E8-7064-4021-82F9-4EF30C7D4A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9DBB66-B449-4C95-BC73-18F01A7568DF}"/>
              </a:ext>
            </a:extLst>
          </p:cNvPr>
          <p:cNvSpPr txBox="1"/>
          <p:nvPr/>
        </p:nvSpPr>
        <p:spPr>
          <a:xfrm>
            <a:off x="239473" y="136820"/>
            <a:ext cx="11874612" cy="608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NASA Centennial Challenge Program -Break the Ice Lunar Challenge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AE2986-3C23-4641-9DB2-FFB2520F2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380" y="797679"/>
            <a:ext cx="3619758" cy="1834901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7A58F2F4-F7B3-44C4-90D5-C15AE786AF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30"/>
          <a:stretch/>
        </p:blipFill>
        <p:spPr>
          <a:xfrm>
            <a:off x="11025089" y="5977094"/>
            <a:ext cx="1394664" cy="8026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A28259-37D9-41AB-BDF5-526D2E4954D9}"/>
              </a:ext>
            </a:extLst>
          </p:cNvPr>
          <p:cNvSpPr txBox="1"/>
          <p:nvPr/>
        </p:nvSpPr>
        <p:spPr>
          <a:xfrm>
            <a:off x="88398" y="954800"/>
            <a:ext cx="8514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rgbClr val="FF0000"/>
                </a:solidFill>
              </a:rPr>
              <a:t>Goal</a:t>
            </a:r>
            <a:r>
              <a:rPr lang="en-US" sz="2300" dirty="0">
                <a:solidFill>
                  <a:srgbClr val="FF0000"/>
                </a:solidFill>
              </a:rPr>
              <a:t>: </a:t>
            </a:r>
            <a:r>
              <a:rPr lang="en-US" sz="2300" dirty="0">
                <a:solidFill>
                  <a:schemeClr val="bg1"/>
                </a:solidFill>
              </a:rPr>
              <a:t>Enable the development of technologies for icy regolith excavation and delivering of acquired resources to designated areas.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6993E73-DA5F-4DAC-8447-A4B3FA576982}"/>
              </a:ext>
            </a:extLst>
          </p:cNvPr>
          <p:cNvGrpSpPr/>
          <p:nvPr/>
        </p:nvGrpSpPr>
        <p:grpSpPr>
          <a:xfrm>
            <a:off x="281980" y="2431320"/>
            <a:ext cx="4362224" cy="4326147"/>
            <a:chOff x="0" y="848764"/>
            <a:chExt cx="4328746" cy="4307756"/>
          </a:xfrm>
          <a:scene3d>
            <a:camera prst="orthographicFront"/>
            <a:lightRig rig="flat" dir="t"/>
          </a:scene3d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64BD430-58C3-4E03-A59E-8A8756E3648E}"/>
                </a:ext>
              </a:extLst>
            </p:cNvPr>
            <p:cNvSpPr/>
            <p:nvPr/>
          </p:nvSpPr>
          <p:spPr>
            <a:xfrm>
              <a:off x="0" y="848764"/>
              <a:ext cx="4328746" cy="4307756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2CA5B9-19AB-418D-811F-BEBE155C0940}"/>
                </a:ext>
              </a:extLst>
            </p:cNvPr>
            <p:cNvSpPr txBox="1"/>
            <p:nvPr/>
          </p:nvSpPr>
          <p:spPr>
            <a:xfrm>
              <a:off x="0" y="848764"/>
              <a:ext cx="4328746" cy="43077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u="sng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Phase 1 – System Architecture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8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Design a system architecture for excavation of icy regolith inside a permanently shadowed region (PSR) and delivery of water to a storage plant located outside the PSR at the lunar south pole.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Teams will have 7 months to register and submit concept designs; total timeline including judging is 9 months.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8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Prize Purse: Up to $500K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First place - $125K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Second place - $75K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Third place - $50K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Up to 10 runners up - $25K each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endParaRPr lang="en-US" sz="1400" b="1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Planned to open in Nov 2020</a:t>
              </a:r>
              <a:endParaRPr lang="en-US" sz="14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4B49CF-3A3E-4BB5-8EB2-54EBBA0FF7AE}"/>
              </a:ext>
            </a:extLst>
          </p:cNvPr>
          <p:cNvGrpSpPr/>
          <p:nvPr/>
        </p:nvGrpSpPr>
        <p:grpSpPr>
          <a:xfrm>
            <a:off x="4622752" y="2425146"/>
            <a:ext cx="4362224" cy="4326147"/>
            <a:chOff x="4328746" y="848764"/>
            <a:chExt cx="4328746" cy="4307756"/>
          </a:xfrm>
          <a:scene3d>
            <a:camera prst="orthographicFront"/>
            <a:lightRig rig="flat" dir="t"/>
          </a:scene3d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4026DD-A19B-41B5-9F03-6330A9B6F621}"/>
                </a:ext>
              </a:extLst>
            </p:cNvPr>
            <p:cNvSpPr/>
            <p:nvPr/>
          </p:nvSpPr>
          <p:spPr>
            <a:xfrm>
              <a:off x="4328746" y="848764"/>
              <a:ext cx="4328746" cy="4307756"/>
            </a:xfrm>
            <a:prstGeom prst="rect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A07312-4536-469F-B161-C44F6639CADA}"/>
                </a:ext>
              </a:extLst>
            </p:cNvPr>
            <p:cNvSpPr txBox="1"/>
            <p:nvPr/>
          </p:nvSpPr>
          <p:spPr>
            <a:xfrm>
              <a:off x="4328746" y="848764"/>
              <a:ext cx="4328746" cy="430775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u="sng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Phase 2: Excavation Technologies*</a:t>
              </a:r>
              <a:endParaRPr lang="en-US" sz="1400" b="1" u="sng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8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Design and build excavation technologies to be demonstrated in simulated lunar conditions. 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endParaRPr lang="en-US" sz="14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Teams will not have to compete in Phase 1 to participate in Phase 2.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endParaRPr lang="en-US" sz="14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Rules for Phase 2 will be released prior to the opening of the phase.</a:t>
              </a:r>
            </a:p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None/>
              </a:pPr>
              <a:endParaRPr lang="en-US" sz="14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Prize Purse: Up to $4.5M</a:t>
              </a: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>
                  <a:solidFill>
                    <a:schemeClr val="tx1"/>
                  </a:solidFill>
                  <a:latin typeface="OPTIEdgarBold-Extended" pitchFamily="2" charset="0"/>
                  <a:cs typeface="Arial" panose="020B0604020202020204" pitchFamily="34" charset="0"/>
                </a:rPr>
                <a:t>Duration: 27 months</a:t>
              </a: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  <a:latin typeface="OPTIEdgarBold-Extended"/>
                </a:rPr>
                <a:t>*Phase 2 will open pending successful results of Phase 1</a:t>
              </a:r>
            </a:p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kern="1200" dirty="0">
                <a:solidFill>
                  <a:schemeClr val="tx1"/>
                </a:solidFill>
                <a:latin typeface="OPTIEdgarBold-Extended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F860AC5-BA4F-47F4-A916-B6E80B3C615D}"/>
              </a:ext>
            </a:extLst>
          </p:cNvPr>
          <p:cNvSpPr/>
          <p:nvPr/>
        </p:nvSpPr>
        <p:spPr>
          <a:xfrm>
            <a:off x="9106091" y="2961448"/>
            <a:ext cx="3085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https://breaktheicechallenge.com/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AD6CD2-12C2-4F84-B204-BAAAF31B01B5}"/>
              </a:ext>
            </a:extLst>
          </p:cNvPr>
          <p:cNvSpPr txBox="1"/>
          <p:nvPr/>
        </p:nvSpPr>
        <p:spPr>
          <a:xfrm>
            <a:off x="10294430" y="3632162"/>
            <a:ext cx="158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Nasa.gov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 err="1">
                <a:solidFill>
                  <a:schemeClr val="bg1"/>
                </a:solidFill>
              </a:rPr>
              <a:t>winit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A333C5-7892-481E-AA15-9FAC266AE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287" y="3579659"/>
            <a:ext cx="455143" cy="4551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5C6B6C-3F7F-421D-B81B-E34C4A1248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6029" y="4271001"/>
            <a:ext cx="377331" cy="3903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0542052-6DE6-4777-9B5F-ADC1091DD442}"/>
              </a:ext>
            </a:extLst>
          </p:cNvPr>
          <p:cNvSpPr txBox="1"/>
          <p:nvPr/>
        </p:nvSpPr>
        <p:spPr>
          <a:xfrm>
            <a:off x="10564348" y="4281506"/>
            <a:ext cx="85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nasacc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5F28D05-96C2-45DE-9A17-30668E3A52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6029" y="4870480"/>
            <a:ext cx="383836" cy="37082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0155518-EF61-454A-9D01-06CCFDB2420B}"/>
              </a:ext>
            </a:extLst>
          </p:cNvPr>
          <p:cNvSpPr txBox="1"/>
          <p:nvPr/>
        </p:nvSpPr>
        <p:spPr>
          <a:xfrm>
            <a:off x="10321140" y="4871226"/>
            <a:ext cx="138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 err="1">
                <a:solidFill>
                  <a:schemeClr val="bg1"/>
                </a:solidFill>
              </a:rPr>
              <a:t>NASAPrize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1E78B92-FE23-40EF-9FBC-4383DC8AEA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9010" y="5460044"/>
            <a:ext cx="383836" cy="43011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9CC71B9-5363-4C0A-9438-831F155C63F5}"/>
              </a:ext>
            </a:extLst>
          </p:cNvPr>
          <p:cNvSpPr txBox="1"/>
          <p:nvPr/>
        </p:nvSpPr>
        <p:spPr>
          <a:xfrm>
            <a:off x="10426465" y="5490433"/>
            <a:ext cx="1450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US" dirty="0" err="1">
                <a:solidFill>
                  <a:schemeClr val="bg1"/>
                </a:solidFill>
              </a:rPr>
              <a:t>nasaprize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69F9B3-57C3-4EE1-9C4D-F24D046679EB}"/>
              </a:ext>
            </a:extLst>
          </p:cNvPr>
          <p:cNvSpPr txBox="1"/>
          <p:nvPr/>
        </p:nvSpPr>
        <p:spPr>
          <a:xfrm>
            <a:off x="113676" y="1820087"/>
            <a:ext cx="3173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Total Prize Purse</a:t>
            </a:r>
            <a:r>
              <a:rPr lang="en-US" sz="2000" dirty="0">
                <a:solidFill>
                  <a:srgbClr val="FF0000"/>
                </a:solidFill>
              </a:rPr>
              <a:t>: </a:t>
            </a:r>
            <a:r>
              <a:rPr lang="en-US" sz="2000" dirty="0">
                <a:solidFill>
                  <a:schemeClr val="bg1"/>
                </a:solidFill>
              </a:rPr>
              <a:t>Up to $5M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5CB464-2C4C-43B4-ABD1-813779FF1F38}"/>
              </a:ext>
            </a:extLst>
          </p:cNvPr>
          <p:cNvSpPr txBox="1"/>
          <p:nvPr/>
        </p:nvSpPr>
        <p:spPr>
          <a:xfrm>
            <a:off x="3334177" y="1828738"/>
            <a:ext cx="1970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Duration</a:t>
            </a:r>
            <a:r>
              <a:rPr lang="en-US" sz="2000" dirty="0">
                <a:solidFill>
                  <a:srgbClr val="FF0000"/>
                </a:solidFill>
              </a:rPr>
              <a:t>: </a:t>
            </a:r>
            <a:r>
              <a:rPr lang="en-US" sz="2000" dirty="0">
                <a:solidFill>
                  <a:schemeClr val="bg1"/>
                </a:solidFill>
              </a:rPr>
              <a:t>3 years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9BBED7-8F04-4A37-867E-CEAE86A8FEAC}"/>
              </a:ext>
            </a:extLst>
          </p:cNvPr>
          <p:cNvSpPr txBox="1"/>
          <p:nvPr/>
        </p:nvSpPr>
        <p:spPr>
          <a:xfrm>
            <a:off x="5452759" y="1844640"/>
            <a:ext cx="1345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Phases</a:t>
            </a:r>
            <a:r>
              <a:rPr lang="en-US" sz="2000" dirty="0">
                <a:solidFill>
                  <a:srgbClr val="FF0000"/>
                </a:solidFill>
              </a:rPr>
              <a:t>: </a:t>
            </a:r>
            <a:r>
              <a:rPr lang="en-US" sz="2000" dirty="0">
                <a:solidFill>
                  <a:schemeClr val="bg1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646669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229</Words>
  <Application>Microsoft Macintosh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OPTIEdgarBold-Extended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Vetcha, Naveen (MSFC-ST21)[ESSCA]</dc:creator>
  <cp:lastModifiedBy>Turner, Dawn Mercer (MSFC-ST21)</cp:lastModifiedBy>
  <cp:revision>11</cp:revision>
  <dcterms:created xsi:type="dcterms:W3CDTF">2020-10-06T21:46:01Z</dcterms:created>
  <dcterms:modified xsi:type="dcterms:W3CDTF">2020-10-07T18:40:32Z</dcterms:modified>
</cp:coreProperties>
</file>