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9" r:id="rId3"/>
    <p:sldId id="258" r:id="rId4"/>
    <p:sldId id="260" r:id="rId5"/>
    <p:sldId id="261" r:id="rId6"/>
    <p:sldId id="262" r:id="rId7"/>
    <p:sldId id="264" r:id="rId8"/>
    <p:sldId id="263" r:id="rId9"/>
    <p:sldId id="265" r:id="rId10"/>
    <p:sldId id="267" r:id="rId11"/>
    <p:sldId id="266" r:id="rId12"/>
    <p:sldId id="268" r:id="rId13"/>
    <p:sldId id="271" r:id="rId14"/>
    <p:sldId id="269" r:id="rId15"/>
    <p:sldId id="270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ater, Tracie J. (MSFC-EM04)" initials="PTJ(" lastIdx="2" clrIdx="0">
    <p:extLst>
      <p:ext uri="{19B8F6BF-5375-455C-9EA6-DF929625EA0E}">
        <p15:presenceInfo xmlns:p15="http://schemas.microsoft.com/office/powerpoint/2012/main" userId="S-1-5-21-330711430-3775241029-4075259233-40028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6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99008D-2EE5-4304-AE4A-37B5CB3710B7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4DE651-BC87-468D-893C-7B3F850A2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634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5990B-5AD7-5D4C-9C3B-F81AF0CEE83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848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F809-331E-414B-9F45-9165FA34A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2FB94-41F0-430C-8E6F-B7EFF2457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F809-331E-414B-9F45-9165FA34A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2FB94-41F0-430C-8E6F-B7EFF2457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95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F809-331E-414B-9F45-9165FA34A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2FB94-41F0-430C-8E6F-B7EFF2457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737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F809-331E-414B-9F45-9165FA34A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2FB94-41F0-430C-8E6F-B7EFF2457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347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F809-331E-414B-9F45-9165FA34A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2FB94-41F0-430C-8E6F-B7EFF2457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001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F809-331E-414B-9F45-9165FA34A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2FB94-41F0-430C-8E6F-B7EFF2457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561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F809-331E-414B-9F45-9165FA34A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2FB94-41F0-430C-8E6F-B7EFF2457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9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F809-331E-414B-9F45-9165FA34A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2FB94-41F0-430C-8E6F-B7EFF2457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316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F809-331E-414B-9F45-9165FA34A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2FB94-41F0-430C-8E6F-B7EFF2457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387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F809-331E-414B-9F45-9165FA34A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2FB94-41F0-430C-8E6F-B7EFF2457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201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2F809-331E-414B-9F45-9165FA34A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2FB94-41F0-430C-8E6F-B7EFF2457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809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360727" y="6673273"/>
            <a:ext cx="831272" cy="207818"/>
          </a:xfrm>
          <a:prstGeom prst="rect">
            <a:avLst/>
          </a:prstGeom>
        </p:spPr>
        <p:txBody>
          <a:bodyPr/>
          <a:lstStyle/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073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2F809-331E-414B-9F45-9165FA34AE79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2FB94-41F0-430C-8E6F-B7EFF2457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436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en.wikipedia.org/wiki/File:FDM_by_Zureks.png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24000" y="-1"/>
            <a:ext cx="9144001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34000" y="52578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6" name="Picture 15" descr="moon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1456" y="519467"/>
            <a:ext cx="1629833" cy="1221666"/>
          </a:xfrm>
          <a:prstGeom prst="rect">
            <a:avLst/>
          </a:prstGeom>
        </p:spPr>
      </p:pic>
      <p:pic>
        <p:nvPicPr>
          <p:cNvPr id="20" name="Picture 19" descr="asteroids.psd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8170" y="669107"/>
            <a:ext cx="689830" cy="496988"/>
          </a:xfrm>
          <a:prstGeom prst="rect">
            <a:avLst/>
          </a:prstGeom>
        </p:spPr>
      </p:pic>
      <p:pic>
        <p:nvPicPr>
          <p:cNvPr id="23" name="Picture 22" descr="mars.psd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6920" y="323620"/>
            <a:ext cx="968744" cy="97178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24000" y="2209800"/>
            <a:ext cx="9144000" cy="20574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3D Printing at NASA</a:t>
            </a:r>
          </a:p>
          <a:p>
            <a:pPr algn="ctr"/>
            <a:endParaRPr lang="en-US" sz="240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Maryland STEM Festival</a:t>
            </a:r>
          </a:p>
        </p:txBody>
      </p:sp>
      <p:pic>
        <p:nvPicPr>
          <p:cNvPr id="4" name="Picture 6" descr="http://spaceflight.nasa.gov/gallery/images/station/iss027e036706_small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333" b="90000" l="5000" r="94000">
                        <a14:foregroundMark x1="18667" y1="76667" x2="18667" y2="76667"/>
                        <a14:foregroundMark x1="20000" y1="73333" x2="20000" y2="73333"/>
                        <a14:foregroundMark x1="20667" y1="70000" x2="16333" y2="85667"/>
                        <a14:foregroundMark x1="15667" y1="85667" x2="12667" y2="86667"/>
                        <a14:foregroundMark x1="14000" y1="87000" x2="11667" y2="87667"/>
                        <a14:foregroundMark x1="7000" y1="89667" x2="15667" y2="62333"/>
                        <a14:foregroundMark x1="12000" y1="69667" x2="5000" y2="90000"/>
                        <a14:foregroundMark x1="61333" y1="69333" x2="69333" y2="66333"/>
                        <a14:foregroundMark x1="68000" y1="77333" x2="61333" y2="81000"/>
                        <a14:foregroundMark x1="70000" y1="75000" x2="75333" y2="71000"/>
                        <a14:foregroundMark x1="86667" y1="27667" x2="94000" y2="16333"/>
                        <a14:foregroundMark x1="85333" y1="18000" x2="89333" y2="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3460" y="885916"/>
            <a:ext cx="1752600" cy="1752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2"/>
          <p:cNvSpPr txBox="1">
            <a:spLocks/>
          </p:cNvSpPr>
          <p:nvPr/>
        </p:nvSpPr>
        <p:spPr>
          <a:xfrm>
            <a:off x="1246920" y="2308065"/>
            <a:ext cx="9842500" cy="119713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endParaRPr lang="en-US" sz="1100" dirty="0">
              <a:solidFill>
                <a:srgbClr val="333399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24700" y="26416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id="{5BF2364D-EE3E-1044-8437-F7D7CFD76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48800" y="162773"/>
            <a:ext cx="1072606" cy="89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85B209B-B229-E944-B061-32D2BF7FEA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16701" y="4461930"/>
            <a:ext cx="2234754" cy="22347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70783" y="4457798"/>
            <a:ext cx="5531457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Tracie Prater, Ph.D. NASA Marshall Space Flight Center (MSFC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Susan Martinez, NASA MSFC</a:t>
            </a:r>
            <a:endParaRPr lang="en-US" dirty="0">
              <a:solidFill>
                <a:schemeClr val="bg1"/>
              </a:solidFill>
            </a:endParaRPr>
          </a:p>
          <a:p>
            <a:endParaRPr lang="en-US" sz="13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59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38"/>
    </mc:Choice>
    <mc:Fallback xmlns="">
      <p:transition spd="slow" advTm="9638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>
            <a:extLst>
              <a:ext uri="{FF2B5EF4-FFF2-40B4-BE49-F238E27FC236}">
                <a16:creationId xmlns:a16="http://schemas.microsoft.com/office/drawing/2014/main" id="{E32C4CC0-B5B5-734E-9C0E-A1FD387CAF85}"/>
              </a:ext>
            </a:extLst>
          </p:cNvPr>
          <p:cNvSpPr/>
          <p:nvPr/>
        </p:nvSpPr>
        <p:spPr>
          <a:xfrm>
            <a:off x="1063393" y="1281651"/>
            <a:ext cx="4667793" cy="3873823"/>
          </a:xfrm>
          <a:prstGeom prst="round2Diag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44160" y="1581351"/>
            <a:ext cx="2603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Tracie Prater</a:t>
            </a:r>
            <a:endParaRPr lang="en-US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D10E8F-33A9-054D-8898-83E4E8A5777C}"/>
              </a:ext>
            </a:extLst>
          </p:cNvPr>
          <p:cNvSpPr txBox="1"/>
          <p:nvPr/>
        </p:nvSpPr>
        <p:spPr>
          <a:xfrm>
            <a:off x="1503776" y="2185725"/>
            <a:ext cx="3484630" cy="25951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 attended Eastern Kentucky University (B.S.) and Vanderbilt University (M.S., Ph.D)</a:t>
            </a: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 am a Materials and Processes Engineer at NASA MSFC</a:t>
            </a: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 have a dog (</a:t>
            </a:r>
            <a:r>
              <a:rPr lang="en-US" sz="20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Laika</a:t>
            </a:r>
            <a:r>
              <a:rPr lang="en-US" sz="20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 am also a SCUBA diver</a:t>
            </a: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3949" y="974759"/>
            <a:ext cx="3395966" cy="463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10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2">
            <a:extLst>
              <a:ext uri="{FF2B5EF4-FFF2-40B4-BE49-F238E27FC236}">
                <a16:creationId xmlns:a16="http://schemas.microsoft.com/office/drawing/2014/main" id="{E32C4CC0-B5B5-734E-9C0E-A1FD387CAF85}"/>
              </a:ext>
            </a:extLst>
          </p:cNvPr>
          <p:cNvSpPr/>
          <p:nvPr/>
        </p:nvSpPr>
        <p:spPr>
          <a:xfrm>
            <a:off x="1168231" y="1281651"/>
            <a:ext cx="4667793" cy="3431177"/>
          </a:xfrm>
          <a:prstGeom prst="round2Diag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D10E8F-33A9-054D-8898-83E4E8A5777C}"/>
              </a:ext>
            </a:extLst>
          </p:cNvPr>
          <p:cNvSpPr txBox="1"/>
          <p:nvPr/>
        </p:nvSpPr>
        <p:spPr>
          <a:xfrm>
            <a:off x="1651821" y="2185725"/>
            <a:ext cx="3484630" cy="25951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 attended the University of Kentucky (BSME)</a:t>
            </a: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 am an Additive Manufacturing Engineer at NASA MSFC</a:t>
            </a: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 have a dog (Jupiter) and a cat (Juno)</a:t>
            </a: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00195" y="1607477"/>
            <a:ext cx="2603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Susan Martinez</a:t>
            </a:r>
            <a:endParaRPr lang="en-US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643" y="833556"/>
            <a:ext cx="3490752" cy="465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24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>
          <a:xfrm>
            <a:off x="2773017" y="288235"/>
            <a:ext cx="6977270" cy="95284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3013403" y="5698336"/>
            <a:ext cx="1931119" cy="423193"/>
          </a:xfrm>
          <a:prstGeom prst="rect">
            <a:avLst/>
          </a:prstGeom>
          <a:noFill/>
          <a:ln w="19050" cmpd="sng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buFont typeface="Symbol" pitchFamily="18" charset="2"/>
              <a:buNone/>
            </a:pPr>
            <a:r>
              <a:rPr lang="en-US" sz="1100" b="1" dirty="0">
                <a:solidFill>
                  <a:srgbClr val="FFFFFF"/>
                </a:solidFill>
                <a:latin typeface="Century Gothic"/>
                <a:ea typeface="KBbubblegum"/>
                <a:cs typeface="Century Gothic"/>
              </a:rPr>
              <a:t>Johnson Space Center</a:t>
            </a:r>
          </a:p>
          <a:p>
            <a:pPr marL="225425" lvl="1" indent="-109538">
              <a:buFontTx/>
              <a:buChar char="•"/>
            </a:pPr>
            <a:r>
              <a:rPr lang="en-US" sz="1050" dirty="0">
                <a:solidFill>
                  <a:srgbClr val="FFFFFF"/>
                </a:solidFill>
                <a:latin typeface="Century Gothic"/>
                <a:ea typeface="KBbubblegum"/>
                <a:cs typeface="Century Gothic"/>
              </a:rPr>
              <a:t>Orion Program</a:t>
            </a:r>
          </a:p>
        </p:txBody>
      </p:sp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9060310" y="4781470"/>
            <a:ext cx="1151357" cy="769441"/>
          </a:xfrm>
          <a:prstGeom prst="rect">
            <a:avLst/>
          </a:prstGeom>
          <a:noFill/>
          <a:ln w="19050" cmpd="sng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buFont typeface="Symbol" pitchFamily="18" charset="2"/>
              <a:buNone/>
            </a:pPr>
            <a:r>
              <a:rPr lang="en-US" sz="1100" b="1" dirty="0">
                <a:solidFill>
                  <a:srgbClr val="FFFFFF"/>
                </a:solidFill>
                <a:latin typeface="Century Gothic"/>
                <a:ea typeface="KBbubblegum"/>
                <a:cs typeface="Century Gothic"/>
              </a:rPr>
              <a:t>Kennedy Space Center</a:t>
            </a:r>
            <a:endParaRPr lang="en-US" sz="1050" b="1" dirty="0">
              <a:solidFill>
                <a:srgbClr val="FFFFFF"/>
              </a:solidFill>
              <a:latin typeface="Century Gothic"/>
              <a:ea typeface="KBbubblegum"/>
              <a:cs typeface="Century Gothic"/>
            </a:endParaRPr>
          </a:p>
          <a:p>
            <a:pPr marL="225425" lvl="1" indent="-109538">
              <a:buFont typeface="Arial" pitchFamily="34" charset="0"/>
              <a:buChar char="•"/>
            </a:pPr>
            <a:r>
              <a:rPr lang="en-US" sz="1050" dirty="0">
                <a:solidFill>
                  <a:srgbClr val="FFFFFF"/>
                </a:solidFill>
                <a:latin typeface="Century Gothic"/>
                <a:ea typeface="KBbubblegum"/>
                <a:cs typeface="Century Gothic"/>
              </a:rPr>
              <a:t>Ground Operations</a:t>
            </a:r>
          </a:p>
        </p:txBody>
      </p:sp>
      <p:sp>
        <p:nvSpPr>
          <p:cNvPr id="6" name="Rectangle 15"/>
          <p:cNvSpPr>
            <a:spLocks noChangeArrowheads="1"/>
          </p:cNvSpPr>
          <p:nvPr/>
        </p:nvSpPr>
        <p:spPr bwMode="auto">
          <a:xfrm>
            <a:off x="7043674" y="5275262"/>
            <a:ext cx="1371913" cy="600164"/>
          </a:xfrm>
          <a:prstGeom prst="rect">
            <a:avLst/>
          </a:prstGeom>
          <a:noFill/>
          <a:ln w="19050" cmpd="sng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buFont typeface="Symbol" pitchFamily="18" charset="2"/>
              <a:buNone/>
            </a:pPr>
            <a:r>
              <a:rPr lang="en-US" sz="1100" b="1" dirty="0">
                <a:solidFill>
                  <a:srgbClr val="FFFFFF"/>
                </a:solidFill>
                <a:latin typeface="Century Gothic"/>
                <a:ea typeface="KBbubblegum"/>
                <a:cs typeface="Century Gothic"/>
              </a:rPr>
              <a:t>Marshall Space Flight Center</a:t>
            </a:r>
          </a:p>
          <a:p>
            <a:pPr marL="225425" lvl="1" indent="-109538">
              <a:buFontTx/>
              <a:buChar char="•"/>
            </a:pPr>
            <a:r>
              <a:rPr lang="en-US" sz="1050" dirty="0">
                <a:solidFill>
                  <a:srgbClr val="FFFFFF"/>
                </a:solidFill>
                <a:latin typeface="Century Gothic"/>
                <a:ea typeface="KBbubblegum"/>
                <a:cs typeface="Century Gothic"/>
              </a:rPr>
              <a:t>SLS Program </a:t>
            </a: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4894459" y="1617021"/>
            <a:ext cx="2021181" cy="261610"/>
          </a:xfrm>
          <a:prstGeom prst="rect">
            <a:avLst/>
          </a:prstGeom>
          <a:noFill/>
          <a:ln w="19050" cmpd="sng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111125" indent="-111125" algn="r">
              <a:buClr>
                <a:srgbClr val="FF0000"/>
              </a:buClr>
              <a:buFont typeface="Symbol" pitchFamily="18" charset="2"/>
              <a:buNone/>
            </a:pPr>
            <a:r>
              <a:rPr lang="en-US" sz="1100" b="1" dirty="0">
                <a:solidFill>
                  <a:srgbClr val="FFFFFF"/>
                </a:solidFill>
                <a:latin typeface="Century Gothic"/>
                <a:ea typeface="KBbubblegum"/>
                <a:cs typeface="Century Gothic"/>
              </a:rPr>
              <a:t>Glenn Research Center</a:t>
            </a:r>
            <a:endParaRPr lang="en-US" sz="900" b="1" dirty="0">
              <a:solidFill>
                <a:srgbClr val="FFFFFF"/>
              </a:solidFill>
              <a:latin typeface="Century Gothic"/>
              <a:ea typeface="KBbubblegum"/>
              <a:cs typeface="Century Gothic"/>
            </a:endParaRPr>
          </a:p>
        </p:txBody>
      </p:sp>
      <p:sp>
        <p:nvSpPr>
          <p:cNvPr id="8" name="Rectangle 17"/>
          <p:cNvSpPr>
            <a:spLocks noChangeArrowheads="1"/>
          </p:cNvSpPr>
          <p:nvPr/>
        </p:nvSpPr>
        <p:spPr bwMode="auto">
          <a:xfrm>
            <a:off x="5541817" y="1281896"/>
            <a:ext cx="2382987" cy="261610"/>
          </a:xfrm>
          <a:prstGeom prst="rect">
            <a:avLst/>
          </a:prstGeom>
          <a:noFill/>
          <a:ln w="19050" cmpd="sng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buClr>
                <a:srgbClr val="FF0000"/>
              </a:buClr>
              <a:buFont typeface="Symbol" pitchFamily="18" charset="2"/>
              <a:buNone/>
            </a:pPr>
            <a:r>
              <a:rPr lang="en-US" sz="1100" b="1" dirty="0">
                <a:solidFill>
                  <a:srgbClr val="FFFFFF"/>
                </a:solidFill>
                <a:latin typeface="Century Gothic"/>
                <a:ea typeface="KBbubblegum"/>
                <a:cs typeface="Century Gothic"/>
              </a:rPr>
              <a:t>Goddard Space Flight Center</a:t>
            </a:r>
          </a:p>
        </p:txBody>
      </p:sp>
      <p:sp>
        <p:nvSpPr>
          <p:cNvPr id="10" name="Line 156"/>
          <p:cNvSpPr>
            <a:spLocks noChangeShapeType="1"/>
          </p:cNvSpPr>
          <p:nvPr/>
        </p:nvSpPr>
        <p:spPr bwMode="auto">
          <a:xfrm>
            <a:off x="2036303" y="3796745"/>
            <a:ext cx="541338" cy="1179506"/>
          </a:xfrm>
          <a:prstGeom prst="line">
            <a:avLst/>
          </a:prstGeom>
          <a:noFill/>
          <a:ln w="19050" cmpd="sng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600" b="1" dirty="0">
              <a:solidFill>
                <a:srgbClr val="FFFFFF"/>
              </a:solidFill>
              <a:latin typeface="Century Gothic"/>
              <a:ea typeface="KBbubblegum"/>
              <a:cs typeface="Century Gothic"/>
            </a:endParaRPr>
          </a:p>
        </p:txBody>
      </p:sp>
      <p:sp>
        <p:nvSpPr>
          <p:cNvPr id="11" name="Line 157"/>
          <p:cNvSpPr>
            <a:spLocks noChangeShapeType="1"/>
          </p:cNvSpPr>
          <p:nvPr/>
        </p:nvSpPr>
        <p:spPr bwMode="auto">
          <a:xfrm flipH="1">
            <a:off x="1569157" y="3840536"/>
            <a:ext cx="386853" cy="788255"/>
          </a:xfrm>
          <a:prstGeom prst="line">
            <a:avLst/>
          </a:prstGeom>
          <a:noFill/>
          <a:ln w="19050" cmpd="sng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600" b="1" dirty="0">
              <a:solidFill>
                <a:srgbClr val="FFFFFF"/>
              </a:solidFill>
              <a:latin typeface="Century Gothic"/>
              <a:ea typeface="KBbubblegum"/>
              <a:cs typeface="Century Gothic"/>
            </a:endParaRPr>
          </a:p>
        </p:txBody>
      </p:sp>
      <p:sp>
        <p:nvSpPr>
          <p:cNvPr id="12" name="Line 158"/>
          <p:cNvSpPr>
            <a:spLocks noChangeShapeType="1"/>
          </p:cNvSpPr>
          <p:nvPr/>
        </p:nvSpPr>
        <p:spPr bwMode="auto">
          <a:xfrm>
            <a:off x="7401169" y="4095992"/>
            <a:ext cx="129084" cy="1197368"/>
          </a:xfrm>
          <a:prstGeom prst="line">
            <a:avLst/>
          </a:prstGeom>
          <a:noFill/>
          <a:ln w="19050" cmpd="sng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600" b="1" dirty="0">
              <a:solidFill>
                <a:srgbClr val="FFFFFF"/>
              </a:solidFill>
              <a:latin typeface="Century Gothic"/>
              <a:ea typeface="KBbubblegum"/>
              <a:cs typeface="Century Gothic"/>
            </a:endParaRPr>
          </a:p>
        </p:txBody>
      </p:sp>
      <p:sp>
        <p:nvSpPr>
          <p:cNvPr id="13" name="Line 159"/>
          <p:cNvSpPr>
            <a:spLocks noChangeShapeType="1"/>
          </p:cNvSpPr>
          <p:nvPr/>
        </p:nvSpPr>
        <p:spPr bwMode="auto">
          <a:xfrm flipH="1">
            <a:off x="4670742" y="5205386"/>
            <a:ext cx="1161113" cy="638272"/>
          </a:xfrm>
          <a:prstGeom prst="line">
            <a:avLst/>
          </a:prstGeom>
          <a:noFill/>
          <a:ln w="19050" cmpd="sng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600" b="1" dirty="0">
              <a:solidFill>
                <a:srgbClr val="FFFFFF"/>
              </a:solidFill>
              <a:latin typeface="Century Gothic"/>
              <a:ea typeface="KBbubblegum"/>
              <a:cs typeface="Century Gothic"/>
            </a:endParaRPr>
          </a:p>
        </p:txBody>
      </p:sp>
      <p:sp>
        <p:nvSpPr>
          <p:cNvPr id="14" name="Line 161"/>
          <p:cNvSpPr>
            <a:spLocks noChangeShapeType="1"/>
          </p:cNvSpPr>
          <p:nvPr/>
        </p:nvSpPr>
        <p:spPr bwMode="auto">
          <a:xfrm flipH="1">
            <a:off x="6556587" y="4913440"/>
            <a:ext cx="530721" cy="498453"/>
          </a:xfrm>
          <a:prstGeom prst="line">
            <a:avLst/>
          </a:prstGeom>
          <a:noFill/>
          <a:ln w="19050" cmpd="sng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600" b="1" dirty="0">
              <a:solidFill>
                <a:srgbClr val="FFFFFF"/>
              </a:solidFill>
              <a:latin typeface="Century Gothic"/>
              <a:ea typeface="KBbubblegum"/>
              <a:cs typeface="Century Gothic"/>
            </a:endParaRPr>
          </a:p>
        </p:txBody>
      </p:sp>
      <p:sp>
        <p:nvSpPr>
          <p:cNvPr id="15" name="Line 162"/>
          <p:cNvSpPr>
            <a:spLocks noChangeShapeType="1"/>
          </p:cNvSpPr>
          <p:nvPr/>
        </p:nvSpPr>
        <p:spPr bwMode="auto">
          <a:xfrm flipH="1">
            <a:off x="8916670" y="4936852"/>
            <a:ext cx="183438" cy="356508"/>
          </a:xfrm>
          <a:prstGeom prst="line">
            <a:avLst/>
          </a:prstGeom>
          <a:noFill/>
          <a:ln w="19050" cmpd="sng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600" b="1" dirty="0">
              <a:solidFill>
                <a:srgbClr val="FFFFFF"/>
              </a:solidFill>
              <a:latin typeface="Century Gothic"/>
              <a:ea typeface="KBbubblegum"/>
              <a:cs typeface="Century Gothic"/>
            </a:endParaRPr>
          </a:p>
        </p:txBody>
      </p:sp>
      <p:sp>
        <p:nvSpPr>
          <p:cNvPr id="16" name="Line 169"/>
          <p:cNvSpPr>
            <a:spLocks noChangeShapeType="1"/>
          </p:cNvSpPr>
          <p:nvPr/>
        </p:nvSpPr>
        <p:spPr bwMode="auto">
          <a:xfrm flipH="1" flipV="1">
            <a:off x="6939051" y="1762936"/>
            <a:ext cx="790580" cy="1033891"/>
          </a:xfrm>
          <a:prstGeom prst="line">
            <a:avLst/>
          </a:prstGeom>
          <a:noFill/>
          <a:ln w="19050" cmpd="sng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600" b="1" dirty="0">
              <a:solidFill>
                <a:srgbClr val="FFFFFF"/>
              </a:solidFill>
              <a:latin typeface="Century Gothic"/>
              <a:ea typeface="KBbubblegum"/>
              <a:cs typeface="Century Gothic"/>
            </a:endParaRPr>
          </a:p>
        </p:txBody>
      </p:sp>
      <p:sp>
        <p:nvSpPr>
          <p:cNvPr id="20" name="Line 168"/>
          <p:cNvSpPr>
            <a:spLocks noChangeShapeType="1"/>
          </p:cNvSpPr>
          <p:nvPr/>
        </p:nvSpPr>
        <p:spPr bwMode="auto">
          <a:xfrm flipH="1" flipV="1">
            <a:off x="7853432" y="1428843"/>
            <a:ext cx="788594" cy="1477465"/>
          </a:xfrm>
          <a:prstGeom prst="line">
            <a:avLst/>
          </a:prstGeom>
          <a:noFill/>
          <a:ln w="19050" cmpd="sng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600" b="1" dirty="0">
              <a:solidFill>
                <a:srgbClr val="FFFFFF"/>
              </a:solidFill>
              <a:latin typeface="Century Gothic"/>
              <a:ea typeface="KBbubblegum"/>
              <a:cs typeface="Century Gothic"/>
            </a:endParaRPr>
          </a:p>
        </p:txBody>
      </p:sp>
      <p:sp>
        <p:nvSpPr>
          <p:cNvPr id="21" name="Line 168"/>
          <p:cNvSpPr>
            <a:spLocks noChangeShapeType="1"/>
          </p:cNvSpPr>
          <p:nvPr/>
        </p:nvSpPr>
        <p:spPr bwMode="auto">
          <a:xfrm flipH="1" flipV="1">
            <a:off x="8751510" y="3351524"/>
            <a:ext cx="285524" cy="232477"/>
          </a:xfrm>
          <a:prstGeom prst="line">
            <a:avLst/>
          </a:prstGeom>
          <a:noFill/>
          <a:ln w="19050" cmpd="sng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600" b="1" dirty="0">
              <a:solidFill>
                <a:srgbClr val="FFFFFF"/>
              </a:solidFill>
              <a:latin typeface="Century Gothic"/>
              <a:ea typeface="KBbubblegum"/>
              <a:cs typeface="Century Gothic"/>
            </a:endParaRPr>
          </a:p>
        </p:txBody>
      </p:sp>
      <p:sp>
        <p:nvSpPr>
          <p:cNvPr id="22" name="Rectangle 17"/>
          <p:cNvSpPr>
            <a:spLocks noChangeArrowheads="1"/>
          </p:cNvSpPr>
          <p:nvPr/>
        </p:nvSpPr>
        <p:spPr bwMode="auto">
          <a:xfrm>
            <a:off x="8986370" y="2749320"/>
            <a:ext cx="1193950" cy="430887"/>
          </a:xfrm>
          <a:prstGeom prst="rect">
            <a:avLst/>
          </a:prstGeom>
          <a:noFill/>
          <a:ln w="19050" cmpd="sng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buFont typeface="Symbol" pitchFamily="18" charset="2"/>
              <a:buNone/>
            </a:pPr>
            <a:r>
              <a:rPr lang="en-US" sz="1100" b="1" dirty="0">
                <a:solidFill>
                  <a:srgbClr val="FFFFFF"/>
                </a:solidFill>
                <a:latin typeface="Century Gothic"/>
                <a:ea typeface="KBbubblegum"/>
                <a:cs typeface="Century Gothic"/>
              </a:rPr>
              <a:t>NASA</a:t>
            </a:r>
          </a:p>
          <a:p>
            <a:pPr>
              <a:buClr>
                <a:srgbClr val="FF0000"/>
              </a:buClr>
              <a:buFont typeface="Symbol" pitchFamily="18" charset="2"/>
              <a:buNone/>
            </a:pPr>
            <a:r>
              <a:rPr lang="en-US" sz="1100" b="1" dirty="0">
                <a:solidFill>
                  <a:srgbClr val="FFFFFF"/>
                </a:solidFill>
                <a:latin typeface="Century Gothic"/>
                <a:ea typeface="KBbubblegum"/>
                <a:cs typeface="Century Gothic"/>
              </a:rPr>
              <a:t>Headquarters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641" y="1281896"/>
            <a:ext cx="6225744" cy="529443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54753" y="410085"/>
            <a:ext cx="9700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Where is NASA? </a:t>
            </a:r>
          </a:p>
          <a:p>
            <a:pPr algn="ctr"/>
            <a:r>
              <a:rPr lang="en-US" sz="2400" dirty="0" smtClean="0"/>
              <a:t>Map of NASA Field Centers and Facilities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17286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3119626" y="277417"/>
            <a:ext cx="5685183" cy="6940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http://www.wwu.edu/depts/skywise/a101/horsehead_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278" y="1061728"/>
            <a:ext cx="3756992" cy="233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upload.wikimedia.org/wikipedia/commons/6/61/NASA-project-orion-artis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218" y="1103689"/>
            <a:ext cx="388746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://www.parabolicarc.com/wp-content/uploads/2013/08/payload_ops_cent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670" y="3869634"/>
            <a:ext cx="3657600" cy="2041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NASA's F/A-18B mission support aircraft 852 is pictured flying over the high desert near the Tehachapi Mountains northwest of Mojave, Calif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670" y="3834818"/>
            <a:ext cx="3962400" cy="211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54018" y="342081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honburi"/>
              </a:rPr>
              <a:t>Science</a:t>
            </a:r>
            <a:endParaRPr lang="en-US" b="1" dirty="0">
              <a:latin typeface="Thonbu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14931" y="3396513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honburi"/>
              </a:rPr>
              <a:t>Space Technology</a:t>
            </a:r>
            <a:endParaRPr lang="en-US" b="1" dirty="0">
              <a:latin typeface="Thonbu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6122" y="5945740"/>
            <a:ext cx="3720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honburi"/>
              </a:rPr>
              <a:t>Human Exploration and Operations</a:t>
            </a:r>
            <a:endParaRPr lang="en-US" b="1" dirty="0">
              <a:latin typeface="Thonbu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29670" y="5990408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honburi"/>
              </a:rPr>
              <a:t>Aeronautics</a:t>
            </a:r>
            <a:endParaRPr lang="en-US" b="1" dirty="0">
              <a:latin typeface="Thonbu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08174" y="377498"/>
            <a:ext cx="9700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   What does NASA do?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84951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3119626" y="479573"/>
            <a:ext cx="5685183" cy="6940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611615" y="1267230"/>
            <a:ext cx="95699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3D Printing is the process of depositing materials to make objects from 3D model data, </a:t>
            </a:r>
            <a:r>
              <a:rPr lang="en-US" sz="2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layer by layer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3D Printers can produce plastics or metals.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35556" y="618269"/>
            <a:ext cx="9700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 is 3D Printing? 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376" y="3180521"/>
            <a:ext cx="3429298" cy="2369032"/>
          </a:xfrm>
          <a:prstGeom prst="rect">
            <a:avLst/>
          </a:prstGeom>
        </p:spPr>
      </p:pic>
      <p:pic>
        <p:nvPicPr>
          <p:cNvPr id="1026" name="Picture 2" descr="Rocket Engine Injector Manufactured With 3-D Printing Machine | NAS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507" y="3180521"/>
            <a:ext cx="6407619" cy="236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77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2971711" y="309423"/>
            <a:ext cx="5685183" cy="6940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761151" y="425595"/>
            <a:ext cx="10416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How does 3D printing work?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854765" y="887260"/>
            <a:ext cx="1017766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/>
          </a:p>
          <a:p>
            <a:r>
              <a:rPr lang="en-US" sz="2400" i="1" dirty="0" smtClean="0"/>
              <a:t>Step 1: </a:t>
            </a:r>
            <a:r>
              <a:rPr lang="en-US" sz="2400" dirty="0" smtClean="0"/>
              <a:t>A three dimensional model of a part is sliced into layers</a:t>
            </a:r>
            <a:endParaRPr lang="en-US" sz="2400" dirty="0"/>
          </a:p>
          <a:p>
            <a:r>
              <a:rPr lang="en-US" sz="2400" i="1" dirty="0" smtClean="0"/>
              <a:t>Step 2:</a:t>
            </a:r>
            <a:r>
              <a:rPr lang="en-US" sz="2400" dirty="0" smtClean="0"/>
              <a:t> Software generates a code that drives the movements of a machine to deposit material exactly where it is needed for a particular geometry within each layer</a:t>
            </a:r>
          </a:p>
          <a:p>
            <a:r>
              <a:rPr lang="en-US" sz="2400" i="1" dirty="0" smtClean="0"/>
              <a:t>Step 3: </a:t>
            </a:r>
            <a:r>
              <a:rPr lang="en-US" sz="2400" dirty="0" smtClean="0"/>
              <a:t>Once a layer is complete, the platform the part is being built on moves down (like an elevator) and another layer of material is deposited</a:t>
            </a:r>
          </a:p>
          <a:p>
            <a:endParaRPr lang="en-US" dirty="0"/>
          </a:p>
          <a:p>
            <a:r>
              <a:rPr lang="en-US" dirty="0" smtClean="0"/>
              <a:t>                                        </a:t>
            </a:r>
            <a:r>
              <a:rPr lang="en-US" i="1" dirty="0" smtClean="0"/>
              <a:t>    Two examples of 3D printing processes are shown below. </a:t>
            </a:r>
          </a:p>
        </p:txBody>
      </p:sp>
      <p:pic>
        <p:nvPicPr>
          <p:cNvPr id="4" name="Picture 10" descr="http://upload.wikimedia.org/wikipedia/commons/thumb/4/42/FDM_by_Zureks.png/300px-FDM_by_Zureks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5538" y="4133635"/>
            <a:ext cx="2109290" cy="1608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557278" y="4133635"/>
            <a:ext cx="2975896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/>
            <a:r>
              <a:rPr lang="en-US" sz="1500" dirty="0" smtClean="0">
                <a:latin typeface="Arial"/>
                <a:cs typeface="Arial"/>
              </a:rPr>
              <a:t>Fused filament fabrication:</a:t>
            </a:r>
          </a:p>
          <a:p>
            <a:pPr marL="171450" indent="-171450"/>
            <a:r>
              <a:rPr lang="en-US" sz="1500" dirty="0" smtClean="0">
                <a:latin typeface="Arial"/>
                <a:cs typeface="Arial"/>
              </a:rPr>
              <a:t>1) </a:t>
            </a:r>
            <a:r>
              <a:rPr lang="en-US" sz="1500" dirty="0">
                <a:latin typeface="Arial"/>
                <a:cs typeface="Arial"/>
              </a:rPr>
              <a:t>nozzle ejecting molten </a:t>
            </a:r>
            <a:r>
              <a:rPr lang="en-US" sz="1500" dirty="0" smtClean="0">
                <a:latin typeface="Arial"/>
                <a:cs typeface="Arial"/>
              </a:rPr>
              <a:t>plastic or metal/plastic blend in the form of a wire </a:t>
            </a:r>
          </a:p>
          <a:p>
            <a:pPr marL="171450" indent="-171450"/>
            <a:r>
              <a:rPr lang="en-US" sz="1500" dirty="0" smtClean="0">
                <a:latin typeface="Arial"/>
                <a:cs typeface="Arial"/>
              </a:rPr>
              <a:t>2) deposited </a:t>
            </a:r>
            <a:r>
              <a:rPr lang="en-US" sz="1500" dirty="0">
                <a:latin typeface="Arial"/>
                <a:cs typeface="Arial"/>
              </a:rPr>
              <a:t>material (modeled part</a:t>
            </a:r>
            <a:r>
              <a:rPr lang="en-US" sz="1500" dirty="0" smtClean="0">
                <a:latin typeface="Arial"/>
                <a:cs typeface="Arial"/>
              </a:rPr>
              <a:t>)       </a:t>
            </a:r>
          </a:p>
          <a:p>
            <a:pPr marL="171450" indent="-171450"/>
            <a:r>
              <a:rPr lang="en-US" sz="1500" dirty="0" smtClean="0">
                <a:latin typeface="Arial"/>
                <a:cs typeface="Arial"/>
              </a:rPr>
              <a:t>3) controlled </a:t>
            </a:r>
            <a:r>
              <a:rPr lang="en-US" sz="1500" dirty="0">
                <a:latin typeface="Arial"/>
                <a:cs typeface="Arial"/>
              </a:rPr>
              <a:t>movable table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4303" y="4133635"/>
            <a:ext cx="3154953" cy="1783235"/>
          </a:xfrm>
          <a:prstGeom prst="rect">
            <a:avLst/>
          </a:prstGeom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9170873" y="4088053"/>
            <a:ext cx="2717911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/>
            <a:r>
              <a:rPr lang="en-US" sz="1500" dirty="0" smtClean="0">
                <a:latin typeface="Arial"/>
                <a:cs typeface="Arial"/>
              </a:rPr>
              <a:t>Selective laser melting: </a:t>
            </a:r>
          </a:p>
          <a:p>
            <a:pPr marL="171450" indent="-171450"/>
            <a:r>
              <a:rPr lang="en-US" sz="1500" dirty="0" smtClean="0">
                <a:latin typeface="Arial"/>
                <a:cs typeface="Arial"/>
              </a:rPr>
              <a:t>1) Metal powder is deposited on a platform</a:t>
            </a:r>
          </a:p>
          <a:p>
            <a:pPr marL="171450" indent="-171450"/>
            <a:r>
              <a:rPr lang="en-US" sz="1500" dirty="0" smtClean="0">
                <a:latin typeface="Arial"/>
                <a:cs typeface="Arial"/>
              </a:rPr>
              <a:t>2) Laser selectively melts material in a specific pattern       </a:t>
            </a:r>
          </a:p>
          <a:p>
            <a:pPr marL="171450" indent="-171450"/>
            <a:r>
              <a:rPr lang="en-US" sz="1500" dirty="0" smtClean="0">
                <a:latin typeface="Arial"/>
                <a:cs typeface="Arial"/>
              </a:rPr>
              <a:t>3) Platform moves down and additional powder is deposited for a new layer</a:t>
            </a:r>
            <a:endParaRPr lang="en-US" sz="15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7341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054627" y="140109"/>
            <a:ext cx="5685183" cy="6940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9514" y="256282"/>
            <a:ext cx="9700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Why do we use 3D printing? 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888434" y="959461"/>
            <a:ext cx="840477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Affordability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Freedom in d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esign (ability to build complex shapes and geometries)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Reducing time from “art to part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Make what you need, when you need it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588" y="3052437"/>
            <a:ext cx="3670821" cy="31411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4392" y="3210339"/>
            <a:ext cx="3952138" cy="29832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62146" y="6302644"/>
            <a:ext cx="5015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Rocket engine components made with 3D printing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98495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144080" y="214918"/>
            <a:ext cx="5685183" cy="6940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438939" y="331089"/>
            <a:ext cx="10326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Why do we want to 3D print in space?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73597" y="1305123"/>
            <a:ext cx="548805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The International Space Station (ISS) is only 200 miles above the earth.  ISS also has a large volume for habitation and storage space (size of a 5-bedroom house on earth).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For missions that are farther out in space, our ability to resupply spacecraft becomes more limited and available storage space decreases. </a:t>
            </a:r>
          </a:p>
          <a:p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3D printing can reduce the amount of material and parts we have to take with us on future long duration missions. 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0464" y="1841186"/>
            <a:ext cx="5292010" cy="349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137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144080" y="214918"/>
            <a:ext cx="5685183" cy="6940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438939" y="331089"/>
            <a:ext cx="10326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Why do we want to 3D print in space?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550503" y="1209923"/>
            <a:ext cx="90644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3D printing can also enhance crew safety by enabling a rapid response to unforeseen scenarios.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4080" y="2225743"/>
            <a:ext cx="5715000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98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84124" y="1832977"/>
            <a:ext cx="4146129" cy="2091342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47000"/>
                </a:schemeClr>
              </a:gs>
            </a:gsLst>
            <a:lin ang="516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</a:lstStyle>
          <a:p>
            <a:pPr algn="l"/>
            <a:r>
              <a:rPr lang="en-US" sz="2000" dirty="0">
                <a:solidFill>
                  <a:schemeClr val="tx1"/>
                </a:solidFill>
              </a:rPr>
              <a:t>The </a:t>
            </a:r>
            <a:r>
              <a:rPr lang="en-US" sz="2000" dirty="0" smtClean="0">
                <a:solidFill>
                  <a:schemeClr val="tx1"/>
                </a:solidFill>
              </a:rPr>
              <a:t>3DP in Zero G tech demo delivered </a:t>
            </a:r>
            <a:r>
              <a:rPr lang="en-US" sz="2000" dirty="0">
                <a:solidFill>
                  <a:schemeClr val="tx1"/>
                </a:solidFill>
              </a:rPr>
              <a:t>the first 3D printer on the ISS </a:t>
            </a:r>
            <a:r>
              <a:rPr lang="en-US" sz="2000" dirty="0" smtClean="0">
                <a:solidFill>
                  <a:schemeClr val="tx1"/>
                </a:solidFill>
              </a:rPr>
              <a:t>and investigated </a:t>
            </a:r>
            <a:r>
              <a:rPr lang="en-US" sz="2000" dirty="0">
                <a:solidFill>
                  <a:schemeClr val="tx1"/>
                </a:solidFill>
              </a:rPr>
              <a:t>the effects of consistent microgravity on </a:t>
            </a:r>
            <a:r>
              <a:rPr lang="en-US" sz="2000" dirty="0" smtClean="0">
                <a:solidFill>
                  <a:schemeClr val="tx1"/>
                </a:solidFill>
              </a:rPr>
              <a:t>fused filament fabrication by </a:t>
            </a:r>
            <a:r>
              <a:rPr lang="en-US" sz="2000" dirty="0">
                <a:solidFill>
                  <a:schemeClr val="tx1"/>
                </a:solidFill>
              </a:rPr>
              <a:t>printing </a:t>
            </a:r>
            <a:r>
              <a:rPr lang="en-US" sz="2000" dirty="0" smtClean="0">
                <a:solidFill>
                  <a:schemeClr val="tx1"/>
                </a:solidFill>
              </a:rPr>
              <a:t>55 specimens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079106" y="1091916"/>
            <a:ext cx="2069739" cy="3362138"/>
            <a:chOff x="3051836" y="3657600"/>
            <a:chExt cx="2202476" cy="3124200"/>
          </a:xfrm>
        </p:grpSpPr>
        <p:pic>
          <p:nvPicPr>
            <p:cNvPr id="4" name="Picture 3" descr="3D Print in MSG 1.jp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94559" y="3657600"/>
              <a:ext cx="2131627" cy="31242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051836" y="3660363"/>
              <a:ext cx="2202476" cy="229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200" b="1" i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Picture 5" descr="MPTA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322" y="1242322"/>
            <a:ext cx="930079" cy="997585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7" name="Picture 6" descr="MPTA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0401" y="1228522"/>
            <a:ext cx="942945" cy="1011385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8" name="Picture 7" descr="MPTA3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322" y="2274193"/>
            <a:ext cx="930079" cy="997585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9" name="Picture 8" descr="FT1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5137" y="2274193"/>
            <a:ext cx="917213" cy="983785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10" name="Picture 9" descr="FT2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4776" y="3319864"/>
            <a:ext cx="940361" cy="1008613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11" name="Picture 10" descr="MPTA4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1059" y="3317367"/>
            <a:ext cx="839700" cy="1011109"/>
          </a:xfrm>
          <a:prstGeom prst="rect">
            <a:avLst/>
          </a:prstGeom>
          <a:ln>
            <a:solidFill>
              <a:srgbClr val="FFFFFF"/>
            </a:solidFill>
          </a:ln>
        </p:spPr>
      </p:pic>
      <p:sp>
        <p:nvSpPr>
          <p:cNvPr id="12" name="Rounded Rectangle 11"/>
          <p:cNvSpPr/>
          <p:nvPr/>
        </p:nvSpPr>
        <p:spPr>
          <a:xfrm>
            <a:off x="2890372" y="214912"/>
            <a:ext cx="5685183" cy="6940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384000" y="331083"/>
            <a:ext cx="10326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3D Printers in Space</a:t>
            </a:r>
            <a:endParaRPr lang="en-US" sz="2400" dirty="0"/>
          </a:p>
        </p:txBody>
      </p:sp>
      <p:pic>
        <p:nvPicPr>
          <p:cNvPr id="14" name="Picture 2" descr="The Made In Space Additive Manufacturing Facility (AMF) 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046" y="4590660"/>
            <a:ext cx="2939300" cy="195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964802" y="4848373"/>
            <a:ext cx="32381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The Additive Manufacturing Facility (AMF) is a next generation, </a:t>
            </a:r>
            <a:r>
              <a:rPr lang="en-US" sz="2000" i="1" dirty="0" err="1" smtClean="0"/>
              <a:t>multimaterial</a:t>
            </a:r>
            <a:r>
              <a:rPr lang="en-US" sz="2000" i="1" dirty="0" smtClean="0"/>
              <a:t>  printer for plastics currently on ISS from Made in Space. </a:t>
            </a:r>
            <a:endParaRPr lang="en-US" sz="2000" i="1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4450139"/>
            <a:ext cx="12095922" cy="325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79106" y="4604315"/>
            <a:ext cx="2936547" cy="194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184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9278" y="953535"/>
            <a:ext cx="3838990" cy="5324627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1285" y="214914"/>
            <a:ext cx="5438619" cy="6940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137733" y="331085"/>
            <a:ext cx="10326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Recycling in Space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993913" y="1361661"/>
            <a:ext cx="530749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On ISS, astronauts manage trash (primarily launch packaging materials) by squeezing it into “trash footballs”, which are packed into a module that burns up on reentry into the earth’s atmosphere.  </a:t>
            </a:r>
          </a:p>
          <a:p>
            <a:endParaRPr lang="en-US" sz="2400" dirty="0"/>
          </a:p>
          <a:p>
            <a:r>
              <a:rPr lang="en-US" sz="2400" dirty="0" smtClean="0"/>
              <a:t>ISS can store up to </a:t>
            </a:r>
            <a:r>
              <a:rPr lang="en-US" sz="2400" b="1" dirty="0" smtClean="0"/>
              <a:t>2 metric tons </a:t>
            </a:r>
            <a:r>
              <a:rPr lang="en-US" sz="2400" dirty="0" smtClean="0"/>
              <a:t>of trash onboard!</a:t>
            </a:r>
          </a:p>
          <a:p>
            <a:endParaRPr lang="en-US" sz="2400" dirty="0"/>
          </a:p>
          <a:p>
            <a:r>
              <a:rPr lang="en-US" sz="2400" dirty="0" smtClean="0"/>
              <a:t>There are currently two recycling experiments on ISS: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 smtClean="0"/>
              <a:t>ReFabricator</a:t>
            </a:r>
            <a:r>
              <a:rPr lang="en-US" sz="2400" dirty="0" smtClean="0"/>
              <a:t> (NASA/Tethers Unlimited)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Made in Space Recycler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301409" y="6255308"/>
            <a:ext cx="5098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What if we could repurpose trash into filament for 3D printing?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14401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mage preview">
            <a:extLst>
              <a:ext uri="{FF2B5EF4-FFF2-40B4-BE49-F238E27FC236}">
                <a16:creationId xmlns:a16="http://schemas.microsoft.com/office/drawing/2014/main" id="{17B61A6F-31B0-45E2-9BA7-2E97AF61D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292" y="1948070"/>
            <a:ext cx="4599325" cy="2456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EBD922-BA68-44B6-A775-EFB288154E95}"/>
              </a:ext>
            </a:extLst>
          </p:cNvPr>
          <p:cNvSpPr txBox="1"/>
          <p:nvPr/>
        </p:nvSpPr>
        <p:spPr>
          <a:xfrm>
            <a:off x="7242750" y="4475071"/>
            <a:ext cx="4038163" cy="41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lvl="0" indent="0" algn="ctr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b="1">
                <a:ea typeface="ＭＳ Ｐゴシック" charset="0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ea typeface="ＭＳ Ｐゴシック" charset="0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ea typeface="ＭＳ Ｐゴシック" charset="0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>
                <a:ea typeface="ＭＳ Ｐゴシック" charset="0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ea typeface="ＭＳ Ｐゴシック" charset="0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endParaRPr lang="en-US" sz="1800" dirty="0"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65A225-AAC6-4B78-9C7F-19CD0356F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888762" y="2700320"/>
            <a:ext cx="479842" cy="94786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039459" y="214912"/>
            <a:ext cx="5438619" cy="6940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425968" y="331083"/>
            <a:ext cx="10326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Recycling in Space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993913" y="1823972"/>
            <a:ext cx="53074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 addition to developing recycling systems, we will also need packaging materials that are intended to be recycled. 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Cornerstone Research Group (CRG)  developed a material for foams and films that can be recycled into filament for 3D printing. 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7155440" y="4475071"/>
            <a:ext cx="41254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Film, foam, and filament material designed for </a:t>
            </a:r>
            <a:r>
              <a:rPr lang="en-US" i="1" dirty="0" smtClean="0"/>
              <a:t>recycling (image from CRG)</a:t>
            </a:r>
            <a:endParaRPr lang="en-US" i="1" dirty="0"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963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138850" y="214912"/>
            <a:ext cx="5685183" cy="6940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432054" y="331083"/>
            <a:ext cx="10326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Coming Soon: Metal 3D Printing In Space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798982" y="1311965"/>
            <a:ext cx="80506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NASA is working with companies to develop systems for 3D printing of metal parts on future space missions.  Initially, these systems will be demonstrated on ISS. </a:t>
            </a:r>
            <a:endParaRPr lang="en-US" sz="2400" dirty="0"/>
          </a:p>
        </p:txBody>
      </p:sp>
      <p:pic>
        <p:nvPicPr>
          <p:cNvPr id="7" name="Picture 2" descr="/var/folders/my/48z8pdm115v8fx66nlzczm4c0000gp/T/com.microsoft.Powerpoint/WebArchiveCopyPasteTempFiles/2Q==">
            <a:extLst>
              <a:ext uri="{FF2B5EF4-FFF2-40B4-BE49-F238E27FC236}">
                <a16:creationId xmlns:a16="http://schemas.microsoft.com/office/drawing/2014/main" id="{826A9131-C548-4BCB-ADF7-E5DAD99B6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0925" y="2810786"/>
            <a:ext cx="2764361" cy="367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118811" y="4749910"/>
            <a:ext cx="22183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/>
              <a:t>Techshot</a:t>
            </a:r>
            <a:r>
              <a:rPr lang="en-US" b="1" i="1" dirty="0" smtClean="0"/>
              <a:t> Fabrication Laboratory (image credit: </a:t>
            </a:r>
            <a:r>
              <a:rPr lang="en-US" b="1" i="1" dirty="0" err="1" smtClean="0"/>
              <a:t>Techshot</a:t>
            </a:r>
            <a:r>
              <a:rPr lang="en-US" b="1" i="1" dirty="0" smtClean="0"/>
              <a:t>, Inc.)</a:t>
            </a:r>
            <a:endParaRPr lang="en-US" b="1" i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1547A6-B407-407F-8907-EF0E320965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3" t="7267" r="16496" b="7173"/>
          <a:stretch/>
        </p:blipFill>
        <p:spPr>
          <a:xfrm>
            <a:off x="4182586" y="2888476"/>
            <a:ext cx="1781500" cy="15020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EFA858-91DF-424E-A60C-BE5C1E02D8B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7149" y="2810786"/>
            <a:ext cx="2283085" cy="1847269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6420678" y="2810786"/>
            <a:ext cx="19879" cy="3878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8" descr="Image preview">
            <a:extLst>
              <a:ext uri="{FF2B5EF4-FFF2-40B4-BE49-F238E27FC236}">
                <a16:creationId xmlns:a16="http://schemas.microsoft.com/office/drawing/2014/main" id="{EF410714-0F92-41A4-BC29-ACE791588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7842" y="2797521"/>
            <a:ext cx="2150095" cy="187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082207" y="4766708"/>
            <a:ext cx="4691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Examples of parts produced with the Vulcan system from Made in Space, Inc. (image credit: Made in Space, Inc.)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726587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80612" y="214910"/>
            <a:ext cx="5210019" cy="6940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078098" y="318087"/>
            <a:ext cx="10326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3D Printing of Habitats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75861" y="1517589"/>
            <a:ext cx="51186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3D Printing can be scaled up to produce larger structures.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3D printing could even be used to produce habitats and infrastructure in advance of the arrival of crew on planetary surfaces. 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7505" y="1277461"/>
            <a:ext cx="3780604" cy="28228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505" y="4303643"/>
            <a:ext cx="3829442" cy="24052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851" y="4100312"/>
            <a:ext cx="4493523" cy="24940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146947" y="3844456"/>
            <a:ext cx="2207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NASA’s 3D Printed Habitat Challenge (2019)</a:t>
            </a:r>
            <a:endParaRPr lang="en-US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1803499" y="6524247"/>
            <a:ext cx="395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Image from </a:t>
            </a:r>
            <a:r>
              <a:rPr lang="en-US" b="1" i="1" dirty="0" err="1" smtClean="0"/>
              <a:t>SEArch</a:t>
            </a:r>
            <a:r>
              <a:rPr lang="en-US" b="1" i="1" dirty="0" smtClean="0"/>
              <a:t>+, ICON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074118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538767" y="610779"/>
            <a:ext cx="5266092" cy="4121836"/>
            <a:chOff x="4455392" y="1033684"/>
            <a:chExt cx="5266092" cy="4121836"/>
          </a:xfrm>
        </p:grpSpPr>
        <p:pic>
          <p:nvPicPr>
            <p:cNvPr id="3" name="Picture 2" descr="Piccard 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5392" y="1107716"/>
              <a:ext cx="3573371" cy="4047804"/>
            </a:xfrm>
            <a:prstGeom prst="rect">
              <a:avLst/>
            </a:prstGeom>
          </p:spPr>
        </p:pic>
        <p:sp>
          <p:nvSpPr>
            <p:cNvPr id="4" name="Oval Callout 3"/>
            <p:cNvSpPr/>
            <p:nvPr/>
          </p:nvSpPr>
          <p:spPr>
            <a:xfrm>
              <a:off x="7170749" y="1033684"/>
              <a:ext cx="1859009" cy="1982121"/>
            </a:xfrm>
            <a:prstGeom prst="wedgeEllipseCallout">
              <a:avLst>
                <a:gd name="adj1" fmla="val -66121"/>
                <a:gd name="adj2" fmla="val 46291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446733" y="1280038"/>
              <a:ext cx="11640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  <a:latin typeface="Marker Felt"/>
                  <a:cs typeface="Marker Felt"/>
                </a:rPr>
                <a:t>Tea</a:t>
              </a:r>
              <a:r>
                <a:rPr lang="en-US" sz="2800" b="1" i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Marker Felt"/>
                  <a:cs typeface="Marker Felt"/>
                </a:rPr>
                <a:t>.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244994" y="1813908"/>
              <a:ext cx="24764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Marker Felt"/>
                  <a:cs typeface="Marker Felt"/>
                </a:rPr>
                <a:t>Earl Grey.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677661" y="2349895"/>
              <a:ext cx="1216440" cy="551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Marker Felt"/>
                  <a:cs typeface="Marker Felt"/>
                </a:rPr>
                <a:t>Hot.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826164" y="5123543"/>
            <a:ext cx="4039778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i="1" dirty="0"/>
              <a:t>“If what you’re doing is not seen by some people as science fiction, it’s probably not transformative enough.” -</a:t>
            </a:r>
            <a:r>
              <a:rPr lang="en-US" sz="2000" b="1" dirty="0"/>
              <a:t>Sergey </a:t>
            </a:r>
            <a:r>
              <a:rPr lang="en-US" sz="2000" b="1" dirty="0" err="1"/>
              <a:t>Brin</a:t>
            </a:r>
            <a:endParaRPr lang="en-US" sz="20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C38B9B-AACF-6A4A-BAB5-C7200BA06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643" y="2533924"/>
            <a:ext cx="3924998" cy="392499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45533" y="718045"/>
            <a:ext cx="4039778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500" b="1" i="1" dirty="0"/>
              <a:t>“Every revolutionary idea seems to evoke three stages of reaction:  </a:t>
            </a:r>
          </a:p>
          <a:p>
            <a:pPr marL="342900" indent="-342900">
              <a:buAutoNum type="arabicPeriod"/>
            </a:pPr>
            <a:r>
              <a:rPr lang="en-US" sz="1500" b="1" i="1" dirty="0"/>
              <a:t>It’s completely impossible. </a:t>
            </a:r>
          </a:p>
          <a:p>
            <a:pPr marL="342900" indent="-342900">
              <a:buAutoNum type="arabicPeriod"/>
            </a:pPr>
            <a:r>
              <a:rPr lang="en-US" sz="1500" b="1" i="1" dirty="0"/>
              <a:t>It’s possible, but it’s not worth doing. </a:t>
            </a:r>
          </a:p>
          <a:p>
            <a:pPr marL="342900" indent="-342900">
              <a:buAutoNum type="arabicPeriod"/>
            </a:pPr>
            <a:r>
              <a:rPr lang="en-US" sz="1500" b="1" i="1" dirty="0"/>
              <a:t>I said it was a good idea all along.” </a:t>
            </a:r>
          </a:p>
          <a:p>
            <a:r>
              <a:rPr lang="en-US" sz="1500" dirty="0"/>
              <a:t>	</a:t>
            </a:r>
            <a:r>
              <a:rPr lang="en-US" sz="1500" b="1" dirty="0"/>
              <a:t>-Arthur C. Clarke</a:t>
            </a:r>
          </a:p>
        </p:txBody>
      </p:sp>
    </p:spTree>
    <p:extLst>
      <p:ext uri="{BB962C8B-B14F-4D97-AF65-F5344CB8AC3E}">
        <p14:creationId xmlns:p14="http://schemas.microsoft.com/office/powerpoint/2010/main" val="122571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</TotalTime>
  <Words>899</Words>
  <Application>Microsoft Office PowerPoint</Application>
  <PresentationFormat>Widescreen</PresentationFormat>
  <Paragraphs>102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ＭＳ Ｐゴシック</vt:lpstr>
      <vt:lpstr>Arial</vt:lpstr>
      <vt:lpstr>Arial Black</vt:lpstr>
      <vt:lpstr>Calibri</vt:lpstr>
      <vt:lpstr>Calibri Light</vt:lpstr>
      <vt:lpstr>Century Gothic</vt:lpstr>
      <vt:lpstr>Helvetica</vt:lpstr>
      <vt:lpstr>KBbubblegum</vt:lpstr>
      <vt:lpstr>Marker Felt</vt:lpstr>
      <vt:lpstr>Symbol</vt:lpstr>
      <vt:lpstr>Thonburi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Prater, Tracie J. (MSFC-EM04)</dc:creator>
  <cp:lastModifiedBy>Prater, Tracie J. (MSFC-EM04)</cp:lastModifiedBy>
  <cp:revision>14</cp:revision>
  <dcterms:created xsi:type="dcterms:W3CDTF">2020-10-07T20:41:12Z</dcterms:created>
  <dcterms:modified xsi:type="dcterms:W3CDTF">2020-11-02T20:35:35Z</dcterms:modified>
</cp:coreProperties>
</file>