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5"/>
    <p:sldMasterId id="2147483781" r:id="rId6"/>
  </p:sldMasterIdLst>
  <p:notesMasterIdLst>
    <p:notesMasterId r:id="rId19"/>
  </p:notesMasterIdLst>
  <p:sldIdLst>
    <p:sldId id="256" r:id="rId7"/>
    <p:sldId id="265" r:id="rId8"/>
    <p:sldId id="267" r:id="rId9"/>
    <p:sldId id="269" r:id="rId10"/>
    <p:sldId id="270" r:id="rId11"/>
    <p:sldId id="262" r:id="rId12"/>
    <p:sldId id="275" r:id="rId13"/>
    <p:sldId id="273" r:id="rId14"/>
    <p:sldId id="274" r:id="rId15"/>
    <p:sldId id="264" r:id="rId16"/>
    <p:sldId id="276" r:id="rId17"/>
    <p:sldId id="277"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C535216-EC34-4B0D-ACE4-FC3F1D850DB9}">
          <p14:sldIdLst>
            <p14:sldId id="256"/>
            <p14:sldId id="265"/>
            <p14:sldId id="267"/>
            <p14:sldId id="269"/>
            <p14:sldId id="270"/>
            <p14:sldId id="262"/>
            <p14:sldId id="275"/>
            <p14:sldId id="273"/>
            <p14:sldId id="274"/>
            <p14:sldId id="264"/>
            <p14:sldId id="276"/>
            <p14:sldId id="277"/>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vanco, Marie (LARC-E402)" initials="IM(" lastIdx="12" clrIdx="0">
    <p:extLst>
      <p:ext uri="{19B8F6BF-5375-455C-9EA6-DF929625EA0E}">
        <p15:presenceInfo xmlns:p15="http://schemas.microsoft.com/office/powerpoint/2012/main" userId="S-1-5-21-330711430-3775241029-4075259233-640045" providerId="AD"/>
      </p:ext>
    </p:extLst>
  </p:cmAuthor>
  <p:cmAuthor id="2" name="Jones, Christopher A. (LARC-E402)" initials="JCA(" lastIdx="1" clrIdx="1">
    <p:extLst>
      <p:ext uri="{19B8F6BF-5375-455C-9EA6-DF929625EA0E}">
        <p15:presenceInfo xmlns:p15="http://schemas.microsoft.com/office/powerpoint/2012/main" userId="S-1-5-21-330711430-3775241029-4075259233-83963" providerId="AD"/>
      </p:ext>
    </p:extLst>
  </p:cmAuthor>
  <p:cmAuthor id="3" name="Jones, Christopher A. (LARC-E402)" initials="JCA( [2]" lastIdx="7" clrIdx="2">
    <p:extLst>
      <p:ext uri="{19B8F6BF-5375-455C-9EA6-DF929625EA0E}">
        <p15:presenceInfo xmlns:p15="http://schemas.microsoft.com/office/powerpoint/2012/main" userId="S::cajones8@ndc.nasa.gov::2d134584-6441-4a2a-a7e4-eaf2e3c84734" providerId="AD"/>
      </p:ext>
    </p:extLst>
  </p:cmAuthor>
  <p:cmAuthor id="4" name="Nadeau, Michelle L. (LARC-E402)" initials="NML(" lastIdx="5" clrIdx="3">
    <p:extLst>
      <p:ext uri="{19B8F6BF-5375-455C-9EA6-DF929625EA0E}">
        <p15:presenceInfo xmlns:p15="http://schemas.microsoft.com/office/powerpoint/2012/main" userId="S::mnadeau@ndc.nasa.gov::65f796da-2003-40e3-8efe-bed1efe5432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B3D3"/>
    <a:srgbClr val="B3CBEA"/>
    <a:srgbClr val="C0D2EB"/>
    <a:srgbClr val="4472C4"/>
    <a:srgbClr val="F9B9ED"/>
    <a:srgbClr val="EFE5F7"/>
    <a:srgbClr val="E4D2F2"/>
    <a:srgbClr val="F41041"/>
    <a:srgbClr val="FCC0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6" autoAdjust="0"/>
    <p:restoredTop sz="97503" autoAdjust="0"/>
  </p:normalViewPr>
  <p:slideViewPr>
    <p:cSldViewPr snapToGrid="0">
      <p:cViewPr varScale="1">
        <p:scale>
          <a:sx n="157" d="100"/>
          <a:sy n="157" d="100"/>
        </p:scale>
        <p:origin x="316" y="8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F451DD-F8E6-4B33-A998-AA60D06FCB55}" type="doc">
      <dgm:prSet loTypeId="urn:microsoft.com/office/officeart/2005/8/layout/cycle4" loCatId="matrix" qsTypeId="urn:microsoft.com/office/officeart/2005/8/quickstyle/simple1" qsCatId="simple" csTypeId="urn:microsoft.com/office/officeart/2005/8/colors/accent1_2" csCatId="accent1" phldr="1"/>
      <dgm:spPr/>
      <dgm:t>
        <a:bodyPr/>
        <a:lstStyle/>
        <a:p>
          <a:endParaRPr lang="en-US"/>
        </a:p>
      </dgm:t>
    </dgm:pt>
    <dgm:pt modelId="{44F1846D-0267-4F9C-9738-762CADEA23A1}">
      <dgm:prSet phldrT="[Text]"/>
      <dgm:spPr/>
      <dgm:t>
        <a:bodyPr/>
        <a:lstStyle/>
        <a:p>
          <a:pPr marL="0" indent="0"/>
          <a:endParaRPr lang="en-US" dirty="0"/>
        </a:p>
      </dgm:t>
    </dgm:pt>
    <dgm:pt modelId="{CA99A2BB-61FF-4DDC-846C-3FD7A60A5F66}" type="parTrans" cxnId="{9ED73A2C-EC87-48C8-A2F5-6671B7A4EB5B}">
      <dgm:prSet/>
      <dgm:spPr/>
      <dgm:t>
        <a:bodyPr/>
        <a:lstStyle/>
        <a:p>
          <a:endParaRPr lang="en-US"/>
        </a:p>
      </dgm:t>
    </dgm:pt>
    <dgm:pt modelId="{B410A86A-C3F0-4A8A-A660-015169D59298}" type="sibTrans" cxnId="{9ED73A2C-EC87-48C8-A2F5-6671B7A4EB5B}">
      <dgm:prSet/>
      <dgm:spPr/>
      <dgm:t>
        <a:bodyPr/>
        <a:lstStyle/>
        <a:p>
          <a:endParaRPr lang="en-US"/>
        </a:p>
      </dgm:t>
    </dgm:pt>
    <dgm:pt modelId="{CC59E626-9944-4B4C-A850-68D682FAFEE1}">
      <dgm:prSet phldrT="[Text]" custT="1"/>
      <dgm:spPr/>
      <dgm:t>
        <a:bodyPr/>
        <a:lstStyle/>
        <a:p>
          <a:r>
            <a:rPr lang="en-US" sz="1050" dirty="0"/>
            <a:t> 8 science objectives</a:t>
          </a:r>
        </a:p>
      </dgm:t>
    </dgm:pt>
    <dgm:pt modelId="{EBB34DD3-F4E7-4A74-9DCE-A3BC4E5BCE31}" type="parTrans" cxnId="{703BC645-8739-4839-BF85-398B824142FB}">
      <dgm:prSet/>
      <dgm:spPr/>
      <dgm:t>
        <a:bodyPr/>
        <a:lstStyle/>
        <a:p>
          <a:endParaRPr lang="en-US"/>
        </a:p>
      </dgm:t>
    </dgm:pt>
    <dgm:pt modelId="{6947C5FB-1B49-4757-AAAC-7388D59BF9AD}" type="sibTrans" cxnId="{703BC645-8739-4839-BF85-398B824142FB}">
      <dgm:prSet/>
      <dgm:spPr/>
      <dgm:t>
        <a:bodyPr/>
        <a:lstStyle/>
        <a:p>
          <a:endParaRPr lang="en-US"/>
        </a:p>
      </dgm:t>
    </dgm:pt>
    <dgm:pt modelId="{E430B5E7-963F-4B20-8C1C-6D47EE733055}">
      <dgm:prSet phldrT="[Text]"/>
      <dgm:spPr/>
      <dgm:t>
        <a:bodyPr/>
        <a:lstStyle/>
        <a:p>
          <a:endParaRPr lang="en-US" dirty="0"/>
        </a:p>
      </dgm:t>
    </dgm:pt>
    <dgm:pt modelId="{DCB7CDC8-5B2F-460C-8B70-8E4CA49F5B3B}" type="parTrans" cxnId="{4740F713-FEF8-43C6-BC6F-73623E2D2C92}">
      <dgm:prSet/>
      <dgm:spPr/>
      <dgm:t>
        <a:bodyPr/>
        <a:lstStyle/>
        <a:p>
          <a:endParaRPr lang="en-US"/>
        </a:p>
      </dgm:t>
    </dgm:pt>
    <dgm:pt modelId="{345E5293-B988-42EB-9F32-E852BE180511}" type="sibTrans" cxnId="{4740F713-FEF8-43C6-BC6F-73623E2D2C92}">
      <dgm:prSet/>
      <dgm:spPr/>
      <dgm:t>
        <a:bodyPr/>
        <a:lstStyle/>
        <a:p>
          <a:endParaRPr lang="en-US"/>
        </a:p>
      </dgm:t>
    </dgm:pt>
    <dgm:pt modelId="{55BA7398-85AB-4842-8D4A-3F9EE7B4A0D1}">
      <dgm:prSet phldrT="[Text]"/>
      <dgm:spPr/>
      <dgm:t>
        <a:bodyPr/>
        <a:lstStyle/>
        <a:p>
          <a:endParaRPr lang="en-US" dirty="0"/>
        </a:p>
      </dgm:t>
    </dgm:pt>
    <dgm:pt modelId="{EBE5F452-2F8E-4B83-B9AA-88550AF283DD}" type="parTrans" cxnId="{BC89A5F1-8CC2-4817-A05E-51E0A150CB58}">
      <dgm:prSet/>
      <dgm:spPr/>
      <dgm:t>
        <a:bodyPr/>
        <a:lstStyle/>
        <a:p>
          <a:endParaRPr lang="en-US"/>
        </a:p>
      </dgm:t>
    </dgm:pt>
    <dgm:pt modelId="{A4F78890-367D-4592-BA00-5EAF38E36252}" type="sibTrans" cxnId="{BC89A5F1-8CC2-4817-A05E-51E0A150CB58}">
      <dgm:prSet/>
      <dgm:spPr/>
      <dgm:t>
        <a:bodyPr/>
        <a:lstStyle/>
        <a:p>
          <a:endParaRPr lang="en-US"/>
        </a:p>
      </dgm:t>
    </dgm:pt>
    <dgm:pt modelId="{1E0926E5-1877-42C4-83CA-2A34F3926A31}">
      <dgm:prSet phldrT="[Text]" custT="1"/>
      <dgm:spPr/>
      <dgm:t>
        <a:bodyPr/>
        <a:lstStyle/>
        <a:p>
          <a:pPr marL="57150" indent="0" algn="l"/>
          <a:endParaRPr lang="en-US" sz="1050" dirty="0"/>
        </a:p>
      </dgm:t>
    </dgm:pt>
    <dgm:pt modelId="{5A9F31DF-997A-4EBD-94D2-2582BD55C6C4}" type="parTrans" cxnId="{F7CAB727-4D5E-4A68-9A9E-2F98C2E2BEEA}">
      <dgm:prSet/>
      <dgm:spPr/>
      <dgm:t>
        <a:bodyPr/>
        <a:lstStyle/>
        <a:p>
          <a:endParaRPr lang="en-US"/>
        </a:p>
      </dgm:t>
    </dgm:pt>
    <dgm:pt modelId="{4D2C2519-9B51-4BB4-A4D9-B4B5B80B2C76}" type="sibTrans" cxnId="{F7CAB727-4D5E-4A68-9A9E-2F98C2E2BEEA}">
      <dgm:prSet/>
      <dgm:spPr/>
      <dgm:t>
        <a:bodyPr/>
        <a:lstStyle/>
        <a:p>
          <a:endParaRPr lang="en-US"/>
        </a:p>
      </dgm:t>
    </dgm:pt>
    <dgm:pt modelId="{216A0630-85E0-45EC-ADE5-6DA9AC4FBD6E}">
      <dgm:prSet phldrT="[Text]" custT="1"/>
      <dgm:spPr/>
      <dgm:t>
        <a:bodyPr/>
        <a:lstStyle/>
        <a:p>
          <a:endParaRPr lang="en-US" sz="1600" dirty="0"/>
        </a:p>
      </dgm:t>
    </dgm:pt>
    <dgm:pt modelId="{CCCB6D7C-7E70-4351-BFC3-F2A42964539D}" type="parTrans" cxnId="{0F4275BD-A9E5-4C5E-9771-E899E3F72371}">
      <dgm:prSet/>
      <dgm:spPr/>
      <dgm:t>
        <a:bodyPr/>
        <a:lstStyle/>
        <a:p>
          <a:endParaRPr lang="en-US"/>
        </a:p>
      </dgm:t>
    </dgm:pt>
    <dgm:pt modelId="{307ABDFE-5507-49CD-9912-E3304379D896}" type="sibTrans" cxnId="{0F4275BD-A9E5-4C5E-9771-E899E3F72371}">
      <dgm:prSet/>
      <dgm:spPr/>
      <dgm:t>
        <a:bodyPr/>
        <a:lstStyle/>
        <a:p>
          <a:endParaRPr lang="en-US"/>
        </a:p>
      </dgm:t>
    </dgm:pt>
    <dgm:pt modelId="{80C69B50-8036-4529-A549-DC186543C6F3}">
      <dgm:prSet phldrT="[Text]" custT="1"/>
      <dgm:spPr/>
      <dgm:t>
        <a:bodyPr/>
        <a:lstStyle/>
        <a:p>
          <a:endParaRPr lang="en-US" sz="1000" dirty="0"/>
        </a:p>
      </dgm:t>
    </dgm:pt>
    <dgm:pt modelId="{8E963EF7-30DE-46C1-B491-45A236B93DCD}" type="parTrans" cxnId="{9033807D-4BAA-4DC4-AE35-5E578247D5C9}">
      <dgm:prSet/>
      <dgm:spPr/>
      <dgm:t>
        <a:bodyPr/>
        <a:lstStyle/>
        <a:p>
          <a:endParaRPr lang="en-US"/>
        </a:p>
      </dgm:t>
    </dgm:pt>
    <dgm:pt modelId="{A75BAC61-B17E-4271-9EC5-7D17C6BFDB90}" type="sibTrans" cxnId="{9033807D-4BAA-4DC4-AE35-5E578247D5C9}">
      <dgm:prSet/>
      <dgm:spPr/>
      <dgm:t>
        <a:bodyPr/>
        <a:lstStyle/>
        <a:p>
          <a:endParaRPr lang="en-US"/>
        </a:p>
      </dgm:t>
    </dgm:pt>
    <dgm:pt modelId="{30D86F5D-DAB9-48FE-AEA1-652813495DAA}">
      <dgm:prSet phldrT="[Text]" custT="1"/>
      <dgm:spPr/>
      <dgm:t>
        <a:bodyPr/>
        <a:lstStyle/>
        <a:p>
          <a:r>
            <a:rPr lang="en-US" sz="1050" dirty="0"/>
            <a:t> 27 applications</a:t>
          </a:r>
        </a:p>
      </dgm:t>
    </dgm:pt>
    <dgm:pt modelId="{C9F53334-8AED-4F94-8206-5F417AC3745A}" type="parTrans" cxnId="{2B50ADA6-8183-4920-B75A-97FA2F025BDB}">
      <dgm:prSet/>
      <dgm:spPr/>
      <dgm:t>
        <a:bodyPr/>
        <a:lstStyle/>
        <a:p>
          <a:endParaRPr lang="en-US"/>
        </a:p>
      </dgm:t>
    </dgm:pt>
    <dgm:pt modelId="{5595CC1E-AD96-4385-9B5D-0BDF194FEA1E}" type="sibTrans" cxnId="{2B50ADA6-8183-4920-B75A-97FA2F025BDB}">
      <dgm:prSet/>
      <dgm:spPr/>
      <dgm:t>
        <a:bodyPr/>
        <a:lstStyle/>
        <a:p>
          <a:endParaRPr lang="en-US"/>
        </a:p>
      </dgm:t>
    </dgm:pt>
    <dgm:pt modelId="{C6339F1D-310C-4202-9E36-862F76B2C846}">
      <dgm:prSet phldrT="[Text]" custT="1"/>
      <dgm:spPr/>
      <dgm:t>
        <a:bodyPr/>
        <a:lstStyle/>
        <a:p>
          <a:r>
            <a:rPr lang="en-US" sz="1050" dirty="0"/>
            <a:t> Multiple programmatic considerations</a:t>
          </a:r>
        </a:p>
      </dgm:t>
    </dgm:pt>
    <dgm:pt modelId="{93D19077-0CF7-468D-ACA4-399147A181FC}" type="parTrans" cxnId="{8919F0B1-E1AC-49A9-AB60-64AAAFEE4A6E}">
      <dgm:prSet/>
      <dgm:spPr/>
      <dgm:t>
        <a:bodyPr/>
        <a:lstStyle/>
        <a:p>
          <a:endParaRPr lang="en-US"/>
        </a:p>
      </dgm:t>
    </dgm:pt>
    <dgm:pt modelId="{3FDA19BC-AE23-41F8-9895-E755400B6166}" type="sibTrans" cxnId="{8919F0B1-E1AC-49A9-AB60-64AAAFEE4A6E}">
      <dgm:prSet/>
      <dgm:spPr/>
      <dgm:t>
        <a:bodyPr/>
        <a:lstStyle/>
        <a:p>
          <a:endParaRPr lang="en-US"/>
        </a:p>
      </dgm:t>
    </dgm:pt>
    <dgm:pt modelId="{28A468BD-A111-4762-ADBF-DEF4804A2245}">
      <dgm:prSet phldrT="[Text]" custT="1"/>
      <dgm:spPr/>
      <dgm:t>
        <a:bodyPr/>
        <a:lstStyle/>
        <a:p>
          <a:endParaRPr lang="en-US" sz="1400" dirty="0"/>
        </a:p>
      </dgm:t>
    </dgm:pt>
    <dgm:pt modelId="{E2B36178-0E4B-4AD7-A2B2-44709B7AE408}" type="sibTrans" cxnId="{9569D89D-990B-4C86-8AE3-EEB3021533B4}">
      <dgm:prSet/>
      <dgm:spPr/>
      <dgm:t>
        <a:bodyPr/>
        <a:lstStyle/>
        <a:p>
          <a:endParaRPr lang="en-US"/>
        </a:p>
      </dgm:t>
    </dgm:pt>
    <dgm:pt modelId="{650E69CE-C35A-486E-B596-AE74FF732659}" type="parTrans" cxnId="{9569D89D-990B-4C86-8AE3-EEB3021533B4}">
      <dgm:prSet/>
      <dgm:spPr/>
      <dgm:t>
        <a:bodyPr/>
        <a:lstStyle/>
        <a:p>
          <a:endParaRPr lang="en-US"/>
        </a:p>
      </dgm:t>
    </dgm:pt>
    <dgm:pt modelId="{534EC298-A89C-4B2F-9AFD-B048B5832AC6}" type="pres">
      <dgm:prSet presAssocID="{DFF451DD-F8E6-4B33-A998-AA60D06FCB55}" presName="cycleMatrixDiagram" presStyleCnt="0">
        <dgm:presLayoutVars>
          <dgm:chMax val="1"/>
          <dgm:dir/>
          <dgm:animLvl val="lvl"/>
          <dgm:resizeHandles val="exact"/>
        </dgm:presLayoutVars>
      </dgm:prSet>
      <dgm:spPr/>
      <dgm:t>
        <a:bodyPr/>
        <a:lstStyle/>
        <a:p>
          <a:endParaRPr lang="en-US"/>
        </a:p>
      </dgm:t>
    </dgm:pt>
    <dgm:pt modelId="{8549522A-7B48-4A4F-9708-6D32B5F84389}" type="pres">
      <dgm:prSet presAssocID="{DFF451DD-F8E6-4B33-A998-AA60D06FCB55}" presName="children" presStyleCnt="0"/>
      <dgm:spPr/>
    </dgm:pt>
    <dgm:pt modelId="{3FA7C5DC-54A3-4F7E-8556-453B455B134E}" type="pres">
      <dgm:prSet presAssocID="{DFF451DD-F8E6-4B33-A998-AA60D06FCB55}" presName="child1group" presStyleCnt="0"/>
      <dgm:spPr/>
    </dgm:pt>
    <dgm:pt modelId="{AD00DF99-44D5-4764-85AD-FC4D2E1DDF77}" type="pres">
      <dgm:prSet presAssocID="{DFF451DD-F8E6-4B33-A998-AA60D06FCB55}" presName="child1" presStyleLbl="bgAcc1" presStyleIdx="0" presStyleCnt="4" custLinFactNeighborX="-2079"/>
      <dgm:spPr/>
      <dgm:t>
        <a:bodyPr/>
        <a:lstStyle/>
        <a:p>
          <a:endParaRPr lang="en-US"/>
        </a:p>
      </dgm:t>
    </dgm:pt>
    <dgm:pt modelId="{7141B5ED-FCB8-4E9B-AD71-854196395C64}" type="pres">
      <dgm:prSet presAssocID="{DFF451DD-F8E6-4B33-A998-AA60D06FCB55}" presName="child1Text" presStyleLbl="bgAcc1" presStyleIdx="0" presStyleCnt="4">
        <dgm:presLayoutVars>
          <dgm:bulletEnabled val="1"/>
        </dgm:presLayoutVars>
      </dgm:prSet>
      <dgm:spPr/>
      <dgm:t>
        <a:bodyPr/>
        <a:lstStyle/>
        <a:p>
          <a:endParaRPr lang="en-US"/>
        </a:p>
      </dgm:t>
    </dgm:pt>
    <dgm:pt modelId="{FEC53417-5BC3-4C0F-A646-261ED8B24FFD}" type="pres">
      <dgm:prSet presAssocID="{DFF451DD-F8E6-4B33-A998-AA60D06FCB55}" presName="child2group" presStyleCnt="0"/>
      <dgm:spPr/>
    </dgm:pt>
    <dgm:pt modelId="{A69471B6-233E-499E-AF26-2EAC4840B8CC}" type="pres">
      <dgm:prSet presAssocID="{DFF451DD-F8E6-4B33-A998-AA60D06FCB55}" presName="child2" presStyleLbl="bgAcc1" presStyleIdx="1" presStyleCnt="4"/>
      <dgm:spPr/>
      <dgm:t>
        <a:bodyPr/>
        <a:lstStyle/>
        <a:p>
          <a:endParaRPr lang="en-US"/>
        </a:p>
      </dgm:t>
    </dgm:pt>
    <dgm:pt modelId="{5A3985CE-8242-414F-BE72-00DBBC4B9B2E}" type="pres">
      <dgm:prSet presAssocID="{DFF451DD-F8E6-4B33-A998-AA60D06FCB55}" presName="child2Text" presStyleLbl="bgAcc1" presStyleIdx="1" presStyleCnt="4">
        <dgm:presLayoutVars>
          <dgm:bulletEnabled val="1"/>
        </dgm:presLayoutVars>
      </dgm:prSet>
      <dgm:spPr/>
      <dgm:t>
        <a:bodyPr/>
        <a:lstStyle/>
        <a:p>
          <a:endParaRPr lang="en-US"/>
        </a:p>
      </dgm:t>
    </dgm:pt>
    <dgm:pt modelId="{AD88E864-006C-4073-9171-113CC05D3E63}" type="pres">
      <dgm:prSet presAssocID="{DFF451DD-F8E6-4B33-A998-AA60D06FCB55}" presName="child3group" presStyleCnt="0"/>
      <dgm:spPr/>
    </dgm:pt>
    <dgm:pt modelId="{D4829272-4080-41CA-9310-3D13B9AEA977}" type="pres">
      <dgm:prSet presAssocID="{DFF451DD-F8E6-4B33-A998-AA60D06FCB55}" presName="child3" presStyleLbl="bgAcc1" presStyleIdx="2" presStyleCnt="4"/>
      <dgm:spPr/>
      <dgm:t>
        <a:bodyPr/>
        <a:lstStyle/>
        <a:p>
          <a:endParaRPr lang="en-US"/>
        </a:p>
      </dgm:t>
    </dgm:pt>
    <dgm:pt modelId="{7A53E704-F0FA-4E0D-B9A4-20A502982C8E}" type="pres">
      <dgm:prSet presAssocID="{DFF451DD-F8E6-4B33-A998-AA60D06FCB55}" presName="child3Text" presStyleLbl="bgAcc1" presStyleIdx="2" presStyleCnt="4">
        <dgm:presLayoutVars>
          <dgm:bulletEnabled val="1"/>
        </dgm:presLayoutVars>
      </dgm:prSet>
      <dgm:spPr/>
      <dgm:t>
        <a:bodyPr/>
        <a:lstStyle/>
        <a:p>
          <a:endParaRPr lang="en-US"/>
        </a:p>
      </dgm:t>
    </dgm:pt>
    <dgm:pt modelId="{34A26A31-3CCE-4A4E-8341-030E86864ABB}" type="pres">
      <dgm:prSet presAssocID="{DFF451DD-F8E6-4B33-A998-AA60D06FCB55}" presName="child4group" presStyleCnt="0"/>
      <dgm:spPr/>
    </dgm:pt>
    <dgm:pt modelId="{F0C6C5A8-ABEC-4FC1-9026-FBDE409E9BFD}" type="pres">
      <dgm:prSet presAssocID="{DFF451DD-F8E6-4B33-A998-AA60D06FCB55}" presName="child4" presStyleLbl="bgAcc1" presStyleIdx="3" presStyleCnt="4" custLinFactNeighborX="-1764" custLinFactNeighborY="721"/>
      <dgm:spPr/>
      <dgm:t>
        <a:bodyPr/>
        <a:lstStyle/>
        <a:p>
          <a:endParaRPr lang="en-US"/>
        </a:p>
      </dgm:t>
    </dgm:pt>
    <dgm:pt modelId="{D9742051-13E3-42B6-8DE8-CB479DF858F7}" type="pres">
      <dgm:prSet presAssocID="{DFF451DD-F8E6-4B33-A998-AA60D06FCB55}" presName="child4Text" presStyleLbl="bgAcc1" presStyleIdx="3" presStyleCnt="4">
        <dgm:presLayoutVars>
          <dgm:bulletEnabled val="1"/>
        </dgm:presLayoutVars>
      </dgm:prSet>
      <dgm:spPr/>
      <dgm:t>
        <a:bodyPr/>
        <a:lstStyle/>
        <a:p>
          <a:endParaRPr lang="en-US"/>
        </a:p>
      </dgm:t>
    </dgm:pt>
    <dgm:pt modelId="{5756CD0B-FEF8-4E7B-BDF9-8AE22ABD2C0B}" type="pres">
      <dgm:prSet presAssocID="{DFF451DD-F8E6-4B33-A998-AA60D06FCB55}" presName="childPlaceholder" presStyleCnt="0"/>
      <dgm:spPr/>
    </dgm:pt>
    <dgm:pt modelId="{3CF11E76-005F-408F-9987-D97783245AE3}" type="pres">
      <dgm:prSet presAssocID="{DFF451DD-F8E6-4B33-A998-AA60D06FCB55}" presName="circle" presStyleCnt="0"/>
      <dgm:spPr/>
    </dgm:pt>
    <dgm:pt modelId="{85E4B25A-B236-4DBE-A103-D0041B3B85F1}" type="pres">
      <dgm:prSet presAssocID="{DFF451DD-F8E6-4B33-A998-AA60D06FCB55}" presName="quadrant1" presStyleLbl="node1" presStyleIdx="0" presStyleCnt="4">
        <dgm:presLayoutVars>
          <dgm:chMax val="1"/>
          <dgm:bulletEnabled val="1"/>
        </dgm:presLayoutVars>
      </dgm:prSet>
      <dgm:spPr/>
      <dgm:t>
        <a:bodyPr/>
        <a:lstStyle/>
        <a:p>
          <a:endParaRPr lang="en-US"/>
        </a:p>
      </dgm:t>
    </dgm:pt>
    <dgm:pt modelId="{78BA8F2C-415D-4AB3-994E-3C2AAAB5D303}" type="pres">
      <dgm:prSet presAssocID="{DFF451DD-F8E6-4B33-A998-AA60D06FCB55}" presName="quadrant2" presStyleLbl="node1" presStyleIdx="1" presStyleCnt="4">
        <dgm:presLayoutVars>
          <dgm:chMax val="1"/>
          <dgm:bulletEnabled val="1"/>
        </dgm:presLayoutVars>
      </dgm:prSet>
      <dgm:spPr/>
      <dgm:t>
        <a:bodyPr/>
        <a:lstStyle/>
        <a:p>
          <a:endParaRPr lang="en-US"/>
        </a:p>
      </dgm:t>
    </dgm:pt>
    <dgm:pt modelId="{1237A4EF-8AA2-4D7B-83D8-B3F43D41E487}" type="pres">
      <dgm:prSet presAssocID="{DFF451DD-F8E6-4B33-A998-AA60D06FCB55}" presName="quadrant3" presStyleLbl="node1" presStyleIdx="2" presStyleCnt="4" custScaleX="99602" custScaleY="99377" custLinFactNeighborY="488">
        <dgm:presLayoutVars>
          <dgm:chMax val="1"/>
          <dgm:bulletEnabled val="1"/>
        </dgm:presLayoutVars>
      </dgm:prSet>
      <dgm:spPr/>
      <dgm:t>
        <a:bodyPr/>
        <a:lstStyle/>
        <a:p>
          <a:endParaRPr lang="en-US"/>
        </a:p>
      </dgm:t>
    </dgm:pt>
    <dgm:pt modelId="{81E1F423-EC82-43E0-B8EC-A28F63589E11}" type="pres">
      <dgm:prSet presAssocID="{DFF451DD-F8E6-4B33-A998-AA60D06FCB55}" presName="quadrant4" presStyleLbl="node1" presStyleIdx="3" presStyleCnt="4">
        <dgm:presLayoutVars>
          <dgm:chMax val="1"/>
          <dgm:bulletEnabled val="1"/>
        </dgm:presLayoutVars>
      </dgm:prSet>
      <dgm:spPr/>
      <dgm:t>
        <a:bodyPr/>
        <a:lstStyle/>
        <a:p>
          <a:endParaRPr lang="en-US"/>
        </a:p>
      </dgm:t>
    </dgm:pt>
    <dgm:pt modelId="{7E255282-2E4A-4B97-98B4-DFB682F861E2}" type="pres">
      <dgm:prSet presAssocID="{DFF451DD-F8E6-4B33-A998-AA60D06FCB55}" presName="quadrantPlaceholder" presStyleCnt="0"/>
      <dgm:spPr/>
    </dgm:pt>
    <dgm:pt modelId="{E2FE932A-AD62-45C5-A87C-40CBE92EB123}" type="pres">
      <dgm:prSet presAssocID="{DFF451DD-F8E6-4B33-A998-AA60D06FCB55}" presName="center1" presStyleLbl="fgShp" presStyleIdx="0" presStyleCnt="2"/>
      <dgm:spPr/>
    </dgm:pt>
    <dgm:pt modelId="{7001761E-8AA7-453F-AEC7-1EA8ECAE2A83}" type="pres">
      <dgm:prSet presAssocID="{DFF451DD-F8E6-4B33-A998-AA60D06FCB55}" presName="center2" presStyleLbl="fgShp" presStyleIdx="1" presStyleCnt="2"/>
      <dgm:spPr/>
    </dgm:pt>
  </dgm:ptLst>
  <dgm:cxnLst>
    <dgm:cxn modelId="{AF937970-8A3D-4D24-8389-91F6ADB18EA3}" type="presOf" srcId="{1E0926E5-1877-42C4-83CA-2A34F3926A31}" destId="{D4829272-4080-41CA-9310-3D13B9AEA977}" srcOrd="0" destOrd="0" presId="urn:microsoft.com/office/officeart/2005/8/layout/cycle4"/>
    <dgm:cxn modelId="{F0F6FB70-E9BD-4C23-8C45-3FFD0356E707}" type="presOf" srcId="{28A468BD-A111-4762-ADBF-DEF4804A2245}" destId="{78BA8F2C-415D-4AB3-994E-3C2AAAB5D303}" srcOrd="0" destOrd="0" presId="urn:microsoft.com/office/officeart/2005/8/layout/cycle4"/>
    <dgm:cxn modelId="{9033807D-4BAA-4DC4-AE35-5E578247D5C9}" srcId="{216A0630-85E0-45EC-ADE5-6DA9AC4FBD6E}" destId="{80C69B50-8036-4529-A549-DC186543C6F3}" srcOrd="0" destOrd="0" parTransId="{8E963EF7-30DE-46C1-B491-45A236B93DCD}" sibTransId="{A75BAC61-B17E-4271-9EC5-7D17C6BFDB90}"/>
    <dgm:cxn modelId="{0E674CA1-E1F4-4C62-AA67-0E3F4FA89406}" type="presOf" srcId="{C6339F1D-310C-4202-9E36-862F76B2C846}" destId="{7141B5ED-FCB8-4E9B-AD71-854196395C64}" srcOrd="1" destOrd="2" presId="urn:microsoft.com/office/officeart/2005/8/layout/cycle4"/>
    <dgm:cxn modelId="{2766E2D8-5F5C-40C8-8CD6-172846F9C121}" type="presOf" srcId="{216A0630-85E0-45EC-ADE5-6DA9AC4FBD6E}" destId="{81E1F423-EC82-43E0-B8EC-A28F63589E11}" srcOrd="0" destOrd="0" presId="urn:microsoft.com/office/officeart/2005/8/layout/cycle4"/>
    <dgm:cxn modelId="{9569D89D-990B-4C86-8AE3-EEB3021533B4}" srcId="{DFF451DD-F8E6-4B33-A998-AA60D06FCB55}" destId="{28A468BD-A111-4762-ADBF-DEF4804A2245}" srcOrd="1" destOrd="0" parTransId="{650E69CE-C35A-486E-B596-AE74FF732659}" sibTransId="{E2B36178-0E4B-4AD7-A2B2-44709B7AE408}"/>
    <dgm:cxn modelId="{401095D5-DED6-481E-AAB3-BD01EE600639}" type="presOf" srcId="{80C69B50-8036-4529-A549-DC186543C6F3}" destId="{F0C6C5A8-ABEC-4FC1-9026-FBDE409E9BFD}" srcOrd="0" destOrd="0" presId="urn:microsoft.com/office/officeart/2005/8/layout/cycle4"/>
    <dgm:cxn modelId="{41BF47D9-BFFA-4B7D-A368-DF6A038B9C56}" type="presOf" srcId="{55BA7398-85AB-4842-8D4A-3F9EE7B4A0D1}" destId="{1237A4EF-8AA2-4D7B-83D8-B3F43D41E487}" srcOrd="0" destOrd="0" presId="urn:microsoft.com/office/officeart/2005/8/layout/cycle4"/>
    <dgm:cxn modelId="{125F422B-3838-457E-9C63-0FC3229BBBE4}" type="presOf" srcId="{80C69B50-8036-4529-A549-DC186543C6F3}" destId="{D9742051-13E3-42B6-8DE8-CB479DF858F7}" srcOrd="1" destOrd="0" presId="urn:microsoft.com/office/officeart/2005/8/layout/cycle4"/>
    <dgm:cxn modelId="{4E43B3F0-D3D1-45FE-8695-FFE472F4CC95}" type="presOf" srcId="{C6339F1D-310C-4202-9E36-862F76B2C846}" destId="{AD00DF99-44D5-4764-85AD-FC4D2E1DDF77}" srcOrd="0" destOrd="2" presId="urn:microsoft.com/office/officeart/2005/8/layout/cycle4"/>
    <dgm:cxn modelId="{93035F74-4423-4761-8BC2-F8B2B760BFE6}" type="presOf" srcId="{CC59E626-9944-4B4C-A850-68D682FAFEE1}" destId="{AD00DF99-44D5-4764-85AD-FC4D2E1DDF77}" srcOrd="0" destOrd="0" presId="urn:microsoft.com/office/officeart/2005/8/layout/cycle4"/>
    <dgm:cxn modelId="{035CB7E6-402E-40CF-BC44-56B06487EB4F}" type="presOf" srcId="{E430B5E7-963F-4B20-8C1C-6D47EE733055}" destId="{5A3985CE-8242-414F-BE72-00DBBC4B9B2E}" srcOrd="1" destOrd="0" presId="urn:microsoft.com/office/officeart/2005/8/layout/cycle4"/>
    <dgm:cxn modelId="{0FFB45CB-8C82-4FCE-B86D-A77EAD4F4A98}" type="presOf" srcId="{CC59E626-9944-4B4C-A850-68D682FAFEE1}" destId="{7141B5ED-FCB8-4E9B-AD71-854196395C64}" srcOrd="1" destOrd="0" presId="urn:microsoft.com/office/officeart/2005/8/layout/cycle4"/>
    <dgm:cxn modelId="{0F4275BD-A9E5-4C5E-9771-E899E3F72371}" srcId="{DFF451DD-F8E6-4B33-A998-AA60D06FCB55}" destId="{216A0630-85E0-45EC-ADE5-6DA9AC4FBD6E}" srcOrd="3" destOrd="0" parTransId="{CCCB6D7C-7E70-4351-BFC3-F2A42964539D}" sibTransId="{307ABDFE-5507-49CD-9912-E3304379D896}"/>
    <dgm:cxn modelId="{4740F713-FEF8-43C6-BC6F-73623E2D2C92}" srcId="{28A468BD-A111-4762-ADBF-DEF4804A2245}" destId="{E430B5E7-963F-4B20-8C1C-6D47EE733055}" srcOrd="0" destOrd="0" parTransId="{DCB7CDC8-5B2F-460C-8B70-8E4CA49F5B3B}" sibTransId="{345E5293-B988-42EB-9F32-E852BE180511}"/>
    <dgm:cxn modelId="{2B50ADA6-8183-4920-B75A-97FA2F025BDB}" srcId="{44F1846D-0267-4F9C-9738-762CADEA23A1}" destId="{30D86F5D-DAB9-48FE-AEA1-652813495DAA}" srcOrd="1" destOrd="0" parTransId="{C9F53334-8AED-4F94-8206-5F417AC3745A}" sibTransId="{5595CC1E-AD96-4385-9B5D-0BDF194FEA1E}"/>
    <dgm:cxn modelId="{A5E58F2B-B3FB-453D-AD39-AF6E2FF64514}" type="presOf" srcId="{E430B5E7-963F-4B20-8C1C-6D47EE733055}" destId="{A69471B6-233E-499E-AF26-2EAC4840B8CC}" srcOrd="0" destOrd="0" presId="urn:microsoft.com/office/officeart/2005/8/layout/cycle4"/>
    <dgm:cxn modelId="{F7CAB727-4D5E-4A68-9A9E-2F98C2E2BEEA}" srcId="{55BA7398-85AB-4842-8D4A-3F9EE7B4A0D1}" destId="{1E0926E5-1877-42C4-83CA-2A34F3926A31}" srcOrd="0" destOrd="0" parTransId="{5A9F31DF-997A-4EBD-94D2-2582BD55C6C4}" sibTransId="{4D2C2519-9B51-4BB4-A4D9-B4B5B80B2C76}"/>
    <dgm:cxn modelId="{BC89A5F1-8CC2-4817-A05E-51E0A150CB58}" srcId="{DFF451DD-F8E6-4B33-A998-AA60D06FCB55}" destId="{55BA7398-85AB-4842-8D4A-3F9EE7B4A0D1}" srcOrd="2" destOrd="0" parTransId="{EBE5F452-2F8E-4B83-B9AA-88550AF283DD}" sibTransId="{A4F78890-367D-4592-BA00-5EAF38E36252}"/>
    <dgm:cxn modelId="{2053E0A9-8565-4032-AC0C-FD53E7AD41E2}" type="presOf" srcId="{DFF451DD-F8E6-4B33-A998-AA60D06FCB55}" destId="{534EC298-A89C-4B2F-9AFD-B048B5832AC6}" srcOrd="0" destOrd="0" presId="urn:microsoft.com/office/officeart/2005/8/layout/cycle4"/>
    <dgm:cxn modelId="{8919F0B1-E1AC-49A9-AB60-64AAAFEE4A6E}" srcId="{44F1846D-0267-4F9C-9738-762CADEA23A1}" destId="{C6339F1D-310C-4202-9E36-862F76B2C846}" srcOrd="2" destOrd="0" parTransId="{93D19077-0CF7-468D-ACA4-399147A181FC}" sibTransId="{3FDA19BC-AE23-41F8-9895-E755400B6166}"/>
    <dgm:cxn modelId="{703BC645-8739-4839-BF85-398B824142FB}" srcId="{44F1846D-0267-4F9C-9738-762CADEA23A1}" destId="{CC59E626-9944-4B4C-A850-68D682FAFEE1}" srcOrd="0" destOrd="0" parTransId="{EBB34DD3-F4E7-4A74-9DCE-A3BC4E5BCE31}" sibTransId="{6947C5FB-1B49-4757-AAAC-7388D59BF9AD}"/>
    <dgm:cxn modelId="{AF369DB6-64C6-4C1E-901C-51921035F373}" type="presOf" srcId="{44F1846D-0267-4F9C-9738-762CADEA23A1}" destId="{85E4B25A-B236-4DBE-A103-D0041B3B85F1}" srcOrd="0" destOrd="0" presId="urn:microsoft.com/office/officeart/2005/8/layout/cycle4"/>
    <dgm:cxn modelId="{9ED73A2C-EC87-48C8-A2F5-6671B7A4EB5B}" srcId="{DFF451DD-F8E6-4B33-A998-AA60D06FCB55}" destId="{44F1846D-0267-4F9C-9738-762CADEA23A1}" srcOrd="0" destOrd="0" parTransId="{CA99A2BB-61FF-4DDC-846C-3FD7A60A5F66}" sibTransId="{B410A86A-C3F0-4A8A-A660-015169D59298}"/>
    <dgm:cxn modelId="{F95F2A4B-3D42-48C5-94EE-78469CC85EFD}" type="presOf" srcId="{1E0926E5-1877-42C4-83CA-2A34F3926A31}" destId="{7A53E704-F0FA-4E0D-B9A4-20A502982C8E}" srcOrd="1" destOrd="0" presId="urn:microsoft.com/office/officeart/2005/8/layout/cycle4"/>
    <dgm:cxn modelId="{2B2B9229-F7E1-4A91-84B2-CA9CBF088EE9}" type="presOf" srcId="{30D86F5D-DAB9-48FE-AEA1-652813495DAA}" destId="{AD00DF99-44D5-4764-85AD-FC4D2E1DDF77}" srcOrd="0" destOrd="1" presId="urn:microsoft.com/office/officeart/2005/8/layout/cycle4"/>
    <dgm:cxn modelId="{E2E663BE-F36E-45C2-AFF4-C331E230C864}" type="presOf" srcId="{30D86F5D-DAB9-48FE-AEA1-652813495DAA}" destId="{7141B5ED-FCB8-4E9B-AD71-854196395C64}" srcOrd="1" destOrd="1" presId="urn:microsoft.com/office/officeart/2005/8/layout/cycle4"/>
    <dgm:cxn modelId="{BFBFAC12-66DC-4627-AF89-030CBBCC53F7}" type="presParOf" srcId="{534EC298-A89C-4B2F-9AFD-B048B5832AC6}" destId="{8549522A-7B48-4A4F-9708-6D32B5F84389}" srcOrd="0" destOrd="0" presId="urn:microsoft.com/office/officeart/2005/8/layout/cycle4"/>
    <dgm:cxn modelId="{8BC618AE-9E18-459E-B144-7D193835E135}" type="presParOf" srcId="{8549522A-7B48-4A4F-9708-6D32B5F84389}" destId="{3FA7C5DC-54A3-4F7E-8556-453B455B134E}" srcOrd="0" destOrd="0" presId="urn:microsoft.com/office/officeart/2005/8/layout/cycle4"/>
    <dgm:cxn modelId="{441E5F1D-280C-4E79-B35F-5C16CE22D873}" type="presParOf" srcId="{3FA7C5DC-54A3-4F7E-8556-453B455B134E}" destId="{AD00DF99-44D5-4764-85AD-FC4D2E1DDF77}" srcOrd="0" destOrd="0" presId="urn:microsoft.com/office/officeart/2005/8/layout/cycle4"/>
    <dgm:cxn modelId="{AACFD1BB-12E7-41E0-B767-BA7C0FCD6BA3}" type="presParOf" srcId="{3FA7C5DC-54A3-4F7E-8556-453B455B134E}" destId="{7141B5ED-FCB8-4E9B-AD71-854196395C64}" srcOrd="1" destOrd="0" presId="urn:microsoft.com/office/officeart/2005/8/layout/cycle4"/>
    <dgm:cxn modelId="{1EBD8D0F-FB1D-41CE-BA54-D9D27AB73EB4}" type="presParOf" srcId="{8549522A-7B48-4A4F-9708-6D32B5F84389}" destId="{FEC53417-5BC3-4C0F-A646-261ED8B24FFD}" srcOrd="1" destOrd="0" presId="urn:microsoft.com/office/officeart/2005/8/layout/cycle4"/>
    <dgm:cxn modelId="{BC8FDE6D-DA43-463C-94E6-B7E9E4E6C115}" type="presParOf" srcId="{FEC53417-5BC3-4C0F-A646-261ED8B24FFD}" destId="{A69471B6-233E-499E-AF26-2EAC4840B8CC}" srcOrd="0" destOrd="0" presId="urn:microsoft.com/office/officeart/2005/8/layout/cycle4"/>
    <dgm:cxn modelId="{F15B2C31-C180-41E0-A4D6-944AD01CDFE0}" type="presParOf" srcId="{FEC53417-5BC3-4C0F-A646-261ED8B24FFD}" destId="{5A3985CE-8242-414F-BE72-00DBBC4B9B2E}" srcOrd="1" destOrd="0" presId="urn:microsoft.com/office/officeart/2005/8/layout/cycle4"/>
    <dgm:cxn modelId="{FCA333AD-2831-4E30-9784-A1565BEFAD4B}" type="presParOf" srcId="{8549522A-7B48-4A4F-9708-6D32B5F84389}" destId="{AD88E864-006C-4073-9171-113CC05D3E63}" srcOrd="2" destOrd="0" presId="urn:microsoft.com/office/officeart/2005/8/layout/cycle4"/>
    <dgm:cxn modelId="{81F0D9A5-2250-41CD-AEE3-F6466FFE6D93}" type="presParOf" srcId="{AD88E864-006C-4073-9171-113CC05D3E63}" destId="{D4829272-4080-41CA-9310-3D13B9AEA977}" srcOrd="0" destOrd="0" presId="urn:microsoft.com/office/officeart/2005/8/layout/cycle4"/>
    <dgm:cxn modelId="{9F4EE749-3DCC-4EE8-9840-40ACA68D2C89}" type="presParOf" srcId="{AD88E864-006C-4073-9171-113CC05D3E63}" destId="{7A53E704-F0FA-4E0D-B9A4-20A502982C8E}" srcOrd="1" destOrd="0" presId="urn:microsoft.com/office/officeart/2005/8/layout/cycle4"/>
    <dgm:cxn modelId="{E188ADA6-0144-4535-B228-93A0E29F9A60}" type="presParOf" srcId="{8549522A-7B48-4A4F-9708-6D32B5F84389}" destId="{34A26A31-3CCE-4A4E-8341-030E86864ABB}" srcOrd="3" destOrd="0" presId="urn:microsoft.com/office/officeart/2005/8/layout/cycle4"/>
    <dgm:cxn modelId="{1ED1E4F5-757B-4017-85D5-265ED80E4487}" type="presParOf" srcId="{34A26A31-3CCE-4A4E-8341-030E86864ABB}" destId="{F0C6C5A8-ABEC-4FC1-9026-FBDE409E9BFD}" srcOrd="0" destOrd="0" presId="urn:microsoft.com/office/officeart/2005/8/layout/cycle4"/>
    <dgm:cxn modelId="{D1636AE0-3C49-43DD-8C4D-FC86F595887A}" type="presParOf" srcId="{34A26A31-3CCE-4A4E-8341-030E86864ABB}" destId="{D9742051-13E3-42B6-8DE8-CB479DF858F7}" srcOrd="1" destOrd="0" presId="urn:microsoft.com/office/officeart/2005/8/layout/cycle4"/>
    <dgm:cxn modelId="{7488E6F1-495B-4934-9774-7604F1F8F8EA}" type="presParOf" srcId="{8549522A-7B48-4A4F-9708-6D32B5F84389}" destId="{5756CD0B-FEF8-4E7B-BDF9-8AE22ABD2C0B}" srcOrd="4" destOrd="0" presId="urn:microsoft.com/office/officeart/2005/8/layout/cycle4"/>
    <dgm:cxn modelId="{53EA74A6-F4A4-460D-81D4-463B9E0071A4}" type="presParOf" srcId="{534EC298-A89C-4B2F-9AFD-B048B5832AC6}" destId="{3CF11E76-005F-408F-9987-D97783245AE3}" srcOrd="1" destOrd="0" presId="urn:microsoft.com/office/officeart/2005/8/layout/cycle4"/>
    <dgm:cxn modelId="{2D3A85EC-615C-4F87-802A-09C4BE04CA02}" type="presParOf" srcId="{3CF11E76-005F-408F-9987-D97783245AE3}" destId="{85E4B25A-B236-4DBE-A103-D0041B3B85F1}" srcOrd="0" destOrd="0" presId="urn:microsoft.com/office/officeart/2005/8/layout/cycle4"/>
    <dgm:cxn modelId="{6B8E4AD6-CBDB-4F29-B0FB-309764EB9B78}" type="presParOf" srcId="{3CF11E76-005F-408F-9987-D97783245AE3}" destId="{78BA8F2C-415D-4AB3-994E-3C2AAAB5D303}" srcOrd="1" destOrd="0" presId="urn:microsoft.com/office/officeart/2005/8/layout/cycle4"/>
    <dgm:cxn modelId="{34C0BCA9-04F8-4A3D-88FE-B31C0B03D247}" type="presParOf" srcId="{3CF11E76-005F-408F-9987-D97783245AE3}" destId="{1237A4EF-8AA2-4D7B-83D8-B3F43D41E487}" srcOrd="2" destOrd="0" presId="urn:microsoft.com/office/officeart/2005/8/layout/cycle4"/>
    <dgm:cxn modelId="{4915DB14-6ABF-4962-9D89-135BEB4B700D}" type="presParOf" srcId="{3CF11E76-005F-408F-9987-D97783245AE3}" destId="{81E1F423-EC82-43E0-B8EC-A28F63589E11}" srcOrd="3" destOrd="0" presId="urn:microsoft.com/office/officeart/2005/8/layout/cycle4"/>
    <dgm:cxn modelId="{5B865B36-03D6-4A60-A93A-1EB970A81E17}" type="presParOf" srcId="{3CF11E76-005F-408F-9987-D97783245AE3}" destId="{7E255282-2E4A-4B97-98B4-DFB682F861E2}" srcOrd="4" destOrd="0" presId="urn:microsoft.com/office/officeart/2005/8/layout/cycle4"/>
    <dgm:cxn modelId="{AD65D547-BC1E-4E08-B7B2-C6F787A18D01}" type="presParOf" srcId="{534EC298-A89C-4B2F-9AFD-B048B5832AC6}" destId="{E2FE932A-AD62-45C5-A87C-40CBE92EB123}" srcOrd="2" destOrd="0" presId="urn:microsoft.com/office/officeart/2005/8/layout/cycle4"/>
    <dgm:cxn modelId="{35BC7A7B-D7B5-43AE-B620-7BA0186221F5}" type="presParOf" srcId="{534EC298-A89C-4B2F-9AFD-B048B5832AC6}" destId="{7001761E-8AA7-453F-AEC7-1EA8ECAE2A83}"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829272-4080-41CA-9310-3D13B9AEA977}">
      <dsp:nvSpPr>
        <dsp:cNvPr id="0" name=""/>
        <dsp:cNvSpPr/>
      </dsp:nvSpPr>
      <dsp:spPr>
        <a:xfrm>
          <a:off x="2863632" y="2325587"/>
          <a:ext cx="1689470" cy="109439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57150" lvl="1" indent="0" algn="l" defTabSz="466725">
            <a:lnSpc>
              <a:spcPct val="90000"/>
            </a:lnSpc>
            <a:spcBef>
              <a:spcPct val="0"/>
            </a:spcBef>
            <a:spcAft>
              <a:spcPct val="15000"/>
            </a:spcAft>
            <a:buChar char="••"/>
          </a:pPr>
          <a:endParaRPr lang="en-US" sz="1050" kern="1200" dirty="0"/>
        </a:p>
      </dsp:txBody>
      <dsp:txXfrm>
        <a:off x="3394513" y="2623225"/>
        <a:ext cx="1134549" cy="772715"/>
      </dsp:txXfrm>
    </dsp:sp>
    <dsp:sp modelId="{F0C6C5A8-ABEC-4FC1-9026-FBDE409E9BFD}">
      <dsp:nvSpPr>
        <dsp:cNvPr id="0" name=""/>
        <dsp:cNvSpPr/>
      </dsp:nvSpPr>
      <dsp:spPr>
        <a:xfrm>
          <a:off x="77325" y="2325587"/>
          <a:ext cx="1689470" cy="109439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t" anchorCtr="0">
          <a:noAutofit/>
        </a:bodyPr>
        <a:lstStyle/>
        <a:p>
          <a:pPr marL="57150" lvl="1" indent="-57150" algn="l" defTabSz="444500">
            <a:lnSpc>
              <a:spcPct val="90000"/>
            </a:lnSpc>
            <a:spcBef>
              <a:spcPct val="0"/>
            </a:spcBef>
            <a:spcAft>
              <a:spcPct val="15000"/>
            </a:spcAft>
            <a:buChar char="••"/>
          </a:pPr>
          <a:endParaRPr lang="en-US" sz="1000" kern="1200" dirty="0"/>
        </a:p>
      </dsp:txBody>
      <dsp:txXfrm>
        <a:off x="101365" y="2623225"/>
        <a:ext cx="1134549" cy="772715"/>
      </dsp:txXfrm>
    </dsp:sp>
    <dsp:sp modelId="{A69471B6-233E-499E-AF26-2EAC4840B8CC}">
      <dsp:nvSpPr>
        <dsp:cNvPr id="0" name=""/>
        <dsp:cNvSpPr/>
      </dsp:nvSpPr>
      <dsp:spPr>
        <a:xfrm>
          <a:off x="2863632" y="0"/>
          <a:ext cx="1689470" cy="109439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t" anchorCtr="0">
          <a:noAutofit/>
        </a:bodyPr>
        <a:lstStyle/>
        <a:p>
          <a:pPr marL="285750" lvl="1" indent="-285750" algn="l" defTabSz="1422400">
            <a:lnSpc>
              <a:spcPct val="90000"/>
            </a:lnSpc>
            <a:spcBef>
              <a:spcPct val="0"/>
            </a:spcBef>
            <a:spcAft>
              <a:spcPct val="15000"/>
            </a:spcAft>
            <a:buChar char="••"/>
          </a:pPr>
          <a:endParaRPr lang="en-US" sz="3200" kern="1200" dirty="0"/>
        </a:p>
      </dsp:txBody>
      <dsp:txXfrm>
        <a:off x="3394513" y="24040"/>
        <a:ext cx="1134549" cy="772715"/>
      </dsp:txXfrm>
    </dsp:sp>
    <dsp:sp modelId="{AD00DF99-44D5-4764-85AD-FC4D2E1DDF77}">
      <dsp:nvSpPr>
        <dsp:cNvPr id="0" name=""/>
        <dsp:cNvSpPr/>
      </dsp:nvSpPr>
      <dsp:spPr>
        <a:xfrm>
          <a:off x="72003" y="0"/>
          <a:ext cx="1689470" cy="109439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t" anchorCtr="0">
          <a:noAutofit/>
        </a:bodyPr>
        <a:lstStyle/>
        <a:p>
          <a:pPr marL="57150" lvl="1" indent="-57150" algn="l" defTabSz="466725">
            <a:lnSpc>
              <a:spcPct val="90000"/>
            </a:lnSpc>
            <a:spcBef>
              <a:spcPct val="0"/>
            </a:spcBef>
            <a:spcAft>
              <a:spcPct val="15000"/>
            </a:spcAft>
            <a:buChar char="••"/>
          </a:pPr>
          <a:r>
            <a:rPr lang="en-US" sz="1050" kern="1200" dirty="0"/>
            <a:t> 8 science objectives</a:t>
          </a:r>
        </a:p>
        <a:p>
          <a:pPr marL="57150" lvl="1" indent="-57150" algn="l" defTabSz="466725">
            <a:lnSpc>
              <a:spcPct val="90000"/>
            </a:lnSpc>
            <a:spcBef>
              <a:spcPct val="0"/>
            </a:spcBef>
            <a:spcAft>
              <a:spcPct val="15000"/>
            </a:spcAft>
            <a:buChar char="••"/>
          </a:pPr>
          <a:r>
            <a:rPr lang="en-US" sz="1050" kern="1200" dirty="0"/>
            <a:t> 27 applications</a:t>
          </a:r>
        </a:p>
        <a:p>
          <a:pPr marL="57150" lvl="1" indent="-57150" algn="l" defTabSz="466725">
            <a:lnSpc>
              <a:spcPct val="90000"/>
            </a:lnSpc>
            <a:spcBef>
              <a:spcPct val="0"/>
            </a:spcBef>
            <a:spcAft>
              <a:spcPct val="15000"/>
            </a:spcAft>
            <a:buChar char="••"/>
          </a:pPr>
          <a:r>
            <a:rPr lang="en-US" sz="1050" kern="1200" dirty="0"/>
            <a:t> Multiple programmatic considerations</a:t>
          </a:r>
        </a:p>
      </dsp:txBody>
      <dsp:txXfrm>
        <a:off x="96043" y="24040"/>
        <a:ext cx="1134549" cy="772715"/>
      </dsp:txXfrm>
    </dsp:sp>
    <dsp:sp modelId="{85E4B25A-B236-4DBE-A103-D0041B3B85F1}">
      <dsp:nvSpPr>
        <dsp:cNvPr id="0" name=""/>
        <dsp:cNvSpPr/>
      </dsp:nvSpPr>
      <dsp:spPr>
        <a:xfrm>
          <a:off x="815063" y="194938"/>
          <a:ext cx="1480851" cy="1480851"/>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144" tIns="263144" rIns="263144" bIns="263144" numCol="1" spcCol="1270" anchor="ctr" anchorCtr="0">
          <a:noAutofit/>
        </a:bodyPr>
        <a:lstStyle/>
        <a:p>
          <a:pPr marL="0" lvl="0" indent="0" algn="ctr" defTabSz="1644650">
            <a:lnSpc>
              <a:spcPct val="90000"/>
            </a:lnSpc>
            <a:spcBef>
              <a:spcPct val="0"/>
            </a:spcBef>
            <a:spcAft>
              <a:spcPct val="35000"/>
            </a:spcAft>
          </a:pPr>
          <a:endParaRPr lang="en-US" sz="3700" kern="1200" dirty="0"/>
        </a:p>
      </dsp:txBody>
      <dsp:txXfrm>
        <a:off x="1248794" y="628669"/>
        <a:ext cx="1047120" cy="1047120"/>
      </dsp:txXfrm>
    </dsp:sp>
    <dsp:sp modelId="{78BA8F2C-415D-4AB3-994E-3C2AAAB5D303}">
      <dsp:nvSpPr>
        <dsp:cNvPr id="0" name=""/>
        <dsp:cNvSpPr/>
      </dsp:nvSpPr>
      <dsp:spPr>
        <a:xfrm rot="5400000">
          <a:off x="2364314" y="194938"/>
          <a:ext cx="1480851" cy="1480851"/>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endParaRPr lang="en-US" sz="1400" kern="1200" dirty="0"/>
        </a:p>
      </dsp:txBody>
      <dsp:txXfrm rot="-5400000">
        <a:off x="2364314" y="628669"/>
        <a:ext cx="1047120" cy="1047120"/>
      </dsp:txXfrm>
    </dsp:sp>
    <dsp:sp modelId="{1237A4EF-8AA2-4D7B-83D8-B3F43D41E487}">
      <dsp:nvSpPr>
        <dsp:cNvPr id="0" name=""/>
        <dsp:cNvSpPr/>
      </dsp:nvSpPr>
      <dsp:spPr>
        <a:xfrm rot="10800000">
          <a:off x="2367261" y="1756029"/>
          <a:ext cx="1474957" cy="1471626"/>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256032" rIns="256032" bIns="256032" numCol="1" spcCol="1270" anchor="ctr" anchorCtr="0">
          <a:noAutofit/>
        </a:bodyPr>
        <a:lstStyle/>
        <a:p>
          <a:pPr lvl="0" algn="ctr" defTabSz="1600200">
            <a:lnSpc>
              <a:spcPct val="90000"/>
            </a:lnSpc>
            <a:spcBef>
              <a:spcPct val="0"/>
            </a:spcBef>
            <a:spcAft>
              <a:spcPct val="35000"/>
            </a:spcAft>
          </a:pPr>
          <a:endParaRPr lang="en-US" sz="3600" kern="1200" dirty="0"/>
        </a:p>
      </dsp:txBody>
      <dsp:txXfrm rot="10800000">
        <a:off x="2367261" y="1756029"/>
        <a:ext cx="1042952" cy="1040597"/>
      </dsp:txXfrm>
    </dsp:sp>
    <dsp:sp modelId="{81E1F423-EC82-43E0-B8EC-A28F63589E11}">
      <dsp:nvSpPr>
        <dsp:cNvPr id="0" name=""/>
        <dsp:cNvSpPr/>
      </dsp:nvSpPr>
      <dsp:spPr>
        <a:xfrm rot="16200000">
          <a:off x="815063" y="1744190"/>
          <a:ext cx="1480851" cy="1480851"/>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endParaRPr lang="en-US" sz="1600" kern="1200" dirty="0"/>
        </a:p>
      </dsp:txBody>
      <dsp:txXfrm rot="5400000">
        <a:off x="1248794" y="1744190"/>
        <a:ext cx="1047120" cy="1047120"/>
      </dsp:txXfrm>
    </dsp:sp>
    <dsp:sp modelId="{E2FE932A-AD62-45C5-A87C-40CBE92EB123}">
      <dsp:nvSpPr>
        <dsp:cNvPr id="0" name=""/>
        <dsp:cNvSpPr/>
      </dsp:nvSpPr>
      <dsp:spPr>
        <a:xfrm>
          <a:off x="2074471" y="1402192"/>
          <a:ext cx="511287" cy="444597"/>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001761E-8AA7-453F-AEC7-1EA8ECAE2A83}">
      <dsp:nvSpPr>
        <dsp:cNvPr id="0" name=""/>
        <dsp:cNvSpPr/>
      </dsp:nvSpPr>
      <dsp:spPr>
        <a:xfrm rot="10800000">
          <a:off x="2074471" y="1573191"/>
          <a:ext cx="511287" cy="444597"/>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263614B-E335-45DB-9ED3-49AA7CA94BD0}" type="datetimeFigureOut">
              <a:rPr lang="en-US" smtClean="0"/>
              <a:t>10/5/2020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561501A-4A4D-45CE-B51E-A45665A1DC1D}" type="slidenum">
              <a:rPr lang="en-US" smtClean="0"/>
              <a:t>‹#›</a:t>
            </a:fld>
            <a:endParaRPr lang="en-US"/>
          </a:p>
        </p:txBody>
      </p:sp>
    </p:spTree>
    <p:extLst>
      <p:ext uri="{BB962C8B-B14F-4D97-AF65-F5344CB8AC3E}">
        <p14:creationId xmlns:p14="http://schemas.microsoft.com/office/powerpoint/2010/main" val="554008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sz="800" baseline="0" dirty="0"/>
          </a:p>
        </p:txBody>
      </p:sp>
      <p:sp>
        <p:nvSpPr>
          <p:cNvPr id="4" name="Slide Number Placeholder 3"/>
          <p:cNvSpPr>
            <a:spLocks noGrp="1"/>
          </p:cNvSpPr>
          <p:nvPr>
            <p:ph type="sldNum" sz="quarter" idx="10"/>
          </p:nvPr>
        </p:nvSpPr>
        <p:spPr/>
        <p:txBody>
          <a:bodyPr/>
          <a:lstStyle/>
          <a:p>
            <a:fld id="{3561501A-4A4D-45CE-B51E-A45665A1DC1D}" type="slidenum">
              <a:rPr lang="en-US" smtClean="0"/>
              <a:t>1</a:t>
            </a:fld>
            <a:endParaRPr lang="en-US"/>
          </a:p>
        </p:txBody>
      </p:sp>
    </p:spTree>
    <p:extLst>
      <p:ext uri="{BB962C8B-B14F-4D97-AF65-F5344CB8AC3E}">
        <p14:creationId xmlns:p14="http://schemas.microsoft.com/office/powerpoint/2010/main" val="13097037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Earth Science and Applications from Space decadal survey for 2017-2027: </a:t>
            </a:r>
            <a:r>
              <a:rPr lang="en-US" dirty="0" smtClean="0">
                <a:solidFill>
                  <a:schemeClr val="accent5"/>
                </a:solidFill>
              </a:rPr>
              <a:t>“ESAS 2017”</a:t>
            </a:r>
          </a:p>
          <a:p>
            <a:endParaRPr lang="en-US" dirty="0"/>
          </a:p>
        </p:txBody>
      </p:sp>
      <p:sp>
        <p:nvSpPr>
          <p:cNvPr id="4" name="Slide Number Placeholder 3"/>
          <p:cNvSpPr>
            <a:spLocks noGrp="1"/>
          </p:cNvSpPr>
          <p:nvPr>
            <p:ph type="sldNum" sz="quarter" idx="10"/>
          </p:nvPr>
        </p:nvSpPr>
        <p:spPr/>
        <p:txBody>
          <a:bodyPr/>
          <a:lstStyle/>
          <a:p>
            <a:fld id="{3561501A-4A4D-45CE-B51E-A45665A1DC1D}" type="slidenum">
              <a:rPr lang="en-US" smtClean="0"/>
              <a:t>2</a:t>
            </a:fld>
            <a:endParaRPr lang="en-US"/>
          </a:p>
        </p:txBody>
      </p:sp>
    </p:spTree>
    <p:extLst>
      <p:ext uri="{BB962C8B-B14F-4D97-AF65-F5344CB8AC3E}">
        <p14:creationId xmlns:p14="http://schemas.microsoft.com/office/powerpoint/2010/main" val="895957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indent="0">
              <a:buFontTx/>
              <a:buNone/>
            </a:pPr>
            <a:endParaRPr lang="en-US" dirty="0"/>
          </a:p>
        </p:txBody>
      </p:sp>
      <p:sp>
        <p:nvSpPr>
          <p:cNvPr id="4" name="Slide Number Placeholder 3"/>
          <p:cNvSpPr>
            <a:spLocks noGrp="1"/>
          </p:cNvSpPr>
          <p:nvPr>
            <p:ph type="sldNum" sz="quarter" idx="10"/>
          </p:nvPr>
        </p:nvSpPr>
        <p:spPr/>
        <p:txBody>
          <a:bodyPr/>
          <a:lstStyle/>
          <a:p>
            <a:fld id="{6D95232B-CD06-4EE3-9F09-0D55EF386541}" type="slidenum">
              <a:rPr lang="en-US" smtClean="0"/>
              <a:t>3</a:t>
            </a:fld>
            <a:endParaRPr lang="en-US"/>
          </a:p>
        </p:txBody>
      </p:sp>
    </p:spTree>
    <p:extLst>
      <p:ext uri="{BB962C8B-B14F-4D97-AF65-F5344CB8AC3E}">
        <p14:creationId xmlns:p14="http://schemas.microsoft.com/office/powerpoint/2010/main" val="2703385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61501A-4A4D-45CE-B51E-A45665A1DC1D}" type="slidenum">
              <a:rPr lang="en-US" smtClean="0"/>
              <a:t>4</a:t>
            </a:fld>
            <a:endParaRPr lang="en-US"/>
          </a:p>
        </p:txBody>
      </p:sp>
    </p:spTree>
    <p:extLst>
      <p:ext uri="{BB962C8B-B14F-4D97-AF65-F5344CB8AC3E}">
        <p14:creationId xmlns:p14="http://schemas.microsoft.com/office/powerpoint/2010/main" val="406384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21556"/>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463550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65B1BAB-252E-48B3-8629-10FD942F705C}" type="datetime1">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7A367-6FB6-401D-987E-F9B6AE9F551B}" type="slidenum">
              <a:rPr lang="en-US" smtClean="0"/>
              <a:t>‹#›</a:t>
            </a:fld>
            <a:endParaRPr lang="en-US"/>
          </a:p>
        </p:txBody>
      </p:sp>
      <p:cxnSp>
        <p:nvCxnSpPr>
          <p:cNvPr id="7" name="Straight Connector 6"/>
          <p:cNvCxnSpPr/>
          <p:nvPr userDrawn="1"/>
        </p:nvCxnSpPr>
        <p:spPr>
          <a:xfrm flipV="1">
            <a:off x="1524000" y="3474243"/>
            <a:ext cx="9144000" cy="0"/>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573694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0501A3-5FA1-4402-B9E5-DDFA55509AD3}" type="datetime1">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1540697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E2D1D6-351E-44C9-9671-C566BAB062C0}" type="datetime1">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3315318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E86851-640B-42DA-8DE4-C02EBFA55054}" type="datetime1">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3915651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21556"/>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463550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65B1BAB-252E-48B3-8629-10FD942F705C}" type="datetime1">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7A367-6FB6-401D-987E-F9B6AE9F551B}" type="slidenum">
              <a:rPr lang="en-US" smtClean="0"/>
              <a:t>‹#›</a:t>
            </a:fld>
            <a:endParaRPr lang="en-US"/>
          </a:p>
        </p:txBody>
      </p:sp>
      <p:cxnSp>
        <p:nvCxnSpPr>
          <p:cNvPr id="7" name="Straight Connector 6"/>
          <p:cNvCxnSpPr/>
          <p:nvPr userDrawn="1"/>
        </p:nvCxnSpPr>
        <p:spPr>
          <a:xfrm flipV="1">
            <a:off x="1524000" y="3474243"/>
            <a:ext cx="9144000" cy="0"/>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703768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94525"/>
          </a:xfrm>
        </p:spPr>
        <p:txBody>
          <a:bodyPr>
            <a:normAutofit/>
          </a:bodyPr>
          <a:lstStyle>
            <a:lvl1pPr>
              <a:defRPr sz="4800"/>
            </a:lvl1pPr>
          </a:lstStyle>
          <a:p>
            <a:r>
              <a:rPr lang="en-US"/>
              <a:t>Click to edit Master title style</a:t>
            </a:r>
          </a:p>
        </p:txBody>
      </p:sp>
      <p:sp>
        <p:nvSpPr>
          <p:cNvPr id="3" name="Content Placeholder 2"/>
          <p:cNvSpPr>
            <a:spLocks noGrp="1"/>
          </p:cNvSpPr>
          <p:nvPr>
            <p:ph idx="1"/>
          </p:nvPr>
        </p:nvSpPr>
        <p:spPr>
          <a:xfrm>
            <a:off x="81418" y="1065321"/>
            <a:ext cx="12031249" cy="47490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p:cNvCxnSpPr/>
          <p:nvPr userDrawn="1"/>
        </p:nvCxnSpPr>
        <p:spPr>
          <a:xfrm flipV="1">
            <a:off x="0" y="894526"/>
            <a:ext cx="12192000" cy="0"/>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Date Placeholder 13"/>
          <p:cNvSpPr>
            <a:spLocks noGrp="1"/>
          </p:cNvSpPr>
          <p:nvPr>
            <p:ph type="dt" sz="half" idx="10"/>
          </p:nvPr>
        </p:nvSpPr>
        <p:spPr/>
        <p:txBody>
          <a:bodyPr/>
          <a:lstStyle/>
          <a:p>
            <a:fld id="{D7BDDC2C-B0F3-4C9E-A886-6224567BB2F4}" type="datetime1">
              <a:rPr lang="en-US" smtClean="0"/>
              <a:t>10/7/2020</a:t>
            </a:fld>
            <a:endParaRPr lang="en-US"/>
          </a:p>
        </p:txBody>
      </p:sp>
      <p:sp>
        <p:nvSpPr>
          <p:cNvPr id="15" name="Footer Placeholder 14"/>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a:xfrm>
            <a:off x="9448800" y="6498529"/>
            <a:ext cx="2743200" cy="365125"/>
          </a:xfrm>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1598260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A45582-AAF6-4AE7-8FBD-D3B7966C7F95}" type="datetime1">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2176345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6D1054E-C575-43AC-B5E5-FB42D4C9E40F}" type="datetime1">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1449014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3870D22-2C5D-4897-8243-AE2D5351C5C2}" type="datetime1">
              <a:rPr lang="en-US" smtClean="0"/>
              <a:t>10/7/2020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27310951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906B044-1B37-4BA3-A599-2C56E6343023}" type="datetime1">
              <a:rPr lang="en-US" smtClean="0"/>
              <a:t>10/7/2020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25923024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FBF175-4F66-49A8-902E-C770B2A7DAE7}" type="datetime1">
              <a:rPr lang="en-US" smtClean="0"/>
              <a:t>10/7/2020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2046415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94525"/>
          </a:xfrm>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a:xfrm>
            <a:off x="81418" y="1065321"/>
            <a:ext cx="12031249" cy="474907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1" name="Straight Connector 10"/>
          <p:cNvCxnSpPr/>
          <p:nvPr userDrawn="1"/>
        </p:nvCxnSpPr>
        <p:spPr>
          <a:xfrm flipV="1">
            <a:off x="0" y="894526"/>
            <a:ext cx="12192000" cy="0"/>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flipV="1">
            <a:off x="0" y="5983361"/>
            <a:ext cx="12192000" cy="0"/>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Date Placeholder 13"/>
          <p:cNvSpPr>
            <a:spLocks noGrp="1"/>
          </p:cNvSpPr>
          <p:nvPr>
            <p:ph type="dt" sz="half" idx="10"/>
          </p:nvPr>
        </p:nvSpPr>
        <p:spPr/>
        <p:txBody>
          <a:bodyPr/>
          <a:lstStyle/>
          <a:p>
            <a:fld id="{D7BDDC2C-B0F3-4C9E-A886-6224567BB2F4}" type="datetime1">
              <a:rPr lang="en-US" smtClean="0"/>
              <a:t>10/5/2020</a:t>
            </a:fld>
            <a:endParaRPr lang="en-US"/>
          </a:p>
        </p:txBody>
      </p:sp>
      <p:sp>
        <p:nvSpPr>
          <p:cNvPr id="15" name="Footer Placeholder 14"/>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a:xfrm>
            <a:off x="9448800" y="6498529"/>
            <a:ext cx="2743200" cy="365125"/>
          </a:xfrm>
        </p:spPr>
        <p:txBody>
          <a:bodyPr/>
          <a:lstStyle/>
          <a:p>
            <a:fld id="{C8C7A367-6FB6-401D-987E-F9B6AE9F551B}" type="slidenum">
              <a:rPr lang="en-US" smtClean="0"/>
              <a:t>‹#›</a:t>
            </a:fld>
            <a:endParaRPr lang="en-US" dirty="0"/>
          </a:p>
        </p:txBody>
      </p:sp>
    </p:spTree>
    <p:extLst>
      <p:ext uri="{BB962C8B-B14F-4D97-AF65-F5344CB8AC3E}">
        <p14:creationId xmlns:p14="http://schemas.microsoft.com/office/powerpoint/2010/main" val="29940146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8ECEFA-6937-4AFD-9507-51C0C05C960F}" type="datetime1">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28178687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70501A3-5FA1-4402-B9E5-DDFA55509AD3}" type="datetime1">
              <a:rPr lang="en-US" smtClean="0"/>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16366381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E2D1D6-351E-44C9-9671-C566BAB062C0}" type="datetime1">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1970671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E86851-640B-42DA-8DE4-C02EBFA55054}" type="datetime1">
              <a:rPr lang="en-US" smtClean="0"/>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732847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94525"/>
          </a:xfrm>
        </p:spPr>
        <p:txBody>
          <a:bodyPr>
            <a:normAutofit/>
          </a:bodyPr>
          <a:lstStyle>
            <a:lvl1pPr>
              <a:defRPr sz="4800"/>
            </a:lvl1pPr>
          </a:lstStyle>
          <a:p>
            <a:r>
              <a:rPr lang="en-US" dirty="0"/>
              <a:t>Click to edit Master title style</a:t>
            </a:r>
          </a:p>
        </p:txBody>
      </p:sp>
      <p:sp>
        <p:nvSpPr>
          <p:cNvPr id="3" name="Content Placeholder 2"/>
          <p:cNvSpPr>
            <a:spLocks noGrp="1"/>
          </p:cNvSpPr>
          <p:nvPr>
            <p:ph idx="1"/>
          </p:nvPr>
        </p:nvSpPr>
        <p:spPr>
          <a:xfrm>
            <a:off x="81418" y="1065321"/>
            <a:ext cx="12031249" cy="474907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1" name="Straight Connector 10"/>
          <p:cNvCxnSpPr/>
          <p:nvPr userDrawn="1"/>
        </p:nvCxnSpPr>
        <p:spPr>
          <a:xfrm flipV="1">
            <a:off x="0" y="894526"/>
            <a:ext cx="12192000" cy="0"/>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Date Placeholder 13"/>
          <p:cNvSpPr>
            <a:spLocks noGrp="1"/>
          </p:cNvSpPr>
          <p:nvPr>
            <p:ph type="dt" sz="half" idx="10"/>
          </p:nvPr>
        </p:nvSpPr>
        <p:spPr/>
        <p:txBody>
          <a:bodyPr/>
          <a:lstStyle/>
          <a:p>
            <a:fld id="{D7BDDC2C-B0F3-4C9E-A886-6224567BB2F4}" type="datetime1">
              <a:rPr lang="en-US" smtClean="0"/>
              <a:t>10/5/2020</a:t>
            </a:fld>
            <a:endParaRPr lang="en-US"/>
          </a:p>
        </p:txBody>
      </p:sp>
      <p:sp>
        <p:nvSpPr>
          <p:cNvPr id="15" name="Footer Placeholder 14"/>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a:xfrm>
            <a:off x="9448800" y="6498529"/>
            <a:ext cx="2743200" cy="365125"/>
          </a:xfrm>
        </p:spPr>
        <p:txBody>
          <a:bodyPr/>
          <a:lstStyle/>
          <a:p>
            <a:fld id="{C8C7A367-6FB6-401D-987E-F9B6AE9F551B}" type="slidenum">
              <a:rPr lang="en-US" smtClean="0"/>
              <a:t>‹#›</a:t>
            </a:fld>
            <a:endParaRPr lang="en-US" dirty="0"/>
          </a:p>
        </p:txBody>
      </p:sp>
    </p:spTree>
    <p:extLst>
      <p:ext uri="{BB962C8B-B14F-4D97-AF65-F5344CB8AC3E}">
        <p14:creationId xmlns:p14="http://schemas.microsoft.com/office/powerpoint/2010/main" val="430802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A45582-AAF6-4AE7-8FBD-D3B7966C7F95}" type="datetime1">
              <a:rPr lang="en-US" smtClean="0"/>
              <a:t>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624640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6D1054E-C575-43AC-B5E5-FB42D4C9E40F}" type="datetime1">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596791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3870D22-2C5D-4897-8243-AE2D5351C5C2}" type="datetime1">
              <a:rPr lang="en-US" smtClean="0"/>
              <a:t>10/5/2020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4002687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906B044-1B37-4BA3-A599-2C56E6343023}" type="datetime1">
              <a:rPr lang="en-US" smtClean="0"/>
              <a:t>10/5/2020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139681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FBF175-4F66-49A8-902E-C770B2A7DAE7}" type="datetime1">
              <a:rPr lang="en-US" smtClean="0"/>
              <a:t>10/5/2020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1401236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F8ECEFA-6937-4AFD-9507-51C0C05C960F}" type="datetime1">
              <a:rPr lang="en-US" smtClean="0"/>
              <a:t>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7A367-6FB6-401D-987E-F9B6AE9F551B}" type="slidenum">
              <a:rPr lang="en-US" smtClean="0"/>
              <a:t>‹#›</a:t>
            </a:fld>
            <a:endParaRPr lang="en-US"/>
          </a:p>
        </p:txBody>
      </p:sp>
    </p:spTree>
    <p:extLst>
      <p:ext uri="{BB962C8B-B14F-4D97-AF65-F5344CB8AC3E}">
        <p14:creationId xmlns:p14="http://schemas.microsoft.com/office/powerpoint/2010/main" val="921237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9F79BB-8FA9-4C17-8CD1-7844C6855579}" type="datetime1">
              <a:rPr lang="en-US" smtClean="0"/>
              <a:t>10/5/2020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C7A367-6FB6-401D-987E-F9B6AE9F551B}" type="slidenum">
              <a:rPr lang="en-US" smtClean="0"/>
              <a:t>‹#›</a:t>
            </a:fld>
            <a:endParaRPr lang="en-US" dirty="0"/>
          </a:p>
        </p:txBody>
      </p:sp>
      <p:pic>
        <p:nvPicPr>
          <p:cNvPr id="7" name="Picture 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342456" y="105877"/>
            <a:ext cx="825535" cy="683289"/>
          </a:xfrm>
          <a:prstGeom prst="rect">
            <a:avLst/>
          </a:prstGeom>
        </p:spPr>
      </p:pic>
    </p:spTree>
    <p:extLst>
      <p:ext uri="{BB962C8B-B14F-4D97-AF65-F5344CB8AC3E}">
        <p14:creationId xmlns:p14="http://schemas.microsoft.com/office/powerpoint/2010/main" val="3585530103"/>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80"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9F79BB-8FA9-4C17-8CD1-7844C6855579}" type="datetime1">
              <a:rPr lang="en-US" smtClean="0"/>
              <a:t>10/7/2020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C7A367-6FB6-401D-987E-F9B6AE9F551B}" type="slidenum">
              <a:rPr lang="en-US" smtClean="0"/>
              <a:t>‹#›</a:t>
            </a:fld>
            <a:endParaRPr lang="en-US"/>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1342456" y="105877"/>
            <a:ext cx="825535" cy="683289"/>
          </a:xfrm>
          <a:prstGeom prst="rect">
            <a:avLst/>
          </a:prstGeom>
        </p:spPr>
      </p:pic>
    </p:spTree>
    <p:extLst>
      <p:ext uri="{BB962C8B-B14F-4D97-AF65-F5344CB8AC3E}">
        <p14:creationId xmlns:p14="http://schemas.microsoft.com/office/powerpoint/2010/main" val="1269586982"/>
      </p:ext>
    </p:extLst>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A Modified Delphi Method to Accelerate Consensus Building in Expert Judgment Elicitation</a:t>
            </a:r>
          </a:p>
        </p:txBody>
      </p:sp>
      <p:sp>
        <p:nvSpPr>
          <p:cNvPr id="3" name="Subtitle 2"/>
          <p:cNvSpPr>
            <a:spLocks noGrp="1"/>
          </p:cNvSpPr>
          <p:nvPr>
            <p:ph type="subTitle" idx="1"/>
          </p:nvPr>
        </p:nvSpPr>
        <p:spPr/>
        <p:txBody>
          <a:bodyPr/>
          <a:lstStyle/>
          <a:p>
            <a:r>
              <a:rPr lang="en-US" dirty="0"/>
              <a:t>Marie L. Ivanco, Christopher A. Jones, Shaun A. Deacon</a:t>
            </a:r>
          </a:p>
          <a:p>
            <a:endParaRPr lang="en-US" dirty="0"/>
          </a:p>
        </p:txBody>
      </p:sp>
    </p:spTree>
    <p:extLst>
      <p:ext uri="{BB962C8B-B14F-4D97-AF65-F5344CB8AC3E}">
        <p14:creationId xmlns:p14="http://schemas.microsoft.com/office/powerpoint/2010/main" val="3867224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Adjustments for </a:t>
            </a:r>
            <a:r>
              <a:rPr lang="en-US" dirty="0" smtClean="0"/>
              <a:t>the COVID-19 Pandemic</a:t>
            </a:r>
            <a:endParaRPr lang="en-US" dirty="0"/>
          </a:p>
        </p:txBody>
      </p:sp>
      <p:sp>
        <p:nvSpPr>
          <p:cNvPr id="3" name="Content Placeholder 2"/>
          <p:cNvSpPr>
            <a:spLocks noGrp="1"/>
          </p:cNvSpPr>
          <p:nvPr>
            <p:ph idx="1"/>
          </p:nvPr>
        </p:nvSpPr>
        <p:spPr>
          <a:xfrm>
            <a:off x="81418" y="1065321"/>
            <a:ext cx="12031249" cy="2652969"/>
          </a:xfrm>
        </p:spPr>
        <p:txBody>
          <a:bodyPr>
            <a:normAutofit/>
          </a:bodyPr>
          <a:lstStyle/>
          <a:p>
            <a:r>
              <a:rPr lang="en-US" sz="1900" dirty="0" smtClean="0"/>
              <a:t>Utility scores were to be elicited for Geophysical Variables </a:t>
            </a:r>
            <a:r>
              <a:rPr lang="en-US" sz="1900" dirty="0" smtClean="0"/>
              <a:t>that will be obtained from the Program of Record (</a:t>
            </a:r>
            <a:r>
              <a:rPr lang="en-US" sz="1900" dirty="0" err="1" smtClean="0"/>
              <a:t>PoR</a:t>
            </a:r>
            <a:r>
              <a:rPr lang="en-US" sz="1900" dirty="0" smtClean="0"/>
              <a:t>), a subsequent activity conducted after the Utility scoring of the Geophysical Variables obtained from the mission instrumentation.</a:t>
            </a:r>
          </a:p>
          <a:p>
            <a:r>
              <a:rPr lang="en-US" sz="1900" dirty="0" smtClean="0"/>
              <a:t>Due to COVID </a:t>
            </a:r>
            <a:r>
              <a:rPr lang="en-US" sz="1900" dirty="0" smtClean="0"/>
              <a:t>-19</a:t>
            </a:r>
            <a:r>
              <a:rPr lang="en-US" sz="1900" dirty="0" smtClean="0"/>
              <a:t>, the team </a:t>
            </a:r>
            <a:r>
              <a:rPr lang="en-US" sz="1900" dirty="0" smtClean="0"/>
              <a:t>had </a:t>
            </a:r>
            <a:r>
              <a:rPr lang="en-US" sz="1900" dirty="0" smtClean="0"/>
              <a:t>to make adjustments to the modified Delphi method in order to implement it in a virtual setting and accelerate the process even more.</a:t>
            </a:r>
          </a:p>
          <a:p>
            <a:r>
              <a:rPr lang="en-US" sz="1900" dirty="0" smtClean="0"/>
              <a:t>Given that the team could build on the experience of the first successful implementation of the method, and that the number of </a:t>
            </a:r>
            <a:r>
              <a:rPr lang="en-US" sz="1900" dirty="0" err="1" smtClean="0"/>
              <a:t>PoR</a:t>
            </a:r>
            <a:r>
              <a:rPr lang="en-US" sz="1900" dirty="0" smtClean="0"/>
              <a:t> variables was limited, the team decided to attempt both rounds in a synchronous, non-anonymous, live setting. </a:t>
            </a:r>
            <a:endParaRPr lang="en-US" sz="1900" dirty="0" smtClean="0"/>
          </a:p>
          <a:p>
            <a:pPr marL="0" indent="0">
              <a:buNone/>
            </a:pP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C8C7A367-6FB6-401D-987E-F9B6AE9F551B}" type="slidenum">
              <a:rPr lang="en-US" smtClean="0"/>
              <a:t>10</a:t>
            </a:fld>
            <a:endParaRPr lang="en-US" dirty="0"/>
          </a:p>
        </p:txBody>
      </p:sp>
      <p:sp>
        <p:nvSpPr>
          <p:cNvPr id="5" name="Freeform 4"/>
          <p:cNvSpPr/>
          <p:nvPr/>
        </p:nvSpPr>
        <p:spPr>
          <a:xfrm>
            <a:off x="2238161" y="3651245"/>
            <a:ext cx="1301922"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2456" tIns="92456" rIns="92456" bIns="303054" numCol="1" spcCol="1270" anchor="t" anchorCtr="0">
            <a:noAutofit/>
          </a:bodyPr>
          <a:lstStyle/>
          <a:p>
            <a:pPr lvl="0" algn="l" defTabSz="577850">
              <a:lnSpc>
                <a:spcPct val="90000"/>
              </a:lnSpc>
              <a:spcBef>
                <a:spcPct val="0"/>
              </a:spcBef>
              <a:spcAft>
                <a:spcPct val="35000"/>
              </a:spcAft>
            </a:pPr>
            <a:r>
              <a:rPr lang="en-US" sz="1300" kern="1200" dirty="0" smtClean="0"/>
              <a:t>Scoring Round 1 </a:t>
            </a:r>
            <a:endParaRPr lang="en-US" sz="1300" kern="1200" dirty="0"/>
          </a:p>
        </p:txBody>
      </p:sp>
      <p:sp>
        <p:nvSpPr>
          <p:cNvPr id="6" name="Freeform 5"/>
          <p:cNvSpPr/>
          <p:nvPr/>
        </p:nvSpPr>
        <p:spPr>
          <a:xfrm>
            <a:off x="3633991" y="3739811"/>
            <a:ext cx="418417" cy="324140"/>
          </a:xfrm>
          <a:custGeom>
            <a:avLst/>
            <a:gdLst>
              <a:gd name="connsiteX0" fmla="*/ 0 w 418417"/>
              <a:gd name="connsiteY0" fmla="*/ 64828 h 324140"/>
              <a:gd name="connsiteX1" fmla="*/ 256347 w 418417"/>
              <a:gd name="connsiteY1" fmla="*/ 64828 h 324140"/>
              <a:gd name="connsiteX2" fmla="*/ 256347 w 418417"/>
              <a:gd name="connsiteY2" fmla="*/ 0 h 324140"/>
              <a:gd name="connsiteX3" fmla="*/ 418417 w 418417"/>
              <a:gd name="connsiteY3" fmla="*/ 162070 h 324140"/>
              <a:gd name="connsiteX4" fmla="*/ 256347 w 418417"/>
              <a:gd name="connsiteY4" fmla="*/ 324140 h 324140"/>
              <a:gd name="connsiteX5" fmla="*/ 256347 w 418417"/>
              <a:gd name="connsiteY5" fmla="*/ 259312 h 324140"/>
              <a:gd name="connsiteX6" fmla="*/ 0 w 418417"/>
              <a:gd name="connsiteY6" fmla="*/ 259312 h 324140"/>
              <a:gd name="connsiteX7" fmla="*/ 0 w 418417"/>
              <a:gd name="connsiteY7" fmla="*/ 64828 h 32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8417" h="324140">
                <a:moveTo>
                  <a:pt x="0" y="64828"/>
                </a:moveTo>
                <a:lnTo>
                  <a:pt x="256347" y="64828"/>
                </a:lnTo>
                <a:lnTo>
                  <a:pt x="256347" y="0"/>
                </a:lnTo>
                <a:lnTo>
                  <a:pt x="418417" y="162070"/>
                </a:lnTo>
                <a:lnTo>
                  <a:pt x="256347" y="324140"/>
                </a:lnTo>
                <a:lnTo>
                  <a:pt x="256347" y="259312"/>
                </a:lnTo>
                <a:lnTo>
                  <a:pt x="0" y="259312"/>
                </a:lnTo>
                <a:lnTo>
                  <a:pt x="0" y="64828"/>
                </a:lnTo>
                <a:close/>
              </a:path>
            </a:pathLst>
          </a:custGeom>
          <a:gradFill>
            <a:gsLst>
              <a:gs pos="0">
                <a:srgbClr val="C0D2EB"/>
              </a:gs>
              <a:gs pos="50000">
                <a:srgbClr val="B3CBEA"/>
              </a:gs>
              <a:gs pos="100000">
                <a:schemeClr val="accent1">
                  <a:tint val="60000"/>
                  <a:hueOff val="0"/>
                  <a:satOff val="0"/>
                  <a:lumOff val="0"/>
                  <a:alphaOff val="0"/>
                  <a:lumMod val="99000"/>
                  <a:satMod val="120000"/>
                  <a:shade val="78000"/>
                </a:schemeClr>
              </a:gs>
            </a:gsLst>
          </a:gradFill>
        </p:spPr>
        <p:style>
          <a:lnRef idx="0">
            <a:schemeClr val="accent1">
              <a:tint val="60000"/>
              <a:hueOff val="0"/>
              <a:satOff val="0"/>
              <a:lumOff val="0"/>
              <a:alphaOff val="0"/>
            </a:schemeClr>
          </a:lnRef>
          <a:fillRef idx="3">
            <a:schemeClr val="accent1">
              <a:tint val="60000"/>
              <a:hueOff val="0"/>
              <a:satOff val="0"/>
              <a:lumOff val="0"/>
              <a:alphaOff val="0"/>
            </a:schemeClr>
          </a:fillRef>
          <a:effectRef idx="3">
            <a:schemeClr val="accent1">
              <a:tint val="60000"/>
              <a:hueOff val="0"/>
              <a:satOff val="0"/>
              <a:lumOff val="0"/>
              <a:alphaOff val="0"/>
            </a:schemeClr>
          </a:effectRef>
          <a:fontRef idx="minor">
            <a:schemeClr val="lt1"/>
          </a:fontRef>
        </p:style>
        <p:txBody>
          <a:bodyPr spcFirstLastPara="0" vert="horz" wrap="square" lIns="0" tIns="64828" rIns="97242" bIns="64828" numCol="1" spcCol="1270" anchor="ctr" anchorCtr="0">
            <a:noAutofit/>
          </a:bodyPr>
          <a:lstStyle/>
          <a:p>
            <a:pPr lvl="0" algn="ctr" defTabSz="444500">
              <a:lnSpc>
                <a:spcPct val="90000"/>
              </a:lnSpc>
              <a:spcBef>
                <a:spcPct val="0"/>
              </a:spcBef>
              <a:spcAft>
                <a:spcPct val="35000"/>
              </a:spcAft>
            </a:pPr>
            <a:endParaRPr lang="en-US" sz="1000" kern="1200"/>
          </a:p>
        </p:txBody>
      </p:sp>
      <p:sp>
        <p:nvSpPr>
          <p:cNvPr id="7" name="Freeform 6"/>
          <p:cNvSpPr/>
          <p:nvPr/>
        </p:nvSpPr>
        <p:spPr>
          <a:xfrm>
            <a:off x="4146316" y="3651245"/>
            <a:ext cx="1301922"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2456" tIns="92456" rIns="92456" bIns="303054" numCol="1" spcCol="1270" anchor="t" anchorCtr="0">
            <a:noAutofit/>
          </a:bodyPr>
          <a:lstStyle/>
          <a:p>
            <a:pPr lvl="0" algn="ctr" defTabSz="577850">
              <a:lnSpc>
                <a:spcPct val="90000"/>
              </a:lnSpc>
              <a:spcBef>
                <a:spcPct val="0"/>
              </a:spcBef>
              <a:spcAft>
                <a:spcPct val="35000"/>
              </a:spcAft>
            </a:pPr>
            <a:r>
              <a:rPr lang="en-US" sz="1300" kern="1200" dirty="0" smtClean="0"/>
              <a:t>Summary and Review</a:t>
            </a:r>
            <a:endParaRPr lang="en-US" sz="1300" kern="1200" dirty="0"/>
          </a:p>
        </p:txBody>
      </p:sp>
      <p:sp>
        <p:nvSpPr>
          <p:cNvPr id="8" name="Freeform 7"/>
          <p:cNvSpPr/>
          <p:nvPr/>
        </p:nvSpPr>
        <p:spPr>
          <a:xfrm>
            <a:off x="6057629" y="3645893"/>
            <a:ext cx="1301922"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2456" tIns="92456" rIns="92456" bIns="303054" numCol="1" spcCol="1270" anchor="t" anchorCtr="0">
            <a:noAutofit/>
          </a:bodyPr>
          <a:lstStyle/>
          <a:p>
            <a:pPr lvl="0" algn="l" defTabSz="577850">
              <a:lnSpc>
                <a:spcPct val="90000"/>
              </a:lnSpc>
              <a:spcBef>
                <a:spcPct val="0"/>
              </a:spcBef>
              <a:spcAft>
                <a:spcPct val="35000"/>
              </a:spcAft>
            </a:pPr>
            <a:r>
              <a:rPr lang="en-US" sz="1300" kern="1200" dirty="0" smtClean="0"/>
              <a:t>Scoring Round 2 </a:t>
            </a:r>
            <a:endParaRPr lang="en-US" sz="1300" kern="1200" dirty="0"/>
          </a:p>
        </p:txBody>
      </p:sp>
      <p:sp>
        <p:nvSpPr>
          <p:cNvPr id="9" name="Freeform 8"/>
          <p:cNvSpPr/>
          <p:nvPr/>
        </p:nvSpPr>
        <p:spPr>
          <a:xfrm>
            <a:off x="7448811" y="3739811"/>
            <a:ext cx="418417" cy="324140"/>
          </a:xfrm>
          <a:custGeom>
            <a:avLst/>
            <a:gdLst>
              <a:gd name="connsiteX0" fmla="*/ 0 w 418417"/>
              <a:gd name="connsiteY0" fmla="*/ 64828 h 324140"/>
              <a:gd name="connsiteX1" fmla="*/ 256347 w 418417"/>
              <a:gd name="connsiteY1" fmla="*/ 64828 h 324140"/>
              <a:gd name="connsiteX2" fmla="*/ 256347 w 418417"/>
              <a:gd name="connsiteY2" fmla="*/ 0 h 324140"/>
              <a:gd name="connsiteX3" fmla="*/ 418417 w 418417"/>
              <a:gd name="connsiteY3" fmla="*/ 162070 h 324140"/>
              <a:gd name="connsiteX4" fmla="*/ 256347 w 418417"/>
              <a:gd name="connsiteY4" fmla="*/ 324140 h 324140"/>
              <a:gd name="connsiteX5" fmla="*/ 256347 w 418417"/>
              <a:gd name="connsiteY5" fmla="*/ 259312 h 324140"/>
              <a:gd name="connsiteX6" fmla="*/ 0 w 418417"/>
              <a:gd name="connsiteY6" fmla="*/ 259312 h 324140"/>
              <a:gd name="connsiteX7" fmla="*/ 0 w 418417"/>
              <a:gd name="connsiteY7" fmla="*/ 64828 h 32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8417" h="324140">
                <a:moveTo>
                  <a:pt x="0" y="64828"/>
                </a:moveTo>
                <a:lnTo>
                  <a:pt x="256347" y="64828"/>
                </a:lnTo>
                <a:lnTo>
                  <a:pt x="256347" y="0"/>
                </a:lnTo>
                <a:lnTo>
                  <a:pt x="418417" y="162070"/>
                </a:lnTo>
                <a:lnTo>
                  <a:pt x="256347" y="324140"/>
                </a:lnTo>
                <a:lnTo>
                  <a:pt x="256347" y="259312"/>
                </a:lnTo>
                <a:lnTo>
                  <a:pt x="0" y="259312"/>
                </a:lnTo>
                <a:lnTo>
                  <a:pt x="0" y="64828"/>
                </a:lnTo>
                <a:close/>
              </a:path>
            </a:pathLst>
          </a:custGeom>
          <a:gradFill>
            <a:gsLst>
              <a:gs pos="0">
                <a:srgbClr val="C0D2EB"/>
              </a:gs>
              <a:gs pos="50000">
                <a:srgbClr val="B3CBEA"/>
              </a:gs>
              <a:gs pos="100000">
                <a:schemeClr val="accent1">
                  <a:tint val="60000"/>
                  <a:hueOff val="0"/>
                  <a:satOff val="0"/>
                  <a:lumOff val="0"/>
                  <a:alphaOff val="0"/>
                  <a:lumMod val="99000"/>
                  <a:satMod val="120000"/>
                  <a:shade val="78000"/>
                </a:schemeClr>
              </a:gs>
            </a:gsLst>
          </a:gradFill>
        </p:spPr>
        <p:style>
          <a:lnRef idx="0">
            <a:schemeClr val="accent1">
              <a:tint val="60000"/>
              <a:hueOff val="0"/>
              <a:satOff val="0"/>
              <a:lumOff val="0"/>
              <a:alphaOff val="0"/>
            </a:schemeClr>
          </a:lnRef>
          <a:fillRef idx="3">
            <a:schemeClr val="accent1">
              <a:tint val="60000"/>
              <a:hueOff val="0"/>
              <a:satOff val="0"/>
              <a:lumOff val="0"/>
              <a:alphaOff val="0"/>
            </a:schemeClr>
          </a:fillRef>
          <a:effectRef idx="3">
            <a:schemeClr val="accent1">
              <a:tint val="60000"/>
              <a:hueOff val="0"/>
              <a:satOff val="0"/>
              <a:lumOff val="0"/>
              <a:alphaOff val="0"/>
            </a:schemeClr>
          </a:effectRef>
          <a:fontRef idx="minor">
            <a:schemeClr val="lt1"/>
          </a:fontRef>
        </p:style>
        <p:txBody>
          <a:bodyPr spcFirstLastPara="0" vert="horz" wrap="square" lIns="0" tIns="64828" rIns="97242" bIns="64828" numCol="1" spcCol="1270" anchor="ctr" anchorCtr="0">
            <a:noAutofit/>
          </a:bodyPr>
          <a:lstStyle/>
          <a:p>
            <a:pPr lvl="0" algn="ctr" defTabSz="444500">
              <a:lnSpc>
                <a:spcPct val="90000"/>
              </a:lnSpc>
              <a:spcBef>
                <a:spcPct val="0"/>
              </a:spcBef>
              <a:spcAft>
                <a:spcPct val="35000"/>
              </a:spcAft>
            </a:pPr>
            <a:endParaRPr lang="en-US" sz="1000" kern="1200"/>
          </a:p>
        </p:txBody>
      </p:sp>
      <p:sp>
        <p:nvSpPr>
          <p:cNvPr id="10" name="Freeform 9"/>
          <p:cNvSpPr/>
          <p:nvPr/>
        </p:nvSpPr>
        <p:spPr>
          <a:xfrm>
            <a:off x="7956488" y="3645893"/>
            <a:ext cx="1515236"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2456" tIns="92456" rIns="92456" bIns="303054" numCol="1" spcCol="1270" anchor="t" anchorCtr="0">
            <a:noAutofit/>
          </a:bodyPr>
          <a:lstStyle/>
          <a:p>
            <a:pPr lvl="0" algn="ctr" defTabSz="577850">
              <a:lnSpc>
                <a:spcPct val="90000"/>
              </a:lnSpc>
              <a:spcBef>
                <a:spcPct val="0"/>
              </a:spcBef>
              <a:spcAft>
                <a:spcPct val="35000"/>
              </a:spcAft>
            </a:pPr>
            <a:r>
              <a:rPr lang="en-US" sz="1300" kern="1200" dirty="0" smtClean="0"/>
              <a:t>Live discussion until convergen</a:t>
            </a:r>
            <a:r>
              <a:rPr lang="en-US" sz="1300" dirty="0" smtClean="0"/>
              <a:t>ce is met</a:t>
            </a:r>
            <a:endParaRPr lang="en-US" sz="1300" kern="1200" dirty="0"/>
          </a:p>
        </p:txBody>
      </p:sp>
      <p:sp>
        <p:nvSpPr>
          <p:cNvPr id="12" name="Freeform 11"/>
          <p:cNvSpPr/>
          <p:nvPr/>
        </p:nvSpPr>
        <p:spPr>
          <a:xfrm>
            <a:off x="5542146" y="3739811"/>
            <a:ext cx="418417" cy="324140"/>
          </a:xfrm>
          <a:custGeom>
            <a:avLst/>
            <a:gdLst>
              <a:gd name="connsiteX0" fmla="*/ 0 w 418417"/>
              <a:gd name="connsiteY0" fmla="*/ 64828 h 324140"/>
              <a:gd name="connsiteX1" fmla="*/ 256347 w 418417"/>
              <a:gd name="connsiteY1" fmla="*/ 64828 h 324140"/>
              <a:gd name="connsiteX2" fmla="*/ 256347 w 418417"/>
              <a:gd name="connsiteY2" fmla="*/ 0 h 324140"/>
              <a:gd name="connsiteX3" fmla="*/ 418417 w 418417"/>
              <a:gd name="connsiteY3" fmla="*/ 162070 h 324140"/>
              <a:gd name="connsiteX4" fmla="*/ 256347 w 418417"/>
              <a:gd name="connsiteY4" fmla="*/ 324140 h 324140"/>
              <a:gd name="connsiteX5" fmla="*/ 256347 w 418417"/>
              <a:gd name="connsiteY5" fmla="*/ 259312 h 324140"/>
              <a:gd name="connsiteX6" fmla="*/ 0 w 418417"/>
              <a:gd name="connsiteY6" fmla="*/ 259312 h 324140"/>
              <a:gd name="connsiteX7" fmla="*/ 0 w 418417"/>
              <a:gd name="connsiteY7" fmla="*/ 64828 h 32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8417" h="324140">
                <a:moveTo>
                  <a:pt x="0" y="64828"/>
                </a:moveTo>
                <a:lnTo>
                  <a:pt x="256347" y="64828"/>
                </a:lnTo>
                <a:lnTo>
                  <a:pt x="256347" y="0"/>
                </a:lnTo>
                <a:lnTo>
                  <a:pt x="418417" y="162070"/>
                </a:lnTo>
                <a:lnTo>
                  <a:pt x="256347" y="324140"/>
                </a:lnTo>
                <a:lnTo>
                  <a:pt x="256347" y="259312"/>
                </a:lnTo>
                <a:lnTo>
                  <a:pt x="0" y="259312"/>
                </a:lnTo>
                <a:lnTo>
                  <a:pt x="0" y="64828"/>
                </a:lnTo>
                <a:close/>
              </a:path>
            </a:pathLst>
          </a:custGeom>
          <a:gradFill>
            <a:gsLst>
              <a:gs pos="0">
                <a:srgbClr val="C0D2EB"/>
              </a:gs>
              <a:gs pos="50000">
                <a:srgbClr val="B3CBEA"/>
              </a:gs>
              <a:gs pos="100000">
                <a:schemeClr val="accent1">
                  <a:tint val="60000"/>
                  <a:hueOff val="0"/>
                  <a:satOff val="0"/>
                  <a:lumOff val="0"/>
                  <a:alphaOff val="0"/>
                  <a:lumMod val="99000"/>
                  <a:satMod val="120000"/>
                  <a:shade val="78000"/>
                </a:schemeClr>
              </a:gs>
            </a:gsLst>
          </a:gradFill>
        </p:spPr>
        <p:style>
          <a:lnRef idx="0">
            <a:schemeClr val="accent1">
              <a:tint val="60000"/>
              <a:hueOff val="0"/>
              <a:satOff val="0"/>
              <a:lumOff val="0"/>
              <a:alphaOff val="0"/>
            </a:schemeClr>
          </a:lnRef>
          <a:fillRef idx="3">
            <a:schemeClr val="accent1">
              <a:tint val="60000"/>
              <a:hueOff val="0"/>
              <a:satOff val="0"/>
              <a:lumOff val="0"/>
              <a:alphaOff val="0"/>
            </a:schemeClr>
          </a:fillRef>
          <a:effectRef idx="3">
            <a:schemeClr val="accent1">
              <a:tint val="60000"/>
              <a:hueOff val="0"/>
              <a:satOff val="0"/>
              <a:lumOff val="0"/>
              <a:alphaOff val="0"/>
            </a:schemeClr>
          </a:effectRef>
          <a:fontRef idx="minor">
            <a:schemeClr val="lt1"/>
          </a:fontRef>
        </p:style>
        <p:txBody>
          <a:bodyPr spcFirstLastPara="0" vert="horz" wrap="square" lIns="0" tIns="64828" rIns="97242" bIns="64828" numCol="1" spcCol="1270" anchor="ctr" anchorCtr="0">
            <a:noAutofit/>
          </a:bodyPr>
          <a:lstStyle/>
          <a:p>
            <a:pPr lvl="0" algn="ctr" defTabSz="444500">
              <a:lnSpc>
                <a:spcPct val="90000"/>
              </a:lnSpc>
              <a:spcBef>
                <a:spcPct val="0"/>
              </a:spcBef>
              <a:spcAft>
                <a:spcPct val="35000"/>
              </a:spcAft>
            </a:pPr>
            <a:endParaRPr lang="en-US" sz="1000" kern="1200"/>
          </a:p>
        </p:txBody>
      </p:sp>
      <p:sp>
        <p:nvSpPr>
          <p:cNvPr id="14" name="Right Bracket 13"/>
          <p:cNvSpPr/>
          <p:nvPr/>
        </p:nvSpPr>
        <p:spPr>
          <a:xfrm rot="5400000">
            <a:off x="5736589" y="846653"/>
            <a:ext cx="204714" cy="7395027"/>
          </a:xfrm>
          <a:prstGeom prst="rightBracket">
            <a:avLst>
              <a:gd name="adj" fmla="val 77508"/>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15" name="TextBox 14"/>
          <p:cNvSpPr txBox="1"/>
          <p:nvPr/>
        </p:nvSpPr>
        <p:spPr>
          <a:xfrm>
            <a:off x="2878065" y="4686235"/>
            <a:ext cx="6275357" cy="584775"/>
          </a:xfrm>
          <a:prstGeom prst="rect">
            <a:avLst/>
          </a:prstGeom>
          <a:noFill/>
        </p:spPr>
        <p:txBody>
          <a:bodyPr wrap="square" rtlCol="0">
            <a:spAutoFit/>
          </a:bodyPr>
          <a:lstStyle/>
          <a:p>
            <a:pPr algn="ctr"/>
            <a:r>
              <a:rPr lang="en-US" sz="1600" dirty="0" smtClean="0">
                <a:solidFill>
                  <a:schemeClr val="accent5"/>
                </a:solidFill>
              </a:rPr>
              <a:t>Virtual, synchronous, non-anonymous</a:t>
            </a:r>
          </a:p>
          <a:p>
            <a:pPr algn="ctr"/>
            <a:r>
              <a:rPr lang="en-US" sz="1600" dirty="0" smtClean="0">
                <a:solidFill>
                  <a:schemeClr val="accent5"/>
                </a:solidFill>
              </a:rPr>
              <a:t>(2 hours)</a:t>
            </a:r>
            <a:endParaRPr lang="en-US" sz="1600" dirty="0">
              <a:solidFill>
                <a:schemeClr val="accent5"/>
              </a:solidFill>
            </a:endParaRPr>
          </a:p>
        </p:txBody>
      </p:sp>
      <p:sp>
        <p:nvSpPr>
          <p:cNvPr id="18" name="TextBox 17"/>
          <p:cNvSpPr txBox="1"/>
          <p:nvPr/>
        </p:nvSpPr>
        <p:spPr>
          <a:xfrm>
            <a:off x="133519" y="5466169"/>
            <a:ext cx="11798187"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Used Google Forms built-in histogram feature to support the discuss, as opposed to the custom visualization used previously. </a:t>
            </a:r>
            <a:endParaRPr lang="en-US" dirty="0"/>
          </a:p>
        </p:txBody>
      </p:sp>
    </p:spTree>
    <p:extLst>
      <p:ext uri="{BB962C8B-B14F-4D97-AF65-F5344CB8AC3E}">
        <p14:creationId xmlns:p14="http://schemas.microsoft.com/office/powerpoint/2010/main" val="41310031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the Approach and Lessons Learned</a:t>
            </a:r>
            <a:endParaRPr lang="en-US" dirty="0"/>
          </a:p>
        </p:txBody>
      </p:sp>
      <p:sp>
        <p:nvSpPr>
          <p:cNvPr id="3" name="Content Placeholder 2"/>
          <p:cNvSpPr>
            <a:spLocks noGrp="1"/>
          </p:cNvSpPr>
          <p:nvPr>
            <p:ph idx="1"/>
          </p:nvPr>
        </p:nvSpPr>
        <p:spPr>
          <a:xfrm>
            <a:off x="80375" y="1184559"/>
            <a:ext cx="12031249" cy="5023936"/>
          </a:xfrm>
        </p:spPr>
        <p:txBody>
          <a:bodyPr>
            <a:normAutofit fontScale="92500" lnSpcReduction="20000"/>
          </a:bodyPr>
          <a:lstStyle/>
          <a:p>
            <a:r>
              <a:rPr lang="en-US" dirty="0" smtClean="0"/>
              <a:t>Modified Delphi Method, as designed initially:</a:t>
            </a:r>
          </a:p>
          <a:p>
            <a:pPr lvl="1"/>
            <a:r>
              <a:rPr lang="en-US" dirty="0" smtClean="0"/>
              <a:t>The approach was successful and all objectives were achieved: the team converged on a set of scores, traceability was realized, and time spent on the elicitation activity was minimal.</a:t>
            </a:r>
          </a:p>
          <a:p>
            <a:pPr lvl="1"/>
            <a:r>
              <a:rPr lang="en-US" dirty="0" smtClean="0"/>
              <a:t>Custom visualization products were intuitive and supported the resolution of disagreements well.</a:t>
            </a:r>
          </a:p>
          <a:p>
            <a:pPr marL="457200" lvl="1" indent="0">
              <a:buNone/>
            </a:pPr>
            <a:endParaRPr lang="en-US" dirty="0" smtClean="0"/>
          </a:p>
          <a:p>
            <a:r>
              <a:rPr lang="en-US" dirty="0" smtClean="0"/>
              <a:t>Modified Delphi Method, adjusted for use during the pandemic:</a:t>
            </a:r>
          </a:p>
          <a:p>
            <a:pPr lvl="1"/>
            <a:r>
              <a:rPr lang="en-US" dirty="0" smtClean="0"/>
              <a:t>Google Forms built-in histograms are not intuitive to read; custom visuals supported the discussion much more efficiently and intuitively.</a:t>
            </a:r>
          </a:p>
          <a:p>
            <a:pPr lvl="1"/>
            <a:r>
              <a:rPr lang="en-US" dirty="0" smtClean="0"/>
              <a:t>The facilitation of the reconciliation discussion is easier in person than virtually. It is more challenging to engage with the audience virtually, and some experts tend to dominate the conversation. </a:t>
            </a:r>
          </a:p>
          <a:p>
            <a:pPr lvl="1"/>
            <a:r>
              <a:rPr lang="en-US" dirty="0" smtClean="0"/>
              <a:t>The ability to score in a live setting requires that experts do individual pre-work prior to the virtual meeting; this needs to be accounted for and communicated.</a:t>
            </a:r>
          </a:p>
          <a:p>
            <a:pPr lvl="1"/>
            <a:r>
              <a:rPr lang="en-US" dirty="0" smtClean="0"/>
              <a:t>Traceability was reduced: while scores were captured, the comments and discussion was not captured as well as with the initial approach. If someone is designated as note taker, this person should be a substantive expert in the field in order to capture the nuances in reasoning. </a:t>
            </a:r>
            <a:endParaRPr lang="en-US" dirty="0"/>
          </a:p>
        </p:txBody>
      </p:sp>
      <p:sp>
        <p:nvSpPr>
          <p:cNvPr id="4" name="Slide Number Placeholder 3"/>
          <p:cNvSpPr>
            <a:spLocks noGrp="1"/>
          </p:cNvSpPr>
          <p:nvPr>
            <p:ph type="sldNum" sz="quarter" idx="12"/>
          </p:nvPr>
        </p:nvSpPr>
        <p:spPr/>
        <p:txBody>
          <a:bodyPr/>
          <a:lstStyle/>
          <a:p>
            <a:fld id="{C8C7A367-6FB6-401D-987E-F9B6AE9F551B}" type="slidenum">
              <a:rPr lang="en-US" smtClean="0"/>
              <a:t>11</a:t>
            </a:fld>
            <a:endParaRPr lang="en-US" dirty="0"/>
          </a:p>
        </p:txBody>
      </p:sp>
    </p:spTree>
    <p:extLst>
      <p:ext uri="{BB962C8B-B14F-4D97-AF65-F5344CB8AC3E}">
        <p14:creationId xmlns:p14="http://schemas.microsoft.com/office/powerpoint/2010/main" val="26171632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Text Placeholder 2"/>
          <p:cNvSpPr>
            <a:spLocks noGrp="1"/>
          </p:cNvSpPr>
          <p:nvPr>
            <p:ph type="body" idx="1"/>
          </p:nvPr>
        </p:nvSpPr>
        <p:spPr/>
        <p:txBody>
          <a:bodyPr/>
          <a:lstStyle/>
          <a:p>
            <a:r>
              <a:rPr lang="en-US" dirty="0" smtClean="0">
                <a:solidFill>
                  <a:schemeClr val="accent5"/>
                </a:solidFill>
              </a:rPr>
              <a:t>Marie Ivanco</a:t>
            </a:r>
          </a:p>
          <a:p>
            <a:r>
              <a:rPr lang="en-US" dirty="0">
                <a:solidFill>
                  <a:schemeClr val="accent5"/>
                </a:solidFill>
              </a:rPr>
              <a:t>m</a:t>
            </a:r>
            <a:r>
              <a:rPr lang="en-US" dirty="0" smtClean="0">
                <a:solidFill>
                  <a:schemeClr val="accent5"/>
                </a:solidFill>
              </a:rPr>
              <a:t>arie.l.ivanco@nasa.gov</a:t>
            </a:r>
            <a:endParaRPr lang="en-US" dirty="0">
              <a:solidFill>
                <a:schemeClr val="accent5"/>
              </a:solidFill>
            </a:endParaRPr>
          </a:p>
        </p:txBody>
      </p:sp>
      <p:sp>
        <p:nvSpPr>
          <p:cNvPr id="4" name="Slide Number Placeholder 3"/>
          <p:cNvSpPr>
            <a:spLocks noGrp="1"/>
          </p:cNvSpPr>
          <p:nvPr>
            <p:ph type="sldNum" sz="quarter" idx="12"/>
          </p:nvPr>
        </p:nvSpPr>
        <p:spPr/>
        <p:txBody>
          <a:bodyPr/>
          <a:lstStyle/>
          <a:p>
            <a:fld id="{C8C7A367-6FB6-401D-987E-F9B6AE9F551B}" type="slidenum">
              <a:rPr lang="en-US" smtClean="0"/>
              <a:t>12</a:t>
            </a:fld>
            <a:endParaRPr lang="en-US"/>
          </a:p>
        </p:txBody>
      </p:sp>
    </p:spTree>
    <p:extLst>
      <p:ext uri="{BB962C8B-B14F-4D97-AF65-F5344CB8AC3E}">
        <p14:creationId xmlns:p14="http://schemas.microsoft.com/office/powerpoint/2010/main" val="2250223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525397" y="1041156"/>
            <a:ext cx="5401056" cy="6001643"/>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Released </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in January 2018. Effort started in 2015 with study panels and a steering committee.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Published by the National Academy of Sciences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Objective of ESAS 2017 is:</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rPr>
              <a:t>“to generate recommendations for the environmental monitoring and Earth science and applications communities for an integrated and sustainable approach to the conduct of the U.S. government’s civilian space-based Earth-system science programs</a:t>
            </a:r>
            <a:r>
              <a:rPr kumimoji="0" lang="en-US" sz="1800" b="0" i="1"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342900" indent="-342900">
              <a:buFont typeface="Arial" panose="020B0604020202020204" pitchFamily="34" charset="0"/>
              <a:buChar char="•"/>
            </a:pPr>
            <a:r>
              <a:rPr lang="en-US" dirty="0"/>
              <a:t>ESAS 2017 recommended 22 Targeted Observables:</a:t>
            </a:r>
          </a:p>
          <a:p>
            <a:pPr marL="742950" lvl="1" indent="-285750">
              <a:buFont typeface="Arial" panose="020B0604020202020204" pitchFamily="34" charset="0"/>
              <a:buChar char="•"/>
            </a:pPr>
            <a:r>
              <a:rPr lang="en-US" sz="1600" dirty="0"/>
              <a:t>290 Community RFI responses</a:t>
            </a:r>
          </a:p>
          <a:p>
            <a:pPr marL="742950" lvl="1" indent="-285750">
              <a:buFont typeface="Arial" panose="020B0604020202020204" pitchFamily="34" charset="0"/>
              <a:buChar char="•"/>
            </a:pPr>
            <a:r>
              <a:rPr lang="en-US" sz="1600" dirty="0"/>
              <a:t>35 Science and Applications Questions</a:t>
            </a:r>
          </a:p>
          <a:p>
            <a:pPr marL="742950" lvl="1" indent="-285750">
              <a:buFont typeface="Arial" panose="020B0604020202020204" pitchFamily="34" charset="0"/>
              <a:buChar char="•"/>
            </a:pPr>
            <a:r>
              <a:rPr lang="en-US" sz="1600" dirty="0"/>
              <a:t>103 Science and Applications Objectives, organized in tiers (Most Important, Very Important, Important)</a:t>
            </a:r>
          </a:p>
          <a:p>
            <a:pPr marL="742950" lvl="1" indent="-285750">
              <a:buFont typeface="Arial" panose="020B0604020202020204" pitchFamily="34" charset="0"/>
              <a:buChar char="•"/>
            </a:pPr>
            <a:r>
              <a:rPr lang="en-US" sz="1600" dirty="0"/>
              <a:t>22 Targeted Observables, with suggested measurement approaches</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p:cNvPicPr>
            <a:picLocks noChangeAspect="1"/>
          </p:cNvPicPr>
          <p:nvPr/>
        </p:nvPicPr>
        <p:blipFill>
          <a:blip r:embed="rId3"/>
          <a:stretch>
            <a:fillRect/>
          </a:stretch>
        </p:blipFill>
        <p:spPr>
          <a:xfrm>
            <a:off x="8637" y="1580968"/>
            <a:ext cx="6168137" cy="4517890"/>
          </a:xfrm>
          <a:prstGeom prst="rect">
            <a:avLst/>
          </a:prstGeom>
        </p:spPr>
      </p:pic>
      <p:sp>
        <p:nvSpPr>
          <p:cNvPr id="6" name="Rectangle 5"/>
          <p:cNvSpPr/>
          <p:nvPr/>
        </p:nvSpPr>
        <p:spPr>
          <a:xfrm>
            <a:off x="0" y="44163"/>
            <a:ext cx="7897098" cy="754053"/>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300" b="0" i="0" u="none" strike="noStrike" kern="1200" cap="none" spc="0" normalizeH="0" baseline="0" noProof="0" dirty="0">
                <a:ln>
                  <a:noFill/>
                </a:ln>
                <a:solidFill>
                  <a:prstClr val="black"/>
                </a:solidFill>
                <a:effectLst/>
                <a:uLnTx/>
                <a:uFillTx/>
                <a:latin typeface="Calibri Light" panose="020F0302020204030204"/>
                <a:ea typeface="+mn-ea"/>
                <a:cs typeface="+mn-cs"/>
              </a:rPr>
              <a:t>2017 Earth Science Decadal Survey</a:t>
            </a:r>
          </a:p>
        </p:txBody>
      </p:sp>
    </p:spTree>
    <p:extLst>
      <p:ext uri="{BB962C8B-B14F-4D97-AF65-F5344CB8AC3E}">
        <p14:creationId xmlns:p14="http://schemas.microsoft.com/office/powerpoint/2010/main" val="7433839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5656"/>
            <a:ext cx="12573300" cy="600957"/>
          </a:xfrm>
        </p:spPr>
        <p:txBody>
          <a:bodyPr>
            <a:noAutofit/>
          </a:bodyPr>
          <a:lstStyle/>
          <a:p>
            <a:r>
              <a:rPr lang="en-US" sz="3800" dirty="0" smtClean="0"/>
              <a:t>The Aerosols</a:t>
            </a:r>
            <a:r>
              <a:rPr lang="en-US" sz="3800" dirty="0"/>
              <a:t>, Clouds, </a:t>
            </a:r>
            <a:r>
              <a:rPr lang="en-US" sz="3800" dirty="0" smtClean="0"/>
              <a:t>Convection, and </a:t>
            </a:r>
            <a:r>
              <a:rPr lang="en-US" sz="3800" dirty="0"/>
              <a:t>Precipitation Study</a:t>
            </a:r>
          </a:p>
        </p:txBody>
      </p:sp>
      <p:sp>
        <p:nvSpPr>
          <p:cNvPr id="4" name="TextBox 3"/>
          <p:cNvSpPr txBox="1"/>
          <p:nvPr/>
        </p:nvSpPr>
        <p:spPr>
          <a:xfrm>
            <a:off x="111025" y="2268619"/>
            <a:ext cx="5628531" cy="923330"/>
          </a:xfrm>
          <a:prstGeom prst="rect">
            <a:avLst/>
          </a:prstGeom>
          <a:noFill/>
        </p:spPr>
        <p:txBody>
          <a:bodyPr wrap="square" rtlCol="0">
            <a:spAutoFit/>
          </a:bodyPr>
          <a:lstStyle/>
          <a:p>
            <a:pPr marL="228600" lvl="0" indent="-228600">
              <a:lnSpc>
                <a:spcPct val="90000"/>
              </a:lnSpc>
              <a:spcBef>
                <a:spcPts val="1000"/>
              </a:spcBef>
              <a:buFont typeface="Arial" panose="020B0604020202020204" pitchFamily="34" charset="0"/>
              <a:buChar char="•"/>
            </a:pPr>
            <a:r>
              <a:rPr lang="en-US" sz="2000" dirty="0">
                <a:solidFill>
                  <a:prstClr val="black"/>
                </a:solidFill>
              </a:rPr>
              <a:t>A </a:t>
            </a:r>
            <a:r>
              <a:rPr lang="en-US" sz="2000" b="1" dirty="0">
                <a:solidFill>
                  <a:prstClr val="black"/>
                </a:solidFill>
              </a:rPr>
              <a:t>structured</a:t>
            </a:r>
            <a:r>
              <a:rPr lang="en-US" sz="2000" dirty="0">
                <a:solidFill>
                  <a:prstClr val="black"/>
                </a:solidFill>
              </a:rPr>
              <a:t>, </a:t>
            </a:r>
            <a:r>
              <a:rPr lang="en-US" sz="2000" b="1" dirty="0">
                <a:solidFill>
                  <a:prstClr val="black"/>
                </a:solidFill>
              </a:rPr>
              <a:t>traceable</a:t>
            </a:r>
            <a:r>
              <a:rPr lang="en-US" sz="2000" dirty="0">
                <a:solidFill>
                  <a:prstClr val="black"/>
                </a:solidFill>
              </a:rPr>
              <a:t>, and </a:t>
            </a:r>
            <a:r>
              <a:rPr lang="en-US" sz="2000" b="1" dirty="0">
                <a:solidFill>
                  <a:prstClr val="black"/>
                </a:solidFill>
              </a:rPr>
              <a:t>transparent</a:t>
            </a:r>
            <a:r>
              <a:rPr lang="en-US" sz="2000" dirty="0">
                <a:solidFill>
                  <a:prstClr val="black"/>
                </a:solidFill>
              </a:rPr>
              <a:t> approach to be responsive to a </a:t>
            </a:r>
            <a:r>
              <a:rPr lang="en-US" sz="2000" b="1" dirty="0">
                <a:solidFill>
                  <a:prstClr val="black"/>
                </a:solidFill>
              </a:rPr>
              <a:t>complex</a:t>
            </a:r>
            <a:r>
              <a:rPr lang="en-US" sz="2000" dirty="0">
                <a:solidFill>
                  <a:prstClr val="black"/>
                </a:solidFill>
              </a:rPr>
              <a:t> decision landscape:</a:t>
            </a:r>
            <a:endParaRPr lang="en-US" dirty="0"/>
          </a:p>
        </p:txBody>
      </p:sp>
      <p:sp>
        <p:nvSpPr>
          <p:cNvPr id="6" name="TextBox 5"/>
          <p:cNvSpPr txBox="1"/>
          <p:nvPr/>
        </p:nvSpPr>
        <p:spPr>
          <a:xfrm>
            <a:off x="6401634" y="2268619"/>
            <a:ext cx="5654238" cy="4159600"/>
          </a:xfrm>
          <a:prstGeom prst="rect">
            <a:avLst/>
          </a:prstGeom>
          <a:noFill/>
        </p:spPr>
        <p:txBody>
          <a:bodyPr wrap="square" rtlCol="0">
            <a:spAutoFit/>
          </a:bodyPr>
          <a:lstStyle/>
          <a:p>
            <a:pPr marL="228600" lvl="0" indent="-228600">
              <a:lnSpc>
                <a:spcPct val="90000"/>
              </a:lnSpc>
              <a:spcBef>
                <a:spcPts val="1000"/>
              </a:spcBef>
              <a:buFont typeface="Arial" panose="020B0604020202020204" pitchFamily="34" charset="0"/>
              <a:buChar char="•"/>
            </a:pPr>
            <a:r>
              <a:rPr lang="en-US" sz="2000" dirty="0">
                <a:solidFill>
                  <a:prstClr val="black"/>
                </a:solidFill>
              </a:rPr>
              <a:t>A </a:t>
            </a:r>
            <a:r>
              <a:rPr lang="en-US" sz="2000" b="1" dirty="0">
                <a:solidFill>
                  <a:prstClr val="black"/>
                </a:solidFill>
              </a:rPr>
              <a:t>holistic</a:t>
            </a:r>
            <a:r>
              <a:rPr lang="en-US" sz="2000" dirty="0">
                <a:solidFill>
                  <a:prstClr val="black"/>
                </a:solidFill>
              </a:rPr>
              <a:t> approach that </a:t>
            </a:r>
            <a:r>
              <a:rPr lang="en-US" sz="2000" b="1" dirty="0">
                <a:solidFill>
                  <a:prstClr val="black"/>
                </a:solidFill>
              </a:rPr>
              <a:t>informs</a:t>
            </a:r>
            <a:r>
              <a:rPr lang="en-US" sz="2000" dirty="0">
                <a:solidFill>
                  <a:prstClr val="black"/>
                </a:solidFill>
              </a:rPr>
              <a:t> the decision-making process: </a:t>
            </a:r>
          </a:p>
          <a:p>
            <a:pPr lvl="0">
              <a:lnSpc>
                <a:spcPct val="90000"/>
              </a:lnSpc>
              <a:spcBef>
                <a:spcPts val="1000"/>
              </a:spcBef>
            </a:pPr>
            <a:endParaRPr lang="en-US" sz="1600" dirty="0">
              <a:solidFill>
                <a:prstClr val="black"/>
              </a:solidFill>
            </a:endParaRPr>
          </a:p>
          <a:p>
            <a:pPr marL="630238" lvl="2" indent="-228600">
              <a:lnSpc>
                <a:spcPct val="90000"/>
              </a:lnSpc>
              <a:spcBef>
                <a:spcPts val="500"/>
              </a:spcBef>
              <a:buFont typeface="Arial" panose="020B0604020202020204" pitchFamily="34" charset="0"/>
              <a:buChar char="•"/>
            </a:pPr>
            <a:r>
              <a:rPr lang="en-US" sz="1600" dirty="0">
                <a:solidFill>
                  <a:prstClr val="black"/>
                </a:solidFill>
              </a:rPr>
              <a:t>Comprehensive examination of all elements of the decision space to </a:t>
            </a:r>
            <a:r>
              <a:rPr lang="en-US" sz="1600" b="1" dirty="0">
                <a:solidFill>
                  <a:prstClr val="black"/>
                </a:solidFill>
              </a:rPr>
              <a:t>enable trade-offs </a:t>
            </a:r>
            <a:r>
              <a:rPr lang="en-US" sz="1600" dirty="0">
                <a:solidFill>
                  <a:prstClr val="black"/>
                </a:solidFill>
              </a:rPr>
              <a:t>(science, applications, programmatic factors, cost, and risk)</a:t>
            </a:r>
          </a:p>
          <a:p>
            <a:pPr marL="401638" lvl="2">
              <a:lnSpc>
                <a:spcPct val="90000"/>
              </a:lnSpc>
              <a:spcBef>
                <a:spcPts val="500"/>
              </a:spcBef>
            </a:pPr>
            <a:endParaRPr lang="en-US" sz="1600" dirty="0">
              <a:solidFill>
                <a:prstClr val="black"/>
              </a:solidFill>
            </a:endParaRPr>
          </a:p>
          <a:p>
            <a:pPr marL="630238" lvl="2" indent="-228600">
              <a:lnSpc>
                <a:spcPct val="90000"/>
              </a:lnSpc>
              <a:spcBef>
                <a:spcPts val="500"/>
              </a:spcBef>
              <a:buFont typeface="Arial" panose="020B0604020202020204" pitchFamily="34" charset="0"/>
              <a:buChar char="•"/>
            </a:pPr>
            <a:r>
              <a:rPr lang="en-US" sz="1600" b="1" dirty="0">
                <a:solidFill>
                  <a:prstClr val="black"/>
                </a:solidFill>
              </a:rPr>
              <a:t>Common terminology </a:t>
            </a:r>
            <a:r>
              <a:rPr lang="en-US" sz="1600" dirty="0">
                <a:solidFill>
                  <a:prstClr val="black"/>
                </a:solidFill>
              </a:rPr>
              <a:t>to enable productive conversations across a large, diverse group</a:t>
            </a:r>
          </a:p>
          <a:p>
            <a:pPr marL="401638" lvl="2">
              <a:lnSpc>
                <a:spcPct val="90000"/>
              </a:lnSpc>
              <a:spcBef>
                <a:spcPts val="500"/>
              </a:spcBef>
            </a:pPr>
            <a:endParaRPr lang="en-US" sz="1600" dirty="0">
              <a:solidFill>
                <a:prstClr val="black"/>
              </a:solidFill>
            </a:endParaRPr>
          </a:p>
          <a:p>
            <a:pPr marL="630238" lvl="2" indent="-228600">
              <a:lnSpc>
                <a:spcPct val="90000"/>
              </a:lnSpc>
              <a:spcBef>
                <a:spcPts val="500"/>
              </a:spcBef>
              <a:buFont typeface="Arial" panose="020B0604020202020204" pitchFamily="34" charset="0"/>
              <a:buChar char="•"/>
            </a:pPr>
            <a:r>
              <a:rPr lang="en-US" sz="1600" b="1" dirty="0">
                <a:solidFill>
                  <a:prstClr val="black"/>
                </a:solidFill>
              </a:rPr>
              <a:t>Data-driven</a:t>
            </a:r>
            <a:r>
              <a:rPr lang="en-US" sz="1600" dirty="0">
                <a:solidFill>
                  <a:prstClr val="black"/>
                </a:solidFill>
              </a:rPr>
              <a:t>, consistent evaluations augmented by structured </a:t>
            </a:r>
            <a:r>
              <a:rPr lang="en-US" sz="1600" b="1" dirty="0">
                <a:solidFill>
                  <a:prstClr val="black"/>
                </a:solidFill>
              </a:rPr>
              <a:t>expert judgement </a:t>
            </a:r>
          </a:p>
          <a:p>
            <a:pPr marL="401638" lvl="2">
              <a:lnSpc>
                <a:spcPct val="90000"/>
              </a:lnSpc>
              <a:spcBef>
                <a:spcPts val="500"/>
              </a:spcBef>
            </a:pPr>
            <a:endParaRPr lang="en-US" sz="1600" dirty="0">
              <a:solidFill>
                <a:prstClr val="black"/>
              </a:solidFill>
            </a:endParaRPr>
          </a:p>
          <a:p>
            <a:pPr marL="630238" lvl="2" indent="-228600">
              <a:lnSpc>
                <a:spcPct val="90000"/>
              </a:lnSpc>
              <a:spcBef>
                <a:spcPts val="500"/>
              </a:spcBef>
              <a:buFont typeface="Arial" panose="020B0604020202020204" pitchFamily="34" charset="0"/>
              <a:buChar char="•"/>
            </a:pPr>
            <a:r>
              <a:rPr lang="en-US" sz="1600" b="1" dirty="0">
                <a:solidFill>
                  <a:prstClr val="black"/>
                </a:solidFill>
              </a:rPr>
              <a:t>Independent</a:t>
            </a:r>
            <a:r>
              <a:rPr lang="en-US" sz="1600" dirty="0">
                <a:solidFill>
                  <a:prstClr val="black"/>
                </a:solidFill>
              </a:rPr>
              <a:t> team </a:t>
            </a:r>
            <a:r>
              <a:rPr lang="en-US" sz="1600" dirty="0" smtClean="0">
                <a:solidFill>
                  <a:prstClr val="black"/>
                </a:solidFill>
              </a:rPr>
              <a:t>that </a:t>
            </a:r>
            <a:r>
              <a:rPr lang="en-US" sz="1600" dirty="0">
                <a:solidFill>
                  <a:prstClr val="black"/>
                </a:solidFill>
              </a:rPr>
              <a:t>facilitates but does not provide input into the assessment</a:t>
            </a:r>
          </a:p>
        </p:txBody>
      </p:sp>
      <p:sp>
        <p:nvSpPr>
          <p:cNvPr id="9" name="TextBox 8"/>
          <p:cNvSpPr txBox="1"/>
          <p:nvPr/>
        </p:nvSpPr>
        <p:spPr>
          <a:xfrm>
            <a:off x="1734379" y="5832839"/>
            <a:ext cx="2733261" cy="338554"/>
          </a:xfrm>
          <a:prstGeom prst="rect">
            <a:avLst/>
          </a:prstGeom>
          <a:noFill/>
        </p:spPr>
        <p:txBody>
          <a:bodyPr wrap="square" rtlCol="0">
            <a:spAutoFit/>
          </a:bodyPr>
          <a:lstStyle/>
          <a:p>
            <a:r>
              <a:rPr lang="en-US" sz="1600" dirty="0">
                <a:solidFill>
                  <a:schemeClr val="bg1"/>
                </a:solidFill>
              </a:rPr>
              <a:t>Integrated Value Analysis</a:t>
            </a:r>
          </a:p>
        </p:txBody>
      </p:sp>
      <p:graphicFrame>
        <p:nvGraphicFramePr>
          <p:cNvPr id="11" name="Diagram 10"/>
          <p:cNvGraphicFramePr/>
          <p:nvPr>
            <p:extLst>
              <p:ext uri="{D42A27DB-BD31-4B8C-83A1-F6EECF244321}">
                <p14:modId xmlns:p14="http://schemas.microsoft.com/office/powerpoint/2010/main" val="3148760325"/>
              </p:ext>
            </p:extLst>
          </p:nvPr>
        </p:nvGraphicFramePr>
        <p:xfrm>
          <a:off x="702531" y="3249556"/>
          <a:ext cx="4660230" cy="34199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3567427" y="3256251"/>
            <a:ext cx="511908" cy="253916"/>
          </a:xfrm>
          <a:prstGeom prst="rect">
            <a:avLst/>
          </a:prstGeom>
          <a:noFill/>
        </p:spPr>
        <p:txBody>
          <a:bodyPr wrap="square" rtlCol="0">
            <a:spAutoFit/>
          </a:bodyPr>
          <a:lstStyle/>
          <a:p>
            <a:r>
              <a:rPr lang="en-US" sz="1050" dirty="0"/>
              <a:t>Lidars</a:t>
            </a:r>
          </a:p>
        </p:txBody>
      </p:sp>
      <p:sp>
        <p:nvSpPr>
          <p:cNvPr id="10" name="TextBox 9"/>
          <p:cNvSpPr txBox="1"/>
          <p:nvPr/>
        </p:nvSpPr>
        <p:spPr>
          <a:xfrm>
            <a:off x="4595999" y="3427434"/>
            <a:ext cx="582246" cy="261610"/>
          </a:xfrm>
          <a:prstGeom prst="rect">
            <a:avLst/>
          </a:prstGeom>
          <a:noFill/>
        </p:spPr>
        <p:txBody>
          <a:bodyPr wrap="square" rtlCol="0">
            <a:spAutoFit/>
          </a:bodyPr>
          <a:lstStyle/>
          <a:p>
            <a:r>
              <a:rPr lang="en-US" sz="1050" dirty="0"/>
              <a:t>Radars</a:t>
            </a:r>
          </a:p>
        </p:txBody>
      </p:sp>
      <p:sp>
        <p:nvSpPr>
          <p:cNvPr id="12" name="TextBox 11"/>
          <p:cNvSpPr txBox="1"/>
          <p:nvPr/>
        </p:nvSpPr>
        <p:spPr>
          <a:xfrm>
            <a:off x="3711491" y="3432734"/>
            <a:ext cx="988646" cy="261610"/>
          </a:xfrm>
          <a:prstGeom prst="rect">
            <a:avLst/>
          </a:prstGeom>
          <a:noFill/>
        </p:spPr>
        <p:txBody>
          <a:bodyPr wrap="square" rtlCol="0">
            <a:spAutoFit/>
          </a:bodyPr>
          <a:lstStyle/>
          <a:p>
            <a:r>
              <a:rPr lang="en-US" sz="1050" dirty="0"/>
              <a:t>Radiometers</a:t>
            </a:r>
          </a:p>
        </p:txBody>
      </p:sp>
      <p:sp>
        <p:nvSpPr>
          <p:cNvPr id="13" name="TextBox 12"/>
          <p:cNvSpPr txBox="1"/>
          <p:nvPr/>
        </p:nvSpPr>
        <p:spPr>
          <a:xfrm>
            <a:off x="4089421" y="3253601"/>
            <a:ext cx="988646" cy="261610"/>
          </a:xfrm>
          <a:prstGeom prst="rect">
            <a:avLst/>
          </a:prstGeom>
          <a:noFill/>
        </p:spPr>
        <p:txBody>
          <a:bodyPr wrap="square" rtlCol="0">
            <a:spAutoFit/>
          </a:bodyPr>
          <a:lstStyle/>
          <a:p>
            <a:r>
              <a:rPr lang="en-US" sz="1050" dirty="0"/>
              <a:t>Polarimeters</a:t>
            </a:r>
          </a:p>
        </p:txBody>
      </p:sp>
      <p:sp>
        <p:nvSpPr>
          <p:cNvPr id="14" name="TextBox 13"/>
          <p:cNvSpPr txBox="1"/>
          <p:nvPr/>
        </p:nvSpPr>
        <p:spPr>
          <a:xfrm>
            <a:off x="4028471" y="3614454"/>
            <a:ext cx="1348153" cy="261610"/>
          </a:xfrm>
          <a:prstGeom prst="rect">
            <a:avLst/>
          </a:prstGeom>
          <a:noFill/>
        </p:spPr>
        <p:txBody>
          <a:bodyPr wrap="square" rtlCol="0">
            <a:spAutoFit/>
          </a:bodyPr>
          <a:lstStyle/>
          <a:p>
            <a:r>
              <a:rPr lang="en-US" sz="1050" dirty="0"/>
              <a:t>Spectrometers</a:t>
            </a:r>
          </a:p>
        </p:txBody>
      </p:sp>
      <p:sp>
        <p:nvSpPr>
          <p:cNvPr id="15" name="TextBox 14"/>
          <p:cNvSpPr txBox="1"/>
          <p:nvPr/>
        </p:nvSpPr>
        <p:spPr>
          <a:xfrm>
            <a:off x="4302686" y="3983949"/>
            <a:ext cx="1016422" cy="430887"/>
          </a:xfrm>
          <a:prstGeom prst="rect">
            <a:avLst/>
          </a:prstGeom>
          <a:noFill/>
        </p:spPr>
        <p:txBody>
          <a:bodyPr wrap="square" rtlCol="0">
            <a:spAutoFit/>
          </a:bodyPr>
          <a:lstStyle/>
          <a:p>
            <a:pPr algn="ctr"/>
            <a:r>
              <a:rPr lang="en-US" sz="1050" dirty="0"/>
              <a:t>Mission-level Trades</a:t>
            </a:r>
          </a:p>
        </p:txBody>
      </p:sp>
      <p:sp>
        <p:nvSpPr>
          <p:cNvPr id="16" name="TextBox 15"/>
          <p:cNvSpPr txBox="1"/>
          <p:nvPr/>
        </p:nvSpPr>
        <p:spPr>
          <a:xfrm>
            <a:off x="4205814" y="3806000"/>
            <a:ext cx="988646" cy="261610"/>
          </a:xfrm>
          <a:prstGeom prst="rect">
            <a:avLst/>
          </a:prstGeom>
          <a:noFill/>
        </p:spPr>
        <p:txBody>
          <a:bodyPr wrap="square" rtlCol="0">
            <a:spAutoFit/>
          </a:bodyPr>
          <a:lstStyle/>
          <a:p>
            <a:r>
              <a:rPr lang="en-US" sz="1050" dirty="0"/>
              <a:t>Cameras</a:t>
            </a:r>
          </a:p>
        </p:txBody>
      </p:sp>
      <p:sp>
        <p:nvSpPr>
          <p:cNvPr id="8" name="TextBox 7"/>
          <p:cNvSpPr txBox="1"/>
          <p:nvPr/>
        </p:nvSpPr>
        <p:spPr>
          <a:xfrm>
            <a:off x="728415" y="5584214"/>
            <a:ext cx="1457964" cy="1338828"/>
          </a:xfrm>
          <a:prstGeom prst="rect">
            <a:avLst/>
          </a:prstGeom>
          <a:noFill/>
        </p:spPr>
        <p:txBody>
          <a:bodyPr wrap="square" rtlCol="0">
            <a:spAutoFit/>
          </a:bodyPr>
          <a:lstStyle/>
          <a:p>
            <a:pPr marL="57150" indent="-57150">
              <a:buSzPct val="121000"/>
              <a:buFont typeface="Arial" panose="020B0604020202020204" pitchFamily="34" charset="0"/>
              <a:buChar char="•"/>
            </a:pPr>
            <a:r>
              <a:rPr lang="en-US" sz="1050" dirty="0"/>
              <a:t>Aerosols</a:t>
            </a:r>
          </a:p>
          <a:p>
            <a:pPr marL="57150" indent="-57150">
              <a:buSzPct val="121000"/>
              <a:buFont typeface="Arial" panose="020B0604020202020204" pitchFamily="34" charset="0"/>
              <a:buChar char="•"/>
            </a:pPr>
            <a:r>
              <a:rPr lang="en-US" sz="1050" dirty="0"/>
              <a:t>CCP</a:t>
            </a:r>
          </a:p>
          <a:p>
            <a:pPr marL="57150" indent="-57150">
              <a:buSzPct val="121000"/>
              <a:buFont typeface="Arial" panose="020B0604020202020204" pitchFamily="34" charset="0"/>
              <a:buChar char="•"/>
            </a:pPr>
            <a:r>
              <a:rPr lang="en-US" sz="1050" dirty="0"/>
              <a:t>Different communities and priorities, leveraging synergies</a:t>
            </a:r>
          </a:p>
          <a:p>
            <a:endParaRPr lang="en-US" dirty="0"/>
          </a:p>
        </p:txBody>
      </p:sp>
      <p:sp>
        <p:nvSpPr>
          <p:cNvPr id="17" name="TextBox 16"/>
          <p:cNvSpPr txBox="1"/>
          <p:nvPr/>
        </p:nvSpPr>
        <p:spPr>
          <a:xfrm>
            <a:off x="4187415" y="5840091"/>
            <a:ext cx="1286189" cy="738664"/>
          </a:xfrm>
          <a:prstGeom prst="rect">
            <a:avLst/>
          </a:prstGeom>
          <a:noFill/>
        </p:spPr>
        <p:txBody>
          <a:bodyPr wrap="square" rtlCol="0">
            <a:spAutoFit/>
          </a:bodyPr>
          <a:lstStyle/>
          <a:p>
            <a:pPr marL="57150" indent="-57150">
              <a:buSzPct val="120000"/>
              <a:buFont typeface="Arial" panose="020B0604020202020204" pitchFamily="34" charset="0"/>
              <a:buChar char="•"/>
            </a:pPr>
            <a:r>
              <a:rPr lang="en-US" sz="1050" dirty="0"/>
              <a:t>6 NASA Centers</a:t>
            </a:r>
          </a:p>
          <a:p>
            <a:pPr marL="57150" indent="-57150">
              <a:buSzPct val="120000"/>
              <a:buFont typeface="Arial" panose="020B0604020202020204" pitchFamily="34" charset="0"/>
              <a:buChar char="•"/>
            </a:pPr>
            <a:r>
              <a:rPr lang="en-US" sz="1050" dirty="0"/>
              <a:t>4 International Partners</a:t>
            </a:r>
          </a:p>
          <a:p>
            <a:pPr marL="57150" indent="-57150">
              <a:buSzPct val="120000"/>
              <a:buFont typeface="Arial" panose="020B0604020202020204" pitchFamily="34" charset="0"/>
              <a:buChar char="•"/>
            </a:pPr>
            <a:r>
              <a:rPr lang="en-US" sz="1050" dirty="0"/>
              <a:t>Academia</a:t>
            </a:r>
          </a:p>
        </p:txBody>
      </p:sp>
      <p:sp>
        <p:nvSpPr>
          <p:cNvPr id="5" name="TextBox 4"/>
          <p:cNvSpPr txBox="1"/>
          <p:nvPr/>
        </p:nvSpPr>
        <p:spPr>
          <a:xfrm>
            <a:off x="1911408" y="3983949"/>
            <a:ext cx="1449754" cy="1200329"/>
          </a:xfrm>
          <a:prstGeom prst="rect">
            <a:avLst/>
          </a:prstGeom>
          <a:noFill/>
        </p:spPr>
        <p:txBody>
          <a:bodyPr wrap="square" rtlCol="0">
            <a:spAutoFit/>
          </a:bodyPr>
          <a:lstStyle/>
          <a:p>
            <a:r>
              <a:rPr lang="en-US" sz="1600" dirty="0">
                <a:solidFill>
                  <a:schemeClr val="bg1"/>
                </a:solidFill>
              </a:rPr>
              <a:t>Multi-Objective Decision</a:t>
            </a:r>
          </a:p>
          <a:p>
            <a:endParaRPr lang="en-US" sz="2400" dirty="0"/>
          </a:p>
        </p:txBody>
      </p:sp>
      <p:sp>
        <p:nvSpPr>
          <p:cNvPr id="18" name="TextBox 17"/>
          <p:cNvSpPr txBox="1"/>
          <p:nvPr/>
        </p:nvSpPr>
        <p:spPr>
          <a:xfrm>
            <a:off x="3204834" y="4026167"/>
            <a:ext cx="1262805" cy="861774"/>
          </a:xfrm>
          <a:prstGeom prst="rect">
            <a:avLst/>
          </a:prstGeom>
          <a:noFill/>
        </p:spPr>
        <p:txBody>
          <a:bodyPr wrap="square" rtlCol="0">
            <a:spAutoFit/>
          </a:bodyPr>
          <a:lstStyle/>
          <a:p>
            <a:r>
              <a:rPr lang="en-US" sz="1600" dirty="0">
                <a:solidFill>
                  <a:schemeClr val="bg1"/>
                </a:solidFill>
              </a:rPr>
              <a:t>Many Alternatives</a:t>
            </a:r>
          </a:p>
          <a:p>
            <a:endParaRPr lang="en-US" dirty="0"/>
          </a:p>
        </p:txBody>
      </p:sp>
      <p:sp>
        <p:nvSpPr>
          <p:cNvPr id="19" name="TextBox 18"/>
          <p:cNvSpPr txBox="1"/>
          <p:nvPr/>
        </p:nvSpPr>
        <p:spPr>
          <a:xfrm>
            <a:off x="1711190" y="5233665"/>
            <a:ext cx="1689852" cy="861774"/>
          </a:xfrm>
          <a:prstGeom prst="rect">
            <a:avLst/>
          </a:prstGeom>
          <a:noFill/>
        </p:spPr>
        <p:txBody>
          <a:bodyPr wrap="square" rtlCol="0">
            <a:spAutoFit/>
          </a:bodyPr>
          <a:lstStyle/>
          <a:p>
            <a:r>
              <a:rPr lang="en-US" sz="1600" dirty="0">
                <a:solidFill>
                  <a:schemeClr val="bg1"/>
                </a:solidFill>
              </a:rPr>
              <a:t>2 Science Communities</a:t>
            </a:r>
          </a:p>
          <a:p>
            <a:endParaRPr lang="en-US" dirty="0"/>
          </a:p>
        </p:txBody>
      </p:sp>
      <p:sp>
        <p:nvSpPr>
          <p:cNvPr id="20" name="TextBox 19"/>
          <p:cNvSpPr txBox="1"/>
          <p:nvPr/>
        </p:nvSpPr>
        <p:spPr>
          <a:xfrm>
            <a:off x="3081500" y="5233665"/>
            <a:ext cx="1422400" cy="861774"/>
          </a:xfrm>
          <a:prstGeom prst="rect">
            <a:avLst/>
          </a:prstGeom>
          <a:noFill/>
        </p:spPr>
        <p:txBody>
          <a:bodyPr wrap="square" rtlCol="0">
            <a:spAutoFit/>
          </a:bodyPr>
          <a:lstStyle/>
          <a:p>
            <a:r>
              <a:rPr lang="en-US" sz="1600" dirty="0">
                <a:solidFill>
                  <a:schemeClr val="bg1"/>
                </a:solidFill>
              </a:rPr>
              <a:t>Many Stakeholders</a:t>
            </a:r>
          </a:p>
          <a:p>
            <a:endParaRPr lang="en-US" dirty="0"/>
          </a:p>
        </p:txBody>
      </p:sp>
      <p:sp>
        <p:nvSpPr>
          <p:cNvPr id="21" name="Slide Number Placeholder 20"/>
          <p:cNvSpPr>
            <a:spLocks noGrp="1"/>
          </p:cNvSpPr>
          <p:nvPr>
            <p:ph type="sldNum" sz="quarter" idx="12"/>
          </p:nvPr>
        </p:nvSpPr>
        <p:spPr>
          <a:xfrm>
            <a:off x="9448800" y="6490052"/>
            <a:ext cx="2743200" cy="365125"/>
          </a:xfrm>
        </p:spPr>
        <p:txBody>
          <a:bodyPr/>
          <a:lstStyle/>
          <a:p>
            <a:pPr>
              <a:defRPr/>
            </a:pPr>
            <a:fld id="{E3FA1D5D-95EC-4F9D-8533-631E47745521}" type="slidenum">
              <a:rPr lang="en-US" smtClean="0"/>
              <a:pPr>
                <a:defRPr/>
              </a:pPr>
              <a:t>3</a:t>
            </a:fld>
            <a:endParaRPr lang="en-US"/>
          </a:p>
        </p:txBody>
      </p:sp>
      <p:sp>
        <p:nvSpPr>
          <p:cNvPr id="22" name="TextBox 21"/>
          <p:cNvSpPr txBox="1"/>
          <p:nvPr/>
        </p:nvSpPr>
        <p:spPr>
          <a:xfrm>
            <a:off x="98607" y="1079267"/>
            <a:ext cx="11657360" cy="1015663"/>
          </a:xfrm>
          <a:prstGeom prst="rect">
            <a:avLst/>
          </a:prstGeom>
          <a:noFill/>
        </p:spPr>
        <p:txBody>
          <a:bodyPr wrap="square" rtlCol="0">
            <a:spAutoFit/>
          </a:bodyPr>
          <a:lstStyle/>
          <a:p>
            <a:pPr marL="228600" indent="-228600">
              <a:buFont typeface="Arial" panose="020B0604020202020204" pitchFamily="34" charset="0"/>
              <a:buChar char="•"/>
            </a:pPr>
            <a:r>
              <a:rPr lang="en-US" sz="2000" dirty="0" smtClean="0"/>
              <a:t>The Aerosols, Clouds, Convection, and Precipitation study was tasked with defining and evaluating candidate observing system concepts. A Value Framework was developed to enable </a:t>
            </a:r>
            <a:r>
              <a:rPr lang="en-US" sz="2000" dirty="0"/>
              <a:t>scientists and engineers across multiple NASA centers, academia, and international partners to collaborate </a:t>
            </a:r>
            <a:r>
              <a:rPr lang="en-US" sz="2000" dirty="0" smtClean="0"/>
              <a:t>on the study team.</a:t>
            </a:r>
            <a:endParaRPr lang="en-US" sz="2000" dirty="0"/>
          </a:p>
        </p:txBody>
      </p:sp>
    </p:spTree>
    <p:extLst>
      <p:ext uri="{BB962C8B-B14F-4D97-AF65-F5344CB8AC3E}">
        <p14:creationId xmlns:p14="http://schemas.microsoft.com/office/powerpoint/2010/main" val="1932059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Value for the </a:t>
            </a:r>
            <a:r>
              <a:rPr lang="en-US" dirty="0" smtClean="0"/>
              <a:t>ACCP </a:t>
            </a:r>
            <a:r>
              <a:rPr lang="en-US" dirty="0"/>
              <a:t>Study</a:t>
            </a:r>
          </a:p>
        </p:txBody>
      </p:sp>
      <p:sp>
        <p:nvSpPr>
          <p:cNvPr id="4" name="Slide Number Placeholder 3"/>
          <p:cNvSpPr>
            <a:spLocks noGrp="1"/>
          </p:cNvSpPr>
          <p:nvPr>
            <p:ph type="sldNum" sz="quarter" idx="12"/>
          </p:nvPr>
        </p:nvSpPr>
        <p:spPr/>
        <p:txBody>
          <a:bodyPr/>
          <a:lstStyle/>
          <a:p>
            <a:fld id="{C8C7A367-6FB6-401D-987E-F9B6AE9F551B}" type="slidenum">
              <a:rPr lang="en-US" smtClean="0"/>
              <a:t>4</a:t>
            </a:fld>
            <a:endParaRPr lang="en-US" dirty="0"/>
          </a:p>
        </p:txBody>
      </p:sp>
      <p:sp>
        <p:nvSpPr>
          <p:cNvPr id="3" name="Rectangle 2"/>
          <p:cNvSpPr/>
          <p:nvPr/>
        </p:nvSpPr>
        <p:spPr>
          <a:xfrm>
            <a:off x="101582" y="1198473"/>
            <a:ext cx="3813744" cy="3693319"/>
          </a:xfrm>
          <a:prstGeom prst="rect">
            <a:avLst/>
          </a:prstGeom>
        </p:spPr>
        <p:txBody>
          <a:bodyPr wrap="square">
            <a:spAutoFit/>
          </a:bodyPr>
          <a:lstStyle/>
          <a:p>
            <a:r>
              <a:rPr lang="en-US" b="1" dirty="0"/>
              <a:t>Value: </a:t>
            </a:r>
            <a:r>
              <a:rPr lang="en-US" dirty="0"/>
              <a:t>For </a:t>
            </a:r>
            <a:r>
              <a:rPr lang="en-US" dirty="0" smtClean="0"/>
              <a:t>ACCP</a:t>
            </a:r>
            <a:r>
              <a:rPr lang="en-US" dirty="0"/>
              <a:t>, Value is the relative worth of science benefits, applications benefits, and programmatic factors with respect to cost and risk</a:t>
            </a:r>
            <a:r>
              <a:rPr lang="en-US" dirty="0" smtClean="0"/>
              <a:t>.</a:t>
            </a:r>
          </a:p>
          <a:p>
            <a:endParaRPr lang="en-US" dirty="0"/>
          </a:p>
          <a:p>
            <a:r>
              <a:rPr lang="en-US" b="1" dirty="0" smtClean="0"/>
              <a:t>Reporting Format: </a:t>
            </a:r>
            <a:r>
              <a:rPr lang="en-US" dirty="0" smtClean="0"/>
              <a:t>Benefits</a:t>
            </a:r>
            <a:r>
              <a:rPr lang="en-US" dirty="0"/>
              <a:t>, cost, and risk are intentionally not rolled up into a single value score to avoid:</a:t>
            </a:r>
          </a:p>
          <a:p>
            <a:pPr marL="285750" indent="-285750">
              <a:buFont typeface="Arial" panose="020B0604020202020204" pitchFamily="34" charset="0"/>
              <a:buChar char="•"/>
            </a:pPr>
            <a:r>
              <a:rPr lang="en-US" dirty="0"/>
              <a:t>Losing discriminators</a:t>
            </a:r>
          </a:p>
          <a:p>
            <a:pPr marL="285750" indent="-285750">
              <a:buFont typeface="Arial" panose="020B0604020202020204" pitchFamily="34" charset="0"/>
              <a:buChar char="•"/>
            </a:pPr>
            <a:r>
              <a:rPr lang="en-US" dirty="0"/>
              <a:t>Combining uncertainty</a:t>
            </a:r>
          </a:p>
          <a:p>
            <a:pPr marL="285750" indent="-285750">
              <a:buFont typeface="Arial" panose="020B0604020202020204" pitchFamily="34" charset="0"/>
              <a:buChar char="•"/>
            </a:pPr>
            <a:r>
              <a:rPr lang="en-US" dirty="0"/>
              <a:t>Anchoring cognitively on an initial value</a:t>
            </a:r>
          </a:p>
          <a:p>
            <a:endParaRPr lang="en-US" dirty="0"/>
          </a:p>
        </p:txBody>
      </p:sp>
      <p:pic>
        <p:nvPicPr>
          <p:cNvPr id="8" name="Picture 7"/>
          <p:cNvPicPr>
            <a:picLocks noChangeAspect="1"/>
          </p:cNvPicPr>
          <p:nvPr/>
        </p:nvPicPr>
        <p:blipFill>
          <a:blip r:embed="rId3"/>
          <a:stretch>
            <a:fillRect/>
          </a:stretch>
        </p:blipFill>
        <p:spPr>
          <a:xfrm>
            <a:off x="2781868" y="1785146"/>
            <a:ext cx="6474513" cy="3889585"/>
          </a:xfrm>
          <a:prstGeom prst="rect">
            <a:avLst/>
          </a:prstGeom>
        </p:spPr>
      </p:pic>
      <p:sp>
        <p:nvSpPr>
          <p:cNvPr id="9" name="Content Placeholder 8"/>
          <p:cNvSpPr txBox="1">
            <a:spLocks noGrp="1"/>
          </p:cNvSpPr>
          <p:nvPr>
            <p:ph idx="1"/>
          </p:nvPr>
        </p:nvSpPr>
        <p:spPr>
          <a:xfrm>
            <a:off x="8423352" y="1198473"/>
            <a:ext cx="3313596" cy="5255798"/>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wrap="square" rtlCol="0">
            <a:spAutoFit/>
          </a:bodyPr>
          <a:lstStyle/>
          <a:p>
            <a:pPr marL="0" indent="0">
              <a:buNone/>
            </a:pPr>
            <a:r>
              <a:rPr lang="en-US" sz="1400" b="1" dirty="0" smtClean="0"/>
              <a:t>Science Benefits are expressed in terms of Utility, Quality, and Sampling:</a:t>
            </a:r>
            <a:endParaRPr lang="en-US" sz="1400" b="1" dirty="0" smtClean="0"/>
          </a:p>
          <a:p>
            <a:pPr marL="173038" indent="-173038">
              <a:buFont typeface="Arial" panose="020B0604020202020204" pitchFamily="34" charset="0"/>
              <a:buChar char="•"/>
            </a:pPr>
            <a:r>
              <a:rPr lang="en-US" sz="1400" b="1" dirty="0" smtClean="0"/>
              <a:t>Utility</a:t>
            </a:r>
            <a:r>
              <a:rPr lang="en-US" sz="1400" dirty="0" smtClean="0"/>
              <a:t> </a:t>
            </a:r>
            <a:r>
              <a:rPr lang="en-US" sz="1400" dirty="0"/>
              <a:t>quantifies how important a Geophysical </a:t>
            </a:r>
            <a:r>
              <a:rPr lang="en-US" sz="1400" dirty="0" smtClean="0"/>
              <a:t>Variable (GV) </a:t>
            </a:r>
            <a:r>
              <a:rPr lang="en-US" sz="1400" dirty="0"/>
              <a:t>is to address a Science </a:t>
            </a:r>
            <a:r>
              <a:rPr lang="en-US" sz="1400" dirty="0" smtClean="0"/>
              <a:t>Objective, assuming the GV is measured perfectly</a:t>
            </a:r>
            <a:endParaRPr lang="en-US" sz="1400" dirty="0"/>
          </a:p>
          <a:p>
            <a:pPr marL="630238" lvl="2" indent="-173038">
              <a:buFont typeface="Arial" panose="020B0604020202020204" pitchFamily="34" charset="0"/>
              <a:buChar char="•"/>
            </a:pPr>
            <a:r>
              <a:rPr lang="en-US" sz="1400" dirty="0"/>
              <a:t>Provided by science team</a:t>
            </a:r>
          </a:p>
          <a:p>
            <a:pPr marL="630238" lvl="2" indent="-173038">
              <a:buFont typeface="Arial" panose="020B0604020202020204" pitchFamily="34" charset="0"/>
              <a:buChar char="•"/>
            </a:pPr>
            <a:r>
              <a:rPr lang="en-US" sz="1400" dirty="0" smtClean="0"/>
              <a:t>Architecture-independent</a:t>
            </a:r>
          </a:p>
          <a:p>
            <a:pPr marL="457200" lvl="2" indent="0">
              <a:buNone/>
            </a:pPr>
            <a:endParaRPr lang="en-US" sz="1400" dirty="0"/>
          </a:p>
          <a:p>
            <a:pPr marL="173038" indent="-173038">
              <a:buFont typeface="Arial" panose="020B0604020202020204" pitchFamily="34" charset="0"/>
              <a:buChar char="•"/>
            </a:pPr>
            <a:r>
              <a:rPr lang="en-US" sz="1400" b="1" dirty="0"/>
              <a:t>Quality</a:t>
            </a:r>
            <a:r>
              <a:rPr lang="en-US" sz="1400" dirty="0"/>
              <a:t> quantifies how </a:t>
            </a:r>
            <a:r>
              <a:rPr lang="en-US" sz="1400" dirty="0" smtClean="0"/>
              <a:t>often an architecture meets the uncertainty targets defined in the Science Traceability Matrix</a:t>
            </a:r>
            <a:endParaRPr lang="en-US" sz="1400" dirty="0"/>
          </a:p>
          <a:p>
            <a:pPr marL="630238" lvl="2" indent="-173038">
              <a:buFont typeface="Arial" panose="020B0604020202020204" pitchFamily="34" charset="0"/>
              <a:buChar char="•"/>
            </a:pPr>
            <a:r>
              <a:rPr lang="en-US" sz="1400" dirty="0"/>
              <a:t>Provided by assessment </a:t>
            </a:r>
            <a:r>
              <a:rPr lang="en-US" sz="1400" dirty="0" smtClean="0"/>
              <a:t>teams</a:t>
            </a:r>
            <a:endParaRPr lang="en-US" sz="1400" dirty="0"/>
          </a:p>
          <a:p>
            <a:pPr marL="630238" lvl="2" indent="-173038">
              <a:buFont typeface="Arial" panose="020B0604020202020204" pitchFamily="34" charset="0"/>
              <a:buChar char="•"/>
            </a:pPr>
            <a:r>
              <a:rPr lang="en-US" sz="1400" dirty="0" smtClean="0"/>
              <a:t>Architecture-dependent</a:t>
            </a:r>
          </a:p>
          <a:p>
            <a:pPr marL="457200" lvl="2" indent="0">
              <a:buNone/>
            </a:pPr>
            <a:endParaRPr lang="en-US" sz="1400" dirty="0"/>
          </a:p>
          <a:p>
            <a:pPr marL="173038" lvl="1" indent="-173038"/>
            <a:r>
              <a:rPr lang="en-US" sz="1400" b="1" dirty="0" smtClean="0"/>
              <a:t>Sampling</a:t>
            </a:r>
            <a:r>
              <a:rPr lang="en-US" sz="1400" dirty="0" smtClean="0"/>
              <a:t> quantifies where and when the measurements are obtained</a:t>
            </a:r>
          </a:p>
          <a:p>
            <a:pPr marL="630238" lvl="2" indent="-173038"/>
            <a:r>
              <a:rPr lang="en-US" sz="1400" dirty="0" smtClean="0"/>
              <a:t>Joint effort</a:t>
            </a:r>
          </a:p>
          <a:p>
            <a:pPr marL="630238" lvl="2" indent="-173038"/>
            <a:r>
              <a:rPr lang="en-US" sz="1400" dirty="0" smtClean="0"/>
              <a:t>Instrument-independent, except for coverage characteristics</a:t>
            </a:r>
          </a:p>
          <a:p>
            <a:pPr marL="630238" lvl="2" indent="-173038"/>
            <a:r>
              <a:rPr lang="en-US" sz="1400" dirty="0" smtClean="0"/>
              <a:t>Mission characteristics-dependent</a:t>
            </a:r>
            <a:endParaRPr lang="en-US" sz="1400" dirty="0" smtClean="0"/>
          </a:p>
        </p:txBody>
      </p:sp>
      <p:sp>
        <p:nvSpPr>
          <p:cNvPr id="10" name="Content Placeholder 8"/>
          <p:cNvSpPr txBox="1">
            <a:spLocks/>
          </p:cNvSpPr>
          <p:nvPr/>
        </p:nvSpPr>
        <p:spPr>
          <a:xfrm>
            <a:off x="8423352" y="1198473"/>
            <a:ext cx="3313596" cy="5255798"/>
          </a:xfrm>
          <a:prstGeom prst="rect">
            <a:avLst/>
          </a:prstGeom>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US" sz="1400" b="1" dirty="0" smtClean="0">
                <a:solidFill>
                  <a:schemeClr val="bg2">
                    <a:lumMod val="75000"/>
                  </a:schemeClr>
                </a:solidFill>
              </a:rPr>
              <a:t>Science Benefits are expressed in terms of Utility, Quality, and Sampling:</a:t>
            </a:r>
          </a:p>
          <a:p>
            <a:pPr marL="173038" indent="-173038"/>
            <a:r>
              <a:rPr lang="en-US" sz="1400" b="1" dirty="0" smtClean="0"/>
              <a:t>Utility</a:t>
            </a:r>
            <a:r>
              <a:rPr lang="en-US" sz="1400" dirty="0" smtClean="0"/>
              <a:t> quantifies how important a Geophysical Variable (GV) is to address a Science Objective, assuming the GV is measured perfectly</a:t>
            </a:r>
          </a:p>
          <a:p>
            <a:pPr marL="630238" lvl="2" indent="-173038"/>
            <a:r>
              <a:rPr lang="en-US" sz="1400" dirty="0" smtClean="0"/>
              <a:t>Provided by science team</a:t>
            </a:r>
          </a:p>
          <a:p>
            <a:pPr marL="630238" lvl="2" indent="-173038"/>
            <a:r>
              <a:rPr lang="en-US" sz="1400" dirty="0" smtClean="0"/>
              <a:t>Architecture-independent</a:t>
            </a:r>
          </a:p>
          <a:p>
            <a:pPr marL="457200" lvl="2" indent="0">
              <a:buFont typeface="Arial" panose="020B0604020202020204" pitchFamily="34" charset="0"/>
              <a:buNone/>
            </a:pPr>
            <a:endParaRPr lang="en-US" sz="1400" dirty="0" smtClean="0"/>
          </a:p>
          <a:p>
            <a:pPr marL="173038" indent="-173038"/>
            <a:r>
              <a:rPr lang="en-US" sz="1400" b="1" dirty="0" smtClean="0">
                <a:solidFill>
                  <a:schemeClr val="bg2">
                    <a:lumMod val="75000"/>
                  </a:schemeClr>
                </a:solidFill>
              </a:rPr>
              <a:t>Quality</a:t>
            </a:r>
            <a:r>
              <a:rPr lang="en-US" sz="1400" dirty="0" smtClean="0">
                <a:solidFill>
                  <a:schemeClr val="bg2">
                    <a:lumMod val="75000"/>
                  </a:schemeClr>
                </a:solidFill>
              </a:rPr>
              <a:t> quantifies how often an architecture meets the uncertainty targets defined in the Science Traceability Matrix</a:t>
            </a:r>
          </a:p>
          <a:p>
            <a:pPr marL="630238" lvl="2" indent="-173038"/>
            <a:r>
              <a:rPr lang="en-US" sz="1400" dirty="0" smtClean="0">
                <a:solidFill>
                  <a:schemeClr val="bg2">
                    <a:lumMod val="75000"/>
                  </a:schemeClr>
                </a:solidFill>
              </a:rPr>
              <a:t>Provided by assessment teams</a:t>
            </a:r>
          </a:p>
          <a:p>
            <a:pPr marL="630238" lvl="2" indent="-173038"/>
            <a:r>
              <a:rPr lang="en-US" sz="1400" dirty="0" smtClean="0">
                <a:solidFill>
                  <a:schemeClr val="bg2">
                    <a:lumMod val="75000"/>
                  </a:schemeClr>
                </a:solidFill>
              </a:rPr>
              <a:t>Architecture-dependent</a:t>
            </a:r>
          </a:p>
          <a:p>
            <a:pPr marL="457200" lvl="2" indent="0">
              <a:buFont typeface="Arial" panose="020B0604020202020204" pitchFamily="34" charset="0"/>
              <a:buNone/>
            </a:pPr>
            <a:endParaRPr lang="en-US" sz="1400" dirty="0" smtClean="0">
              <a:solidFill>
                <a:schemeClr val="bg2">
                  <a:lumMod val="75000"/>
                </a:schemeClr>
              </a:solidFill>
            </a:endParaRPr>
          </a:p>
          <a:p>
            <a:pPr marL="173038" lvl="1" indent="-173038"/>
            <a:r>
              <a:rPr lang="en-US" sz="1400" b="1" dirty="0" smtClean="0">
                <a:solidFill>
                  <a:schemeClr val="bg2">
                    <a:lumMod val="75000"/>
                  </a:schemeClr>
                </a:solidFill>
              </a:rPr>
              <a:t>Sampling</a:t>
            </a:r>
            <a:r>
              <a:rPr lang="en-US" sz="1400" dirty="0" smtClean="0">
                <a:solidFill>
                  <a:schemeClr val="bg2">
                    <a:lumMod val="75000"/>
                  </a:schemeClr>
                </a:solidFill>
              </a:rPr>
              <a:t> quantifies where and when the measurements are obtained</a:t>
            </a:r>
          </a:p>
          <a:p>
            <a:pPr marL="630238" lvl="2" indent="-173038"/>
            <a:r>
              <a:rPr lang="en-US" sz="1400" dirty="0" smtClean="0">
                <a:solidFill>
                  <a:schemeClr val="bg2">
                    <a:lumMod val="75000"/>
                  </a:schemeClr>
                </a:solidFill>
              </a:rPr>
              <a:t>Joint effort</a:t>
            </a:r>
          </a:p>
          <a:p>
            <a:pPr marL="630238" lvl="2" indent="-173038"/>
            <a:r>
              <a:rPr lang="en-US" sz="1400" dirty="0" smtClean="0">
                <a:solidFill>
                  <a:schemeClr val="bg2">
                    <a:lumMod val="75000"/>
                  </a:schemeClr>
                </a:solidFill>
              </a:rPr>
              <a:t>Instrument-independent, except for coverage characteristics</a:t>
            </a:r>
          </a:p>
          <a:p>
            <a:pPr marL="630238" lvl="2" indent="-173038"/>
            <a:r>
              <a:rPr lang="en-US" sz="1400" dirty="0" smtClean="0">
                <a:solidFill>
                  <a:schemeClr val="bg2">
                    <a:lumMod val="75000"/>
                  </a:schemeClr>
                </a:solidFill>
              </a:rPr>
              <a:t>Mission characteristics-dependent</a:t>
            </a:r>
            <a:endParaRPr lang="en-US" sz="1400" dirty="0" smtClean="0">
              <a:solidFill>
                <a:schemeClr val="bg2">
                  <a:lumMod val="75000"/>
                </a:schemeClr>
              </a:solidFill>
            </a:endParaRPr>
          </a:p>
        </p:txBody>
      </p:sp>
    </p:spTree>
    <p:extLst>
      <p:ext uri="{BB962C8B-B14F-4D97-AF65-F5344CB8AC3E}">
        <p14:creationId xmlns:p14="http://schemas.microsoft.com/office/powerpoint/2010/main" val="3235403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Delphi Method Overview</a:t>
            </a:r>
            <a:endParaRPr lang="en-US" dirty="0"/>
          </a:p>
        </p:txBody>
      </p:sp>
      <p:sp>
        <p:nvSpPr>
          <p:cNvPr id="4" name="Slide Number Placeholder 3"/>
          <p:cNvSpPr>
            <a:spLocks noGrp="1"/>
          </p:cNvSpPr>
          <p:nvPr>
            <p:ph type="sldNum" sz="quarter" idx="12"/>
          </p:nvPr>
        </p:nvSpPr>
        <p:spPr/>
        <p:txBody>
          <a:bodyPr/>
          <a:lstStyle/>
          <a:p>
            <a:fld id="{C8C7A367-6FB6-401D-987E-F9B6AE9F551B}" type="slidenum">
              <a:rPr lang="en-US" smtClean="0"/>
              <a:t>5</a:t>
            </a:fld>
            <a:endParaRPr lang="en-US" dirty="0"/>
          </a:p>
        </p:txBody>
      </p:sp>
      <p:grpSp>
        <p:nvGrpSpPr>
          <p:cNvPr id="9" name="Group 8"/>
          <p:cNvGrpSpPr/>
          <p:nvPr/>
        </p:nvGrpSpPr>
        <p:grpSpPr>
          <a:xfrm>
            <a:off x="62976" y="1158661"/>
            <a:ext cx="9571386" cy="4598085"/>
            <a:chOff x="129237" y="1148617"/>
            <a:chExt cx="9571386" cy="4598085"/>
          </a:xfrm>
        </p:grpSpPr>
        <p:sp>
          <p:nvSpPr>
            <p:cNvPr id="10" name="Freeform 9"/>
            <p:cNvSpPr/>
            <p:nvPr/>
          </p:nvSpPr>
          <p:spPr>
            <a:xfrm>
              <a:off x="129237" y="1148617"/>
              <a:ext cx="1301922"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9568" tIns="99568" rIns="99568" bIns="306864" numCol="1" spcCol="1270" anchor="ctr" anchorCtr="0">
              <a:noAutofit/>
            </a:bodyPr>
            <a:lstStyle/>
            <a:p>
              <a:pPr lvl="0" algn="l" defTabSz="622300">
                <a:lnSpc>
                  <a:spcPct val="90000"/>
                </a:lnSpc>
                <a:spcBef>
                  <a:spcPct val="0"/>
                </a:spcBef>
                <a:spcAft>
                  <a:spcPct val="35000"/>
                </a:spcAft>
              </a:pPr>
              <a:r>
                <a:rPr lang="en-US" sz="1300" kern="1200" dirty="0" smtClean="0"/>
                <a:t>Elicitation Questionnaire</a:t>
              </a:r>
              <a:endParaRPr lang="en-US" sz="1300" kern="1200" dirty="0"/>
            </a:p>
          </p:txBody>
        </p:sp>
        <p:sp>
          <p:nvSpPr>
            <p:cNvPr id="12" name="Freeform 11"/>
            <p:cNvSpPr/>
            <p:nvPr/>
          </p:nvSpPr>
          <p:spPr>
            <a:xfrm>
              <a:off x="1525067" y="1238370"/>
              <a:ext cx="418417" cy="324140"/>
            </a:xfrm>
            <a:custGeom>
              <a:avLst/>
              <a:gdLst>
                <a:gd name="connsiteX0" fmla="*/ 0 w 418417"/>
                <a:gd name="connsiteY0" fmla="*/ 64828 h 324140"/>
                <a:gd name="connsiteX1" fmla="*/ 256347 w 418417"/>
                <a:gd name="connsiteY1" fmla="*/ 64828 h 324140"/>
                <a:gd name="connsiteX2" fmla="*/ 256347 w 418417"/>
                <a:gd name="connsiteY2" fmla="*/ 0 h 324140"/>
                <a:gd name="connsiteX3" fmla="*/ 418417 w 418417"/>
                <a:gd name="connsiteY3" fmla="*/ 162070 h 324140"/>
                <a:gd name="connsiteX4" fmla="*/ 256347 w 418417"/>
                <a:gd name="connsiteY4" fmla="*/ 324140 h 324140"/>
                <a:gd name="connsiteX5" fmla="*/ 256347 w 418417"/>
                <a:gd name="connsiteY5" fmla="*/ 259312 h 324140"/>
                <a:gd name="connsiteX6" fmla="*/ 0 w 418417"/>
                <a:gd name="connsiteY6" fmla="*/ 259312 h 324140"/>
                <a:gd name="connsiteX7" fmla="*/ 0 w 418417"/>
                <a:gd name="connsiteY7" fmla="*/ 64828 h 32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8417" h="324140">
                  <a:moveTo>
                    <a:pt x="0" y="64828"/>
                  </a:moveTo>
                  <a:lnTo>
                    <a:pt x="256347" y="64828"/>
                  </a:lnTo>
                  <a:lnTo>
                    <a:pt x="256347" y="0"/>
                  </a:lnTo>
                  <a:lnTo>
                    <a:pt x="418417" y="162070"/>
                  </a:lnTo>
                  <a:lnTo>
                    <a:pt x="256347" y="324140"/>
                  </a:lnTo>
                  <a:lnTo>
                    <a:pt x="256347" y="259312"/>
                  </a:lnTo>
                  <a:lnTo>
                    <a:pt x="0" y="259312"/>
                  </a:lnTo>
                  <a:lnTo>
                    <a:pt x="0" y="64828"/>
                  </a:lnTo>
                  <a:close/>
                </a:path>
              </a:pathLst>
            </a:cu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3">
              <a:schemeClr val="accent1">
                <a:tint val="60000"/>
                <a:hueOff val="0"/>
                <a:satOff val="0"/>
                <a:lumOff val="0"/>
                <a:alphaOff val="0"/>
              </a:schemeClr>
            </a:effectRef>
            <a:fontRef idx="minor">
              <a:schemeClr val="lt1"/>
            </a:fontRef>
          </p:style>
          <p:txBody>
            <a:bodyPr spcFirstLastPara="0" vert="horz" wrap="square" lIns="0" tIns="64828" rIns="97242" bIns="64828" numCol="1" spcCol="1270" anchor="ctr" anchorCtr="0">
              <a:noAutofit/>
            </a:bodyPr>
            <a:lstStyle/>
            <a:p>
              <a:pPr lvl="0" algn="ctr" defTabSz="444500">
                <a:lnSpc>
                  <a:spcPct val="90000"/>
                </a:lnSpc>
                <a:spcBef>
                  <a:spcPct val="0"/>
                </a:spcBef>
                <a:spcAft>
                  <a:spcPct val="35000"/>
                </a:spcAft>
              </a:pPr>
              <a:endParaRPr lang="en-US" sz="1000" kern="1200"/>
            </a:p>
          </p:txBody>
        </p:sp>
        <p:sp>
          <p:nvSpPr>
            <p:cNvPr id="13" name="Freeform 12"/>
            <p:cNvSpPr/>
            <p:nvPr/>
          </p:nvSpPr>
          <p:spPr>
            <a:xfrm>
              <a:off x="2037392" y="1148617"/>
              <a:ext cx="1301922"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2456" tIns="92456" rIns="92456" bIns="303054" numCol="1" spcCol="1270" anchor="t" anchorCtr="0">
              <a:noAutofit/>
            </a:bodyPr>
            <a:lstStyle/>
            <a:p>
              <a:pPr lvl="0" algn="l" defTabSz="577850">
                <a:lnSpc>
                  <a:spcPct val="90000"/>
                </a:lnSpc>
                <a:spcBef>
                  <a:spcPct val="0"/>
                </a:spcBef>
                <a:spcAft>
                  <a:spcPct val="35000"/>
                </a:spcAft>
              </a:pPr>
              <a:r>
                <a:rPr lang="en-US" sz="1300" kern="1200" dirty="0" smtClean="0"/>
                <a:t>Scoring Round 1 </a:t>
              </a:r>
              <a:endParaRPr lang="en-US" sz="1300" kern="1200" dirty="0"/>
            </a:p>
          </p:txBody>
        </p:sp>
        <p:sp>
          <p:nvSpPr>
            <p:cNvPr id="14" name="Freeform 13"/>
            <p:cNvSpPr/>
            <p:nvPr/>
          </p:nvSpPr>
          <p:spPr>
            <a:xfrm>
              <a:off x="2387840" y="1626085"/>
              <a:ext cx="1301922" cy="989011"/>
            </a:xfrm>
            <a:custGeom>
              <a:avLst/>
              <a:gdLst>
                <a:gd name="connsiteX0" fmla="*/ 0 w 1301922"/>
                <a:gd name="connsiteY0" fmla="*/ 122631 h 1226306"/>
                <a:gd name="connsiteX1" fmla="*/ 122631 w 1301922"/>
                <a:gd name="connsiteY1" fmla="*/ 0 h 1226306"/>
                <a:gd name="connsiteX2" fmla="*/ 1179291 w 1301922"/>
                <a:gd name="connsiteY2" fmla="*/ 0 h 1226306"/>
                <a:gd name="connsiteX3" fmla="*/ 1301922 w 1301922"/>
                <a:gd name="connsiteY3" fmla="*/ 122631 h 1226306"/>
                <a:gd name="connsiteX4" fmla="*/ 1301922 w 1301922"/>
                <a:gd name="connsiteY4" fmla="*/ 1103675 h 1226306"/>
                <a:gd name="connsiteX5" fmla="*/ 1179291 w 1301922"/>
                <a:gd name="connsiteY5" fmla="*/ 1226306 h 1226306"/>
                <a:gd name="connsiteX6" fmla="*/ 122631 w 1301922"/>
                <a:gd name="connsiteY6" fmla="*/ 1226306 h 1226306"/>
                <a:gd name="connsiteX7" fmla="*/ 0 w 1301922"/>
                <a:gd name="connsiteY7" fmla="*/ 1103675 h 1226306"/>
                <a:gd name="connsiteX8" fmla="*/ 0 w 1301922"/>
                <a:gd name="connsiteY8" fmla="*/ 122631 h 1226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1226306">
                  <a:moveTo>
                    <a:pt x="0" y="122631"/>
                  </a:moveTo>
                  <a:cubicBezTo>
                    <a:pt x="0" y="54904"/>
                    <a:pt x="54904" y="0"/>
                    <a:pt x="122631" y="0"/>
                  </a:cubicBezTo>
                  <a:lnTo>
                    <a:pt x="1179291" y="0"/>
                  </a:lnTo>
                  <a:cubicBezTo>
                    <a:pt x="1247018" y="0"/>
                    <a:pt x="1301922" y="54904"/>
                    <a:pt x="1301922" y="122631"/>
                  </a:cubicBezTo>
                  <a:lnTo>
                    <a:pt x="1301922" y="1103675"/>
                  </a:lnTo>
                  <a:cubicBezTo>
                    <a:pt x="1301922" y="1171402"/>
                    <a:pt x="1247018" y="1226306"/>
                    <a:pt x="1179291" y="1226306"/>
                  </a:cubicBezTo>
                  <a:lnTo>
                    <a:pt x="122631" y="1226306"/>
                  </a:lnTo>
                  <a:cubicBezTo>
                    <a:pt x="54904" y="1226306"/>
                    <a:pt x="0" y="1171402"/>
                    <a:pt x="0" y="1103675"/>
                  </a:cubicBezTo>
                  <a:lnTo>
                    <a:pt x="0" y="122631"/>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373" tIns="128373" rIns="128373" bIns="12837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Anonymous scores</a:t>
              </a:r>
              <a:endParaRPr lang="en-US" sz="1300" kern="1200" dirty="0"/>
            </a:p>
            <a:p>
              <a:pPr marL="114300" lvl="1" indent="-114300" algn="l" defTabSz="577850">
                <a:lnSpc>
                  <a:spcPct val="90000"/>
                </a:lnSpc>
                <a:spcBef>
                  <a:spcPct val="0"/>
                </a:spcBef>
                <a:spcAft>
                  <a:spcPct val="15000"/>
                </a:spcAft>
                <a:buChar char="••"/>
              </a:pPr>
              <a:r>
                <a:rPr lang="en-US" sz="1300" kern="1200" dirty="0" smtClean="0"/>
                <a:t>Supporting comments</a:t>
              </a:r>
              <a:endParaRPr lang="en-US" sz="1300" kern="1200" dirty="0"/>
            </a:p>
          </p:txBody>
        </p:sp>
        <p:sp>
          <p:nvSpPr>
            <p:cNvPr id="15" name="Freeform 14"/>
            <p:cNvSpPr/>
            <p:nvPr/>
          </p:nvSpPr>
          <p:spPr>
            <a:xfrm>
              <a:off x="3433222" y="1237183"/>
              <a:ext cx="418417" cy="324140"/>
            </a:xfrm>
            <a:custGeom>
              <a:avLst/>
              <a:gdLst>
                <a:gd name="connsiteX0" fmla="*/ 0 w 418417"/>
                <a:gd name="connsiteY0" fmla="*/ 64828 h 324140"/>
                <a:gd name="connsiteX1" fmla="*/ 256347 w 418417"/>
                <a:gd name="connsiteY1" fmla="*/ 64828 h 324140"/>
                <a:gd name="connsiteX2" fmla="*/ 256347 w 418417"/>
                <a:gd name="connsiteY2" fmla="*/ 0 h 324140"/>
                <a:gd name="connsiteX3" fmla="*/ 418417 w 418417"/>
                <a:gd name="connsiteY3" fmla="*/ 162070 h 324140"/>
                <a:gd name="connsiteX4" fmla="*/ 256347 w 418417"/>
                <a:gd name="connsiteY4" fmla="*/ 324140 h 324140"/>
                <a:gd name="connsiteX5" fmla="*/ 256347 w 418417"/>
                <a:gd name="connsiteY5" fmla="*/ 259312 h 324140"/>
                <a:gd name="connsiteX6" fmla="*/ 0 w 418417"/>
                <a:gd name="connsiteY6" fmla="*/ 259312 h 324140"/>
                <a:gd name="connsiteX7" fmla="*/ 0 w 418417"/>
                <a:gd name="connsiteY7" fmla="*/ 64828 h 32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8417" h="324140">
                  <a:moveTo>
                    <a:pt x="0" y="64828"/>
                  </a:moveTo>
                  <a:lnTo>
                    <a:pt x="256347" y="64828"/>
                  </a:lnTo>
                  <a:lnTo>
                    <a:pt x="256347" y="0"/>
                  </a:lnTo>
                  <a:lnTo>
                    <a:pt x="418417" y="162070"/>
                  </a:lnTo>
                  <a:lnTo>
                    <a:pt x="256347" y="324140"/>
                  </a:lnTo>
                  <a:lnTo>
                    <a:pt x="256347" y="259312"/>
                  </a:lnTo>
                  <a:lnTo>
                    <a:pt x="0" y="259312"/>
                  </a:lnTo>
                  <a:lnTo>
                    <a:pt x="0" y="64828"/>
                  </a:lnTo>
                  <a:close/>
                </a:path>
              </a:pathLst>
            </a:custGeom>
            <a:gradFill>
              <a:gsLst>
                <a:gs pos="0">
                  <a:srgbClr val="C0D2EB"/>
                </a:gs>
                <a:gs pos="50000">
                  <a:srgbClr val="B3CBEA"/>
                </a:gs>
                <a:gs pos="100000">
                  <a:schemeClr val="accent1">
                    <a:tint val="60000"/>
                    <a:hueOff val="0"/>
                    <a:satOff val="0"/>
                    <a:lumOff val="0"/>
                    <a:alphaOff val="0"/>
                    <a:lumMod val="99000"/>
                    <a:satMod val="120000"/>
                    <a:shade val="78000"/>
                  </a:schemeClr>
                </a:gs>
              </a:gsLst>
            </a:gradFill>
          </p:spPr>
          <p:style>
            <a:lnRef idx="0">
              <a:schemeClr val="accent1">
                <a:tint val="60000"/>
                <a:hueOff val="0"/>
                <a:satOff val="0"/>
                <a:lumOff val="0"/>
                <a:alphaOff val="0"/>
              </a:schemeClr>
            </a:lnRef>
            <a:fillRef idx="3">
              <a:schemeClr val="accent1">
                <a:tint val="60000"/>
                <a:hueOff val="0"/>
                <a:satOff val="0"/>
                <a:lumOff val="0"/>
                <a:alphaOff val="0"/>
              </a:schemeClr>
            </a:fillRef>
            <a:effectRef idx="3">
              <a:schemeClr val="accent1">
                <a:tint val="60000"/>
                <a:hueOff val="0"/>
                <a:satOff val="0"/>
                <a:lumOff val="0"/>
                <a:alphaOff val="0"/>
              </a:schemeClr>
            </a:effectRef>
            <a:fontRef idx="minor">
              <a:schemeClr val="lt1"/>
            </a:fontRef>
          </p:style>
          <p:txBody>
            <a:bodyPr spcFirstLastPara="0" vert="horz" wrap="square" lIns="0" tIns="64828" rIns="97242" bIns="64828" numCol="1" spcCol="1270" anchor="ctr" anchorCtr="0">
              <a:noAutofit/>
            </a:bodyPr>
            <a:lstStyle/>
            <a:p>
              <a:pPr lvl="0" algn="ctr" defTabSz="444500">
                <a:lnSpc>
                  <a:spcPct val="90000"/>
                </a:lnSpc>
                <a:spcBef>
                  <a:spcPct val="0"/>
                </a:spcBef>
                <a:spcAft>
                  <a:spcPct val="35000"/>
                </a:spcAft>
              </a:pPr>
              <a:endParaRPr lang="en-US" sz="1000" kern="1200"/>
            </a:p>
          </p:txBody>
        </p:sp>
        <p:sp>
          <p:nvSpPr>
            <p:cNvPr id="16" name="Freeform 15"/>
            <p:cNvSpPr/>
            <p:nvPr/>
          </p:nvSpPr>
          <p:spPr>
            <a:xfrm>
              <a:off x="3945547" y="1148617"/>
              <a:ext cx="1301922"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2456" tIns="92456" rIns="92456" bIns="303054" numCol="1" spcCol="1270" anchor="t" anchorCtr="0">
              <a:noAutofit/>
            </a:bodyPr>
            <a:lstStyle/>
            <a:p>
              <a:pPr lvl="0" algn="l" defTabSz="577850">
                <a:lnSpc>
                  <a:spcPct val="90000"/>
                </a:lnSpc>
                <a:spcBef>
                  <a:spcPct val="0"/>
                </a:spcBef>
                <a:spcAft>
                  <a:spcPct val="35000"/>
                </a:spcAft>
              </a:pPr>
              <a:r>
                <a:rPr lang="en-US" sz="1300" kern="1200" dirty="0" smtClean="0"/>
                <a:t>Summary and Review</a:t>
              </a:r>
              <a:endParaRPr lang="en-US" sz="1300" kern="1200" dirty="0"/>
            </a:p>
          </p:txBody>
        </p:sp>
        <p:sp>
          <p:nvSpPr>
            <p:cNvPr id="17" name="Freeform 16"/>
            <p:cNvSpPr/>
            <p:nvPr/>
          </p:nvSpPr>
          <p:spPr>
            <a:xfrm>
              <a:off x="4295995" y="1626085"/>
              <a:ext cx="1301922" cy="989011"/>
            </a:xfrm>
            <a:custGeom>
              <a:avLst/>
              <a:gdLst>
                <a:gd name="connsiteX0" fmla="*/ 0 w 1301922"/>
                <a:gd name="connsiteY0" fmla="*/ 122631 h 1226306"/>
                <a:gd name="connsiteX1" fmla="*/ 122631 w 1301922"/>
                <a:gd name="connsiteY1" fmla="*/ 0 h 1226306"/>
                <a:gd name="connsiteX2" fmla="*/ 1179291 w 1301922"/>
                <a:gd name="connsiteY2" fmla="*/ 0 h 1226306"/>
                <a:gd name="connsiteX3" fmla="*/ 1301922 w 1301922"/>
                <a:gd name="connsiteY3" fmla="*/ 122631 h 1226306"/>
                <a:gd name="connsiteX4" fmla="*/ 1301922 w 1301922"/>
                <a:gd name="connsiteY4" fmla="*/ 1103675 h 1226306"/>
                <a:gd name="connsiteX5" fmla="*/ 1179291 w 1301922"/>
                <a:gd name="connsiteY5" fmla="*/ 1226306 h 1226306"/>
                <a:gd name="connsiteX6" fmla="*/ 122631 w 1301922"/>
                <a:gd name="connsiteY6" fmla="*/ 1226306 h 1226306"/>
                <a:gd name="connsiteX7" fmla="*/ 0 w 1301922"/>
                <a:gd name="connsiteY7" fmla="*/ 1103675 h 1226306"/>
                <a:gd name="connsiteX8" fmla="*/ 0 w 1301922"/>
                <a:gd name="connsiteY8" fmla="*/ 122631 h 1226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1226306">
                  <a:moveTo>
                    <a:pt x="0" y="122631"/>
                  </a:moveTo>
                  <a:cubicBezTo>
                    <a:pt x="0" y="54904"/>
                    <a:pt x="54904" y="0"/>
                    <a:pt x="122631" y="0"/>
                  </a:cubicBezTo>
                  <a:lnTo>
                    <a:pt x="1179291" y="0"/>
                  </a:lnTo>
                  <a:cubicBezTo>
                    <a:pt x="1247018" y="0"/>
                    <a:pt x="1301922" y="54904"/>
                    <a:pt x="1301922" y="122631"/>
                  </a:cubicBezTo>
                  <a:lnTo>
                    <a:pt x="1301922" y="1103675"/>
                  </a:lnTo>
                  <a:cubicBezTo>
                    <a:pt x="1301922" y="1171402"/>
                    <a:pt x="1247018" y="1226306"/>
                    <a:pt x="1179291" y="1226306"/>
                  </a:cubicBezTo>
                  <a:lnTo>
                    <a:pt x="122631" y="1226306"/>
                  </a:lnTo>
                  <a:cubicBezTo>
                    <a:pt x="54904" y="1226306"/>
                    <a:pt x="0" y="1171402"/>
                    <a:pt x="0" y="1103675"/>
                  </a:cubicBezTo>
                  <a:lnTo>
                    <a:pt x="0" y="122631"/>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373" tIns="128373" rIns="128373" bIns="12837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Performed by facilitator</a:t>
              </a:r>
            </a:p>
            <a:p>
              <a:pPr marL="114300" lvl="1" indent="-114300" algn="l" defTabSz="577850">
                <a:lnSpc>
                  <a:spcPct val="90000"/>
                </a:lnSpc>
                <a:spcBef>
                  <a:spcPct val="0"/>
                </a:spcBef>
                <a:spcAft>
                  <a:spcPct val="15000"/>
                </a:spcAft>
                <a:buChar char="••"/>
              </a:pPr>
              <a:r>
                <a:rPr lang="en-US" sz="1300" dirty="0" smtClean="0"/>
                <a:t>Preserved anonymity</a:t>
              </a:r>
              <a:endParaRPr lang="en-US" sz="1300" kern="1200" dirty="0"/>
            </a:p>
          </p:txBody>
        </p:sp>
        <p:sp>
          <p:nvSpPr>
            <p:cNvPr id="19" name="Freeform 18"/>
            <p:cNvSpPr/>
            <p:nvPr/>
          </p:nvSpPr>
          <p:spPr>
            <a:xfrm>
              <a:off x="5162064" y="3052229"/>
              <a:ext cx="1301922"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2456" tIns="92456" rIns="92456" bIns="303054" numCol="1" spcCol="1270" anchor="t" anchorCtr="0">
              <a:noAutofit/>
            </a:bodyPr>
            <a:lstStyle/>
            <a:p>
              <a:pPr lvl="0" algn="l" defTabSz="577850">
                <a:lnSpc>
                  <a:spcPct val="90000"/>
                </a:lnSpc>
                <a:spcBef>
                  <a:spcPct val="0"/>
                </a:spcBef>
                <a:spcAft>
                  <a:spcPct val="35000"/>
                </a:spcAft>
              </a:pPr>
              <a:r>
                <a:rPr lang="en-US" sz="1300" kern="1200" dirty="0" smtClean="0"/>
                <a:t>Scoring Round 2</a:t>
              </a:r>
              <a:endParaRPr lang="en-US" sz="1300" kern="1200" dirty="0"/>
            </a:p>
          </p:txBody>
        </p:sp>
        <p:sp>
          <p:nvSpPr>
            <p:cNvPr id="25" name="Freeform 24"/>
            <p:cNvSpPr/>
            <p:nvPr/>
          </p:nvSpPr>
          <p:spPr>
            <a:xfrm>
              <a:off x="8398701" y="4986132"/>
              <a:ext cx="1301922"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2456" tIns="92456" rIns="92456" bIns="303054" numCol="1" spcCol="1270" anchor="t" anchorCtr="0">
              <a:noAutofit/>
            </a:bodyPr>
            <a:lstStyle/>
            <a:p>
              <a:pPr lvl="0" algn="l" defTabSz="577850">
                <a:lnSpc>
                  <a:spcPct val="90000"/>
                </a:lnSpc>
                <a:spcBef>
                  <a:spcPct val="0"/>
                </a:spcBef>
                <a:spcAft>
                  <a:spcPct val="35000"/>
                </a:spcAft>
              </a:pPr>
              <a:r>
                <a:rPr lang="en-US" sz="1300" kern="1200" dirty="0" smtClean="0"/>
                <a:t>Scoring Round N</a:t>
              </a:r>
              <a:endParaRPr lang="en-US" sz="1300" kern="1200" dirty="0"/>
            </a:p>
          </p:txBody>
        </p:sp>
      </p:grpSp>
      <p:sp>
        <p:nvSpPr>
          <p:cNvPr id="27" name="Freeform 26"/>
          <p:cNvSpPr/>
          <p:nvPr/>
        </p:nvSpPr>
        <p:spPr>
          <a:xfrm>
            <a:off x="5499892" y="3583951"/>
            <a:ext cx="1301922" cy="989011"/>
          </a:xfrm>
          <a:custGeom>
            <a:avLst/>
            <a:gdLst>
              <a:gd name="connsiteX0" fmla="*/ 0 w 1301922"/>
              <a:gd name="connsiteY0" fmla="*/ 122631 h 1226306"/>
              <a:gd name="connsiteX1" fmla="*/ 122631 w 1301922"/>
              <a:gd name="connsiteY1" fmla="*/ 0 h 1226306"/>
              <a:gd name="connsiteX2" fmla="*/ 1179291 w 1301922"/>
              <a:gd name="connsiteY2" fmla="*/ 0 h 1226306"/>
              <a:gd name="connsiteX3" fmla="*/ 1301922 w 1301922"/>
              <a:gd name="connsiteY3" fmla="*/ 122631 h 1226306"/>
              <a:gd name="connsiteX4" fmla="*/ 1301922 w 1301922"/>
              <a:gd name="connsiteY4" fmla="*/ 1103675 h 1226306"/>
              <a:gd name="connsiteX5" fmla="*/ 1179291 w 1301922"/>
              <a:gd name="connsiteY5" fmla="*/ 1226306 h 1226306"/>
              <a:gd name="connsiteX6" fmla="*/ 122631 w 1301922"/>
              <a:gd name="connsiteY6" fmla="*/ 1226306 h 1226306"/>
              <a:gd name="connsiteX7" fmla="*/ 0 w 1301922"/>
              <a:gd name="connsiteY7" fmla="*/ 1103675 h 1226306"/>
              <a:gd name="connsiteX8" fmla="*/ 0 w 1301922"/>
              <a:gd name="connsiteY8" fmla="*/ 122631 h 1226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1226306">
                <a:moveTo>
                  <a:pt x="0" y="122631"/>
                </a:moveTo>
                <a:cubicBezTo>
                  <a:pt x="0" y="54904"/>
                  <a:pt x="54904" y="0"/>
                  <a:pt x="122631" y="0"/>
                </a:cubicBezTo>
                <a:lnTo>
                  <a:pt x="1179291" y="0"/>
                </a:lnTo>
                <a:cubicBezTo>
                  <a:pt x="1247018" y="0"/>
                  <a:pt x="1301922" y="54904"/>
                  <a:pt x="1301922" y="122631"/>
                </a:cubicBezTo>
                <a:lnTo>
                  <a:pt x="1301922" y="1103675"/>
                </a:lnTo>
                <a:cubicBezTo>
                  <a:pt x="1301922" y="1171402"/>
                  <a:pt x="1247018" y="1226306"/>
                  <a:pt x="1179291" y="1226306"/>
                </a:cubicBezTo>
                <a:lnTo>
                  <a:pt x="122631" y="1226306"/>
                </a:lnTo>
                <a:cubicBezTo>
                  <a:pt x="54904" y="1226306"/>
                  <a:pt x="0" y="1171402"/>
                  <a:pt x="0" y="1103675"/>
                </a:cubicBezTo>
                <a:lnTo>
                  <a:pt x="0" y="122631"/>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373" tIns="128373" rIns="128373" bIns="12837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Anonymous edits</a:t>
            </a:r>
            <a:endParaRPr lang="en-US" sz="1300" kern="1200" dirty="0"/>
          </a:p>
          <a:p>
            <a:pPr marL="114300" lvl="1" indent="-114300" algn="l" defTabSz="577850">
              <a:lnSpc>
                <a:spcPct val="90000"/>
              </a:lnSpc>
              <a:spcBef>
                <a:spcPct val="0"/>
              </a:spcBef>
              <a:spcAft>
                <a:spcPct val="15000"/>
              </a:spcAft>
              <a:buChar char="••"/>
            </a:pPr>
            <a:r>
              <a:rPr lang="en-US" sz="1300" kern="1200" dirty="0" smtClean="0"/>
              <a:t>Supporting comments</a:t>
            </a:r>
            <a:endParaRPr lang="en-US" sz="1300" kern="1200" dirty="0"/>
          </a:p>
        </p:txBody>
      </p:sp>
      <p:sp>
        <p:nvSpPr>
          <p:cNvPr id="28" name="Freeform 27"/>
          <p:cNvSpPr/>
          <p:nvPr/>
        </p:nvSpPr>
        <p:spPr>
          <a:xfrm>
            <a:off x="6571779" y="3140795"/>
            <a:ext cx="418417" cy="324140"/>
          </a:xfrm>
          <a:custGeom>
            <a:avLst/>
            <a:gdLst>
              <a:gd name="connsiteX0" fmla="*/ 0 w 418417"/>
              <a:gd name="connsiteY0" fmla="*/ 64828 h 324140"/>
              <a:gd name="connsiteX1" fmla="*/ 256347 w 418417"/>
              <a:gd name="connsiteY1" fmla="*/ 64828 h 324140"/>
              <a:gd name="connsiteX2" fmla="*/ 256347 w 418417"/>
              <a:gd name="connsiteY2" fmla="*/ 0 h 324140"/>
              <a:gd name="connsiteX3" fmla="*/ 418417 w 418417"/>
              <a:gd name="connsiteY3" fmla="*/ 162070 h 324140"/>
              <a:gd name="connsiteX4" fmla="*/ 256347 w 418417"/>
              <a:gd name="connsiteY4" fmla="*/ 324140 h 324140"/>
              <a:gd name="connsiteX5" fmla="*/ 256347 w 418417"/>
              <a:gd name="connsiteY5" fmla="*/ 259312 h 324140"/>
              <a:gd name="connsiteX6" fmla="*/ 0 w 418417"/>
              <a:gd name="connsiteY6" fmla="*/ 259312 h 324140"/>
              <a:gd name="connsiteX7" fmla="*/ 0 w 418417"/>
              <a:gd name="connsiteY7" fmla="*/ 64828 h 32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8417" h="324140">
                <a:moveTo>
                  <a:pt x="0" y="64828"/>
                </a:moveTo>
                <a:lnTo>
                  <a:pt x="256347" y="64828"/>
                </a:lnTo>
                <a:lnTo>
                  <a:pt x="256347" y="0"/>
                </a:lnTo>
                <a:lnTo>
                  <a:pt x="418417" y="162070"/>
                </a:lnTo>
                <a:lnTo>
                  <a:pt x="256347" y="324140"/>
                </a:lnTo>
                <a:lnTo>
                  <a:pt x="256347" y="259312"/>
                </a:lnTo>
                <a:lnTo>
                  <a:pt x="0" y="259312"/>
                </a:lnTo>
                <a:lnTo>
                  <a:pt x="0" y="64828"/>
                </a:lnTo>
                <a:close/>
              </a:path>
            </a:pathLst>
          </a:cu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3">
            <a:schemeClr val="accent1">
              <a:tint val="60000"/>
              <a:hueOff val="0"/>
              <a:satOff val="0"/>
              <a:lumOff val="0"/>
              <a:alphaOff val="0"/>
            </a:schemeClr>
          </a:effectRef>
          <a:fontRef idx="minor">
            <a:schemeClr val="lt1"/>
          </a:fontRef>
        </p:style>
        <p:txBody>
          <a:bodyPr spcFirstLastPara="0" vert="horz" wrap="square" lIns="0" tIns="64828" rIns="97242" bIns="64828" numCol="1" spcCol="1270" anchor="ctr" anchorCtr="0">
            <a:noAutofit/>
          </a:bodyPr>
          <a:lstStyle/>
          <a:p>
            <a:pPr lvl="0" algn="ctr" defTabSz="444500">
              <a:lnSpc>
                <a:spcPct val="90000"/>
              </a:lnSpc>
              <a:spcBef>
                <a:spcPct val="0"/>
              </a:spcBef>
              <a:spcAft>
                <a:spcPct val="35000"/>
              </a:spcAft>
            </a:pPr>
            <a:endParaRPr lang="en-US" sz="1000" kern="1200"/>
          </a:p>
        </p:txBody>
      </p:sp>
      <p:sp>
        <p:nvSpPr>
          <p:cNvPr id="29" name="Freeform 28"/>
          <p:cNvSpPr/>
          <p:nvPr/>
        </p:nvSpPr>
        <p:spPr>
          <a:xfrm>
            <a:off x="7084104" y="3052229"/>
            <a:ext cx="1301922"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2456" tIns="92456" rIns="92456" bIns="303054" numCol="1" spcCol="1270" anchor="t" anchorCtr="0">
            <a:noAutofit/>
          </a:bodyPr>
          <a:lstStyle/>
          <a:p>
            <a:pPr lvl="0" algn="l" defTabSz="577850">
              <a:lnSpc>
                <a:spcPct val="90000"/>
              </a:lnSpc>
              <a:spcBef>
                <a:spcPct val="0"/>
              </a:spcBef>
              <a:spcAft>
                <a:spcPct val="35000"/>
              </a:spcAft>
            </a:pPr>
            <a:r>
              <a:rPr lang="en-US" sz="1300" kern="1200" dirty="0" smtClean="0"/>
              <a:t>Summary and Review</a:t>
            </a:r>
            <a:endParaRPr lang="en-US" sz="1300" kern="1200" dirty="0"/>
          </a:p>
        </p:txBody>
      </p:sp>
      <p:sp>
        <p:nvSpPr>
          <p:cNvPr id="30" name="Freeform 29"/>
          <p:cNvSpPr/>
          <p:nvPr/>
        </p:nvSpPr>
        <p:spPr>
          <a:xfrm>
            <a:off x="7434552" y="3529697"/>
            <a:ext cx="1301922" cy="989011"/>
          </a:xfrm>
          <a:custGeom>
            <a:avLst/>
            <a:gdLst>
              <a:gd name="connsiteX0" fmla="*/ 0 w 1301922"/>
              <a:gd name="connsiteY0" fmla="*/ 122631 h 1226306"/>
              <a:gd name="connsiteX1" fmla="*/ 122631 w 1301922"/>
              <a:gd name="connsiteY1" fmla="*/ 0 h 1226306"/>
              <a:gd name="connsiteX2" fmla="*/ 1179291 w 1301922"/>
              <a:gd name="connsiteY2" fmla="*/ 0 h 1226306"/>
              <a:gd name="connsiteX3" fmla="*/ 1301922 w 1301922"/>
              <a:gd name="connsiteY3" fmla="*/ 122631 h 1226306"/>
              <a:gd name="connsiteX4" fmla="*/ 1301922 w 1301922"/>
              <a:gd name="connsiteY4" fmla="*/ 1103675 h 1226306"/>
              <a:gd name="connsiteX5" fmla="*/ 1179291 w 1301922"/>
              <a:gd name="connsiteY5" fmla="*/ 1226306 h 1226306"/>
              <a:gd name="connsiteX6" fmla="*/ 122631 w 1301922"/>
              <a:gd name="connsiteY6" fmla="*/ 1226306 h 1226306"/>
              <a:gd name="connsiteX7" fmla="*/ 0 w 1301922"/>
              <a:gd name="connsiteY7" fmla="*/ 1103675 h 1226306"/>
              <a:gd name="connsiteX8" fmla="*/ 0 w 1301922"/>
              <a:gd name="connsiteY8" fmla="*/ 122631 h 1226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1226306">
                <a:moveTo>
                  <a:pt x="0" y="122631"/>
                </a:moveTo>
                <a:cubicBezTo>
                  <a:pt x="0" y="54904"/>
                  <a:pt x="54904" y="0"/>
                  <a:pt x="122631" y="0"/>
                </a:cubicBezTo>
                <a:lnTo>
                  <a:pt x="1179291" y="0"/>
                </a:lnTo>
                <a:cubicBezTo>
                  <a:pt x="1247018" y="0"/>
                  <a:pt x="1301922" y="54904"/>
                  <a:pt x="1301922" y="122631"/>
                </a:cubicBezTo>
                <a:lnTo>
                  <a:pt x="1301922" y="1103675"/>
                </a:lnTo>
                <a:cubicBezTo>
                  <a:pt x="1301922" y="1171402"/>
                  <a:pt x="1247018" y="1226306"/>
                  <a:pt x="1179291" y="1226306"/>
                </a:cubicBezTo>
                <a:lnTo>
                  <a:pt x="122631" y="1226306"/>
                </a:lnTo>
                <a:cubicBezTo>
                  <a:pt x="54904" y="1226306"/>
                  <a:pt x="0" y="1171402"/>
                  <a:pt x="0" y="1103675"/>
                </a:cubicBezTo>
                <a:lnTo>
                  <a:pt x="0" y="122631"/>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373" tIns="128373" rIns="128373" bIns="12837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Performed by facilitator</a:t>
            </a:r>
          </a:p>
          <a:p>
            <a:pPr marL="114300" lvl="1" indent="-114300" algn="l" defTabSz="577850">
              <a:lnSpc>
                <a:spcPct val="90000"/>
              </a:lnSpc>
              <a:spcBef>
                <a:spcPct val="0"/>
              </a:spcBef>
              <a:spcAft>
                <a:spcPct val="15000"/>
              </a:spcAft>
              <a:buChar char="••"/>
            </a:pPr>
            <a:r>
              <a:rPr lang="en-US" sz="1300" dirty="0" smtClean="0"/>
              <a:t>Preserved anonymity</a:t>
            </a:r>
            <a:endParaRPr lang="en-US" sz="1300" kern="1200" dirty="0"/>
          </a:p>
        </p:txBody>
      </p:sp>
      <p:sp>
        <p:nvSpPr>
          <p:cNvPr id="31" name="Freeform 30"/>
          <p:cNvSpPr/>
          <p:nvPr/>
        </p:nvSpPr>
        <p:spPr>
          <a:xfrm>
            <a:off x="8656118" y="5457055"/>
            <a:ext cx="1301922" cy="989011"/>
          </a:xfrm>
          <a:custGeom>
            <a:avLst/>
            <a:gdLst>
              <a:gd name="connsiteX0" fmla="*/ 0 w 1301922"/>
              <a:gd name="connsiteY0" fmla="*/ 122631 h 1226306"/>
              <a:gd name="connsiteX1" fmla="*/ 122631 w 1301922"/>
              <a:gd name="connsiteY1" fmla="*/ 0 h 1226306"/>
              <a:gd name="connsiteX2" fmla="*/ 1179291 w 1301922"/>
              <a:gd name="connsiteY2" fmla="*/ 0 h 1226306"/>
              <a:gd name="connsiteX3" fmla="*/ 1301922 w 1301922"/>
              <a:gd name="connsiteY3" fmla="*/ 122631 h 1226306"/>
              <a:gd name="connsiteX4" fmla="*/ 1301922 w 1301922"/>
              <a:gd name="connsiteY4" fmla="*/ 1103675 h 1226306"/>
              <a:gd name="connsiteX5" fmla="*/ 1179291 w 1301922"/>
              <a:gd name="connsiteY5" fmla="*/ 1226306 h 1226306"/>
              <a:gd name="connsiteX6" fmla="*/ 122631 w 1301922"/>
              <a:gd name="connsiteY6" fmla="*/ 1226306 h 1226306"/>
              <a:gd name="connsiteX7" fmla="*/ 0 w 1301922"/>
              <a:gd name="connsiteY7" fmla="*/ 1103675 h 1226306"/>
              <a:gd name="connsiteX8" fmla="*/ 0 w 1301922"/>
              <a:gd name="connsiteY8" fmla="*/ 122631 h 1226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1226306">
                <a:moveTo>
                  <a:pt x="0" y="122631"/>
                </a:moveTo>
                <a:cubicBezTo>
                  <a:pt x="0" y="54904"/>
                  <a:pt x="54904" y="0"/>
                  <a:pt x="122631" y="0"/>
                </a:cubicBezTo>
                <a:lnTo>
                  <a:pt x="1179291" y="0"/>
                </a:lnTo>
                <a:cubicBezTo>
                  <a:pt x="1247018" y="0"/>
                  <a:pt x="1301922" y="54904"/>
                  <a:pt x="1301922" y="122631"/>
                </a:cubicBezTo>
                <a:lnTo>
                  <a:pt x="1301922" y="1103675"/>
                </a:lnTo>
                <a:cubicBezTo>
                  <a:pt x="1301922" y="1171402"/>
                  <a:pt x="1247018" y="1226306"/>
                  <a:pt x="1179291" y="1226306"/>
                </a:cubicBezTo>
                <a:lnTo>
                  <a:pt x="122631" y="1226306"/>
                </a:lnTo>
                <a:cubicBezTo>
                  <a:pt x="54904" y="1226306"/>
                  <a:pt x="0" y="1171402"/>
                  <a:pt x="0" y="1103675"/>
                </a:cubicBezTo>
                <a:lnTo>
                  <a:pt x="0" y="122631"/>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373" tIns="128373" rIns="128373" bIns="12837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Anonymous edits</a:t>
            </a:r>
            <a:endParaRPr lang="en-US" sz="1300" kern="1200" dirty="0"/>
          </a:p>
          <a:p>
            <a:pPr marL="114300" lvl="1" indent="-114300" algn="l" defTabSz="577850">
              <a:lnSpc>
                <a:spcPct val="90000"/>
              </a:lnSpc>
              <a:spcBef>
                <a:spcPct val="0"/>
              </a:spcBef>
              <a:spcAft>
                <a:spcPct val="15000"/>
              </a:spcAft>
              <a:buChar char="••"/>
            </a:pPr>
            <a:r>
              <a:rPr lang="en-US" sz="1300" kern="1200" dirty="0" smtClean="0"/>
              <a:t>Supporting comments</a:t>
            </a:r>
            <a:endParaRPr lang="en-US" sz="1300" kern="1200" dirty="0"/>
          </a:p>
        </p:txBody>
      </p:sp>
      <p:sp>
        <p:nvSpPr>
          <p:cNvPr id="34" name="Bent-Up Arrow 33"/>
          <p:cNvSpPr/>
          <p:nvPr/>
        </p:nvSpPr>
        <p:spPr>
          <a:xfrm rot="5400000">
            <a:off x="4469083" y="2879748"/>
            <a:ext cx="609366" cy="561009"/>
          </a:xfrm>
          <a:prstGeom prst="bentUpArrow">
            <a:avLst>
              <a:gd name="adj1" fmla="val 39174"/>
              <a:gd name="adj2" fmla="val 29331"/>
              <a:gd name="adj3" fmla="val 25000"/>
            </a:avLst>
          </a:prstGeom>
          <a:gradFill>
            <a:gsLst>
              <a:gs pos="0">
                <a:srgbClr val="C0D2EB"/>
              </a:gs>
              <a:gs pos="50000">
                <a:srgbClr val="B3CBEA"/>
              </a:gs>
              <a:gs pos="98000">
                <a:srgbClr val="9AB3D3"/>
              </a:gs>
            </a:gsLst>
            <a:lin ang="5400000" scaled="0"/>
          </a:gradFill>
          <a:ln>
            <a:noFill/>
          </a:ln>
          <a:effectLst>
            <a:outerShdw blurRad="57150" dist="19050" dir="5400000" algn="tl"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Bent-Up Arrow 34"/>
          <p:cNvSpPr/>
          <p:nvPr/>
        </p:nvSpPr>
        <p:spPr>
          <a:xfrm rot="5400000">
            <a:off x="7674811" y="4805736"/>
            <a:ext cx="609366" cy="561009"/>
          </a:xfrm>
          <a:prstGeom prst="bentUpArrow">
            <a:avLst>
              <a:gd name="adj1" fmla="val 39174"/>
              <a:gd name="adj2" fmla="val 29331"/>
              <a:gd name="adj3" fmla="val 25000"/>
            </a:avLst>
          </a:prstGeom>
          <a:gradFill>
            <a:gsLst>
              <a:gs pos="0">
                <a:srgbClr val="C0D2EB"/>
              </a:gs>
              <a:gs pos="50000">
                <a:srgbClr val="B3CBEA"/>
              </a:gs>
              <a:gs pos="98000">
                <a:srgbClr val="9AB3D3"/>
              </a:gs>
            </a:gsLst>
            <a:lin ang="5400000" scaled="0"/>
          </a:gradFill>
          <a:ln>
            <a:noFill/>
          </a:ln>
          <a:effectLst>
            <a:outerShdw blurRad="57150" dist="19050" dir="5400000" algn="tl"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17006" y="5854983"/>
            <a:ext cx="720004" cy="720004"/>
          </a:xfrm>
          <a:prstGeom prst="rect">
            <a:avLst/>
          </a:prstGeom>
        </p:spPr>
      </p:pic>
      <p:sp>
        <p:nvSpPr>
          <p:cNvPr id="38" name="TextBox 37"/>
          <p:cNvSpPr txBox="1"/>
          <p:nvPr/>
        </p:nvSpPr>
        <p:spPr>
          <a:xfrm>
            <a:off x="10027478" y="4916786"/>
            <a:ext cx="353392" cy="584775"/>
          </a:xfrm>
          <a:prstGeom prst="rect">
            <a:avLst/>
          </a:prstGeom>
          <a:noFill/>
        </p:spPr>
        <p:txBody>
          <a:bodyPr wrap="square" rtlCol="0">
            <a:spAutoFit/>
          </a:bodyPr>
          <a:lstStyle/>
          <a:p>
            <a:r>
              <a:rPr lang="en-US" sz="3200" dirty="0" smtClean="0"/>
              <a:t>…</a:t>
            </a:r>
            <a:endParaRPr lang="en-US" sz="3200" dirty="0"/>
          </a:p>
        </p:txBody>
      </p:sp>
      <p:sp>
        <p:nvSpPr>
          <p:cNvPr id="39" name="Freeform 38"/>
          <p:cNvSpPr/>
          <p:nvPr/>
        </p:nvSpPr>
        <p:spPr>
          <a:xfrm>
            <a:off x="10689119" y="4996176"/>
            <a:ext cx="1301922"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2456" tIns="92456" rIns="92456" bIns="303054" numCol="1" spcCol="1270" anchor="t" anchorCtr="0">
            <a:noAutofit/>
          </a:bodyPr>
          <a:lstStyle/>
          <a:p>
            <a:pPr lvl="0" algn="l" defTabSz="577850">
              <a:lnSpc>
                <a:spcPct val="90000"/>
              </a:lnSpc>
              <a:spcBef>
                <a:spcPct val="0"/>
              </a:spcBef>
              <a:spcAft>
                <a:spcPct val="35000"/>
              </a:spcAft>
            </a:pPr>
            <a:r>
              <a:rPr lang="en-US" sz="1300" dirty="0" smtClean="0"/>
              <a:t>Pre-defined </a:t>
            </a:r>
            <a:r>
              <a:rPr lang="en-US" sz="1300" dirty="0"/>
              <a:t>c</a:t>
            </a:r>
            <a:r>
              <a:rPr lang="en-US" sz="1300" dirty="0" smtClean="0"/>
              <a:t>onsensus criterion is met</a:t>
            </a:r>
            <a:endParaRPr lang="en-US" sz="1300" kern="1200" dirty="0"/>
          </a:p>
        </p:txBody>
      </p:sp>
      <p:sp>
        <p:nvSpPr>
          <p:cNvPr id="41" name="TextBox 40"/>
          <p:cNvSpPr txBox="1"/>
          <p:nvPr/>
        </p:nvSpPr>
        <p:spPr>
          <a:xfrm>
            <a:off x="335534" y="5528926"/>
            <a:ext cx="6062854" cy="923330"/>
          </a:xfrm>
          <a:prstGeom prst="rect">
            <a:avLst/>
          </a:prstGeom>
          <a:noFill/>
        </p:spPr>
        <p:txBody>
          <a:bodyPr wrap="square" rtlCol="0">
            <a:spAutoFit/>
          </a:bodyPr>
          <a:lstStyle/>
          <a:p>
            <a:r>
              <a:rPr lang="en-US" dirty="0" smtClean="0"/>
              <a:t>The unique needs of the ACCP study for score </a:t>
            </a:r>
            <a:r>
              <a:rPr lang="en-US" b="1" dirty="0" smtClean="0"/>
              <a:t>traceability</a:t>
            </a:r>
            <a:r>
              <a:rPr lang="en-US" dirty="0"/>
              <a:t> </a:t>
            </a:r>
            <a:r>
              <a:rPr lang="en-US" dirty="0" smtClean="0"/>
              <a:t>and for an </a:t>
            </a:r>
            <a:r>
              <a:rPr lang="en-US" b="1" dirty="0" smtClean="0"/>
              <a:t>accelerated consensus building process</a:t>
            </a:r>
            <a:r>
              <a:rPr lang="en-US" dirty="0" smtClean="0"/>
              <a:t> prompted the modification of the method for the purposes of the study.</a:t>
            </a:r>
            <a:endParaRPr lang="en-US" dirty="0"/>
          </a:p>
        </p:txBody>
      </p:sp>
    </p:spTree>
    <p:extLst>
      <p:ext uri="{BB962C8B-B14F-4D97-AF65-F5344CB8AC3E}">
        <p14:creationId xmlns:p14="http://schemas.microsoft.com/office/powerpoint/2010/main" val="39142762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for a Modified Delphi Method</a:t>
            </a:r>
            <a:endParaRPr lang="en-US" dirty="0"/>
          </a:p>
        </p:txBody>
      </p:sp>
      <p:sp>
        <p:nvSpPr>
          <p:cNvPr id="3" name="Content Placeholder 2"/>
          <p:cNvSpPr>
            <a:spLocks noGrp="1"/>
          </p:cNvSpPr>
          <p:nvPr>
            <p:ph idx="1"/>
          </p:nvPr>
        </p:nvSpPr>
        <p:spPr>
          <a:xfrm>
            <a:off x="81419" y="1065321"/>
            <a:ext cx="11854334" cy="5517550"/>
          </a:xfrm>
        </p:spPr>
        <p:txBody>
          <a:bodyPr>
            <a:normAutofit fontScale="85000" lnSpcReduction="20000"/>
          </a:bodyPr>
          <a:lstStyle/>
          <a:p>
            <a:pPr lvl="1"/>
            <a:r>
              <a:rPr lang="en-US" u="sng" dirty="0" smtClean="0"/>
              <a:t>The unique needs of the ACCP </a:t>
            </a:r>
            <a:r>
              <a:rPr lang="en-US" u="sng" dirty="0" smtClean="0"/>
              <a:t>study:</a:t>
            </a:r>
          </a:p>
          <a:p>
            <a:pPr lvl="2"/>
            <a:r>
              <a:rPr lang="en-US" b="1" dirty="0" smtClean="0"/>
              <a:t>Traceability</a:t>
            </a:r>
            <a:r>
              <a:rPr lang="en-US" dirty="0" smtClean="0"/>
              <a:t>: </a:t>
            </a:r>
          </a:p>
          <a:p>
            <a:pPr lvl="3"/>
            <a:r>
              <a:rPr lang="en-US" dirty="0"/>
              <a:t>T</a:t>
            </a:r>
            <a:r>
              <a:rPr lang="en-US" dirty="0" smtClean="0"/>
              <a:t>he study bridges two communities, as well as many stakeholders who are transitioning from an competitive environment to a culture of collaboration.</a:t>
            </a:r>
          </a:p>
          <a:p>
            <a:pPr lvl="3"/>
            <a:r>
              <a:rPr lang="en-US" dirty="0" smtClean="0"/>
              <a:t>The Decadal Survey set out a $1.6B notional budget for ACCP, therefore warranting that the team carefully quantifies and documents how the assessment of the science benefit of the candidate observing systems was conducted. </a:t>
            </a:r>
            <a:endParaRPr lang="en-US" dirty="0" smtClean="0"/>
          </a:p>
          <a:p>
            <a:pPr lvl="2"/>
            <a:r>
              <a:rPr lang="en-US" b="1" dirty="0" smtClean="0"/>
              <a:t>Speed of execution:</a:t>
            </a:r>
          </a:p>
          <a:p>
            <a:pPr lvl="3"/>
            <a:r>
              <a:rPr lang="en-US" dirty="0" smtClean="0"/>
              <a:t>A significant number of activities has to be conducted in the timeframe of the study, making the efficiency of the chosen approaches a priority. </a:t>
            </a:r>
          </a:p>
          <a:p>
            <a:pPr lvl="3"/>
            <a:r>
              <a:rPr lang="en-US" dirty="0" smtClean="0"/>
              <a:t>Opportunities for face-to-face meetings are limited, also emphasizing the need for productive and streamlined processes.</a:t>
            </a:r>
          </a:p>
          <a:p>
            <a:pPr lvl="2"/>
            <a:endParaRPr lang="en-US" dirty="0"/>
          </a:p>
          <a:p>
            <a:pPr lvl="1"/>
            <a:r>
              <a:rPr lang="en-US" u="sng" dirty="0" smtClean="0"/>
              <a:t>Modifications implemented to be responsive to these needs:</a:t>
            </a:r>
          </a:p>
          <a:p>
            <a:pPr lvl="2"/>
            <a:r>
              <a:rPr lang="en-US" b="1" dirty="0" smtClean="0"/>
              <a:t>The anonymity requirement was lifted:</a:t>
            </a:r>
          </a:p>
          <a:p>
            <a:pPr lvl="3"/>
            <a:r>
              <a:rPr lang="en-US" dirty="0" smtClean="0"/>
              <a:t>Satisfied the need for traceability</a:t>
            </a:r>
          </a:p>
          <a:p>
            <a:pPr lvl="3"/>
            <a:r>
              <a:rPr lang="en-US" dirty="0" smtClean="0"/>
              <a:t>Enabled the identification of areas of disagreement, therefore allowing the facilitator to focus on scores that require discussion to reach convergence and directly soliciting feedback from experts who are not in alignment</a:t>
            </a:r>
          </a:p>
          <a:p>
            <a:pPr lvl="2"/>
            <a:r>
              <a:rPr lang="en-US" b="1" dirty="0" smtClean="0"/>
              <a:t>Scoring rounds were limited to one asynchronous and one synchronous round:</a:t>
            </a:r>
          </a:p>
          <a:p>
            <a:pPr lvl="3"/>
            <a:r>
              <a:rPr lang="en-US" dirty="0" smtClean="0"/>
              <a:t>Satisfied the need for an accelerated process, avoiding numerous iterative asynchronous rounds </a:t>
            </a:r>
          </a:p>
          <a:p>
            <a:pPr lvl="3"/>
            <a:r>
              <a:rPr lang="en-US" dirty="0" smtClean="0"/>
              <a:t>Accelerated the consensus building process by combining live discussions in the second round and the lifted anonymity requirement</a:t>
            </a:r>
            <a:endParaRPr lang="en-US" dirty="0" smtClean="0"/>
          </a:p>
          <a:p>
            <a:pPr lvl="2"/>
            <a:r>
              <a:rPr lang="en-US" b="1" dirty="0" smtClean="0"/>
              <a:t>Visual representation of dispersion was provided:</a:t>
            </a:r>
          </a:p>
          <a:p>
            <a:pPr lvl="3"/>
            <a:r>
              <a:rPr lang="en-US" dirty="0" smtClean="0"/>
              <a:t>Plotted the dispersion of scores and the mean for each Geophysical Variable to enable the identification of scores with the greatest disagreement, therefore optimizing the time dedicated to the discussion</a:t>
            </a:r>
          </a:p>
          <a:p>
            <a:pPr lvl="3"/>
            <a:r>
              <a:rPr lang="en-US" dirty="0" smtClean="0"/>
              <a:t>Provided plots of individual scores as well to facilitate discussions between experts least aligned and therefore accelerating the consensus building process</a:t>
            </a:r>
          </a:p>
          <a:p>
            <a:pPr lvl="2"/>
            <a:endParaRPr lang="en-US" dirty="0"/>
          </a:p>
          <a:p>
            <a:pPr lvl="2"/>
            <a:endParaRPr lang="en-US" dirty="0" smtClean="0"/>
          </a:p>
          <a:p>
            <a:pPr lvl="2"/>
            <a:endParaRPr lang="en-US" dirty="0" smtClean="0"/>
          </a:p>
          <a:p>
            <a:pPr marL="0" indent="0">
              <a:buNone/>
            </a:pPr>
            <a:endParaRPr lang="en-US" dirty="0"/>
          </a:p>
          <a:p>
            <a:pPr marL="914400" lvl="2" indent="0">
              <a:buNone/>
            </a:pPr>
            <a:endParaRPr lang="en-US" dirty="0"/>
          </a:p>
        </p:txBody>
      </p:sp>
      <p:sp>
        <p:nvSpPr>
          <p:cNvPr id="4" name="Slide Number Placeholder 3"/>
          <p:cNvSpPr>
            <a:spLocks noGrp="1"/>
          </p:cNvSpPr>
          <p:nvPr>
            <p:ph type="sldNum" sz="quarter" idx="12"/>
          </p:nvPr>
        </p:nvSpPr>
        <p:spPr/>
        <p:txBody>
          <a:bodyPr/>
          <a:lstStyle/>
          <a:p>
            <a:fld id="{C8C7A367-6FB6-401D-987E-F9B6AE9F551B}" type="slidenum">
              <a:rPr lang="en-US" smtClean="0"/>
              <a:t>6</a:t>
            </a:fld>
            <a:endParaRPr lang="en-US" dirty="0"/>
          </a:p>
        </p:txBody>
      </p:sp>
    </p:spTree>
    <p:extLst>
      <p:ext uri="{BB962C8B-B14F-4D97-AF65-F5344CB8AC3E}">
        <p14:creationId xmlns:p14="http://schemas.microsoft.com/office/powerpoint/2010/main" val="1649107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Freeform 37"/>
          <p:cNvSpPr/>
          <p:nvPr/>
        </p:nvSpPr>
        <p:spPr>
          <a:xfrm>
            <a:off x="10671749" y="3877584"/>
            <a:ext cx="1411188"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2456" tIns="92456" rIns="92456" bIns="303054" numCol="1" spcCol="1270" anchor="t" anchorCtr="0">
            <a:noAutofit/>
          </a:bodyPr>
          <a:lstStyle/>
          <a:p>
            <a:pPr lvl="0" algn="l" defTabSz="577850">
              <a:lnSpc>
                <a:spcPct val="90000"/>
              </a:lnSpc>
              <a:spcBef>
                <a:spcPct val="0"/>
              </a:spcBef>
              <a:spcAft>
                <a:spcPct val="35000"/>
              </a:spcAft>
            </a:pPr>
            <a:r>
              <a:rPr lang="en-US" sz="1300" kern="1200" dirty="0" smtClean="0"/>
              <a:t>Live discussion until convergence is met</a:t>
            </a:r>
            <a:endParaRPr lang="en-US" sz="1300" kern="1200" dirty="0"/>
          </a:p>
        </p:txBody>
      </p:sp>
      <p:sp>
        <p:nvSpPr>
          <p:cNvPr id="17" name="Freeform 16"/>
          <p:cNvSpPr/>
          <p:nvPr/>
        </p:nvSpPr>
        <p:spPr>
          <a:xfrm>
            <a:off x="6814189" y="3882944"/>
            <a:ext cx="1301922"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2456" tIns="92456" rIns="92456" bIns="303054" numCol="1" spcCol="1270" anchor="t" anchorCtr="0">
            <a:noAutofit/>
          </a:bodyPr>
          <a:lstStyle/>
          <a:p>
            <a:pPr lvl="0" algn="l" defTabSz="577850">
              <a:lnSpc>
                <a:spcPct val="90000"/>
              </a:lnSpc>
              <a:spcBef>
                <a:spcPct val="0"/>
              </a:spcBef>
              <a:spcAft>
                <a:spcPct val="35000"/>
              </a:spcAft>
            </a:pPr>
            <a:r>
              <a:rPr lang="en-US" sz="1300" kern="1200" dirty="0" smtClean="0"/>
              <a:t>Scoring Round 2 </a:t>
            </a:r>
            <a:endParaRPr lang="en-US" sz="1300" kern="1200" dirty="0"/>
          </a:p>
        </p:txBody>
      </p:sp>
      <p:sp>
        <p:nvSpPr>
          <p:cNvPr id="2" name="Title 1"/>
          <p:cNvSpPr>
            <a:spLocks noGrp="1"/>
          </p:cNvSpPr>
          <p:nvPr>
            <p:ph type="title"/>
          </p:nvPr>
        </p:nvSpPr>
        <p:spPr>
          <a:xfrm>
            <a:off x="72630" y="0"/>
            <a:ext cx="12192000" cy="894525"/>
          </a:xfrm>
        </p:spPr>
        <p:txBody>
          <a:bodyPr/>
          <a:lstStyle/>
          <a:p>
            <a:r>
              <a:rPr lang="en-US" dirty="0"/>
              <a:t>Modified Delphi Method</a:t>
            </a:r>
          </a:p>
        </p:txBody>
      </p:sp>
      <p:sp>
        <p:nvSpPr>
          <p:cNvPr id="4" name="Slide Number Placeholder 3"/>
          <p:cNvSpPr>
            <a:spLocks noGrp="1"/>
          </p:cNvSpPr>
          <p:nvPr>
            <p:ph type="sldNum" sz="quarter" idx="12"/>
          </p:nvPr>
        </p:nvSpPr>
        <p:spPr>
          <a:xfrm>
            <a:off x="9197947" y="6498529"/>
            <a:ext cx="2743200" cy="365125"/>
          </a:xfrm>
        </p:spPr>
        <p:txBody>
          <a:bodyPr/>
          <a:lstStyle/>
          <a:p>
            <a:fld id="{C8C7A367-6FB6-401D-987E-F9B6AE9F551B}" type="slidenum">
              <a:rPr lang="en-US" smtClean="0"/>
              <a:t>7</a:t>
            </a:fld>
            <a:endParaRPr lang="en-US" dirty="0"/>
          </a:p>
        </p:txBody>
      </p:sp>
      <p:sp>
        <p:nvSpPr>
          <p:cNvPr id="5" name="Freeform 4"/>
          <p:cNvSpPr/>
          <p:nvPr/>
        </p:nvSpPr>
        <p:spPr>
          <a:xfrm>
            <a:off x="1980785" y="1989376"/>
            <a:ext cx="1301922"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9568" tIns="99568" rIns="99568" bIns="306864" numCol="1" spcCol="1270" anchor="ctr" anchorCtr="0">
            <a:noAutofit/>
          </a:bodyPr>
          <a:lstStyle/>
          <a:p>
            <a:pPr lvl="0" algn="l" defTabSz="622300">
              <a:lnSpc>
                <a:spcPct val="90000"/>
              </a:lnSpc>
              <a:spcBef>
                <a:spcPct val="0"/>
              </a:spcBef>
              <a:spcAft>
                <a:spcPct val="35000"/>
              </a:spcAft>
            </a:pPr>
            <a:r>
              <a:rPr lang="en-US" sz="1300" kern="1200" dirty="0" smtClean="0"/>
              <a:t>Elicitation Questionnaire</a:t>
            </a:r>
            <a:endParaRPr lang="en-US" sz="1300" kern="1200" dirty="0"/>
          </a:p>
        </p:txBody>
      </p:sp>
      <p:sp>
        <p:nvSpPr>
          <p:cNvPr id="6" name="Freeform 5"/>
          <p:cNvSpPr/>
          <p:nvPr/>
        </p:nvSpPr>
        <p:spPr>
          <a:xfrm>
            <a:off x="3376615" y="2079129"/>
            <a:ext cx="418417" cy="324140"/>
          </a:xfrm>
          <a:custGeom>
            <a:avLst/>
            <a:gdLst>
              <a:gd name="connsiteX0" fmla="*/ 0 w 418417"/>
              <a:gd name="connsiteY0" fmla="*/ 64828 h 324140"/>
              <a:gd name="connsiteX1" fmla="*/ 256347 w 418417"/>
              <a:gd name="connsiteY1" fmla="*/ 64828 h 324140"/>
              <a:gd name="connsiteX2" fmla="*/ 256347 w 418417"/>
              <a:gd name="connsiteY2" fmla="*/ 0 h 324140"/>
              <a:gd name="connsiteX3" fmla="*/ 418417 w 418417"/>
              <a:gd name="connsiteY3" fmla="*/ 162070 h 324140"/>
              <a:gd name="connsiteX4" fmla="*/ 256347 w 418417"/>
              <a:gd name="connsiteY4" fmla="*/ 324140 h 324140"/>
              <a:gd name="connsiteX5" fmla="*/ 256347 w 418417"/>
              <a:gd name="connsiteY5" fmla="*/ 259312 h 324140"/>
              <a:gd name="connsiteX6" fmla="*/ 0 w 418417"/>
              <a:gd name="connsiteY6" fmla="*/ 259312 h 324140"/>
              <a:gd name="connsiteX7" fmla="*/ 0 w 418417"/>
              <a:gd name="connsiteY7" fmla="*/ 64828 h 32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8417" h="324140">
                <a:moveTo>
                  <a:pt x="0" y="64828"/>
                </a:moveTo>
                <a:lnTo>
                  <a:pt x="256347" y="64828"/>
                </a:lnTo>
                <a:lnTo>
                  <a:pt x="256347" y="0"/>
                </a:lnTo>
                <a:lnTo>
                  <a:pt x="418417" y="162070"/>
                </a:lnTo>
                <a:lnTo>
                  <a:pt x="256347" y="324140"/>
                </a:lnTo>
                <a:lnTo>
                  <a:pt x="256347" y="259312"/>
                </a:lnTo>
                <a:lnTo>
                  <a:pt x="0" y="259312"/>
                </a:lnTo>
                <a:lnTo>
                  <a:pt x="0" y="64828"/>
                </a:lnTo>
                <a:close/>
              </a:path>
            </a:pathLst>
          </a:cu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3">
            <a:schemeClr val="accent1">
              <a:tint val="60000"/>
              <a:hueOff val="0"/>
              <a:satOff val="0"/>
              <a:lumOff val="0"/>
              <a:alphaOff val="0"/>
            </a:schemeClr>
          </a:effectRef>
          <a:fontRef idx="minor">
            <a:schemeClr val="lt1"/>
          </a:fontRef>
        </p:style>
        <p:txBody>
          <a:bodyPr spcFirstLastPara="0" vert="horz" wrap="square" lIns="0" tIns="64828" rIns="97242" bIns="64828" numCol="1" spcCol="1270" anchor="ctr" anchorCtr="0">
            <a:noAutofit/>
          </a:bodyPr>
          <a:lstStyle/>
          <a:p>
            <a:pPr lvl="0" algn="ctr" defTabSz="444500">
              <a:lnSpc>
                <a:spcPct val="90000"/>
              </a:lnSpc>
              <a:spcBef>
                <a:spcPct val="0"/>
              </a:spcBef>
              <a:spcAft>
                <a:spcPct val="35000"/>
              </a:spcAft>
            </a:pPr>
            <a:endParaRPr lang="en-US" sz="1000" kern="1200"/>
          </a:p>
        </p:txBody>
      </p:sp>
      <p:sp>
        <p:nvSpPr>
          <p:cNvPr id="7" name="Freeform 6"/>
          <p:cNvSpPr/>
          <p:nvPr/>
        </p:nvSpPr>
        <p:spPr>
          <a:xfrm>
            <a:off x="3888940" y="1989376"/>
            <a:ext cx="1301922"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2456" tIns="92456" rIns="92456" bIns="303054" numCol="1" spcCol="1270" anchor="t" anchorCtr="0">
            <a:noAutofit/>
          </a:bodyPr>
          <a:lstStyle/>
          <a:p>
            <a:pPr lvl="0" algn="l" defTabSz="577850">
              <a:lnSpc>
                <a:spcPct val="90000"/>
              </a:lnSpc>
              <a:spcBef>
                <a:spcPct val="0"/>
              </a:spcBef>
              <a:spcAft>
                <a:spcPct val="35000"/>
              </a:spcAft>
            </a:pPr>
            <a:r>
              <a:rPr lang="en-US" sz="1300" kern="1200" dirty="0" smtClean="0"/>
              <a:t>Scoring Round 1 </a:t>
            </a:r>
            <a:endParaRPr lang="en-US" sz="1300" kern="1200" dirty="0"/>
          </a:p>
        </p:txBody>
      </p:sp>
      <p:sp>
        <p:nvSpPr>
          <p:cNvPr id="8" name="Freeform 7"/>
          <p:cNvSpPr/>
          <p:nvPr/>
        </p:nvSpPr>
        <p:spPr>
          <a:xfrm>
            <a:off x="4239388" y="2563948"/>
            <a:ext cx="1301922" cy="989011"/>
          </a:xfrm>
          <a:custGeom>
            <a:avLst/>
            <a:gdLst>
              <a:gd name="connsiteX0" fmla="*/ 0 w 1301922"/>
              <a:gd name="connsiteY0" fmla="*/ 122631 h 1226306"/>
              <a:gd name="connsiteX1" fmla="*/ 122631 w 1301922"/>
              <a:gd name="connsiteY1" fmla="*/ 0 h 1226306"/>
              <a:gd name="connsiteX2" fmla="*/ 1179291 w 1301922"/>
              <a:gd name="connsiteY2" fmla="*/ 0 h 1226306"/>
              <a:gd name="connsiteX3" fmla="*/ 1301922 w 1301922"/>
              <a:gd name="connsiteY3" fmla="*/ 122631 h 1226306"/>
              <a:gd name="connsiteX4" fmla="*/ 1301922 w 1301922"/>
              <a:gd name="connsiteY4" fmla="*/ 1103675 h 1226306"/>
              <a:gd name="connsiteX5" fmla="*/ 1179291 w 1301922"/>
              <a:gd name="connsiteY5" fmla="*/ 1226306 h 1226306"/>
              <a:gd name="connsiteX6" fmla="*/ 122631 w 1301922"/>
              <a:gd name="connsiteY6" fmla="*/ 1226306 h 1226306"/>
              <a:gd name="connsiteX7" fmla="*/ 0 w 1301922"/>
              <a:gd name="connsiteY7" fmla="*/ 1103675 h 1226306"/>
              <a:gd name="connsiteX8" fmla="*/ 0 w 1301922"/>
              <a:gd name="connsiteY8" fmla="*/ 122631 h 1226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1226306">
                <a:moveTo>
                  <a:pt x="0" y="122631"/>
                </a:moveTo>
                <a:cubicBezTo>
                  <a:pt x="0" y="54904"/>
                  <a:pt x="54904" y="0"/>
                  <a:pt x="122631" y="0"/>
                </a:cubicBezTo>
                <a:lnTo>
                  <a:pt x="1179291" y="0"/>
                </a:lnTo>
                <a:cubicBezTo>
                  <a:pt x="1247018" y="0"/>
                  <a:pt x="1301922" y="54904"/>
                  <a:pt x="1301922" y="122631"/>
                </a:cubicBezTo>
                <a:lnTo>
                  <a:pt x="1301922" y="1103675"/>
                </a:lnTo>
                <a:cubicBezTo>
                  <a:pt x="1301922" y="1171402"/>
                  <a:pt x="1247018" y="1226306"/>
                  <a:pt x="1179291" y="1226306"/>
                </a:cubicBezTo>
                <a:lnTo>
                  <a:pt x="122631" y="1226306"/>
                </a:lnTo>
                <a:cubicBezTo>
                  <a:pt x="54904" y="1226306"/>
                  <a:pt x="0" y="1171402"/>
                  <a:pt x="0" y="1103675"/>
                </a:cubicBezTo>
                <a:lnTo>
                  <a:pt x="0" y="122631"/>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373" tIns="128373" rIns="128373" bIns="128373" numCol="1" spcCol="1270" anchor="t" anchorCtr="0">
            <a:noAutofit/>
          </a:bodyPr>
          <a:lstStyle/>
          <a:p>
            <a:pPr marL="114300" lvl="1" indent="-114300" algn="l" defTabSz="577850">
              <a:lnSpc>
                <a:spcPct val="90000"/>
              </a:lnSpc>
              <a:spcBef>
                <a:spcPct val="0"/>
              </a:spcBef>
              <a:spcAft>
                <a:spcPct val="15000"/>
              </a:spcAft>
              <a:buChar char="••"/>
            </a:pPr>
            <a:r>
              <a:rPr lang="en-US" sz="1300" strike="sngStrike" kern="1200" dirty="0" smtClean="0">
                <a:solidFill>
                  <a:srgbClr val="C00000"/>
                </a:solidFill>
              </a:rPr>
              <a:t>Anonymous</a:t>
            </a:r>
            <a:r>
              <a:rPr lang="en-US" sz="1300" strike="sngStrike" kern="1200" dirty="0" smtClean="0"/>
              <a:t> </a:t>
            </a:r>
            <a:r>
              <a:rPr lang="en-US" sz="1300" kern="1200" dirty="0" smtClean="0"/>
              <a:t>scores</a:t>
            </a:r>
            <a:endParaRPr lang="en-US" sz="1300" kern="1200" dirty="0"/>
          </a:p>
          <a:p>
            <a:pPr marL="114300" lvl="1" indent="-114300" algn="l" defTabSz="577850">
              <a:lnSpc>
                <a:spcPct val="90000"/>
              </a:lnSpc>
              <a:spcBef>
                <a:spcPct val="0"/>
              </a:spcBef>
              <a:spcAft>
                <a:spcPct val="15000"/>
              </a:spcAft>
              <a:buChar char="••"/>
            </a:pPr>
            <a:r>
              <a:rPr lang="en-US" sz="1300" kern="1200" dirty="0" smtClean="0"/>
              <a:t>Supporting comments</a:t>
            </a:r>
            <a:endParaRPr lang="en-US" sz="1300" kern="1200" dirty="0"/>
          </a:p>
        </p:txBody>
      </p:sp>
      <p:sp>
        <p:nvSpPr>
          <p:cNvPr id="9" name="Freeform 8"/>
          <p:cNvSpPr/>
          <p:nvPr/>
        </p:nvSpPr>
        <p:spPr>
          <a:xfrm>
            <a:off x="5284770" y="2077942"/>
            <a:ext cx="418417" cy="324140"/>
          </a:xfrm>
          <a:custGeom>
            <a:avLst/>
            <a:gdLst>
              <a:gd name="connsiteX0" fmla="*/ 0 w 418417"/>
              <a:gd name="connsiteY0" fmla="*/ 64828 h 324140"/>
              <a:gd name="connsiteX1" fmla="*/ 256347 w 418417"/>
              <a:gd name="connsiteY1" fmla="*/ 64828 h 324140"/>
              <a:gd name="connsiteX2" fmla="*/ 256347 w 418417"/>
              <a:gd name="connsiteY2" fmla="*/ 0 h 324140"/>
              <a:gd name="connsiteX3" fmla="*/ 418417 w 418417"/>
              <a:gd name="connsiteY3" fmla="*/ 162070 h 324140"/>
              <a:gd name="connsiteX4" fmla="*/ 256347 w 418417"/>
              <a:gd name="connsiteY4" fmla="*/ 324140 h 324140"/>
              <a:gd name="connsiteX5" fmla="*/ 256347 w 418417"/>
              <a:gd name="connsiteY5" fmla="*/ 259312 h 324140"/>
              <a:gd name="connsiteX6" fmla="*/ 0 w 418417"/>
              <a:gd name="connsiteY6" fmla="*/ 259312 h 324140"/>
              <a:gd name="connsiteX7" fmla="*/ 0 w 418417"/>
              <a:gd name="connsiteY7" fmla="*/ 64828 h 32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8417" h="324140">
                <a:moveTo>
                  <a:pt x="0" y="64828"/>
                </a:moveTo>
                <a:lnTo>
                  <a:pt x="256347" y="64828"/>
                </a:lnTo>
                <a:lnTo>
                  <a:pt x="256347" y="0"/>
                </a:lnTo>
                <a:lnTo>
                  <a:pt x="418417" y="162070"/>
                </a:lnTo>
                <a:lnTo>
                  <a:pt x="256347" y="324140"/>
                </a:lnTo>
                <a:lnTo>
                  <a:pt x="256347" y="259312"/>
                </a:lnTo>
                <a:lnTo>
                  <a:pt x="0" y="259312"/>
                </a:lnTo>
                <a:lnTo>
                  <a:pt x="0" y="64828"/>
                </a:lnTo>
                <a:close/>
              </a:path>
            </a:pathLst>
          </a:custGeom>
          <a:gradFill>
            <a:gsLst>
              <a:gs pos="0">
                <a:srgbClr val="C0D2EB"/>
              </a:gs>
              <a:gs pos="50000">
                <a:srgbClr val="B3CBEA"/>
              </a:gs>
              <a:gs pos="100000">
                <a:schemeClr val="accent1">
                  <a:tint val="60000"/>
                  <a:hueOff val="0"/>
                  <a:satOff val="0"/>
                  <a:lumOff val="0"/>
                  <a:alphaOff val="0"/>
                  <a:lumMod val="99000"/>
                  <a:satMod val="120000"/>
                  <a:shade val="78000"/>
                </a:schemeClr>
              </a:gs>
            </a:gsLst>
          </a:gradFill>
        </p:spPr>
        <p:style>
          <a:lnRef idx="0">
            <a:schemeClr val="accent1">
              <a:tint val="60000"/>
              <a:hueOff val="0"/>
              <a:satOff val="0"/>
              <a:lumOff val="0"/>
              <a:alphaOff val="0"/>
            </a:schemeClr>
          </a:lnRef>
          <a:fillRef idx="3">
            <a:schemeClr val="accent1">
              <a:tint val="60000"/>
              <a:hueOff val="0"/>
              <a:satOff val="0"/>
              <a:lumOff val="0"/>
              <a:alphaOff val="0"/>
            </a:schemeClr>
          </a:fillRef>
          <a:effectRef idx="3">
            <a:schemeClr val="accent1">
              <a:tint val="60000"/>
              <a:hueOff val="0"/>
              <a:satOff val="0"/>
              <a:lumOff val="0"/>
              <a:alphaOff val="0"/>
            </a:schemeClr>
          </a:effectRef>
          <a:fontRef idx="minor">
            <a:schemeClr val="lt1"/>
          </a:fontRef>
        </p:style>
        <p:txBody>
          <a:bodyPr spcFirstLastPara="0" vert="horz" wrap="square" lIns="0" tIns="64828" rIns="97242" bIns="64828" numCol="1" spcCol="1270" anchor="ctr" anchorCtr="0">
            <a:noAutofit/>
          </a:bodyPr>
          <a:lstStyle/>
          <a:p>
            <a:pPr lvl="0" algn="ctr" defTabSz="444500">
              <a:lnSpc>
                <a:spcPct val="90000"/>
              </a:lnSpc>
              <a:spcBef>
                <a:spcPct val="0"/>
              </a:spcBef>
              <a:spcAft>
                <a:spcPct val="35000"/>
              </a:spcAft>
            </a:pPr>
            <a:endParaRPr lang="en-US" sz="1000" kern="1200"/>
          </a:p>
        </p:txBody>
      </p:sp>
      <p:sp>
        <p:nvSpPr>
          <p:cNvPr id="10" name="Freeform 9"/>
          <p:cNvSpPr/>
          <p:nvPr/>
        </p:nvSpPr>
        <p:spPr>
          <a:xfrm>
            <a:off x="5797095" y="1989376"/>
            <a:ext cx="1301922"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2456" tIns="92456" rIns="92456" bIns="303054" numCol="1" spcCol="1270" anchor="t" anchorCtr="0">
            <a:noAutofit/>
          </a:bodyPr>
          <a:lstStyle/>
          <a:p>
            <a:pPr lvl="0" algn="l" defTabSz="577850">
              <a:lnSpc>
                <a:spcPct val="90000"/>
              </a:lnSpc>
              <a:spcBef>
                <a:spcPct val="0"/>
              </a:spcBef>
              <a:spcAft>
                <a:spcPct val="35000"/>
              </a:spcAft>
            </a:pPr>
            <a:r>
              <a:rPr lang="en-US" sz="1300" kern="1200" dirty="0" smtClean="0"/>
              <a:t>Summary and Review</a:t>
            </a:r>
            <a:endParaRPr lang="en-US" sz="1300" kern="1200" dirty="0"/>
          </a:p>
        </p:txBody>
      </p:sp>
      <p:sp>
        <p:nvSpPr>
          <p:cNvPr id="11" name="Freeform 10"/>
          <p:cNvSpPr/>
          <p:nvPr/>
        </p:nvSpPr>
        <p:spPr>
          <a:xfrm>
            <a:off x="6147542" y="2563948"/>
            <a:ext cx="2082057" cy="989011"/>
          </a:xfrm>
          <a:custGeom>
            <a:avLst/>
            <a:gdLst>
              <a:gd name="connsiteX0" fmla="*/ 0 w 1301922"/>
              <a:gd name="connsiteY0" fmla="*/ 122631 h 1226306"/>
              <a:gd name="connsiteX1" fmla="*/ 122631 w 1301922"/>
              <a:gd name="connsiteY1" fmla="*/ 0 h 1226306"/>
              <a:gd name="connsiteX2" fmla="*/ 1179291 w 1301922"/>
              <a:gd name="connsiteY2" fmla="*/ 0 h 1226306"/>
              <a:gd name="connsiteX3" fmla="*/ 1301922 w 1301922"/>
              <a:gd name="connsiteY3" fmla="*/ 122631 h 1226306"/>
              <a:gd name="connsiteX4" fmla="*/ 1301922 w 1301922"/>
              <a:gd name="connsiteY4" fmla="*/ 1103675 h 1226306"/>
              <a:gd name="connsiteX5" fmla="*/ 1179291 w 1301922"/>
              <a:gd name="connsiteY5" fmla="*/ 1226306 h 1226306"/>
              <a:gd name="connsiteX6" fmla="*/ 122631 w 1301922"/>
              <a:gd name="connsiteY6" fmla="*/ 1226306 h 1226306"/>
              <a:gd name="connsiteX7" fmla="*/ 0 w 1301922"/>
              <a:gd name="connsiteY7" fmla="*/ 1103675 h 1226306"/>
              <a:gd name="connsiteX8" fmla="*/ 0 w 1301922"/>
              <a:gd name="connsiteY8" fmla="*/ 122631 h 1226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1226306">
                <a:moveTo>
                  <a:pt x="0" y="122631"/>
                </a:moveTo>
                <a:cubicBezTo>
                  <a:pt x="0" y="54904"/>
                  <a:pt x="54904" y="0"/>
                  <a:pt x="122631" y="0"/>
                </a:cubicBezTo>
                <a:lnTo>
                  <a:pt x="1179291" y="0"/>
                </a:lnTo>
                <a:cubicBezTo>
                  <a:pt x="1247018" y="0"/>
                  <a:pt x="1301922" y="54904"/>
                  <a:pt x="1301922" y="122631"/>
                </a:cubicBezTo>
                <a:lnTo>
                  <a:pt x="1301922" y="1103675"/>
                </a:lnTo>
                <a:cubicBezTo>
                  <a:pt x="1301922" y="1171402"/>
                  <a:pt x="1247018" y="1226306"/>
                  <a:pt x="1179291" y="1226306"/>
                </a:cubicBezTo>
                <a:lnTo>
                  <a:pt x="122631" y="1226306"/>
                </a:lnTo>
                <a:cubicBezTo>
                  <a:pt x="54904" y="1226306"/>
                  <a:pt x="0" y="1171402"/>
                  <a:pt x="0" y="1103675"/>
                </a:cubicBezTo>
                <a:lnTo>
                  <a:pt x="0" y="122631"/>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373" tIns="128373" rIns="128373" bIns="12837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Performed by facilitator</a:t>
            </a:r>
          </a:p>
          <a:p>
            <a:pPr marL="114300" lvl="1" indent="-114300" algn="l" defTabSz="577850">
              <a:lnSpc>
                <a:spcPct val="90000"/>
              </a:lnSpc>
              <a:spcBef>
                <a:spcPct val="0"/>
              </a:spcBef>
              <a:spcAft>
                <a:spcPct val="15000"/>
              </a:spcAft>
              <a:buChar char="••"/>
            </a:pPr>
            <a:r>
              <a:rPr lang="en-US" sz="1300" dirty="0" smtClean="0"/>
              <a:t>Preserved </a:t>
            </a:r>
            <a:r>
              <a:rPr lang="en-US" sz="1300" strike="sngStrike" dirty="0" smtClean="0">
                <a:solidFill>
                  <a:srgbClr val="C00000"/>
                </a:solidFill>
              </a:rPr>
              <a:t>anonymity</a:t>
            </a:r>
          </a:p>
          <a:p>
            <a:pPr marL="114300" lvl="1" indent="-114300" algn="l" defTabSz="577850">
              <a:lnSpc>
                <a:spcPct val="90000"/>
              </a:lnSpc>
              <a:spcBef>
                <a:spcPct val="0"/>
              </a:spcBef>
              <a:spcAft>
                <a:spcPct val="15000"/>
              </a:spcAft>
              <a:buChar char="••"/>
            </a:pPr>
            <a:r>
              <a:rPr lang="en-US" sz="1300" kern="1200" dirty="0" smtClean="0">
                <a:solidFill>
                  <a:schemeClr val="accent6">
                    <a:lumMod val="75000"/>
                  </a:schemeClr>
                </a:solidFill>
              </a:rPr>
              <a:t>Includes visualization of dispersion</a:t>
            </a:r>
            <a:endParaRPr lang="en-US" sz="1300" kern="1200" dirty="0">
              <a:solidFill>
                <a:schemeClr val="accent6">
                  <a:lumMod val="75000"/>
                </a:schemeClr>
              </a:solidFill>
            </a:endParaRPr>
          </a:p>
        </p:txBody>
      </p:sp>
      <p:sp>
        <p:nvSpPr>
          <p:cNvPr id="12" name="Freeform 11"/>
          <p:cNvSpPr/>
          <p:nvPr/>
        </p:nvSpPr>
        <p:spPr>
          <a:xfrm>
            <a:off x="7158757" y="4499632"/>
            <a:ext cx="1301922" cy="989011"/>
          </a:xfrm>
          <a:custGeom>
            <a:avLst/>
            <a:gdLst>
              <a:gd name="connsiteX0" fmla="*/ 0 w 1301922"/>
              <a:gd name="connsiteY0" fmla="*/ 122631 h 1226306"/>
              <a:gd name="connsiteX1" fmla="*/ 122631 w 1301922"/>
              <a:gd name="connsiteY1" fmla="*/ 0 h 1226306"/>
              <a:gd name="connsiteX2" fmla="*/ 1179291 w 1301922"/>
              <a:gd name="connsiteY2" fmla="*/ 0 h 1226306"/>
              <a:gd name="connsiteX3" fmla="*/ 1301922 w 1301922"/>
              <a:gd name="connsiteY3" fmla="*/ 122631 h 1226306"/>
              <a:gd name="connsiteX4" fmla="*/ 1301922 w 1301922"/>
              <a:gd name="connsiteY4" fmla="*/ 1103675 h 1226306"/>
              <a:gd name="connsiteX5" fmla="*/ 1179291 w 1301922"/>
              <a:gd name="connsiteY5" fmla="*/ 1226306 h 1226306"/>
              <a:gd name="connsiteX6" fmla="*/ 122631 w 1301922"/>
              <a:gd name="connsiteY6" fmla="*/ 1226306 h 1226306"/>
              <a:gd name="connsiteX7" fmla="*/ 0 w 1301922"/>
              <a:gd name="connsiteY7" fmla="*/ 1103675 h 1226306"/>
              <a:gd name="connsiteX8" fmla="*/ 0 w 1301922"/>
              <a:gd name="connsiteY8" fmla="*/ 122631 h 1226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1226306">
                <a:moveTo>
                  <a:pt x="0" y="122631"/>
                </a:moveTo>
                <a:cubicBezTo>
                  <a:pt x="0" y="54904"/>
                  <a:pt x="54904" y="0"/>
                  <a:pt x="122631" y="0"/>
                </a:cubicBezTo>
                <a:lnTo>
                  <a:pt x="1179291" y="0"/>
                </a:lnTo>
                <a:cubicBezTo>
                  <a:pt x="1247018" y="0"/>
                  <a:pt x="1301922" y="54904"/>
                  <a:pt x="1301922" y="122631"/>
                </a:cubicBezTo>
                <a:lnTo>
                  <a:pt x="1301922" y="1103675"/>
                </a:lnTo>
                <a:cubicBezTo>
                  <a:pt x="1301922" y="1171402"/>
                  <a:pt x="1247018" y="1226306"/>
                  <a:pt x="1179291" y="1226306"/>
                </a:cubicBezTo>
                <a:lnTo>
                  <a:pt x="122631" y="1226306"/>
                </a:lnTo>
                <a:cubicBezTo>
                  <a:pt x="54904" y="1226306"/>
                  <a:pt x="0" y="1171402"/>
                  <a:pt x="0" y="1103675"/>
                </a:cubicBezTo>
                <a:lnTo>
                  <a:pt x="0" y="122631"/>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373" tIns="128373" rIns="128373" bIns="128373" numCol="1" spcCol="1270" anchor="t" anchorCtr="0">
            <a:noAutofit/>
          </a:bodyPr>
          <a:lstStyle/>
          <a:p>
            <a:pPr marL="114300" lvl="1" indent="-114300" algn="l" defTabSz="577850">
              <a:lnSpc>
                <a:spcPct val="90000"/>
              </a:lnSpc>
              <a:spcBef>
                <a:spcPct val="0"/>
              </a:spcBef>
              <a:spcAft>
                <a:spcPct val="15000"/>
              </a:spcAft>
              <a:buChar char="••"/>
            </a:pPr>
            <a:r>
              <a:rPr lang="en-US" sz="1300" strike="sngStrike" kern="1200" dirty="0" smtClean="0">
                <a:solidFill>
                  <a:srgbClr val="C00000"/>
                </a:solidFill>
              </a:rPr>
              <a:t>Anonymous</a:t>
            </a:r>
            <a:r>
              <a:rPr lang="en-US" sz="1300" kern="1200" dirty="0" smtClean="0"/>
              <a:t> edits</a:t>
            </a:r>
            <a:endParaRPr lang="en-US" sz="1300" kern="1200" dirty="0"/>
          </a:p>
          <a:p>
            <a:pPr marL="114300" lvl="1" indent="-114300" algn="l" defTabSz="577850">
              <a:lnSpc>
                <a:spcPct val="90000"/>
              </a:lnSpc>
              <a:spcBef>
                <a:spcPct val="0"/>
              </a:spcBef>
              <a:spcAft>
                <a:spcPct val="15000"/>
              </a:spcAft>
              <a:buChar char="••"/>
            </a:pPr>
            <a:r>
              <a:rPr lang="en-US" sz="1300" kern="1200" dirty="0" smtClean="0"/>
              <a:t>Supporting comments</a:t>
            </a:r>
            <a:endParaRPr lang="en-US" sz="1300" kern="1200" dirty="0"/>
          </a:p>
        </p:txBody>
      </p:sp>
      <p:sp>
        <p:nvSpPr>
          <p:cNvPr id="13" name="Freeform 12"/>
          <p:cNvSpPr/>
          <p:nvPr/>
        </p:nvSpPr>
        <p:spPr>
          <a:xfrm>
            <a:off x="8230644" y="3971510"/>
            <a:ext cx="418417" cy="324140"/>
          </a:xfrm>
          <a:custGeom>
            <a:avLst/>
            <a:gdLst>
              <a:gd name="connsiteX0" fmla="*/ 0 w 418417"/>
              <a:gd name="connsiteY0" fmla="*/ 64828 h 324140"/>
              <a:gd name="connsiteX1" fmla="*/ 256347 w 418417"/>
              <a:gd name="connsiteY1" fmla="*/ 64828 h 324140"/>
              <a:gd name="connsiteX2" fmla="*/ 256347 w 418417"/>
              <a:gd name="connsiteY2" fmla="*/ 0 h 324140"/>
              <a:gd name="connsiteX3" fmla="*/ 418417 w 418417"/>
              <a:gd name="connsiteY3" fmla="*/ 162070 h 324140"/>
              <a:gd name="connsiteX4" fmla="*/ 256347 w 418417"/>
              <a:gd name="connsiteY4" fmla="*/ 324140 h 324140"/>
              <a:gd name="connsiteX5" fmla="*/ 256347 w 418417"/>
              <a:gd name="connsiteY5" fmla="*/ 259312 h 324140"/>
              <a:gd name="connsiteX6" fmla="*/ 0 w 418417"/>
              <a:gd name="connsiteY6" fmla="*/ 259312 h 324140"/>
              <a:gd name="connsiteX7" fmla="*/ 0 w 418417"/>
              <a:gd name="connsiteY7" fmla="*/ 64828 h 32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8417" h="324140">
                <a:moveTo>
                  <a:pt x="0" y="64828"/>
                </a:moveTo>
                <a:lnTo>
                  <a:pt x="256347" y="64828"/>
                </a:lnTo>
                <a:lnTo>
                  <a:pt x="256347" y="0"/>
                </a:lnTo>
                <a:lnTo>
                  <a:pt x="418417" y="162070"/>
                </a:lnTo>
                <a:lnTo>
                  <a:pt x="256347" y="324140"/>
                </a:lnTo>
                <a:lnTo>
                  <a:pt x="256347" y="259312"/>
                </a:lnTo>
                <a:lnTo>
                  <a:pt x="0" y="259312"/>
                </a:lnTo>
                <a:lnTo>
                  <a:pt x="0" y="64828"/>
                </a:lnTo>
                <a:close/>
              </a:path>
            </a:pathLst>
          </a:cu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3">
            <a:schemeClr val="accent1">
              <a:tint val="60000"/>
              <a:hueOff val="0"/>
              <a:satOff val="0"/>
              <a:lumOff val="0"/>
              <a:alphaOff val="0"/>
            </a:schemeClr>
          </a:effectRef>
          <a:fontRef idx="minor">
            <a:schemeClr val="lt1"/>
          </a:fontRef>
        </p:style>
        <p:txBody>
          <a:bodyPr spcFirstLastPara="0" vert="horz" wrap="square" lIns="0" tIns="64828" rIns="97242" bIns="64828" numCol="1" spcCol="1270" anchor="ctr" anchorCtr="0">
            <a:noAutofit/>
          </a:bodyPr>
          <a:lstStyle/>
          <a:p>
            <a:pPr lvl="0" algn="ctr" defTabSz="444500">
              <a:lnSpc>
                <a:spcPct val="90000"/>
              </a:lnSpc>
              <a:spcBef>
                <a:spcPct val="0"/>
              </a:spcBef>
              <a:spcAft>
                <a:spcPct val="35000"/>
              </a:spcAft>
            </a:pPr>
            <a:endParaRPr lang="en-US" sz="1000" kern="1200"/>
          </a:p>
        </p:txBody>
      </p:sp>
      <p:sp>
        <p:nvSpPr>
          <p:cNvPr id="14" name="Freeform 13"/>
          <p:cNvSpPr/>
          <p:nvPr/>
        </p:nvSpPr>
        <p:spPr>
          <a:xfrm>
            <a:off x="8742969" y="3882944"/>
            <a:ext cx="1301922"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2456" tIns="92456" rIns="92456" bIns="303054" numCol="1" spcCol="1270" anchor="t" anchorCtr="0">
            <a:noAutofit/>
          </a:bodyPr>
          <a:lstStyle/>
          <a:p>
            <a:pPr lvl="0" algn="l" defTabSz="577850">
              <a:lnSpc>
                <a:spcPct val="90000"/>
              </a:lnSpc>
              <a:spcBef>
                <a:spcPct val="0"/>
              </a:spcBef>
              <a:spcAft>
                <a:spcPct val="35000"/>
              </a:spcAft>
            </a:pPr>
            <a:r>
              <a:rPr lang="en-US" sz="1300" kern="1200" dirty="0" smtClean="0"/>
              <a:t>Summary and Review</a:t>
            </a:r>
            <a:endParaRPr lang="en-US" sz="1300" kern="1200" dirty="0"/>
          </a:p>
        </p:txBody>
      </p:sp>
      <p:sp>
        <p:nvSpPr>
          <p:cNvPr id="16" name="Bent-Up Arrow 15"/>
          <p:cNvSpPr/>
          <p:nvPr/>
        </p:nvSpPr>
        <p:spPr>
          <a:xfrm rot="5400000">
            <a:off x="6127948" y="3710463"/>
            <a:ext cx="609366" cy="561009"/>
          </a:xfrm>
          <a:prstGeom prst="bentUpArrow">
            <a:avLst>
              <a:gd name="adj1" fmla="val 39174"/>
              <a:gd name="adj2" fmla="val 29331"/>
              <a:gd name="adj3" fmla="val 25000"/>
            </a:avLst>
          </a:prstGeom>
          <a:gradFill>
            <a:gsLst>
              <a:gs pos="0">
                <a:srgbClr val="C0D2EB"/>
              </a:gs>
              <a:gs pos="50000">
                <a:srgbClr val="B3CBEA"/>
              </a:gs>
              <a:gs pos="98000">
                <a:srgbClr val="9AB3D3"/>
              </a:gs>
            </a:gsLst>
            <a:lin ang="5400000" scaled="0"/>
          </a:gradFill>
          <a:ln>
            <a:noFill/>
          </a:ln>
          <a:effectLst>
            <a:outerShdw blurRad="57150" dist="19050" dir="5400000" algn="tl"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72630" y="1989376"/>
            <a:ext cx="1301922" cy="760570"/>
          </a:xfrm>
          <a:custGeom>
            <a:avLst/>
            <a:gdLst>
              <a:gd name="connsiteX0" fmla="*/ 0 w 1301922"/>
              <a:gd name="connsiteY0" fmla="*/ 76057 h 760570"/>
              <a:gd name="connsiteX1" fmla="*/ 76057 w 1301922"/>
              <a:gd name="connsiteY1" fmla="*/ 0 h 760570"/>
              <a:gd name="connsiteX2" fmla="*/ 1225865 w 1301922"/>
              <a:gd name="connsiteY2" fmla="*/ 0 h 760570"/>
              <a:gd name="connsiteX3" fmla="*/ 1301922 w 1301922"/>
              <a:gd name="connsiteY3" fmla="*/ 76057 h 760570"/>
              <a:gd name="connsiteX4" fmla="*/ 1301922 w 1301922"/>
              <a:gd name="connsiteY4" fmla="*/ 684513 h 760570"/>
              <a:gd name="connsiteX5" fmla="*/ 1225865 w 1301922"/>
              <a:gd name="connsiteY5" fmla="*/ 760570 h 760570"/>
              <a:gd name="connsiteX6" fmla="*/ 76057 w 1301922"/>
              <a:gd name="connsiteY6" fmla="*/ 760570 h 760570"/>
              <a:gd name="connsiteX7" fmla="*/ 0 w 1301922"/>
              <a:gd name="connsiteY7" fmla="*/ 684513 h 760570"/>
              <a:gd name="connsiteX8" fmla="*/ 0 w 1301922"/>
              <a:gd name="connsiteY8" fmla="*/ 76057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760570">
                <a:moveTo>
                  <a:pt x="0" y="76057"/>
                </a:moveTo>
                <a:cubicBezTo>
                  <a:pt x="0" y="34052"/>
                  <a:pt x="34052" y="0"/>
                  <a:pt x="76057" y="0"/>
                </a:cubicBezTo>
                <a:lnTo>
                  <a:pt x="1225865" y="0"/>
                </a:lnTo>
                <a:cubicBezTo>
                  <a:pt x="1267870" y="0"/>
                  <a:pt x="1301922" y="34052"/>
                  <a:pt x="1301922" y="76057"/>
                </a:cubicBezTo>
                <a:lnTo>
                  <a:pt x="1301922" y="684513"/>
                </a:lnTo>
                <a:cubicBezTo>
                  <a:pt x="1301922" y="726518"/>
                  <a:pt x="1267870" y="760570"/>
                  <a:pt x="1225865" y="760570"/>
                </a:cubicBezTo>
                <a:lnTo>
                  <a:pt x="76057" y="760570"/>
                </a:lnTo>
                <a:cubicBezTo>
                  <a:pt x="34052" y="760570"/>
                  <a:pt x="0" y="726518"/>
                  <a:pt x="0" y="684513"/>
                </a:cubicBezTo>
                <a:lnTo>
                  <a:pt x="0" y="76057"/>
                </a:lnTo>
                <a:close/>
              </a:path>
            </a:pathLst>
          </a:cu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spcFirstLastPara="0" vert="horz" wrap="square" lIns="99568" tIns="99568" rIns="99568" bIns="306864" numCol="1" spcCol="1270" anchor="ctr" anchorCtr="0">
            <a:noAutofit/>
          </a:bodyPr>
          <a:lstStyle/>
          <a:p>
            <a:pPr lvl="0" algn="ctr" defTabSz="622300">
              <a:lnSpc>
                <a:spcPct val="90000"/>
              </a:lnSpc>
              <a:spcBef>
                <a:spcPct val="0"/>
              </a:spcBef>
            </a:pPr>
            <a:endParaRPr lang="en-US" sz="1300" kern="1200" dirty="0" smtClean="0"/>
          </a:p>
          <a:p>
            <a:pPr lvl="0" algn="ctr" defTabSz="622300">
              <a:lnSpc>
                <a:spcPct val="90000"/>
              </a:lnSpc>
              <a:spcBef>
                <a:spcPct val="0"/>
              </a:spcBef>
            </a:pPr>
            <a:r>
              <a:rPr lang="en-US" sz="1300" kern="1200" dirty="0" smtClean="0"/>
              <a:t>Expert Selection </a:t>
            </a:r>
            <a:endParaRPr lang="en-US" sz="1300" dirty="0"/>
          </a:p>
          <a:p>
            <a:pPr lvl="0" algn="ctr" defTabSz="622300">
              <a:lnSpc>
                <a:spcPct val="90000"/>
              </a:lnSpc>
              <a:spcBef>
                <a:spcPct val="0"/>
              </a:spcBef>
            </a:pPr>
            <a:r>
              <a:rPr lang="en-US" sz="1300" kern="1200" dirty="0" smtClean="0"/>
              <a:t>and</a:t>
            </a:r>
          </a:p>
          <a:p>
            <a:pPr lvl="0" algn="ctr" defTabSz="622300">
              <a:lnSpc>
                <a:spcPct val="90000"/>
              </a:lnSpc>
              <a:spcBef>
                <a:spcPct val="0"/>
              </a:spcBef>
            </a:pPr>
            <a:r>
              <a:rPr lang="en-US" sz="1300" kern="1200" dirty="0" smtClean="0">
                <a:solidFill>
                  <a:schemeClr val="accent6">
                    <a:lumMod val="60000"/>
                    <a:lumOff val="40000"/>
                  </a:schemeClr>
                </a:solidFill>
              </a:rPr>
              <a:t>Practice Run</a:t>
            </a:r>
            <a:endParaRPr lang="en-US" sz="1300" kern="1200" dirty="0">
              <a:solidFill>
                <a:schemeClr val="accent6">
                  <a:lumMod val="60000"/>
                  <a:lumOff val="40000"/>
                </a:schemeClr>
              </a:solidFill>
            </a:endParaRPr>
          </a:p>
        </p:txBody>
      </p:sp>
      <p:sp>
        <p:nvSpPr>
          <p:cNvPr id="30" name="Freeform 29"/>
          <p:cNvSpPr/>
          <p:nvPr/>
        </p:nvSpPr>
        <p:spPr>
          <a:xfrm>
            <a:off x="1468460" y="2077942"/>
            <a:ext cx="418417" cy="324140"/>
          </a:xfrm>
          <a:custGeom>
            <a:avLst/>
            <a:gdLst>
              <a:gd name="connsiteX0" fmla="*/ 0 w 418417"/>
              <a:gd name="connsiteY0" fmla="*/ 64828 h 324140"/>
              <a:gd name="connsiteX1" fmla="*/ 256347 w 418417"/>
              <a:gd name="connsiteY1" fmla="*/ 64828 h 324140"/>
              <a:gd name="connsiteX2" fmla="*/ 256347 w 418417"/>
              <a:gd name="connsiteY2" fmla="*/ 0 h 324140"/>
              <a:gd name="connsiteX3" fmla="*/ 418417 w 418417"/>
              <a:gd name="connsiteY3" fmla="*/ 162070 h 324140"/>
              <a:gd name="connsiteX4" fmla="*/ 256347 w 418417"/>
              <a:gd name="connsiteY4" fmla="*/ 324140 h 324140"/>
              <a:gd name="connsiteX5" fmla="*/ 256347 w 418417"/>
              <a:gd name="connsiteY5" fmla="*/ 259312 h 324140"/>
              <a:gd name="connsiteX6" fmla="*/ 0 w 418417"/>
              <a:gd name="connsiteY6" fmla="*/ 259312 h 324140"/>
              <a:gd name="connsiteX7" fmla="*/ 0 w 418417"/>
              <a:gd name="connsiteY7" fmla="*/ 64828 h 32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8417" h="324140">
                <a:moveTo>
                  <a:pt x="0" y="64828"/>
                </a:moveTo>
                <a:lnTo>
                  <a:pt x="256347" y="64828"/>
                </a:lnTo>
                <a:lnTo>
                  <a:pt x="256347" y="0"/>
                </a:lnTo>
                <a:lnTo>
                  <a:pt x="418417" y="162070"/>
                </a:lnTo>
                <a:lnTo>
                  <a:pt x="256347" y="324140"/>
                </a:lnTo>
                <a:lnTo>
                  <a:pt x="256347" y="259312"/>
                </a:lnTo>
                <a:lnTo>
                  <a:pt x="0" y="259312"/>
                </a:lnTo>
                <a:lnTo>
                  <a:pt x="0" y="64828"/>
                </a:lnTo>
                <a:close/>
              </a:path>
            </a:pathLst>
          </a:cu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3">
            <a:schemeClr val="accent1">
              <a:tint val="60000"/>
              <a:hueOff val="0"/>
              <a:satOff val="0"/>
              <a:lumOff val="0"/>
              <a:alphaOff val="0"/>
            </a:schemeClr>
          </a:effectRef>
          <a:fontRef idx="minor">
            <a:schemeClr val="lt1"/>
          </a:fontRef>
        </p:style>
        <p:txBody>
          <a:bodyPr spcFirstLastPara="0" vert="horz" wrap="square" lIns="0" tIns="64828" rIns="97242" bIns="64828" numCol="1" spcCol="1270" anchor="ctr" anchorCtr="0">
            <a:noAutofit/>
          </a:bodyPr>
          <a:lstStyle/>
          <a:p>
            <a:pPr lvl="0" algn="ctr" defTabSz="444500">
              <a:lnSpc>
                <a:spcPct val="90000"/>
              </a:lnSpc>
              <a:spcBef>
                <a:spcPct val="0"/>
              </a:spcBef>
              <a:spcAft>
                <a:spcPct val="35000"/>
              </a:spcAft>
            </a:pPr>
            <a:endParaRPr lang="en-US" sz="1000" kern="1200"/>
          </a:p>
        </p:txBody>
      </p:sp>
      <p:sp>
        <p:nvSpPr>
          <p:cNvPr id="31" name="Freeform 30"/>
          <p:cNvSpPr/>
          <p:nvPr/>
        </p:nvSpPr>
        <p:spPr>
          <a:xfrm>
            <a:off x="9003862" y="4499632"/>
            <a:ext cx="2012455" cy="989011"/>
          </a:xfrm>
          <a:custGeom>
            <a:avLst/>
            <a:gdLst>
              <a:gd name="connsiteX0" fmla="*/ 0 w 1301922"/>
              <a:gd name="connsiteY0" fmla="*/ 122631 h 1226306"/>
              <a:gd name="connsiteX1" fmla="*/ 122631 w 1301922"/>
              <a:gd name="connsiteY1" fmla="*/ 0 h 1226306"/>
              <a:gd name="connsiteX2" fmla="*/ 1179291 w 1301922"/>
              <a:gd name="connsiteY2" fmla="*/ 0 h 1226306"/>
              <a:gd name="connsiteX3" fmla="*/ 1301922 w 1301922"/>
              <a:gd name="connsiteY3" fmla="*/ 122631 h 1226306"/>
              <a:gd name="connsiteX4" fmla="*/ 1301922 w 1301922"/>
              <a:gd name="connsiteY4" fmla="*/ 1103675 h 1226306"/>
              <a:gd name="connsiteX5" fmla="*/ 1179291 w 1301922"/>
              <a:gd name="connsiteY5" fmla="*/ 1226306 h 1226306"/>
              <a:gd name="connsiteX6" fmla="*/ 122631 w 1301922"/>
              <a:gd name="connsiteY6" fmla="*/ 1226306 h 1226306"/>
              <a:gd name="connsiteX7" fmla="*/ 0 w 1301922"/>
              <a:gd name="connsiteY7" fmla="*/ 1103675 h 1226306"/>
              <a:gd name="connsiteX8" fmla="*/ 0 w 1301922"/>
              <a:gd name="connsiteY8" fmla="*/ 122631 h 1226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01922" h="1226306">
                <a:moveTo>
                  <a:pt x="0" y="122631"/>
                </a:moveTo>
                <a:cubicBezTo>
                  <a:pt x="0" y="54904"/>
                  <a:pt x="54904" y="0"/>
                  <a:pt x="122631" y="0"/>
                </a:cubicBezTo>
                <a:lnTo>
                  <a:pt x="1179291" y="0"/>
                </a:lnTo>
                <a:cubicBezTo>
                  <a:pt x="1247018" y="0"/>
                  <a:pt x="1301922" y="54904"/>
                  <a:pt x="1301922" y="122631"/>
                </a:cubicBezTo>
                <a:lnTo>
                  <a:pt x="1301922" y="1103675"/>
                </a:lnTo>
                <a:cubicBezTo>
                  <a:pt x="1301922" y="1171402"/>
                  <a:pt x="1247018" y="1226306"/>
                  <a:pt x="1179291" y="1226306"/>
                </a:cubicBezTo>
                <a:lnTo>
                  <a:pt x="122631" y="1226306"/>
                </a:lnTo>
                <a:cubicBezTo>
                  <a:pt x="54904" y="1226306"/>
                  <a:pt x="0" y="1171402"/>
                  <a:pt x="0" y="1103675"/>
                </a:cubicBezTo>
                <a:lnTo>
                  <a:pt x="0" y="122631"/>
                </a:lnTo>
                <a:close/>
              </a:path>
            </a:pathLst>
          </a:custGeom>
        </p:spPr>
        <p:style>
          <a:lnRef idx="1">
            <a:schemeClr val="accent1">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8373" tIns="128373" rIns="128373" bIns="12837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Performed by facilitator</a:t>
            </a:r>
          </a:p>
          <a:p>
            <a:pPr marL="114300" lvl="1" indent="-114300" algn="l" defTabSz="577850">
              <a:lnSpc>
                <a:spcPct val="90000"/>
              </a:lnSpc>
              <a:spcBef>
                <a:spcPct val="0"/>
              </a:spcBef>
              <a:spcAft>
                <a:spcPct val="15000"/>
              </a:spcAft>
              <a:buChar char="••"/>
            </a:pPr>
            <a:r>
              <a:rPr lang="en-US" sz="1300" dirty="0" smtClean="0"/>
              <a:t>Preserved </a:t>
            </a:r>
            <a:r>
              <a:rPr lang="en-US" sz="1300" strike="sngStrike" dirty="0" smtClean="0">
                <a:solidFill>
                  <a:srgbClr val="C00000"/>
                </a:solidFill>
              </a:rPr>
              <a:t>anonymity</a:t>
            </a:r>
          </a:p>
          <a:p>
            <a:pPr marL="114300" lvl="1" indent="-114300" algn="l" defTabSz="577850">
              <a:lnSpc>
                <a:spcPct val="90000"/>
              </a:lnSpc>
              <a:spcBef>
                <a:spcPct val="0"/>
              </a:spcBef>
              <a:spcAft>
                <a:spcPct val="15000"/>
              </a:spcAft>
              <a:buChar char="••"/>
            </a:pPr>
            <a:r>
              <a:rPr lang="en-US" sz="1300" kern="1200" dirty="0" smtClean="0">
                <a:solidFill>
                  <a:schemeClr val="accent6">
                    <a:lumMod val="75000"/>
                  </a:schemeClr>
                </a:solidFill>
              </a:rPr>
              <a:t>Includes visualization of dispersion</a:t>
            </a:r>
            <a:endParaRPr lang="en-US" sz="1300" kern="1200" dirty="0">
              <a:solidFill>
                <a:schemeClr val="accent6">
                  <a:lumMod val="75000"/>
                </a:schemeClr>
              </a:solidFill>
            </a:endParaRPr>
          </a:p>
        </p:txBody>
      </p:sp>
      <p:sp>
        <p:nvSpPr>
          <p:cNvPr id="32" name="Right Bracket 31"/>
          <p:cNvSpPr/>
          <p:nvPr/>
        </p:nvSpPr>
        <p:spPr>
          <a:xfrm rot="16200000">
            <a:off x="5954467" y="-422583"/>
            <a:ext cx="204714" cy="4523582"/>
          </a:xfrm>
          <a:prstGeom prst="rightBracket">
            <a:avLst>
              <a:gd name="adj" fmla="val 77508"/>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33" name="TextBox 32"/>
          <p:cNvSpPr txBox="1"/>
          <p:nvPr/>
        </p:nvSpPr>
        <p:spPr>
          <a:xfrm>
            <a:off x="4080703" y="1173016"/>
            <a:ext cx="3952242" cy="584775"/>
          </a:xfrm>
          <a:prstGeom prst="rect">
            <a:avLst/>
          </a:prstGeom>
          <a:noFill/>
        </p:spPr>
        <p:txBody>
          <a:bodyPr wrap="square" rtlCol="0">
            <a:spAutoFit/>
          </a:bodyPr>
          <a:lstStyle/>
          <a:p>
            <a:r>
              <a:rPr lang="en-US" sz="1600" dirty="0" smtClean="0">
                <a:solidFill>
                  <a:schemeClr val="accent5"/>
                </a:solidFill>
              </a:rPr>
              <a:t>Independent, asynchronous, non-anonymous</a:t>
            </a:r>
          </a:p>
          <a:p>
            <a:pPr algn="ctr"/>
            <a:r>
              <a:rPr lang="en-US" sz="1600" dirty="0" smtClean="0">
                <a:solidFill>
                  <a:schemeClr val="accent5"/>
                </a:solidFill>
              </a:rPr>
              <a:t>(2 weeks)</a:t>
            </a:r>
            <a:endParaRPr lang="en-US" sz="1600" dirty="0">
              <a:solidFill>
                <a:schemeClr val="accent5"/>
              </a:solidFill>
            </a:endParaRPr>
          </a:p>
        </p:txBody>
      </p:sp>
      <p:sp>
        <p:nvSpPr>
          <p:cNvPr id="35" name="Right Bracket 34"/>
          <p:cNvSpPr/>
          <p:nvPr/>
        </p:nvSpPr>
        <p:spPr>
          <a:xfrm rot="5400000">
            <a:off x="9359147" y="2987706"/>
            <a:ext cx="204714" cy="5242864"/>
          </a:xfrm>
          <a:prstGeom prst="rightBracket">
            <a:avLst>
              <a:gd name="adj" fmla="val 77508"/>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36" name="TextBox 35"/>
          <p:cNvSpPr txBox="1"/>
          <p:nvPr/>
        </p:nvSpPr>
        <p:spPr>
          <a:xfrm>
            <a:off x="7158756" y="5711495"/>
            <a:ext cx="4924179" cy="584775"/>
          </a:xfrm>
          <a:prstGeom prst="rect">
            <a:avLst/>
          </a:prstGeom>
          <a:noFill/>
        </p:spPr>
        <p:txBody>
          <a:bodyPr wrap="square" rtlCol="0">
            <a:spAutoFit/>
          </a:bodyPr>
          <a:lstStyle/>
          <a:p>
            <a:pPr algn="ctr"/>
            <a:r>
              <a:rPr lang="en-US" sz="1600" dirty="0" smtClean="0">
                <a:solidFill>
                  <a:schemeClr val="accent5"/>
                </a:solidFill>
              </a:rPr>
              <a:t>Face-to-face, synchronous, non-anonymous</a:t>
            </a:r>
          </a:p>
          <a:p>
            <a:pPr algn="ctr"/>
            <a:r>
              <a:rPr lang="en-US" sz="1600" dirty="0" smtClean="0">
                <a:solidFill>
                  <a:schemeClr val="accent5"/>
                </a:solidFill>
              </a:rPr>
              <a:t>(1 day)</a:t>
            </a:r>
            <a:endParaRPr lang="en-US" sz="1600" dirty="0">
              <a:solidFill>
                <a:schemeClr val="accent5"/>
              </a:solidFill>
            </a:endParaRPr>
          </a:p>
        </p:txBody>
      </p:sp>
      <p:sp>
        <p:nvSpPr>
          <p:cNvPr id="39" name="Freeform 38"/>
          <p:cNvSpPr/>
          <p:nvPr/>
        </p:nvSpPr>
        <p:spPr>
          <a:xfrm>
            <a:off x="10159678" y="3970289"/>
            <a:ext cx="418417" cy="324140"/>
          </a:xfrm>
          <a:custGeom>
            <a:avLst/>
            <a:gdLst>
              <a:gd name="connsiteX0" fmla="*/ 0 w 418417"/>
              <a:gd name="connsiteY0" fmla="*/ 64828 h 324140"/>
              <a:gd name="connsiteX1" fmla="*/ 256347 w 418417"/>
              <a:gd name="connsiteY1" fmla="*/ 64828 h 324140"/>
              <a:gd name="connsiteX2" fmla="*/ 256347 w 418417"/>
              <a:gd name="connsiteY2" fmla="*/ 0 h 324140"/>
              <a:gd name="connsiteX3" fmla="*/ 418417 w 418417"/>
              <a:gd name="connsiteY3" fmla="*/ 162070 h 324140"/>
              <a:gd name="connsiteX4" fmla="*/ 256347 w 418417"/>
              <a:gd name="connsiteY4" fmla="*/ 324140 h 324140"/>
              <a:gd name="connsiteX5" fmla="*/ 256347 w 418417"/>
              <a:gd name="connsiteY5" fmla="*/ 259312 h 324140"/>
              <a:gd name="connsiteX6" fmla="*/ 0 w 418417"/>
              <a:gd name="connsiteY6" fmla="*/ 259312 h 324140"/>
              <a:gd name="connsiteX7" fmla="*/ 0 w 418417"/>
              <a:gd name="connsiteY7" fmla="*/ 64828 h 324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8417" h="324140">
                <a:moveTo>
                  <a:pt x="0" y="64828"/>
                </a:moveTo>
                <a:lnTo>
                  <a:pt x="256347" y="64828"/>
                </a:lnTo>
                <a:lnTo>
                  <a:pt x="256347" y="0"/>
                </a:lnTo>
                <a:lnTo>
                  <a:pt x="418417" y="162070"/>
                </a:lnTo>
                <a:lnTo>
                  <a:pt x="256347" y="324140"/>
                </a:lnTo>
                <a:lnTo>
                  <a:pt x="256347" y="259312"/>
                </a:lnTo>
                <a:lnTo>
                  <a:pt x="0" y="259312"/>
                </a:lnTo>
                <a:lnTo>
                  <a:pt x="0" y="64828"/>
                </a:lnTo>
                <a:close/>
              </a:path>
            </a:pathLst>
          </a:custGeom>
        </p:spPr>
        <p:style>
          <a:lnRef idx="0">
            <a:schemeClr val="accent1">
              <a:tint val="60000"/>
              <a:hueOff val="0"/>
              <a:satOff val="0"/>
              <a:lumOff val="0"/>
              <a:alphaOff val="0"/>
            </a:schemeClr>
          </a:lnRef>
          <a:fillRef idx="3">
            <a:schemeClr val="accent1">
              <a:tint val="60000"/>
              <a:hueOff val="0"/>
              <a:satOff val="0"/>
              <a:lumOff val="0"/>
              <a:alphaOff val="0"/>
            </a:schemeClr>
          </a:fillRef>
          <a:effectRef idx="3">
            <a:schemeClr val="accent1">
              <a:tint val="60000"/>
              <a:hueOff val="0"/>
              <a:satOff val="0"/>
              <a:lumOff val="0"/>
              <a:alphaOff val="0"/>
            </a:schemeClr>
          </a:effectRef>
          <a:fontRef idx="minor">
            <a:schemeClr val="lt1"/>
          </a:fontRef>
        </p:style>
        <p:txBody>
          <a:bodyPr spcFirstLastPara="0" vert="horz" wrap="square" lIns="0" tIns="64828" rIns="97242" bIns="64828" numCol="1" spcCol="1270" anchor="ctr" anchorCtr="0">
            <a:noAutofit/>
          </a:bodyPr>
          <a:lstStyle/>
          <a:p>
            <a:pPr lvl="0" algn="ctr" defTabSz="444500">
              <a:lnSpc>
                <a:spcPct val="90000"/>
              </a:lnSpc>
              <a:spcBef>
                <a:spcPct val="0"/>
              </a:spcBef>
              <a:spcAft>
                <a:spcPct val="35000"/>
              </a:spcAft>
            </a:pPr>
            <a:endParaRPr lang="en-US" sz="1000" kern="1200"/>
          </a:p>
        </p:txBody>
      </p:sp>
    </p:spTree>
    <p:extLst>
      <p:ext uri="{BB962C8B-B14F-4D97-AF65-F5344CB8AC3E}">
        <p14:creationId xmlns:p14="http://schemas.microsoft.com/office/powerpoint/2010/main" val="25941547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p:cNvPicPr>
            <a:picLocks noChangeAspect="1"/>
          </p:cNvPicPr>
          <p:nvPr/>
        </p:nvPicPr>
        <p:blipFill>
          <a:blip r:embed="rId2"/>
          <a:stretch>
            <a:fillRect/>
          </a:stretch>
        </p:blipFill>
        <p:spPr>
          <a:xfrm>
            <a:off x="644490" y="2024817"/>
            <a:ext cx="3657600" cy="3538281"/>
          </a:xfrm>
          <a:prstGeom prst="rect">
            <a:avLst/>
          </a:prstGeom>
        </p:spPr>
      </p:pic>
      <p:pic>
        <p:nvPicPr>
          <p:cNvPr id="3" name="Picture 2"/>
          <p:cNvPicPr>
            <a:picLocks noChangeAspect="1"/>
          </p:cNvPicPr>
          <p:nvPr/>
        </p:nvPicPr>
        <p:blipFill>
          <a:blip r:embed="rId3"/>
          <a:stretch>
            <a:fillRect/>
          </a:stretch>
        </p:blipFill>
        <p:spPr>
          <a:xfrm>
            <a:off x="6909712" y="1631820"/>
            <a:ext cx="3657600" cy="4780548"/>
          </a:xfrm>
          <a:prstGeom prst="rect">
            <a:avLst/>
          </a:prstGeom>
        </p:spPr>
      </p:pic>
      <p:sp>
        <p:nvSpPr>
          <p:cNvPr id="2" name="Title 1"/>
          <p:cNvSpPr>
            <a:spLocks noGrp="1"/>
          </p:cNvSpPr>
          <p:nvPr>
            <p:ph type="title"/>
          </p:nvPr>
        </p:nvSpPr>
        <p:spPr/>
        <p:txBody>
          <a:bodyPr/>
          <a:lstStyle/>
          <a:p>
            <a:r>
              <a:rPr lang="en-US" dirty="0" smtClean="0"/>
              <a:t>Example Questionnaire</a:t>
            </a:r>
            <a:endParaRPr lang="en-US" dirty="0"/>
          </a:p>
        </p:txBody>
      </p:sp>
      <p:sp>
        <p:nvSpPr>
          <p:cNvPr id="4" name="Slide Number Placeholder 3"/>
          <p:cNvSpPr>
            <a:spLocks noGrp="1"/>
          </p:cNvSpPr>
          <p:nvPr>
            <p:ph type="sldNum" sz="quarter" idx="12"/>
          </p:nvPr>
        </p:nvSpPr>
        <p:spPr/>
        <p:txBody>
          <a:bodyPr/>
          <a:lstStyle/>
          <a:p>
            <a:fld id="{C8C7A367-6FB6-401D-987E-F9B6AE9F551B}" type="slidenum">
              <a:rPr lang="en-US" smtClean="0"/>
              <a:t>8</a:t>
            </a:fld>
            <a:endParaRPr lang="en-US" dirty="0"/>
          </a:p>
        </p:txBody>
      </p:sp>
      <p:sp>
        <p:nvSpPr>
          <p:cNvPr id="7" name="TextBox 6"/>
          <p:cNvSpPr txBox="1"/>
          <p:nvPr/>
        </p:nvSpPr>
        <p:spPr>
          <a:xfrm>
            <a:off x="4611355" y="1104398"/>
            <a:ext cx="2298357" cy="923330"/>
          </a:xfrm>
          <a:prstGeom prst="rect">
            <a:avLst/>
          </a:prstGeom>
          <a:noFill/>
        </p:spPr>
        <p:txBody>
          <a:bodyPr wrap="square" rtlCol="0">
            <a:spAutoFit/>
          </a:bodyPr>
          <a:lstStyle/>
          <a:p>
            <a:r>
              <a:rPr lang="en-US" dirty="0" smtClean="0"/>
              <a:t>Objective </a:t>
            </a:r>
            <a:r>
              <a:rPr lang="en-US" dirty="0" smtClean="0"/>
              <a:t>definition </a:t>
            </a:r>
            <a:r>
              <a:rPr lang="en-US" dirty="0" smtClean="0"/>
              <a:t>from </a:t>
            </a:r>
            <a:r>
              <a:rPr lang="en-US" dirty="0" smtClean="0"/>
              <a:t>Science Traceability Matrix</a:t>
            </a:r>
            <a:endParaRPr lang="en-US" dirty="0"/>
          </a:p>
        </p:txBody>
      </p:sp>
      <p:cxnSp>
        <p:nvCxnSpPr>
          <p:cNvPr id="8" name="Straight Connector 7"/>
          <p:cNvCxnSpPr/>
          <p:nvPr/>
        </p:nvCxnSpPr>
        <p:spPr>
          <a:xfrm>
            <a:off x="5878933" y="2044998"/>
            <a:ext cx="1114991" cy="93550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9286" y="1274350"/>
            <a:ext cx="2298357" cy="646331"/>
          </a:xfrm>
          <a:prstGeom prst="rect">
            <a:avLst/>
          </a:prstGeom>
          <a:noFill/>
        </p:spPr>
        <p:txBody>
          <a:bodyPr wrap="square" rtlCol="0">
            <a:spAutoFit/>
          </a:bodyPr>
          <a:lstStyle/>
          <a:p>
            <a:r>
              <a:rPr lang="en-US" dirty="0" smtClean="0"/>
              <a:t>Email address to identify respondent</a:t>
            </a:r>
            <a:endParaRPr lang="en-US" dirty="0"/>
          </a:p>
        </p:txBody>
      </p:sp>
      <p:cxnSp>
        <p:nvCxnSpPr>
          <p:cNvPr id="10" name="Straight Connector 9"/>
          <p:cNvCxnSpPr/>
          <p:nvPr/>
        </p:nvCxnSpPr>
        <p:spPr>
          <a:xfrm>
            <a:off x="1228465" y="1916482"/>
            <a:ext cx="725595" cy="152817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472604" y="2896828"/>
            <a:ext cx="2298357" cy="646331"/>
          </a:xfrm>
          <a:prstGeom prst="rect">
            <a:avLst/>
          </a:prstGeom>
          <a:noFill/>
        </p:spPr>
        <p:txBody>
          <a:bodyPr wrap="square" rtlCol="0">
            <a:spAutoFit/>
          </a:bodyPr>
          <a:lstStyle/>
          <a:p>
            <a:r>
              <a:rPr lang="en-US" dirty="0" smtClean="0"/>
              <a:t>Question and rating scale to use for all GVs</a:t>
            </a:r>
          </a:p>
        </p:txBody>
      </p:sp>
      <p:cxnSp>
        <p:nvCxnSpPr>
          <p:cNvPr id="15" name="Straight Connector 14"/>
          <p:cNvCxnSpPr>
            <a:stCxn id="14" idx="3"/>
          </p:cNvCxnSpPr>
          <p:nvPr/>
        </p:nvCxnSpPr>
        <p:spPr>
          <a:xfrm>
            <a:off x="6770961" y="3219994"/>
            <a:ext cx="222963" cy="8367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0361141" y="4111261"/>
            <a:ext cx="1830859" cy="1200329"/>
          </a:xfrm>
          <a:prstGeom prst="rect">
            <a:avLst/>
          </a:prstGeom>
          <a:noFill/>
        </p:spPr>
        <p:txBody>
          <a:bodyPr wrap="square" rtlCol="0">
            <a:spAutoFit/>
          </a:bodyPr>
          <a:lstStyle/>
          <a:p>
            <a:r>
              <a:rPr lang="en-US" dirty="0" smtClean="0"/>
              <a:t>Geophysical Variable name and place to select score</a:t>
            </a:r>
            <a:endParaRPr lang="en-US" dirty="0"/>
          </a:p>
        </p:txBody>
      </p:sp>
      <p:cxnSp>
        <p:nvCxnSpPr>
          <p:cNvPr id="17" name="Straight Connector 16"/>
          <p:cNvCxnSpPr/>
          <p:nvPr/>
        </p:nvCxnSpPr>
        <p:spPr>
          <a:xfrm flipH="1" flipV="1">
            <a:off x="9959546" y="4621427"/>
            <a:ext cx="383059" cy="98855"/>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510970" y="5994864"/>
            <a:ext cx="3923268" cy="646331"/>
          </a:xfrm>
          <a:prstGeom prst="rect">
            <a:avLst/>
          </a:prstGeom>
          <a:noFill/>
        </p:spPr>
        <p:txBody>
          <a:bodyPr wrap="square" rtlCol="0">
            <a:spAutoFit/>
          </a:bodyPr>
          <a:lstStyle/>
          <a:p>
            <a:r>
              <a:rPr lang="en-US" dirty="0" smtClean="0"/>
              <a:t>Place to input additional comments on the scoring for the Geophysical Variable</a:t>
            </a:r>
            <a:endParaRPr lang="en-US" dirty="0"/>
          </a:p>
        </p:txBody>
      </p:sp>
      <p:cxnSp>
        <p:nvCxnSpPr>
          <p:cNvPr id="23" name="Straight Connector 22"/>
          <p:cNvCxnSpPr>
            <a:stCxn id="22" idx="3"/>
          </p:cNvCxnSpPr>
          <p:nvPr/>
        </p:nvCxnSpPr>
        <p:spPr>
          <a:xfrm flipV="1">
            <a:off x="6434238" y="5131333"/>
            <a:ext cx="640005" cy="118669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14" idx="1"/>
          </p:cNvCxnSpPr>
          <p:nvPr/>
        </p:nvCxnSpPr>
        <p:spPr>
          <a:xfrm flipH="1">
            <a:off x="4108622" y="3219994"/>
            <a:ext cx="363982" cy="8021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96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Visualization of Dispersion</a:t>
            </a:r>
            <a:endParaRPr lang="en-US" dirty="0"/>
          </a:p>
        </p:txBody>
      </p:sp>
      <p:sp>
        <p:nvSpPr>
          <p:cNvPr id="3" name="Content Placeholder 2"/>
          <p:cNvSpPr>
            <a:spLocks noGrp="1"/>
          </p:cNvSpPr>
          <p:nvPr>
            <p:ph idx="1"/>
          </p:nvPr>
        </p:nvSpPr>
        <p:spPr>
          <a:xfrm>
            <a:off x="5582523" y="1049653"/>
            <a:ext cx="6238225" cy="5715375"/>
          </a:xfrm>
        </p:spPr>
        <p:txBody>
          <a:bodyPr>
            <a:normAutofit/>
          </a:bodyPr>
          <a:lstStyle/>
          <a:p>
            <a:r>
              <a:rPr lang="en-US" sz="1800" dirty="0" smtClean="0"/>
              <a:t>For each </a:t>
            </a:r>
            <a:r>
              <a:rPr lang="en-US" sz="1800" dirty="0" smtClean="0"/>
              <a:t>Geophysical Variable, the dispersion </a:t>
            </a:r>
            <a:r>
              <a:rPr lang="en-US" sz="1800" dirty="0" smtClean="0"/>
              <a:t>plot illustrates the spread of scores, as well as the mean score from the </a:t>
            </a:r>
            <a:r>
              <a:rPr lang="en-US" sz="1800" dirty="0" smtClean="0"/>
              <a:t>questionnaire.</a:t>
            </a:r>
            <a:endParaRPr lang="en-US" sz="1800" dirty="0" smtClean="0"/>
          </a:p>
          <a:p>
            <a:r>
              <a:rPr lang="en-US" sz="1800" dirty="0" smtClean="0"/>
              <a:t>Individual scores were shown both in bar char format across experts, and were also reported separately with traffic light shading. </a:t>
            </a:r>
          </a:p>
          <a:p>
            <a:r>
              <a:rPr lang="en-US" sz="1800" dirty="0" smtClean="0"/>
              <a:t>Detailed comments from the experts were included for all to consult.</a:t>
            </a:r>
            <a:endParaRPr lang="en-US" sz="1800" dirty="0" smtClean="0"/>
          </a:p>
          <a:p>
            <a:r>
              <a:rPr lang="en-US" sz="1800" dirty="0" smtClean="0"/>
              <a:t>The d</a:t>
            </a:r>
            <a:r>
              <a:rPr lang="en-US" sz="1800" dirty="0" smtClean="0"/>
              <a:t>iscussion was focused </a:t>
            </a:r>
            <a:r>
              <a:rPr lang="en-US" sz="1800" dirty="0" smtClean="0"/>
              <a:t>on </a:t>
            </a:r>
            <a:r>
              <a:rPr lang="en-US" sz="1800" dirty="0" smtClean="0"/>
              <a:t>Geophysical Variables </a:t>
            </a:r>
            <a:r>
              <a:rPr lang="en-US" sz="1800" dirty="0" smtClean="0"/>
              <a:t>with greatest </a:t>
            </a:r>
            <a:r>
              <a:rPr lang="en-US" sz="1800" dirty="0" smtClean="0"/>
              <a:t>disagreement in scores, and real-time adjustments were made as experts converged.</a:t>
            </a:r>
            <a:endParaRPr lang="en-US" dirty="0" smtClean="0"/>
          </a:p>
        </p:txBody>
      </p:sp>
      <p:sp>
        <p:nvSpPr>
          <p:cNvPr id="4" name="Slide Number Placeholder 3"/>
          <p:cNvSpPr>
            <a:spLocks noGrp="1"/>
          </p:cNvSpPr>
          <p:nvPr>
            <p:ph type="sldNum" sz="quarter" idx="12"/>
          </p:nvPr>
        </p:nvSpPr>
        <p:spPr/>
        <p:txBody>
          <a:bodyPr/>
          <a:lstStyle/>
          <a:p>
            <a:fld id="{C8C7A367-6FB6-401D-987E-F9B6AE9F551B}" type="slidenum">
              <a:rPr lang="en-US" smtClean="0"/>
              <a:t>9</a:t>
            </a:fld>
            <a:endParaRPr lang="en-US" dirty="0"/>
          </a:p>
        </p:txBody>
      </p:sp>
      <p:pic>
        <p:nvPicPr>
          <p:cNvPr id="7" name="Picture 6"/>
          <p:cNvPicPr>
            <a:picLocks noChangeAspect="1"/>
          </p:cNvPicPr>
          <p:nvPr/>
        </p:nvPicPr>
        <p:blipFill rotWithShape="1">
          <a:blip r:embed="rId2"/>
          <a:srcRect l="4654" t="13787" r="-153" b="-104"/>
          <a:stretch/>
        </p:blipFill>
        <p:spPr>
          <a:xfrm>
            <a:off x="64737" y="993476"/>
            <a:ext cx="4851175" cy="3360673"/>
          </a:xfrm>
          <a:prstGeom prst="rect">
            <a:avLst/>
          </a:prstGeom>
          <a:ln>
            <a:solidFill>
              <a:schemeClr val="tx1"/>
            </a:solidFill>
          </a:ln>
        </p:spPr>
      </p:pic>
      <p:pic>
        <p:nvPicPr>
          <p:cNvPr id="10" name="Picture 9"/>
          <p:cNvPicPr>
            <a:picLocks noChangeAspect="1"/>
          </p:cNvPicPr>
          <p:nvPr/>
        </p:nvPicPr>
        <p:blipFill rotWithShape="1">
          <a:blip r:embed="rId3"/>
          <a:srcRect l="468" t="2183" r="571"/>
          <a:stretch/>
        </p:blipFill>
        <p:spPr>
          <a:xfrm>
            <a:off x="64737" y="4453100"/>
            <a:ext cx="8561374" cy="2354781"/>
          </a:xfrm>
          <a:prstGeom prst="rect">
            <a:avLst/>
          </a:prstGeom>
          <a:ln>
            <a:solidFill>
              <a:schemeClr val="tx1"/>
            </a:solidFill>
          </a:ln>
        </p:spPr>
      </p:pic>
      <p:sp>
        <p:nvSpPr>
          <p:cNvPr id="8" name="TextBox 7"/>
          <p:cNvSpPr txBox="1"/>
          <p:nvPr/>
        </p:nvSpPr>
        <p:spPr>
          <a:xfrm>
            <a:off x="3965098" y="6469327"/>
            <a:ext cx="3989373" cy="338554"/>
          </a:xfrm>
          <a:prstGeom prst="rect">
            <a:avLst/>
          </a:prstGeom>
          <a:noFill/>
        </p:spPr>
        <p:txBody>
          <a:bodyPr wrap="square" rtlCol="0">
            <a:spAutoFit/>
          </a:bodyPr>
          <a:lstStyle/>
          <a:p>
            <a:r>
              <a:rPr lang="en-US" sz="1600" b="1" dirty="0" smtClean="0">
                <a:solidFill>
                  <a:srgbClr val="FF0000"/>
                </a:solidFill>
              </a:rPr>
              <a:t>Notional scores for </a:t>
            </a:r>
            <a:r>
              <a:rPr lang="en-US" sz="1600" b="1" dirty="0" smtClean="0">
                <a:solidFill>
                  <a:srgbClr val="FF0000"/>
                </a:solidFill>
              </a:rPr>
              <a:t>illustrative purposes </a:t>
            </a:r>
            <a:r>
              <a:rPr lang="en-US" sz="1600" b="1" dirty="0" smtClean="0">
                <a:solidFill>
                  <a:srgbClr val="FF0000"/>
                </a:solidFill>
              </a:rPr>
              <a:t>only</a:t>
            </a:r>
            <a:endParaRPr lang="en-US" sz="1600" b="1" dirty="0">
              <a:solidFill>
                <a:srgbClr val="FF0000"/>
              </a:solidFill>
            </a:endParaRPr>
          </a:p>
        </p:txBody>
      </p:sp>
      <p:sp>
        <p:nvSpPr>
          <p:cNvPr id="11" name="TextBox 10"/>
          <p:cNvSpPr txBox="1"/>
          <p:nvPr/>
        </p:nvSpPr>
        <p:spPr>
          <a:xfrm>
            <a:off x="495637" y="3907341"/>
            <a:ext cx="3989373" cy="338554"/>
          </a:xfrm>
          <a:prstGeom prst="rect">
            <a:avLst/>
          </a:prstGeom>
          <a:noFill/>
        </p:spPr>
        <p:txBody>
          <a:bodyPr wrap="square" rtlCol="0">
            <a:spAutoFit/>
          </a:bodyPr>
          <a:lstStyle/>
          <a:p>
            <a:r>
              <a:rPr lang="en-US" sz="1600" b="1" dirty="0" smtClean="0">
                <a:solidFill>
                  <a:srgbClr val="FF0000"/>
                </a:solidFill>
              </a:rPr>
              <a:t>Notional scores for </a:t>
            </a:r>
            <a:r>
              <a:rPr lang="en-US" sz="1600" b="1" dirty="0" smtClean="0">
                <a:solidFill>
                  <a:srgbClr val="FF0000"/>
                </a:solidFill>
              </a:rPr>
              <a:t>illustrative purposes </a:t>
            </a:r>
            <a:r>
              <a:rPr lang="en-US" sz="1600" b="1" dirty="0" smtClean="0">
                <a:solidFill>
                  <a:srgbClr val="FF0000"/>
                </a:solidFill>
              </a:rPr>
              <a:t>only</a:t>
            </a:r>
            <a:endParaRPr lang="en-US" sz="1600" b="1" dirty="0">
              <a:solidFill>
                <a:srgbClr val="FF0000"/>
              </a:solidFill>
            </a:endParaRPr>
          </a:p>
        </p:txBody>
      </p:sp>
    </p:spTree>
    <p:extLst>
      <p:ext uri="{BB962C8B-B14F-4D97-AF65-F5344CB8AC3E}">
        <p14:creationId xmlns:p14="http://schemas.microsoft.com/office/powerpoint/2010/main" val="2477452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508029C6A07F4DA71EF474745E0DDB" ma:contentTypeVersion="1" ma:contentTypeDescription="Create a new document." ma:contentTypeScope="" ma:versionID="55904e269671010f30d3b5f125ee9c7c">
  <xsd:schema xmlns:xsd="http://www.w3.org/2001/XMLSchema" xmlns:xs="http://www.w3.org/2001/XMLSchema" xmlns:p="http://schemas.microsoft.com/office/2006/metadata/properties" xmlns:ns2="a4b93535-0cdd-43f4-b8a9-7a9cd88179fe" xmlns:ns3="de60177c-b03b-4b5d-b49e-0923c7677602" targetNamespace="http://schemas.microsoft.com/office/2006/metadata/properties" ma:root="true" ma:fieldsID="314e9e6c251be827260700398403ecdf" ns2:_="" ns3:_="">
    <xsd:import namespace="a4b93535-0cdd-43f4-b8a9-7a9cd88179fe"/>
    <xsd:import namespace="de60177c-b03b-4b5d-b49e-0923c7677602"/>
    <xsd:element name="properties">
      <xsd:complexType>
        <xsd:sequence>
          <xsd:element name="documentManagement">
            <xsd:complexType>
              <xsd:all>
                <xsd:element ref="ns2:_dlc_DocId" minOccurs="0"/>
                <xsd:element ref="ns2:_dlc_DocIdUrl" minOccurs="0"/>
                <xsd:element ref="ns2:_dlc_DocIdPersistId"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b93535-0cdd-43f4-b8a9-7a9cd88179f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de60177c-b03b-4b5d-b49e-0923c767760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a4b93535-0cdd-43f4-b8a9-7a9cd88179fe">X225UN74UFEK-1439218403-91</_dlc_DocId>
    <_dlc_DocIdUrl xmlns="a4b93535-0cdd-43f4-b8a9-7a9cd88179fe">
      <Url>https://larced.sp.jsc.nasa.gov/Sites/SACD/SMAB/DA/_layouts/15/DocIdRedir.aspx?ID=X225UN74UFEK-1439218403-91</Url>
      <Description>X225UN74UFEK-1439218403-91</Description>
    </_dlc_DocIdUrl>
  </documentManagement>
</p:properties>
</file>

<file path=customXml/itemProps1.xml><?xml version="1.0" encoding="utf-8"?>
<ds:datastoreItem xmlns:ds="http://schemas.openxmlformats.org/officeDocument/2006/customXml" ds:itemID="{D34CD0D5-AAD9-4CA8-8AA3-F56FB53066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b93535-0cdd-43f4-b8a9-7a9cd88179fe"/>
    <ds:schemaRef ds:uri="de60177c-b03b-4b5d-b49e-0923c76776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2D57039-A49D-4B80-A8B8-E1B9C87EC828}">
  <ds:schemaRefs>
    <ds:schemaRef ds:uri="http://schemas.microsoft.com/sharepoint/events"/>
  </ds:schemaRefs>
</ds:datastoreItem>
</file>

<file path=customXml/itemProps3.xml><?xml version="1.0" encoding="utf-8"?>
<ds:datastoreItem xmlns:ds="http://schemas.openxmlformats.org/officeDocument/2006/customXml" ds:itemID="{8B7353ED-8DD4-4947-AEC4-FFF5E0D68642}">
  <ds:schemaRefs>
    <ds:schemaRef ds:uri="http://schemas.microsoft.com/sharepoint/v3/contenttype/forms"/>
  </ds:schemaRefs>
</ds:datastoreItem>
</file>

<file path=customXml/itemProps4.xml><?xml version="1.0" encoding="utf-8"?>
<ds:datastoreItem xmlns:ds="http://schemas.openxmlformats.org/officeDocument/2006/customXml" ds:itemID="{B392F63B-B247-4DA6-89C8-5085B4A1847C}">
  <ds:schemaRefs>
    <ds:schemaRef ds:uri="http://purl.org/dc/dcmitype/"/>
    <ds:schemaRef ds:uri="http://schemas.microsoft.com/office/infopath/2007/PartnerControls"/>
    <ds:schemaRef ds:uri="de60177c-b03b-4b5d-b49e-0923c7677602"/>
    <ds:schemaRef ds:uri="http://purl.org/dc/elements/1.1/"/>
    <ds:schemaRef ds:uri="http://schemas.microsoft.com/office/2006/metadata/properties"/>
    <ds:schemaRef ds:uri="a4b93535-0cdd-43f4-b8a9-7a9cd88179fe"/>
    <ds:schemaRef ds:uri="http://schemas.microsoft.com/office/2006/documentManagement/typ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Facet</Template>
  <TotalTime>73194</TotalTime>
  <Words>1526</Words>
  <Application>Microsoft Office PowerPoint</Application>
  <PresentationFormat>Widescreen</PresentationFormat>
  <Paragraphs>200</Paragraphs>
  <Slides>12</Slides>
  <Notes>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Calibri Light</vt:lpstr>
      <vt:lpstr>Office Theme</vt:lpstr>
      <vt:lpstr>1_Office Theme</vt:lpstr>
      <vt:lpstr>A Modified Delphi Method to Accelerate Consensus Building in Expert Judgment Elicitation</vt:lpstr>
      <vt:lpstr>PowerPoint Presentation</vt:lpstr>
      <vt:lpstr>The Aerosols, Clouds, Convection, and Precipitation Study</vt:lpstr>
      <vt:lpstr>Defining Value for the ACCP Study</vt:lpstr>
      <vt:lpstr>Delphi Method Overview</vt:lpstr>
      <vt:lpstr>Need for a Modified Delphi Method</vt:lpstr>
      <vt:lpstr>Modified Delphi Method</vt:lpstr>
      <vt:lpstr>Example Questionnaire</vt:lpstr>
      <vt:lpstr>Visualization of Dispersion</vt:lpstr>
      <vt:lpstr>Adjustments for the COVID-19 Pandemic</vt:lpstr>
      <vt:lpstr>Benefits of the Approach and Lessons Learned</vt:lpstr>
      <vt:lpstr>Questions?</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Jones, Christopher A. (LARC-E402)</dc:creator>
  <cp:lastModifiedBy>Ivanco, Marie (LARC-E402)</cp:lastModifiedBy>
  <cp:revision>825</cp:revision>
  <cp:lastPrinted>2018-11-05T21:20:14Z</cp:lastPrinted>
  <dcterms:created xsi:type="dcterms:W3CDTF">2018-08-22T13:16:38Z</dcterms:created>
  <dcterms:modified xsi:type="dcterms:W3CDTF">2020-10-08T14:39:02Z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0x01010006508029C6A07F4DA71EF474745E0DDB</vt:lpwstr>
  </property>
  <property fmtid="{D5CDD505-2E9C-101B-9397-08002B2CF9AE}" pid="3" name="_dlc_DocIdItemGuid">
    <vt:lpwstr>cf0500da-a6ad-4db6-a071-fdfecd3831b8</vt:lpwstr>
  </property>
</Properties>
</file>