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77" r:id="rId4"/>
    <p:sldId id="273" r:id="rId5"/>
    <p:sldId id="284" r:id="rId6"/>
    <p:sldId id="285" r:id="rId7"/>
    <p:sldId id="286" r:id="rId8"/>
    <p:sldId id="287" r:id="rId9"/>
    <p:sldId id="288" r:id="rId10"/>
    <p:sldId id="283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ven-Brooks, Melissa (ARC-D)[WYLE LABS]" initials="KM(L" lastIdx="11" clrIdx="0">
    <p:extLst>
      <p:ext uri="{19B8F6BF-5375-455C-9EA6-DF929625EA0E}">
        <p15:presenceInfo xmlns:p15="http://schemas.microsoft.com/office/powerpoint/2012/main" userId="S::mkirvenb@ndc.nasa.gov::06469a64-21d8-4330-b3bd-e9ae5fe3d4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2"/>
    <p:restoredTop sz="91047"/>
  </p:normalViewPr>
  <p:slideViewPr>
    <p:cSldViewPr snapToGrid="0" snapToObjects="1">
      <p:cViewPr varScale="1">
        <p:scale>
          <a:sx n="99" d="100"/>
          <a:sy n="99" d="100"/>
        </p:scale>
        <p:origin x="9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73A24-97D8-DA4F-82AF-0D0C054A3257}" type="datetimeFigureOut">
              <a:rPr lang="en-US" smtClean="0"/>
              <a:t>10/8/20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BEEE1-82B6-6141-BC73-4E7D68C5C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8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Lori’s slide of </a:t>
            </a:r>
            <a:r>
              <a:rPr lang="en-US" dirty="0" err="1"/>
              <a:t>ven</a:t>
            </a:r>
            <a:r>
              <a:rPr lang="en-US" dirty="0"/>
              <a:t> diagrams showing bps by itself – add an arc that brings bps into the larger </a:t>
            </a:r>
            <a:r>
              <a:rPr lang="en-US" dirty="0" err="1"/>
              <a:t>venn</a:t>
            </a:r>
            <a:r>
              <a:rPr lang="en-US" dirty="0"/>
              <a:t> diagram, space bio decadal, </a:t>
            </a:r>
            <a:r>
              <a:rPr lang="en-US" dirty="0" err="1"/>
              <a:t>astrobio</a:t>
            </a:r>
            <a:r>
              <a:rPr lang="en-US" dirty="0"/>
              <a:t> decadal.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BEEE1-82B6-6141-BC73-4E7D68C5CB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5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engage with a follow up?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BEEE1-82B6-6141-BC73-4E7D68C5CB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76D5-4197-604E-A6CB-9A428CD86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FE52E-B61A-574B-9892-6F1084C47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EFB1E-3404-E34E-AF65-F8F7A7D6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CA60-B02C-F64B-9512-077F5C26579F}" type="datetime1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0C0FD-C2C4-8243-B922-A7374261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Future of Life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98D5-F451-1F47-928E-D87FD91C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DF7E6B-63FB-3641-AD36-D0A65E3D1270}"/>
              </a:ext>
            </a:extLst>
          </p:cNvPr>
          <p:cNvGrpSpPr/>
          <p:nvPr userDrawn="1"/>
        </p:nvGrpSpPr>
        <p:grpSpPr>
          <a:xfrm>
            <a:off x="-22303" y="14289"/>
            <a:ext cx="12214303" cy="6858000"/>
            <a:chOff x="-22303" y="14289"/>
            <a:chExt cx="12214303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AD4FCB-752F-5B46-8DEF-68A2C01B4A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02" y="14289"/>
              <a:ext cx="12214302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5CD9536-F49D-1E4C-AEE8-8487D0D50E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1733" y="253471"/>
              <a:ext cx="1507064" cy="60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BE8CF7-A699-0244-A66B-CF851CA7B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03" y="63053"/>
              <a:ext cx="5542569" cy="1936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854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4853-5ED8-B34A-B381-77AEB9D7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7F567-74F1-4E45-A680-BFBF74C86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49CE7-DB0F-184D-AD0F-B7578DCD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9C2B-10C6-9440-879F-DFBAB4CE352E}" type="datetime1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DDE25-F02A-1E4D-9FE7-7B18BFA5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Arc of Biology in 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0407-07BF-BA40-93A7-DAD99D12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6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8AFB14-3E2A-E74F-8FB9-28DAFF86A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FF092E-7542-CA49-A134-73EE85BE7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58F64-9F6C-CA42-9502-CCCF0EF2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652E-24CD-AB4E-8FC5-21C2107E3B98}" type="datetime1">
              <a:rPr lang="en-US" smtClean="0"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D5E3D-7D97-C048-90EF-849B575F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Arc of Biology in 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97D94-2C75-3848-9146-215E8FDE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9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9B07-C3E8-304B-94E2-4DD72268C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9112-7E37-8B4C-9370-BB067F94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9DB6A5-AB7D-164C-BB56-6A897C55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E7C8-F40B-E840-90B7-11D89512CCA5}" type="datetime1">
              <a:rPr lang="en-US" smtClean="0"/>
              <a:pPr/>
              <a:t>10/8/20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ECAA8-8FAC-2643-8A24-561E6649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Arc of Biology in Space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0A82CA-6E14-3040-96BD-0C9CD0583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CB18-8C2D-8541-A7AC-509738EE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66C7B-3F83-FB49-8F5E-808FF165A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740B-CDAC-1645-A583-2EBA12FC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F16292-C905-2B47-9F31-4486359CC238}" type="datetime1">
              <a:rPr lang="en-US" smtClean="0"/>
              <a:pPr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7F7DB-D7CF-5240-8D06-724DA080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Arc of Biology in Space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9B2D6-DAAA-964B-83CA-D6A8C381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51A802-06FF-2A46-87D9-4C60BC6A4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5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9207-B1D6-914F-A4AA-35E48095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6CD8-BE06-E248-9BD9-5C51A34B7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2372D-ED77-634C-A708-4770A6EB7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3E86A-3764-724A-B38A-5D546FE94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909678-71BB-D141-9158-8653091A941E}" type="datetime1">
              <a:rPr lang="en-US" smtClean="0"/>
              <a:pPr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3107C-8F36-A342-9E54-46C82232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Arc of Biology in Space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571FF-ACD9-134F-9841-B9E31E59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51A802-06FF-2A46-87D9-4C60BC6A4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8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D6ED-ADA0-DB4C-A333-AD5172BE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CB3C2-D59E-4B41-8D27-7EF9828E8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87AF6-FA7B-3C4D-94D7-2FEBF6385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C07F2-DD82-2E4A-A038-175CD04CA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454D9-9B37-C74F-8B0A-B32E1F248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DC484-5456-6144-9CEC-A90E25EF6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F8B8-C6E8-8946-91A5-E35411220779}" type="datetime1">
              <a:rPr lang="en-US" smtClean="0"/>
              <a:t>10/8/20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46A8D4-49EC-AA43-8B4C-98F51D21F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Arc of Biology in Space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4F1B1-9438-B743-935E-AC6E737C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1117-F369-164E-AA4B-4B48AA35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4DE5A-60B6-4042-BA73-4679EBC88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231BA-A003-F74B-947B-7CA6F7DE65A2}" type="datetime1">
              <a:rPr lang="en-US" smtClean="0"/>
              <a:t>10/8/20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B29B7-44AD-4747-9323-86ECFBBC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Arc of Biology in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B5EF4-711F-EB42-908B-CFCECCF7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30BE2-A39B-8E4F-B2A2-6D633A45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E84A6-6C45-464F-B6B1-738F1A8AF1E0}" type="datetime1">
              <a:rPr lang="en-US" smtClean="0"/>
              <a:t>10/8/20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64623-4E4E-9643-99DE-25A46F14B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Arc of Biology in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8F06C-B1A6-5841-8938-5A137672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3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83972-136F-8B4C-ADCE-A011F6E5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41A4-8128-954F-AE37-9CDEDEBF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E4020-8E80-EF4A-B902-3F1D53A12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F24F5-18AF-9342-B17D-FC9ECA1A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FB88-35F0-984A-8EE1-98260213F2DC}" type="datetime1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7743C-A5B5-0145-9B4D-8FFC5E7E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Arc of Biology in Space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C67D6-793E-D546-96F9-C7ECE031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EAA83-A1E1-4241-BD65-FEB040C2B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9DE12-09B7-4541-A00E-D89520FB8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44839-8278-2543-9E69-B892FC602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B2AF1-63D2-3845-9C38-D474DA651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C12B-AEC0-4740-A2A4-A6B9A8A6C6C8}" type="datetime1">
              <a:rPr lang="en-US" smtClean="0"/>
              <a:t>10/8/20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C62F4-A807-B141-8EA8-D40A2662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Arc of Biology in Space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91D28-DCEF-F24A-AC4A-1783F80E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1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EA0E29-1BE7-554D-A5EC-E0E1CC38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97D92-5C26-D64E-B2D8-31944F509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E8578-3681-114D-B29B-80F53778F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BBE7C8-F40B-E840-90B7-11D89512CCA5}" type="datetime1">
              <a:rPr lang="en-US" smtClean="0"/>
              <a:pPr/>
              <a:t>10/8/20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B05C8-B08D-F145-851F-18EC69A09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Future of Life Workshop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06D6C-7907-AF48-A7BB-937A2AE96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951A802-06FF-2A46-87D9-4C60BC6A44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65D21-8214-5D47-AE27-2B31600340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14289"/>
            <a:ext cx="122143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6B6B61-F562-6843-B576-46F80F1795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33" y="253471"/>
            <a:ext cx="1507064" cy="6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C4088D-5AD1-8A42-A708-023FAE12F62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14289"/>
            <a:ext cx="122143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C6F1B0-C04E-DD40-B1B5-F4010EE82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733" y="253471"/>
            <a:ext cx="1507064" cy="60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D630B-0527-EB40-BC1A-A5B6FFA68C1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3" y="63053"/>
            <a:ext cx="5542569" cy="193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82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ames/research/arc-of-life/virtual-workshop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gsr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BCAC-9EC8-6446-832F-B3ECF8324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1122363"/>
            <a:ext cx="1155612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Integration of Life Sciences in Space: Astrobiology and Space Biology Virtual Workshops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0CD68-F8BB-964F-BD8F-A074916CD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2162" y="3509963"/>
            <a:ext cx="7907676" cy="2846060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3100" dirty="0">
                <a:solidFill>
                  <a:schemeClr val="bg1"/>
                </a:solidFill>
              </a:rPr>
              <a:t>Jon Rask, Penelope Boston, Edward </a:t>
            </a:r>
            <a:r>
              <a:rPr lang="en-US" sz="3100" dirty="0" err="1">
                <a:solidFill>
                  <a:schemeClr val="bg1"/>
                </a:solidFill>
              </a:rPr>
              <a:t>Goolish</a:t>
            </a:r>
            <a:r>
              <a:rPr lang="en-US" sz="3100" dirty="0">
                <a:solidFill>
                  <a:schemeClr val="bg1"/>
                </a:solidFill>
              </a:rPr>
              <a:t>, </a:t>
            </a:r>
          </a:p>
          <a:p>
            <a:r>
              <a:rPr lang="en-US" sz="3100" dirty="0">
                <a:solidFill>
                  <a:schemeClr val="bg1"/>
                </a:solidFill>
              </a:rPr>
              <a:t>Melissa </a:t>
            </a:r>
            <a:r>
              <a:rPr lang="en-US" sz="3100" dirty="0" err="1">
                <a:solidFill>
                  <a:schemeClr val="bg1"/>
                </a:solidFill>
              </a:rPr>
              <a:t>Kirven</a:t>
            </a:r>
            <a:r>
              <a:rPr lang="en-US" sz="3100" dirty="0">
                <a:solidFill>
                  <a:schemeClr val="bg1"/>
                </a:solidFill>
              </a:rPr>
              <a:t>-Brooks, Sandy Dueck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November 2020</a:t>
            </a:r>
          </a:p>
          <a:p>
            <a:r>
              <a:rPr lang="en-US" dirty="0"/>
              <a:t>American Society for Gravitational and Space Research</a:t>
            </a:r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01B14-0484-BF4B-A339-728EB222AD19}"/>
              </a:ext>
            </a:extLst>
          </p:cNvPr>
          <p:cNvSpPr txBox="1"/>
          <p:nvPr/>
        </p:nvSpPr>
        <p:spPr>
          <a:xfrm>
            <a:off x="9455995" y="6047867"/>
            <a:ext cx="2127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</a:rPr>
              <a:t>Jon.c.rask@nasa.gov</a:t>
            </a:r>
            <a:endParaRPr lang="en-US" dirty="0">
              <a:solidFill>
                <a:schemeClr val="accent4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907A9C-2925-8C4D-AE86-F6554328D02A}"/>
              </a:ext>
            </a:extLst>
          </p:cNvPr>
          <p:cNvGrpSpPr>
            <a:grpSpLocks noChangeAspect="1"/>
          </p:cNvGrpSpPr>
          <p:nvPr/>
        </p:nvGrpSpPr>
        <p:grpSpPr>
          <a:xfrm>
            <a:off x="452195" y="5301018"/>
            <a:ext cx="1689967" cy="1193089"/>
            <a:chOff x="1640107" y="761593"/>
            <a:chExt cx="1689967" cy="119308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400D79-3A02-B144-9194-27CA4AD8865C}"/>
                </a:ext>
              </a:extLst>
            </p:cNvPr>
            <p:cNvSpPr/>
            <p:nvPr/>
          </p:nvSpPr>
          <p:spPr>
            <a:xfrm>
              <a:off x="2612621" y="1025371"/>
              <a:ext cx="667738" cy="6677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ABC7E64-19FE-DB48-A0F5-6FCB9DC77CA5}"/>
                </a:ext>
              </a:extLst>
            </p:cNvPr>
            <p:cNvSpPr/>
            <p:nvPr/>
          </p:nvSpPr>
          <p:spPr>
            <a:xfrm>
              <a:off x="1703723" y="1025372"/>
              <a:ext cx="667738" cy="66773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BFE4404-EBF1-4646-B7DA-90949BE97303}"/>
                </a:ext>
              </a:extLst>
            </p:cNvPr>
            <p:cNvSpPr/>
            <p:nvPr/>
          </p:nvSpPr>
          <p:spPr>
            <a:xfrm>
              <a:off x="2158172" y="1284128"/>
              <a:ext cx="667738" cy="6677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9E03F26-86C3-EF49-80BE-873D4D0FA3BA}"/>
                </a:ext>
              </a:extLst>
            </p:cNvPr>
            <p:cNvSpPr/>
            <p:nvPr/>
          </p:nvSpPr>
          <p:spPr>
            <a:xfrm>
              <a:off x="2158172" y="761593"/>
              <a:ext cx="667738" cy="6677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BABE28-DE8B-2B48-8E00-126AE544C9E5}"/>
                </a:ext>
              </a:extLst>
            </p:cNvPr>
            <p:cNvSpPr txBox="1"/>
            <p:nvPr/>
          </p:nvSpPr>
          <p:spPr>
            <a:xfrm>
              <a:off x="2140127" y="921011"/>
              <a:ext cx="72006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 BIOLOGY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D22C4C-FD8F-6546-8537-2F30C4D89E23}"/>
                </a:ext>
              </a:extLst>
            </p:cNvPr>
            <p:cNvSpPr txBox="1"/>
            <p:nvPr/>
          </p:nvSpPr>
          <p:spPr>
            <a:xfrm>
              <a:off x="2149744" y="1616165"/>
              <a:ext cx="7040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ASTROBIOLOGY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F75981-A1FD-F143-AD1E-2C186E52405B}"/>
                </a:ext>
              </a:extLst>
            </p:cNvPr>
            <p:cNvSpPr txBox="1"/>
            <p:nvPr/>
          </p:nvSpPr>
          <p:spPr>
            <a:xfrm>
              <a:off x="2716380" y="1234614"/>
              <a:ext cx="6136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PLANETARY PROTECTION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1724FB-868E-134F-A93A-254D61C1656F}"/>
                </a:ext>
              </a:extLst>
            </p:cNvPr>
            <p:cNvSpPr txBox="1"/>
            <p:nvPr/>
          </p:nvSpPr>
          <p:spPr>
            <a:xfrm>
              <a:off x="1640107" y="1234614"/>
              <a:ext cx="6677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SPACE</a:t>
              </a:r>
            </a:p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EXPLORATION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DDA2887-97E3-504F-8650-3A78E8750480}"/>
                </a:ext>
              </a:extLst>
            </p:cNvPr>
            <p:cNvSpPr/>
            <p:nvPr/>
          </p:nvSpPr>
          <p:spPr>
            <a:xfrm>
              <a:off x="1703723" y="1025371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276C7D-1F98-8648-A4ED-AE927422472F}"/>
                </a:ext>
              </a:extLst>
            </p:cNvPr>
            <p:cNvSpPr/>
            <p:nvPr/>
          </p:nvSpPr>
          <p:spPr>
            <a:xfrm>
              <a:off x="2612621" y="1029709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8B2DBA-64DD-9F46-8265-839AA6893D8F}"/>
                </a:ext>
              </a:extLst>
            </p:cNvPr>
            <p:cNvSpPr/>
            <p:nvPr/>
          </p:nvSpPr>
          <p:spPr>
            <a:xfrm>
              <a:off x="2158172" y="1286945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Sun 16">
              <a:extLst>
                <a:ext uri="{FF2B5EF4-FFF2-40B4-BE49-F238E27FC236}">
                  <a16:creationId xmlns:a16="http://schemas.microsoft.com/office/drawing/2014/main" id="{E8E772BB-3628-F94A-84A4-EEA8F4284D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5180" y="1222802"/>
              <a:ext cx="274320" cy="274320"/>
            </a:xfrm>
            <a:prstGeom prst="sun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407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FF04-B92C-E841-8717-8EE5CDAC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01209-D0F3-C640-B88D-C42B1C05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51A802-06FF-2A46-87D9-4C60BC6A441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E8B502-6968-0D45-AEF0-4AD754A4E528}"/>
              </a:ext>
            </a:extLst>
          </p:cNvPr>
          <p:cNvSpPr txBox="1"/>
          <p:nvPr/>
        </p:nvSpPr>
        <p:spPr>
          <a:xfrm>
            <a:off x="1020459" y="1810902"/>
            <a:ext cx="105156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Jon Rask, Director, Astrobiology Operations, NASA Ames Research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Penelope Boston, Senior Advisor for Science Integration, NASA Ames Research Center </a:t>
            </a:r>
          </a:p>
          <a:p>
            <a:r>
              <a:rPr lang="en-US" sz="2000" dirty="0">
                <a:solidFill>
                  <a:schemeClr val="bg1"/>
                </a:solidFill>
              </a:rPr>
              <a:t>Edward </a:t>
            </a:r>
            <a:r>
              <a:rPr lang="en-US" sz="2000" dirty="0" err="1">
                <a:solidFill>
                  <a:schemeClr val="bg1"/>
                </a:solidFill>
              </a:rPr>
              <a:t>Goolish</a:t>
            </a:r>
            <a:r>
              <a:rPr lang="en-US" sz="2000" dirty="0">
                <a:solidFill>
                  <a:schemeClr val="bg1"/>
                </a:solidFill>
              </a:rPr>
              <a:t>, Senior Associate for Life Sciences, NASA Ames Research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Melissa </a:t>
            </a:r>
            <a:r>
              <a:rPr lang="en-US" sz="2000" dirty="0" err="1">
                <a:solidFill>
                  <a:schemeClr val="bg1"/>
                </a:solidFill>
              </a:rPr>
              <a:t>Kirven</a:t>
            </a:r>
            <a:r>
              <a:rPr lang="en-US" sz="2000" dirty="0">
                <a:solidFill>
                  <a:schemeClr val="bg1"/>
                </a:solidFill>
              </a:rPr>
              <a:t>-Brooks, Staff Scientist, NASA Ames Research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Sandy Dueck, Science Communications Specialist, NASA Ames Research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Jay Bookbinder, Acting Director of Science, NASA Ames Research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Jaya Bajpayee, Deputy Director of Science, NASA Ames Research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Gregory Schmidt,  Director, Solar System Exploration Virtual Institute, NASA Ames Research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David Smith, Chief, Space Biosciences Research Branch, NASA Ames Research Center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Anthony Ricco, Chief Technologist, Small Payloads &amp; Instrumentation, NASA Ames Research Center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A37620-8F30-3643-87DE-2CF14F5EBF3B}"/>
              </a:ext>
            </a:extLst>
          </p:cNvPr>
          <p:cNvGrpSpPr/>
          <p:nvPr/>
        </p:nvGrpSpPr>
        <p:grpSpPr>
          <a:xfrm>
            <a:off x="5248714" y="5163261"/>
            <a:ext cx="1689967" cy="1193089"/>
            <a:chOff x="1640107" y="761593"/>
            <a:chExt cx="1689967" cy="119308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D5D71C7-D163-CD4C-A34B-D105E35E1FB4}"/>
                </a:ext>
              </a:extLst>
            </p:cNvPr>
            <p:cNvSpPr/>
            <p:nvPr/>
          </p:nvSpPr>
          <p:spPr>
            <a:xfrm>
              <a:off x="2612621" y="1025371"/>
              <a:ext cx="667738" cy="6677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0A7FE30-C5B5-EC47-9B84-F91BC4663F80}"/>
                </a:ext>
              </a:extLst>
            </p:cNvPr>
            <p:cNvSpPr/>
            <p:nvPr/>
          </p:nvSpPr>
          <p:spPr>
            <a:xfrm>
              <a:off x="1703723" y="1025372"/>
              <a:ext cx="667738" cy="66773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2D58D85-E7EE-294E-B99C-CAF1BE68B2C0}"/>
                </a:ext>
              </a:extLst>
            </p:cNvPr>
            <p:cNvSpPr/>
            <p:nvPr/>
          </p:nvSpPr>
          <p:spPr>
            <a:xfrm>
              <a:off x="2158172" y="1284128"/>
              <a:ext cx="667738" cy="6677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CCFFC47-B192-604F-AF79-D03B203F8B55}"/>
                </a:ext>
              </a:extLst>
            </p:cNvPr>
            <p:cNvSpPr/>
            <p:nvPr/>
          </p:nvSpPr>
          <p:spPr>
            <a:xfrm>
              <a:off x="2158172" y="761593"/>
              <a:ext cx="667738" cy="6677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C4B0895-09B9-6C4E-B2AD-D4BAD08DAB2E}"/>
                </a:ext>
              </a:extLst>
            </p:cNvPr>
            <p:cNvSpPr txBox="1"/>
            <p:nvPr/>
          </p:nvSpPr>
          <p:spPr>
            <a:xfrm>
              <a:off x="2140127" y="921011"/>
              <a:ext cx="72006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 BIOLOGY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122160-6CDF-B342-A9B7-B0341F2342D7}"/>
                </a:ext>
              </a:extLst>
            </p:cNvPr>
            <p:cNvSpPr txBox="1"/>
            <p:nvPr/>
          </p:nvSpPr>
          <p:spPr>
            <a:xfrm>
              <a:off x="2149744" y="1616165"/>
              <a:ext cx="7040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ASTROBIOLOGY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5056EF-AB9F-7E43-9313-10BCB9D27A2C}"/>
                </a:ext>
              </a:extLst>
            </p:cNvPr>
            <p:cNvSpPr txBox="1"/>
            <p:nvPr/>
          </p:nvSpPr>
          <p:spPr>
            <a:xfrm>
              <a:off x="2716380" y="1234614"/>
              <a:ext cx="6136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PLANETARY PROTECTION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C5AA84-065E-314D-B460-8FE3B8740A5E}"/>
                </a:ext>
              </a:extLst>
            </p:cNvPr>
            <p:cNvSpPr txBox="1"/>
            <p:nvPr/>
          </p:nvSpPr>
          <p:spPr>
            <a:xfrm>
              <a:off x="1640107" y="1234614"/>
              <a:ext cx="6677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SPACE</a:t>
              </a:r>
            </a:p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EXPLORATION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95BAB41-AD23-7149-8E8E-01C52B3A112D}"/>
                </a:ext>
              </a:extLst>
            </p:cNvPr>
            <p:cNvSpPr/>
            <p:nvPr/>
          </p:nvSpPr>
          <p:spPr>
            <a:xfrm>
              <a:off x="1703723" y="1025371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51AD9D-DBB7-544B-908E-50BA2D4160FF}"/>
                </a:ext>
              </a:extLst>
            </p:cNvPr>
            <p:cNvSpPr/>
            <p:nvPr/>
          </p:nvSpPr>
          <p:spPr>
            <a:xfrm>
              <a:off x="2612621" y="1029709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466B1FE-3EC6-0346-B01C-E32DBF26C72A}"/>
                </a:ext>
              </a:extLst>
            </p:cNvPr>
            <p:cNvSpPr/>
            <p:nvPr/>
          </p:nvSpPr>
          <p:spPr>
            <a:xfrm>
              <a:off x="2158172" y="1286945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un 31">
              <a:extLst>
                <a:ext uri="{FF2B5EF4-FFF2-40B4-BE49-F238E27FC236}">
                  <a16:creationId xmlns:a16="http://schemas.microsoft.com/office/drawing/2014/main" id="{6F12FBFB-C943-314E-BA3E-B99512C433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5180" y="1222802"/>
              <a:ext cx="274320" cy="274320"/>
            </a:xfrm>
            <a:prstGeom prst="sun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53E88FF-E722-B549-B572-6BC0F1120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Life Sciences in Space</a:t>
            </a:r>
          </a:p>
        </p:txBody>
      </p:sp>
    </p:spTree>
    <p:extLst>
      <p:ext uri="{BB962C8B-B14F-4D97-AF65-F5344CB8AC3E}">
        <p14:creationId xmlns:p14="http://schemas.microsoft.com/office/powerpoint/2010/main" val="11295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03EA4-EFF7-4D45-A5A5-989DC69F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51A802-06FF-2A46-87D9-4C60BC6A441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5BB9BE-713B-E241-9545-D11FF8E4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AC89D-801C-CA41-BC68-E9C3626B4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689" y="1049317"/>
            <a:ext cx="14989184" cy="5144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1F6AC15-DA8F-D74E-A276-841DF65E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Life Sciences in Space</a:t>
            </a:r>
          </a:p>
        </p:txBody>
      </p:sp>
    </p:spTree>
    <p:extLst>
      <p:ext uri="{BB962C8B-B14F-4D97-AF65-F5344CB8AC3E}">
        <p14:creationId xmlns:p14="http://schemas.microsoft.com/office/powerpoint/2010/main" val="122990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FF04-B92C-E841-8717-8EE5CDAC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EF470-ED9F-2B49-B68A-AD6EFBE1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Biology in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01209-D0F3-C640-B88D-C42B1C05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51A802-06FF-2A46-87D9-4C60BC6A441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27C82-AF70-2540-BF80-54C0E67C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57" y="3756975"/>
            <a:ext cx="9662285" cy="3316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68DC5F-877B-FC45-92F1-8C4D0B75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8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NASA is uniquely prepared to advance this melding of these disciplines to co-evolve life sciences and enabling technologies. </a:t>
            </a:r>
          </a:p>
          <a:p>
            <a:r>
              <a:rPr lang="en-US" dirty="0"/>
              <a:t>Ames possesses major competencies within the various relevant sciences, and engineering capabilities to develop missions.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3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FF04-B92C-E841-8717-8EE5CDAC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87613-EF47-2C4F-A9DC-771B5E210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Explore synergies across the arc of life sciences and technologies at NASA and beyond.</a:t>
            </a:r>
          </a:p>
          <a:p>
            <a:r>
              <a:rPr lang="en-US" dirty="0"/>
              <a:t>Foster research, technology, and mission concepts that support commonalities in: </a:t>
            </a:r>
          </a:p>
          <a:p>
            <a:pPr lvl="1"/>
            <a:r>
              <a:rPr lang="en-US" dirty="0"/>
              <a:t>space biology </a:t>
            </a:r>
          </a:p>
          <a:p>
            <a:pPr lvl="1"/>
            <a:r>
              <a:rPr lang="en-US" dirty="0"/>
              <a:t>astrobiology</a:t>
            </a:r>
          </a:p>
          <a:p>
            <a:pPr lvl="1"/>
            <a:r>
              <a:rPr lang="en-US" dirty="0"/>
              <a:t>synthetic biology </a:t>
            </a:r>
          </a:p>
          <a:p>
            <a:pPr lvl="1"/>
            <a:r>
              <a:rPr lang="en-US" dirty="0"/>
              <a:t>planetary protection</a:t>
            </a:r>
          </a:p>
          <a:p>
            <a:pPr lvl="1"/>
            <a:r>
              <a:rPr lang="en-US" dirty="0"/>
              <a:t>relevant human health, performance, and habitation</a:t>
            </a:r>
          </a:p>
          <a:p>
            <a:r>
              <a:rPr lang="en-US" dirty="0"/>
              <a:t>Envision the development of an “Arc of Life Sciences in Space” to encompass this multi-faceted joint research community.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EF470-ED9F-2B49-B68A-AD6EFBE1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Life Sciences in Space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01209-D0F3-C640-B88D-C42B1C05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51A802-06FF-2A46-87D9-4C60BC6A441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466A76-1D13-3446-86A6-F9B78385E526}"/>
              </a:ext>
            </a:extLst>
          </p:cNvPr>
          <p:cNvGrpSpPr/>
          <p:nvPr/>
        </p:nvGrpSpPr>
        <p:grpSpPr>
          <a:xfrm>
            <a:off x="10051720" y="3623218"/>
            <a:ext cx="1689967" cy="1193089"/>
            <a:chOff x="1640107" y="761593"/>
            <a:chExt cx="1689967" cy="119308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B2D076-1E02-9646-9AE6-9854A4FAF1A8}"/>
                </a:ext>
              </a:extLst>
            </p:cNvPr>
            <p:cNvSpPr/>
            <p:nvPr/>
          </p:nvSpPr>
          <p:spPr>
            <a:xfrm>
              <a:off x="2612621" y="1025371"/>
              <a:ext cx="667738" cy="6677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CD6EB9D-0FD3-AF45-AD51-A0112F9BD38B}"/>
                </a:ext>
              </a:extLst>
            </p:cNvPr>
            <p:cNvSpPr/>
            <p:nvPr/>
          </p:nvSpPr>
          <p:spPr>
            <a:xfrm>
              <a:off x="1703723" y="1025372"/>
              <a:ext cx="667738" cy="66773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6D9B75-7852-1E4E-9029-D33A6994327B}"/>
                </a:ext>
              </a:extLst>
            </p:cNvPr>
            <p:cNvSpPr/>
            <p:nvPr/>
          </p:nvSpPr>
          <p:spPr>
            <a:xfrm>
              <a:off x="2158172" y="1284128"/>
              <a:ext cx="667738" cy="6677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46D669-FB4D-E042-A9FA-7F45FC9DE89A}"/>
                </a:ext>
              </a:extLst>
            </p:cNvPr>
            <p:cNvSpPr/>
            <p:nvPr/>
          </p:nvSpPr>
          <p:spPr>
            <a:xfrm>
              <a:off x="2158172" y="761593"/>
              <a:ext cx="667738" cy="6677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E86B90-8B30-B745-9591-039373402D3F}"/>
                </a:ext>
              </a:extLst>
            </p:cNvPr>
            <p:cNvSpPr txBox="1"/>
            <p:nvPr/>
          </p:nvSpPr>
          <p:spPr>
            <a:xfrm>
              <a:off x="2140127" y="921011"/>
              <a:ext cx="72006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 BIOLOGY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FD014A-4730-BC47-BE9B-D61E0529AAAE}"/>
                </a:ext>
              </a:extLst>
            </p:cNvPr>
            <p:cNvSpPr txBox="1"/>
            <p:nvPr/>
          </p:nvSpPr>
          <p:spPr>
            <a:xfrm>
              <a:off x="2149744" y="1616165"/>
              <a:ext cx="7040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ASTROBIOLOGY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0F555C-53CF-6640-B7F5-E2A7CC9BC63C}"/>
                </a:ext>
              </a:extLst>
            </p:cNvPr>
            <p:cNvSpPr txBox="1"/>
            <p:nvPr/>
          </p:nvSpPr>
          <p:spPr>
            <a:xfrm>
              <a:off x="2716380" y="1234614"/>
              <a:ext cx="6136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PLANETARY PROTECTION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CC0EA0-52FA-E64A-927D-3AA142928FCC}"/>
                </a:ext>
              </a:extLst>
            </p:cNvPr>
            <p:cNvSpPr txBox="1"/>
            <p:nvPr/>
          </p:nvSpPr>
          <p:spPr>
            <a:xfrm>
              <a:off x="1640107" y="1234614"/>
              <a:ext cx="6677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SPACE</a:t>
              </a:r>
            </a:p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EXPLORATION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F55388-766C-A644-A64B-40BF722D62FB}"/>
                </a:ext>
              </a:extLst>
            </p:cNvPr>
            <p:cNvSpPr/>
            <p:nvPr/>
          </p:nvSpPr>
          <p:spPr>
            <a:xfrm>
              <a:off x="1703723" y="1025371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82EB60D-9CB9-F941-BC64-483BBA77E6E2}"/>
                </a:ext>
              </a:extLst>
            </p:cNvPr>
            <p:cNvSpPr/>
            <p:nvPr/>
          </p:nvSpPr>
          <p:spPr>
            <a:xfrm>
              <a:off x="2612621" y="1029709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D80D0B-51DD-E144-AC4E-03CB33C26E15}"/>
                </a:ext>
              </a:extLst>
            </p:cNvPr>
            <p:cNvSpPr/>
            <p:nvPr/>
          </p:nvSpPr>
          <p:spPr>
            <a:xfrm>
              <a:off x="2158172" y="1286945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un 17">
              <a:extLst>
                <a:ext uri="{FF2B5EF4-FFF2-40B4-BE49-F238E27FC236}">
                  <a16:creationId xmlns:a16="http://schemas.microsoft.com/office/drawing/2014/main" id="{9124D2A2-7573-5E42-93DF-C36928B62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5180" y="1222802"/>
              <a:ext cx="274320" cy="274320"/>
            </a:xfrm>
            <a:prstGeom prst="sun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10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C6FE4-C64C-964F-9A30-460A7022F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64A5E-3BF4-204A-9B09-E38F5BF4C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 a scientific framework for an integrated life sciences effort.</a:t>
            </a:r>
          </a:p>
          <a:p>
            <a:r>
              <a:rPr lang="en-US" dirty="0"/>
              <a:t>Pioneer discovery by creating unique opportunities to investigate core biological principles.</a:t>
            </a:r>
          </a:p>
          <a:p>
            <a:r>
              <a:rPr lang="en-US" dirty="0"/>
              <a:t>Explore novel combinations of existing technologies across the relevant disciplines.</a:t>
            </a:r>
          </a:p>
          <a:p>
            <a:r>
              <a:rPr lang="en-US" dirty="0"/>
              <a:t>Develop new technologies and applications in space life sciences.</a:t>
            </a:r>
          </a:p>
          <a:p>
            <a:r>
              <a:rPr lang="en-US" dirty="0"/>
              <a:t>Increase access to spaceflight opportunities</a:t>
            </a:r>
          </a:p>
          <a:p>
            <a:r>
              <a:rPr lang="en-US" dirty="0"/>
              <a:t>Increase research productivity of Earth analogs and simulated natural and spaceflight environments.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111C7-D017-FD4D-8AD4-87E91FEC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51A802-06FF-2A46-87D9-4C60BC6A44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B39ECB5-8D8A-7C40-8978-190A03554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Life Sciences in Space</a:t>
            </a:r>
          </a:p>
        </p:txBody>
      </p:sp>
    </p:spTree>
    <p:extLst>
      <p:ext uri="{BB962C8B-B14F-4D97-AF65-F5344CB8AC3E}">
        <p14:creationId xmlns:p14="http://schemas.microsoft.com/office/powerpoint/2010/main" val="203602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FF04-B92C-E841-8717-8EE5CDAC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Focus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87613-EF47-2C4F-A9DC-771B5E21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22255" cy="4351338"/>
          </a:xfrm>
        </p:spPr>
        <p:txBody>
          <a:bodyPr>
            <a:normAutofit/>
          </a:bodyPr>
          <a:lstStyle/>
          <a:p>
            <a:r>
              <a:rPr lang="en-US" dirty="0"/>
              <a:t>The Science of Astrobiology and Space Biology (June 1, 2020)   </a:t>
            </a:r>
          </a:p>
          <a:p>
            <a:r>
              <a:rPr lang="en-US" dirty="0"/>
              <a:t>The Science of Astrobiology and Space Biology (June 9, 2020)    </a:t>
            </a:r>
          </a:p>
          <a:p>
            <a:r>
              <a:rPr lang="en-US" dirty="0"/>
              <a:t>Technologies for Life Sciences in Space (June 11, 2020)    </a:t>
            </a:r>
          </a:p>
          <a:p>
            <a:r>
              <a:rPr lang="en-US" dirty="0"/>
              <a:t>Technology Needs: Tools We Require on Earth and in Space (June 16, 2020)    </a:t>
            </a:r>
          </a:p>
          <a:p>
            <a:r>
              <a:rPr lang="en-US" dirty="0"/>
              <a:t>Mission Concepts and Mission Campaigns: Answering the Science Questions  (June 18, 2020)    </a:t>
            </a:r>
          </a:p>
          <a:p>
            <a:r>
              <a:rPr lang="en-US" dirty="0"/>
              <a:t>Artificial Intelligence, Machine Learning, Big Data, Data Mining: Fundamentals and Applications (June 23, 2020)   </a:t>
            </a:r>
          </a:p>
          <a:p>
            <a:r>
              <a:rPr lang="en-US" dirty="0"/>
              <a:t>Strategy, Capabilities, Facilities, and Building the Community (July 1, 2020)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01209-D0F3-C640-B88D-C42B1C05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51A802-06FF-2A46-87D9-4C60BC6A441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FF16A2-0531-9346-835A-5F8087F8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Life Sciences in Space</a:t>
            </a:r>
          </a:p>
        </p:txBody>
      </p:sp>
    </p:spTree>
    <p:extLst>
      <p:ext uri="{BB962C8B-B14F-4D97-AF65-F5344CB8AC3E}">
        <p14:creationId xmlns:p14="http://schemas.microsoft.com/office/powerpoint/2010/main" val="26643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5388-5380-EB49-BD32-15A44590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Key Concepts and Ideas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34A9D-D0D4-7E4F-95A5-0CD410C14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9035976" cy="52726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NASA biosciences are interested in:</a:t>
            </a:r>
          </a:p>
          <a:p>
            <a:pPr lvl="1"/>
            <a:r>
              <a:rPr lang="en-US" dirty="0"/>
              <a:t>diversity of life</a:t>
            </a:r>
          </a:p>
          <a:p>
            <a:pPr lvl="1"/>
            <a:r>
              <a:rPr lang="en-US" dirty="0"/>
              <a:t>tolerance/adaptation of life to environments beyond Earth</a:t>
            </a:r>
          </a:p>
          <a:p>
            <a:r>
              <a:rPr lang="en-US" dirty="0"/>
              <a:t>Common scientific questions: </a:t>
            </a:r>
          </a:p>
          <a:p>
            <a:pPr lvl="1"/>
            <a:r>
              <a:rPr lang="en-US" dirty="0"/>
              <a:t>effects of radiation and gravity</a:t>
            </a:r>
          </a:p>
          <a:p>
            <a:pPr lvl="1"/>
            <a:r>
              <a:rPr lang="en-US" dirty="0"/>
              <a:t>response of biofilms to the space environment</a:t>
            </a:r>
          </a:p>
          <a:p>
            <a:pPr lvl="1"/>
            <a:r>
              <a:rPr lang="en-US" dirty="0"/>
              <a:t>microbe interactions with regolith and surfaces</a:t>
            </a:r>
          </a:p>
          <a:p>
            <a:pPr lvl="1"/>
            <a:r>
              <a:rPr lang="en-US" dirty="0"/>
              <a:t>virology</a:t>
            </a:r>
          </a:p>
          <a:p>
            <a:r>
              <a:rPr lang="en-US" dirty="0"/>
              <a:t>Development of a Roadmap:</a:t>
            </a:r>
          </a:p>
          <a:p>
            <a:pPr lvl="1"/>
            <a:r>
              <a:rPr lang="en-US" dirty="0"/>
              <a:t>defines the scientific areas </a:t>
            </a:r>
          </a:p>
          <a:p>
            <a:pPr lvl="1"/>
            <a:r>
              <a:rPr lang="en-US" dirty="0"/>
              <a:t>explore overlapping goals of both astrobiology and space biology </a:t>
            </a:r>
            <a:endParaRPr lang="en-US" strike="sngStrike" dirty="0"/>
          </a:p>
          <a:p>
            <a:r>
              <a:rPr lang="en-US" dirty="0"/>
              <a:t>Implementation of joint spaceflight technology and missions: </a:t>
            </a:r>
          </a:p>
          <a:p>
            <a:pPr lvl="1"/>
            <a:r>
              <a:rPr lang="en-US" dirty="0"/>
              <a:t>microfluidics</a:t>
            </a:r>
          </a:p>
          <a:p>
            <a:pPr lvl="1"/>
            <a:r>
              <a:rPr lang="en-US" dirty="0"/>
              <a:t>next-gen microimaging and </a:t>
            </a:r>
            <a:r>
              <a:rPr lang="en-US" dirty="0" err="1"/>
              <a:t>spectroelectrochemistry</a:t>
            </a:r>
            <a:endParaRPr lang="en-US" strike="sngStrike" dirty="0"/>
          </a:p>
          <a:p>
            <a:pPr lvl="1"/>
            <a:r>
              <a:rPr lang="en-US" dirty="0"/>
              <a:t>capability to maintain diverse microbial communities in space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7B311-451F-FC42-9E3D-224524AD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51A802-06FF-2A46-87D9-4C60BC6A441E}" type="slidenum">
              <a:rPr lang="en-US" smtClean="0"/>
              <a:t>6</a:t>
            </a:fld>
            <a:endParaRPr lang="en-US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93B38A89-3BAC-BD45-A498-94263BC0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Life Sciences in Space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41A1C9-73F5-3F46-8441-21E32FDAF4BF}"/>
              </a:ext>
            </a:extLst>
          </p:cNvPr>
          <p:cNvGrpSpPr/>
          <p:nvPr/>
        </p:nvGrpSpPr>
        <p:grpSpPr>
          <a:xfrm>
            <a:off x="10062477" y="4914140"/>
            <a:ext cx="1689967" cy="1193089"/>
            <a:chOff x="1640107" y="761593"/>
            <a:chExt cx="1689967" cy="119308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229B24E-F608-5D4F-BB3E-8EA8AA0E2BFE}"/>
                </a:ext>
              </a:extLst>
            </p:cNvPr>
            <p:cNvSpPr/>
            <p:nvPr/>
          </p:nvSpPr>
          <p:spPr>
            <a:xfrm>
              <a:off x="2612621" y="1025371"/>
              <a:ext cx="667738" cy="6677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96A69B-399D-B246-AEB6-E63FAFCB15ED}"/>
                </a:ext>
              </a:extLst>
            </p:cNvPr>
            <p:cNvSpPr/>
            <p:nvPr/>
          </p:nvSpPr>
          <p:spPr>
            <a:xfrm>
              <a:off x="1703723" y="1025372"/>
              <a:ext cx="667738" cy="66773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A3CD58-D761-0249-A166-4571E0490039}"/>
                </a:ext>
              </a:extLst>
            </p:cNvPr>
            <p:cNvSpPr/>
            <p:nvPr/>
          </p:nvSpPr>
          <p:spPr>
            <a:xfrm>
              <a:off x="2158172" y="1284128"/>
              <a:ext cx="667738" cy="6677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EFAF424-C79B-E74F-9258-BCD529103C2B}"/>
                </a:ext>
              </a:extLst>
            </p:cNvPr>
            <p:cNvSpPr/>
            <p:nvPr/>
          </p:nvSpPr>
          <p:spPr>
            <a:xfrm>
              <a:off x="2158172" y="761593"/>
              <a:ext cx="667738" cy="6677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529BF3-57B8-2B48-9C8F-1AEA300A13E2}"/>
                </a:ext>
              </a:extLst>
            </p:cNvPr>
            <p:cNvSpPr txBox="1"/>
            <p:nvPr/>
          </p:nvSpPr>
          <p:spPr>
            <a:xfrm>
              <a:off x="2140127" y="921011"/>
              <a:ext cx="72006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 BIOLOGY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486DE7-7DFD-4343-B211-49900524E55F}"/>
                </a:ext>
              </a:extLst>
            </p:cNvPr>
            <p:cNvSpPr txBox="1"/>
            <p:nvPr/>
          </p:nvSpPr>
          <p:spPr>
            <a:xfrm>
              <a:off x="2149744" y="1616165"/>
              <a:ext cx="7040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ASTROBIOLOGY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BFF9FD-2FDD-1849-BD63-DFA319585CAE}"/>
                </a:ext>
              </a:extLst>
            </p:cNvPr>
            <p:cNvSpPr txBox="1"/>
            <p:nvPr/>
          </p:nvSpPr>
          <p:spPr>
            <a:xfrm>
              <a:off x="2716380" y="1234614"/>
              <a:ext cx="6136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PLANETARY PROTECTION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1F5DF12-53C0-9949-AAE8-A32768A245C3}"/>
                </a:ext>
              </a:extLst>
            </p:cNvPr>
            <p:cNvSpPr txBox="1"/>
            <p:nvPr/>
          </p:nvSpPr>
          <p:spPr>
            <a:xfrm>
              <a:off x="1640107" y="1234614"/>
              <a:ext cx="6677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SPACE</a:t>
              </a:r>
            </a:p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EXPLORATION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7BD4B7-FA0B-F24D-90B7-284E5FB2EE8D}"/>
                </a:ext>
              </a:extLst>
            </p:cNvPr>
            <p:cNvSpPr/>
            <p:nvPr/>
          </p:nvSpPr>
          <p:spPr>
            <a:xfrm>
              <a:off x="1703723" y="1025371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5CF6525-64EA-9E47-BF45-65AA0A9E18C0}"/>
                </a:ext>
              </a:extLst>
            </p:cNvPr>
            <p:cNvSpPr/>
            <p:nvPr/>
          </p:nvSpPr>
          <p:spPr>
            <a:xfrm>
              <a:off x="2612621" y="1029709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9E03A55-6526-0D44-801E-8D5F40E48999}"/>
                </a:ext>
              </a:extLst>
            </p:cNvPr>
            <p:cNvSpPr/>
            <p:nvPr/>
          </p:nvSpPr>
          <p:spPr>
            <a:xfrm>
              <a:off x="2158172" y="1286945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Sun 33">
              <a:extLst>
                <a:ext uri="{FF2B5EF4-FFF2-40B4-BE49-F238E27FC236}">
                  <a16:creationId xmlns:a16="http://schemas.microsoft.com/office/drawing/2014/main" id="{975E35D9-91F2-F04A-9484-61FBEDBD20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5180" y="1222802"/>
              <a:ext cx="274320" cy="274320"/>
            </a:xfrm>
            <a:prstGeom prst="sun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05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5388-5380-EB49-BD32-15A44590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Key Concepts and Ideas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34A9D-D0D4-7E4F-95A5-0CD410C14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9557084" cy="5272685"/>
          </a:xfrm>
        </p:spPr>
        <p:txBody>
          <a:bodyPr>
            <a:normAutofit/>
          </a:bodyPr>
          <a:lstStyle/>
          <a:p>
            <a:r>
              <a:rPr lang="en-US" dirty="0"/>
              <a:t>Workshop participants expressed significant interest to: </a:t>
            </a:r>
          </a:p>
          <a:p>
            <a:r>
              <a:rPr lang="en-US" dirty="0"/>
              <a:t>Create an artificial intelligence and machine learning “sandbox” for bioscience. </a:t>
            </a:r>
          </a:p>
          <a:p>
            <a:r>
              <a:rPr lang="en-US" dirty="0"/>
              <a:t>Establish interoperability across genetic, space biology, medical, and astrobiology databases.</a:t>
            </a:r>
          </a:p>
          <a:p>
            <a:r>
              <a:rPr lang="en-US" dirty="0"/>
              <a:t>Create a database </a:t>
            </a:r>
            <a:r>
              <a:rPr lang="en-US" dirty="0" err="1"/>
              <a:t>collaboratorium</a:t>
            </a:r>
            <a:r>
              <a:rPr lang="en-US" dirty="0"/>
              <a:t>. </a:t>
            </a:r>
          </a:p>
          <a:p>
            <a:r>
              <a:rPr lang="en-US" dirty="0"/>
              <a:t>Expand community engagement with planetary protection.</a:t>
            </a:r>
          </a:p>
          <a:p>
            <a:pPr lvl="1"/>
            <a:r>
              <a:rPr lang="en-US" dirty="0"/>
              <a:t>common interests in minimizing contamination of spacecraft, experimental facilities, and lunar, Mars and other bodies. </a:t>
            </a:r>
          </a:p>
          <a:p>
            <a:pPr lvl="1"/>
            <a:r>
              <a:rPr lang="en-US" dirty="0"/>
              <a:t>the broader community must own this!</a:t>
            </a:r>
          </a:p>
          <a:p>
            <a:r>
              <a:rPr lang="en-US" dirty="0"/>
              <a:t>Uncover synergies with synthetic biology and bioengineering.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7B311-451F-FC42-9E3D-224524AD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51A802-06FF-2A46-87D9-4C60BC6A441E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E0A1535-8F9C-D84F-BA7C-1EB70B8F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Life Sciences in Space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84402C-CAC9-934E-A338-B8F040FF4DB5}"/>
              </a:ext>
            </a:extLst>
          </p:cNvPr>
          <p:cNvGrpSpPr/>
          <p:nvPr/>
        </p:nvGrpSpPr>
        <p:grpSpPr>
          <a:xfrm>
            <a:off x="10062477" y="4914140"/>
            <a:ext cx="1689967" cy="1193089"/>
            <a:chOff x="1640107" y="761593"/>
            <a:chExt cx="1689967" cy="119308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839640-C7CD-874B-8110-38556A738EB4}"/>
                </a:ext>
              </a:extLst>
            </p:cNvPr>
            <p:cNvSpPr/>
            <p:nvPr/>
          </p:nvSpPr>
          <p:spPr>
            <a:xfrm>
              <a:off x="2612621" y="1025371"/>
              <a:ext cx="667738" cy="6677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C24A693-734D-044A-B3D2-A85BBB692F59}"/>
                </a:ext>
              </a:extLst>
            </p:cNvPr>
            <p:cNvSpPr/>
            <p:nvPr/>
          </p:nvSpPr>
          <p:spPr>
            <a:xfrm>
              <a:off x="1703723" y="1025372"/>
              <a:ext cx="667738" cy="66773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6D455FE-F562-214A-BBB0-D235877E803A}"/>
                </a:ext>
              </a:extLst>
            </p:cNvPr>
            <p:cNvSpPr/>
            <p:nvPr/>
          </p:nvSpPr>
          <p:spPr>
            <a:xfrm>
              <a:off x="2158172" y="1284128"/>
              <a:ext cx="667738" cy="6677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3D0DA47-13BB-064E-9DDC-8C96CC6EB047}"/>
                </a:ext>
              </a:extLst>
            </p:cNvPr>
            <p:cNvSpPr/>
            <p:nvPr/>
          </p:nvSpPr>
          <p:spPr>
            <a:xfrm>
              <a:off x="2158172" y="761593"/>
              <a:ext cx="667738" cy="6677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82D1C7-56CB-3F49-AB20-AE98961529A2}"/>
                </a:ext>
              </a:extLst>
            </p:cNvPr>
            <p:cNvSpPr txBox="1"/>
            <p:nvPr/>
          </p:nvSpPr>
          <p:spPr>
            <a:xfrm>
              <a:off x="2140127" y="921011"/>
              <a:ext cx="72006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 BIOLOGY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69235A-39CF-164A-867B-929C5E242567}"/>
                </a:ext>
              </a:extLst>
            </p:cNvPr>
            <p:cNvSpPr txBox="1"/>
            <p:nvPr/>
          </p:nvSpPr>
          <p:spPr>
            <a:xfrm>
              <a:off x="2149744" y="1616165"/>
              <a:ext cx="7040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ASTROBIOLOGY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8E6A6A-A502-2F47-A52A-97C39D323DB3}"/>
                </a:ext>
              </a:extLst>
            </p:cNvPr>
            <p:cNvSpPr txBox="1"/>
            <p:nvPr/>
          </p:nvSpPr>
          <p:spPr>
            <a:xfrm>
              <a:off x="2716380" y="1234614"/>
              <a:ext cx="6136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PLANETARY PROTECTION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CE4B89-A793-9442-BD4F-AB4BA8CADCA4}"/>
                </a:ext>
              </a:extLst>
            </p:cNvPr>
            <p:cNvSpPr txBox="1"/>
            <p:nvPr/>
          </p:nvSpPr>
          <p:spPr>
            <a:xfrm>
              <a:off x="1640107" y="1234614"/>
              <a:ext cx="6677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SPACE</a:t>
              </a:r>
            </a:p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EXPLORATION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1AA314E-9755-DE48-B496-FFE40B17C39A}"/>
                </a:ext>
              </a:extLst>
            </p:cNvPr>
            <p:cNvSpPr/>
            <p:nvPr/>
          </p:nvSpPr>
          <p:spPr>
            <a:xfrm>
              <a:off x="1703723" y="1025371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847B253-6F4A-4A4D-B01F-C9E24BA2E565}"/>
                </a:ext>
              </a:extLst>
            </p:cNvPr>
            <p:cNvSpPr/>
            <p:nvPr/>
          </p:nvSpPr>
          <p:spPr>
            <a:xfrm>
              <a:off x="2612621" y="1029709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11C02D2-F721-1349-A3AA-6D782382286C}"/>
                </a:ext>
              </a:extLst>
            </p:cNvPr>
            <p:cNvSpPr/>
            <p:nvPr/>
          </p:nvSpPr>
          <p:spPr>
            <a:xfrm>
              <a:off x="2158172" y="1286945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Sun 31">
              <a:extLst>
                <a:ext uri="{FF2B5EF4-FFF2-40B4-BE49-F238E27FC236}">
                  <a16:creationId xmlns:a16="http://schemas.microsoft.com/office/drawing/2014/main" id="{73394E6F-DB40-614A-A82A-7AF4FFC76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5180" y="1222802"/>
              <a:ext cx="274320" cy="274320"/>
            </a:xfrm>
            <a:prstGeom prst="sun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48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5388-5380-EB49-BD32-15A44590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Key Concepts and Ideas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34A9D-D0D4-7E4F-95A5-0CD410C14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5272685"/>
          </a:xfrm>
        </p:spPr>
        <p:txBody>
          <a:bodyPr>
            <a:normAutofit/>
          </a:bodyPr>
          <a:lstStyle/>
          <a:p>
            <a:r>
              <a:rPr lang="en-US" dirty="0"/>
              <a:t>Coordinate common environmental simulation chambers, facilities, and analog field sites. </a:t>
            </a:r>
          </a:p>
          <a:p>
            <a:r>
              <a:rPr lang="en-US" dirty="0"/>
              <a:t>Engage astrobiologists and space biologists in human-in-the-loop field operation trials.</a:t>
            </a:r>
          </a:p>
          <a:p>
            <a:r>
              <a:rPr lang="en-US" dirty="0"/>
              <a:t>Bridge the gulf between the perspective and culture of engineers and scientists.</a:t>
            </a:r>
          </a:p>
          <a:p>
            <a:r>
              <a:rPr lang="en-US" dirty="0"/>
              <a:t>Cross-train personnel in the special requirements for conducting biological investigations in space and developing missions.</a:t>
            </a:r>
          </a:p>
          <a:p>
            <a:r>
              <a:rPr lang="en-US" dirty="0"/>
              <a:t>Proactively pursue collaborations with astrophysics, </a:t>
            </a:r>
            <a:r>
              <a:rPr lang="en-US" dirty="0" err="1"/>
              <a:t>heliophysics</a:t>
            </a:r>
            <a:r>
              <a:rPr lang="en-US" dirty="0"/>
              <a:t>, Earth, and planetary science. </a:t>
            </a:r>
          </a:p>
          <a:p>
            <a:r>
              <a:rPr lang="en-US" dirty="0"/>
              <a:t>$$$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7B311-451F-FC42-9E3D-224524AD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951A802-06FF-2A46-87D9-4C60BC6A441E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6BA7B4-342C-C143-B892-FCAD7D74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Life Sciences in Space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F735BC-150D-3148-BD82-11A1A426F6BB}"/>
              </a:ext>
            </a:extLst>
          </p:cNvPr>
          <p:cNvGrpSpPr/>
          <p:nvPr/>
        </p:nvGrpSpPr>
        <p:grpSpPr>
          <a:xfrm>
            <a:off x="10062477" y="4914140"/>
            <a:ext cx="1689967" cy="1193089"/>
            <a:chOff x="1640107" y="761593"/>
            <a:chExt cx="1689967" cy="119308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8AAB61-8DEA-5348-8593-240579BCA4DE}"/>
                </a:ext>
              </a:extLst>
            </p:cNvPr>
            <p:cNvSpPr/>
            <p:nvPr/>
          </p:nvSpPr>
          <p:spPr>
            <a:xfrm>
              <a:off x="2612621" y="1025371"/>
              <a:ext cx="667738" cy="6677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CA88CCD-423D-8C42-A232-364079B734A3}"/>
                </a:ext>
              </a:extLst>
            </p:cNvPr>
            <p:cNvSpPr/>
            <p:nvPr/>
          </p:nvSpPr>
          <p:spPr>
            <a:xfrm>
              <a:off x="1703723" y="1025372"/>
              <a:ext cx="667738" cy="66773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8CBFAB3-EB17-BC44-BD18-7D762E750C12}"/>
                </a:ext>
              </a:extLst>
            </p:cNvPr>
            <p:cNvSpPr/>
            <p:nvPr/>
          </p:nvSpPr>
          <p:spPr>
            <a:xfrm>
              <a:off x="2158172" y="1284128"/>
              <a:ext cx="667738" cy="6677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B4621EF-6A70-034E-A209-C4B207F92433}"/>
                </a:ext>
              </a:extLst>
            </p:cNvPr>
            <p:cNvSpPr/>
            <p:nvPr/>
          </p:nvSpPr>
          <p:spPr>
            <a:xfrm>
              <a:off x="2158172" y="761593"/>
              <a:ext cx="667738" cy="6677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B66EEA-5C04-5D43-B354-980E8FA500D2}"/>
                </a:ext>
              </a:extLst>
            </p:cNvPr>
            <p:cNvSpPr txBox="1"/>
            <p:nvPr/>
          </p:nvSpPr>
          <p:spPr>
            <a:xfrm>
              <a:off x="2140127" y="921011"/>
              <a:ext cx="72006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 BIOLOGY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019442-89DE-E341-B184-F23F72A10A6C}"/>
                </a:ext>
              </a:extLst>
            </p:cNvPr>
            <p:cNvSpPr txBox="1"/>
            <p:nvPr/>
          </p:nvSpPr>
          <p:spPr>
            <a:xfrm>
              <a:off x="2149744" y="1616165"/>
              <a:ext cx="7040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ASTROBIOLOGY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EA76DD-79A1-7648-9B3B-D145DC3D50A3}"/>
                </a:ext>
              </a:extLst>
            </p:cNvPr>
            <p:cNvSpPr txBox="1"/>
            <p:nvPr/>
          </p:nvSpPr>
          <p:spPr>
            <a:xfrm>
              <a:off x="2716380" y="1234614"/>
              <a:ext cx="6136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PLANETARY PROTECTION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692D1F-B929-374D-AA3D-2B28D48E6D73}"/>
                </a:ext>
              </a:extLst>
            </p:cNvPr>
            <p:cNvSpPr txBox="1"/>
            <p:nvPr/>
          </p:nvSpPr>
          <p:spPr>
            <a:xfrm>
              <a:off x="1640107" y="1234614"/>
              <a:ext cx="6677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SPACE</a:t>
              </a:r>
            </a:p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EXPLORATION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AAC55D3-A0B1-5C40-8EA4-1E0893BEDDFF}"/>
                </a:ext>
              </a:extLst>
            </p:cNvPr>
            <p:cNvSpPr/>
            <p:nvPr/>
          </p:nvSpPr>
          <p:spPr>
            <a:xfrm>
              <a:off x="1703723" y="1025371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0AE05C-4027-0949-9807-22F2A1D1EDE6}"/>
                </a:ext>
              </a:extLst>
            </p:cNvPr>
            <p:cNvSpPr/>
            <p:nvPr/>
          </p:nvSpPr>
          <p:spPr>
            <a:xfrm>
              <a:off x="2612621" y="1029709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CE1E612-7516-F043-A896-4C92113EBFD3}"/>
                </a:ext>
              </a:extLst>
            </p:cNvPr>
            <p:cNvSpPr/>
            <p:nvPr/>
          </p:nvSpPr>
          <p:spPr>
            <a:xfrm>
              <a:off x="2158172" y="1286945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un 18">
              <a:extLst>
                <a:ext uri="{FF2B5EF4-FFF2-40B4-BE49-F238E27FC236}">
                  <a16:creationId xmlns:a16="http://schemas.microsoft.com/office/drawing/2014/main" id="{F35AF402-C72C-6C41-BD84-D047A23645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5180" y="1222802"/>
              <a:ext cx="274320" cy="274320"/>
            </a:xfrm>
            <a:prstGeom prst="sun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227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9A26-C8A7-4B4A-87DF-ADC11B16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60D18-5B6C-7648-8325-50073519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A802-06FF-2A46-87D9-4C60BC6A441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870287E-8B74-5B40-B024-E7E5E87B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The Arc of Life Sciences in Space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D1A048E-22C6-974C-B3FB-3C043142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7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White Paper: “Strategy for the Integration of Life Sciences in Space”</a:t>
            </a:r>
          </a:p>
          <a:p>
            <a:pPr lvl="1">
              <a:spcAft>
                <a:spcPts val="500"/>
              </a:spcAft>
            </a:pPr>
            <a:r>
              <a:rPr lang="en-US" u="sng" dirty="0">
                <a:solidFill>
                  <a:schemeClr val="accent4"/>
                </a:solidFill>
              </a:rPr>
              <a:t>http://surveygizmoresponseuploads.s3.amazonaws.com/</a:t>
            </a:r>
            <a:r>
              <a:rPr lang="en-US" u="sng" dirty="0" err="1">
                <a:solidFill>
                  <a:schemeClr val="accent4"/>
                </a:solidFill>
              </a:rPr>
              <a:t>fileuploads</a:t>
            </a:r>
            <a:r>
              <a:rPr lang="en-US" u="sng" dirty="0">
                <a:solidFill>
                  <a:schemeClr val="accent4"/>
                </a:solidFill>
              </a:rPr>
              <a:t>/623127/5489366/209-9b00f6f95f78193d6fb1dbec5aa06823_Rask_White_Paper_Strategy_for_Integration_of_Life_Sciences_in_Space.pdf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Virtual Workshop Website: </a:t>
            </a:r>
          </a:p>
          <a:p>
            <a:pPr lvl="1">
              <a:spcAft>
                <a:spcPts val="500"/>
              </a:spcAft>
            </a:pPr>
            <a:r>
              <a:rPr lang="en-US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https://www.nasa.gov/ames/research/arc-of-life/virtual-workshops</a:t>
            </a:r>
            <a:r>
              <a:rPr lang="en-US" u="sng" dirty="0">
                <a:solidFill>
                  <a:schemeClr val="accent4"/>
                </a:solidFill>
              </a:rPr>
              <a:t>/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/>
              <a:t>The ASGSR 2020 presentation</a:t>
            </a:r>
          </a:p>
          <a:p>
            <a:pPr lvl="1">
              <a:spcAft>
                <a:spcPts val="500"/>
              </a:spcAft>
            </a:pPr>
            <a:r>
              <a:rPr lang="en-US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https://asgsr.org/</a:t>
            </a:r>
            <a:endParaRPr lang="en-US" dirty="0"/>
          </a:p>
          <a:p>
            <a:r>
              <a:rPr lang="en-US" dirty="0" err="1"/>
              <a:t>AbSciCon</a:t>
            </a:r>
            <a:r>
              <a:rPr lang="en-US" dirty="0"/>
              <a:t> 2021 Session Proposal: “Common Scientific and Technological Interests Between Astrobiology and Space Biology”</a:t>
            </a:r>
          </a:p>
          <a:p>
            <a:pPr lvl="1">
              <a:spcAft>
                <a:spcPts val="500"/>
              </a:spcAft>
            </a:pPr>
            <a:r>
              <a:rPr lang="en-US" u="sng" dirty="0">
                <a:solidFill>
                  <a:schemeClr val="accent4"/>
                </a:solidFill>
              </a:rPr>
              <a:t>https://</a:t>
            </a:r>
            <a:r>
              <a:rPr lang="en-US" u="sng" dirty="0" err="1">
                <a:solidFill>
                  <a:schemeClr val="accent4"/>
                </a:solidFill>
              </a:rPr>
              <a:t>www.agu.org</a:t>
            </a:r>
            <a:r>
              <a:rPr lang="en-US" u="sng" dirty="0">
                <a:solidFill>
                  <a:schemeClr val="accent4"/>
                </a:solidFill>
              </a:rPr>
              <a:t>/</a:t>
            </a:r>
            <a:r>
              <a:rPr lang="en-US" u="sng" dirty="0" err="1">
                <a:solidFill>
                  <a:schemeClr val="accent4"/>
                </a:solidFill>
              </a:rPr>
              <a:t>AbSciCon</a:t>
            </a:r>
            <a:endParaRPr lang="en-US" dirty="0"/>
          </a:p>
          <a:p>
            <a:r>
              <a:rPr lang="en-US" dirty="0"/>
              <a:t>Previous presentations</a:t>
            </a:r>
          </a:p>
          <a:p>
            <a:pPr lvl="1"/>
            <a:r>
              <a:rPr lang="en-US" u="sng" dirty="0">
                <a:solidFill>
                  <a:schemeClr val="accent4"/>
                </a:solidFill>
              </a:rPr>
              <a:t>ASGSR </a:t>
            </a:r>
          </a:p>
          <a:p>
            <a:pPr lvl="1"/>
            <a:r>
              <a:rPr lang="en-US" u="sng" dirty="0">
                <a:solidFill>
                  <a:schemeClr val="accent4"/>
                </a:solidFill>
              </a:rPr>
              <a:t>NASAHQ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5E0B81-9D34-FD4D-996E-8CB0C1570879}"/>
              </a:ext>
            </a:extLst>
          </p:cNvPr>
          <p:cNvGrpSpPr/>
          <p:nvPr/>
        </p:nvGrpSpPr>
        <p:grpSpPr>
          <a:xfrm>
            <a:off x="10062477" y="4914140"/>
            <a:ext cx="1689967" cy="1193089"/>
            <a:chOff x="1640107" y="761593"/>
            <a:chExt cx="1689967" cy="119308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BCDB98B-9A27-6C4B-AA22-7138612E2B41}"/>
                </a:ext>
              </a:extLst>
            </p:cNvPr>
            <p:cNvSpPr/>
            <p:nvPr/>
          </p:nvSpPr>
          <p:spPr>
            <a:xfrm>
              <a:off x="2612621" y="1025371"/>
              <a:ext cx="667738" cy="66773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E35F7A6-C313-E44A-9987-662671D9C609}"/>
                </a:ext>
              </a:extLst>
            </p:cNvPr>
            <p:cNvSpPr/>
            <p:nvPr/>
          </p:nvSpPr>
          <p:spPr>
            <a:xfrm>
              <a:off x="1703723" y="1025372"/>
              <a:ext cx="667738" cy="66773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4AA4608-AB1B-0044-AD32-95F5C26BA6D4}"/>
                </a:ext>
              </a:extLst>
            </p:cNvPr>
            <p:cNvSpPr/>
            <p:nvPr/>
          </p:nvSpPr>
          <p:spPr>
            <a:xfrm>
              <a:off x="2158172" y="1284128"/>
              <a:ext cx="667738" cy="66773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7039CC9-E5B9-3C42-8725-D9CF896681A5}"/>
                </a:ext>
              </a:extLst>
            </p:cNvPr>
            <p:cNvSpPr/>
            <p:nvPr/>
          </p:nvSpPr>
          <p:spPr>
            <a:xfrm>
              <a:off x="2158172" y="761593"/>
              <a:ext cx="667738" cy="6677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CBAAB1-68AD-A340-B590-69362E66FFEA}"/>
                </a:ext>
              </a:extLst>
            </p:cNvPr>
            <p:cNvSpPr txBox="1"/>
            <p:nvPr/>
          </p:nvSpPr>
          <p:spPr>
            <a:xfrm>
              <a:off x="2140127" y="921011"/>
              <a:ext cx="72006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SPACE BIOLOGY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3865075-421F-D743-B954-B1BB1DCECD16}"/>
                </a:ext>
              </a:extLst>
            </p:cNvPr>
            <p:cNvSpPr txBox="1"/>
            <p:nvPr/>
          </p:nvSpPr>
          <p:spPr>
            <a:xfrm>
              <a:off x="2149744" y="1616165"/>
              <a:ext cx="704039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ASTROBIOLOGY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855BA0-753A-344B-9A29-4E8738D35B7F}"/>
                </a:ext>
              </a:extLst>
            </p:cNvPr>
            <p:cNvSpPr txBox="1"/>
            <p:nvPr/>
          </p:nvSpPr>
          <p:spPr>
            <a:xfrm>
              <a:off x="2716380" y="1234614"/>
              <a:ext cx="6136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PLANETARY PROTECTION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50CE81-7407-9746-9583-E775A7CABF71}"/>
                </a:ext>
              </a:extLst>
            </p:cNvPr>
            <p:cNvSpPr txBox="1"/>
            <p:nvPr/>
          </p:nvSpPr>
          <p:spPr>
            <a:xfrm>
              <a:off x="1640107" y="1234614"/>
              <a:ext cx="6677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 SPACE</a:t>
              </a:r>
            </a:p>
            <a:p>
              <a:pPr algn="ctr"/>
              <a:r>
                <a:rPr lang="en-US" sz="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EXPLORATION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AC05B42-B851-5041-A74C-11D196F4B1CD}"/>
                </a:ext>
              </a:extLst>
            </p:cNvPr>
            <p:cNvSpPr/>
            <p:nvPr/>
          </p:nvSpPr>
          <p:spPr>
            <a:xfrm>
              <a:off x="1703723" y="1025371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99C267F-9460-5D4A-ABDD-4A425ADB5DF4}"/>
                </a:ext>
              </a:extLst>
            </p:cNvPr>
            <p:cNvSpPr/>
            <p:nvPr/>
          </p:nvSpPr>
          <p:spPr>
            <a:xfrm>
              <a:off x="2612621" y="1029709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A5D252E-6C31-9C45-9CE9-0DFF513101BA}"/>
                </a:ext>
              </a:extLst>
            </p:cNvPr>
            <p:cNvSpPr/>
            <p:nvPr/>
          </p:nvSpPr>
          <p:spPr>
            <a:xfrm>
              <a:off x="2158172" y="1286945"/>
              <a:ext cx="667738" cy="66773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un 35">
              <a:extLst>
                <a:ext uri="{FF2B5EF4-FFF2-40B4-BE49-F238E27FC236}">
                  <a16:creationId xmlns:a16="http://schemas.microsoft.com/office/drawing/2014/main" id="{7E85B21D-DE16-AD4E-8D83-7FC6668AF7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55180" y="1222802"/>
              <a:ext cx="274320" cy="274320"/>
            </a:xfrm>
            <a:prstGeom prst="sun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6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8836</TotalTime>
  <Words>993</Words>
  <Application>Microsoft Macintosh PowerPoint</Application>
  <PresentationFormat>Widescreen</PresentationFormat>
  <Paragraphs>150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 Integration of Life Sciences in Space: Astrobiology and Space Biology Virtual Workshops Report</vt:lpstr>
      <vt:lpstr>Motivation</vt:lpstr>
      <vt:lpstr>Vision</vt:lpstr>
      <vt:lpstr>Goals</vt:lpstr>
      <vt:lpstr>Workshop Focus Areas</vt:lpstr>
      <vt:lpstr>Emerging Key Concepts and Ideas (1)</vt:lpstr>
      <vt:lpstr>Emerging Key Concepts and Ideas (2)</vt:lpstr>
      <vt:lpstr>Emerging Key Concepts and Ideas (3)</vt:lpstr>
      <vt:lpstr>Resources</vt:lpstr>
      <vt:lpstr>Organizing Committee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Bajpayee, Jaya (ARC-S)</dc:creator>
  <cp:keywords/>
  <dc:description/>
  <cp:lastModifiedBy>Rask, Jon (ARC-D)</cp:lastModifiedBy>
  <cp:revision>180</cp:revision>
  <dcterms:created xsi:type="dcterms:W3CDTF">2020-02-20T00:17:10Z</dcterms:created>
  <dcterms:modified xsi:type="dcterms:W3CDTF">2020-10-09T03:47:37Z</dcterms:modified>
  <cp:category/>
</cp:coreProperties>
</file>