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93" r:id="rId3"/>
    <p:sldId id="394" r:id="rId4"/>
    <p:sldId id="343" r:id="rId5"/>
    <p:sldId id="371" r:id="rId6"/>
    <p:sldId id="384" r:id="rId7"/>
    <p:sldId id="388" r:id="rId8"/>
    <p:sldId id="390" r:id="rId9"/>
    <p:sldId id="392" r:id="rId10"/>
    <p:sldId id="3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lson, William G. (MSFC-EM10)[ESSSA]" initials="TWG(" lastIdx="6" clrIdx="0">
    <p:extLst>
      <p:ext uri="{19B8F6BF-5375-455C-9EA6-DF929625EA0E}">
        <p15:presenceInfo xmlns:p15="http://schemas.microsoft.com/office/powerpoint/2012/main" userId="S-1-5-21-330711430-3775241029-4075259233-6290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4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belcher\Documents\3D%20Printed%20ECLSS%20Fins\Travis%20Models\Fin%20Table%20and%20Calculat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63377743542926"/>
          <c:y val="2.5808620855286981E-2"/>
          <c:w val="0.79476457490831065"/>
          <c:h val="0.8091104583494984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Solid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Sheet1!$N$4</c:f>
              <c:numCache>
                <c:formatCode>0.000</c:formatCode>
                <c:ptCount val="1"/>
                <c:pt idx="0">
                  <c:v>0</c:v>
                </c:pt>
              </c:numCache>
            </c:numRef>
          </c:xVal>
          <c:yVal>
            <c:numRef>
              <c:f>Sheet1!$K$4</c:f>
              <c:numCache>
                <c:formatCode>General</c:formatCode>
                <c:ptCount val="1"/>
                <c:pt idx="0">
                  <c:v>204.90123760347512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B8A-4B5F-8A88-0F1CFF672DD0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Medium Lattice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Sheet1!$N$5</c:f>
              <c:numCache>
                <c:formatCode>0.000</c:formatCode>
                <c:ptCount val="1"/>
                <c:pt idx="0">
                  <c:v>0.87255102040816324</c:v>
                </c:pt>
              </c:numCache>
            </c:numRef>
          </c:xVal>
          <c:yVal>
            <c:numRef>
              <c:f>Sheet1!$K$5</c:f>
              <c:numCache>
                <c:formatCode>General</c:formatCode>
                <c:ptCount val="1"/>
                <c:pt idx="0">
                  <c:v>11.037405768148256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B8A-4B5F-8A88-0F1CFF672DD0}"/>
            </c:ext>
          </c:extLst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Thick Lattice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Sheet1!$N$6</c:f>
              <c:numCache>
                <c:formatCode>0.000</c:formatCode>
                <c:ptCount val="1"/>
                <c:pt idx="0">
                  <c:v>0.75117346938775509</c:v>
                </c:pt>
              </c:numCache>
            </c:numRef>
          </c:xVal>
          <c:yVal>
            <c:numRef>
              <c:f>Sheet1!$K$6</c:f>
              <c:numCache>
                <c:formatCode>General</c:formatCode>
                <c:ptCount val="1"/>
                <c:pt idx="0">
                  <c:v>22.540493997466449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B8A-4B5F-8A88-0F1CFF672DD0}"/>
            </c:ext>
          </c:extLst>
        </c:ser>
        <c:ser>
          <c:idx val="3"/>
          <c:order val="3"/>
          <c:tx>
            <c:strRef>
              <c:f>Sheet1!$B$7</c:f>
              <c:strCache>
                <c:ptCount val="1"/>
                <c:pt idx="0">
                  <c:v>Circle Perforated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4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Sheet1!$N$7</c:f>
              <c:numCache>
                <c:formatCode>0.000</c:formatCode>
                <c:ptCount val="1"/>
                <c:pt idx="0">
                  <c:v>0.43443877551020416</c:v>
                </c:pt>
              </c:numCache>
            </c:numRef>
          </c:xVal>
          <c:yVal>
            <c:numRef>
              <c:f>Sheet1!$K$7</c:f>
              <c:numCache>
                <c:formatCode>General</c:formatCode>
                <c:ptCount val="1"/>
                <c:pt idx="0">
                  <c:v>78.132324905459896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B8A-4B5F-8A88-0F1CFF672DD0}"/>
            </c:ext>
          </c:extLst>
        </c:ser>
        <c:ser>
          <c:idx val="4"/>
          <c:order val="4"/>
          <c:tx>
            <c:strRef>
              <c:f>Sheet1!$B$8</c:f>
              <c:strCache>
                <c:ptCount val="1"/>
                <c:pt idx="0">
                  <c:v>Square Perforated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Sheet1!$N$8</c:f>
              <c:numCache>
                <c:formatCode>0.000</c:formatCode>
                <c:ptCount val="1"/>
                <c:pt idx="0">
                  <c:v>0.5625</c:v>
                </c:pt>
              </c:numCache>
            </c:numRef>
          </c:xVal>
          <c:yVal>
            <c:numRef>
              <c:f>Sheet1!$K$8</c:f>
              <c:numCache>
                <c:formatCode>General</c:formatCode>
                <c:ptCount val="1"/>
                <c:pt idx="0">
                  <c:v>55.790495531181314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5B8A-4B5F-8A88-0F1CFF672DD0}"/>
            </c:ext>
          </c:extLst>
        </c:ser>
        <c:ser>
          <c:idx val="5"/>
          <c:order val="5"/>
          <c:tx>
            <c:strRef>
              <c:f>Sheet1!$B$9</c:f>
              <c:strCache>
                <c:ptCount val="1"/>
                <c:pt idx="0">
                  <c:v>Triangle Perforated 1.7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6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6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Sheet1!$N$9</c:f>
              <c:numCache>
                <c:formatCode>0.000</c:formatCode>
                <c:ptCount val="1"/>
                <c:pt idx="0">
                  <c:v>0.55331632653061225</c:v>
                </c:pt>
              </c:numCache>
            </c:numRef>
          </c:xVal>
          <c:yVal>
            <c:numRef>
              <c:f>Sheet1!$K$9</c:f>
              <c:numCache>
                <c:formatCode>General</c:formatCode>
                <c:ptCount val="1"/>
                <c:pt idx="0">
                  <c:v>54.133059059167437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5B8A-4B5F-8A88-0F1CFF672DD0}"/>
            </c:ext>
          </c:extLst>
        </c:ser>
        <c:ser>
          <c:idx val="6"/>
          <c:order val="6"/>
          <c:tx>
            <c:strRef>
              <c:f>Sheet1!$B$10</c:f>
              <c:strCache>
                <c:ptCount val="1"/>
                <c:pt idx="0">
                  <c:v>Circle-X Perforated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noFill/>
              </a:ln>
              <a:effectLst/>
            </c:spPr>
          </c:marker>
          <c:trendline>
            <c:spPr>
              <a:ln w="19050" cap="rnd">
                <a:solidFill>
                  <a:schemeClr val="accent1">
                    <a:lumMod val="6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Sheet1!$N$10</c:f>
              <c:numCache>
                <c:formatCode>0.000</c:formatCode>
                <c:ptCount val="1"/>
                <c:pt idx="0">
                  <c:v>0.46173469387755095</c:v>
                </c:pt>
              </c:numCache>
            </c:numRef>
          </c:xVal>
          <c:yVal>
            <c:numRef>
              <c:f>Sheet1!$K$10</c:f>
              <c:numCache>
                <c:formatCode>General</c:formatCode>
                <c:ptCount val="1"/>
                <c:pt idx="0">
                  <c:v>71.859729807415931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5B8A-4B5F-8A88-0F1CFF672DD0}"/>
            </c:ext>
          </c:extLst>
        </c:ser>
        <c:ser>
          <c:idx val="7"/>
          <c:order val="7"/>
          <c:tx>
            <c:strRef>
              <c:f>Sheet1!$B$11</c:f>
              <c:strCache>
                <c:ptCount val="1"/>
                <c:pt idx="0">
                  <c:v>Dummy ~0.2 VF Fin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Sheet1!$N$11</c:f>
              <c:numCache>
                <c:formatCode>0.000</c:formatCode>
                <c:ptCount val="1"/>
                <c:pt idx="0">
                  <c:v>0.21096938775510199</c:v>
                </c:pt>
              </c:numCache>
            </c:numRef>
          </c:xVal>
          <c:yVal>
            <c:numRef>
              <c:f>Sheet1!$K$11</c:f>
              <c:numCache>
                <c:formatCode>General</c:formatCode>
                <c:ptCount val="1"/>
                <c:pt idx="0">
                  <c:v>132.69286908521536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5B8A-4B5F-8A88-0F1CFF672DD0}"/>
            </c:ext>
          </c:extLst>
        </c:ser>
        <c:ser>
          <c:idx val="8"/>
          <c:order val="8"/>
          <c:tx>
            <c:v>Trendline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trendline>
            <c:spPr>
              <a:ln w="19050" cap="rnd">
                <a:solidFill>
                  <a:schemeClr val="accent3">
                    <a:lumMod val="60000"/>
                  </a:schemeClr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accent3">
                    <a:lumMod val="60000"/>
                  </a:schemeClr>
                </a:solidFill>
                <a:prstDash val="sysDot"/>
              </a:ln>
              <a:effectLst/>
            </c:spPr>
            <c:trendlineType val="power"/>
            <c:dispRSqr val="0"/>
            <c:dispEq val="0"/>
          </c:trendline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1"/>
            <c:trendlineLbl>
              <c:layout>
                <c:manualLayout>
                  <c:x val="-0.2906245064121834"/>
                  <c:y val="-0.4327792359288422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Sheet1!$N$4:$N$13</c:f>
              <c:numCache>
                <c:formatCode>0.000</c:formatCode>
                <c:ptCount val="10"/>
                <c:pt idx="0">
                  <c:v>0</c:v>
                </c:pt>
                <c:pt idx="1">
                  <c:v>0.87255102040816324</c:v>
                </c:pt>
                <c:pt idx="2">
                  <c:v>0.75117346938775509</c:v>
                </c:pt>
                <c:pt idx="3">
                  <c:v>0.43443877551020416</c:v>
                </c:pt>
                <c:pt idx="4">
                  <c:v>0.5625</c:v>
                </c:pt>
                <c:pt idx="5">
                  <c:v>0.55331632653061225</c:v>
                </c:pt>
                <c:pt idx="6">
                  <c:v>0.46173469387755095</c:v>
                </c:pt>
                <c:pt idx="7">
                  <c:v>0.21096938775510199</c:v>
                </c:pt>
                <c:pt idx="8">
                  <c:v>0.50025510204081636</c:v>
                </c:pt>
                <c:pt idx="9">
                  <c:v>1</c:v>
                </c:pt>
              </c:numCache>
            </c:numRef>
          </c:xVal>
          <c:yVal>
            <c:numRef>
              <c:f>Sheet1!$K$4:$K$13</c:f>
              <c:numCache>
                <c:formatCode>General</c:formatCode>
                <c:ptCount val="10"/>
                <c:pt idx="0">
                  <c:v>204.90123760347512</c:v>
                </c:pt>
                <c:pt idx="1">
                  <c:v>11.037405768148256</c:v>
                </c:pt>
                <c:pt idx="2">
                  <c:v>22.540493997466449</c:v>
                </c:pt>
                <c:pt idx="3">
                  <c:v>78.132324905459896</c:v>
                </c:pt>
                <c:pt idx="4">
                  <c:v>55.790495531181314</c:v>
                </c:pt>
                <c:pt idx="5">
                  <c:v>54.133059059167437</c:v>
                </c:pt>
                <c:pt idx="6">
                  <c:v>71.859729807415931</c:v>
                </c:pt>
                <c:pt idx="7">
                  <c:v>132.69286908521536</c:v>
                </c:pt>
                <c:pt idx="8">
                  <c:v>65.035574459229196</c:v>
                </c:pt>
                <c:pt idx="9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5B8A-4B5F-8A88-0F1CFF672DD0}"/>
            </c:ext>
          </c:extLst>
        </c:ser>
        <c:ser>
          <c:idx val="9"/>
          <c:order val="9"/>
          <c:tx>
            <c:strRef>
              <c:f>Sheet1!$B$13</c:f>
              <c:strCache>
                <c:ptCount val="1"/>
                <c:pt idx="0">
                  <c:v>Ghost Fin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Sheet1!$N$13</c:f>
              <c:numCache>
                <c:formatCode>0.000</c:formatCode>
                <c:ptCount val="1"/>
                <c:pt idx="0">
                  <c:v>1</c:v>
                </c:pt>
              </c:numCache>
            </c:numRef>
          </c:xVal>
          <c:yVal>
            <c:numRef>
              <c:f>Sheet1!$K$13</c:f>
              <c:numCache>
                <c:formatCode>General</c:formatCode>
                <c:ptCount val="1"/>
                <c:pt idx="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5B8A-4B5F-8A88-0F1CFF672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789888"/>
        <c:axId val="222790280"/>
      </c:scatterChart>
      <c:valAx>
        <c:axId val="22278988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Void Fraction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90280"/>
        <c:crosses val="autoZero"/>
        <c:crossBetween val="midCat"/>
      </c:valAx>
      <c:valAx>
        <c:axId val="22279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Effective K (W/m-K)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89888"/>
        <c:crosses val="autoZero"/>
        <c:crossBetween val="midCat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egendEntry>
        <c:idx val="8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egendEntry>
        <c:idx val="15"/>
        <c:delete val="1"/>
      </c:legendEntry>
      <c:legendEntry>
        <c:idx val="16"/>
        <c:delete val="1"/>
      </c:legendEntry>
      <c:legendEntry>
        <c:idx val="17"/>
        <c:delete val="1"/>
      </c:legendEntry>
      <c:legendEntry>
        <c:idx val="18"/>
        <c:delete val="1"/>
      </c:legendEntry>
      <c:legendEntry>
        <c:idx val="19"/>
        <c:delete val="1"/>
      </c:legendEntry>
      <c:layout>
        <c:manualLayout>
          <c:xMode val="edge"/>
          <c:yMode val="edge"/>
          <c:x val="0.63729091732480869"/>
          <c:y val="3.5653008651696315E-2"/>
          <c:w val="0.25821382576376301"/>
          <c:h val="0.395930477450248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2D1C9-F42E-440D-9F11-770D1CF571F5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11BE2-93F4-48A4-87EA-E0F9FC05B3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0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824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415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600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3F6E3-F498-4813-9562-AA0D121C9C5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034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793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336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0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7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47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1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274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11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11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70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899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06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56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3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rgbClr val="002060">
                <a:lumMod val="72000"/>
                <a:lumOff val="28000"/>
              </a:srgbClr>
            </a:gs>
          </a:gsLst>
          <a:path path="circle">
            <a:fillToRect l="50000" t="50000" r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091D1-FA5B-4515-9E9B-8E31533BEB89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55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jpeg"/><Relationship Id="rId3" Type="http://schemas.microsoft.com/office/2007/relationships/media" Target="../media/media2.mp4"/><Relationship Id="rId7" Type="http://schemas.openxmlformats.org/officeDocument/2006/relationships/image" Target="../media/image15.jpeg"/><Relationship Id="rId12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2.jpeg"/><Relationship Id="rId10" Type="http://schemas.openxmlformats.org/officeDocument/2006/relationships/image" Target="../media/image17.png"/><Relationship Id="rId4" Type="http://schemas.openxmlformats.org/officeDocument/2006/relationships/video" Target="../media/media2.mp4"/><Relationship Id="rId9" Type="http://schemas.microsoft.com/office/2007/relationships/hdphoto" Target="../media/hdphoto1.wdp"/><Relationship Id="rId1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.xml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jpeg"/><Relationship Id="rId10" Type="http://schemas.openxmlformats.org/officeDocument/2006/relationships/image" Target="../media/image31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34.jpg"/><Relationship Id="rId10" Type="http://schemas.openxmlformats.org/officeDocument/2006/relationships/image" Target="../media/image540.PN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57" y="406399"/>
            <a:ext cx="11228439" cy="1110088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Additive Manufacture Development, Applications, and Lessons Learned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2020" y="1569031"/>
            <a:ext cx="9451311" cy="296232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Omar Mireles, Travis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Belcher, </a:t>
            </a: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Carlos </a:t>
            </a:r>
            <a:r>
              <a:rPr lang="en-US" sz="1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Gomez</a:t>
            </a: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Marshall Space Flight Center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ASTM International Conference on Additive Manufacturing (ICAMM) 2020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November 2020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EM Logo Final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4481" y="4371162"/>
            <a:ext cx="2282196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371162"/>
            <a:ext cx="2269035" cy="2286000"/>
          </a:xfrm>
          <a:prstGeom prst="rect">
            <a:avLst/>
          </a:prstGeom>
        </p:spPr>
      </p:pic>
      <p:pic>
        <p:nvPicPr>
          <p:cNvPr id="1026" name="Picture 2" descr="C:\Users\omireles\Desktop\nasa_meatball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628" y="4371162"/>
            <a:ext cx="268274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298432" y="2473275"/>
            <a:ext cx="1597169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Youping Gao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Castheon Inc.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917629" y="2473275"/>
            <a:ext cx="2611104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Owen Hildreth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Colorado School of Mines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554128" y="2481741"/>
            <a:ext cx="3298725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Kavan Hazeli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Alabama-Huntsville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8897469" y="2473275"/>
            <a:ext cx="1991822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Maryna Ienina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EOS North America</a:t>
            </a:r>
          </a:p>
        </p:txBody>
      </p:sp>
    </p:spTree>
    <p:extLst>
      <p:ext uri="{BB962C8B-B14F-4D97-AF65-F5344CB8AC3E}">
        <p14:creationId xmlns:p14="http://schemas.microsoft.com/office/powerpoint/2010/main" val="159140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of C103 (Nb10Hf1Ti)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38073" y="794877"/>
            <a:ext cx="8308292" cy="57386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 Manufacture Constraints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C103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stock Ø</a:t>
            </a:r>
            <a:r>
              <a:rPr lang="en-US" sz="1800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102 mm (4 in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if larger fails ASTM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B655.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Significantly limits design options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Wrought min order of 45 kg (100 lb) with variation in $/mass.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20:1-50:1 buy-to-fly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few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$k for part and several $10k waste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Objectives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Investigate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C103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improve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flexibility,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&amp; availability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Produce, characterize, and supply C103 powder (ATI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L-PBF parameters, post-processing, characterization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(Castheon &amp; MSFC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powder is ~33% more expensive than wrought feedstock.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waste ~10% (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1.1:1)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Few $k for part and few $0.1k waste.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 </a:t>
            </a:r>
            <a:r>
              <a:rPr lang="en-US" sz="18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magnitude cost </a:t>
            </a:r>
            <a:r>
              <a:rPr lang="en-US" sz="18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reduction.</a:t>
            </a:r>
            <a:endParaRPr lang="en-US" sz="18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Improved mechanical properties over wrought.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minimizes machining to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 surfaces (C103 is difficult to machine).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 finishing available via chemical etch, Micro-Tek, and electro-polish.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RCS thruster, in-space propulsion, and hypersonics now leverage AM C103.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097245" y="4534747"/>
            <a:ext cx="1970546" cy="2228910"/>
            <a:chOff x="9188764" y="849007"/>
            <a:chExt cx="1970546" cy="2228910"/>
          </a:xfrm>
        </p:grpSpPr>
        <p:sp>
          <p:nvSpPr>
            <p:cNvPr id="9" name="TextBox 8"/>
            <p:cNvSpPr txBox="1"/>
            <p:nvPr/>
          </p:nvSpPr>
          <p:spPr>
            <a:xfrm>
              <a:off x="9188764" y="2677807"/>
              <a:ext cx="19705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AM C103 MSFC Green Propulsion Thruster and Stand-off.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8764" y="849007"/>
              <a:ext cx="1891550" cy="182880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931397" y="1052547"/>
            <a:ext cx="4151516" cy="3359185"/>
            <a:chOff x="7931397" y="815471"/>
            <a:chExt cx="4151516" cy="3359185"/>
          </a:xfrm>
        </p:grpSpPr>
        <p:sp>
          <p:nvSpPr>
            <p:cNvPr id="10" name="TextBox 9"/>
            <p:cNvSpPr txBox="1"/>
            <p:nvPr/>
          </p:nvSpPr>
          <p:spPr>
            <a:xfrm>
              <a:off x="7931397" y="3774546"/>
              <a:ext cx="41515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C103 mechanical property comparison.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Possible that fine distributed oxides from the L-PBF acts as a strengthener and stabilizer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397" y="815471"/>
              <a:ext cx="4151516" cy="301752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</p:spTree>
    <p:extLst>
      <p:ext uri="{BB962C8B-B14F-4D97-AF65-F5344CB8AC3E}">
        <p14:creationId xmlns:p14="http://schemas.microsoft.com/office/powerpoint/2010/main" val="59177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199"/>
    </mc:Choice>
    <mc:Fallback xmlns="">
      <p:transition spd="slow" advTm="272199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08219" x="11149013" y="5643563"/>
          <p14:tracePt t="108225" x="11225213" y="5529263"/>
          <p14:tracePt t="108231" x="11291888" y="5400675"/>
          <p14:tracePt t="108244" x="11444288" y="5091113"/>
          <p14:tracePt t="108257" x="11549063" y="4810125"/>
          <p14:tracePt t="108271" x="11653838" y="4471988"/>
          <p14:tracePt t="108284" x="11749088" y="4167188"/>
          <p14:tracePt t="108297" x="11811000" y="3914775"/>
          <p14:tracePt t="108311" x="11863388" y="3571875"/>
          <p14:tracePt t="108324" x="11877675" y="3305175"/>
          <p14:tracePt t="108337" x="11882438" y="3090863"/>
          <p14:tracePt t="108351" x="11882438" y="2881313"/>
          <p14:tracePt t="108365" x="11920538" y="2733675"/>
          <p14:tracePt t="108377" x="11982450" y="2638425"/>
          <p14:tracePt t="108391" x="12058650" y="2557463"/>
          <p14:tracePt t="108404" x="12101513" y="2490788"/>
          <p14:tracePt t="108417" x="12139613" y="2414588"/>
          <p14:tracePt t="108431" x="12172950" y="2352675"/>
          <p14:tracePt t="108559" x="12187238" y="1547813"/>
          <p14:tracePt t="108563" x="12177713" y="1533525"/>
          <p14:tracePt t="108578" x="12120563" y="1462088"/>
          <p14:tracePt t="108591" x="12011025" y="1347788"/>
          <p14:tracePt t="108604" x="11877675" y="1243013"/>
          <p14:tracePt t="108618" x="11706225" y="1147763"/>
          <p14:tracePt t="108631" x="11510963" y="1028700"/>
          <p14:tracePt t="108644" x="11287125" y="904875"/>
          <p14:tracePt t="108659" x="11010900" y="771525"/>
          <p14:tracePt t="108671" x="10758488" y="681038"/>
          <p14:tracePt t="108684" x="10444163" y="590550"/>
          <p14:tracePt t="108698" x="10177463" y="533400"/>
          <p14:tracePt t="108711" x="9839325" y="481013"/>
          <p14:tracePt t="108724" x="9705975" y="481013"/>
          <p14:tracePt t="108738" x="9663113" y="504825"/>
          <p14:tracePt t="108751" x="9658350" y="600075"/>
          <p14:tracePt t="108764" x="9644063" y="804863"/>
          <p14:tracePt t="108778" x="9610725" y="1014413"/>
          <p14:tracePt t="108791" x="9539288" y="1281113"/>
          <p14:tracePt t="108805" x="9463088" y="1547813"/>
          <p14:tracePt t="108818" x="9372600" y="1785938"/>
          <p14:tracePt t="108831" x="9272588" y="2000250"/>
          <p14:tracePt t="108845" x="9224963" y="2143125"/>
          <p14:tracePt t="108858" x="9220200" y="2266950"/>
          <p14:tracePt t="108871" x="9258300" y="2386013"/>
          <p14:tracePt t="108885" x="9315450" y="2495550"/>
          <p14:tracePt t="108898" x="9382125" y="2600325"/>
          <p14:tracePt t="108913" x="9453563" y="2686050"/>
          <p14:tracePt t="108925" x="9539288" y="2767013"/>
          <p14:tracePt t="108938" x="9682163" y="2862263"/>
          <p14:tracePt t="108952" x="9896475" y="2971800"/>
          <p14:tracePt t="108954" x="9934575" y="2986088"/>
          <p14:tracePt t="108965" x="10120313" y="3043238"/>
          <p14:tracePt t="108978" x="10382250" y="3071813"/>
          <p14:tracePt t="108991" x="10610850" y="3076575"/>
          <p14:tracePt t="109005" x="10791825" y="3048000"/>
          <p14:tracePt t="109019" x="10920413" y="3005138"/>
          <p14:tracePt t="109031" x="11068050" y="2928938"/>
          <p14:tracePt t="109045" x="11201400" y="2828925"/>
          <p14:tracePt t="109058" x="11349038" y="2657475"/>
          <p14:tracePt t="109072" x="11449050" y="2438400"/>
          <p14:tracePt t="109085" x="11510963" y="2219325"/>
          <p14:tracePt t="109099" x="11525250" y="2090738"/>
          <p14:tracePt t="109113" x="11530013" y="2014538"/>
          <p14:tracePt t="109125" x="11534775" y="1957388"/>
          <p14:tracePt t="109138" x="11530013" y="1914525"/>
          <p14:tracePt t="109151" x="11506200" y="1857375"/>
          <p14:tracePt t="109165" x="11463338" y="1790700"/>
          <p14:tracePt t="109178" x="11391900" y="1728788"/>
          <p14:tracePt t="109192" x="11282363" y="1633538"/>
          <p14:tracePt t="109205" x="11206163" y="1614488"/>
          <p14:tracePt t="109218" x="11101388" y="1624013"/>
          <p14:tracePt t="109232" x="10925175" y="1681163"/>
          <p14:tracePt t="109245" x="10725150" y="1757363"/>
          <p14:tracePt t="109258" x="10548938" y="1809750"/>
          <p14:tracePt t="109272" x="10353675" y="1890713"/>
          <p14:tracePt t="109286" x="10167938" y="2014538"/>
          <p14:tracePt t="109299" x="10006013" y="2195513"/>
          <p14:tracePt t="109312" x="9896475" y="2400300"/>
          <p14:tracePt t="109325" x="9825038" y="2705100"/>
          <p14:tracePt t="109338" x="9801225" y="3024188"/>
          <p14:tracePt t="109352" x="9844088" y="3276600"/>
          <p14:tracePt t="109365" x="9934575" y="3486150"/>
          <p14:tracePt t="109378" x="10086975" y="3752850"/>
          <p14:tracePt t="109392" x="10310813" y="3981450"/>
          <p14:tracePt t="109405" x="10596563" y="4129088"/>
          <p14:tracePt t="109418" x="10877550" y="4243388"/>
          <p14:tracePt t="109432" x="11144250" y="4343400"/>
          <p14:tracePt t="109445" x="11301413" y="4405313"/>
          <p14:tracePt t="109447" x="11315700" y="4414838"/>
          <p14:tracePt t="109458" x="11391900" y="4448175"/>
          <p14:tracePt t="109473" x="11425238" y="4457700"/>
          <p14:tracePt t="109485" x="11458575" y="4467225"/>
          <p14:tracePt t="109499" x="11510963" y="4476750"/>
          <p14:tracePt t="109512" x="11577638" y="4486275"/>
          <p14:tracePt t="109525" x="11596688" y="4491038"/>
          <p14:tracePt t="109865" x="11601450" y="4491038"/>
          <p14:tracePt t="109872" x="11606213" y="4491038"/>
          <p14:tracePt t="109886" x="11630025" y="4491038"/>
          <p14:tracePt t="109899" x="11653838" y="4495800"/>
          <p14:tracePt t="109912" x="11663363" y="4495800"/>
          <p14:tracePt t="109952" x="11668125" y="4495800"/>
          <p14:tracePt t="109972" x="11672888" y="4495800"/>
          <p14:tracePt t="109976" x="11677650" y="4495800"/>
          <p14:tracePt t="109981" x="11687175" y="4500563"/>
          <p14:tracePt t="109992" x="11720513" y="4505325"/>
          <p14:tracePt t="110006" x="11787188" y="4519613"/>
          <p14:tracePt t="110019" x="11853863" y="4529138"/>
          <p14:tracePt t="110034" x="11887200" y="4529138"/>
          <p14:tracePt t="110046" x="11891963" y="452913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Dissolving AM IN718 Support Structures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31214" y="854146"/>
            <a:ext cx="8270919" cy="57386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Process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Sensitizing agent applied to AM part.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stress relief heat treatment the sensitizing agent diffuses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100-200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μm into the part altering surface chemical composition.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Sensitized region dissolved in an electrochemical process.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Supports and surface material &lt;100 μm is removed.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Objectives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Demonstrate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viability to dissolve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IN718 support structures.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L-PBF AM specimens produced and heat treated (MSFC).</a:t>
            </a:r>
            <a:endParaRPr lang="en-US" sz="1800" dirty="0" smtClean="0">
              <a:solidFill>
                <a:schemeClr val="bg1"/>
              </a:solidFill>
              <a:ea typeface="ＭＳ Ｐゴシック" charset="-128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Sensitization agent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acid development to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remove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supports (CSM).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Microstructural characterization and mechanical tests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(MSFC).</a:t>
            </a: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Electrochemical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dissolution of AM IN718 shown feasible.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Self-terminating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 allows for support removal with minimal part impact.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statistically significant impact on microstructure or mechanical properties.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should be limited to geometries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cannot be optimized for AM such as aerodynamic surfaces, thin features, and inaccessible passages.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8864608" y="4067212"/>
            <a:ext cx="3230088" cy="1528995"/>
            <a:chOff x="6125802" y="1112600"/>
            <a:chExt cx="3230088" cy="152899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8603" y="1112600"/>
              <a:ext cx="2894885" cy="118872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125802" y="2241485"/>
              <a:ext cx="3230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IN718 stator segments pre-etch (left) and post-etch (right).  Supports dissolved sufficiently to remove via grit blasting. 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0695" y="894997"/>
            <a:ext cx="3349858" cy="146304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731370" y="2480524"/>
            <a:ext cx="4326356" cy="1569754"/>
            <a:chOff x="7669232" y="2893014"/>
            <a:chExt cx="4326356" cy="1569754"/>
          </a:xfrm>
        </p:grpSpPr>
        <p:grpSp>
          <p:nvGrpSpPr>
            <p:cNvPr id="14" name="Group 13"/>
            <p:cNvGrpSpPr/>
            <p:nvPr/>
          </p:nvGrpSpPr>
          <p:grpSpPr>
            <a:xfrm>
              <a:off x="7669232" y="2893014"/>
              <a:ext cx="4326355" cy="1569754"/>
              <a:chOff x="538465" y="2320893"/>
              <a:chExt cx="4326355" cy="1569754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8466" y="2320893"/>
                <a:ext cx="2462093" cy="1371600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38465" y="3644426"/>
                <a:ext cx="43263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anose="020B0604020202020204" pitchFamily="34" charset="0"/>
                  </a:rPr>
                  <a:t>AM IN718 Concept feasibility and specimen array build layout.</a:t>
                </a:r>
                <a:endParaRPr lang="en-US" sz="10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7"/>
            <a:srcRect r="41832"/>
            <a:stretch/>
          </p:blipFill>
          <p:spPr>
            <a:xfrm>
              <a:off x="10186012" y="2893014"/>
              <a:ext cx="1809576" cy="13716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</p:spTree>
    <p:extLst>
      <p:ext uri="{BB962C8B-B14F-4D97-AF65-F5344CB8AC3E}">
        <p14:creationId xmlns:p14="http://schemas.microsoft.com/office/powerpoint/2010/main" val="213764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199"/>
    </mc:Choice>
    <mc:Fallback xmlns="">
      <p:transition spd="slow" advTm="272199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108219" x="11149013" y="5643563"/>
          <p14:tracePt t="108225" x="11225213" y="5529263"/>
          <p14:tracePt t="108231" x="11291888" y="5400675"/>
          <p14:tracePt t="108244" x="11444288" y="5091113"/>
          <p14:tracePt t="108257" x="11549063" y="4810125"/>
          <p14:tracePt t="108271" x="11653838" y="4471988"/>
          <p14:tracePt t="108284" x="11749088" y="4167188"/>
          <p14:tracePt t="108297" x="11811000" y="3914775"/>
          <p14:tracePt t="108311" x="11863388" y="3571875"/>
          <p14:tracePt t="108324" x="11877675" y="3305175"/>
          <p14:tracePt t="108337" x="11882438" y="3090863"/>
          <p14:tracePt t="108351" x="11882438" y="2881313"/>
          <p14:tracePt t="108365" x="11920538" y="2733675"/>
          <p14:tracePt t="108377" x="11982450" y="2638425"/>
          <p14:tracePt t="108391" x="12058650" y="2557463"/>
          <p14:tracePt t="108404" x="12101513" y="2490788"/>
          <p14:tracePt t="108417" x="12139613" y="2414588"/>
          <p14:tracePt t="108431" x="12172950" y="2352675"/>
          <p14:tracePt t="108559" x="12187238" y="1547813"/>
          <p14:tracePt t="108563" x="12177713" y="1533525"/>
          <p14:tracePt t="108578" x="12120563" y="1462088"/>
          <p14:tracePt t="108591" x="12011025" y="1347788"/>
          <p14:tracePt t="108604" x="11877675" y="1243013"/>
          <p14:tracePt t="108618" x="11706225" y="1147763"/>
          <p14:tracePt t="108631" x="11510963" y="1028700"/>
          <p14:tracePt t="108644" x="11287125" y="904875"/>
          <p14:tracePt t="108659" x="11010900" y="771525"/>
          <p14:tracePt t="108671" x="10758488" y="681038"/>
          <p14:tracePt t="108684" x="10444163" y="590550"/>
          <p14:tracePt t="108698" x="10177463" y="533400"/>
          <p14:tracePt t="108711" x="9839325" y="481013"/>
          <p14:tracePt t="108724" x="9705975" y="481013"/>
          <p14:tracePt t="108738" x="9663113" y="504825"/>
          <p14:tracePt t="108751" x="9658350" y="600075"/>
          <p14:tracePt t="108764" x="9644063" y="804863"/>
          <p14:tracePt t="108778" x="9610725" y="1014413"/>
          <p14:tracePt t="108791" x="9539288" y="1281113"/>
          <p14:tracePt t="108805" x="9463088" y="1547813"/>
          <p14:tracePt t="108818" x="9372600" y="1785938"/>
          <p14:tracePt t="108831" x="9272588" y="2000250"/>
          <p14:tracePt t="108845" x="9224963" y="2143125"/>
          <p14:tracePt t="108858" x="9220200" y="2266950"/>
          <p14:tracePt t="108871" x="9258300" y="2386013"/>
          <p14:tracePt t="108885" x="9315450" y="2495550"/>
          <p14:tracePt t="108898" x="9382125" y="2600325"/>
          <p14:tracePt t="108913" x="9453563" y="2686050"/>
          <p14:tracePt t="108925" x="9539288" y="2767013"/>
          <p14:tracePt t="108938" x="9682163" y="2862263"/>
          <p14:tracePt t="108952" x="9896475" y="2971800"/>
          <p14:tracePt t="108954" x="9934575" y="2986088"/>
          <p14:tracePt t="108965" x="10120313" y="3043238"/>
          <p14:tracePt t="108978" x="10382250" y="3071813"/>
          <p14:tracePt t="108991" x="10610850" y="3076575"/>
          <p14:tracePt t="109005" x="10791825" y="3048000"/>
          <p14:tracePt t="109019" x="10920413" y="3005138"/>
          <p14:tracePt t="109031" x="11068050" y="2928938"/>
          <p14:tracePt t="109045" x="11201400" y="2828925"/>
          <p14:tracePt t="109058" x="11349038" y="2657475"/>
          <p14:tracePt t="109072" x="11449050" y="2438400"/>
          <p14:tracePt t="109085" x="11510963" y="2219325"/>
          <p14:tracePt t="109099" x="11525250" y="2090738"/>
          <p14:tracePt t="109113" x="11530013" y="2014538"/>
          <p14:tracePt t="109125" x="11534775" y="1957388"/>
          <p14:tracePt t="109138" x="11530013" y="1914525"/>
          <p14:tracePt t="109151" x="11506200" y="1857375"/>
          <p14:tracePt t="109165" x="11463338" y="1790700"/>
          <p14:tracePt t="109178" x="11391900" y="1728788"/>
          <p14:tracePt t="109192" x="11282363" y="1633538"/>
          <p14:tracePt t="109205" x="11206163" y="1614488"/>
          <p14:tracePt t="109218" x="11101388" y="1624013"/>
          <p14:tracePt t="109232" x="10925175" y="1681163"/>
          <p14:tracePt t="109245" x="10725150" y="1757363"/>
          <p14:tracePt t="109258" x="10548938" y="1809750"/>
          <p14:tracePt t="109272" x="10353675" y="1890713"/>
          <p14:tracePt t="109286" x="10167938" y="2014538"/>
          <p14:tracePt t="109299" x="10006013" y="2195513"/>
          <p14:tracePt t="109312" x="9896475" y="2400300"/>
          <p14:tracePt t="109325" x="9825038" y="2705100"/>
          <p14:tracePt t="109338" x="9801225" y="3024188"/>
          <p14:tracePt t="109352" x="9844088" y="3276600"/>
          <p14:tracePt t="109365" x="9934575" y="3486150"/>
          <p14:tracePt t="109378" x="10086975" y="3752850"/>
          <p14:tracePt t="109392" x="10310813" y="3981450"/>
          <p14:tracePt t="109405" x="10596563" y="4129088"/>
          <p14:tracePt t="109418" x="10877550" y="4243388"/>
          <p14:tracePt t="109432" x="11144250" y="4343400"/>
          <p14:tracePt t="109445" x="11301413" y="4405313"/>
          <p14:tracePt t="109447" x="11315700" y="4414838"/>
          <p14:tracePt t="109458" x="11391900" y="4448175"/>
          <p14:tracePt t="109473" x="11425238" y="4457700"/>
          <p14:tracePt t="109485" x="11458575" y="4467225"/>
          <p14:tracePt t="109499" x="11510963" y="4476750"/>
          <p14:tracePt t="109512" x="11577638" y="4486275"/>
          <p14:tracePt t="109525" x="11596688" y="4491038"/>
          <p14:tracePt t="109865" x="11601450" y="4491038"/>
          <p14:tracePt t="109872" x="11606213" y="4491038"/>
          <p14:tracePt t="109886" x="11630025" y="4491038"/>
          <p14:tracePt t="109899" x="11653838" y="4495800"/>
          <p14:tracePt t="109912" x="11663363" y="4495800"/>
          <p14:tracePt t="109952" x="11668125" y="4495800"/>
          <p14:tracePt t="109972" x="11672888" y="4495800"/>
          <p14:tracePt t="109976" x="11677650" y="4495800"/>
          <p14:tracePt t="109981" x="11687175" y="4500563"/>
          <p14:tracePt t="109992" x="11720513" y="4505325"/>
          <p14:tracePt t="110006" x="11787188" y="4519613"/>
          <p14:tracePt t="110019" x="11853863" y="4529138"/>
          <p14:tracePt t="110034" x="11887200" y="4529138"/>
          <p14:tracePt t="110046" x="11891963" y="4529138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13780" y="749372"/>
            <a:ext cx="6651851" cy="59267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 weight, retain stiffness.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 relative density &amp; surface area.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Permeable solid: porous foam replacement.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Metal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matrix composite (back infiltration).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properties: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mimic properties of different materials in the same part using the same material in adjacent regions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Limitations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Computationally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expensive.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Inadequate property data.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Terminology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Topology (lattice shape)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cell (</a:t>
            </a:r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Strut thickness (</a:t>
            </a:r>
            <a:r>
              <a:rPr lang="en-US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Density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l-GR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000" i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457" y="185633"/>
            <a:ext cx="10515600" cy="488703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Lattice Structure Development &amp; Application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250074" y="761742"/>
            <a:ext cx="3538025" cy="2943496"/>
            <a:chOff x="7536367" y="2201523"/>
            <a:chExt cx="3538025" cy="2943496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36367" y="2201523"/>
              <a:ext cx="3538025" cy="256032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7536368" y="4744909"/>
              <a:ext cx="1698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Lattice structure: repeating topology of unit cell (</a:t>
              </a:r>
              <a:r>
                <a:rPr lang="en-US" sz="10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).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976326" y="5925460"/>
                <a:ext cx="2563715" cy="381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1600" b="0" i="1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𝑠𝑜𝑙𝑖𝑑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𝑠𝑜𝑙𝑖𝑑</m:t>
                            </m:r>
                          </m:sub>
                        </m:sSub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bg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𝑣𝑜𝑖𝑑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6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x 100 (%RD)</a:t>
                </a:r>
                <a:endParaRPr lang="en-US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326" y="5925460"/>
                <a:ext cx="2563715" cy="381771"/>
              </a:xfrm>
              <a:prstGeom prst="rect">
                <a:avLst/>
              </a:prstGeom>
              <a:blipFill>
                <a:blip r:embed="rId3"/>
                <a:stretch>
                  <a:fillRect l="-3088" t="-3175" r="-4751" b="-17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8917993" y="2669313"/>
            <a:ext cx="3149468" cy="2909931"/>
            <a:chOff x="8208383" y="3889063"/>
            <a:chExt cx="3149468" cy="2909931"/>
          </a:xfrm>
        </p:grpSpPr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8208383" y="3889063"/>
              <a:ext cx="3149468" cy="2909931"/>
              <a:chOff x="211669" y="2009817"/>
              <a:chExt cx="3779363" cy="3453828"/>
            </a:xfrm>
          </p:grpSpPr>
          <p:grpSp>
            <p:nvGrpSpPr>
              <p:cNvPr id="14" name="Group 13"/>
              <p:cNvGrpSpPr>
                <a:grpSpLocks noChangeAspect="1"/>
              </p:cNvGrpSpPr>
              <p:nvPr/>
            </p:nvGrpSpPr>
            <p:grpSpPr>
              <a:xfrm>
                <a:off x="211669" y="2009817"/>
                <a:ext cx="3779363" cy="3038870"/>
                <a:chOff x="4360149" y="1815083"/>
                <a:chExt cx="4581045" cy="3683479"/>
              </a:xfrm>
            </p:grpSpPr>
            <p:pic>
              <p:nvPicPr>
                <p:cNvPr id="16" name="Content Placeholder 10" descr="A picture containing covered, front, sitting, standing&#10;&#10;Description automatically generated">
                  <a:extLst>
                    <a:ext uri="{FF2B5EF4-FFF2-40B4-BE49-F238E27FC236}">
                      <a16:creationId xmlns:a16="http://schemas.microsoft.com/office/drawing/2014/main" id="{0BFDE4B6-D2B1-40C7-BF1B-91BB7C0784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0149" y="1815083"/>
                  <a:ext cx="4581045" cy="3683479"/>
                </a:xfrm>
                <a:prstGeom prst="rect">
                  <a:avLst/>
                </a:prstGeom>
                <a:effectLst>
                  <a:softEdge rad="0"/>
                </a:effectLst>
              </p:spPr>
            </p:pic>
            <p:grpSp>
              <p:nvGrpSpPr>
                <p:cNvPr id="17" name="Group 16"/>
                <p:cNvGrpSpPr/>
                <p:nvPr/>
              </p:nvGrpSpPr>
              <p:grpSpPr>
                <a:xfrm>
                  <a:off x="7173716" y="2450411"/>
                  <a:ext cx="833535" cy="992046"/>
                  <a:chOff x="7173716" y="2450411"/>
                  <a:chExt cx="833535" cy="992046"/>
                </a:xfrm>
              </p:grpSpPr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57720BD6-6755-449E-8F90-FEC129C1BAFE}"/>
                      </a:ext>
                    </a:extLst>
                  </p:cNvPr>
                  <p:cNvSpPr/>
                  <p:nvPr/>
                </p:nvSpPr>
                <p:spPr>
                  <a:xfrm>
                    <a:off x="7206455" y="2823268"/>
                    <a:ext cx="684703" cy="619189"/>
                  </a:xfrm>
                  <a:prstGeom prst="rect">
                    <a:avLst/>
                  </a:prstGeom>
                  <a:noFill/>
                  <a:ln w="28575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EBA7407-BB77-4548-9131-01C7FBCB1EEF}"/>
                      </a:ext>
                    </a:extLst>
                  </p:cNvPr>
                  <p:cNvSpPr txBox="1"/>
                  <p:nvPr/>
                </p:nvSpPr>
                <p:spPr>
                  <a:xfrm>
                    <a:off x="7173716" y="2450411"/>
                    <a:ext cx="833535" cy="39851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>
                        <a:solidFill>
                          <a:schemeClr val="bg1"/>
                        </a:solidFill>
                      </a:rPr>
                      <a:t>NODE</a:t>
                    </a:r>
                    <a:endParaRPr lang="en-US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8" name="Group 17"/>
                <p:cNvGrpSpPr/>
                <p:nvPr/>
              </p:nvGrpSpPr>
              <p:grpSpPr>
                <a:xfrm>
                  <a:off x="6891232" y="4609425"/>
                  <a:ext cx="1349166" cy="812286"/>
                  <a:chOff x="6891232" y="4609425"/>
                  <a:chExt cx="1349166" cy="812286"/>
                </a:xfrm>
              </p:grpSpPr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08D62143-6BA2-436D-AC76-2F175D2968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91232" y="5144329"/>
                    <a:ext cx="223476" cy="24259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BFFA7F23-E52A-4DCC-ACB6-DCDC7E127F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37067" y="4609425"/>
                    <a:ext cx="223476" cy="24259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9C93562C-967C-436F-860E-4031A1DF84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4709" y="4852021"/>
                    <a:ext cx="579523" cy="569690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3E463595-6973-4AB2-A954-9BD3F46D6D83}"/>
                      </a:ext>
                    </a:extLst>
                  </p:cNvPr>
                  <p:cNvSpPr txBox="1"/>
                  <p:nvPr/>
                </p:nvSpPr>
                <p:spPr>
                  <a:xfrm>
                    <a:off x="7406863" y="5026977"/>
                    <a:ext cx="833535" cy="37637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100" dirty="0">
                        <a:solidFill>
                          <a:schemeClr val="bg1"/>
                        </a:solidFill>
                      </a:rPr>
                      <a:t>STRUT</a:t>
                    </a:r>
                  </a:p>
                </p:txBody>
              </p:sp>
            </p:grp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6F58D7-8E51-4BFB-B6BD-A14BB3F5D0AA}"/>
                  </a:ext>
                </a:extLst>
              </p:cNvPr>
              <p:cNvSpPr txBox="1"/>
              <p:nvPr/>
            </p:nvSpPr>
            <p:spPr>
              <a:xfrm>
                <a:off x="222573" y="4988750"/>
                <a:ext cx="3741906" cy="474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Optical micrograph of Octet-Truss (30 %RD) lattice with 4 mm unit cell from AM IN718.</a:t>
                </a: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BA7407-BB77-4548-9131-01C7FBCB1EEF}"/>
                </a:ext>
              </a:extLst>
            </p:cNvPr>
            <p:cNvSpPr txBox="1"/>
            <p:nvPr/>
          </p:nvSpPr>
          <p:spPr>
            <a:xfrm>
              <a:off x="9127786" y="5076757"/>
              <a:ext cx="57305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VOID SPACE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961982" y="3762153"/>
            <a:ext cx="4713440" cy="1488299"/>
            <a:chOff x="7078121" y="995484"/>
            <a:chExt cx="4713440" cy="1488299"/>
          </a:xfrm>
        </p:grpSpPr>
        <p:sp>
          <p:nvSpPr>
            <p:cNvPr id="25" name="TextBox 24"/>
            <p:cNvSpPr txBox="1"/>
            <p:nvPr/>
          </p:nvSpPr>
          <p:spPr>
            <a:xfrm>
              <a:off x="7078121" y="2175124"/>
              <a:ext cx="130366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Dode Medium-13%RD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78121" y="995484"/>
              <a:ext cx="4587777" cy="118872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0531879" y="2176006"/>
              <a:ext cx="125968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Rhombic Dodecahedron</a:t>
              </a:r>
            </a:p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-20%RD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475011" y="2172982"/>
              <a:ext cx="1056867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Octet Truss-30%RD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381784" y="2173625"/>
              <a:ext cx="1093228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Diamond-20%RD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170570" y="5170606"/>
            <a:ext cx="2671242" cy="1583953"/>
            <a:chOff x="8237792" y="2624809"/>
            <a:chExt cx="2671242" cy="1583953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6"/>
            <a:srcRect r="12700"/>
            <a:stretch/>
          </p:blipFill>
          <p:spPr>
            <a:xfrm>
              <a:off x="8527791" y="2624809"/>
              <a:ext cx="2152642" cy="137160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8237792" y="3962541"/>
              <a:ext cx="26712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GRCop84 trial cubes (L) </a:t>
              </a:r>
              <a:r>
                <a:rPr lang="en-US" sz="10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 = 5 mm, (R) </a:t>
              </a:r>
              <a:r>
                <a:rPr lang="en-US" sz="10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= 2 mm.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</p:spTree>
    <p:extLst>
      <p:ext uri="{BB962C8B-B14F-4D97-AF65-F5344CB8AC3E}">
        <p14:creationId xmlns:p14="http://schemas.microsoft.com/office/powerpoint/2010/main" val="71729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4880"/>
            <a:ext cx="12192000" cy="3894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 Properties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56114" y="913658"/>
            <a:ext cx="6956070" cy="143534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L-PBF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IN718 vs. heat treatment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quasi-static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strain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rates.</a:t>
            </a: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Lattice-to-solid transitions (discrete vs. gradient).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Conditions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As-Built (AB), Stress-Relieved (SR), SR+Hot Isostatic Press (HIP), SR + HIP + Solution/Age (SA), SR+SA.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6114" y="5743965"/>
            <a:ext cx="9824607" cy="10772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 properties influenced by </a:t>
            </a:r>
            <a:r>
              <a:rPr lang="el-G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n-US" sz="1600" i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then lattice </a:t>
            </a: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topology, 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 unit </a:t>
            </a: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 size (thicker struts = stronger lattices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 or strut failure 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 </a:t>
            </a: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topology dependent, 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necessarily microstructure.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Lattice structures are stress concentrators and utilization in fatigue environments should be limited.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 does add cycle life before failure in either topology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139179" y="3027438"/>
            <a:ext cx="2951386" cy="2614586"/>
            <a:chOff x="4216052" y="2200746"/>
            <a:chExt cx="2838484" cy="2476734"/>
          </a:xfrm>
        </p:grpSpPr>
        <p:grpSp>
          <p:nvGrpSpPr>
            <p:cNvPr id="46" name="Group 45"/>
            <p:cNvGrpSpPr/>
            <p:nvPr/>
          </p:nvGrpSpPr>
          <p:grpSpPr>
            <a:xfrm>
              <a:off x="4216397" y="2200746"/>
              <a:ext cx="2778055" cy="2165476"/>
              <a:chOff x="4436536" y="2200746"/>
              <a:chExt cx="2778055" cy="2165476"/>
            </a:xfrm>
          </p:grpSpPr>
          <p:grpSp>
            <p:nvGrpSpPr>
              <p:cNvPr id="36" name="Group 35"/>
              <p:cNvGrpSpPr>
                <a:grpSpLocks noChangeAspect="1"/>
              </p:cNvGrpSpPr>
              <p:nvPr/>
            </p:nvGrpSpPr>
            <p:grpSpPr>
              <a:xfrm>
                <a:off x="4436536" y="2200746"/>
                <a:ext cx="2778055" cy="2165476"/>
                <a:chOff x="2954628" y="1334143"/>
                <a:chExt cx="4222230" cy="3316018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13" t="5966" r="6787"/>
                <a:stretch/>
              </p:blipFill>
              <p:spPr>
                <a:xfrm>
                  <a:off x="2954628" y="1334143"/>
                  <a:ext cx="4222230" cy="3316018"/>
                </a:xfrm>
                <a:prstGeom prst="rect">
                  <a:avLst/>
                </a:prstGeom>
              </p:spPr>
            </p:pic>
            <p:grpSp>
              <p:nvGrpSpPr>
                <p:cNvPr id="38" name="Group 37"/>
                <p:cNvGrpSpPr/>
                <p:nvPr/>
              </p:nvGrpSpPr>
              <p:grpSpPr>
                <a:xfrm>
                  <a:off x="3948908" y="1930789"/>
                  <a:ext cx="1826120" cy="2290692"/>
                  <a:chOff x="3948908" y="1930789"/>
                  <a:chExt cx="1826120" cy="2290692"/>
                </a:xfrm>
              </p:grpSpPr>
              <p:cxnSp>
                <p:nvCxnSpPr>
                  <p:cNvPr id="39" name="Straight Arrow Connector 38"/>
                  <p:cNvCxnSpPr/>
                  <p:nvPr/>
                </p:nvCxnSpPr>
                <p:spPr>
                  <a:xfrm flipH="1" flipV="1">
                    <a:off x="4290203" y="1930789"/>
                    <a:ext cx="659315" cy="439065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Arrow Connector 39"/>
                  <p:cNvCxnSpPr/>
                  <p:nvPr/>
                </p:nvCxnSpPr>
                <p:spPr>
                  <a:xfrm flipH="1" flipV="1">
                    <a:off x="3948908" y="3520722"/>
                    <a:ext cx="682588" cy="463091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41" name="Picture 40"/>
                  <p:cNvPicPr>
                    <a:picLocks noChangeAspect="1"/>
                  </p:cNvPicPr>
                  <p:nvPr/>
                </p:nvPicPr>
                <p:blipFill rotWithShape="1">
                  <a:blip r:embed="rId8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backgroundRemoval t="9746" b="94431" l="3774" r="91582">
                                <a14:foregroundMark x1="33962" y1="68584" x2="33962" y2="68584"/>
                                <a14:foregroundMark x1="31640" y1="69431" x2="32656" y2="70400"/>
                                <a14:foregroundMark x1="31350" y1="60533" x2="31350" y2="60533"/>
                                <a14:foregroundMark x1="32656" y1="35714" x2="32656" y2="35714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6750" r="2602" b="27104"/>
                  <a:stretch/>
                </p:blipFill>
                <p:spPr>
                  <a:xfrm>
                    <a:off x="4682766" y="3339049"/>
                    <a:ext cx="777261" cy="882432"/>
                  </a:xfrm>
                  <a:prstGeom prst="rect">
                    <a:avLst/>
                  </a:prstGeom>
                </p:spPr>
              </p:pic>
              <p:pic>
                <p:nvPicPr>
                  <p:cNvPr id="42" name="Picture 41"/>
                  <p:cNvPicPr>
                    <a:picLocks noChangeAspect="1"/>
                  </p:cNvPicPr>
                  <p:nvPr/>
                </p:nvPicPr>
                <p:blipFill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4781" b="28630"/>
                  <a:stretch/>
                </p:blipFill>
                <p:spPr>
                  <a:xfrm rot="60000">
                    <a:off x="4627573" y="1957483"/>
                    <a:ext cx="1147455" cy="887023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45" name="Group 44"/>
              <p:cNvGrpSpPr/>
              <p:nvPr/>
            </p:nvGrpSpPr>
            <p:grpSpPr>
              <a:xfrm>
                <a:off x="5315290" y="2413907"/>
                <a:ext cx="1680240" cy="1176762"/>
                <a:chOff x="5315290" y="2413907"/>
                <a:chExt cx="1680240" cy="1176762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3C6F58D7-8E51-4BFB-B6BD-A14BB3F5D0AA}"/>
                    </a:ext>
                  </a:extLst>
                </p:cNvPr>
                <p:cNvSpPr txBox="1"/>
                <p:nvPr/>
              </p:nvSpPr>
              <p:spPr>
                <a:xfrm>
                  <a:off x="5315290" y="2413907"/>
                  <a:ext cx="1680240" cy="2969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dirty="0" smtClean="0"/>
                    <a:t>Octet Truss (30 %RD)</a:t>
                  </a:r>
                  <a:endParaRPr lang="en-US" sz="1050" dirty="0"/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C6F58D7-8E51-4BFB-B6BD-A14BB3F5D0AA}"/>
                    </a:ext>
                  </a:extLst>
                </p:cNvPr>
                <p:cNvSpPr txBox="1"/>
                <p:nvPr/>
              </p:nvSpPr>
              <p:spPr>
                <a:xfrm>
                  <a:off x="5342106" y="3350140"/>
                  <a:ext cx="1039726" cy="240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dirty="0" smtClean="0"/>
                    <a:t>RD (20 %RD)</a:t>
                  </a:r>
                  <a:endParaRPr lang="en-US" sz="1050" dirty="0"/>
                </a:p>
              </p:txBody>
            </p:sp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C6F58D7-8E51-4BFB-B6BD-A14BB3F5D0AA}"/>
                </a:ext>
              </a:extLst>
            </p:cNvPr>
            <p:cNvSpPr txBox="1"/>
            <p:nvPr/>
          </p:nvSpPr>
          <p:spPr>
            <a:xfrm>
              <a:off x="4216052" y="4298464"/>
              <a:ext cx="2838484" cy="379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Stress-Strain curve of Octet-Truss (30 %RD) and Rhombic Dodecahedron (20 %RD), </a:t>
              </a:r>
              <a:r>
                <a:rPr lang="en-US" sz="10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= 4 mm, IN718.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1" name="Group 50"/>
          <p:cNvGrpSpPr>
            <a:grpSpLocks noChangeAspect="1"/>
          </p:cNvGrpSpPr>
          <p:nvPr/>
        </p:nvGrpSpPr>
        <p:grpSpPr>
          <a:xfrm>
            <a:off x="3065384" y="3027438"/>
            <a:ext cx="4517747" cy="2650346"/>
            <a:chOff x="8655916" y="722006"/>
            <a:chExt cx="4442179" cy="2600968"/>
          </a:xfrm>
        </p:grpSpPr>
        <p:pic>
          <p:nvPicPr>
            <p:cNvPr id="48" name="Oct30 Hip">
              <a:hlinkClick r:id="" action="ppaction://media"/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 rotWithShape="1">
            <a:blip r:embed="rId11">
              <a:lum contrast="23000"/>
            </a:blip>
            <a:srcRect l="21448" r="-1"/>
            <a:stretch/>
          </p:blipFill>
          <p:spPr>
            <a:xfrm>
              <a:off x="8655916" y="722006"/>
              <a:ext cx="2625672" cy="2243410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C6F58D7-8E51-4BFB-B6BD-A14BB3F5D0AA}"/>
                </a:ext>
              </a:extLst>
            </p:cNvPr>
            <p:cNvSpPr txBox="1"/>
            <p:nvPr/>
          </p:nvSpPr>
          <p:spPr>
            <a:xfrm>
              <a:off x="8680677" y="2930318"/>
              <a:ext cx="4417418" cy="392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Node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strain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localization of Octet-Truss-30%RD (left) and </a:t>
              </a:r>
              <a:r>
                <a:rPr lang="en-US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Strut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strain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localization of Rhombic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Dodecahedron (20 %RD), </a:t>
              </a:r>
              <a:r>
                <a:rPr lang="en-US" sz="10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= 4 mm, IN718 in SR+HIP+SA condition.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50" name="Rd 20 Hi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2"/>
          <a:srcRect l="17694" r="28109"/>
          <a:stretch/>
        </p:blipFill>
        <p:spPr>
          <a:xfrm>
            <a:off x="5709626" y="3023823"/>
            <a:ext cx="1873504" cy="228600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9195640" y="550642"/>
            <a:ext cx="2895557" cy="2468186"/>
            <a:chOff x="8227543" y="3775205"/>
            <a:chExt cx="2895557" cy="2468186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65" y="3775205"/>
              <a:ext cx="2847234" cy="22860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6F58D7-8E51-4BFB-B6BD-A14BB3F5D0AA}"/>
                </a:ext>
              </a:extLst>
            </p:cNvPr>
            <p:cNvSpPr txBox="1"/>
            <p:nvPr/>
          </p:nvSpPr>
          <p:spPr>
            <a:xfrm>
              <a:off x="8227543" y="5997170"/>
              <a:ext cx="2895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radient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transition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optimized specimens (IN718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112366" y="549153"/>
            <a:ext cx="2083274" cy="2480154"/>
            <a:chOff x="5725807" y="4036163"/>
            <a:chExt cx="2083274" cy="2480154"/>
          </a:xfrm>
        </p:grpSpPr>
        <p:grpSp>
          <p:nvGrpSpPr>
            <p:cNvPr id="28" name="Group 27"/>
            <p:cNvGrpSpPr/>
            <p:nvPr/>
          </p:nvGrpSpPr>
          <p:grpSpPr>
            <a:xfrm>
              <a:off x="5725807" y="4036163"/>
              <a:ext cx="2083274" cy="2480154"/>
              <a:chOff x="5555870" y="3942842"/>
              <a:chExt cx="2083274" cy="2480154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04010" y="3942842"/>
                <a:ext cx="2035134" cy="2286000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C6F58D7-8E51-4BFB-B6BD-A14BB3F5D0AA}"/>
                  </a:ext>
                </a:extLst>
              </p:cNvPr>
              <p:cNvSpPr txBox="1"/>
              <p:nvPr/>
            </p:nvSpPr>
            <p:spPr>
              <a:xfrm>
                <a:off x="5555870" y="6176775"/>
                <a:ext cx="20832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Discrete </a:t>
                </a:r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transition </a:t>
                </a:r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burn-out (IN718).</a:t>
                </a: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9" name="Oval 28"/>
            <p:cNvSpPr/>
            <p:nvPr/>
          </p:nvSpPr>
          <p:spPr>
            <a:xfrm>
              <a:off x="6018987" y="4323884"/>
              <a:ext cx="1790094" cy="347591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  <p:pic>
        <p:nvPicPr>
          <p:cNvPr id="33" name="Content Placeholder 4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6" r="1824" b="3211"/>
          <a:stretch/>
        </p:blipFill>
        <p:spPr>
          <a:xfrm>
            <a:off x="7660532" y="3035905"/>
            <a:ext cx="4430664" cy="228600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8085658" y="3418671"/>
            <a:ext cx="3332839" cy="1593664"/>
            <a:chOff x="2471187" y="1804172"/>
            <a:chExt cx="3332839" cy="1593664"/>
          </a:xfrm>
        </p:grpSpPr>
        <p:grpSp>
          <p:nvGrpSpPr>
            <p:cNvPr id="53" name="Group 52"/>
            <p:cNvGrpSpPr/>
            <p:nvPr/>
          </p:nvGrpSpPr>
          <p:grpSpPr>
            <a:xfrm>
              <a:off x="2471187" y="1804172"/>
              <a:ext cx="1240513" cy="498494"/>
              <a:chOff x="2471187" y="1804172"/>
              <a:chExt cx="1240513" cy="498494"/>
            </a:xfrm>
          </p:grpSpPr>
          <p:sp>
            <p:nvSpPr>
              <p:cNvPr id="59" name="Left Brace 58"/>
              <p:cNvSpPr/>
              <p:nvPr/>
            </p:nvSpPr>
            <p:spPr>
              <a:xfrm rot="16200000">
                <a:off x="2844749" y="1576662"/>
                <a:ext cx="45719" cy="500740"/>
              </a:xfrm>
              <a:prstGeom prst="leftBrace">
                <a:avLst>
                  <a:gd name="adj1" fmla="val 8333"/>
                  <a:gd name="adj2" fmla="val 50752"/>
                </a:avLst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471187" y="1871779"/>
                <a:ext cx="124051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Reversible Testing</a:t>
                </a:r>
              </a:p>
              <a:p>
                <a:r>
                  <a:rPr lang="en-US" sz="1100" dirty="0" smtClean="0"/>
                  <a:t>SR=-1</a:t>
                </a:r>
                <a:endParaRPr lang="en-US" sz="1100" dirty="0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4217751" y="2750951"/>
              <a:ext cx="1586275" cy="646885"/>
              <a:chOff x="4217751" y="2750951"/>
              <a:chExt cx="1586275" cy="646885"/>
            </a:xfrm>
          </p:grpSpPr>
          <p:sp>
            <p:nvSpPr>
              <p:cNvPr id="57" name="Left Brace 56"/>
              <p:cNvSpPr/>
              <p:nvPr/>
            </p:nvSpPr>
            <p:spPr>
              <a:xfrm rot="16200000">
                <a:off x="4487537" y="2629664"/>
                <a:ext cx="86942" cy="329515"/>
              </a:xfrm>
              <a:prstGeom prst="leftBrace">
                <a:avLst>
                  <a:gd name="adj1" fmla="val 8333"/>
                  <a:gd name="adj2" fmla="val 50752"/>
                </a:avLst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217751" y="2966949"/>
                <a:ext cx="158627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/>
                  <a:t>Tension-Tension Testing</a:t>
                </a:r>
              </a:p>
              <a:p>
                <a:r>
                  <a:rPr lang="en-US" sz="1100" dirty="0" smtClean="0"/>
                  <a:t>SR= 0.1</a:t>
                </a:r>
                <a:endParaRPr lang="en-US" sz="1100" dirty="0"/>
              </a:p>
            </p:txBody>
          </p: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3C6F58D7-8E51-4BFB-B6BD-A14BB3F5D0AA}"/>
              </a:ext>
            </a:extLst>
          </p:cNvPr>
          <p:cNvSpPr txBox="1"/>
          <p:nvPr/>
        </p:nvSpPr>
        <p:spPr>
          <a:xfrm>
            <a:off x="7670200" y="5254169"/>
            <a:ext cx="442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S-N curve of Octet-Truss (30 %RD) </a:t>
            </a: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Rhombic Dodecahedron (20 %RD), </a:t>
            </a:r>
            <a:r>
              <a: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4 mm, IN718</a:t>
            </a: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as-built surface finish.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061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  <p:video>
              <p:cMediaNode vol="80000">
                <p:cTn id="3" repeatCount="indefinite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240940" y="856192"/>
            <a:ext cx="6426957" cy="2555208"/>
            <a:chOff x="4968813" y="1358247"/>
            <a:chExt cx="6426957" cy="2555208"/>
          </a:xfrm>
        </p:grpSpPr>
        <p:sp>
          <p:nvSpPr>
            <p:cNvPr id="6" name="Content Placeholder 3"/>
            <p:cNvSpPr txBox="1">
              <a:spLocks/>
            </p:cNvSpPr>
            <p:nvPr/>
          </p:nvSpPr>
          <p:spPr>
            <a:xfrm>
              <a:off x="4968813" y="3618737"/>
              <a:ext cx="6426957" cy="29471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Dode-Medium (13 %RD) lattice thermal conduction model.</a:t>
              </a:r>
            </a:p>
          </p:txBody>
        </p:sp>
        <p:pic>
          <p:nvPicPr>
            <p:cNvPr id="8" name="Content Placeholder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66" t="5834" b="4390"/>
            <a:stretch/>
          </p:blipFill>
          <p:spPr>
            <a:xfrm>
              <a:off x="8362252" y="1358247"/>
              <a:ext cx="3013771" cy="2286000"/>
            </a:xfrm>
            <a:prstGeom prst="rect">
              <a:avLst/>
            </a:prstGeom>
          </p:spPr>
        </p:pic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10316"/>
            <a:ext cx="12191999" cy="470196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Thermal Simulation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240940" y="856192"/>
            <a:ext cx="3325671" cy="2286000"/>
            <a:chOff x="338804" y="1388702"/>
            <a:chExt cx="3931131" cy="2710920"/>
          </a:xfrm>
        </p:grpSpPr>
        <p:grpSp>
          <p:nvGrpSpPr>
            <p:cNvPr id="14" name="Group 13"/>
            <p:cNvGrpSpPr>
              <a:grpSpLocks noChangeAspect="1"/>
            </p:cNvGrpSpPr>
            <p:nvPr/>
          </p:nvGrpSpPr>
          <p:grpSpPr>
            <a:xfrm>
              <a:off x="338804" y="1388702"/>
              <a:ext cx="3931131" cy="2710920"/>
              <a:chOff x="6075325" y="953021"/>
              <a:chExt cx="4848398" cy="3291839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6075325" y="953021"/>
                <a:ext cx="4848398" cy="3291839"/>
                <a:chOff x="0" y="0"/>
                <a:chExt cx="3923528" cy="2663894"/>
              </a:xfrm>
            </p:grpSpPr>
            <p:grpSp>
              <p:nvGrpSpPr>
                <p:cNvPr id="23" name="Group 22"/>
                <p:cNvGrpSpPr>
                  <a:grpSpLocks noChangeAspect="1"/>
                </p:cNvGrpSpPr>
                <p:nvPr/>
              </p:nvGrpSpPr>
              <p:grpSpPr>
                <a:xfrm>
                  <a:off x="3293673" y="0"/>
                  <a:ext cx="629855" cy="2663894"/>
                  <a:chOff x="8952019" y="76361"/>
                  <a:chExt cx="647046" cy="2736606"/>
                </a:xfrm>
              </p:grpSpPr>
              <p:pic>
                <p:nvPicPr>
                  <p:cNvPr id="27" name="Picture 26"/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2539" t="6274" r="46178"/>
                  <a:stretch/>
                </p:blipFill>
                <p:spPr>
                  <a:xfrm flipV="1">
                    <a:off x="9032157" y="76361"/>
                    <a:ext cx="566908" cy="2736606"/>
                  </a:xfrm>
                  <a:prstGeom prst="rect">
                    <a:avLst/>
                  </a:prstGeom>
                </p:spPr>
              </p:pic>
              <p:sp>
                <p:nvSpPr>
                  <p:cNvPr id="28" name="Rectangle 27"/>
                  <p:cNvSpPr/>
                  <p:nvPr/>
                </p:nvSpPr>
                <p:spPr>
                  <a:xfrm>
                    <a:off x="9348320" y="277879"/>
                    <a:ext cx="130033" cy="2493095"/>
                  </a:xfrm>
                  <a:prstGeom prst="rect">
                    <a:avLst/>
                  </a:prstGeom>
                  <a:noFill/>
                  <a:ln w="285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cxnSp>
                <p:nvCxnSpPr>
                  <p:cNvPr id="29" name="Straight Arrow Connector 28"/>
                  <p:cNvCxnSpPr>
                    <a:stCxn id="25" idx="0"/>
                  </p:cNvCxnSpPr>
                  <p:nvPr/>
                </p:nvCxnSpPr>
                <p:spPr>
                  <a:xfrm flipV="1">
                    <a:off x="8952019" y="405810"/>
                    <a:ext cx="384116" cy="173399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3372939" cy="2662426"/>
                </a:xfrm>
                <a:prstGeom prst="rect">
                  <a:avLst/>
                </a:prstGeom>
              </p:spPr>
            </p:pic>
            <p:sp>
              <p:nvSpPr>
                <p:cNvPr id="25" name="TextBox 24"/>
                <p:cNvSpPr txBox="1"/>
                <p:nvPr/>
              </p:nvSpPr>
              <p:spPr>
                <a:xfrm>
                  <a:off x="2971952" y="489487"/>
                  <a:ext cx="643417" cy="4536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Heated</a:t>
                  </a:r>
                </a:p>
                <a:p>
                  <a:r>
                    <a:rPr lang="en-US" sz="1200" b="1" dirty="0" smtClean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Area</a:t>
                  </a:r>
                  <a:endParaRPr lang="en-US" sz="1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1191046" y="37629"/>
                  <a:ext cx="1051080" cy="30243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 = 20 mm</a:t>
                  </a:r>
                  <a:endPara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6" name="TextBox 15"/>
              <p:cNvSpPr txBox="1"/>
              <p:nvPr/>
            </p:nvSpPr>
            <p:spPr>
              <a:xfrm rot="16200000">
                <a:off x="6042048" y="1977155"/>
                <a:ext cx="1000453" cy="538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W</a:t>
                </a:r>
                <a:endParaRPr lang="en-US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6215769" y="2746602"/>
                <a:ext cx="540327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 rot="16200000">
                <a:off x="8892127" y="2504635"/>
                <a:ext cx="1648671" cy="44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</a:t>
                </a:r>
                <a:r>
                  <a:rPr lang="en-US" sz="1400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293.15 K</a:t>
                </a:r>
                <a:endParaRPr lang="en-US" sz="14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6200000">
                <a:off x="9928386" y="2604905"/>
                <a:ext cx="9685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20 mm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560395" y="3831880"/>
                <a:ext cx="1092468" cy="351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t=0.98 mm</a:t>
                </a:r>
                <a:endPara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634896" y="3875797"/>
                <a:ext cx="1353210" cy="3629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 smtClean="0"/>
                  <a:t>Insulated</a:t>
                </a:r>
                <a:endParaRPr lang="en-US" dirty="0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1573145" y="1742954"/>
              <a:ext cx="1127372" cy="2989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 smtClean="0"/>
                <a:t>Insulated</a:t>
              </a:r>
              <a:endParaRPr lang="en-US" dirty="0"/>
            </a:p>
          </p:txBody>
        </p:sp>
      </p:grpSp>
      <p:graphicFrame>
        <p:nvGraphicFramePr>
          <p:cNvPr id="35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132301"/>
              </p:ext>
            </p:extLst>
          </p:nvPr>
        </p:nvGraphicFramePr>
        <p:xfrm>
          <a:off x="6474636" y="755572"/>
          <a:ext cx="6102350" cy="295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135468" y="6105952"/>
            <a:ext cx="9863666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thermal conductivity proportional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%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 (solid volume dominated).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Dependent more on </a:t>
            </a:r>
            <a:r>
              <a:rPr 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necessarily topology.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24708" y="3764026"/>
            <a:ext cx="3998834" cy="2072718"/>
            <a:chOff x="7377415" y="4628152"/>
            <a:chExt cx="3998834" cy="2072718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77415" y="4628152"/>
              <a:ext cx="3998834" cy="1828800"/>
            </a:xfrm>
            <a:prstGeom prst="rect">
              <a:avLst/>
            </a:prstGeom>
          </p:spPr>
        </p:pic>
        <p:sp>
          <p:nvSpPr>
            <p:cNvPr id="37" name="Content Placeholder 3"/>
            <p:cNvSpPr txBox="1">
              <a:spLocks/>
            </p:cNvSpPr>
            <p:nvPr/>
          </p:nvSpPr>
          <p:spPr>
            <a:xfrm>
              <a:off x="7377415" y="6406152"/>
              <a:ext cx="3998834" cy="29471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Cryogenic Strut CIF: reduce mass 30-40%, reduce thermal conductivity to 10% of fully dense material.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</p:spTree>
    <p:extLst>
      <p:ext uri="{BB962C8B-B14F-4D97-AF65-F5344CB8AC3E}">
        <p14:creationId xmlns:p14="http://schemas.microsoft.com/office/powerpoint/2010/main" val="414254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60273" y="595098"/>
            <a:ext cx="5913945" cy="59684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Design: 3 functions in 1 part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iquid to gas heat exchanger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Liquid spray injector head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condenser heat exchanger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spray promotes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tank ullage condensation,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drops pressure, and maintains fill flow.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Tank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closed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 in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 process (before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introduced).  In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cases vent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not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opened.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Long-term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pressure control: if fluid pumped back through the injector to reduce pressure or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connected to a closed loop cryo-cooler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circuit.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91602"/>
            <a:ext cx="12192000" cy="46166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TVS Augmented Injector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969000" y="819522"/>
            <a:ext cx="6168107" cy="3323758"/>
            <a:chOff x="3539264" y="2436598"/>
            <a:chExt cx="6168107" cy="332375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3536" y="2436598"/>
              <a:ext cx="2020465" cy="3108960"/>
            </a:xfrm>
            <a:prstGeom prst="rect">
              <a:avLst/>
            </a:prstGeom>
            <a:noFill/>
          </p:spPr>
        </p:pic>
        <p:grpSp>
          <p:nvGrpSpPr>
            <p:cNvPr id="8" name="Group 7"/>
            <p:cNvGrpSpPr/>
            <p:nvPr/>
          </p:nvGrpSpPr>
          <p:grpSpPr>
            <a:xfrm>
              <a:off x="3539264" y="2436598"/>
              <a:ext cx="6168107" cy="3323758"/>
              <a:chOff x="3987749" y="1911096"/>
              <a:chExt cx="6168107" cy="332375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3987749" y="4988633"/>
                <a:ext cx="61681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TVS Augmented Injector V4 (IN718), liquid circuit, 2-phase/gas circuit.  Inner &amp; outer lattice Dode-Medium (13 %RD)</a:t>
                </a: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4606" y="1911096"/>
                <a:ext cx="2031653" cy="3108960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36050" y="1911096"/>
                <a:ext cx="1975355" cy="3108960"/>
              </a:xfrm>
              <a:prstGeom prst="rect">
                <a:avLst/>
              </a:prstGeom>
            </p:spPr>
          </p:pic>
        </p:grp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55672" y="4642980"/>
            <a:ext cx="2788920" cy="2001580"/>
            <a:chOff x="6452362" y="954424"/>
            <a:chExt cx="2788920" cy="2001580"/>
          </a:xfrm>
        </p:grpSpPr>
        <p:sp>
          <p:nvSpPr>
            <p:cNvPr id="21" name="TextBox 20"/>
            <p:cNvSpPr txBox="1"/>
            <p:nvPr/>
          </p:nvSpPr>
          <p:spPr>
            <a:xfrm>
              <a:off x="6452362" y="2555894"/>
              <a:ext cx="27889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Flow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distributor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lattice structure (Octet-Truss 30%RD) to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improve radial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flow spatial distribution.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2" name="Picture 21" descr="C:\Users\omireles\Desktop\TVS Aug Inj V4 AlSi10Mg (leaking) X-sec.JPG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32" t="39224" r="21555"/>
            <a:stretch/>
          </p:blipFill>
          <p:spPr bwMode="auto">
            <a:xfrm>
              <a:off x="6452362" y="954424"/>
              <a:ext cx="2788920" cy="164592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3217365" y="4256637"/>
            <a:ext cx="6801183" cy="2600166"/>
            <a:chOff x="2443052" y="4240064"/>
            <a:chExt cx="6801183" cy="2600166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053" y="4240064"/>
              <a:ext cx="3311434" cy="2377440"/>
            </a:xfrm>
            <a:prstGeom prst="rect">
              <a:avLst/>
            </a:prstGeom>
            <a:noFill/>
          </p:spPr>
        </p:pic>
        <p:grpSp>
          <p:nvGrpSpPr>
            <p:cNvPr id="6" name="Group 5"/>
            <p:cNvGrpSpPr/>
            <p:nvPr/>
          </p:nvGrpSpPr>
          <p:grpSpPr>
            <a:xfrm>
              <a:off x="2443052" y="4250267"/>
              <a:ext cx="6801183" cy="2589963"/>
              <a:chOff x="2443052" y="4250267"/>
              <a:chExt cx="6801183" cy="2589963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443052" y="6594009"/>
                <a:ext cx="680118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TVS 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Augmented Injector </a:t>
                </a:r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V4 (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AlSi10Mg</a:t>
                </a:r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 water 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flow </a:t>
                </a:r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test 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and LN</a:t>
                </a:r>
                <a:r>
                  <a:rPr lang="en-US" sz="1000" baseline="-25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tests.</a:t>
                </a: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pic>
            <p:nvPicPr>
              <p:cNvPr id="23" name="V4 - AlSi10Mg LN2 mov 2">
                <a:hlinkClick r:id="" action="ppaction://media"/>
              </p:cNvPr>
              <p:cNvPicPr>
                <a:picLocks noChangeAspect="1"/>
              </p:cNvPicPr>
              <p:nvPr>
                <a:videoFile r:link="rId2"/>
                <p:extLst>
                  <p:ext uri="{DAA4B4D4-6D71-4841-9C94-3DE7FCFB9230}">
                    <p14:media xmlns:p14="http://schemas.microsoft.com/office/powerpoint/2010/main" r:embed="rId1"/>
                  </p:ext>
                </p:extLst>
              </p:nvPr>
            </p:nvPicPr>
            <p:blipFill rotWithShape="1">
              <a:blip r:embed="rId11"/>
              <a:srcRect r="7768"/>
              <a:stretch/>
            </p:blipFill>
            <p:spPr>
              <a:xfrm>
                <a:off x="5345968" y="4250267"/>
                <a:ext cx="3898267" cy="2377440"/>
              </a:xfrm>
              <a:prstGeom prst="rect">
                <a:avLst/>
              </a:prstGeom>
            </p:spPr>
          </p:pic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</p:spTree>
    <p:extLst>
      <p:ext uri="{BB962C8B-B14F-4D97-AF65-F5344CB8AC3E}">
        <p14:creationId xmlns:p14="http://schemas.microsoft.com/office/powerpoint/2010/main" val="278139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894"/>
    </mc:Choice>
    <mc:Fallback xmlns="">
      <p:transition spd="slow" advTm="64894"/>
    </mc:Fallback>
  </mc:AlternateContent>
  <p:timing>
    <p:tnLst>
      <p:par>
        <p:cTn id="1" dur="indefinite" restart="never" nodeType="tmRoot">
          <p:childTnLst>
            <p:video>
              <p:cMediaNode vol="0" mute="1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7557" x="11963400" y="2700338"/>
          <p14:tracePt t="7568" x="11839575" y="2695575"/>
          <p14:tracePt t="7580" x="11649075" y="2686050"/>
          <p14:tracePt t="7593" x="11515725" y="2676525"/>
          <p14:tracePt t="7606" x="11368088" y="2676525"/>
          <p14:tracePt t="7620" x="11144250" y="2690813"/>
          <p14:tracePt t="7633" x="10925175" y="2724150"/>
          <p14:tracePt t="7647" x="10653713" y="2771775"/>
          <p14:tracePt t="7660" x="10515600" y="2809875"/>
          <p14:tracePt t="7673" x="10410825" y="2847975"/>
          <p14:tracePt t="7686" x="10287000" y="2900363"/>
          <p14:tracePt t="7700" x="10172700" y="2943225"/>
          <p14:tracePt t="7713" x="10053638" y="2967038"/>
          <p14:tracePt t="7727" x="9934575" y="2976563"/>
          <p14:tracePt t="7740" x="9848850" y="2976563"/>
          <p14:tracePt t="7753" x="9701213" y="2981325"/>
          <p14:tracePt t="7766" x="9515475" y="2986088"/>
          <p14:tracePt t="7781" x="9148763" y="2986088"/>
          <p14:tracePt t="7793" x="8867775" y="2967038"/>
          <p14:tracePt t="7807" x="8601075" y="2962275"/>
          <p14:tracePt t="7820" x="8410575" y="2971800"/>
          <p14:tracePt t="7833" x="8262938" y="2990850"/>
          <p14:tracePt t="7847" x="8072438" y="3014663"/>
          <p14:tracePt t="7860" x="7867650" y="3028950"/>
          <p14:tracePt t="7873" x="7691438" y="3028950"/>
          <p14:tracePt t="7887" x="7558088" y="3014663"/>
          <p14:tracePt t="7900" x="7415213" y="2986088"/>
          <p14:tracePt t="7913" x="7215188" y="2962275"/>
          <p14:tracePt t="7927" x="6929438" y="2933700"/>
          <p14:tracePt t="7928" x="6886575" y="2933700"/>
          <p14:tracePt t="7940" x="6605588" y="2900363"/>
          <p14:tracePt t="7953" x="6334125" y="2876550"/>
          <p14:tracePt t="7969" x="6005513" y="2852738"/>
          <p14:tracePt t="7980" x="5767388" y="2838450"/>
          <p14:tracePt t="7993" x="5476875" y="2800350"/>
          <p14:tracePt t="8007" x="5172075" y="2752725"/>
          <p14:tracePt t="8020" x="4933950" y="2676525"/>
          <p14:tracePt t="8033" x="4705350" y="2576513"/>
          <p14:tracePt t="8047" x="4581525" y="2519363"/>
          <p14:tracePt t="8060" x="4567238" y="2514600"/>
          <p14:tracePt t="8074" x="4567238" y="2509838"/>
          <p14:tracePt t="8087" x="4567238" y="2505075"/>
          <p14:tracePt t="8140" x="4567238" y="2500313"/>
          <p14:tracePt t="8145" x="4572000" y="2495550"/>
          <p14:tracePt t="8153" x="4591050" y="2471738"/>
          <p14:tracePt t="8167" x="4648200" y="2424113"/>
          <p14:tracePt t="8180" x="4691063" y="2371725"/>
          <p14:tracePt t="8194" x="4710113" y="2328863"/>
          <p14:tracePt t="8207" x="4710113" y="2281238"/>
          <p14:tracePt t="8220" x="4700588" y="2247900"/>
          <p14:tracePt t="8234" x="4700588" y="2219325"/>
          <p14:tracePt t="8247" x="4700588" y="2190750"/>
          <p14:tracePt t="8261" x="4700588" y="2157413"/>
          <p14:tracePt t="8274" x="4691063" y="2133600"/>
          <p14:tracePt t="8287" x="4691063" y="2124075"/>
          <p14:tracePt t="8301" x="4691063" y="2119313"/>
          <p14:tracePt t="8314" x="4691063" y="2114550"/>
          <p14:tracePt t="8332" x="4691063" y="2109788"/>
          <p14:tracePt t="8340" x="4700588" y="2100263"/>
          <p14:tracePt t="8354" x="4733925" y="2081213"/>
          <p14:tracePt t="8367" x="4772025" y="2057400"/>
          <p14:tracePt t="8381" x="4781550" y="2047875"/>
          <p14:tracePt t="8394" x="4786313" y="2043113"/>
          <p14:tracePt t="8407" x="4795838" y="2033588"/>
          <p14:tracePt t="8421" x="4819650" y="2024063"/>
          <p14:tracePt t="8424" x="4833938" y="2014538"/>
          <p14:tracePt t="8434" x="4876800" y="2000250"/>
          <p14:tracePt t="8447" x="4948238" y="1976438"/>
          <p14:tracePt t="8461" x="4981575" y="1966913"/>
          <p14:tracePt t="8474" x="5005388" y="1962150"/>
          <p14:tracePt t="8489" x="5033963" y="1952625"/>
          <p14:tracePt t="8501" x="5038725" y="1947863"/>
          <p14:tracePt t="8572" x="5038725" y="1943100"/>
          <p14:tracePt t="8581" x="5033963" y="1933575"/>
          <p14:tracePt t="8586" x="5024438" y="1928813"/>
          <p14:tracePt t="8607" x="4957763" y="1895475"/>
          <p14:tracePt t="8621" x="4891088" y="1876425"/>
          <p14:tracePt t="8634" x="4819650" y="1857375"/>
          <p14:tracePt t="8648" x="4767263" y="1847850"/>
          <p14:tracePt t="8661" x="4724400" y="1847850"/>
          <p14:tracePt t="8674" x="4686300" y="1843088"/>
          <p14:tracePt t="8687" x="4629150" y="1862138"/>
          <p14:tracePt t="8701" x="4562475" y="1881188"/>
          <p14:tracePt t="8714" x="4514850" y="1914525"/>
          <p14:tracePt t="8727" x="4491038" y="1938338"/>
          <p14:tracePt t="8741" x="4448175" y="1985963"/>
          <p14:tracePt t="8755" x="4395788" y="2043113"/>
          <p14:tracePt t="8768" x="4329113" y="2109788"/>
          <p14:tracePt t="8782" x="4291013" y="2157413"/>
          <p14:tracePt t="8794" x="4281488" y="2176463"/>
          <p14:tracePt t="8808" x="4281488" y="2195513"/>
          <p14:tracePt t="8821" x="4300538" y="2219325"/>
          <p14:tracePt t="8834" x="4333875" y="2247900"/>
          <p14:tracePt t="8848" x="4371975" y="2262188"/>
          <p14:tracePt t="8861" x="4414838" y="2271713"/>
          <p14:tracePt t="8874" x="4471988" y="2271713"/>
          <p14:tracePt t="8888" x="4533900" y="2262188"/>
          <p14:tracePt t="8901" x="4624388" y="2228850"/>
          <p14:tracePt t="8914" x="4714875" y="2200275"/>
          <p14:tracePt t="8928" x="4819650" y="2162175"/>
          <p14:tracePt t="8929" x="4833938" y="2157413"/>
          <p14:tracePt t="8941" x="4876800" y="2124075"/>
          <p14:tracePt t="8954" x="4891088" y="2090738"/>
          <p14:tracePt t="8968" x="4895850" y="2062163"/>
          <p14:tracePt t="8981" x="4895850" y="2019300"/>
          <p14:tracePt t="8995" x="4891088" y="1990725"/>
          <p14:tracePt t="9008" x="4876800" y="1971675"/>
          <p14:tracePt t="9021" x="4862513" y="1962150"/>
          <p14:tracePt t="9035" x="4843463" y="1962150"/>
          <p14:tracePt t="9048" x="4814888" y="1966913"/>
          <p14:tracePt t="9061" x="4791075" y="1976438"/>
          <p14:tracePt t="9075" x="4752975" y="2019300"/>
          <p14:tracePt t="9088" x="4724400" y="2057400"/>
          <p14:tracePt t="9101" x="4714875" y="2100263"/>
          <p14:tracePt t="9115" x="4710113" y="2133600"/>
          <p14:tracePt t="9128" x="4733925" y="2185988"/>
          <p14:tracePt t="9141" x="4781550" y="2219325"/>
          <p14:tracePt t="9155" x="4829175" y="2238375"/>
          <p14:tracePt t="9168" x="4881563" y="2243138"/>
          <p14:tracePt t="9181" x="4924425" y="2243138"/>
          <p14:tracePt t="9195" x="4976813" y="2243138"/>
          <p14:tracePt t="9208" x="5000625" y="2243138"/>
          <p14:tracePt t="9269" x="5000625" y="2247900"/>
          <p14:tracePt t="9273" x="5000625" y="2252663"/>
          <p14:tracePt t="9282" x="5000625" y="2257425"/>
          <p14:tracePt t="9293" x="4995863" y="2257425"/>
          <p14:tracePt t="9301" x="4995863" y="2262188"/>
          <p14:tracePt t="9315" x="4991100" y="2262188"/>
          <p14:tracePt t="9621" x="4986338" y="2262188"/>
          <p14:tracePt t="9627" x="4981575" y="2262188"/>
          <p14:tracePt t="9635" x="4976813" y="2262188"/>
          <p14:tracePt t="9649" x="4967288" y="2247900"/>
          <p14:tracePt t="9662" x="4953000" y="2214563"/>
          <p14:tracePt t="9676" x="4914900" y="2119313"/>
          <p14:tracePt t="9689" x="4843463" y="1962150"/>
          <p14:tracePt t="9702" x="4752975" y="1809750"/>
          <p14:tracePt t="9715" x="4667250" y="1662113"/>
          <p14:tracePt t="9729" x="4619625" y="1571625"/>
          <p14:tracePt t="9742" x="4595813" y="1509713"/>
          <p14:tracePt t="9755" x="4591050" y="1466850"/>
          <p14:tracePt t="9769" x="4591050" y="1433513"/>
          <p14:tracePt t="9782" x="4591050" y="1409700"/>
          <p14:tracePt t="9795" x="4591050" y="1395413"/>
          <p14:tracePt t="9809" x="4591050" y="1385888"/>
          <p14:tracePt t="9822" x="4595813" y="1376363"/>
          <p14:tracePt t="9835" x="4595813" y="1362075"/>
          <p14:tracePt t="9849" x="4595813" y="1343025"/>
          <p14:tracePt t="9863" x="4595813" y="1333500"/>
          <p14:tracePt t="9875" x="4595813" y="1319213"/>
          <p14:tracePt t="9889" x="4600575" y="1304925"/>
          <p14:tracePt t="9902" x="4600575" y="1281113"/>
          <p14:tracePt t="9916" x="4610100" y="1247775"/>
          <p14:tracePt t="9929" x="4614863" y="1214438"/>
          <p14:tracePt t="9930" x="4614863" y="1209675"/>
          <p14:tracePt t="9942" x="4619625" y="1185863"/>
          <p14:tracePt t="9955" x="4619625" y="1166813"/>
          <p14:tracePt t="9969" x="4619625" y="1157288"/>
          <p14:tracePt t="9982" x="4619625" y="1143000"/>
          <p14:tracePt t="9996" x="4619625" y="1123950"/>
          <p14:tracePt t="10009" x="4614863" y="1104900"/>
          <p14:tracePt t="10022" x="4614863" y="1090613"/>
          <p14:tracePt t="10036" x="4610100" y="1076325"/>
          <p14:tracePt t="10049" x="4610100" y="1071563"/>
          <p14:tracePt t="10064" x="4610100" y="1066800"/>
          <p14:tracePt t="10075" x="4610100" y="1062038"/>
          <p14:tracePt t="10089" x="4610100" y="1052513"/>
          <p14:tracePt t="10103" x="4610100" y="1038225"/>
          <p14:tracePt t="10116" x="4610100" y="1028700"/>
          <p14:tracePt t="10129" x="4610100" y="1023938"/>
          <p14:tracePt t="10143" x="4610100" y="1019175"/>
          <p14:tracePt t="10368" x="4610100" y="1023938"/>
          <p14:tracePt t="10381" x="4610100" y="1028700"/>
          <p14:tracePt t="10744" x="4610100" y="1023938"/>
          <p14:tracePt t="10751" x="4610100" y="1019175"/>
          <p14:tracePt t="10756" x="4610100" y="1014413"/>
          <p14:tracePt t="10770" x="4610100" y="1009650"/>
          <p14:tracePt t="11111" x="4610100" y="1014413"/>
          <p14:tracePt t="11116" x="4610100" y="1019175"/>
          <p14:tracePt t="11131" x="4605338" y="1038225"/>
          <p14:tracePt t="11143" x="4605338" y="1052513"/>
          <p14:tracePt t="11158" x="4600575" y="1062038"/>
          <p14:tracePt t="11170" x="4600575" y="1066800"/>
          <p14:tracePt t="11183" x="4600575" y="1071563"/>
          <p14:tracePt t="11197" x="4600575" y="1076325"/>
          <p14:tracePt t="11212" x="4600575" y="1090613"/>
          <p14:tracePt t="11223" x="4600575" y="1095375"/>
          <p14:tracePt t="11237" x="4600575" y="1109663"/>
          <p14:tracePt t="11250" x="4600575" y="1119188"/>
          <p14:tracePt t="11263" x="4600575" y="1128713"/>
          <p14:tracePt t="11277" x="4600575" y="1133475"/>
          <p14:tracePt t="11322" x="4600575" y="1138238"/>
          <p14:tracePt t="11331" x="4600575" y="1143000"/>
          <p14:tracePt t="11339" x="4600575" y="1147763"/>
          <p14:tracePt t="11357" x="4600575" y="1152525"/>
          <p14:tracePt t="11500" x="4600575" y="1157288"/>
          <p14:tracePt t="11629" x="4600575" y="1162050"/>
          <p14:tracePt t="12144" x="4600575" y="1166813"/>
          <p14:tracePt t="12149" x="4605338" y="1166813"/>
          <p14:tracePt t="12157" x="4610100" y="1176338"/>
          <p14:tracePt t="12172" x="4614863" y="1185863"/>
          <p14:tracePt t="12184" x="4619625" y="1190625"/>
          <p14:tracePt t="12197" x="4629150" y="1200150"/>
          <p14:tracePt t="12211" x="4638675" y="1214438"/>
          <p14:tracePt t="12224" x="4648200" y="1223963"/>
          <p14:tracePt t="12238" x="4648200" y="1228725"/>
          <p14:tracePt t="12251" x="4652963" y="1233488"/>
          <p14:tracePt t="12264" x="4657725" y="1243013"/>
          <p14:tracePt t="12278" x="4662488" y="1257300"/>
          <p14:tracePt t="12291" x="4667250" y="1271588"/>
          <p14:tracePt t="12306" x="4681538" y="1300163"/>
          <p14:tracePt t="12318" x="4686300" y="1323975"/>
          <p14:tracePt t="12331" x="4695825" y="1347788"/>
          <p14:tracePt t="12344" x="4700588" y="1362075"/>
          <p14:tracePt t="12358" x="4700588" y="1366838"/>
          <p14:tracePt t="12371" x="4700588" y="1371600"/>
          <p14:tracePt t="12385" x="4705350" y="1381125"/>
          <p14:tracePt t="12398" x="4710113" y="1400175"/>
          <p14:tracePt t="12411" x="4714875" y="1423988"/>
          <p14:tracePt t="12425" x="4719638" y="1452563"/>
          <p14:tracePt t="12426" x="4719638" y="1457325"/>
          <p14:tracePt t="12438" x="4724400" y="1481138"/>
          <p14:tracePt t="12451" x="4729163" y="1504950"/>
          <p14:tracePt t="12465" x="4733925" y="1543050"/>
          <p14:tracePt t="12478" x="4733925" y="1581150"/>
          <p14:tracePt t="12491" x="4733925" y="1633538"/>
          <p14:tracePt t="12505" x="4733925" y="1700213"/>
          <p14:tracePt t="12518" x="4738688" y="1762125"/>
          <p14:tracePt t="12531" x="4748213" y="1819275"/>
          <p14:tracePt t="12545" x="4757738" y="1866900"/>
          <p14:tracePt t="12558" x="4767263" y="1895475"/>
          <p14:tracePt t="12571" x="4772025" y="1909763"/>
          <p14:tracePt t="12585" x="4776788" y="1919288"/>
          <p14:tracePt t="12598" x="4781550" y="1928813"/>
          <p14:tracePt t="12612" x="4781550" y="1938338"/>
          <p14:tracePt t="12625" x="4781550" y="1947863"/>
          <p14:tracePt t="12638" x="4781550" y="1957388"/>
          <p14:tracePt t="12652" x="4781550" y="1971675"/>
          <p14:tracePt t="12665" x="4781550" y="1990725"/>
          <p14:tracePt t="12678" x="4781550" y="2009775"/>
          <p14:tracePt t="12692" x="4781550" y="2043113"/>
          <p14:tracePt t="12705" x="4776788" y="2057400"/>
          <p14:tracePt t="12720" x="4776788" y="2085975"/>
          <p14:tracePt t="12732" x="4772025" y="2105025"/>
          <p14:tracePt t="12745" x="4772025" y="2119313"/>
          <p14:tracePt t="12758" x="4772025" y="2128838"/>
          <p14:tracePt t="12772" x="4762500" y="2143125"/>
          <p14:tracePt t="12785" x="4757738" y="2157413"/>
          <p14:tracePt t="12798" x="4748213" y="2166938"/>
          <p14:tracePt t="12812" x="4743450" y="2171700"/>
          <p14:tracePt t="12840" x="4738688" y="2171700"/>
          <p14:tracePt t="12852" x="4719638" y="2176463"/>
          <p14:tracePt t="12865" x="4672013" y="2181225"/>
          <p14:tracePt t="12878" x="4614863" y="2190750"/>
          <p14:tracePt t="12892" x="4572000" y="2190750"/>
          <p14:tracePt t="12906" x="4538663" y="2195513"/>
          <p14:tracePt t="12918" x="4529138" y="2195513"/>
          <p14:tracePt t="12932" x="4524375" y="2195513"/>
          <p14:tracePt t="12933" x="4519613" y="2195513"/>
          <p14:tracePt t="12945" x="4510088" y="2195513"/>
          <p14:tracePt t="12958" x="4491038" y="2195513"/>
          <p14:tracePt t="12972" x="4462463" y="2190750"/>
          <p14:tracePt t="12985" x="4400550" y="2176463"/>
          <p14:tracePt t="12998" x="4305300" y="2147888"/>
          <p14:tracePt t="13012" x="4219575" y="2124075"/>
          <p14:tracePt t="13025" x="4129088" y="2090738"/>
          <p14:tracePt t="13039" x="4081463" y="2071688"/>
          <p14:tracePt t="13052" x="4029075" y="2043113"/>
          <p14:tracePt t="13065" x="3981450" y="2019300"/>
          <p14:tracePt t="13079" x="3943350" y="2000250"/>
          <p14:tracePt t="13092" x="3933825" y="1995488"/>
          <p14:tracePt t="13119" x="3929063" y="1985963"/>
          <p14:tracePt t="13132" x="3919538" y="1966913"/>
          <p14:tracePt t="13145" x="3900488" y="1943100"/>
          <p14:tracePt t="13159" x="3886200" y="1919288"/>
          <p14:tracePt t="13172" x="3871913" y="1895475"/>
          <p14:tracePt t="13185" x="3862388" y="1862138"/>
          <p14:tracePt t="13199" x="3848100" y="1824038"/>
          <p14:tracePt t="13213" x="3819525" y="1785938"/>
          <p14:tracePt t="13225" x="3800475" y="1757363"/>
          <p14:tracePt t="13239" x="3776663" y="1733550"/>
          <p14:tracePt t="13252" x="3757613" y="1709738"/>
          <p14:tracePt t="13265" x="3733800" y="1676400"/>
          <p14:tracePt t="13280" x="3700463" y="1633538"/>
          <p14:tracePt t="13292" x="3671888" y="1600200"/>
          <p14:tracePt t="13305" x="3633788" y="1557338"/>
          <p14:tracePt t="13319" x="3614738" y="1533525"/>
          <p14:tracePt t="13332" x="3590925" y="1514475"/>
          <p14:tracePt t="13346" x="3567113" y="1495425"/>
          <p14:tracePt t="13359" x="3538538" y="1481138"/>
          <p14:tracePt t="13372" x="3529013" y="1476375"/>
          <p14:tracePt t="13386" x="3514725" y="1466850"/>
          <p14:tracePt t="13399" x="3500438" y="1452563"/>
          <p14:tracePt t="13412" x="3471863" y="1433513"/>
          <p14:tracePt t="13427" x="3443288" y="1419225"/>
          <p14:tracePt t="13439" x="3443288" y="1409700"/>
          <p14:tracePt t="13476" x="3443288" y="1414463"/>
          <p14:tracePt t="13481" x="3452813" y="1423988"/>
          <p14:tracePt t="13492" x="3490913" y="1457325"/>
          <p14:tracePt t="13506" x="3557588" y="1533525"/>
          <p14:tracePt t="13519" x="3605213" y="1614488"/>
          <p14:tracePt t="13532" x="3652838" y="1676400"/>
          <p14:tracePt t="13546" x="3709988" y="1738313"/>
          <p14:tracePt t="13559" x="3752850" y="1781175"/>
          <p14:tracePt t="13572" x="3819525" y="1828800"/>
          <p14:tracePt t="13586" x="3871913" y="1881188"/>
          <p14:tracePt t="13599" x="3919538" y="1924050"/>
          <p14:tracePt t="13614" x="3967163" y="1966913"/>
          <p14:tracePt t="13626" x="4000500" y="1995488"/>
          <p14:tracePt t="13639" x="4038600" y="2019300"/>
          <p14:tracePt t="13652" x="4086225" y="2038350"/>
          <p14:tracePt t="13666" x="4129088" y="2047875"/>
          <p14:tracePt t="13679" x="4200525" y="2052638"/>
          <p14:tracePt t="13692" x="4271963" y="2057400"/>
          <p14:tracePt t="13706" x="4343400" y="2062163"/>
          <p14:tracePt t="13720" x="4410075" y="2062163"/>
          <p14:tracePt t="13733" x="4452938" y="2052638"/>
          <p14:tracePt t="13746" x="4505325" y="2033588"/>
          <p14:tracePt t="13759" x="4548188" y="2024063"/>
          <p14:tracePt t="13773" x="4600575" y="2000250"/>
          <p14:tracePt t="13786" x="4662488" y="1985963"/>
          <p14:tracePt t="13799" x="4719638" y="1976438"/>
          <p14:tracePt t="13813" x="4781550" y="1952625"/>
          <p14:tracePt t="13826" x="4833938" y="1943100"/>
          <p14:tracePt t="13839" x="4910138" y="1919288"/>
          <p14:tracePt t="13853" x="4986338" y="1900238"/>
          <p14:tracePt t="13866" x="5072063" y="1871663"/>
          <p14:tracePt t="13879" x="5138738" y="1843088"/>
          <p14:tracePt t="13893" x="5200650" y="1809750"/>
          <p14:tracePt t="13906" x="5248275" y="1785938"/>
          <p14:tracePt t="13919" x="5319713" y="1747838"/>
          <p14:tracePt t="13933" x="5357813" y="1709738"/>
          <p14:tracePt t="13946" x="5386388" y="1676400"/>
          <p14:tracePt t="13959" x="5424488" y="1633538"/>
          <p14:tracePt t="13973" x="5462588" y="1600200"/>
          <p14:tracePt t="13986" x="5505450" y="1562100"/>
          <p14:tracePt t="13999" x="5557838" y="1524000"/>
          <p14:tracePt t="14013" x="5624513" y="1485900"/>
          <p14:tracePt t="14026" x="5705475" y="1443038"/>
          <p14:tracePt t="14040" x="5786438" y="1395413"/>
          <p14:tracePt t="14053" x="5848350" y="1357313"/>
          <p14:tracePt t="14066" x="5910263" y="1319213"/>
          <p14:tracePt t="14080" x="5957888" y="1290638"/>
          <p14:tracePt t="14094" x="5976938" y="1271588"/>
          <p14:tracePt t="14106" x="5986463" y="1271588"/>
          <p14:tracePt t="14141" x="5981700" y="1271588"/>
          <p14:tracePt t="14146" x="5976938" y="1276350"/>
          <p14:tracePt t="14160" x="5924550" y="1343025"/>
          <p14:tracePt t="14173" x="5876925" y="1400175"/>
          <p14:tracePt t="14186" x="5843588" y="1433513"/>
          <p14:tracePt t="14200" x="5838825" y="1452563"/>
          <p14:tracePt t="14213" x="5838825" y="1457325"/>
          <p14:tracePt t="14269" x="5838825" y="1452563"/>
          <p14:tracePt t="14274" x="5838825" y="1447800"/>
          <p14:tracePt t="14282" x="5838825" y="1443038"/>
          <p14:tracePt t="14293" x="5838825" y="1428750"/>
          <p14:tracePt t="14306" x="5838825" y="1414463"/>
          <p14:tracePt t="14320" x="5838825" y="1400175"/>
          <p14:tracePt t="14386" x="5834063" y="1400175"/>
          <p14:tracePt t="14391" x="5829300" y="1404938"/>
          <p14:tracePt t="14400" x="5824538" y="1404938"/>
          <p14:tracePt t="14413" x="5815013" y="1409700"/>
          <p14:tracePt t="14427" x="5815013" y="1414463"/>
          <p14:tracePt t="14471" x="5819775" y="1414463"/>
          <p14:tracePt t="14476" x="5824538" y="1414463"/>
          <p14:tracePt t="14480" x="5838825" y="1414463"/>
          <p14:tracePt t="14493" x="5929313" y="1414463"/>
          <p14:tracePt t="14507" x="6053138" y="1400175"/>
          <p14:tracePt t="14520" x="6234113" y="1376363"/>
          <p14:tracePt t="14533" x="6391275" y="1347788"/>
          <p14:tracePt t="14547" x="6481763" y="1338263"/>
          <p14:tracePt t="14561" x="6496050" y="1328738"/>
          <p14:tracePt t="14587" x="6481763" y="1328738"/>
          <p14:tracePt t="14600" x="6424613" y="1328738"/>
          <p14:tracePt t="14613" x="6343650" y="1343025"/>
          <p14:tracePt t="14627" x="6248400" y="1366838"/>
          <p14:tracePt t="14640" x="6176963" y="1381125"/>
          <p14:tracePt t="14653" x="6105525" y="1390650"/>
          <p14:tracePt t="14667" x="6086475" y="1404938"/>
          <p14:tracePt t="14680" x="6081713" y="1419225"/>
          <p14:tracePt t="14693" x="6072188" y="1443038"/>
          <p14:tracePt t="14707" x="6067425" y="1466850"/>
          <p14:tracePt t="14720" x="6062663" y="1509713"/>
          <p14:tracePt t="14734" x="6053138" y="1552575"/>
          <p14:tracePt t="14747" x="6048375" y="1581150"/>
          <p14:tracePt t="14760" x="6048375" y="1595438"/>
          <p14:tracePt t="14787" x="6048375" y="1600200"/>
          <p14:tracePt t="14813" x="6048375" y="1595438"/>
          <p14:tracePt t="14818" x="6048375" y="1585913"/>
          <p14:tracePt t="14827" x="6053138" y="1576388"/>
          <p14:tracePt t="14840" x="6057900" y="1547813"/>
          <p14:tracePt t="14853" x="6057900" y="1519238"/>
          <p14:tracePt t="14867" x="6057900" y="1481138"/>
          <p14:tracePt t="14880" x="6048375" y="1447800"/>
          <p14:tracePt t="14894" x="6038850" y="1438275"/>
          <p14:tracePt t="14921" x="6034088" y="1433513"/>
          <p14:tracePt t="14939" x="6034088" y="1438275"/>
          <p14:tracePt t="14947" x="6029325" y="1452563"/>
          <p14:tracePt t="14960" x="6024563" y="1485900"/>
          <p14:tracePt t="14974" x="6024563" y="1514475"/>
          <p14:tracePt t="14987" x="6024563" y="1543050"/>
          <p14:tracePt t="15001" x="6029325" y="1576388"/>
          <p14:tracePt t="15014" x="6038850" y="1595438"/>
          <p14:tracePt t="15027" x="6038850" y="1614488"/>
          <p14:tracePt t="15041" x="6038850" y="1633538"/>
          <p14:tracePt t="15054" x="6038850" y="1647825"/>
          <p14:tracePt t="15067" x="6034088" y="1652588"/>
          <p14:tracePt t="15081" x="6010275" y="1657350"/>
          <p14:tracePt t="15095" x="5972175" y="1647825"/>
          <p14:tracePt t="15107" x="5910263" y="1614488"/>
          <p14:tracePt t="15121" x="5838825" y="1590675"/>
          <p14:tracePt t="15134" x="5767388" y="1576388"/>
          <p14:tracePt t="15147" x="5691188" y="1566863"/>
          <p14:tracePt t="15161" x="5638800" y="1581150"/>
          <p14:tracePt t="15174" x="5638800" y="1585913"/>
          <p14:tracePt t="15187" x="5638800" y="1609725"/>
          <p14:tracePt t="15201" x="5634038" y="1638300"/>
          <p14:tracePt t="15214" x="5629275" y="1666875"/>
          <p14:tracePt t="15227" x="5624513" y="1700213"/>
          <p14:tracePt t="15241" x="5614988" y="1733550"/>
          <p14:tracePt t="15254" x="5600700" y="1781175"/>
          <p14:tracePt t="15267" x="5572125" y="1828800"/>
          <p14:tracePt t="15281" x="5534025" y="1885950"/>
          <p14:tracePt t="15294" x="5486400" y="1952625"/>
          <p14:tracePt t="15308" x="5434013" y="2009775"/>
          <p14:tracePt t="15321" x="5376863" y="2057400"/>
          <p14:tracePt t="15334" x="5319713" y="2095500"/>
          <p14:tracePt t="15347" x="5276850" y="2124075"/>
          <p14:tracePt t="15361" x="5243513" y="2147888"/>
          <p14:tracePt t="15375" x="5205413" y="2181225"/>
          <p14:tracePt t="15388" x="5162550" y="2200275"/>
          <p14:tracePt t="15401" x="5133975" y="2214563"/>
          <p14:tracePt t="15414" x="5086350" y="2224088"/>
          <p14:tracePt t="15428" x="5010150" y="2224088"/>
          <p14:tracePt t="15441" x="4891088" y="2224088"/>
          <p14:tracePt t="15454" x="4762500" y="2214563"/>
          <p14:tracePt t="15468" x="4614863" y="2200275"/>
          <p14:tracePt t="15481" x="4529138" y="2195513"/>
          <p14:tracePt t="15495" x="4500563" y="2195513"/>
          <p14:tracePt t="15614" x="4495800" y="2195513"/>
          <p14:tracePt t="15619" x="4486275" y="2190750"/>
          <p14:tracePt t="15628" x="4462463" y="2185988"/>
          <p14:tracePt t="15641" x="4400550" y="2176463"/>
          <p14:tracePt t="15654" x="4362450" y="2176463"/>
          <p14:tracePt t="15684" x="4362450" y="2171700"/>
          <p14:tracePt t="15695" x="4362450" y="2166938"/>
          <p14:tracePt t="15708" x="4395788" y="2152650"/>
          <p14:tracePt t="15721" x="4448175" y="2138363"/>
          <p14:tracePt t="15735" x="4514850" y="2133600"/>
          <p14:tracePt t="15749" x="4557713" y="2133600"/>
          <p14:tracePt t="15761" x="4581525" y="2133600"/>
          <p14:tracePt t="15774" x="4638675" y="2133600"/>
          <p14:tracePt t="15788" x="4686300" y="2143125"/>
          <p14:tracePt t="15802" x="4719638" y="2147888"/>
          <p14:tracePt t="15815" x="4733925" y="2147888"/>
          <p14:tracePt t="15847" x="4738688" y="2147888"/>
          <p14:tracePt t="15860" x="4743450" y="2147888"/>
          <p14:tracePt t="15868" x="4748213" y="2147888"/>
          <p14:tracePt t="15881" x="4776788" y="2147888"/>
          <p14:tracePt t="15895" x="4795838" y="2147888"/>
          <p14:tracePt t="15908" x="4800600" y="2143125"/>
          <p14:tracePt t="16112" x="4800600" y="2138363"/>
          <p14:tracePt t="16258" x="4800600" y="2133600"/>
          <p14:tracePt t="16266" x="4800600" y="2128838"/>
          <p14:tracePt t="16272" x="4800600" y="2124075"/>
          <p14:tracePt t="16282" x="4810125" y="2114550"/>
          <p14:tracePt t="16295" x="4814888" y="2105025"/>
          <p14:tracePt t="16308" x="4819650" y="2100263"/>
          <p14:tracePt t="16322" x="4819650" y="2095500"/>
          <p14:tracePt t="16335" x="4829175" y="2085975"/>
          <p14:tracePt t="16349" x="4833938" y="2076450"/>
          <p14:tracePt t="16362" x="4838700" y="2066925"/>
          <p14:tracePt t="16375" x="4838700" y="2057400"/>
          <p14:tracePt t="16408" x="4838700" y="2052638"/>
          <p14:tracePt t="16526" x="4843463" y="2052638"/>
          <p14:tracePt t="16531" x="4843463" y="2057400"/>
          <p14:tracePt t="16535" x="4852988" y="2062163"/>
          <p14:tracePt t="16549" x="4872038" y="2071688"/>
          <p14:tracePt t="16562" x="4895850" y="2081213"/>
          <p14:tracePt t="16575" x="4924425" y="2085975"/>
          <p14:tracePt t="16589" x="4948238" y="2090738"/>
          <p14:tracePt t="16602" x="4972050" y="2090738"/>
          <p14:tracePt t="16616" x="4976813" y="2090738"/>
          <p14:tracePt t="19635" x="4976813" y="2095500"/>
          <p14:tracePt t="19640" x="4986338" y="2100263"/>
          <p14:tracePt t="19646" x="5005388" y="2109788"/>
          <p14:tracePt t="19658" x="5072063" y="2143125"/>
          <p14:tracePt t="19672" x="5191125" y="2185988"/>
          <p14:tracePt t="19685" x="5381625" y="2209800"/>
          <p14:tracePt t="19698" x="5638800" y="2224088"/>
          <p14:tracePt t="19712" x="6072188" y="2243138"/>
          <p14:tracePt t="19725" x="6643688" y="2286000"/>
          <p14:tracePt t="19738" x="7253288" y="2347913"/>
          <p14:tracePt t="19752" x="7700963" y="2405063"/>
          <p14:tracePt t="19766" x="8081963" y="2452688"/>
          <p14:tracePt t="19779" x="8324850" y="2471738"/>
          <p14:tracePt t="19792" x="8439150" y="2481263"/>
          <p14:tracePt t="19805" x="8477250" y="2486025"/>
          <p14:tracePt t="19858" x="8477250" y="2481263"/>
          <p14:tracePt t="19862" x="8477250" y="2471738"/>
          <p14:tracePt t="19872" x="8472488" y="2457450"/>
          <p14:tracePt t="19886" x="8467725" y="2447925"/>
          <p14:tracePt t="19912" x="8467725" y="2443163"/>
          <p14:tracePt t="19925" x="8467725" y="2438400"/>
          <p14:tracePt t="19942" x="8472488" y="2438400"/>
          <p14:tracePt t="19952" x="8472488" y="2428875"/>
          <p14:tracePt t="19966" x="8477250" y="2419350"/>
          <p14:tracePt t="19979" x="8482013" y="2414588"/>
          <p14:tracePt t="19993" x="8482013" y="2400300"/>
          <p14:tracePt t="20005" x="8482013" y="2390775"/>
          <p14:tracePt t="20019" x="8477250" y="2381250"/>
          <p14:tracePt t="20033" x="8467725" y="2366963"/>
          <p14:tracePt t="20045" x="8462963" y="2357438"/>
          <p14:tracePt t="20059" x="8448675" y="2347913"/>
          <p14:tracePt t="20073" x="8424863" y="2328863"/>
          <p14:tracePt t="20086" x="8377238" y="2281238"/>
          <p14:tracePt t="20099" x="8286750" y="2224088"/>
          <p14:tracePt t="20112" x="8191500" y="2171700"/>
          <p14:tracePt t="20126" x="8115300" y="2133600"/>
          <p14:tracePt t="20139" x="8077200" y="2124075"/>
          <p14:tracePt t="20152" x="8067675" y="2114550"/>
          <p14:tracePt t="20211" x="8067675" y="2109788"/>
          <p14:tracePt t="20232" x="8067675" y="2105025"/>
          <p14:tracePt t="20390" x="8067675" y="2100263"/>
          <p14:tracePt t="20395" x="8067675" y="2095500"/>
          <p14:tracePt t="20408" x="8067675" y="2090738"/>
          <p14:tracePt t="20438" x="8067675" y="2085975"/>
          <p14:tracePt t="20457" x="8067675" y="2081213"/>
          <p14:tracePt t="20478" x="8067675" y="2076450"/>
          <p14:tracePt t="20504" x="8067675" y="2071688"/>
          <p14:tracePt t="20550" x="8062913" y="2071688"/>
          <p14:tracePt t="20557" x="8062913" y="2066925"/>
          <p14:tracePt t="20567" x="8058150" y="2066925"/>
          <p14:tracePt t="20579" x="8048625" y="2066925"/>
          <p14:tracePt t="20593" x="8039100" y="2066925"/>
          <p14:tracePt t="20606" x="8020050" y="2066925"/>
          <p14:tracePt t="20619" x="7986713" y="2062163"/>
          <p14:tracePt t="20633" x="7915275" y="2057400"/>
          <p14:tracePt t="20646" x="7839075" y="2043113"/>
          <p14:tracePt t="20659" x="7762875" y="2038350"/>
          <p14:tracePt t="20673" x="7715250" y="2019300"/>
          <p14:tracePt t="20686" x="7700963" y="2014538"/>
          <p14:tracePt t="20972" x="7696200" y="2014538"/>
          <p14:tracePt t="20977" x="7691438" y="2014538"/>
          <p14:tracePt t="20984" x="7686675" y="2014538"/>
          <p14:tracePt t="20993" x="7681913" y="2009775"/>
          <p14:tracePt t="21007" x="7662863" y="2009775"/>
          <p14:tracePt t="21020" x="7639050" y="2009775"/>
          <p14:tracePt t="21033" x="7610475" y="2019300"/>
          <p14:tracePt t="21046" x="7591425" y="2019300"/>
          <p14:tracePt t="21060" x="7591425" y="2024063"/>
          <p14:tracePt t="21087" x="7586663" y="2024063"/>
          <p14:tracePt t="21100" x="7586663" y="2028825"/>
          <p14:tracePt t="21114" x="7586663" y="2047875"/>
          <p14:tracePt t="21127" x="7577138" y="2076450"/>
          <p14:tracePt t="21140" x="7562850" y="2114550"/>
          <p14:tracePt t="21153" x="7543800" y="2157413"/>
          <p14:tracePt t="21167" x="7534275" y="2195513"/>
          <p14:tracePt t="21180" x="7534275" y="2224088"/>
          <p14:tracePt t="21193" x="7543800" y="2252663"/>
          <p14:tracePt t="21207" x="7562850" y="2286000"/>
          <p14:tracePt t="21220" x="7577138" y="2314575"/>
          <p14:tracePt t="21233" x="7596188" y="2333625"/>
          <p14:tracePt t="21247" x="7610475" y="2347913"/>
          <p14:tracePt t="21260" x="7629525" y="2357438"/>
          <p14:tracePt t="21273" x="7653338" y="2357438"/>
          <p14:tracePt t="21287" x="7700963" y="2362200"/>
          <p14:tracePt t="21300" x="7772400" y="2362200"/>
          <p14:tracePt t="21313" x="7839075" y="2366963"/>
          <p14:tracePt t="21327" x="7910513" y="2366963"/>
          <p14:tracePt t="21340" x="7967663" y="2366963"/>
          <p14:tracePt t="21353" x="7996238" y="2352675"/>
          <p14:tracePt t="21367" x="8015288" y="2324100"/>
          <p14:tracePt t="21380" x="8039100" y="2262188"/>
          <p14:tracePt t="21393" x="8062913" y="2205038"/>
          <p14:tracePt t="21407" x="8072438" y="2166938"/>
          <p14:tracePt t="21420" x="8072438" y="2143125"/>
          <p14:tracePt t="21433" x="8072438" y="2128838"/>
          <p14:tracePt t="21447" x="8067675" y="2119313"/>
          <p14:tracePt t="21462" x="8048625" y="2109788"/>
          <p14:tracePt t="21474" x="8020050" y="2100263"/>
          <p14:tracePt t="21487" x="7977188" y="2100263"/>
          <p14:tracePt t="21500" x="7924800" y="2105025"/>
          <p14:tracePt t="21514" x="7896225" y="2114550"/>
          <p14:tracePt t="21527" x="7891463" y="2119313"/>
          <p14:tracePt t="21553" x="7891463" y="2124075"/>
          <p14:tracePt t="21570" x="7886700" y="2124075"/>
          <p14:tracePt t="21595" x="7886700" y="2128838"/>
          <p14:tracePt t="21602" x="7886700" y="2133600"/>
          <p14:tracePt t="21607" x="7886700" y="2138363"/>
          <p14:tracePt t="21620" x="7886700" y="2147888"/>
          <p14:tracePt t="21634" x="7886700" y="2157413"/>
          <p14:tracePt t="21647" x="7891463" y="2157413"/>
          <p14:tracePt t="21661" x="7896225" y="2162175"/>
          <p14:tracePt t="21675" x="7896225" y="2166938"/>
          <p14:tracePt t="21687" x="7905750" y="2166938"/>
          <p14:tracePt t="21797" x="7900988" y="2166938"/>
          <p14:tracePt t="21813" x="7900988" y="2171700"/>
          <p14:tracePt t="22057" x="7900988" y="2166938"/>
          <p14:tracePt t="22176" x="7900988" y="2162175"/>
          <p14:tracePt t="22219" x="7900988" y="2157413"/>
          <p14:tracePt t="22224" x="7900988" y="2152650"/>
          <p14:tracePt t="22235" x="7900988" y="2147888"/>
          <p14:tracePt t="22248" x="7896225" y="2143125"/>
          <p14:tracePt t="22262" x="7891463" y="2128838"/>
          <p14:tracePt t="22274" x="7877175" y="2114550"/>
          <p14:tracePt t="22288" x="7858125" y="2100263"/>
          <p14:tracePt t="22301" x="7829550" y="2076450"/>
          <p14:tracePt t="22314" x="7805738" y="2057400"/>
          <p14:tracePt t="22328" x="7791450" y="2047875"/>
          <p14:tracePt t="22437" x="7786688" y="2047875"/>
          <p14:tracePt t="22448" x="7781925" y="2047875"/>
          <p14:tracePt t="22455" x="7777163" y="2047875"/>
          <p14:tracePt t="22461" x="7767638" y="2047875"/>
          <p14:tracePt t="22475" x="7743825" y="2057400"/>
          <p14:tracePt t="22488" x="7710488" y="2062163"/>
          <p14:tracePt t="22501" x="7677150" y="2071688"/>
          <p14:tracePt t="22515" x="7662863" y="2071688"/>
          <p14:tracePt t="22528" x="7653338" y="2071688"/>
          <p14:tracePt t="22541" x="7648575" y="2071688"/>
          <p14:tracePt t="22640" x="7648575" y="2066925"/>
          <p14:tracePt t="22645" x="7648575" y="2062163"/>
          <p14:tracePt t="22650" x="7648575" y="2057400"/>
          <p14:tracePt t="22661" x="7648575" y="2047875"/>
          <p14:tracePt t="22675" x="7643813" y="2033588"/>
          <p14:tracePt t="22688" x="7639050" y="2024063"/>
          <p14:tracePt t="22702" x="7639050" y="2019300"/>
          <p14:tracePt t="22715" x="7639050" y="2014538"/>
          <p14:tracePt t="22728" x="7634288" y="2014538"/>
          <p14:tracePt t="22741" x="7629525" y="2014538"/>
          <p14:tracePt t="22755" x="7624763" y="2014538"/>
          <p14:tracePt t="22768" x="7624763" y="2019300"/>
          <p14:tracePt t="22782" x="7615238" y="2047875"/>
          <p14:tracePt t="22796" x="7600950" y="2095500"/>
          <p14:tracePt t="22808" x="7591425" y="2133600"/>
          <p14:tracePt t="22822" x="7586663" y="2152650"/>
          <p14:tracePt t="22835" x="7586663" y="2157413"/>
          <p14:tracePt t="22907" x="7586663" y="2152650"/>
          <p14:tracePt t="22912" x="7586663" y="2143125"/>
          <p14:tracePt t="22916" x="7586663" y="2138363"/>
          <p14:tracePt t="22928" x="7586663" y="2119313"/>
          <p14:tracePt t="22942" x="7586663" y="2095500"/>
          <p14:tracePt t="22955" x="7586663" y="2085975"/>
          <p14:tracePt t="23010" x="7586663" y="2095500"/>
          <p14:tracePt t="23014" x="7586663" y="2100263"/>
          <p14:tracePt t="23022" x="7586663" y="2114550"/>
          <p14:tracePt t="23035" x="7586663" y="2133600"/>
          <p14:tracePt t="23049" x="7586663" y="2143125"/>
          <p14:tracePt t="23084" x="7591425" y="2143125"/>
          <p14:tracePt t="23093" x="7596188" y="2143125"/>
          <p14:tracePt t="23102" x="7600950" y="2143125"/>
          <p14:tracePt t="23115" x="7610475" y="2147888"/>
          <p14:tracePt t="23129" x="7620000" y="2147888"/>
          <p14:tracePt t="23142" x="7629525" y="2133600"/>
          <p14:tracePt t="23155" x="7648575" y="2100263"/>
          <p14:tracePt t="23169" x="7653338" y="2062163"/>
          <p14:tracePt t="23182" x="7658100" y="2033588"/>
          <p14:tracePt t="23195" x="7662863" y="2028825"/>
          <p14:tracePt t="23255" x="7658100" y="2028825"/>
          <p14:tracePt t="23267" x="7658100" y="2033588"/>
          <p14:tracePt t="23272" x="7653338" y="2033588"/>
          <p14:tracePt t="23279" x="7653338" y="2038350"/>
          <p14:tracePt t="23289" x="7653338" y="2043113"/>
          <p14:tracePt t="23302" x="7653338" y="2057400"/>
          <p14:tracePt t="23317" x="7653338" y="2066925"/>
          <p14:tracePt t="23329" x="7653338" y="2081213"/>
          <p14:tracePt t="23343" x="7653338" y="2090738"/>
          <p14:tracePt t="23355" x="7653338" y="2105025"/>
          <p14:tracePt t="23369" x="7653338" y="2124075"/>
          <p14:tracePt t="23382" x="7662863" y="2152650"/>
          <p14:tracePt t="23395" x="7667625" y="2181225"/>
          <p14:tracePt t="23409" x="7677150" y="2200275"/>
          <p14:tracePt t="23422" x="7681913" y="2205038"/>
          <p14:tracePt t="23426" x="7686675" y="2205038"/>
          <p14:tracePt t="23453" x="7691438" y="2205038"/>
          <p14:tracePt t="23458" x="7696200" y="2209800"/>
          <p14:tracePt t="23462" x="7700963" y="2214563"/>
          <p14:tracePt t="23476" x="7729538" y="2243138"/>
          <p14:tracePt t="23489" x="7767638" y="2266950"/>
          <p14:tracePt t="23502" x="7815263" y="2290763"/>
          <p14:tracePt t="23516" x="7839075" y="2300288"/>
          <p14:tracePt t="23530" x="7858125" y="2305050"/>
          <p14:tracePt t="23543" x="7862888" y="2305050"/>
          <p14:tracePt t="23556" x="7872413" y="2305050"/>
          <p14:tracePt t="23569" x="7881938" y="2305050"/>
          <p14:tracePt t="23582" x="7905750" y="2305050"/>
          <p14:tracePt t="23596" x="7924800" y="2295525"/>
          <p14:tracePt t="23609" x="7943850" y="2290763"/>
          <p14:tracePt t="23622" x="7958138" y="2286000"/>
          <p14:tracePt t="23636" x="7967663" y="2281238"/>
          <p14:tracePt t="23649" x="7977188" y="2266950"/>
          <p14:tracePt t="23663" x="7986713" y="2262188"/>
          <p14:tracePt t="23676" x="7991475" y="2252663"/>
          <p14:tracePt t="23689" x="8005763" y="2243138"/>
          <p14:tracePt t="23703" x="8010525" y="2238375"/>
          <p14:tracePt t="23798" x="8015288" y="2238375"/>
          <p14:tracePt t="23804" x="8020050" y="2233613"/>
          <p14:tracePt t="23809" x="8024813" y="2228850"/>
          <p14:tracePt t="23823" x="8029575" y="2224088"/>
          <p14:tracePt t="23836" x="8029575" y="2219325"/>
          <p14:tracePt t="23849" x="8029575" y="2214563"/>
          <p14:tracePt t="24288" x="8034338" y="2214563"/>
          <p14:tracePt t="25603" x="8039100" y="2214563"/>
          <p14:tracePt t="25607" x="8039100" y="2219325"/>
          <p14:tracePt t="25613" x="8039100" y="2224088"/>
          <p14:tracePt t="25624" x="8039100" y="2252663"/>
          <p14:tracePt t="25638" x="8034338" y="2271713"/>
          <p14:tracePt t="25651" x="8034338" y="2281238"/>
          <p14:tracePt t="25664" x="8029575" y="2281238"/>
          <p14:tracePt t="25691" x="8024813" y="2271713"/>
          <p14:tracePt t="25704" x="8001000" y="2243138"/>
          <p14:tracePt t="25718" x="7962900" y="2195513"/>
          <p14:tracePt t="25731" x="7905750" y="2143125"/>
          <p14:tracePt t="25744" x="7862888" y="2105025"/>
          <p14:tracePt t="25758" x="7834313" y="2081213"/>
          <p14:tracePt t="25771" x="7815263" y="2066925"/>
          <p14:tracePt t="25785" x="7800975" y="2062163"/>
          <p14:tracePt t="25798" x="7791450" y="2057400"/>
          <p14:tracePt t="25925" x="7791450" y="2062163"/>
          <p14:tracePt t="25929" x="7791450" y="2066925"/>
          <p14:tracePt t="25933" x="7796213" y="2071688"/>
          <p14:tracePt t="25945" x="7810500" y="2085975"/>
          <p14:tracePt t="25958" x="7820025" y="2100263"/>
          <p14:tracePt t="25972" x="7839075" y="2109788"/>
          <p14:tracePt t="25985" x="7853363" y="2124075"/>
          <p14:tracePt t="25998" x="7867650" y="2133600"/>
          <p14:tracePt t="26011" x="7877175" y="2143125"/>
          <p14:tracePt t="26025" x="7881938" y="2152650"/>
          <p14:tracePt t="26038" x="7886700" y="2152650"/>
          <p14:tracePt t="26051" x="7891463" y="2152650"/>
          <p14:tracePt t="26078" x="7891463" y="2157413"/>
          <p14:tracePt t="26127" x="7896225" y="2157413"/>
          <p14:tracePt t="26131" x="7905750" y="2162175"/>
          <p14:tracePt t="26145" x="7929563" y="2171700"/>
          <p14:tracePt t="26158" x="7977188" y="2171700"/>
          <p14:tracePt t="26172" x="8039100" y="2171700"/>
          <p14:tracePt t="26185" x="8134350" y="2176463"/>
          <p14:tracePt t="26198" x="8296275" y="2166938"/>
          <p14:tracePt t="26212" x="8501063" y="2138363"/>
          <p14:tracePt t="26225" x="8639175" y="2109788"/>
          <p14:tracePt t="26238" x="8729663" y="2081213"/>
          <p14:tracePt t="26252" x="8758238" y="2062163"/>
          <p14:tracePt t="26265" x="8763000" y="2047875"/>
          <p14:tracePt t="26292" x="8767763" y="2043113"/>
          <p14:tracePt t="26358" x="8763000" y="2043113"/>
          <p14:tracePt t="26367" x="8758238" y="2043113"/>
          <p14:tracePt t="26376" x="8753475" y="2043113"/>
          <p14:tracePt t="26430" x="8748713" y="2043113"/>
          <p14:tracePt t="26438" x="8743950" y="2038350"/>
          <p14:tracePt t="26442" x="8739188" y="2038350"/>
          <p14:tracePt t="26452" x="8715375" y="2033588"/>
          <p14:tracePt t="26465" x="8662988" y="2033588"/>
          <p14:tracePt t="26478" x="8601075" y="2033588"/>
          <p14:tracePt t="26492" x="8553450" y="2038350"/>
          <p14:tracePt t="26505" x="8501063" y="2047875"/>
          <p14:tracePt t="26519" x="8453438" y="2057400"/>
          <p14:tracePt t="26532" x="8401050" y="2071688"/>
          <p14:tracePt t="26545" x="8334375" y="2095500"/>
          <p14:tracePt t="26559" x="8286750" y="2109788"/>
          <p14:tracePt t="26572" x="8277225" y="2119313"/>
          <p14:tracePt t="26585" x="8272463" y="2119313"/>
          <p14:tracePt t="26619" x="8267700" y="2119313"/>
          <p14:tracePt t="26632" x="8262938" y="2114550"/>
          <p14:tracePt t="26637" x="8253413" y="2114550"/>
          <p14:tracePt t="26642" x="8253413" y="2105025"/>
          <p14:tracePt t="26652" x="8248650" y="2105025"/>
          <p14:tracePt t="26706" x="8248650" y="2100263"/>
          <p14:tracePt t="29413" x="8243888" y="2095500"/>
          <p14:tracePt t="29418" x="8239125" y="2095500"/>
          <p14:tracePt t="29428" x="8224838" y="2090738"/>
          <p14:tracePt t="29442" x="8210550" y="2090738"/>
          <p14:tracePt t="29455" x="8205788" y="2090738"/>
          <p14:tracePt t="29482" x="8205788" y="2081213"/>
          <p14:tracePt t="29495" x="8186738" y="2057400"/>
          <p14:tracePt t="29508" x="8139113" y="2014538"/>
          <p14:tracePt t="29522" x="8086725" y="1981200"/>
          <p14:tracePt t="29535" x="8067675" y="1962150"/>
          <p14:tracePt t="29548" x="8058150" y="1952625"/>
          <p14:tracePt t="29562" x="8053388" y="1947863"/>
          <p14:tracePt t="29575" x="8043863" y="1943100"/>
          <p14:tracePt t="29588" x="8024813" y="1943100"/>
          <p14:tracePt t="29602" x="7991475" y="1938338"/>
          <p14:tracePt t="29615" x="7943850" y="1924050"/>
          <p14:tracePt t="29628" x="7891463" y="1924050"/>
          <p14:tracePt t="29642" x="7834313" y="1914525"/>
          <p14:tracePt t="29655" x="7762875" y="1900238"/>
          <p14:tracePt t="29668" x="7681913" y="1885950"/>
          <p14:tracePt t="29682" x="7581900" y="1876425"/>
          <p14:tracePt t="29695" x="7496175" y="1876425"/>
          <p14:tracePt t="29708" x="7434263" y="1876425"/>
          <p14:tracePt t="29722" x="7372350" y="1900238"/>
          <p14:tracePt t="29735" x="7315200" y="1938338"/>
          <p14:tracePt t="29750" x="7267575" y="1985963"/>
          <p14:tracePt t="29762" x="7243763" y="2033588"/>
          <p14:tracePt t="29775" x="7234238" y="2066925"/>
          <p14:tracePt t="29789" x="7234238" y="2095500"/>
          <p14:tracePt t="29803" x="7253288" y="2133600"/>
          <p14:tracePt t="29815" x="7286625" y="2171700"/>
          <p14:tracePt t="29829" x="7348538" y="2224088"/>
          <p14:tracePt t="29843" x="7419975" y="2271713"/>
          <p14:tracePt t="29855" x="7491413" y="2314575"/>
          <p14:tracePt t="29869" x="7577138" y="2352675"/>
          <p14:tracePt t="29882" x="7677150" y="2366963"/>
          <p14:tracePt t="29895" x="7796213" y="2371725"/>
          <p14:tracePt t="29909" x="7886700" y="2362200"/>
          <p14:tracePt t="29922" x="7948613" y="2343150"/>
          <p14:tracePt t="29935" x="7991475" y="2324100"/>
          <p14:tracePt t="29949" x="8024813" y="2305050"/>
          <p14:tracePt t="29962" x="8058150" y="2281238"/>
          <p14:tracePt t="29975" x="8081963" y="2252663"/>
          <p14:tracePt t="29990" x="8110538" y="2219325"/>
          <p14:tracePt t="30002" x="8129588" y="2181225"/>
          <p14:tracePt t="30015" x="8134350" y="2143125"/>
          <p14:tracePt t="30030" x="8134350" y="2085975"/>
          <p14:tracePt t="30042" x="8124825" y="2047875"/>
          <p14:tracePt t="30055" x="8110538" y="2019300"/>
          <p14:tracePt t="30069" x="8072438" y="1971675"/>
          <p14:tracePt t="30082" x="8043863" y="1938338"/>
          <p14:tracePt t="30095" x="7977188" y="1905000"/>
          <p14:tracePt t="30109" x="7881938" y="1885950"/>
          <p14:tracePt t="30122" x="7781925" y="1876425"/>
          <p14:tracePt t="30136" x="7672388" y="1876425"/>
          <p14:tracePt t="30149" x="7577138" y="1885950"/>
          <p14:tracePt t="30162" x="7486650" y="1905000"/>
          <p14:tracePt t="30176" x="7419975" y="1938338"/>
          <p14:tracePt t="30189" x="7377113" y="1976438"/>
          <p14:tracePt t="30202" x="7353300" y="2019300"/>
          <p14:tracePt t="30216" x="7348538" y="2062163"/>
          <p14:tracePt t="30229" x="7348538" y="2100263"/>
          <p14:tracePt t="30242" x="7391400" y="2157413"/>
          <p14:tracePt t="30256" x="7429500" y="2205038"/>
          <p14:tracePt t="30269" x="7500938" y="2252663"/>
          <p14:tracePt t="30282" x="7596188" y="2305050"/>
          <p14:tracePt t="30296" x="7739063" y="2343150"/>
          <p14:tracePt t="30309" x="7967663" y="2376488"/>
          <p14:tracePt t="30323" x="8167688" y="2390775"/>
          <p14:tracePt t="30336" x="8396288" y="2400300"/>
          <p14:tracePt t="30349" x="8553450" y="2400300"/>
          <p14:tracePt t="30362" x="8634413" y="2376488"/>
          <p14:tracePt t="30376" x="8667750" y="2357438"/>
          <p14:tracePt t="30389" x="8677275" y="2333625"/>
          <p14:tracePt t="30402" x="8682038" y="2295525"/>
          <p14:tracePt t="30416" x="8677275" y="2238375"/>
          <p14:tracePt t="30429" x="8643938" y="2162175"/>
          <p14:tracePt t="30443" x="8596313" y="2090738"/>
          <p14:tracePt t="30456" x="8553450" y="2033588"/>
          <p14:tracePt t="30469" x="8491538" y="1990725"/>
          <p14:tracePt t="30483" x="8415338" y="1952625"/>
          <p14:tracePt t="30496" x="8324850" y="1924050"/>
          <p14:tracePt t="30509" x="8224838" y="1919288"/>
          <p14:tracePt t="30523" x="8053388" y="1919288"/>
          <p14:tracePt t="30536" x="7929563" y="1943100"/>
          <p14:tracePt t="30551" x="7772400" y="2009775"/>
          <p14:tracePt t="30563" x="7696200" y="2052638"/>
          <p14:tracePt t="30576" x="7634288" y="2124075"/>
          <p14:tracePt t="30589" x="7634288" y="2171700"/>
          <p14:tracePt t="30603" x="7653338" y="2228850"/>
          <p14:tracePt t="30617" x="7715250" y="2286000"/>
          <p14:tracePt t="30629" x="7772400" y="2324100"/>
          <p14:tracePt t="30643" x="7834313" y="2338388"/>
          <p14:tracePt t="30656" x="7872413" y="2338388"/>
          <p14:tracePt t="30669" x="7915275" y="2328863"/>
          <p14:tracePt t="30683" x="7958138" y="2290763"/>
          <p14:tracePt t="30696" x="7996238" y="2238375"/>
          <p14:tracePt t="30711" x="8005763" y="2195513"/>
          <p14:tracePt t="30723" x="8010525" y="2166938"/>
          <p14:tracePt t="30736" x="8010525" y="2152650"/>
          <p14:tracePt t="30749" x="8010525" y="2143125"/>
          <p14:tracePt t="30763" x="8010525" y="2138363"/>
          <p14:tracePt t="36237" x="8015288" y="2138363"/>
          <p14:tracePt t="36242" x="8024813" y="2138363"/>
          <p14:tracePt t="36248" x="8029575" y="2138363"/>
          <p14:tracePt t="36275" x="8024813" y="2128838"/>
          <p14:tracePt t="36288" x="8001000" y="2114550"/>
          <p14:tracePt t="36303" x="7977188" y="2109788"/>
          <p14:tracePt t="36315" x="7962900" y="2109788"/>
          <p14:tracePt t="36329" x="7924800" y="2109788"/>
          <p14:tracePt t="36342" x="7781925" y="2119313"/>
          <p14:tracePt t="36355" x="7462838" y="2124075"/>
          <p14:tracePt t="36368" x="7072313" y="2109788"/>
          <p14:tracePt t="36382" x="6729413" y="2100263"/>
          <p14:tracePt t="36395" x="6376988" y="2071688"/>
          <p14:tracePt t="36408" x="6053138" y="2052638"/>
          <p14:tracePt t="36422" x="5734050" y="2038350"/>
          <p14:tracePt t="36424" x="5691188" y="2033588"/>
          <p14:tracePt t="36435" x="5434013" y="2024063"/>
          <p14:tracePt t="36449" x="5205413" y="2028825"/>
          <p14:tracePt t="36462" x="4976813" y="2052638"/>
          <p14:tracePt t="36475" x="4767263" y="2105025"/>
          <p14:tracePt t="36489" x="4524375" y="2181225"/>
          <p14:tracePt t="36502" x="4262438" y="2247900"/>
          <p14:tracePt t="36515" x="4019550" y="2324100"/>
          <p14:tracePt t="36529" x="3729038" y="2419350"/>
          <p14:tracePt t="36542" x="3452813" y="2533650"/>
          <p14:tracePt t="36555" x="3195638" y="2667000"/>
          <p14:tracePt t="36569" x="2967038" y="2781300"/>
          <p14:tracePt t="36582" x="2809875" y="2867025"/>
          <p14:tracePt t="36595" x="2667000" y="2952750"/>
          <p14:tracePt t="36609" x="2571750" y="3009900"/>
          <p14:tracePt t="36622" x="2481263" y="3095625"/>
          <p14:tracePt t="36635" x="2405063" y="3171825"/>
          <p14:tracePt t="36649" x="2338388" y="3267075"/>
          <p14:tracePt t="36662" x="2286000" y="3362325"/>
          <p14:tracePt t="36675" x="2247900" y="3443288"/>
          <p14:tracePt t="36689" x="2214563" y="3509963"/>
          <p14:tracePt t="36702" x="2185988" y="3581400"/>
          <p14:tracePt t="36715" x="2147888" y="3643313"/>
          <p14:tracePt t="36729" x="2119313" y="3690938"/>
          <p14:tracePt t="36742" x="2100263" y="3724275"/>
          <p14:tracePt t="36755" x="2076450" y="3762375"/>
          <p14:tracePt t="36769" x="2047875" y="3824288"/>
          <p14:tracePt t="36782" x="2028825" y="3862388"/>
          <p14:tracePt t="36796" x="2014538" y="3905250"/>
          <p14:tracePt t="36809" x="1995488" y="3948113"/>
          <p14:tracePt t="36822" x="1985963" y="3986213"/>
          <p14:tracePt t="36836" x="1971675" y="4019550"/>
          <p14:tracePt t="36849" x="1957388" y="4067175"/>
          <p14:tracePt t="36862" x="1943100" y="4138613"/>
          <p14:tracePt t="36876" x="1928813" y="4214813"/>
          <p14:tracePt t="36889" x="1909763" y="4305300"/>
          <p14:tracePt t="36902" x="1905000" y="4352925"/>
          <p14:tracePt t="36916" x="1905000" y="4395788"/>
          <p14:tracePt t="36929" x="1905000" y="4443413"/>
          <p14:tracePt t="36930" x="1905000" y="4448175"/>
          <p14:tracePt t="36942" x="1909763" y="4500563"/>
          <p14:tracePt t="36956" x="1924050" y="4572000"/>
          <p14:tracePt t="36969" x="1947863" y="4643438"/>
          <p14:tracePt t="36982" x="1962150" y="4676775"/>
          <p14:tracePt t="36996" x="1971675" y="4681538"/>
          <p14:tracePt t="37009" x="1981200" y="4681538"/>
          <p14:tracePt t="37023" x="1990725" y="4686300"/>
          <p14:tracePt t="37036" x="1995488" y="4695825"/>
          <p14:tracePt t="37172" x="1995488" y="4691063"/>
          <p14:tracePt t="37190" x="1995488" y="4686300"/>
          <p14:tracePt t="37543" x="2000250" y="4681538"/>
          <p14:tracePt t="37548" x="2000250" y="4676775"/>
          <p14:tracePt t="37556" x="2005013" y="4672013"/>
          <p14:tracePt t="37583" x="2009775" y="4667250"/>
          <p14:tracePt t="37612" x="2009775" y="4662488"/>
          <p14:tracePt t="37623" x="2014538" y="4657725"/>
          <p14:tracePt t="37636" x="2033588" y="4638675"/>
          <p14:tracePt t="37650" x="2062163" y="4600575"/>
          <p14:tracePt t="37663" x="2090738" y="4552950"/>
          <p14:tracePt t="37678" x="2100263" y="4510088"/>
          <p14:tracePt t="37690" x="2100263" y="4452938"/>
          <p14:tracePt t="37703" x="2100263" y="4348163"/>
          <p14:tracePt t="37717" x="2100263" y="4105275"/>
          <p14:tracePt t="37730" x="2090738" y="3924300"/>
          <p14:tracePt t="37743" x="2057400" y="3786188"/>
          <p14:tracePt t="37756" x="2028825" y="3700463"/>
          <p14:tracePt t="37770" x="2000250" y="3633788"/>
          <p14:tracePt t="37783" x="1943100" y="3543300"/>
          <p14:tracePt t="37797" x="1905000" y="3486150"/>
          <p14:tracePt t="37810" x="1885950" y="3448050"/>
          <p14:tracePt t="37823" x="1881188" y="3433763"/>
          <p14:tracePt t="37836" x="1881188" y="3419475"/>
          <p14:tracePt t="37850" x="1881188" y="3400425"/>
          <p14:tracePt t="37863" x="1885950" y="3386138"/>
          <p14:tracePt t="37877" x="1890713" y="3367088"/>
          <p14:tracePt t="37890" x="1895475" y="3343275"/>
          <p14:tracePt t="37903" x="1900238" y="3309938"/>
          <p14:tracePt t="37917" x="1909763" y="3295650"/>
          <p14:tracePt t="37930" x="1914525" y="3281363"/>
          <p14:tracePt t="37943" x="1919288" y="3276600"/>
          <p14:tracePt t="37957" x="1919288" y="3271838"/>
          <p14:tracePt t="38176" x="1919288" y="3267075"/>
          <p14:tracePt t="38181" x="1919288" y="3262313"/>
          <p14:tracePt t="38185" x="1919288" y="3257550"/>
          <p14:tracePt t="38197" x="1924050" y="3238500"/>
          <p14:tracePt t="38210" x="1924050" y="3228975"/>
          <p14:tracePt t="38223" x="1924050" y="3219450"/>
          <p14:tracePt t="38237" x="1924050" y="3214688"/>
          <p14:tracePt t="38250" x="1924050" y="3209925"/>
          <p14:tracePt t="38264" x="1924050" y="3200400"/>
          <p14:tracePt t="38277" x="1924050" y="3190875"/>
          <p14:tracePt t="38290" x="1924050" y="3167063"/>
          <p14:tracePt t="38304" x="1924050" y="3138488"/>
          <p14:tracePt t="38317" x="1924050" y="3109913"/>
          <p14:tracePt t="38331" x="1924050" y="3095625"/>
          <p14:tracePt t="38344" x="1924050" y="3090863"/>
          <p14:tracePt t="38483" x="1928813" y="3090863"/>
          <p14:tracePt t="48782" x="1933575" y="3090863"/>
          <p14:tracePt t="48788" x="1938338" y="3090863"/>
          <p14:tracePt t="48794" x="1943100" y="3090863"/>
          <p14:tracePt t="48807" x="1962150" y="3114675"/>
          <p14:tracePt t="48821" x="1995488" y="3148013"/>
          <p14:tracePt t="48834" x="2057400" y="3205163"/>
          <p14:tracePt t="48848" x="2252663" y="3362325"/>
          <p14:tracePt t="48861" x="2514600" y="3557588"/>
          <p14:tracePt t="48874" x="2786063" y="3748088"/>
          <p14:tracePt t="48887" x="3038475" y="3919538"/>
          <p14:tracePt t="48901" x="3414713" y="4152900"/>
          <p14:tracePt t="48914" x="3952875" y="4448175"/>
          <p14:tracePt t="48928" x="4695825" y="4738688"/>
          <p14:tracePt t="48929" x="4786313" y="4767263"/>
          <p14:tracePt t="48942" x="5500688" y="4938713"/>
          <p14:tracePt t="48954" x="6186488" y="5062538"/>
          <p14:tracePt t="48968" x="6958013" y="5191125"/>
          <p14:tracePt t="48981" x="7472363" y="5276850"/>
          <p14:tracePt t="48994" x="7986713" y="5329238"/>
          <p14:tracePt t="49008" x="8391525" y="5362575"/>
          <p14:tracePt t="49021" x="8824913" y="5381625"/>
          <p14:tracePt t="49034" x="9205913" y="5343525"/>
          <p14:tracePt t="49048" x="9548813" y="5262563"/>
          <p14:tracePt t="49061" x="9758363" y="5181600"/>
          <p14:tracePt t="49074" x="9896475" y="5133975"/>
          <p14:tracePt t="49088" x="10001250" y="5100638"/>
          <p14:tracePt t="49101" x="10058400" y="5076825"/>
          <p14:tracePt t="49114" x="10096500" y="5067300"/>
          <p14:tracePt t="49128" x="10115550" y="5062538"/>
          <p14:tracePt t="49141" x="10129838" y="5053013"/>
          <p14:tracePt t="49155" x="10144125" y="5043488"/>
          <p14:tracePt t="49168" x="10186988" y="5038725"/>
          <p14:tracePt t="49181" x="10282238" y="5033963"/>
          <p14:tracePt t="49194" x="10496550" y="5033963"/>
          <p14:tracePt t="49208" x="10701338" y="5033963"/>
          <p14:tracePt t="49221" x="10848975" y="5014913"/>
          <p14:tracePt t="49235" x="10944225" y="4995863"/>
          <p14:tracePt t="49248" x="10963275" y="4991100"/>
          <p14:tracePt t="49276" x="10953750" y="4976813"/>
          <p14:tracePt t="49288" x="10948988" y="4976813"/>
          <p14:tracePt t="49301" x="10944225" y="4976813"/>
          <p14:tracePt t="49361" x="10939463" y="4976813"/>
          <p14:tracePt t="49366" x="10934700" y="4976813"/>
          <p14:tracePt t="49370" x="10929938" y="4976813"/>
          <p14:tracePt t="49381" x="10906125" y="4976813"/>
          <p14:tracePt t="49395" x="10872788" y="4981575"/>
          <p14:tracePt t="49408" x="10810875" y="5000625"/>
          <p14:tracePt t="49422" x="10720388" y="5005388"/>
          <p14:tracePt t="49424" x="10687050" y="5014913"/>
          <p14:tracePt t="49435" x="10563225" y="5024438"/>
          <p14:tracePt t="49448" x="10367963" y="5038725"/>
          <p14:tracePt t="49461" x="10201275" y="5067300"/>
          <p14:tracePt t="49475" x="10125075" y="5100638"/>
          <p14:tracePt t="49488" x="10110788" y="5110163"/>
          <p14:tracePt t="49530" x="10110788" y="5114925"/>
          <p14:tracePt t="49541" x="10110788" y="5119688"/>
          <p14:tracePt t="49545" x="10120313" y="5119688"/>
          <p14:tracePt t="49555" x="10125075" y="5124450"/>
          <p14:tracePt t="49568" x="10144125" y="5129213"/>
          <p14:tracePt t="49582" x="10163175" y="5133975"/>
          <p14:tracePt t="49595" x="10177463" y="5133975"/>
          <p14:tracePt t="49608" x="10186988" y="5133975"/>
          <p14:tracePt t="49622" x="10191750" y="5129213"/>
          <p14:tracePt t="49635" x="10201275" y="5119688"/>
          <p14:tracePt t="49648" x="10206038" y="5095875"/>
          <p14:tracePt t="49662" x="10210800" y="5072063"/>
          <p14:tracePt t="49675" x="10210800" y="5053013"/>
          <p14:tracePt t="49689" x="10186988" y="5029200"/>
          <p14:tracePt t="49702" x="10134600" y="4995863"/>
          <p14:tracePt t="49716" x="10058400" y="4953000"/>
          <p14:tracePt t="49728" x="9986963" y="4910138"/>
          <p14:tracePt t="49742" x="9886950" y="4848225"/>
          <p14:tracePt t="49755" x="9810750" y="4824413"/>
          <p14:tracePt t="49768" x="9715500" y="4805363"/>
          <p14:tracePt t="49783" x="9605963" y="4805363"/>
          <p14:tracePt t="49796" x="9505950" y="4829175"/>
          <p14:tracePt t="49808" x="9458325" y="4857750"/>
          <p14:tracePt t="49822" x="9444038" y="4905375"/>
          <p14:tracePt t="49835" x="9439275" y="4957763"/>
          <p14:tracePt t="49848" x="9472613" y="5014913"/>
          <p14:tracePt t="49862" x="9505950" y="5043488"/>
          <p14:tracePt t="49875" x="9572625" y="5067300"/>
          <p14:tracePt t="49889" x="9667875" y="5091113"/>
          <p14:tracePt t="49902" x="9825038" y="5129213"/>
          <p14:tracePt t="49915" x="10029825" y="5148263"/>
          <p14:tracePt t="49929" x="10196513" y="5162550"/>
          <p14:tracePt t="49930" x="10225088" y="5162550"/>
          <p14:tracePt t="49942" x="10382250" y="5167313"/>
          <p14:tracePt t="49955" x="10529888" y="5143500"/>
          <p14:tracePt t="49969" x="10610850" y="5095875"/>
          <p14:tracePt t="49982" x="10634663" y="5067300"/>
          <p14:tracePt t="49995" x="10639425" y="5043488"/>
          <p14:tracePt t="50009" x="10639425" y="5033963"/>
          <p14:tracePt t="50022" x="10634663" y="5014913"/>
          <p14:tracePt t="50035" x="10615613" y="5000625"/>
          <p14:tracePt t="50049" x="10577513" y="4991100"/>
          <p14:tracePt t="50062" x="10525125" y="4986338"/>
          <p14:tracePt t="50075" x="10444163" y="4991100"/>
          <p14:tracePt t="50089" x="10367963" y="5019675"/>
          <p14:tracePt t="50102" x="10296525" y="5057775"/>
          <p14:tracePt t="50115" x="10234613" y="5110163"/>
          <p14:tracePt t="50130" x="10201275" y="5162550"/>
          <p14:tracePt t="50142" x="10191750" y="5200650"/>
          <p14:tracePt t="50156" x="10191750" y="5238750"/>
          <p14:tracePt t="50169" x="10206038" y="5262563"/>
          <p14:tracePt t="50182" x="10225088" y="5276850"/>
          <p14:tracePt t="50196" x="10244138" y="5286375"/>
          <p14:tracePt t="50209" x="10263188" y="5286375"/>
          <p14:tracePt t="50222" x="10282238" y="5286375"/>
          <p14:tracePt t="50236" x="10287000" y="5281613"/>
          <p14:tracePt t="51271" x="10282238" y="5281613"/>
          <p14:tracePt t="51275" x="10272713" y="5276850"/>
          <p14:tracePt t="51280" x="10258425" y="5267325"/>
          <p14:tracePt t="51290" x="10220325" y="5262563"/>
          <p14:tracePt t="51303" x="10148888" y="5233988"/>
          <p14:tracePt t="51317" x="10096500" y="5210175"/>
          <p14:tracePt t="51331" x="10067925" y="5195888"/>
          <p14:tracePt t="51344" x="10058400" y="5186363"/>
          <p14:tracePt t="51357" x="10044113" y="5172075"/>
          <p14:tracePt t="51370" x="10025063" y="5162550"/>
          <p14:tracePt t="51383" x="10010775" y="5153025"/>
          <p14:tracePt t="51397" x="10006013" y="5143500"/>
          <p14:tracePt t="51410" x="10006013" y="5124450"/>
          <p14:tracePt t="51423" x="9996488" y="5110163"/>
          <p14:tracePt t="51426" x="9996488" y="5100638"/>
          <p14:tracePt t="51437" x="9982200" y="5062538"/>
          <p14:tracePt t="51450" x="9953625" y="5033963"/>
          <p14:tracePt t="51463" x="9896475" y="4981575"/>
          <p14:tracePt t="51477" x="9839325" y="4924425"/>
          <p14:tracePt t="51490" x="9772650" y="4862513"/>
          <p14:tracePt t="51503" x="9729788" y="4819650"/>
          <p14:tracePt t="51517" x="9705975" y="4786313"/>
          <p14:tracePt t="51530" x="9686925" y="4757738"/>
          <p14:tracePt t="51543" x="9672638" y="4738688"/>
          <p14:tracePt t="51557" x="9667875" y="4724400"/>
          <p14:tracePt t="51570" x="9663113" y="4719638"/>
          <p14:tracePt t="51597" x="9653588" y="4710113"/>
          <p14:tracePt t="51610" x="9648825" y="4691063"/>
          <p14:tracePt t="51624" x="9639300" y="4676775"/>
          <p14:tracePt t="51637" x="9634538" y="4662488"/>
          <p14:tracePt t="51651" x="9620250" y="4638675"/>
          <p14:tracePt t="51664" x="9601200" y="4614863"/>
          <p14:tracePt t="51677" x="9582150" y="4591050"/>
          <p14:tracePt t="51690" x="9563100" y="4572000"/>
          <p14:tracePt t="51704" x="9548813" y="4552950"/>
          <p14:tracePt t="51717" x="9539288" y="4533900"/>
          <p14:tracePt t="51730" x="9525000" y="4514850"/>
          <p14:tracePt t="51744" x="9515475" y="4495800"/>
          <p14:tracePt t="51757" x="9505950" y="4476750"/>
          <p14:tracePt t="51771" x="9491663" y="4462463"/>
          <p14:tracePt t="51784" x="9472613" y="4443413"/>
          <p14:tracePt t="51797" x="9453563" y="4419600"/>
          <p14:tracePt t="51812" x="9434513" y="4386263"/>
          <p14:tracePt t="51824" x="9424988" y="4367213"/>
          <p14:tracePt t="51837" x="9410700" y="4338638"/>
          <p14:tracePt t="51851" x="9396413" y="4314825"/>
          <p14:tracePt t="51864" x="9386888" y="4295775"/>
          <p14:tracePt t="51878" x="9372600" y="4276725"/>
          <p14:tracePt t="51891" x="9363075" y="4262438"/>
          <p14:tracePt t="51905" x="9353550" y="4243388"/>
          <p14:tracePt t="51917" x="9339263" y="4233863"/>
          <p14:tracePt t="51931" x="9334500" y="4224338"/>
          <p14:tracePt t="51944" x="9324975" y="4224338"/>
          <p14:tracePt t="51957" x="9324975" y="4214813"/>
          <p14:tracePt t="51970" x="9320213" y="4210050"/>
          <p14:tracePt t="51984" x="9296400" y="4200525"/>
          <p14:tracePt t="51997" x="9267825" y="4186238"/>
          <p14:tracePt t="52011" x="9224963" y="4176713"/>
          <p14:tracePt t="52024" x="9172575" y="4162425"/>
          <p14:tracePt t="52037" x="9134475" y="4148138"/>
          <p14:tracePt t="52051" x="9105900" y="4138613"/>
          <p14:tracePt t="52064" x="9091613" y="4138613"/>
          <p14:tracePt t="52077" x="9086850" y="4133850"/>
          <p14:tracePt t="52111" x="9082088" y="4133850"/>
          <p14:tracePt t="52117" x="9072563" y="4133850"/>
          <p14:tracePt t="52131" x="9053513" y="4129088"/>
          <p14:tracePt t="52144" x="9034463" y="4129088"/>
          <p14:tracePt t="52158" x="9024938" y="4129088"/>
          <p14:tracePt t="52171" x="9015413" y="4129088"/>
          <p14:tracePt t="52184" x="9005888" y="4129088"/>
          <p14:tracePt t="52197" x="8991600" y="4124325"/>
          <p14:tracePt t="52211" x="8967788" y="4119563"/>
          <p14:tracePt t="52224" x="8934450" y="4110038"/>
          <p14:tracePt t="52238" x="8915400" y="4110038"/>
          <p14:tracePt t="52277" x="8915400" y="4105275"/>
          <p14:tracePt t="54220" x="8910638" y="4110038"/>
          <p14:tracePt t="54224" x="8905875" y="4110038"/>
          <p14:tracePt t="54228" x="8901113" y="4114800"/>
          <p14:tracePt t="54240" x="8872538" y="4129088"/>
          <p14:tracePt t="54253" x="8853488" y="4143375"/>
          <p14:tracePt t="54266" x="8829675" y="4171950"/>
          <p14:tracePt t="54281" x="8810625" y="4210050"/>
          <p14:tracePt t="54293" x="8791575" y="4252913"/>
          <p14:tracePt t="54307" x="8734425" y="4381500"/>
          <p14:tracePt t="54319" x="8686800" y="4510088"/>
          <p14:tracePt t="54333" x="8634413" y="4648200"/>
          <p14:tracePt t="54346" x="8624888" y="4733925"/>
          <p14:tracePt t="54360" x="8624888" y="4795838"/>
          <p14:tracePt t="54373" x="8624888" y="4848225"/>
          <p14:tracePt t="54386" x="8629650" y="4900613"/>
          <p14:tracePt t="54400" x="8639175" y="4972050"/>
          <p14:tracePt t="54413" x="8653463" y="5048250"/>
          <p14:tracePt t="54426" x="8667750" y="5105400"/>
          <p14:tracePt t="54428" x="8672513" y="5105400"/>
          <p14:tracePt t="54440" x="8686800" y="5133975"/>
          <p14:tracePt t="54453" x="8696325" y="5153025"/>
          <p14:tracePt t="54466" x="8715375" y="5167313"/>
          <p14:tracePt t="54480" x="8743950" y="5200650"/>
          <p14:tracePt t="54493" x="8777288" y="5238750"/>
          <p14:tracePt t="54507" x="8829675" y="5286375"/>
          <p14:tracePt t="54520" x="8886825" y="5324475"/>
          <p14:tracePt t="54533" x="8943975" y="5353050"/>
          <p14:tracePt t="54547" x="9024938" y="5386388"/>
          <p14:tracePt t="54560" x="9105900" y="5414963"/>
          <p14:tracePt t="54573" x="9186863" y="5434013"/>
          <p14:tracePt t="54587" x="9315450" y="5472113"/>
          <p14:tracePt t="54600" x="9444038" y="5495925"/>
          <p14:tracePt t="54614" x="9634538" y="5519738"/>
          <p14:tracePt t="54627" x="9810750" y="5543550"/>
          <p14:tracePt t="54640" x="9982200" y="5553075"/>
          <p14:tracePt t="54653" x="10096500" y="5557838"/>
          <p14:tracePt t="54667" x="10182225" y="5557838"/>
          <p14:tracePt t="54680" x="10253663" y="5538788"/>
          <p14:tracePt t="54693" x="10387013" y="5500688"/>
          <p14:tracePt t="54707" x="10520363" y="5462588"/>
          <p14:tracePt t="54720" x="10658475" y="5410200"/>
          <p14:tracePt t="54733" x="10758488" y="5353050"/>
          <p14:tracePt t="54747" x="10829925" y="5286375"/>
          <p14:tracePt t="54760" x="10891838" y="5219700"/>
          <p14:tracePt t="54773" x="10944225" y="5157788"/>
          <p14:tracePt t="54787" x="11029950" y="5067300"/>
          <p14:tracePt t="54800" x="11096625" y="4991100"/>
          <p14:tracePt t="54813" x="11144250" y="4924425"/>
          <p14:tracePt t="54827" x="11168063" y="4857750"/>
          <p14:tracePt t="54840" x="11172825" y="4791075"/>
          <p14:tracePt t="54853" x="11177588" y="4695825"/>
          <p14:tracePt t="54867" x="11177588" y="4591050"/>
          <p14:tracePt t="54880" x="11168063" y="4481513"/>
          <p14:tracePt t="54893" x="11153775" y="4376738"/>
          <p14:tracePt t="54907" x="11125200" y="4267200"/>
          <p14:tracePt t="54922" x="11091863" y="4195763"/>
          <p14:tracePt t="54923" x="11087100" y="4186238"/>
          <p14:tracePt t="54933" x="11077575" y="4162425"/>
          <p14:tracePt t="54947" x="11077575" y="4157663"/>
          <p14:tracePt t="54960" x="11077575" y="4152900"/>
          <p14:tracePt t="55000" x="11082338" y="4152900"/>
          <p14:tracePt t="55005" x="11082338" y="4157663"/>
          <p14:tracePt t="55014" x="11091863" y="4176713"/>
          <p14:tracePt t="55027" x="11110913" y="4210050"/>
          <p14:tracePt t="55040" x="11134725" y="4248150"/>
          <p14:tracePt t="55054" x="11182350" y="4314825"/>
          <p14:tracePt t="55067" x="11225213" y="4405313"/>
          <p14:tracePt t="55080" x="11272838" y="4505325"/>
          <p14:tracePt t="55095" x="11301413" y="4581525"/>
          <p14:tracePt t="55107" x="11310938" y="4633913"/>
          <p14:tracePt t="55120" x="11310938" y="4672013"/>
          <p14:tracePt t="55134" x="11310938" y="4691063"/>
          <p14:tracePt t="55147" x="11310938" y="4705350"/>
          <p14:tracePt t="55160" x="11301413" y="4719638"/>
          <p14:tracePt t="55174" x="11277600" y="4743450"/>
          <p14:tracePt t="55187" x="11249025" y="4767263"/>
          <p14:tracePt t="55201" x="11220450" y="4795838"/>
          <p14:tracePt t="55214" x="11196638" y="4814888"/>
          <p14:tracePt t="55227" x="11172825" y="4833938"/>
          <p14:tracePt t="55241" x="11144250" y="4852988"/>
          <p14:tracePt t="55254" x="11101388" y="4876800"/>
          <p14:tracePt t="55267" x="11049000" y="4910138"/>
          <p14:tracePt t="55281" x="11006138" y="4948238"/>
          <p14:tracePt t="55294" x="10972800" y="4986338"/>
          <p14:tracePt t="55307" x="10939463" y="5014913"/>
          <p14:tracePt t="55321" x="10910888" y="5033963"/>
          <p14:tracePt t="55334" x="10891838" y="5043488"/>
          <p14:tracePt t="55347" x="10887075" y="5048250"/>
          <p14:tracePt t="55391" x="10887075" y="5053013"/>
          <p14:tracePt t="55397" x="10882313" y="5053013"/>
          <p14:tracePt t="55401" x="10877550" y="5057775"/>
          <p14:tracePt t="55414" x="10863263" y="5072063"/>
          <p14:tracePt t="55429" x="10829925" y="5105400"/>
          <p14:tracePt t="55441" x="10806113" y="5124450"/>
          <p14:tracePt t="55454" x="10787063" y="5143500"/>
          <p14:tracePt t="55467" x="10753725" y="5172075"/>
          <p14:tracePt t="55481" x="10701338" y="5205413"/>
          <p14:tracePt t="55494" x="10591800" y="5257800"/>
          <p14:tracePt t="55507" x="10506075" y="5291138"/>
          <p14:tracePt t="55521" x="10453688" y="5310188"/>
          <p14:tracePt t="55534" x="10448925" y="5310188"/>
          <p14:tracePt t="55561" x="10439400" y="5310188"/>
          <p14:tracePt t="55574" x="10396538" y="5310188"/>
          <p14:tracePt t="55587" x="10320338" y="5310188"/>
          <p14:tracePt t="55601" x="10267950" y="5314950"/>
          <p14:tracePt t="55614" x="10239375" y="5314950"/>
          <p14:tracePt t="55628" x="10225088" y="5310188"/>
          <p14:tracePt t="55641" x="10210800" y="5295900"/>
          <p14:tracePt t="55654" x="10196513" y="5272088"/>
          <p14:tracePt t="55668" x="10186988" y="5257800"/>
          <p14:tracePt t="55681" x="10182225" y="5229225"/>
          <p14:tracePt t="55694" x="10163175" y="5195888"/>
          <p14:tracePt t="55708" x="10125075" y="5148263"/>
          <p14:tracePt t="55721" x="10077450" y="5095875"/>
          <p14:tracePt t="55734" x="10010775" y="5038725"/>
          <p14:tracePt t="55748" x="9972675" y="5000625"/>
          <p14:tracePt t="55761" x="9948863" y="4981575"/>
          <p14:tracePt t="55774" x="9948863" y="4976813"/>
          <p14:tracePt t="55788" x="9948863" y="4972050"/>
          <p14:tracePt t="55801" x="9948863" y="4967288"/>
          <p14:tracePt t="55815" x="9948863" y="4957763"/>
          <p14:tracePt t="55841" x="9948863" y="4953000"/>
          <p14:tracePt t="55925" x="9948863" y="4957763"/>
          <p14:tracePt t="55931" x="9948863" y="4962525"/>
          <p14:tracePt t="55937" x="9948863" y="4967288"/>
          <p14:tracePt t="55948" x="9944100" y="4981575"/>
          <p14:tracePt t="55961" x="9944100" y="5019675"/>
          <p14:tracePt t="55975" x="9944100" y="5072063"/>
          <p14:tracePt t="55988" x="9944100" y="5138738"/>
          <p14:tracePt t="56001" x="9939338" y="5229225"/>
          <p14:tracePt t="56015" x="9920288" y="5353050"/>
          <p14:tracePt t="56028" x="9910763" y="5448300"/>
          <p14:tracePt t="56041" x="9901238" y="5543550"/>
          <p14:tracePt t="56055" x="9896475" y="5624513"/>
          <p14:tracePt t="56068" x="9891713" y="5686425"/>
          <p14:tracePt t="56081" x="9886950" y="5743575"/>
          <p14:tracePt t="56095" x="9877425" y="5800725"/>
          <p14:tracePt t="56108" x="9872663" y="5834063"/>
          <p14:tracePt t="56121" x="9872663" y="5848350"/>
          <p14:tracePt t="56135" x="9872663" y="5853113"/>
          <p14:tracePt t="56188" x="9872663" y="5848350"/>
          <p14:tracePt t="56192" x="9872663" y="5838825"/>
          <p14:tracePt t="56202" x="9872663" y="5815013"/>
          <p14:tracePt t="56215" x="9877425" y="5753100"/>
          <p14:tracePt t="56228" x="9886950" y="5657850"/>
          <p14:tracePt t="56241" x="9896475" y="5534025"/>
          <p14:tracePt t="56255" x="9901238" y="5338763"/>
          <p14:tracePt t="56268" x="9901238" y="5238750"/>
          <p14:tracePt t="56281" x="9901238" y="5172075"/>
          <p14:tracePt t="56295" x="9901238" y="5157788"/>
          <p14:tracePt t="56349" x="9901238" y="5162550"/>
          <p14:tracePt t="56354" x="9901238" y="5167313"/>
          <p14:tracePt t="56361" x="9901238" y="5195888"/>
          <p14:tracePt t="56375" x="9906000" y="5281613"/>
          <p14:tracePt t="56388" x="9910763" y="5391150"/>
          <p14:tracePt t="56402" x="9915525" y="5510213"/>
          <p14:tracePt t="56415" x="9915525" y="5610225"/>
          <p14:tracePt t="56428" x="9915525" y="5705475"/>
          <p14:tracePt t="56430" x="9915525" y="5715000"/>
          <p14:tracePt t="56442" x="9920288" y="5767388"/>
          <p14:tracePt t="56455" x="9920288" y="5824538"/>
          <p14:tracePt t="56468" x="9920288" y="5857875"/>
          <p14:tracePt t="56482" x="9920288" y="5881688"/>
          <p14:tracePt t="56495" x="9920288" y="5886450"/>
          <p14:tracePt t="56509" x="9920288" y="5891213"/>
          <p14:tracePt t="56537" x="9920288" y="5881688"/>
          <p14:tracePt t="56549" x="9925050" y="5857875"/>
          <p14:tracePt t="56562" x="9929813" y="5791200"/>
          <p14:tracePt t="56575" x="9953625" y="5705475"/>
          <p14:tracePt t="56589" x="9972675" y="5610225"/>
          <p14:tracePt t="56602" x="9991725" y="5524500"/>
          <p14:tracePt t="56615" x="10006013" y="5443538"/>
          <p14:tracePt t="56628" x="10020300" y="5400675"/>
          <p14:tracePt t="56642" x="10020300" y="5391150"/>
          <p14:tracePt t="56687" x="10020300" y="5400675"/>
          <p14:tracePt t="56691" x="10020300" y="5419725"/>
          <p14:tracePt t="56695" x="10020300" y="5438775"/>
          <p14:tracePt t="56709" x="10020300" y="5505450"/>
          <p14:tracePt t="56722" x="10010775" y="5629275"/>
          <p14:tracePt t="56735" x="9996488" y="5724525"/>
          <p14:tracePt t="56749" x="9996488" y="5786438"/>
          <p14:tracePt t="56762" x="9996488" y="5815013"/>
          <p14:tracePt t="56775" x="9996488" y="5819775"/>
          <p14:tracePt t="56789" x="10001250" y="5819775"/>
          <p14:tracePt t="56815" x="10010775" y="5762625"/>
          <p14:tracePt t="56829" x="10029825" y="5605463"/>
          <p14:tracePt t="56842" x="10058400" y="5419725"/>
          <p14:tracePt t="56855" x="10067925" y="5334000"/>
          <p14:tracePt t="56869" x="10067925" y="5286375"/>
          <p14:tracePt t="56882" x="10067925" y="5276850"/>
          <p14:tracePt t="56927" x="10067925" y="5281613"/>
          <p14:tracePt t="56931" x="10067925" y="5291138"/>
          <p14:tracePt t="56936" x="10067925" y="5310188"/>
          <p14:tracePt t="56949" x="10058400" y="5362575"/>
          <p14:tracePt t="56962" x="10044113" y="5429250"/>
          <p14:tracePt t="56976" x="10044113" y="5462588"/>
          <p14:tracePt t="56989" x="10044113" y="5476875"/>
          <p14:tracePt t="57003" x="10044113" y="5481638"/>
          <p14:tracePt t="57016" x="10044113" y="5486400"/>
          <p14:tracePt t="57110" x="10048875" y="5486400"/>
          <p14:tracePt t="57114" x="10053638" y="5491163"/>
          <p14:tracePt t="57122" x="10058400" y="5495925"/>
          <p14:tracePt t="57136" x="10096500" y="5510213"/>
          <p14:tracePt t="57149" x="10167938" y="5534025"/>
          <p14:tracePt t="57162" x="10248900" y="5553075"/>
          <p14:tracePt t="57176" x="10325100" y="5562600"/>
          <p14:tracePt t="57189" x="10382250" y="5562600"/>
          <p14:tracePt t="57203" x="10410825" y="5567363"/>
          <p14:tracePt t="57216" x="10420350" y="556736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7734"/>
            <a:ext cx="11850203" cy="461665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Ultra-Fine Lattice Structures of Green 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 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Catalyst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79369" y="669746"/>
            <a:ext cx="5715546" cy="57462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Reticulated Vitreous Carbon (RVC) or ceramic (SiC) foams coated with platinum group metal (PGM).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Anisotropic (stochastic) properties.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cost and long lead times.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Objectives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Replace foams with AM ultra-fine lattices.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spatial symmetry, repeatable                       (non-stochastic) and custom properties.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 cost/schedule.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commercial availability.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Tasks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Identify lattice designs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(MSFC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Parameter development (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EOS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Metallography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(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MSFC).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µ-CT (3D Engineering Solutions).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Compressive strength (MSFC).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l-GR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Δ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P characterization (UTEP).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7634358" y="655008"/>
            <a:ext cx="1824775" cy="1715318"/>
            <a:chOff x="9416239" y="4164068"/>
            <a:chExt cx="1824775" cy="171531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16239" y="4164068"/>
              <a:ext cx="1824775" cy="137160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9416239" y="5479276"/>
              <a:ext cx="1824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SEM micrograph of carbon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foam with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400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µm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median cell.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6591696" y="2405708"/>
            <a:ext cx="2859388" cy="2202070"/>
            <a:chOff x="1646066" y="3764490"/>
            <a:chExt cx="3202513" cy="2398464"/>
          </a:xfrm>
        </p:grpSpPr>
        <p:sp>
          <p:nvSpPr>
            <p:cNvPr id="42" name="TextBox 41"/>
            <p:cNvSpPr txBox="1"/>
            <p:nvPr/>
          </p:nvSpPr>
          <p:spPr>
            <a:xfrm>
              <a:off x="1646066" y="5894774"/>
              <a:ext cx="3202513" cy="268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µ-CT image of Ti6Al4V Hexa specimen cell volume. 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7686" y="3764490"/>
              <a:ext cx="2872916" cy="2191093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259781" y="4620022"/>
            <a:ext cx="5698234" cy="2214123"/>
            <a:chOff x="3895716" y="3558721"/>
            <a:chExt cx="5698234" cy="2214123"/>
          </a:xfrm>
        </p:grpSpPr>
        <p:sp>
          <p:nvSpPr>
            <p:cNvPr id="46" name="TextBox 45"/>
            <p:cNvSpPr txBox="1"/>
            <p:nvPr/>
          </p:nvSpPr>
          <p:spPr>
            <a:xfrm>
              <a:off x="3895716" y="5526623"/>
              <a:ext cx="56938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Compressive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stress-strain diagrams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of as-built AM W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DOE 6 lattice structures.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716" y="3558721"/>
              <a:ext cx="2864191" cy="2011680"/>
            </a:xfrm>
            <a:prstGeom prst="rect">
              <a:avLst/>
            </a:prstGeom>
          </p:spPr>
        </p:pic>
        <p:pic>
          <p:nvPicPr>
            <p:cNvPr id="48" name="Picture 47" descr="C:\Users\omireles\Desktop\W Ea 26.7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9469" y="3558721"/>
              <a:ext cx="2824481" cy="20116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" name="Group 48"/>
          <p:cNvGrpSpPr/>
          <p:nvPr/>
        </p:nvGrpSpPr>
        <p:grpSpPr>
          <a:xfrm>
            <a:off x="4784531" y="2405708"/>
            <a:ext cx="2018281" cy="2239962"/>
            <a:chOff x="6364432" y="983042"/>
            <a:chExt cx="2018281" cy="2239962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1790" y="983042"/>
              <a:ext cx="1923882" cy="192024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>
                <a:xfrm>
                  <a:off x="6570225" y="1424728"/>
                  <a:ext cx="1567013" cy="76944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10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1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10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rgbClr val="FF0000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1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e>
                          <m:sub>
                            <m:r>
                              <a:rPr lang="en-US" sz="11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100">
                            <a:latin typeface="Cambria Math" panose="02040503050406030204" pitchFamily="18" charset="0"/>
                          </a:rPr>
                          <m:t>&lt; </m:t>
                        </m:r>
                        <m:sSub>
                          <m:sSubPr>
                            <m:ctrlP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e>
                          <m:sub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dirty="0">
                    <a:solidFill>
                      <a:srgbClr val="FF0000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100" i="1" smtClean="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100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&lt; </m:t>
                        </m:r>
                        <m:sSub>
                          <m:sSubPr>
                            <m:ctrlPr>
                              <a:rPr lang="en-US" sz="1100" b="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100" b="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100" b="0" dirty="0" smtClean="0">
                    <a:solidFill>
                      <a:srgbClr val="FF0000"/>
                    </a:solidFill>
                    <a:effectLst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1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𝑃𝑜𝑟𝑒</m:t>
                            </m:r>
                          </m:e>
                          <m:sub>
                            <m:r>
                              <a:rPr lang="en-US" sz="11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100" b="0" i="0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sz="110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𝑃𝑜𝑟𝑒</m:t>
                            </m:r>
                          </m:e>
                          <m:sub>
                            <m: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100" dirty="0">
                    <a:solidFill>
                      <a:srgbClr val="FF0000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0225" y="1424728"/>
                  <a:ext cx="1567013" cy="76944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TextBox 51"/>
            <p:cNvSpPr txBox="1"/>
            <p:nvPr/>
          </p:nvSpPr>
          <p:spPr>
            <a:xfrm>
              <a:off x="6364432" y="2822894"/>
              <a:ext cx="20182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Scan path, E</a:t>
              </a:r>
              <a:r>
                <a:rPr lang="en-US" sz="1000" baseline="-25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a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, melt pool diameter, strut thickness, &amp; pore size.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9284387" y="2388130"/>
            <a:ext cx="2995402" cy="2219648"/>
            <a:chOff x="6695988" y="3791875"/>
            <a:chExt cx="2995402" cy="2219648"/>
          </a:xfrm>
        </p:grpSpPr>
        <p:sp>
          <p:nvSpPr>
            <p:cNvPr id="54" name="TextBox 53"/>
            <p:cNvSpPr txBox="1"/>
            <p:nvPr/>
          </p:nvSpPr>
          <p:spPr>
            <a:xfrm>
              <a:off x="6695988" y="5765302"/>
              <a:ext cx="29954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ΔP 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for GN</a:t>
              </a:r>
              <a:r>
                <a:rPr lang="en-US" sz="1000" baseline="-25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2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 of Ti64Al4V specimens in XZ plane.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8011" y="3791875"/>
              <a:ext cx="2844102" cy="2011680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9628501" y="660905"/>
            <a:ext cx="1790939" cy="1727260"/>
            <a:chOff x="9628501" y="660905"/>
            <a:chExt cx="1790939" cy="1727260"/>
          </a:xfrm>
        </p:grpSpPr>
        <p:sp>
          <p:nvSpPr>
            <p:cNvPr id="31" name="TextBox 30"/>
            <p:cNvSpPr txBox="1"/>
            <p:nvPr/>
          </p:nvSpPr>
          <p:spPr>
            <a:xfrm>
              <a:off x="9628502" y="1988055"/>
              <a:ext cx="1790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SEM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micrograph of Hexa Profile AM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W ultra-fine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lattice.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8501" y="660905"/>
              <a:ext cx="1714500" cy="1371600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</p:spTree>
    <p:extLst>
      <p:ext uri="{BB962C8B-B14F-4D97-AF65-F5344CB8AC3E}">
        <p14:creationId xmlns:p14="http://schemas.microsoft.com/office/powerpoint/2010/main" val="264334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792"/>
    </mc:Choice>
    <mc:Fallback xmlns="">
      <p:transition spd="slow" advTm="113792"/>
    </mc:Fallback>
  </mc:AlternateContent>
  <p:timing>
    <p:tnLst>
      <p:par>
        <p:cTn id="1" dur="indefinite" restart="never" nodeType="tmRoot"/>
      </p:par>
    </p:tnLst>
  </p:timing>
  <p:extLst mod="1">
    <p:ext uri="{3A86A75C-4F4B-4683-9AE1-C65F6400EC91}">
      <p14:laserTraceLst xmlns:p14="http://schemas.microsoft.com/office/powerpoint/2010/main">
        <p14:tracePtLst>
          <p14:tracePt t="69728" x="866775" y="3633788"/>
          <p14:tracePt t="69754" x="2400300" y="4295775"/>
          <p14:tracePt t="69768" x="3267075" y="4581525"/>
          <p14:tracePt t="69782" x="4090988" y="4838700"/>
          <p14:tracePt t="69795" x="4729163" y="5029200"/>
          <p14:tracePt t="69808" x="5353050" y="5162550"/>
          <p14:tracePt t="69820" x="5762625" y="5195888"/>
          <p14:tracePt t="69832" x="6067425" y="5186363"/>
          <p14:tracePt t="69845" x="6362700" y="5105400"/>
          <p14:tracePt t="69859" x="6615113" y="4986338"/>
          <p14:tracePt t="69872" x="6838950" y="4867275"/>
          <p14:tracePt t="69886" x="7029450" y="4752975"/>
          <p14:tracePt t="69899" x="7177088" y="4619625"/>
          <p14:tracePt t="69912" x="7300913" y="4471988"/>
          <p14:tracePt t="69926" x="7348538" y="4376738"/>
          <p14:tracePt t="69939" x="7362825" y="4291013"/>
          <p14:tracePt t="69952" x="7362825" y="4271963"/>
          <p14:tracePt t="69979" x="7362825" y="4257675"/>
          <p14:tracePt t="69992" x="7362825" y="4205288"/>
          <p14:tracePt t="70005" x="7353300" y="4100513"/>
          <p14:tracePt t="70019" x="7300913" y="3981450"/>
          <p14:tracePt t="70032" x="7258050" y="3938588"/>
          <p14:tracePt t="70046" x="7234238" y="3919538"/>
          <p14:tracePt t="70059" x="7215188" y="3919538"/>
          <p14:tracePt t="70072" x="7186613" y="3919538"/>
          <p14:tracePt t="70086" x="7119938" y="3919538"/>
          <p14:tracePt t="70099" x="7010400" y="3929063"/>
          <p14:tracePt t="70112" x="6886575" y="3929063"/>
          <p14:tracePt t="70126" x="6781800" y="3929063"/>
          <p14:tracePt t="70139" x="6700838" y="3924300"/>
          <p14:tracePt t="70152" x="6629400" y="3919538"/>
          <p14:tracePt t="70166" x="6529388" y="3933825"/>
          <p14:tracePt t="70179" x="6443663" y="3967163"/>
          <p14:tracePt t="70192" x="6324600" y="4038600"/>
          <p14:tracePt t="70206" x="6219825" y="4148138"/>
          <p14:tracePt t="70219" x="6157913" y="4271963"/>
          <p14:tracePt t="70233" x="6157913" y="4457700"/>
          <p14:tracePt t="70246" x="6229350" y="4629150"/>
          <p14:tracePt t="70259" x="6372225" y="4800600"/>
          <p14:tracePt t="70272" x="6543675" y="4919663"/>
          <p14:tracePt t="70286" x="6738938" y="5010150"/>
          <p14:tracePt t="70299" x="6953250" y="5095875"/>
          <p14:tracePt t="70312" x="7272338" y="5224463"/>
          <p14:tracePt t="70326" x="7605713" y="5348288"/>
          <p14:tracePt t="70339" x="7920038" y="5443538"/>
          <p14:tracePt t="70353" x="8172450" y="5510213"/>
          <p14:tracePt t="70367" x="8382000" y="5562600"/>
          <p14:tracePt t="70379" x="8529638" y="5591175"/>
          <p14:tracePt t="70393" x="8658225" y="5619750"/>
          <p14:tracePt t="70406" x="8763000" y="5638800"/>
          <p14:tracePt t="70419" x="8848725" y="5648325"/>
          <p14:tracePt t="70433" x="8939213" y="5653088"/>
          <p14:tracePt t="70446" x="9034463" y="5657850"/>
          <p14:tracePt t="70459" x="9105900" y="5657850"/>
          <p14:tracePt t="70473" x="9186863" y="5657850"/>
          <p14:tracePt t="70486" x="9277350" y="5662613"/>
          <p14:tracePt t="70500" x="9391650" y="5695950"/>
          <p14:tracePt t="70513" x="9482138" y="5748338"/>
          <p14:tracePt t="70526" x="9544050" y="5786438"/>
          <p14:tracePt t="70539" x="9615488" y="5819775"/>
          <p14:tracePt t="70553" x="9658350" y="5838825"/>
          <p14:tracePt t="70566" x="9682163" y="5848350"/>
          <p14:tracePt t="70579" x="9705975" y="5857875"/>
          <p14:tracePt t="70593" x="9744075" y="5891213"/>
          <p14:tracePt t="70606" x="9801225" y="5957888"/>
          <p14:tracePt t="70620" x="9858375" y="6034088"/>
          <p14:tracePt t="70633" x="9872663" y="6067425"/>
          <p14:tracePt t="70646" x="9877425" y="6072188"/>
          <p14:tracePt t="70660" x="9877425" y="6076950"/>
          <p14:tracePt t="71547" x="9872663" y="6076950"/>
          <p14:tracePt t="71554" x="9867900" y="6076950"/>
          <p14:tracePt t="71567" x="9858375" y="6076950"/>
          <p14:tracePt t="71633" x="9858375" y="6081713"/>
          <p14:tracePt t="71643" x="9858375" y="6086475"/>
          <p14:tracePt t="71648" x="9863138" y="6091238"/>
          <p14:tracePt t="71661" x="9863138" y="6105525"/>
          <p14:tracePt t="71674" x="9867900" y="6115050"/>
          <p14:tracePt t="71687" x="9886950" y="6124575"/>
          <p14:tracePt t="71701" x="9920288" y="6129338"/>
          <p14:tracePt t="71714" x="9991725" y="6148388"/>
          <p14:tracePt t="71727" x="10086975" y="6172200"/>
          <p14:tracePt t="71741" x="10177463" y="6210300"/>
          <p14:tracePt t="71754" x="10263188" y="6262688"/>
          <p14:tracePt t="71767" x="10358438" y="6315075"/>
          <p14:tracePt t="71781" x="10415588" y="6329363"/>
          <p14:tracePt t="71794" x="10458450" y="6329363"/>
          <p14:tracePt t="71807" x="10501313" y="6300788"/>
          <p14:tracePt t="71821" x="10558463" y="6253163"/>
          <p14:tracePt t="71834" x="10615613" y="6196013"/>
          <p14:tracePt t="71848" x="10687050" y="6124575"/>
          <p14:tracePt t="71849" x="10701338" y="6115050"/>
          <p14:tracePt t="71861" x="10763250" y="6048375"/>
          <p14:tracePt t="71874" x="10825163" y="5934075"/>
          <p14:tracePt t="71887" x="10863263" y="5819775"/>
          <p14:tracePt t="71901" x="10896600" y="5700713"/>
          <p14:tracePt t="71914" x="10953750" y="5557838"/>
          <p14:tracePt t="71928" x="10982325" y="5453063"/>
          <p14:tracePt t="71928" x="10987088" y="5429250"/>
          <p14:tracePt t="71941" x="11001375" y="5348288"/>
          <p14:tracePt t="71954" x="11015663" y="5243513"/>
          <p14:tracePt t="71967" x="11020425" y="5129213"/>
          <p14:tracePt t="71981" x="11044238" y="5048250"/>
          <p14:tracePt t="71994" x="11053763" y="5019675"/>
          <p14:tracePt t="72007" x="11072813" y="4981575"/>
          <p14:tracePt t="72021" x="11091863" y="4948238"/>
          <p14:tracePt t="72034" x="11106150" y="4914900"/>
          <p14:tracePt t="72048" x="11120438" y="4891088"/>
          <p14:tracePt t="72061" x="11125200" y="4872038"/>
          <p14:tracePt t="72074" x="11125200" y="4867275"/>
          <p14:tracePt t="72123" x="11125200" y="4862513"/>
          <p14:tracePt t="72128" x="11125200" y="4857750"/>
          <p14:tracePt t="72141" x="11125200" y="4848225"/>
          <p14:tracePt t="72154" x="11115675" y="4824413"/>
          <p14:tracePt t="72168" x="11115675" y="4776788"/>
          <p14:tracePt t="72181" x="11115675" y="4714875"/>
          <p14:tracePt t="72195" x="11115675" y="4652963"/>
          <p14:tracePt t="72208" x="11096625" y="4600575"/>
          <p14:tracePt t="72221" x="11072813" y="4557713"/>
          <p14:tracePt t="72234" x="11044238" y="4519613"/>
          <p14:tracePt t="72248" x="11025188" y="4500563"/>
          <p14:tracePt t="72261" x="10996613" y="4486275"/>
          <p14:tracePt t="72274" x="10982325" y="4471988"/>
          <p14:tracePt t="72301" x="10972800" y="4462463"/>
          <p14:tracePt t="72314" x="10948988" y="4448175"/>
          <p14:tracePt t="72328" x="10925175" y="4429125"/>
          <p14:tracePt t="72341" x="10910888" y="4429125"/>
          <p14:tracePt t="72355" x="10891838" y="4429125"/>
          <p14:tracePt t="72368" x="10834688" y="4452938"/>
          <p14:tracePt t="72381" x="10677525" y="4529138"/>
          <p14:tracePt t="72395" x="10496550" y="4638675"/>
          <p14:tracePt t="72408" x="10287000" y="4791075"/>
          <p14:tracePt t="72421" x="10139363" y="4938713"/>
          <p14:tracePt t="72435" x="10063163" y="5053013"/>
          <p14:tracePt t="72448" x="10044113" y="5133975"/>
          <p14:tracePt t="72461" x="10029825" y="5224463"/>
          <p14:tracePt t="72475" x="10048875" y="5338763"/>
          <p14:tracePt t="72488" x="10106025" y="5472113"/>
          <p14:tracePt t="72501" x="10172700" y="5591175"/>
          <p14:tracePt t="72515" x="10239375" y="5662613"/>
          <p14:tracePt t="72528" x="10315575" y="5715000"/>
          <p14:tracePt t="72541" x="10420350" y="5753100"/>
          <p14:tracePt t="72555" x="10558463" y="5791200"/>
          <p14:tracePt t="72568" x="10687050" y="5815013"/>
          <p14:tracePt t="72582" x="10848975" y="5834063"/>
          <p14:tracePt t="72595" x="10996613" y="5838825"/>
          <p14:tracePt t="72608" x="11144250" y="5857875"/>
          <p14:tracePt t="72621" x="11263313" y="5857875"/>
          <p14:tracePt t="72635" x="11329988" y="5824538"/>
          <p14:tracePt t="72648" x="11349038" y="5767388"/>
          <p14:tracePt t="72662" x="11363325" y="5662613"/>
          <p14:tracePt t="72675" x="11387138" y="5524500"/>
          <p14:tracePt t="72688" x="11410950" y="5453063"/>
          <p14:tracePt t="72702" x="11415713" y="5448300"/>
          <p14:tracePt t="72733" x="11420475" y="5453063"/>
          <p14:tracePt t="72737" x="11420475" y="5462588"/>
          <p14:tracePt t="72742" x="11430000" y="5481638"/>
          <p14:tracePt t="72755" x="11453813" y="5529263"/>
          <p14:tracePt t="72768" x="11472863" y="5562600"/>
          <p14:tracePt t="72782" x="11477625" y="5572125"/>
          <p14:tracePt t="72795" x="11482388" y="5572125"/>
          <p14:tracePt t="72808" x="11487150" y="5572125"/>
          <p14:tracePt t="72822" x="11501438" y="5557838"/>
          <p14:tracePt t="72835" x="11520488" y="5524500"/>
          <p14:tracePt t="72848" x="11539538" y="5491163"/>
          <p14:tracePt t="72850" x="11544300" y="5486400"/>
          <p14:tracePt t="72862" x="11568113" y="5453063"/>
          <p14:tracePt t="72875" x="11610975" y="5391150"/>
          <p14:tracePt t="72888" x="11682413" y="5300663"/>
          <p14:tracePt t="72902" x="11749088" y="5181600"/>
          <p14:tracePt t="72915" x="11796713" y="5072063"/>
          <p14:tracePt t="72928" x="11830050" y="4957763"/>
          <p14:tracePt t="72942" x="11849100" y="4872038"/>
          <p14:tracePt t="72955" x="11849100" y="4810125"/>
          <p14:tracePt t="72968" x="11849100" y="4776788"/>
          <p14:tracePt t="72982" x="11834813" y="4738688"/>
          <p14:tracePt t="72995" x="11825288" y="4710113"/>
          <p14:tracePt t="73009" x="11825288" y="4705350"/>
          <p14:tracePt t="73022" x="11825288" y="4695825"/>
          <p14:tracePt t="73035" x="11825288" y="4691063"/>
          <p14:tracePt t="73049" x="11825288" y="4681538"/>
          <p14:tracePt t="73063" x="11825288" y="4672013"/>
          <p14:tracePt t="73075" x="11825288" y="4648200"/>
          <p14:tracePt t="73089" x="11815763" y="4624388"/>
          <p14:tracePt t="73102" x="11811000" y="4595813"/>
          <p14:tracePt t="73115" x="11806238" y="4576763"/>
          <p14:tracePt t="73142" x="11806238" y="4567238"/>
          <p14:tracePt t="73155" x="11801475" y="4562475"/>
          <p14:tracePt t="73185" x="11801475" y="4572000"/>
          <p14:tracePt t="73195" x="11796713" y="4595813"/>
          <p14:tracePt t="73209" x="11796713" y="4648200"/>
          <p14:tracePt t="73222" x="11787188" y="4724400"/>
          <p14:tracePt t="73236" x="11772900" y="4795838"/>
          <p14:tracePt t="73249" x="11763375" y="4872038"/>
          <p14:tracePt t="73262" x="11758613" y="4953000"/>
          <p14:tracePt t="73276" x="11758613" y="5010150"/>
          <p14:tracePt t="73289" x="11763375" y="5057775"/>
          <p14:tracePt t="73302" x="11768138" y="5081588"/>
          <p14:tracePt t="73315" x="11768138" y="5091113"/>
          <p14:tracePt t="73366" x="11768138" y="5086350"/>
          <p14:tracePt t="73373" x="11768138" y="5081588"/>
          <p14:tracePt t="73382" x="11768138" y="5072063"/>
          <p14:tracePt t="73395" x="11772900" y="5038725"/>
          <p14:tracePt t="73409" x="11777663" y="5005388"/>
          <p14:tracePt t="73422" x="11777663" y="4938713"/>
          <p14:tracePt t="73436" x="11777663" y="4843463"/>
          <p14:tracePt t="73449" x="11777663" y="4752975"/>
          <p14:tracePt t="73462" x="11777663" y="4667250"/>
          <p14:tracePt t="73476" x="11772900" y="4605338"/>
          <p14:tracePt t="73489" x="11772900" y="4562475"/>
          <p14:tracePt t="73502" x="11772900" y="4552950"/>
          <p14:tracePt t="73553" x="11772900" y="4557713"/>
          <p14:tracePt t="73558" x="11772900" y="4567238"/>
          <p14:tracePt t="73569" x="11772900" y="4591050"/>
          <p14:tracePt t="73582" x="11772900" y="4624388"/>
          <p14:tracePt t="73596" x="11768138" y="4676775"/>
          <p14:tracePt t="73609" x="11758613" y="4752975"/>
          <p14:tracePt t="73623" x="11749088" y="4872038"/>
          <p14:tracePt t="73636" x="11739563" y="4981575"/>
          <p14:tracePt t="73649" x="11734800" y="5095875"/>
          <p14:tracePt t="73662" x="11734800" y="5172075"/>
          <p14:tracePt t="73676" x="11734800" y="5200650"/>
          <p14:tracePt t="73690" x="11734800" y="5210175"/>
          <p14:tracePt t="73722" x="11734800" y="5205413"/>
          <p14:tracePt t="73729" x="11734800" y="5181600"/>
          <p14:tracePt t="73743" x="11744325" y="5110163"/>
          <p14:tracePt t="73756" x="11758613" y="5005388"/>
          <p14:tracePt t="73770" x="11772900" y="4895850"/>
          <p14:tracePt t="73783" x="11791950" y="4781550"/>
          <p14:tracePt t="73796" x="11806238" y="4662488"/>
          <p14:tracePt t="73809" x="11811000" y="4538663"/>
          <p14:tracePt t="73823" x="11811000" y="4433888"/>
          <p14:tracePt t="73836" x="11811000" y="4381500"/>
          <p14:tracePt t="73850" x="11811000" y="4367213"/>
          <p14:tracePt t="73879" x="11811000" y="4371975"/>
          <p14:tracePt t="73883" x="11811000" y="4376738"/>
          <p14:tracePt t="73890" x="11806238" y="4395788"/>
          <p14:tracePt t="73903" x="11791950" y="4500563"/>
          <p14:tracePt t="73916" x="11772900" y="4619625"/>
          <p14:tracePt t="73929" x="11749088" y="4767263"/>
          <p14:tracePt t="73943" x="11739563" y="4891088"/>
          <p14:tracePt t="73956" x="11739563" y="4962525"/>
          <p14:tracePt t="73969" x="11739563" y="5014913"/>
          <p14:tracePt t="73983" x="11739563" y="5043488"/>
          <p14:tracePt t="73996" x="11739563" y="5053013"/>
          <p14:tracePt t="74010" x="11744325" y="5053013"/>
          <p14:tracePt t="74036" x="11744325" y="5033963"/>
          <p14:tracePt t="74050" x="11758613" y="4933950"/>
          <p14:tracePt t="74063" x="11768138" y="4800600"/>
          <p14:tracePt t="74076" x="11768138" y="4695825"/>
          <p14:tracePt t="74090" x="11768138" y="4667250"/>
          <p14:tracePt t="74103" x="11772900" y="4662488"/>
          <p14:tracePt t="74132" x="11772900" y="4667250"/>
          <p14:tracePt t="74143" x="11772900" y="4691063"/>
          <p14:tracePt t="74157" x="11772900" y="4772025"/>
          <p14:tracePt t="74170" x="11763375" y="4852988"/>
          <p14:tracePt t="74183" x="11758613" y="4924425"/>
          <p14:tracePt t="74196" x="11744325" y="5005388"/>
          <p14:tracePt t="74210" x="11739563" y="5048250"/>
          <p14:tracePt t="74223" x="11739563" y="5081588"/>
          <p14:tracePt t="74237" x="11739563" y="5095875"/>
          <p14:tracePt t="74250" x="11739563" y="5105400"/>
          <p14:tracePt t="74320" x="11744325" y="5100638"/>
          <p14:tracePt t="74336" x="11744325" y="5095875"/>
          <p14:tracePt t="74502" x="11744325" y="5100638"/>
          <p14:tracePt t="74508" x="11744325" y="5105400"/>
          <p14:tracePt t="74517" x="11744325" y="5114925"/>
          <p14:tracePt t="74530" x="11749088" y="5124450"/>
          <p14:tracePt t="74543" x="11749088" y="5133975"/>
          <p14:tracePt t="74557" x="11749088" y="5153025"/>
          <p14:tracePt t="74570" x="11749088" y="5167313"/>
          <p14:tracePt t="74584" x="11749088" y="5191125"/>
          <p14:tracePt t="74597" x="11744325" y="5210175"/>
          <p14:tracePt t="74610" x="11739563" y="5224463"/>
          <p14:tracePt t="74637" x="11739563" y="5229225"/>
          <p14:tracePt t="74666" x="11739563" y="5224463"/>
          <p14:tracePt t="74672" x="11739563" y="5219700"/>
          <p14:tracePt t="74678" x="11739563" y="5214938"/>
          <p14:tracePt t="74690" x="11739563" y="5200650"/>
          <p14:tracePt t="74704" x="11739563" y="5186363"/>
          <p14:tracePt t="74717" x="11739563" y="5148263"/>
          <p14:tracePt t="74730" x="11739563" y="5095875"/>
          <p14:tracePt t="74744" x="11744325" y="5033963"/>
          <p14:tracePt t="74757" x="11744325" y="5005388"/>
          <p14:tracePt t="74770" x="11744325" y="4967288"/>
          <p14:tracePt t="74784" x="11744325" y="4933950"/>
          <p14:tracePt t="74797" x="11744325" y="4924425"/>
          <p14:tracePt t="74810" x="11749088" y="4924425"/>
          <p14:tracePt t="74824" x="11749088" y="4929188"/>
          <p14:tracePt t="74837" x="11749088" y="4967288"/>
          <p14:tracePt t="74851" x="11749088" y="5038725"/>
          <p14:tracePt t="74854" x="11744325" y="5043488"/>
          <p14:tracePt t="74864" x="11739563" y="5105400"/>
          <p14:tracePt t="74877" x="11725275" y="5181600"/>
          <p14:tracePt t="74890" x="11710988" y="5257800"/>
          <p14:tracePt t="74904" x="11696700" y="5310188"/>
          <p14:tracePt t="74917" x="11687175" y="5357813"/>
          <p14:tracePt t="74930" x="11687175" y="5381625"/>
          <p14:tracePt t="74944" x="11682413" y="5386388"/>
          <p14:tracePt t="75001" x="11682413" y="5391150"/>
          <p14:tracePt t="75005" x="11682413" y="5395913"/>
          <p14:tracePt t="75011" x="11682413" y="5405438"/>
          <p14:tracePt t="75024" x="11672888" y="5453063"/>
          <p14:tracePt t="75038" x="11653838" y="5514975"/>
          <p14:tracePt t="75051" x="11625263" y="5619750"/>
          <p14:tracePt t="75064" x="11606213" y="5686425"/>
          <p14:tracePt t="75077" x="11591925" y="5743575"/>
          <p14:tracePt t="75090" x="11587163" y="5772150"/>
          <p14:tracePt t="75104" x="11582400" y="5781675"/>
          <p14:tracePt t="75117" x="11577638" y="5795963"/>
          <p14:tracePt t="75131" x="11568113" y="5805488"/>
          <p14:tracePt t="75144" x="11558588" y="5834063"/>
          <p14:tracePt t="75157" x="11549063" y="5853113"/>
          <p14:tracePt t="75171" x="11544300" y="5867400"/>
          <p14:tracePt t="75184" x="11544300" y="5872163"/>
          <p14:tracePt t="95590" x="11544300" y="5867400"/>
          <p14:tracePt t="95595" x="11530013" y="5862638"/>
          <p14:tracePt t="95605" x="11501438" y="5853113"/>
          <p14:tracePt t="95618" x="11430000" y="5834063"/>
          <p14:tracePt t="95631" x="11396663" y="5829300"/>
          <p14:tracePt t="95644" x="11387138" y="5829300"/>
          <p14:tracePt t="95781" x="11387138" y="5824538"/>
          <p14:tracePt t="95786" x="11382375" y="5815013"/>
          <p14:tracePt t="95791" x="11382375" y="5810250"/>
          <p14:tracePt t="95805" x="11368088" y="5762625"/>
          <p14:tracePt t="95818" x="11339513" y="5662613"/>
          <p14:tracePt t="95831" x="11301413" y="5591175"/>
          <p14:tracePt t="95845" x="11234738" y="5562600"/>
          <p14:tracePt t="95858" x="11091863" y="5553075"/>
          <p14:tracePt t="95873" x="10863263" y="5557838"/>
          <p14:tracePt t="95885" x="10668000" y="5595938"/>
          <p14:tracePt t="95898" x="10448925" y="5657850"/>
          <p14:tracePt t="95911" x="10258425" y="5748338"/>
          <p14:tracePt t="95925" x="10148888" y="5834063"/>
          <p14:tracePt t="95938" x="10096500" y="5886450"/>
          <p14:tracePt t="95951" x="10096500" y="5891213"/>
          <p14:tracePt t="96050" x="10096500" y="5886450"/>
          <p14:tracePt t="96054" x="10096500" y="5881688"/>
          <p14:tracePt t="96059" x="10096500" y="5876925"/>
          <p14:tracePt t="96072" x="10082213" y="5862638"/>
          <p14:tracePt t="96085" x="10039350" y="5848350"/>
          <p14:tracePt t="96098" x="9948863" y="5848350"/>
          <p14:tracePt t="96112" x="9844088" y="5848350"/>
          <p14:tracePt t="96125" x="9739313" y="5838825"/>
          <p14:tracePt t="96138" x="9529763" y="5781675"/>
          <p14:tracePt t="96152" x="9201150" y="5705475"/>
          <p14:tracePt t="96166" x="8705850" y="5619750"/>
          <p14:tracePt t="96178" x="8339138" y="5567363"/>
          <p14:tracePt t="96192" x="7958138" y="5514975"/>
          <p14:tracePt t="96205" x="7643813" y="5481638"/>
          <p14:tracePt t="96218" x="7396163" y="5462588"/>
          <p14:tracePt t="96232" x="7124700" y="5443538"/>
          <p14:tracePt t="96245" x="6886575" y="5419725"/>
          <p14:tracePt t="96258" x="6719888" y="5400675"/>
          <p14:tracePt t="96272" x="6553200" y="5372100"/>
          <p14:tracePt t="96285" x="6429375" y="5334000"/>
          <p14:tracePt t="96298" x="6386513" y="5310188"/>
          <p14:tracePt t="96312" x="6386513" y="5305425"/>
          <p14:tracePt t="96325" x="6386513" y="5295900"/>
          <p14:tracePt t="96338" x="6391275" y="5272088"/>
          <p14:tracePt t="96340" x="6396038" y="5267325"/>
          <p14:tracePt t="96352" x="6400800" y="5248275"/>
          <p14:tracePt t="96365" x="6410325" y="5243513"/>
          <p14:tracePt t="96379" x="6410325" y="5238750"/>
          <p14:tracePt t="96392" x="6415088" y="5238750"/>
          <p14:tracePt t="96405" x="6434138" y="5219700"/>
          <p14:tracePt t="96419" x="6453188" y="5205413"/>
          <p14:tracePt t="96432" x="6457950" y="5200650"/>
          <p14:tracePt t="96469" x="6457950" y="5205413"/>
          <p14:tracePt t="96474" x="6457950" y="5219700"/>
          <p14:tracePt t="96485" x="6448425" y="5262563"/>
          <p14:tracePt t="96498" x="6424613" y="5329238"/>
          <p14:tracePt t="96512" x="6386513" y="5367338"/>
          <p14:tracePt t="96526" x="6315075" y="5395913"/>
          <p14:tracePt t="96539" x="6257925" y="5400675"/>
          <p14:tracePt t="96552" x="6205538" y="5400675"/>
          <p14:tracePt t="96566" x="6148388" y="5400675"/>
          <p14:tracePt t="96579" x="6067425" y="5400675"/>
          <p14:tracePt t="96592" x="5991225" y="5419725"/>
          <p14:tracePt t="96606" x="5900738" y="5448300"/>
          <p14:tracePt t="96618" x="5872163" y="5453063"/>
          <p14:tracePt t="96632" x="5867400" y="5453063"/>
          <p14:tracePt t="96672" x="5867400" y="5448300"/>
          <p14:tracePt t="96677" x="5872163" y="5438775"/>
          <p14:tracePt t="96685" x="5881688" y="5414963"/>
          <p14:tracePt t="96699" x="5905500" y="5367338"/>
          <p14:tracePt t="96712" x="5924550" y="5334000"/>
          <p14:tracePt t="96725" x="5938838" y="5314950"/>
          <p14:tracePt t="96739" x="5948363" y="5295900"/>
          <p14:tracePt t="96752" x="5948363" y="5291138"/>
          <p14:tracePt t="96787" x="5948363" y="5295900"/>
          <p14:tracePt t="96795" x="5948363" y="5300663"/>
          <p14:tracePt t="96806" x="5948363" y="5305425"/>
          <p14:tracePt t="96848" x="5953125" y="5305425"/>
          <p14:tracePt t="96853" x="5957888" y="5300663"/>
          <p14:tracePt t="96859" x="5957888" y="5291138"/>
          <p14:tracePt t="96872" x="5962650" y="5291138"/>
          <p14:tracePt t="97090" x="5967413" y="5291138"/>
          <p14:tracePt t="104338" x="5962650" y="5291138"/>
          <p14:tracePt t="104343" x="5948363" y="5286375"/>
          <p14:tracePt t="104348" x="5943600" y="5286375"/>
          <p14:tracePt t="104360" x="5900738" y="5281613"/>
          <p14:tracePt t="104373" x="5843588" y="5286375"/>
          <p14:tracePt t="104386" x="5795963" y="5310188"/>
          <p14:tracePt t="104400" x="5753100" y="5348288"/>
          <p14:tracePt t="104413" x="5710238" y="5410200"/>
          <p14:tracePt t="104426" x="5662613" y="5457825"/>
          <p14:tracePt t="104440" x="5614988" y="5486400"/>
          <p14:tracePt t="104453" x="5567363" y="5500688"/>
          <p14:tracePt t="104466" x="5481638" y="5534025"/>
          <p14:tracePt t="104480" x="5367338" y="5595938"/>
          <p14:tracePt t="104493" x="5243513" y="5662613"/>
          <p14:tracePt t="104507" x="5138738" y="5710238"/>
          <p14:tracePt t="104520" x="5053013" y="5757863"/>
          <p14:tracePt t="104533" x="4967288" y="5791200"/>
          <p14:tracePt t="104547" x="4848225" y="5843588"/>
          <p14:tracePt t="104560" x="4724400" y="5886450"/>
          <p14:tracePt t="104573" x="4591050" y="5934075"/>
          <p14:tracePt t="104587" x="4495800" y="5967413"/>
          <p14:tracePt t="104600" x="4467225" y="5972175"/>
          <p14:tracePt t="104719" x="4467225" y="5976938"/>
          <p14:tracePt t="104725" x="4467225" y="5981700"/>
          <p14:tracePt t="104733" x="4448175" y="5995988"/>
          <p14:tracePt t="104747" x="4386263" y="6067425"/>
          <p14:tracePt t="104760" x="4291013" y="6157913"/>
          <p14:tracePt t="104773" x="4224338" y="6219825"/>
          <p14:tracePt t="104787" x="4210050" y="6234113"/>
          <p14:tracePt t="104846" x="4210050" y="6229350"/>
          <p14:tracePt t="104884" x="4210050" y="6224588"/>
          <p14:tracePt t="104889" x="4210050" y="6219825"/>
          <p14:tracePt t="104894" x="4210050" y="6215063"/>
          <p14:tracePt t="104907" x="4224338" y="6196013"/>
          <p14:tracePt t="104920" x="4243388" y="6157913"/>
          <p14:tracePt t="104934" x="4267200" y="6124575"/>
          <p14:tracePt t="104947" x="4291013" y="6091238"/>
          <p14:tracePt t="104960" x="4305300" y="6072188"/>
          <p14:tracePt t="104974" x="4324350" y="6062663"/>
          <p14:tracePt t="104987" x="4329113" y="605790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31722" y="998844"/>
            <a:ext cx="11528556" cy="539331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 would like to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Marvin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Barnes,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Zack Jones, John Peugeot, Noah Rhys, Omar Rodriguez, Pat Salvail, and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William Tilson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MSFC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Noah of ATI Philips of Specialty Metals, Ankit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Saharan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EOS North America, 3D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Engineering Solutions; Jake Rickter of Pinnacle X-ray Solutions;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Devon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Burkle and Charles Stansberry of Volunteer Aerospace Inc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Edel Arrieta, Raul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Cuevas, Pilar Gonzalez,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 Medina, Jaclyn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Mejia,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Jonathan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Navarrete of UTEP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work was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funded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the under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Cooperative Agreement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Notice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80MSFC18M0012, 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80MSFC19M0022, #80MSFC19M0002, and Cryogenic Fluid Management Project.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opinions expressed in this presentation are those of the author and do not necessary reflect the views of NASA or any NASA Project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496B7F-1F43-F948-892C-11035885F43B}"/>
              </a:ext>
            </a:extLst>
          </p:cNvPr>
          <p:cNvSpPr txBox="1">
            <a:spLocks/>
          </p:cNvSpPr>
          <p:nvPr/>
        </p:nvSpPr>
        <p:spPr>
          <a:xfrm>
            <a:off x="10067791" y="5559586"/>
            <a:ext cx="2133600" cy="1298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Live video feed to appear here; do not place any content in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this space</a:t>
            </a:r>
          </a:p>
        </p:txBody>
      </p:sp>
    </p:spTree>
    <p:extLst>
      <p:ext uri="{BB962C8B-B14F-4D97-AF65-F5344CB8AC3E}">
        <p14:creationId xmlns:p14="http://schemas.microsoft.com/office/powerpoint/2010/main" val="190417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9"/>
    </mc:Choice>
    <mc:Fallback xmlns="">
      <p:transition spd="slow" advTm="5119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54547"/>
          <a:stretch/>
        </p:blipFill>
        <p:spPr>
          <a:xfrm>
            <a:off x="665381" y="2458064"/>
            <a:ext cx="10729299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378" y="2458064"/>
            <a:ext cx="956930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9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7211</TotalTime>
  <Words>1549</Words>
  <Application>Microsoft Office PowerPoint</Application>
  <PresentationFormat>Widescreen</PresentationFormat>
  <Paragraphs>185</Paragraphs>
  <Slides>10</Slides>
  <Notes>7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Calibri</vt:lpstr>
      <vt:lpstr>Calibri Light</vt:lpstr>
      <vt:lpstr>Cambria Math</vt:lpstr>
      <vt:lpstr>Corbel</vt:lpstr>
      <vt:lpstr>Times New Roman</vt:lpstr>
      <vt:lpstr>Office Theme</vt:lpstr>
      <vt:lpstr>Additive Manufacture Development, Applications, and Lessons Learned</vt:lpstr>
      <vt:lpstr>AM of C103 (Nb10Hf1Ti)</vt:lpstr>
      <vt:lpstr>Dissolving AM IN718 Support Structures</vt:lpstr>
      <vt:lpstr>Lattice Structure Development &amp; Application</vt:lpstr>
      <vt:lpstr>Mechanical Properties</vt:lpstr>
      <vt:lpstr>Thermal Simulation</vt:lpstr>
      <vt:lpstr>TVS Augmented Injector</vt:lpstr>
      <vt:lpstr>Ultra-Fine Lattice Structures of Green Prop Catalyst</vt:lpstr>
      <vt:lpstr>Acknowledgements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MIRELES, OMAR R. (MSFC-ER24)</dc:creator>
  <cp:lastModifiedBy>Mireles, Omar R. (MSFC-ER11)</cp:lastModifiedBy>
  <cp:revision>551</cp:revision>
  <dcterms:created xsi:type="dcterms:W3CDTF">2016-06-07T17:33:23Z</dcterms:created>
  <dcterms:modified xsi:type="dcterms:W3CDTF">2020-10-12T15:51:11Z</dcterms:modified>
</cp:coreProperties>
</file>