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56" r:id="rId2"/>
  </p:sldIdLst>
  <p:sldSz cx="43891200" cy="32918400"/>
  <p:notesSz cx="6858000" cy="9144000"/>
  <p:defaultTextStyle>
    <a:defPPr>
      <a:defRPr lang="en-US"/>
    </a:defPPr>
    <a:lvl1pPr algn="l" defTabSz="1566863" rtl="0" eaLnBrk="0" fontAlgn="base" hangingPunct="0">
      <a:spcBef>
        <a:spcPct val="0"/>
      </a:spcBef>
      <a:spcAft>
        <a:spcPct val="0"/>
      </a:spcAft>
      <a:defRPr sz="6200" kern="1200">
        <a:solidFill>
          <a:schemeClr val="tx1"/>
        </a:solidFill>
        <a:latin typeface="Arial" panose="020B0604020202020204" pitchFamily="34" charset="0"/>
        <a:ea typeface="ＭＳ Ｐゴシック" panose="020B0600070205080204" pitchFamily="34" charset="-128"/>
        <a:cs typeface="+mn-cs"/>
      </a:defRPr>
    </a:lvl1pPr>
    <a:lvl2pPr marL="1566863" indent="-1109663" algn="l" defTabSz="1566863" rtl="0" eaLnBrk="0" fontAlgn="base" hangingPunct="0">
      <a:spcBef>
        <a:spcPct val="0"/>
      </a:spcBef>
      <a:spcAft>
        <a:spcPct val="0"/>
      </a:spcAft>
      <a:defRPr sz="6200" kern="1200">
        <a:solidFill>
          <a:schemeClr val="tx1"/>
        </a:solidFill>
        <a:latin typeface="Arial" panose="020B0604020202020204" pitchFamily="34" charset="0"/>
        <a:ea typeface="ＭＳ Ｐゴシック" panose="020B0600070205080204" pitchFamily="34" charset="-128"/>
        <a:cs typeface="+mn-cs"/>
      </a:defRPr>
    </a:lvl2pPr>
    <a:lvl3pPr marL="3133725" indent="-2219325" algn="l" defTabSz="1566863" rtl="0" eaLnBrk="0" fontAlgn="base" hangingPunct="0">
      <a:spcBef>
        <a:spcPct val="0"/>
      </a:spcBef>
      <a:spcAft>
        <a:spcPct val="0"/>
      </a:spcAft>
      <a:defRPr sz="6200" kern="1200">
        <a:solidFill>
          <a:schemeClr val="tx1"/>
        </a:solidFill>
        <a:latin typeface="Arial" panose="020B0604020202020204" pitchFamily="34" charset="0"/>
        <a:ea typeface="ＭＳ Ｐゴシック" panose="020B0600070205080204" pitchFamily="34" charset="-128"/>
        <a:cs typeface="+mn-cs"/>
      </a:defRPr>
    </a:lvl3pPr>
    <a:lvl4pPr marL="4702175" indent="-3330575" algn="l" defTabSz="1566863" rtl="0" eaLnBrk="0" fontAlgn="base" hangingPunct="0">
      <a:spcBef>
        <a:spcPct val="0"/>
      </a:spcBef>
      <a:spcAft>
        <a:spcPct val="0"/>
      </a:spcAft>
      <a:defRPr sz="6200" kern="1200">
        <a:solidFill>
          <a:schemeClr val="tx1"/>
        </a:solidFill>
        <a:latin typeface="Arial" panose="020B0604020202020204" pitchFamily="34" charset="0"/>
        <a:ea typeface="ＭＳ Ｐゴシック" panose="020B0600070205080204" pitchFamily="34" charset="-128"/>
        <a:cs typeface="+mn-cs"/>
      </a:defRPr>
    </a:lvl4pPr>
    <a:lvl5pPr marL="6269038" indent="-4440238" algn="l" defTabSz="1566863" rtl="0" eaLnBrk="0" fontAlgn="base" hangingPunct="0">
      <a:spcBef>
        <a:spcPct val="0"/>
      </a:spcBef>
      <a:spcAft>
        <a:spcPct val="0"/>
      </a:spcAft>
      <a:defRPr sz="62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62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62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62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62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wartz, Caily C. (MSFC-ST11)[UAH]"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5FF"/>
    <a:srgbClr val="3BBEFF"/>
    <a:srgbClr val="7DD4FF"/>
    <a:srgbClr val="B7E7FF"/>
    <a:srgbClr val="F7FCFF"/>
    <a:srgbClr val="0084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1"/>
    <p:restoredTop sz="93455" autoAdjust="0"/>
  </p:normalViewPr>
  <p:slideViewPr>
    <p:cSldViewPr snapToGrid="0" snapToObjects="1">
      <p:cViewPr>
        <p:scale>
          <a:sx n="20" d="100"/>
          <a:sy n="20" d="100"/>
        </p:scale>
        <p:origin x="488" y="-248"/>
      </p:cViewPr>
      <p:guideLst>
        <p:guide orient="horz" pos="10368"/>
        <p:guide pos="138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ea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ea typeface="ＭＳ Ｐゴシック" charset="-128"/>
              </a:defRPr>
            </a:lvl1pPr>
          </a:lstStyle>
          <a:p>
            <a:pPr>
              <a:defRPr/>
            </a:pPr>
            <a:fld id="{28C3C81C-A08A-4E53-B68C-A12F50606505}" type="datetimeFigureOut">
              <a:rPr lang="en-US"/>
              <a:pPr>
                <a:defRPr/>
              </a:pPr>
              <a:t>10/12/2020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ea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BB14465-1143-4345-9F15-A0A57A1DC4B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charset="0"/>
                <a:ea typeface="ＭＳ Ｐゴシック" charset="-128"/>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charset="0"/>
                <a:ea typeface="ＭＳ Ｐゴシック" charset="-128"/>
              </a:defRPr>
            </a:lvl1pPr>
          </a:lstStyle>
          <a:p>
            <a:pPr>
              <a:defRPr/>
            </a:pPr>
            <a:fld id="{7FE117FB-4C8B-4E57-A826-6F91C5813C65}" type="datetimeFigureOut">
              <a:rPr lang="en-US"/>
              <a:pPr>
                <a:defRPr/>
              </a:pPr>
              <a:t>10/12/2020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charset="0"/>
                <a:ea typeface="ＭＳ Ｐゴシック" charset="-128"/>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6529820-DFB0-427B-9A52-ABA1D1EB6A2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3100F460-3727-4456-98B1-69ECBADEA08B}" type="slidenum">
              <a:rPr lang="en-US" altLang="en-US" smtClean="0"/>
              <a:pPr/>
              <a:t>1</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a:prstGeom prst="rect">
            <a:avLst/>
          </a:prstGeom>
        </p:spPr>
        <p:txBody>
          <a:bodyPr/>
          <a:lstStyle>
            <a:lvl1pPr marL="0" indent="0" algn="ctr">
              <a:buNone/>
              <a:defRPr>
                <a:solidFill>
                  <a:schemeClr val="tx1">
                    <a:tint val="75000"/>
                  </a:schemeClr>
                </a:solidFill>
              </a:defRPr>
            </a:lvl1pPr>
            <a:lvl2pPr marL="1567510" indent="0" algn="ctr">
              <a:buNone/>
              <a:defRPr>
                <a:solidFill>
                  <a:schemeClr val="tx1">
                    <a:tint val="75000"/>
                  </a:schemeClr>
                </a:solidFill>
              </a:defRPr>
            </a:lvl2pPr>
            <a:lvl3pPr marL="3135020" indent="0" algn="ctr">
              <a:buNone/>
              <a:defRPr>
                <a:solidFill>
                  <a:schemeClr val="tx1">
                    <a:tint val="75000"/>
                  </a:schemeClr>
                </a:solidFill>
              </a:defRPr>
            </a:lvl3pPr>
            <a:lvl4pPr marL="4702531" indent="0" algn="ctr">
              <a:buNone/>
              <a:defRPr>
                <a:solidFill>
                  <a:schemeClr val="tx1">
                    <a:tint val="75000"/>
                  </a:schemeClr>
                </a:solidFill>
              </a:defRPr>
            </a:lvl4pPr>
            <a:lvl5pPr marL="6270041" indent="0" algn="ctr">
              <a:buNone/>
              <a:defRPr>
                <a:solidFill>
                  <a:schemeClr val="tx1">
                    <a:tint val="75000"/>
                  </a:schemeClr>
                </a:solidFill>
              </a:defRPr>
            </a:lvl5pPr>
            <a:lvl6pPr marL="7837551" indent="0" algn="ctr">
              <a:buNone/>
              <a:defRPr>
                <a:solidFill>
                  <a:schemeClr val="tx1">
                    <a:tint val="75000"/>
                  </a:schemeClr>
                </a:solidFill>
              </a:defRPr>
            </a:lvl6pPr>
            <a:lvl7pPr marL="9405061" indent="0" algn="ctr">
              <a:buNone/>
              <a:defRPr>
                <a:solidFill>
                  <a:schemeClr val="tx1">
                    <a:tint val="75000"/>
                  </a:schemeClr>
                </a:solidFill>
              </a:defRPr>
            </a:lvl7pPr>
            <a:lvl8pPr marL="10972571" indent="0" algn="ctr">
              <a:buNone/>
              <a:defRPr>
                <a:solidFill>
                  <a:schemeClr val="tx1">
                    <a:tint val="75000"/>
                  </a:schemeClr>
                </a:solidFill>
              </a:defRPr>
            </a:lvl8pPr>
            <a:lvl9pPr marL="125400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96E1A505-00F3-4B83-920C-AF88CC6B7872}" type="datetime1">
              <a:rPr lang="en-US" altLang="x-none"/>
              <a:pPr>
                <a:defRPr/>
              </a:pPr>
              <a:t>10/12/2020</a:t>
            </a:fld>
            <a:endParaRPr lang="en-US" altLang="x-none"/>
          </a:p>
        </p:txBody>
      </p:sp>
      <p:sp>
        <p:nvSpPr>
          <p:cNvPr id="5" name="Footer Placeholder 4"/>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8349CCA8-CC15-4761-9D70-B0559745E383}" type="slidenum">
              <a:rPr lang="en-US" altLang="en-US"/>
              <a:pPr>
                <a:defRPr/>
              </a:pPr>
              <a:t>‹#›</a:t>
            </a:fld>
            <a:endParaRPr lang="en-US" altLang="en-US"/>
          </a:p>
        </p:txBody>
      </p:sp>
    </p:spTree>
    <p:extLst>
      <p:ext uri="{BB962C8B-B14F-4D97-AF65-F5344CB8AC3E}">
        <p14:creationId xmlns:p14="http://schemas.microsoft.com/office/powerpoint/2010/main" val="1197346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2194560" y="7680963"/>
            <a:ext cx="39502080" cy="2172462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07A536C3-10D2-48B7-937F-5A4A410A5569}" type="datetime1">
              <a:rPr lang="en-US" altLang="x-none"/>
              <a:pPr>
                <a:defRPr/>
              </a:pPr>
              <a:t>10/12/2020</a:t>
            </a:fld>
            <a:endParaRPr lang="en-US" altLang="x-none"/>
          </a:p>
        </p:txBody>
      </p:sp>
      <p:sp>
        <p:nvSpPr>
          <p:cNvPr id="5" name="Footer Placeholder 4"/>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758E4A48-A588-4888-B766-3EAABC240224}" type="slidenum">
              <a:rPr lang="en-US" altLang="en-US"/>
              <a:pPr>
                <a:defRPr/>
              </a:pPr>
              <a:t>‹#›</a:t>
            </a:fld>
            <a:endParaRPr lang="en-US" altLang="en-US"/>
          </a:p>
        </p:txBody>
      </p:sp>
    </p:spTree>
    <p:extLst>
      <p:ext uri="{BB962C8B-B14F-4D97-AF65-F5344CB8AC3E}">
        <p14:creationId xmlns:p14="http://schemas.microsoft.com/office/powerpoint/2010/main" val="125069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a:prstGeom prst="rect">
            <a:avLst/>
          </a:prstGeom>
        </p:spPr>
        <p:txBody>
          <a:bodyPr anchor="t"/>
          <a:lstStyle>
            <a:lvl1pPr algn="l">
              <a:defRPr sz="137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a:prstGeom prst="rect">
            <a:avLst/>
          </a:prstGeom>
        </p:spPr>
        <p:txBody>
          <a:bodyPr anchor="b"/>
          <a:lstStyle>
            <a:lvl1pPr marL="0" indent="0">
              <a:buNone/>
              <a:defRPr sz="6900">
                <a:solidFill>
                  <a:schemeClr val="tx1">
                    <a:tint val="75000"/>
                  </a:schemeClr>
                </a:solidFill>
              </a:defRPr>
            </a:lvl1pPr>
            <a:lvl2pPr marL="1567510" indent="0">
              <a:buNone/>
              <a:defRPr sz="6200">
                <a:solidFill>
                  <a:schemeClr val="tx1">
                    <a:tint val="75000"/>
                  </a:schemeClr>
                </a:solidFill>
              </a:defRPr>
            </a:lvl2pPr>
            <a:lvl3pPr marL="3135020" indent="0">
              <a:buNone/>
              <a:defRPr sz="5500">
                <a:solidFill>
                  <a:schemeClr val="tx1">
                    <a:tint val="75000"/>
                  </a:schemeClr>
                </a:solidFill>
              </a:defRPr>
            </a:lvl3pPr>
            <a:lvl4pPr marL="4702531" indent="0">
              <a:buNone/>
              <a:defRPr sz="4800">
                <a:solidFill>
                  <a:schemeClr val="tx1">
                    <a:tint val="75000"/>
                  </a:schemeClr>
                </a:solidFill>
              </a:defRPr>
            </a:lvl4pPr>
            <a:lvl5pPr marL="6270041" indent="0">
              <a:buNone/>
              <a:defRPr sz="4800">
                <a:solidFill>
                  <a:schemeClr val="tx1">
                    <a:tint val="75000"/>
                  </a:schemeClr>
                </a:solidFill>
              </a:defRPr>
            </a:lvl5pPr>
            <a:lvl6pPr marL="7837551" indent="0">
              <a:buNone/>
              <a:defRPr sz="4800">
                <a:solidFill>
                  <a:schemeClr val="tx1">
                    <a:tint val="75000"/>
                  </a:schemeClr>
                </a:solidFill>
              </a:defRPr>
            </a:lvl6pPr>
            <a:lvl7pPr marL="9405061" indent="0">
              <a:buNone/>
              <a:defRPr sz="4800">
                <a:solidFill>
                  <a:schemeClr val="tx1">
                    <a:tint val="75000"/>
                  </a:schemeClr>
                </a:solidFill>
              </a:defRPr>
            </a:lvl7pPr>
            <a:lvl8pPr marL="10972571" indent="0">
              <a:buNone/>
              <a:defRPr sz="4800">
                <a:solidFill>
                  <a:schemeClr val="tx1">
                    <a:tint val="75000"/>
                  </a:schemeClr>
                </a:solidFill>
              </a:defRPr>
            </a:lvl8pPr>
            <a:lvl9pPr marL="12540082"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FEBD602B-D860-4990-BAFE-2D76FD0FC163}" type="datetime1">
              <a:rPr lang="en-US" altLang="x-none"/>
              <a:pPr>
                <a:defRPr/>
              </a:pPr>
              <a:t>10/12/2020</a:t>
            </a:fld>
            <a:endParaRPr lang="en-US" altLang="x-none"/>
          </a:p>
        </p:txBody>
      </p:sp>
      <p:sp>
        <p:nvSpPr>
          <p:cNvPr id="5" name="Footer Placeholder 4"/>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1CB761A6-6889-48B2-B677-93582E7342D2}" type="slidenum">
              <a:rPr lang="en-US" altLang="en-US"/>
              <a:pPr>
                <a:defRPr/>
              </a:pPr>
              <a:t>‹#›</a:t>
            </a:fld>
            <a:endParaRPr lang="en-US" altLang="en-US"/>
          </a:p>
        </p:txBody>
      </p:sp>
    </p:spTree>
    <p:extLst>
      <p:ext uri="{BB962C8B-B14F-4D97-AF65-F5344CB8AC3E}">
        <p14:creationId xmlns:p14="http://schemas.microsoft.com/office/powerpoint/2010/main" val="71915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265427" y="36865560"/>
            <a:ext cx="47038258" cy="104279702"/>
          </a:xfrm>
          <a:prstGeom prst="rect">
            <a:avLst/>
          </a:prstGeo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035203" y="36865560"/>
            <a:ext cx="47038262" cy="104279702"/>
          </a:xfrm>
          <a:prstGeom prst="rect">
            <a:avLst/>
          </a:prstGeo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E84CA6A5-CD7C-42BE-985E-A4A10962FECD}" type="datetime1">
              <a:rPr lang="en-US" altLang="x-none"/>
              <a:pPr>
                <a:defRPr/>
              </a:pPr>
              <a:t>10/12/2020</a:t>
            </a:fld>
            <a:endParaRPr lang="en-US" altLang="x-none"/>
          </a:p>
        </p:txBody>
      </p:sp>
      <p:sp>
        <p:nvSpPr>
          <p:cNvPr id="6" name="Footer Placeholder 5"/>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46385B47-28ED-43E8-8D49-7C185E4F6EF6}" type="slidenum">
              <a:rPr lang="en-US" altLang="en-US"/>
              <a:pPr>
                <a:defRPr/>
              </a:pPr>
              <a:t>‹#›</a:t>
            </a:fld>
            <a:endParaRPr lang="en-US" altLang="en-US"/>
          </a:p>
        </p:txBody>
      </p:sp>
    </p:spTree>
    <p:extLst>
      <p:ext uri="{BB962C8B-B14F-4D97-AF65-F5344CB8AC3E}">
        <p14:creationId xmlns:p14="http://schemas.microsoft.com/office/powerpoint/2010/main" val="752460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3" y="7368542"/>
            <a:ext cx="19392902" cy="3070858"/>
          </a:xfrm>
          <a:prstGeom prst="rect">
            <a:avLst/>
          </a:prstGeo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4" name="Content Placeholder 3"/>
          <p:cNvSpPr>
            <a:spLocks noGrp="1"/>
          </p:cNvSpPr>
          <p:nvPr>
            <p:ph sz="half" idx="2"/>
          </p:nvPr>
        </p:nvSpPr>
        <p:spPr>
          <a:xfrm>
            <a:off x="2194563" y="10439400"/>
            <a:ext cx="19392902" cy="18966182"/>
          </a:xfrm>
          <a:prstGeom prst="rect">
            <a:avLst/>
          </a:prstGeo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a:prstGeom prst="rect">
            <a:avLst/>
          </a:prstGeo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a:prstGeom prst="rect">
            <a:avLst/>
          </a:prstGeo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5C76AE3D-16C0-411F-AEE9-F7F4B845FA31}" type="datetime1">
              <a:rPr lang="en-US" altLang="x-none"/>
              <a:pPr>
                <a:defRPr/>
              </a:pPr>
              <a:t>10/12/2020</a:t>
            </a:fld>
            <a:endParaRPr lang="en-US" altLang="x-none"/>
          </a:p>
        </p:txBody>
      </p:sp>
      <p:sp>
        <p:nvSpPr>
          <p:cNvPr id="8" name="Footer Placeholder 7"/>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24570C85-A96D-4201-9B09-AA0535960033}" type="slidenum">
              <a:rPr lang="en-US" altLang="en-US"/>
              <a:pPr>
                <a:defRPr/>
              </a:pPr>
              <a:t>‹#›</a:t>
            </a:fld>
            <a:endParaRPr lang="en-US" altLang="en-US"/>
          </a:p>
        </p:txBody>
      </p:sp>
    </p:spTree>
    <p:extLst>
      <p:ext uri="{BB962C8B-B14F-4D97-AF65-F5344CB8AC3E}">
        <p14:creationId xmlns:p14="http://schemas.microsoft.com/office/powerpoint/2010/main" val="159599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3B5E769F-6253-438F-AFC0-ABF1ABF44C12}" type="datetime1">
              <a:rPr lang="en-US" altLang="x-none"/>
              <a:pPr>
                <a:defRPr/>
              </a:pPr>
              <a:t>10/12/2020</a:t>
            </a:fld>
            <a:endParaRPr lang="en-US" altLang="x-none"/>
          </a:p>
        </p:txBody>
      </p:sp>
      <p:sp>
        <p:nvSpPr>
          <p:cNvPr id="4" name="Footer Placeholder 3"/>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5177F208-FF46-452D-8611-35E7CC585CA8}" type="slidenum">
              <a:rPr lang="en-US" altLang="en-US"/>
              <a:pPr>
                <a:defRPr/>
              </a:pPr>
              <a:t>‹#›</a:t>
            </a:fld>
            <a:endParaRPr lang="en-US" altLang="en-US"/>
          </a:p>
        </p:txBody>
      </p:sp>
    </p:spTree>
    <p:extLst>
      <p:ext uri="{BB962C8B-B14F-4D97-AF65-F5344CB8AC3E}">
        <p14:creationId xmlns:p14="http://schemas.microsoft.com/office/powerpoint/2010/main" val="76506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7AC50232-8D88-497C-81F0-DA945B5A13F6}" type="datetime1">
              <a:rPr lang="en-US" altLang="x-none"/>
              <a:pPr>
                <a:defRPr/>
              </a:pPr>
              <a:t>10/12/2020</a:t>
            </a:fld>
            <a:endParaRPr lang="en-US" altLang="x-none"/>
          </a:p>
        </p:txBody>
      </p:sp>
      <p:sp>
        <p:nvSpPr>
          <p:cNvPr id="3" name="Footer Placeholder 2"/>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30B5F5F5-4FEA-4D4C-ADEE-E0F3727117FA}" type="slidenum">
              <a:rPr lang="en-US" altLang="en-US"/>
              <a:pPr>
                <a:defRPr/>
              </a:pPr>
              <a:t>‹#›</a:t>
            </a:fld>
            <a:endParaRPr lang="en-US" altLang="en-US"/>
          </a:p>
        </p:txBody>
      </p:sp>
    </p:spTree>
    <p:extLst>
      <p:ext uri="{BB962C8B-B14F-4D97-AF65-F5344CB8AC3E}">
        <p14:creationId xmlns:p14="http://schemas.microsoft.com/office/powerpoint/2010/main" val="2280077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5" y="1310640"/>
            <a:ext cx="14439902" cy="5577840"/>
          </a:xfrm>
          <a:prstGeom prst="rect">
            <a:avLst/>
          </a:prstGeom>
        </p:spPr>
        <p:txBody>
          <a:bodyPr anchor="b"/>
          <a:lstStyle>
            <a:lvl1pPr algn="l">
              <a:defRPr sz="69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a:prstGeom prst="rect">
            <a:avLst/>
          </a:prstGeo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5" y="6888483"/>
            <a:ext cx="14439902" cy="22517102"/>
          </a:xfrm>
          <a:prstGeom prst="rect">
            <a:avLst/>
          </a:prstGeo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42D23BDC-0EC1-4AC7-A67E-EB43B0F2D1C5}" type="datetime1">
              <a:rPr lang="en-US" altLang="x-none"/>
              <a:pPr>
                <a:defRPr/>
              </a:pPr>
              <a:t>10/12/2020</a:t>
            </a:fld>
            <a:endParaRPr lang="en-US" altLang="x-none"/>
          </a:p>
        </p:txBody>
      </p:sp>
      <p:sp>
        <p:nvSpPr>
          <p:cNvPr id="6" name="Footer Placeholder 5"/>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E3B83D83-1555-4035-B541-8187ECCE0950}" type="slidenum">
              <a:rPr lang="en-US" altLang="en-US"/>
              <a:pPr>
                <a:defRPr/>
              </a:pPr>
              <a:t>‹#›</a:t>
            </a:fld>
            <a:endParaRPr lang="en-US" altLang="en-US"/>
          </a:p>
        </p:txBody>
      </p:sp>
    </p:spTree>
    <p:extLst>
      <p:ext uri="{BB962C8B-B14F-4D97-AF65-F5344CB8AC3E}">
        <p14:creationId xmlns:p14="http://schemas.microsoft.com/office/powerpoint/2010/main" val="422064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a:prstGeom prst="rect">
            <a:avLst/>
          </a:prstGeom>
        </p:spPr>
        <p:txBody>
          <a:bodyPr anchor="b"/>
          <a:lstStyle>
            <a:lvl1pPr algn="l">
              <a:defRPr sz="69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a:prstGeom prst="rect">
            <a:avLst/>
          </a:prstGeom>
        </p:spPr>
        <p:txBody>
          <a:bodyPr/>
          <a:lstStyle>
            <a:lvl1pPr marL="0" indent="0">
              <a:buNone/>
              <a:defRPr sz="11000"/>
            </a:lvl1pPr>
            <a:lvl2pPr marL="1567510" indent="0">
              <a:buNone/>
              <a:defRPr sz="9600"/>
            </a:lvl2pPr>
            <a:lvl3pPr marL="3135020" indent="0">
              <a:buNone/>
              <a:defRPr sz="8200"/>
            </a:lvl3pPr>
            <a:lvl4pPr marL="4702531" indent="0">
              <a:buNone/>
              <a:defRPr sz="6900"/>
            </a:lvl4pPr>
            <a:lvl5pPr marL="6270041" indent="0">
              <a:buNone/>
              <a:defRPr sz="6900"/>
            </a:lvl5pPr>
            <a:lvl6pPr marL="7837551" indent="0">
              <a:buNone/>
              <a:defRPr sz="6900"/>
            </a:lvl6pPr>
            <a:lvl7pPr marL="9405061" indent="0">
              <a:buNone/>
              <a:defRPr sz="6900"/>
            </a:lvl7pPr>
            <a:lvl8pPr marL="10972571" indent="0">
              <a:buNone/>
              <a:defRPr sz="6900"/>
            </a:lvl8pPr>
            <a:lvl9pPr marL="12540082" indent="0">
              <a:buNone/>
              <a:defRPr sz="6900"/>
            </a:lvl9pPr>
          </a:lstStyle>
          <a:p>
            <a:pPr lvl="0"/>
            <a:endParaRPr lang="en-US" noProof="0"/>
          </a:p>
        </p:txBody>
      </p:sp>
      <p:sp>
        <p:nvSpPr>
          <p:cNvPr id="4" name="Text Placeholder 3"/>
          <p:cNvSpPr>
            <a:spLocks noGrp="1"/>
          </p:cNvSpPr>
          <p:nvPr>
            <p:ph type="body" sz="half" idx="2"/>
          </p:nvPr>
        </p:nvSpPr>
        <p:spPr>
          <a:xfrm>
            <a:off x="8602982" y="25763222"/>
            <a:ext cx="26334720" cy="3863338"/>
          </a:xfrm>
          <a:prstGeom prst="rect">
            <a:avLst/>
          </a:prstGeo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A7A84FB6-9385-44FA-B160-22A68373C847}" type="datetime1">
              <a:rPr lang="en-US" altLang="x-none"/>
              <a:pPr>
                <a:defRPr/>
              </a:pPr>
              <a:t>10/12/2020</a:t>
            </a:fld>
            <a:endParaRPr lang="en-US" altLang="x-none"/>
          </a:p>
        </p:txBody>
      </p:sp>
      <p:sp>
        <p:nvSpPr>
          <p:cNvPr id="6" name="Footer Placeholder 5"/>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3F0B1571-4921-4187-A72B-86F17BFC5B1E}" type="slidenum">
              <a:rPr lang="en-US" altLang="en-US"/>
              <a:pPr>
                <a:defRPr/>
              </a:pPr>
              <a:t>‹#›</a:t>
            </a:fld>
            <a:endParaRPr lang="en-US" altLang="en-US"/>
          </a:p>
        </p:txBody>
      </p:sp>
    </p:spTree>
    <p:extLst>
      <p:ext uri="{BB962C8B-B14F-4D97-AF65-F5344CB8AC3E}">
        <p14:creationId xmlns:p14="http://schemas.microsoft.com/office/powerpoint/2010/main" val="3203529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2194560" y="7680963"/>
            <a:ext cx="39502080" cy="2172462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94A2C267-B1C4-4DBC-A9BF-E631921EF5CB}" type="datetime1">
              <a:rPr lang="en-US" altLang="x-none"/>
              <a:pPr>
                <a:defRPr/>
              </a:pPr>
              <a:t>10/12/2020</a:t>
            </a:fld>
            <a:endParaRPr lang="en-US" altLang="x-none"/>
          </a:p>
        </p:txBody>
      </p:sp>
      <p:sp>
        <p:nvSpPr>
          <p:cNvPr id="5" name="Footer Placeholder 4"/>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09803FA7-25EB-40D8-A7A5-3027C862E61D}" type="slidenum">
              <a:rPr lang="en-US" altLang="en-US"/>
              <a:pPr>
                <a:defRPr/>
              </a:pPr>
              <a:t>‹#›</a:t>
            </a:fld>
            <a:endParaRPr lang="en-US" altLang="en-US"/>
          </a:p>
        </p:txBody>
      </p:sp>
    </p:spTree>
    <p:extLst>
      <p:ext uri="{BB962C8B-B14F-4D97-AF65-F5344CB8AC3E}">
        <p14:creationId xmlns:p14="http://schemas.microsoft.com/office/powerpoint/2010/main" val="328390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375264" y="6324600"/>
            <a:ext cx="23698200" cy="1348206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265422" y="6324600"/>
            <a:ext cx="70378320" cy="1348206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128"/>
              </a:defRPr>
            </a:lvl1pPr>
          </a:lstStyle>
          <a:p>
            <a:pPr>
              <a:defRPr/>
            </a:pPr>
            <a:fld id="{8E7399C3-D7F2-48CF-B923-430B9A65915B}" type="datetime1">
              <a:rPr lang="en-US" altLang="x-none"/>
              <a:pPr>
                <a:defRPr/>
              </a:pPr>
              <a:t>10/12/2020</a:t>
            </a:fld>
            <a:endParaRPr lang="en-US" altLang="x-none"/>
          </a:p>
        </p:txBody>
      </p:sp>
      <p:sp>
        <p:nvSpPr>
          <p:cNvPr id="5" name="Footer Placeholder 4"/>
          <p:cNvSpPr>
            <a:spLocks noGrp="1"/>
          </p:cNvSpPr>
          <p:nvPr>
            <p:ph type="ftr" sz="quarter" idx="11"/>
          </p:nvPr>
        </p:nvSpPr>
        <p:spPr>
          <a:xfrm>
            <a:off x="14995525" y="30510163"/>
            <a:ext cx="139001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2528B3BA-A101-40F7-AD2D-4C47D085B673}" type="slidenum">
              <a:rPr lang="en-US" altLang="en-US"/>
              <a:pPr>
                <a:defRPr/>
              </a:pPr>
              <a:t>‹#›</a:t>
            </a:fld>
            <a:endParaRPr lang="en-US" altLang="en-US"/>
          </a:p>
        </p:txBody>
      </p:sp>
    </p:spTree>
    <p:extLst>
      <p:ext uri="{BB962C8B-B14F-4D97-AF65-F5344CB8AC3E}">
        <p14:creationId xmlns:p14="http://schemas.microsoft.com/office/powerpoint/2010/main" val="56400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Lst>
  <p:txStyles>
    <p:titleStyle>
      <a:lvl1pPr algn="ctr" defTabSz="1566863" rtl="0" eaLnBrk="0" fontAlgn="base" hangingPunct="0">
        <a:spcBef>
          <a:spcPct val="0"/>
        </a:spcBef>
        <a:spcAft>
          <a:spcPct val="0"/>
        </a:spcAft>
        <a:defRPr sz="15100" kern="1200">
          <a:solidFill>
            <a:schemeClr val="tx1"/>
          </a:solidFill>
          <a:latin typeface="+mj-lt"/>
          <a:ea typeface="ＭＳ Ｐゴシック" charset="-128"/>
          <a:cs typeface="ＭＳ Ｐゴシック" charset="-128"/>
        </a:defRPr>
      </a:lvl1pPr>
      <a:lvl2pPr algn="ctr" defTabSz="1566863" rtl="0" eaLnBrk="0" fontAlgn="base" hangingPunct="0">
        <a:spcBef>
          <a:spcPct val="0"/>
        </a:spcBef>
        <a:spcAft>
          <a:spcPct val="0"/>
        </a:spcAft>
        <a:defRPr sz="15100">
          <a:solidFill>
            <a:schemeClr val="tx1"/>
          </a:solidFill>
          <a:latin typeface="Calibri" charset="0"/>
          <a:ea typeface="ＭＳ Ｐゴシック" charset="-128"/>
          <a:cs typeface="ＭＳ Ｐゴシック" charset="-128"/>
        </a:defRPr>
      </a:lvl2pPr>
      <a:lvl3pPr algn="ctr" defTabSz="1566863" rtl="0" eaLnBrk="0" fontAlgn="base" hangingPunct="0">
        <a:spcBef>
          <a:spcPct val="0"/>
        </a:spcBef>
        <a:spcAft>
          <a:spcPct val="0"/>
        </a:spcAft>
        <a:defRPr sz="15100">
          <a:solidFill>
            <a:schemeClr val="tx1"/>
          </a:solidFill>
          <a:latin typeface="Calibri" charset="0"/>
          <a:ea typeface="ＭＳ Ｐゴシック" charset="-128"/>
          <a:cs typeface="ＭＳ Ｐゴシック" charset="-128"/>
        </a:defRPr>
      </a:lvl3pPr>
      <a:lvl4pPr algn="ctr" defTabSz="1566863" rtl="0" eaLnBrk="0" fontAlgn="base" hangingPunct="0">
        <a:spcBef>
          <a:spcPct val="0"/>
        </a:spcBef>
        <a:spcAft>
          <a:spcPct val="0"/>
        </a:spcAft>
        <a:defRPr sz="15100">
          <a:solidFill>
            <a:schemeClr val="tx1"/>
          </a:solidFill>
          <a:latin typeface="Calibri" charset="0"/>
          <a:ea typeface="ＭＳ Ｐゴシック" charset="-128"/>
          <a:cs typeface="ＭＳ Ｐゴシック" charset="-128"/>
        </a:defRPr>
      </a:lvl4pPr>
      <a:lvl5pPr algn="ctr" defTabSz="1566863" rtl="0" eaLnBrk="0" fontAlgn="base" hangingPunct="0">
        <a:spcBef>
          <a:spcPct val="0"/>
        </a:spcBef>
        <a:spcAft>
          <a:spcPct val="0"/>
        </a:spcAft>
        <a:defRPr sz="15100">
          <a:solidFill>
            <a:schemeClr val="tx1"/>
          </a:solidFill>
          <a:latin typeface="Calibri" charset="0"/>
          <a:ea typeface="ＭＳ Ｐゴシック" charset="-128"/>
          <a:cs typeface="ＭＳ Ｐゴシック" charset="-128"/>
        </a:defRPr>
      </a:lvl5pPr>
      <a:lvl6pPr marL="457200" algn="ctr" defTabSz="1566863" rtl="0" fontAlgn="base">
        <a:spcBef>
          <a:spcPct val="0"/>
        </a:spcBef>
        <a:spcAft>
          <a:spcPct val="0"/>
        </a:spcAft>
        <a:defRPr sz="15100">
          <a:solidFill>
            <a:schemeClr val="tx1"/>
          </a:solidFill>
          <a:latin typeface="Calibri" charset="0"/>
          <a:ea typeface="ＭＳ Ｐゴシック" charset="-128"/>
          <a:cs typeface="ＭＳ Ｐゴシック" charset="-128"/>
        </a:defRPr>
      </a:lvl6pPr>
      <a:lvl7pPr marL="914400" algn="ctr" defTabSz="1566863" rtl="0" fontAlgn="base">
        <a:spcBef>
          <a:spcPct val="0"/>
        </a:spcBef>
        <a:spcAft>
          <a:spcPct val="0"/>
        </a:spcAft>
        <a:defRPr sz="15100">
          <a:solidFill>
            <a:schemeClr val="tx1"/>
          </a:solidFill>
          <a:latin typeface="Calibri" charset="0"/>
          <a:ea typeface="ＭＳ Ｐゴシック" charset="-128"/>
          <a:cs typeface="ＭＳ Ｐゴシック" charset="-128"/>
        </a:defRPr>
      </a:lvl7pPr>
      <a:lvl8pPr marL="1371600" algn="ctr" defTabSz="1566863" rtl="0" fontAlgn="base">
        <a:spcBef>
          <a:spcPct val="0"/>
        </a:spcBef>
        <a:spcAft>
          <a:spcPct val="0"/>
        </a:spcAft>
        <a:defRPr sz="15100">
          <a:solidFill>
            <a:schemeClr val="tx1"/>
          </a:solidFill>
          <a:latin typeface="Calibri" charset="0"/>
          <a:ea typeface="ＭＳ Ｐゴシック" charset="-128"/>
          <a:cs typeface="ＭＳ Ｐゴシック" charset="-128"/>
        </a:defRPr>
      </a:lvl8pPr>
      <a:lvl9pPr marL="1828800" algn="ctr" defTabSz="1566863" rtl="0" fontAlgn="base">
        <a:spcBef>
          <a:spcPct val="0"/>
        </a:spcBef>
        <a:spcAft>
          <a:spcPct val="0"/>
        </a:spcAft>
        <a:defRPr sz="15100">
          <a:solidFill>
            <a:schemeClr val="tx1"/>
          </a:solidFill>
          <a:latin typeface="Calibri" charset="0"/>
          <a:ea typeface="ＭＳ Ｐゴシック" charset="-128"/>
          <a:cs typeface="ＭＳ Ｐゴシック" charset="-128"/>
        </a:defRPr>
      </a:lvl9pPr>
    </p:titleStyle>
    <p:bodyStyle>
      <a:lvl1pPr marL="1174750" indent="-1174750" algn="l" defTabSz="1566863" rtl="0" eaLnBrk="0" fontAlgn="base" hangingPunct="0">
        <a:spcBef>
          <a:spcPct val="20000"/>
        </a:spcBef>
        <a:spcAft>
          <a:spcPct val="0"/>
        </a:spcAft>
        <a:buFont typeface="Arial" panose="020B0604020202020204" pitchFamily="34" charset="0"/>
        <a:buChar char="•"/>
        <a:defRPr sz="11000" kern="1200">
          <a:solidFill>
            <a:schemeClr val="tx1"/>
          </a:solidFill>
          <a:latin typeface="+mn-lt"/>
          <a:ea typeface="ＭＳ Ｐゴシック" charset="-128"/>
          <a:cs typeface="ＭＳ Ｐゴシック" charset="-128"/>
        </a:defRPr>
      </a:lvl1pPr>
      <a:lvl2pPr marL="2546350" indent="-979488" algn="l" defTabSz="1566863" rtl="0" eaLnBrk="0" fontAlgn="base" hangingPunct="0">
        <a:spcBef>
          <a:spcPct val="20000"/>
        </a:spcBef>
        <a:spcAft>
          <a:spcPct val="0"/>
        </a:spcAft>
        <a:buFont typeface="Arial" panose="020B0604020202020204" pitchFamily="34" charset="0"/>
        <a:buChar char="–"/>
        <a:defRPr sz="9600" kern="1200">
          <a:solidFill>
            <a:schemeClr val="tx1"/>
          </a:solidFill>
          <a:latin typeface="+mn-lt"/>
          <a:ea typeface="ＭＳ Ｐゴシック" charset="-128"/>
          <a:cs typeface="+mn-cs"/>
        </a:defRPr>
      </a:lvl2pPr>
      <a:lvl3pPr marL="3917950" indent="-782638" algn="l" defTabSz="1566863" rtl="0" eaLnBrk="0" fontAlgn="base" hangingPunct="0">
        <a:spcBef>
          <a:spcPct val="20000"/>
        </a:spcBef>
        <a:spcAft>
          <a:spcPct val="0"/>
        </a:spcAft>
        <a:buFont typeface="Arial" panose="020B0604020202020204" pitchFamily="34" charset="0"/>
        <a:buChar char="•"/>
        <a:defRPr sz="8200" kern="1200">
          <a:solidFill>
            <a:schemeClr val="tx1"/>
          </a:solidFill>
          <a:latin typeface="+mn-lt"/>
          <a:ea typeface="ＭＳ Ｐゴシック" charset="-128"/>
          <a:cs typeface="+mn-cs"/>
        </a:defRPr>
      </a:lvl3pPr>
      <a:lvl4pPr marL="5484813" indent="-782638" algn="l" defTabSz="1566863" rtl="0" eaLnBrk="0" fontAlgn="base" hangingPunct="0">
        <a:spcBef>
          <a:spcPct val="20000"/>
        </a:spcBef>
        <a:spcAft>
          <a:spcPct val="0"/>
        </a:spcAft>
        <a:buFont typeface="Arial" panose="020B0604020202020204" pitchFamily="34" charset="0"/>
        <a:buChar char="–"/>
        <a:defRPr sz="6900" kern="1200">
          <a:solidFill>
            <a:schemeClr val="tx1"/>
          </a:solidFill>
          <a:latin typeface="+mn-lt"/>
          <a:ea typeface="ＭＳ Ｐゴシック" charset="-128"/>
          <a:cs typeface="+mn-cs"/>
        </a:defRPr>
      </a:lvl4pPr>
      <a:lvl5pPr marL="7053263" indent="-782638" algn="l" defTabSz="1566863" rtl="0" eaLnBrk="0" fontAlgn="base" hangingPunct="0">
        <a:spcBef>
          <a:spcPct val="20000"/>
        </a:spcBef>
        <a:spcAft>
          <a:spcPct val="0"/>
        </a:spcAft>
        <a:buFont typeface="Arial" panose="020B0604020202020204" pitchFamily="34" charset="0"/>
        <a:buChar char="»"/>
        <a:defRPr sz="6900" kern="1200">
          <a:solidFill>
            <a:schemeClr val="tx1"/>
          </a:solidFill>
          <a:latin typeface="+mn-lt"/>
          <a:ea typeface="ＭＳ Ｐゴシック" charset="-128"/>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p:bodyStyle>
    <p:other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2.png"/><Relationship Id="rId1" Type="http://schemas.microsoft.com/office/2007/relationships/media" Target="../media/media1.m4a"/><Relationship Id="rId6" Type="http://schemas.openxmlformats.org/officeDocument/2006/relationships/image" Target="../media/image2.jpeg"/><Relationship Id="rId11" Type="http://schemas.openxmlformats.org/officeDocument/2006/relationships/image" Target="../media/image7.jpe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6.jpe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Arrow Connector 64"/>
          <p:cNvCxnSpPr/>
          <p:nvPr/>
        </p:nvCxnSpPr>
        <p:spPr>
          <a:xfrm flipV="1">
            <a:off x="10002838" y="25712738"/>
            <a:ext cx="2673350" cy="3175"/>
          </a:xfrm>
          <a:prstGeom prst="straightConnector1">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Rectangle 49"/>
          <p:cNvSpPr/>
          <p:nvPr/>
        </p:nvSpPr>
        <p:spPr>
          <a:xfrm>
            <a:off x="12634911" y="25375267"/>
            <a:ext cx="3013075" cy="579438"/>
          </a:xfrm>
          <a:prstGeom prst="rect">
            <a:avLst/>
          </a:prstGeom>
          <a:solidFill>
            <a:srgbClr val="7DD4FF"/>
          </a:solidFill>
          <a:ln>
            <a:solidFill>
              <a:schemeClr val="bg1">
                <a:lumMod val="50000"/>
              </a:schemeClr>
            </a:solidFill>
          </a:ln>
          <a:effectLst>
            <a:softEdge rad="31750"/>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342" name="TextBox 53"/>
          <p:cNvSpPr txBox="1">
            <a:spLocks noChangeArrowheads="1"/>
          </p:cNvSpPr>
          <p:nvPr/>
        </p:nvSpPr>
        <p:spPr bwMode="auto">
          <a:xfrm>
            <a:off x="12707938" y="25395238"/>
            <a:ext cx="29400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dirty="0"/>
              <a:t>EVALUATE</a:t>
            </a:r>
            <a:endParaRPr lang="en-US" altLang="en-US" sz="3600" dirty="0"/>
          </a:p>
        </p:txBody>
      </p:sp>
      <p:sp>
        <p:nvSpPr>
          <p:cNvPr id="49" name="Rectangle 48"/>
          <p:cNvSpPr/>
          <p:nvPr/>
        </p:nvSpPr>
        <p:spPr>
          <a:xfrm>
            <a:off x="7021512" y="25434184"/>
            <a:ext cx="2960687" cy="592139"/>
          </a:xfrm>
          <a:prstGeom prst="rect">
            <a:avLst/>
          </a:prstGeom>
          <a:solidFill>
            <a:srgbClr val="B7E7FF"/>
          </a:solidFill>
          <a:ln>
            <a:solidFill>
              <a:schemeClr val="bg1">
                <a:lumMod val="50000"/>
              </a:schemeClr>
            </a:solidFill>
          </a:ln>
          <a:effectLst>
            <a:softEdge rad="31750"/>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346" name="TextBox 52"/>
          <p:cNvSpPr txBox="1">
            <a:spLocks noChangeArrowheads="1"/>
          </p:cNvSpPr>
          <p:nvPr/>
        </p:nvSpPr>
        <p:spPr bwMode="auto">
          <a:xfrm>
            <a:off x="7042150" y="25460325"/>
            <a:ext cx="29400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dirty="0"/>
              <a:t>PROCESS</a:t>
            </a:r>
            <a:endParaRPr lang="en-US" altLang="en-US" sz="3600" dirty="0"/>
          </a:p>
        </p:txBody>
      </p:sp>
      <p:sp>
        <p:nvSpPr>
          <p:cNvPr id="7" name="Rectangle 6"/>
          <p:cNvSpPr/>
          <p:nvPr/>
        </p:nvSpPr>
        <p:spPr>
          <a:xfrm>
            <a:off x="1715085" y="25422226"/>
            <a:ext cx="2653715" cy="587376"/>
          </a:xfrm>
          <a:prstGeom prst="rect">
            <a:avLst/>
          </a:prstGeom>
          <a:solidFill>
            <a:srgbClr val="E1F5FF"/>
          </a:solidFill>
          <a:ln>
            <a:solidFill>
              <a:schemeClr val="bg1">
                <a:lumMod val="50000"/>
              </a:schemeClr>
            </a:solidFill>
          </a:ln>
          <a:effectLst>
            <a:softEdge rad="31750"/>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350" name="TextBox 45"/>
          <p:cNvSpPr txBox="1">
            <a:spLocks noChangeArrowheads="1"/>
          </p:cNvSpPr>
          <p:nvPr/>
        </p:nvSpPr>
        <p:spPr bwMode="auto">
          <a:xfrm>
            <a:off x="1725613" y="25461913"/>
            <a:ext cx="2643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dirty="0"/>
              <a:t>INPUT</a:t>
            </a:r>
            <a:endParaRPr lang="en-US" altLang="en-US" sz="3600" dirty="0"/>
          </a:p>
        </p:txBody>
      </p:sp>
      <p:sp>
        <p:nvSpPr>
          <p:cNvPr id="14351" name="TextBox 6"/>
          <p:cNvSpPr txBox="1">
            <a:spLocks noChangeArrowheads="1"/>
          </p:cNvSpPr>
          <p:nvPr/>
        </p:nvSpPr>
        <p:spPr bwMode="auto">
          <a:xfrm>
            <a:off x="0" y="2967038"/>
            <a:ext cx="43891200" cy="2800767"/>
          </a:xfrm>
          <a:prstGeom prst="rect">
            <a:avLst/>
          </a:prstGeom>
          <a:solidFill>
            <a:srgbClr val="0084C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800" b="1" dirty="0" smtClean="0">
                <a:solidFill>
                  <a:schemeClr val="bg1"/>
                </a:solidFill>
              </a:rPr>
              <a:t>Developing a Customized Composite</a:t>
            </a:r>
          </a:p>
          <a:p>
            <a:pPr algn="ctr" eaLnBrk="1" hangingPunct="1"/>
            <a:r>
              <a:rPr lang="en-US" altLang="en-US" sz="8800" b="1" dirty="0" smtClean="0">
                <a:solidFill>
                  <a:schemeClr val="bg1"/>
                </a:solidFill>
              </a:rPr>
              <a:t> Drought Index for Pakistan</a:t>
            </a:r>
            <a:endParaRPr lang="en-US" altLang="en-US" sz="8800" b="1" dirty="0">
              <a:solidFill>
                <a:schemeClr val="bg1"/>
              </a:solidFill>
            </a:endParaRPr>
          </a:p>
        </p:txBody>
      </p:sp>
      <p:sp>
        <p:nvSpPr>
          <p:cNvPr id="14352" name="TextBox 6"/>
          <p:cNvSpPr txBox="1">
            <a:spLocks noChangeArrowheads="1"/>
          </p:cNvSpPr>
          <p:nvPr/>
        </p:nvSpPr>
        <p:spPr bwMode="auto">
          <a:xfrm>
            <a:off x="600075" y="5886450"/>
            <a:ext cx="42510075"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6000" b="1" i="1" dirty="0"/>
              <a:t>Caily Schwartz</a:t>
            </a:r>
            <a:r>
              <a:rPr lang="en-US" altLang="en-US" sz="6000" b="1" i="1" baseline="30000" dirty="0"/>
              <a:t>1</a:t>
            </a:r>
            <a:r>
              <a:rPr lang="en-US" altLang="en-US" sz="6000" i="1" dirty="0"/>
              <a:t>, Robert Griffin</a:t>
            </a:r>
            <a:r>
              <a:rPr lang="en-US" altLang="en-US" sz="6000" i="1" baseline="30000" dirty="0"/>
              <a:t>1</a:t>
            </a:r>
            <a:r>
              <a:rPr lang="en-US" altLang="en-US" sz="6000" i="1" dirty="0"/>
              <a:t>, Lee Ellenburg</a:t>
            </a:r>
            <a:r>
              <a:rPr lang="en-US" altLang="en-US" sz="6000" i="1" baseline="30000" dirty="0"/>
              <a:t>2</a:t>
            </a:r>
            <a:r>
              <a:rPr lang="en-US" altLang="en-US" sz="6000" i="1" dirty="0"/>
              <a:t>, Vikalp Mishra</a:t>
            </a:r>
            <a:r>
              <a:rPr lang="en-US" altLang="en-US" sz="6000" i="1" baseline="30000" dirty="0"/>
              <a:t>2</a:t>
            </a:r>
            <a:r>
              <a:rPr lang="en-US" altLang="en-US" sz="6000" i="1" dirty="0"/>
              <a:t>, Tim Mayer</a:t>
            </a:r>
            <a:r>
              <a:rPr lang="en-US" altLang="en-US" sz="6000" i="1" baseline="30000" dirty="0"/>
              <a:t>2</a:t>
            </a:r>
            <a:r>
              <a:rPr lang="en-US" altLang="en-US" sz="6000" i="1" dirty="0"/>
              <a:t>, Faisal Qamer</a:t>
            </a:r>
            <a:r>
              <a:rPr lang="en-US" altLang="en-US" sz="6000" i="1" baseline="30000" dirty="0"/>
              <a:t>3</a:t>
            </a:r>
            <a:r>
              <a:rPr lang="en-US" altLang="en-US" sz="6000" i="1" dirty="0"/>
              <a:t>, Mir Matin</a:t>
            </a:r>
            <a:r>
              <a:rPr lang="en-US" altLang="en-US" sz="6000" i="1" baseline="30000" dirty="0"/>
              <a:t>3</a:t>
            </a:r>
            <a:r>
              <a:rPr lang="en-US" altLang="en-US" sz="6000" i="1" dirty="0"/>
              <a:t>, Tsegaye Tadesse</a:t>
            </a:r>
            <a:r>
              <a:rPr lang="en-US" altLang="en-US" sz="6000" i="1" baseline="30000" dirty="0"/>
              <a:t>4 </a:t>
            </a:r>
            <a:r>
              <a:rPr lang="en-US" altLang="en-US" sz="6000" i="1" dirty="0"/>
              <a:t> Atmospheric and Earth Science Department</a:t>
            </a:r>
          </a:p>
        </p:txBody>
      </p:sp>
      <p:sp>
        <p:nvSpPr>
          <p:cNvPr id="14353" name="TextBox 8"/>
          <p:cNvSpPr txBox="1">
            <a:spLocks noChangeArrowheads="1"/>
          </p:cNvSpPr>
          <p:nvPr/>
        </p:nvSpPr>
        <p:spPr bwMode="auto">
          <a:xfrm>
            <a:off x="7715250" y="7443788"/>
            <a:ext cx="29257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4800" b="1" dirty="0"/>
              <a:t>Overview</a:t>
            </a:r>
          </a:p>
        </p:txBody>
      </p:sp>
      <p:sp>
        <p:nvSpPr>
          <p:cNvPr id="14354" name="TextBox 9"/>
          <p:cNvSpPr txBox="1">
            <a:spLocks noChangeArrowheads="1"/>
          </p:cNvSpPr>
          <p:nvPr/>
        </p:nvSpPr>
        <p:spPr bwMode="auto">
          <a:xfrm>
            <a:off x="24283988" y="8078788"/>
            <a:ext cx="5937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b="1" dirty="0"/>
              <a:t>Preliminary Results</a:t>
            </a:r>
          </a:p>
        </p:txBody>
      </p:sp>
      <p:sp>
        <p:nvSpPr>
          <p:cNvPr id="14355" name="TextBox 12"/>
          <p:cNvSpPr txBox="1">
            <a:spLocks noChangeArrowheads="1"/>
          </p:cNvSpPr>
          <p:nvPr/>
        </p:nvSpPr>
        <p:spPr bwMode="auto">
          <a:xfrm>
            <a:off x="522288" y="29835475"/>
            <a:ext cx="59737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b="1" dirty="0"/>
              <a:t>Acknowledgements</a:t>
            </a:r>
          </a:p>
        </p:txBody>
      </p:sp>
      <p:sp>
        <p:nvSpPr>
          <p:cNvPr id="14356" name="TextBox 12"/>
          <p:cNvSpPr txBox="1">
            <a:spLocks noChangeArrowheads="1"/>
          </p:cNvSpPr>
          <p:nvPr/>
        </p:nvSpPr>
        <p:spPr bwMode="auto">
          <a:xfrm>
            <a:off x="7666038" y="8142288"/>
            <a:ext cx="10491787"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just"/>
            <a:r>
              <a:rPr lang="en-US" altLang="en-US" sz="3600" dirty="0"/>
              <a:t>Around the world, drought impacts millions of people every year and causes economic damage to the agricultural sector. The persistence, intensity, and duration depend on many physical characteristics that work together to create a drought event. In Pakistan (Fig.1), many communities and families depend on agriculture for their livelihoods. This project focuses on </a:t>
            </a:r>
            <a:r>
              <a:rPr lang="en-US" altLang="en-US" sz="3600" b="1" dirty="0"/>
              <a:t>agricultural drought,  when the absence of moisture impacts crop growth and sustenance.</a:t>
            </a:r>
          </a:p>
          <a:p>
            <a:pPr algn="just"/>
            <a:r>
              <a:rPr lang="en-US" altLang="en-US" sz="3600" dirty="0"/>
              <a:t/>
            </a:r>
            <a:br>
              <a:rPr lang="en-US" altLang="en-US" sz="3600" dirty="0"/>
            </a:br>
            <a:endParaRPr lang="en-US" altLang="en-US" sz="3600" dirty="0"/>
          </a:p>
        </p:txBody>
      </p:sp>
      <p:sp>
        <p:nvSpPr>
          <p:cNvPr id="14357" name="TextBox 15"/>
          <p:cNvSpPr txBox="1">
            <a:spLocks noChangeArrowheads="1"/>
          </p:cNvSpPr>
          <p:nvPr/>
        </p:nvSpPr>
        <p:spPr bwMode="auto">
          <a:xfrm>
            <a:off x="477838" y="30633988"/>
            <a:ext cx="36990337" cy="224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800" dirty="0"/>
              <a:t>Thank you to Robert Griffin of the Department of Atmospheric and Earth Science, for being my faculty advisor, and to Lee Ellenburg, Vikalp Mishra, Tim Mayer and Helen </a:t>
            </a:r>
            <a:r>
              <a:rPr lang="en-US" altLang="en-US" sz="2800" dirty="0" err="1"/>
              <a:t>Parache</a:t>
            </a:r>
            <a:r>
              <a:rPr lang="en-US" altLang="en-US" sz="2800" dirty="0"/>
              <a:t> of SERVIR SCO for also advising and contributing to this research, also thank you to my colleagues at ICIMOD and the National Drought Mitigation Center for providing expert opinions and feedback. Funding for this research is provided by NASA SERVIR through NASA Cooperative Agreement NNM11AA01A. </a:t>
            </a:r>
            <a:r>
              <a:rPr lang="en-US" altLang="en-US" sz="2800" b="1" dirty="0"/>
              <a:t>Contact information: </a:t>
            </a:r>
            <a:r>
              <a:rPr lang="en-US" altLang="en-US" sz="2800" b="1" i="1" dirty="0"/>
              <a:t>caily.schwartz@uah.edu</a:t>
            </a:r>
            <a:endParaRPr lang="en-US" altLang="en-US" sz="2800" b="1" dirty="0"/>
          </a:p>
          <a:p>
            <a:pPr eaLnBrk="1" hangingPunct="1"/>
            <a:r>
              <a:rPr lang="en-US" altLang="en-US" sz="2800" baseline="30000" dirty="0"/>
              <a:t>1</a:t>
            </a:r>
            <a:r>
              <a:rPr lang="en-US" altLang="en-US" sz="2800" dirty="0"/>
              <a:t>The University of Alabama in Huntsville, Atmospheric and Earth Science, </a:t>
            </a:r>
            <a:r>
              <a:rPr lang="en-US" altLang="en-US" sz="2800" baseline="30000" dirty="0"/>
              <a:t>2</a:t>
            </a:r>
            <a:r>
              <a:rPr lang="en-US" altLang="en-US" sz="2800" dirty="0"/>
              <a:t>NASA SERVIR Science Coordination Office, </a:t>
            </a:r>
            <a:r>
              <a:rPr lang="en-US" altLang="en-US" sz="2800" baseline="30000" dirty="0"/>
              <a:t>3</a:t>
            </a:r>
            <a:r>
              <a:rPr lang="en-US" altLang="en-US" sz="2800" dirty="0"/>
              <a:t>International Centre for Integrated Mountain Development (ICIMOD), </a:t>
            </a:r>
            <a:r>
              <a:rPr lang="en-US" altLang="en-US" sz="2800" baseline="30000" dirty="0"/>
              <a:t>4</a:t>
            </a:r>
            <a:r>
              <a:rPr lang="en-US" altLang="en-US" sz="2800" dirty="0"/>
              <a:t>The University of Nebraska – Lincoln, National Drought Mitigation Center</a:t>
            </a:r>
            <a:endParaRPr lang="en-US" altLang="en-US" sz="2800" baseline="30000" dirty="0"/>
          </a:p>
        </p:txBody>
      </p:sp>
      <p:sp>
        <p:nvSpPr>
          <p:cNvPr id="14358" name="TextBox 17"/>
          <p:cNvSpPr txBox="1">
            <a:spLocks noChangeArrowheads="1"/>
          </p:cNvSpPr>
          <p:nvPr/>
        </p:nvSpPr>
        <p:spPr bwMode="auto">
          <a:xfrm>
            <a:off x="10287000" y="633413"/>
            <a:ext cx="23633113"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6600">
                <a:latin typeface="Arial Black" panose="020B0A04020102020204" pitchFamily="34" charset="0"/>
              </a:rPr>
              <a:t>13th Wernher von Braun Memorial Symposium</a:t>
            </a:r>
          </a:p>
          <a:p>
            <a:pPr algn="ctr" eaLnBrk="1" hangingPunct="1"/>
            <a:r>
              <a:rPr lang="en-US" altLang="en-US" sz="6600">
                <a:latin typeface="Arial Black" panose="020B0A04020102020204" pitchFamily="34" charset="0"/>
              </a:rPr>
              <a:t>October 26 – 28, 2020</a:t>
            </a:r>
          </a:p>
        </p:txBody>
      </p:sp>
      <p:pic>
        <p:nvPicPr>
          <p:cNvPr id="14359" name="Picture 18" descr="C:\Users\Dave Cook\Desktop\UAH_4c_bluebl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075" y="460375"/>
            <a:ext cx="5222875"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0"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8414325" y="460375"/>
            <a:ext cx="469582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1" name="Picture 18" descr="nas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0063" y="30332363"/>
            <a:ext cx="2465387"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2"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544375" y="31089600"/>
            <a:ext cx="3302000"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3" name="Picture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631688" y="30094238"/>
            <a:ext cx="343217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4" name="TextBox 9"/>
          <p:cNvSpPr txBox="1">
            <a:spLocks noChangeArrowheads="1"/>
          </p:cNvSpPr>
          <p:nvPr/>
        </p:nvSpPr>
        <p:spPr bwMode="auto">
          <a:xfrm>
            <a:off x="481013" y="24553863"/>
            <a:ext cx="40211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b="1"/>
              <a:t>Methodology</a:t>
            </a:r>
          </a:p>
        </p:txBody>
      </p:sp>
      <p:sp>
        <p:nvSpPr>
          <p:cNvPr id="24" name="TextBox 23"/>
          <p:cNvSpPr txBox="1"/>
          <p:nvPr/>
        </p:nvSpPr>
        <p:spPr>
          <a:xfrm>
            <a:off x="6448425" y="26376313"/>
            <a:ext cx="4171950" cy="1754187"/>
          </a:xfrm>
          <a:prstGeom prst="rect">
            <a:avLst/>
          </a:prstGeom>
          <a:solidFill>
            <a:srgbClr val="B7E7FF"/>
          </a:solidFill>
          <a:ln>
            <a:solidFill>
              <a:schemeClr val="bg1">
                <a:lumMod val="65000"/>
              </a:schemeClr>
            </a:solidFill>
          </a:ln>
        </p:spPr>
        <p:txBody>
          <a:bodyPr>
            <a:spAutoFit/>
          </a:bodyPr>
          <a:lstStyle/>
          <a:p>
            <a:pPr algn="ctr">
              <a:defRPr/>
            </a:pPr>
            <a:r>
              <a:rPr lang="en-US" sz="3600" dirty="0"/>
              <a:t>Calculate percent contribution (weights)</a:t>
            </a:r>
          </a:p>
        </p:txBody>
      </p:sp>
      <p:sp>
        <p:nvSpPr>
          <p:cNvPr id="27" name="TextBox 26"/>
          <p:cNvSpPr txBox="1"/>
          <p:nvPr/>
        </p:nvSpPr>
        <p:spPr>
          <a:xfrm>
            <a:off x="6427788" y="28308300"/>
            <a:ext cx="4192587" cy="1200150"/>
          </a:xfrm>
          <a:prstGeom prst="rect">
            <a:avLst/>
          </a:prstGeom>
          <a:solidFill>
            <a:srgbClr val="B7E7FF"/>
          </a:solidFill>
          <a:ln>
            <a:solidFill>
              <a:schemeClr val="bg1">
                <a:lumMod val="65000"/>
              </a:schemeClr>
            </a:solidFill>
          </a:ln>
        </p:spPr>
        <p:txBody>
          <a:bodyPr>
            <a:spAutoFit/>
          </a:bodyPr>
          <a:lstStyle/>
          <a:p>
            <a:pPr algn="ctr">
              <a:defRPr/>
            </a:pPr>
            <a:r>
              <a:rPr lang="en-US" sz="3600" dirty="0"/>
              <a:t>Remove least important variables</a:t>
            </a:r>
          </a:p>
        </p:txBody>
      </p:sp>
      <p:grpSp>
        <p:nvGrpSpPr>
          <p:cNvPr id="14367" name="Group 3"/>
          <p:cNvGrpSpPr>
            <a:grpSpLocks/>
          </p:cNvGrpSpPr>
          <p:nvPr/>
        </p:nvGrpSpPr>
        <p:grpSpPr bwMode="auto">
          <a:xfrm>
            <a:off x="395288" y="8304213"/>
            <a:ext cx="7123112" cy="7535862"/>
            <a:chOff x="395288" y="7945438"/>
            <a:chExt cx="7123112" cy="7536433"/>
          </a:xfrm>
        </p:grpSpPr>
        <p:pic>
          <p:nvPicPr>
            <p:cNvPr id="14445" name="Picture 21" descr="https://lh3.googleusercontent.com/ZUOd9t7YDuXfVfgBRrm_nL9-vqLnRPDMlJEbBC7MW8bf005krQu20jhcPYRWvoMzdsbJmxYsEHk_CQC2u-i_ZhzS0TDpcg5QRu0XB9AUQuUWdR1bURi8wDuamR20gg3SwoHViIEuKK4"/>
            <p:cNvPicPr>
              <a:picLocks noChangeAspect="1" noChangeArrowheads="1"/>
            </p:cNvPicPr>
            <p:nvPr/>
          </p:nvPicPr>
          <p:blipFill>
            <a:blip r:embed="rId10">
              <a:extLst>
                <a:ext uri="{28A0092B-C50C-407E-A947-70E740481C1C}">
                  <a14:useLocalDpi xmlns:a14="http://schemas.microsoft.com/office/drawing/2010/main" val="0"/>
                </a:ext>
              </a:extLst>
            </a:blip>
            <a:srcRect l="2103" b="24406"/>
            <a:stretch>
              <a:fillRect/>
            </a:stretch>
          </p:blipFill>
          <p:spPr bwMode="auto">
            <a:xfrm>
              <a:off x="395288" y="7945438"/>
              <a:ext cx="7123112" cy="712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6" name="TextBox 2"/>
            <p:cNvSpPr txBox="1">
              <a:spLocks noChangeArrowheads="1"/>
            </p:cNvSpPr>
            <p:nvPr/>
          </p:nvSpPr>
          <p:spPr bwMode="auto">
            <a:xfrm>
              <a:off x="480416" y="15020206"/>
              <a:ext cx="5779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t>Figure 1: Study area, Pakistan</a:t>
              </a:r>
            </a:p>
          </p:txBody>
        </p:sp>
      </p:grpSp>
      <p:grpSp>
        <p:nvGrpSpPr>
          <p:cNvPr id="14368" name="Group 5"/>
          <p:cNvGrpSpPr>
            <a:grpSpLocks/>
          </p:cNvGrpSpPr>
          <p:nvPr/>
        </p:nvGrpSpPr>
        <p:grpSpPr bwMode="auto">
          <a:xfrm>
            <a:off x="477838" y="16027400"/>
            <a:ext cx="7135812" cy="8320088"/>
            <a:chOff x="480416" y="15642856"/>
            <a:chExt cx="7136409" cy="8321012"/>
          </a:xfrm>
        </p:grpSpPr>
        <p:pic>
          <p:nvPicPr>
            <p:cNvPr id="14443" name="Picture 4"/>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93713" y="15642856"/>
              <a:ext cx="6911543" cy="740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4" name="TextBox 4"/>
            <p:cNvSpPr txBox="1">
              <a:spLocks noChangeArrowheads="1"/>
            </p:cNvSpPr>
            <p:nvPr/>
          </p:nvSpPr>
          <p:spPr bwMode="auto">
            <a:xfrm>
              <a:off x="480416" y="23132871"/>
              <a:ext cx="71364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t>Figure 2: Map illustrating rainfed (green) and irrigated (blue) agriculture land in Pakistan</a:t>
              </a:r>
            </a:p>
          </p:txBody>
        </p:sp>
      </p:grpSp>
      <p:sp>
        <p:nvSpPr>
          <p:cNvPr id="38" name="TextBox 14"/>
          <p:cNvSpPr txBox="1">
            <a:spLocks noChangeArrowheads="1"/>
          </p:cNvSpPr>
          <p:nvPr/>
        </p:nvSpPr>
        <p:spPr bwMode="auto">
          <a:xfrm>
            <a:off x="18241963" y="8929688"/>
            <a:ext cx="5756275" cy="4524375"/>
          </a:xfrm>
          <a:prstGeom prst="rect">
            <a:avLst/>
          </a:prstGeom>
          <a:ln>
            <a:noFill/>
          </a:ln>
          <a:extLst/>
        </p:spPr>
        <p:style>
          <a:lnRef idx="2">
            <a:schemeClr val="dk1"/>
          </a:lnRef>
          <a:fillRef idx="1">
            <a:schemeClr val="lt1"/>
          </a:fillRef>
          <a:effectRef idx="0">
            <a:schemeClr val="dk1"/>
          </a:effectRef>
          <a:fontRef idx="minor">
            <a:schemeClr val="dk1"/>
          </a:fontRef>
        </p:style>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marL="742950" indent="-742950" algn="just" eaLnBrk="1" hangingPunct="1">
              <a:buFontTx/>
              <a:buAutoNum type="arabicPeriod"/>
              <a:defRPr/>
            </a:pPr>
            <a:r>
              <a:rPr lang="en-US" sz="3600" dirty="0" smtClean="0">
                <a:latin typeface="Roboto Slab"/>
              </a:rPr>
              <a:t>Identify the </a:t>
            </a:r>
            <a:r>
              <a:rPr lang="en-US" sz="3600" dirty="0">
                <a:latin typeface="Roboto Slab"/>
              </a:rPr>
              <a:t>most important </a:t>
            </a:r>
            <a:r>
              <a:rPr lang="en-US" sz="3600" dirty="0" smtClean="0">
                <a:latin typeface="Roboto Slab"/>
              </a:rPr>
              <a:t>variables for </a:t>
            </a:r>
            <a:r>
              <a:rPr lang="en-US" sz="3600" dirty="0">
                <a:latin typeface="Roboto Slab"/>
              </a:rPr>
              <a:t>determining drought in </a:t>
            </a:r>
            <a:r>
              <a:rPr lang="en-US" sz="3600" dirty="0" smtClean="0">
                <a:latin typeface="Roboto Slab"/>
              </a:rPr>
              <a:t>Pakistan by district</a:t>
            </a:r>
          </a:p>
          <a:p>
            <a:pPr marL="742950" indent="-742950" algn="just" eaLnBrk="1" hangingPunct="1">
              <a:buFontTx/>
              <a:buAutoNum type="arabicPeriod"/>
              <a:defRPr/>
            </a:pPr>
            <a:r>
              <a:rPr lang="en-US" sz="3600" dirty="0" smtClean="0">
                <a:cs typeface="Arial" panose="020B0604020202020204" pitchFamily="34" charset="0"/>
              </a:rPr>
              <a:t>Determine how these variables differ between </a:t>
            </a:r>
            <a:r>
              <a:rPr lang="en-US" sz="3600" dirty="0" err="1" smtClean="0">
                <a:cs typeface="Arial" panose="020B0604020202020204" pitchFamily="34" charset="0"/>
              </a:rPr>
              <a:t>rainfed</a:t>
            </a:r>
            <a:r>
              <a:rPr lang="en-US" sz="3600" dirty="0" smtClean="0">
                <a:cs typeface="Arial" panose="020B0604020202020204" pitchFamily="34" charset="0"/>
              </a:rPr>
              <a:t> and irrigated regions</a:t>
            </a:r>
          </a:p>
        </p:txBody>
      </p:sp>
      <p:grpSp>
        <p:nvGrpSpPr>
          <p:cNvPr id="14370" name="Group 2"/>
          <p:cNvGrpSpPr>
            <a:grpSpLocks/>
          </p:cNvGrpSpPr>
          <p:nvPr/>
        </p:nvGrpSpPr>
        <p:grpSpPr bwMode="auto">
          <a:xfrm>
            <a:off x="24139525" y="24871363"/>
            <a:ext cx="19365913" cy="5864225"/>
            <a:chOff x="33475613" y="17617834"/>
            <a:chExt cx="9883775" cy="5864336"/>
          </a:xfrm>
        </p:grpSpPr>
        <p:sp>
          <p:nvSpPr>
            <p:cNvPr id="14441" name="TextBox 10"/>
            <p:cNvSpPr txBox="1">
              <a:spLocks noChangeArrowheads="1"/>
            </p:cNvSpPr>
            <p:nvPr/>
          </p:nvSpPr>
          <p:spPr bwMode="auto">
            <a:xfrm>
              <a:off x="33475613" y="17617834"/>
              <a:ext cx="3355219" cy="83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b="1"/>
                <a:t>Impact &amp; Future Work</a:t>
              </a:r>
            </a:p>
          </p:txBody>
        </p:sp>
        <p:sp>
          <p:nvSpPr>
            <p:cNvPr id="14442" name="TextBox 13"/>
            <p:cNvSpPr txBox="1">
              <a:spLocks noChangeArrowheads="1"/>
            </p:cNvSpPr>
            <p:nvPr/>
          </p:nvSpPr>
          <p:spPr bwMode="auto">
            <a:xfrm>
              <a:off x="33475613" y="18403803"/>
              <a:ext cx="9883775" cy="5078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algn="just" eaLnBrk="1" hangingPunct="1"/>
              <a:r>
                <a:rPr lang="en-US" altLang="en-US" sz="3600"/>
                <a:t>The framework developed to identify and remove the least important variable by location will allow for </a:t>
              </a:r>
              <a:r>
                <a:rPr lang="en-US" altLang="en-US" sz="3600" b="1"/>
                <a:t>the enhancement of existing drought monitoring and forecasting systems in the region</a:t>
              </a:r>
              <a:r>
                <a:rPr lang="en-US" altLang="en-US" sz="3600"/>
                <a:t>. A customized drought index will use only the most influential variables while still identifying the onset, persistence and intensity of drought to the full extent. The next step of this research will be to use the R package, VSURF, to </a:t>
              </a:r>
              <a:r>
                <a:rPr lang="en-US" altLang="en-US" sz="3600" b="1"/>
                <a:t>eliminate the least important variables</a:t>
              </a:r>
              <a:r>
                <a:rPr lang="en-US" altLang="en-US" sz="3600"/>
                <a:t>. This will create a customized CDI by district. An evaluation between the Full CDI and the Customized CDI will be completed to determine if the Customized CDI captures drought to the full extent.</a:t>
              </a:r>
            </a:p>
            <a:p>
              <a:pPr algn="just" eaLnBrk="1" hangingPunct="1"/>
              <a:endParaRPr lang="en-US" altLang="en-US" sz="3600"/>
            </a:p>
          </p:txBody>
        </p:sp>
      </p:grpSp>
      <p:graphicFrame>
        <p:nvGraphicFramePr>
          <p:cNvPr id="5" name="Table 4"/>
          <p:cNvGraphicFramePr>
            <a:graphicFrameLocks noGrp="1"/>
          </p:cNvGraphicFramePr>
          <p:nvPr/>
        </p:nvGraphicFramePr>
        <p:xfrm>
          <a:off x="7715250" y="18038763"/>
          <a:ext cx="11677650" cy="6950076"/>
        </p:xfrm>
        <a:graphic>
          <a:graphicData uri="http://schemas.openxmlformats.org/drawingml/2006/table">
            <a:tbl>
              <a:tblPr firstRow="1" bandRow="1">
                <a:tableStyleId>{5C22544A-7EE6-4342-B048-85BDC9FD1C3A}</a:tableStyleId>
              </a:tblPr>
              <a:tblGrid>
                <a:gridCol w="2790366">
                  <a:extLst>
                    <a:ext uri="{9D8B030D-6E8A-4147-A177-3AD203B41FA5}">
                      <a16:colId xmlns:a16="http://schemas.microsoft.com/office/drawing/2014/main" val="236417511"/>
                    </a:ext>
                  </a:extLst>
                </a:gridCol>
                <a:gridCol w="8887284">
                  <a:extLst>
                    <a:ext uri="{9D8B030D-6E8A-4147-A177-3AD203B41FA5}">
                      <a16:colId xmlns:a16="http://schemas.microsoft.com/office/drawing/2014/main" val="873045776"/>
                    </a:ext>
                  </a:extLst>
                </a:gridCol>
              </a:tblGrid>
              <a:tr h="579173">
                <a:tc>
                  <a:txBody>
                    <a:bodyPr/>
                    <a:lstStyle/>
                    <a:p>
                      <a:r>
                        <a:rPr lang="en-US" sz="2900" dirty="0" smtClean="0">
                          <a:latin typeface="Arial" panose="020B0604020202020204" pitchFamily="34" charset="0"/>
                          <a:cs typeface="Arial" panose="020B0604020202020204" pitchFamily="34" charset="0"/>
                        </a:rPr>
                        <a:t>Source</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0084C9"/>
                    </a:solidFill>
                  </a:tcPr>
                </a:tc>
                <a:tc>
                  <a:txBody>
                    <a:bodyPr/>
                    <a:lstStyle/>
                    <a:p>
                      <a:r>
                        <a:rPr lang="en-US" sz="2900" dirty="0" smtClean="0">
                          <a:latin typeface="Arial" panose="020B0604020202020204" pitchFamily="34" charset="0"/>
                          <a:cs typeface="Arial" panose="020B0604020202020204" pitchFamily="34" charset="0"/>
                        </a:rPr>
                        <a:t>Processed Data Product (Variable</a:t>
                      </a:r>
                      <a:r>
                        <a:rPr lang="en-US" sz="2900" baseline="0" dirty="0" smtClean="0">
                          <a:latin typeface="Arial" panose="020B0604020202020204" pitchFamily="34" charset="0"/>
                          <a:cs typeface="Arial" panose="020B0604020202020204" pitchFamily="34" charset="0"/>
                        </a:rPr>
                        <a:t> name)</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84C9"/>
                    </a:solidFill>
                  </a:tcPr>
                </a:tc>
                <a:extLst>
                  <a:ext uri="{0D108BD9-81ED-4DB2-BD59-A6C34878D82A}">
                    <a16:rowId xmlns:a16="http://schemas.microsoft.com/office/drawing/2014/main" val="1411503039"/>
                  </a:ext>
                </a:extLst>
              </a:tr>
              <a:tr h="579173">
                <a:tc>
                  <a:txBody>
                    <a:bodyPr/>
                    <a:lstStyle/>
                    <a:p>
                      <a:r>
                        <a:rPr lang="en-US" sz="2900" dirty="0" smtClean="0">
                          <a:latin typeface="Arial" panose="020B0604020202020204" pitchFamily="34" charset="0"/>
                          <a:cs typeface="Arial" panose="020B0604020202020204" pitchFamily="34" charset="0"/>
                        </a:rPr>
                        <a:t>CHIRPS</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tc>
                  <a:txBody>
                    <a:bodyPr/>
                    <a:lstStyle/>
                    <a:p>
                      <a:r>
                        <a:rPr lang="en-US" sz="2900" dirty="0" smtClean="0">
                          <a:latin typeface="Arial" panose="020B0604020202020204" pitchFamily="34" charset="0"/>
                          <a:cs typeface="Arial" panose="020B0604020202020204" pitchFamily="34" charset="0"/>
                        </a:rPr>
                        <a:t>Standard Precipitation Index – 1 month (SPI1)</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extLst>
                  <a:ext uri="{0D108BD9-81ED-4DB2-BD59-A6C34878D82A}">
                    <a16:rowId xmlns:a16="http://schemas.microsoft.com/office/drawing/2014/main" val="1579649166"/>
                  </a:ext>
                </a:extLst>
              </a:tr>
              <a:tr h="579173">
                <a:tc>
                  <a:txBody>
                    <a:bodyPr/>
                    <a:lstStyle/>
                    <a:p>
                      <a:r>
                        <a:rPr lang="en-US" sz="2900" dirty="0" smtClean="0">
                          <a:latin typeface="Arial" panose="020B0604020202020204" pitchFamily="34" charset="0"/>
                          <a:cs typeface="Arial" panose="020B0604020202020204" pitchFamily="34" charset="0"/>
                        </a:rPr>
                        <a:t>CHIRPS</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tc>
                  <a:txBody>
                    <a:bodyPr/>
                    <a:lstStyle/>
                    <a:p>
                      <a:pPr marL="0" marR="0" lvl="0" indent="0" algn="l" defTabSz="1567510" rtl="0" eaLnBrk="1" fontAlgn="auto" latinLnBrk="0" hangingPunct="1">
                        <a:lnSpc>
                          <a:spcPct val="100000"/>
                        </a:lnSpc>
                        <a:spcBef>
                          <a:spcPts val="0"/>
                        </a:spcBef>
                        <a:spcAft>
                          <a:spcPts val="0"/>
                        </a:spcAft>
                        <a:buClrTx/>
                        <a:buSzTx/>
                        <a:buFontTx/>
                        <a:buNone/>
                        <a:tabLst/>
                        <a:defRPr/>
                      </a:pPr>
                      <a:r>
                        <a:rPr lang="en-US" sz="2900" dirty="0" smtClean="0">
                          <a:latin typeface="Arial" panose="020B0604020202020204" pitchFamily="34" charset="0"/>
                          <a:cs typeface="Arial" panose="020B0604020202020204" pitchFamily="34" charset="0"/>
                        </a:rPr>
                        <a:t>Standard Precipitation Index – 3 month (SPI3)</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extLst>
                  <a:ext uri="{0D108BD9-81ED-4DB2-BD59-A6C34878D82A}">
                    <a16:rowId xmlns:a16="http://schemas.microsoft.com/office/drawing/2014/main" val="4236419911"/>
                  </a:ext>
                </a:extLst>
              </a:tr>
              <a:tr h="579173">
                <a:tc>
                  <a:txBody>
                    <a:bodyPr/>
                    <a:lstStyle/>
                    <a:p>
                      <a:r>
                        <a:rPr lang="en-US" sz="2900" dirty="0" smtClean="0">
                          <a:latin typeface="Arial" panose="020B0604020202020204" pitchFamily="34" charset="0"/>
                          <a:cs typeface="Arial" panose="020B0604020202020204" pitchFamily="34" charset="0"/>
                        </a:rPr>
                        <a:t>CHIRPS</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tc>
                  <a:txBody>
                    <a:bodyPr/>
                    <a:lstStyle/>
                    <a:p>
                      <a:pPr marL="0" marR="0" lvl="0" indent="0" algn="l" defTabSz="1567510" rtl="0" eaLnBrk="1" fontAlgn="auto" latinLnBrk="0" hangingPunct="1">
                        <a:lnSpc>
                          <a:spcPct val="100000"/>
                        </a:lnSpc>
                        <a:spcBef>
                          <a:spcPts val="0"/>
                        </a:spcBef>
                        <a:spcAft>
                          <a:spcPts val="0"/>
                        </a:spcAft>
                        <a:buClrTx/>
                        <a:buSzTx/>
                        <a:buFontTx/>
                        <a:buNone/>
                        <a:tabLst/>
                        <a:defRPr/>
                      </a:pPr>
                      <a:r>
                        <a:rPr lang="en-US" sz="2900" dirty="0" smtClean="0">
                          <a:latin typeface="Arial" panose="020B0604020202020204" pitchFamily="34" charset="0"/>
                          <a:cs typeface="Arial" panose="020B0604020202020204" pitchFamily="34" charset="0"/>
                        </a:rPr>
                        <a:t>Standard Precipitation Index – 6 month (SPI6)</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extLst>
                  <a:ext uri="{0D108BD9-81ED-4DB2-BD59-A6C34878D82A}">
                    <a16:rowId xmlns:a16="http://schemas.microsoft.com/office/drawing/2014/main" val="3396662674"/>
                  </a:ext>
                </a:extLst>
              </a:tr>
              <a:tr h="579173">
                <a:tc>
                  <a:txBody>
                    <a:bodyPr/>
                    <a:lstStyle/>
                    <a:p>
                      <a:r>
                        <a:rPr lang="en-US" sz="2900" dirty="0" smtClean="0">
                          <a:latin typeface="Arial" panose="020B0604020202020204" pitchFamily="34" charset="0"/>
                          <a:cs typeface="Arial" panose="020B0604020202020204" pitchFamily="34" charset="0"/>
                        </a:rPr>
                        <a:t>CHIRPS</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tc>
                  <a:txBody>
                    <a:bodyPr/>
                    <a:lstStyle/>
                    <a:p>
                      <a:pPr marL="0" marR="0" lvl="0" indent="0" algn="l" defTabSz="1567510" rtl="0" eaLnBrk="1" fontAlgn="auto" latinLnBrk="0" hangingPunct="1">
                        <a:lnSpc>
                          <a:spcPct val="100000"/>
                        </a:lnSpc>
                        <a:spcBef>
                          <a:spcPts val="0"/>
                        </a:spcBef>
                        <a:spcAft>
                          <a:spcPts val="0"/>
                        </a:spcAft>
                        <a:buClrTx/>
                        <a:buSzTx/>
                        <a:buFontTx/>
                        <a:buNone/>
                        <a:tabLst/>
                        <a:defRPr/>
                      </a:pPr>
                      <a:r>
                        <a:rPr lang="en-US" sz="2900" dirty="0" smtClean="0">
                          <a:latin typeface="Arial" panose="020B0604020202020204" pitchFamily="34" charset="0"/>
                          <a:cs typeface="Arial" panose="020B0604020202020204" pitchFamily="34" charset="0"/>
                        </a:rPr>
                        <a:t>Standard Precipitation Index – 12 month (SPI12)</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extLst>
                  <a:ext uri="{0D108BD9-81ED-4DB2-BD59-A6C34878D82A}">
                    <a16:rowId xmlns:a16="http://schemas.microsoft.com/office/drawing/2014/main" val="317643520"/>
                  </a:ext>
                </a:extLst>
              </a:tr>
              <a:tr h="579173">
                <a:tc>
                  <a:txBody>
                    <a:bodyPr/>
                    <a:lstStyle/>
                    <a:p>
                      <a:r>
                        <a:rPr lang="en-US" sz="2900" dirty="0" err="1" smtClean="0">
                          <a:latin typeface="Arial" panose="020B0604020202020204" pitchFamily="34" charset="0"/>
                          <a:cs typeface="Arial" panose="020B0604020202020204" pitchFamily="34" charset="0"/>
                        </a:rPr>
                        <a:t>ClimateServ</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tc>
                  <a:txBody>
                    <a:bodyPr/>
                    <a:lstStyle/>
                    <a:p>
                      <a:r>
                        <a:rPr lang="en-US" sz="2900" dirty="0" smtClean="0">
                          <a:latin typeface="Arial" panose="020B0604020202020204" pitchFamily="34" charset="0"/>
                          <a:cs typeface="Arial" panose="020B0604020202020204" pitchFamily="34" charset="0"/>
                        </a:rPr>
                        <a:t>Evaporative</a:t>
                      </a:r>
                      <a:r>
                        <a:rPr lang="en-US" sz="2900" baseline="0" dirty="0" smtClean="0">
                          <a:latin typeface="Arial" panose="020B0604020202020204" pitchFamily="34" charset="0"/>
                          <a:cs typeface="Arial" panose="020B0604020202020204" pitchFamily="34" charset="0"/>
                        </a:rPr>
                        <a:t> Stress Index (ESI)*</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extLst>
                  <a:ext uri="{0D108BD9-81ED-4DB2-BD59-A6C34878D82A}">
                    <a16:rowId xmlns:a16="http://schemas.microsoft.com/office/drawing/2014/main" val="2668793825"/>
                  </a:ext>
                </a:extLst>
              </a:tr>
              <a:tr h="579173">
                <a:tc>
                  <a:txBody>
                    <a:bodyPr/>
                    <a:lstStyle/>
                    <a:p>
                      <a:r>
                        <a:rPr lang="en-US" sz="2900" dirty="0" smtClean="0">
                          <a:latin typeface="Arial" panose="020B0604020202020204" pitchFamily="34" charset="0"/>
                          <a:cs typeface="Arial" panose="020B0604020202020204" pitchFamily="34" charset="0"/>
                        </a:rPr>
                        <a:t>NOAA</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tc>
                  <a:txBody>
                    <a:bodyPr/>
                    <a:lstStyle/>
                    <a:p>
                      <a:r>
                        <a:rPr lang="en-US" sz="2900" dirty="0" smtClean="0">
                          <a:latin typeface="Arial" panose="020B0604020202020204" pitchFamily="34" charset="0"/>
                          <a:cs typeface="Arial" panose="020B0604020202020204" pitchFamily="34" charset="0"/>
                        </a:rPr>
                        <a:t>Evaporative Demand Drought Index (EDDI)*</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extLst>
                  <a:ext uri="{0D108BD9-81ED-4DB2-BD59-A6C34878D82A}">
                    <a16:rowId xmlns:a16="http://schemas.microsoft.com/office/drawing/2014/main" val="2968037876"/>
                  </a:ext>
                </a:extLst>
              </a:tr>
              <a:tr h="579173">
                <a:tc>
                  <a:txBody>
                    <a:bodyPr/>
                    <a:lstStyle/>
                    <a:p>
                      <a:r>
                        <a:rPr lang="en-US" sz="2900" dirty="0" smtClean="0">
                          <a:latin typeface="Arial" panose="020B0604020202020204" pitchFamily="34" charset="0"/>
                          <a:cs typeface="Arial" panose="020B0604020202020204" pitchFamily="34" charset="0"/>
                        </a:rPr>
                        <a:t>GRACE</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tc>
                  <a:txBody>
                    <a:bodyPr/>
                    <a:lstStyle/>
                    <a:p>
                      <a:r>
                        <a:rPr lang="en-US" sz="2900" dirty="0" smtClean="0">
                          <a:latin typeface="Arial" panose="020B0604020202020204" pitchFamily="34" charset="0"/>
                          <a:cs typeface="Arial" panose="020B0604020202020204" pitchFamily="34" charset="0"/>
                        </a:rPr>
                        <a:t>Root Zone Soil Moisture Percentile (GRACE)</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extLst>
                  <a:ext uri="{0D108BD9-81ED-4DB2-BD59-A6C34878D82A}">
                    <a16:rowId xmlns:a16="http://schemas.microsoft.com/office/drawing/2014/main" val="1154193104"/>
                  </a:ext>
                </a:extLst>
              </a:tr>
              <a:tr h="579173">
                <a:tc>
                  <a:txBody>
                    <a:bodyPr/>
                    <a:lstStyle/>
                    <a:p>
                      <a:r>
                        <a:rPr lang="en-US" sz="2900" dirty="0" smtClean="0">
                          <a:latin typeface="Arial" panose="020B0604020202020204" pitchFamily="34" charset="0"/>
                          <a:cs typeface="Arial" panose="020B0604020202020204" pitchFamily="34" charset="0"/>
                        </a:rPr>
                        <a:t>SLDAS</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tc>
                  <a:txBody>
                    <a:bodyPr/>
                    <a:lstStyle/>
                    <a:p>
                      <a:r>
                        <a:rPr lang="en-US" sz="2900" dirty="0" smtClean="0">
                          <a:latin typeface="Arial" panose="020B0604020202020204" pitchFamily="34" charset="0"/>
                          <a:cs typeface="Arial" panose="020B0604020202020204" pitchFamily="34" charset="0"/>
                        </a:rPr>
                        <a:t>Soil Moisture (SM)</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extLst>
                  <a:ext uri="{0D108BD9-81ED-4DB2-BD59-A6C34878D82A}">
                    <a16:rowId xmlns:a16="http://schemas.microsoft.com/office/drawing/2014/main" val="3627303845"/>
                  </a:ext>
                </a:extLst>
              </a:tr>
              <a:tr h="579173">
                <a:tc>
                  <a:txBody>
                    <a:bodyPr/>
                    <a:lstStyle/>
                    <a:p>
                      <a:r>
                        <a:rPr lang="en-US" sz="2900" dirty="0" smtClean="0">
                          <a:latin typeface="Arial" panose="020B0604020202020204" pitchFamily="34" charset="0"/>
                          <a:cs typeface="Arial" panose="020B0604020202020204" pitchFamily="34" charset="0"/>
                        </a:rPr>
                        <a:t>MODIS</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tc>
                  <a:txBody>
                    <a:bodyPr/>
                    <a:lstStyle/>
                    <a:p>
                      <a:r>
                        <a:rPr lang="en-US" sz="2900" dirty="0" smtClean="0">
                          <a:latin typeface="Arial" panose="020B0604020202020204" pitchFamily="34" charset="0"/>
                          <a:cs typeface="Arial" panose="020B0604020202020204" pitchFamily="34" charset="0"/>
                        </a:rPr>
                        <a:t>Normalized</a:t>
                      </a:r>
                      <a:r>
                        <a:rPr lang="en-US" sz="2900" baseline="0" dirty="0" smtClean="0">
                          <a:latin typeface="Arial" panose="020B0604020202020204" pitchFamily="34" charset="0"/>
                          <a:cs typeface="Arial" panose="020B0604020202020204" pitchFamily="34" charset="0"/>
                        </a:rPr>
                        <a:t> Difference Vegetation Index (NDVI)</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7FCFF"/>
                    </a:solidFill>
                  </a:tcPr>
                </a:tc>
                <a:extLst>
                  <a:ext uri="{0D108BD9-81ED-4DB2-BD59-A6C34878D82A}">
                    <a16:rowId xmlns:a16="http://schemas.microsoft.com/office/drawing/2014/main" val="2592185955"/>
                  </a:ext>
                </a:extLst>
              </a:tr>
              <a:tr h="579173">
                <a:tc>
                  <a:txBody>
                    <a:bodyPr/>
                    <a:lstStyle/>
                    <a:p>
                      <a:r>
                        <a:rPr lang="en-US" sz="2900" dirty="0" smtClean="0">
                          <a:latin typeface="Arial" panose="020B0604020202020204" pitchFamily="34" charset="0"/>
                          <a:cs typeface="Arial" panose="020B0604020202020204" pitchFamily="34" charset="0"/>
                        </a:rPr>
                        <a:t>SLDAS</a:t>
                      </a: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tc>
                  <a:txBody>
                    <a:bodyPr/>
                    <a:lstStyle/>
                    <a:p>
                      <a:r>
                        <a:rPr lang="en-US" sz="2900" dirty="0" smtClean="0">
                          <a:latin typeface="Arial" panose="020B0604020202020204" pitchFamily="34" charset="0"/>
                          <a:cs typeface="Arial" panose="020B0604020202020204" pitchFamily="34" charset="0"/>
                        </a:rPr>
                        <a:t>Vapor Pressure</a:t>
                      </a:r>
                      <a:r>
                        <a:rPr lang="en-US" sz="2900" baseline="0" dirty="0" smtClean="0">
                          <a:latin typeface="Arial" panose="020B0604020202020204" pitchFamily="34" charset="0"/>
                          <a:cs typeface="Arial" panose="020B0604020202020204" pitchFamily="34" charset="0"/>
                        </a:rPr>
                        <a:t> Deficit (VPD)*</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1F5FF"/>
                    </a:solidFill>
                  </a:tcPr>
                </a:tc>
                <a:extLst>
                  <a:ext uri="{0D108BD9-81ED-4DB2-BD59-A6C34878D82A}">
                    <a16:rowId xmlns:a16="http://schemas.microsoft.com/office/drawing/2014/main" val="535221569"/>
                  </a:ext>
                </a:extLst>
              </a:tr>
              <a:tr h="579173">
                <a:tc>
                  <a:txBody>
                    <a:bodyPr/>
                    <a:lstStyle/>
                    <a:p>
                      <a:endParaRPr lang="en-US" sz="2900" dirty="0" smtClean="0">
                        <a:latin typeface="Arial" panose="020B0604020202020204" pitchFamily="34" charset="0"/>
                        <a:cs typeface="Arial" panose="020B0604020202020204" pitchFamily="34" charset="0"/>
                      </a:endParaRPr>
                    </a:p>
                  </a:txBody>
                  <a:tcPr marL="91436" marR="91436"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r>
                        <a:rPr lang="en-US" sz="2900" dirty="0" smtClean="0">
                          <a:latin typeface="Arial" panose="020B0604020202020204" pitchFamily="34" charset="0"/>
                          <a:cs typeface="Arial" panose="020B0604020202020204" pitchFamily="34" charset="0"/>
                        </a:rPr>
                        <a:t>* Indicates</a:t>
                      </a:r>
                      <a:r>
                        <a:rPr lang="en-US" sz="2900" baseline="0" dirty="0" smtClean="0">
                          <a:latin typeface="Arial" panose="020B0604020202020204" pitchFamily="34" charset="0"/>
                          <a:cs typeface="Arial" panose="020B0604020202020204" pitchFamily="34" charset="0"/>
                        </a:rPr>
                        <a:t> model output</a:t>
                      </a:r>
                      <a:endParaRPr lang="en-US" sz="2900" dirty="0">
                        <a:latin typeface="Arial" panose="020B0604020202020204" pitchFamily="34" charset="0"/>
                        <a:cs typeface="Arial" panose="020B0604020202020204" pitchFamily="34" charset="0"/>
                      </a:endParaRPr>
                    </a:p>
                  </a:txBody>
                  <a:tcPr marL="91436" marR="91436" marT="45719" marB="4571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81661396"/>
                  </a:ext>
                </a:extLst>
              </a:tr>
            </a:tbl>
          </a:graphicData>
        </a:graphic>
      </p:graphicFrame>
      <p:sp>
        <p:nvSpPr>
          <p:cNvPr id="6" name="Parallelogram 5"/>
          <p:cNvSpPr/>
          <p:nvPr/>
        </p:nvSpPr>
        <p:spPr>
          <a:xfrm>
            <a:off x="677863" y="27135138"/>
            <a:ext cx="4668837" cy="1768475"/>
          </a:xfrm>
          <a:prstGeom prst="parallelogram">
            <a:avLst/>
          </a:prstGeom>
          <a:solidFill>
            <a:srgbClr val="E1F5FF"/>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3600" dirty="0">
                <a:solidFill>
                  <a:schemeClr val="tx1"/>
                </a:solidFill>
                <a:latin typeface="Arial" panose="020B0604020202020204" pitchFamily="34" charset="0"/>
                <a:cs typeface="Arial" panose="020B0604020202020204" pitchFamily="34" charset="0"/>
              </a:rPr>
              <a:t>10 Input Variables found in Table 1</a:t>
            </a:r>
          </a:p>
        </p:txBody>
      </p:sp>
      <p:sp>
        <p:nvSpPr>
          <p:cNvPr id="51" name="Rectangle 50"/>
          <p:cNvSpPr/>
          <p:nvPr/>
        </p:nvSpPr>
        <p:spPr>
          <a:xfrm>
            <a:off x="18305463" y="25401932"/>
            <a:ext cx="2654801" cy="552449"/>
          </a:xfrm>
          <a:prstGeom prst="rect">
            <a:avLst/>
          </a:prstGeom>
          <a:solidFill>
            <a:srgbClr val="3BBEFF"/>
          </a:solidFill>
          <a:ln>
            <a:solidFill>
              <a:schemeClr val="bg1">
                <a:lumMod val="50000"/>
              </a:schemeClr>
            </a:solidFill>
          </a:ln>
          <a:effectLst>
            <a:softEdge rad="31750"/>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415" name="TextBox 54"/>
          <p:cNvSpPr txBox="1">
            <a:spLocks noChangeArrowheads="1"/>
          </p:cNvSpPr>
          <p:nvPr/>
        </p:nvSpPr>
        <p:spPr bwMode="auto">
          <a:xfrm>
            <a:off x="18305463" y="25430163"/>
            <a:ext cx="2654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en-US" sz="2800"/>
              <a:t>OUTPUT</a:t>
            </a:r>
            <a:endParaRPr lang="en-US" altLang="en-US" sz="3600"/>
          </a:p>
        </p:txBody>
      </p:sp>
      <p:sp>
        <p:nvSpPr>
          <p:cNvPr id="56" name="TextBox 55"/>
          <p:cNvSpPr txBox="1"/>
          <p:nvPr/>
        </p:nvSpPr>
        <p:spPr>
          <a:xfrm>
            <a:off x="12120563" y="26222325"/>
            <a:ext cx="4173537" cy="646113"/>
          </a:xfrm>
          <a:prstGeom prst="rect">
            <a:avLst/>
          </a:prstGeom>
          <a:solidFill>
            <a:srgbClr val="7DD4FF"/>
          </a:solidFill>
          <a:ln>
            <a:solidFill>
              <a:schemeClr val="bg1">
                <a:lumMod val="65000"/>
              </a:schemeClr>
            </a:solidFill>
          </a:ln>
        </p:spPr>
        <p:txBody>
          <a:bodyPr>
            <a:spAutoFit/>
          </a:bodyPr>
          <a:lstStyle/>
          <a:p>
            <a:pPr algn="ctr">
              <a:defRPr/>
            </a:pPr>
            <a:r>
              <a:rPr lang="en-US" sz="3600" dirty="0"/>
              <a:t>Full CDI</a:t>
            </a:r>
          </a:p>
        </p:txBody>
      </p:sp>
      <p:sp>
        <p:nvSpPr>
          <p:cNvPr id="58" name="TextBox 57"/>
          <p:cNvSpPr txBox="1"/>
          <p:nvPr/>
        </p:nvSpPr>
        <p:spPr>
          <a:xfrm>
            <a:off x="12130088" y="27001788"/>
            <a:ext cx="4171950" cy="646112"/>
          </a:xfrm>
          <a:prstGeom prst="rect">
            <a:avLst/>
          </a:prstGeom>
          <a:solidFill>
            <a:srgbClr val="7DD4FF"/>
          </a:solidFill>
          <a:ln>
            <a:solidFill>
              <a:schemeClr val="bg1">
                <a:lumMod val="65000"/>
              </a:schemeClr>
            </a:solidFill>
          </a:ln>
        </p:spPr>
        <p:txBody>
          <a:bodyPr>
            <a:spAutoFit/>
          </a:bodyPr>
          <a:lstStyle/>
          <a:p>
            <a:pPr algn="ctr">
              <a:defRPr/>
            </a:pPr>
            <a:r>
              <a:rPr lang="en-US" sz="3600" dirty="0"/>
              <a:t>Customized CDI</a:t>
            </a:r>
          </a:p>
        </p:txBody>
      </p:sp>
      <p:sp>
        <p:nvSpPr>
          <p:cNvPr id="59" name="TextBox 58"/>
          <p:cNvSpPr txBox="1"/>
          <p:nvPr/>
        </p:nvSpPr>
        <p:spPr>
          <a:xfrm>
            <a:off x="12152313" y="27774900"/>
            <a:ext cx="4173537" cy="646113"/>
          </a:xfrm>
          <a:prstGeom prst="rect">
            <a:avLst/>
          </a:prstGeom>
          <a:solidFill>
            <a:srgbClr val="7DD4FF"/>
          </a:solidFill>
          <a:ln>
            <a:solidFill>
              <a:schemeClr val="bg1">
                <a:lumMod val="65000"/>
              </a:schemeClr>
            </a:solidFill>
          </a:ln>
        </p:spPr>
        <p:txBody>
          <a:bodyPr>
            <a:spAutoFit/>
          </a:bodyPr>
          <a:lstStyle/>
          <a:p>
            <a:pPr algn="ctr">
              <a:defRPr/>
            </a:pPr>
            <a:r>
              <a:rPr lang="en-US" sz="3600" dirty="0"/>
              <a:t>Crop Production</a:t>
            </a:r>
          </a:p>
        </p:txBody>
      </p:sp>
      <p:sp>
        <p:nvSpPr>
          <p:cNvPr id="60" name="TextBox 59"/>
          <p:cNvSpPr txBox="1"/>
          <p:nvPr/>
        </p:nvSpPr>
        <p:spPr>
          <a:xfrm>
            <a:off x="12152313" y="28578175"/>
            <a:ext cx="4173537" cy="1200150"/>
          </a:xfrm>
          <a:prstGeom prst="rect">
            <a:avLst/>
          </a:prstGeom>
          <a:solidFill>
            <a:srgbClr val="7DD4FF"/>
          </a:solidFill>
          <a:ln>
            <a:solidFill>
              <a:schemeClr val="bg1">
                <a:lumMod val="65000"/>
              </a:schemeClr>
            </a:solidFill>
          </a:ln>
        </p:spPr>
        <p:txBody>
          <a:bodyPr>
            <a:spAutoFit/>
          </a:bodyPr>
          <a:lstStyle/>
          <a:p>
            <a:pPr algn="ctr">
              <a:defRPr/>
            </a:pPr>
            <a:r>
              <a:rPr lang="en-US" sz="3600" dirty="0"/>
              <a:t>Individual input  variables</a:t>
            </a:r>
          </a:p>
        </p:txBody>
      </p:sp>
      <p:grpSp>
        <p:nvGrpSpPr>
          <p:cNvPr id="14420" name="Group 7"/>
          <p:cNvGrpSpPr>
            <a:grpSpLocks/>
          </p:cNvGrpSpPr>
          <p:nvPr/>
        </p:nvGrpSpPr>
        <p:grpSpPr bwMode="auto">
          <a:xfrm>
            <a:off x="33110488" y="17075150"/>
            <a:ext cx="10352087" cy="7524750"/>
            <a:chOff x="26158825" y="22816850"/>
            <a:chExt cx="10352088" cy="7524929"/>
          </a:xfrm>
        </p:grpSpPr>
        <p:pic>
          <p:nvPicPr>
            <p:cNvPr id="14439" name="Picture 3"/>
            <p:cNvPicPr>
              <a:picLocks noChangeAspect="1"/>
            </p:cNvPicPr>
            <p:nvPr/>
          </p:nvPicPr>
          <p:blipFill>
            <a:blip r:embed="rId12">
              <a:extLst>
                <a:ext uri="{28A0092B-C50C-407E-A947-70E740481C1C}">
                  <a14:useLocalDpi xmlns:a14="http://schemas.microsoft.com/office/drawing/2010/main" val="0"/>
                </a:ext>
              </a:extLst>
            </a:blip>
            <a:srcRect t="883"/>
            <a:stretch>
              <a:fillRect/>
            </a:stretch>
          </p:blipFill>
          <p:spPr bwMode="auto">
            <a:xfrm>
              <a:off x="26158825" y="22816850"/>
              <a:ext cx="10352088" cy="665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40" name="TextBox 6"/>
            <p:cNvSpPr txBox="1">
              <a:spLocks noChangeArrowheads="1"/>
            </p:cNvSpPr>
            <p:nvPr/>
          </p:nvSpPr>
          <p:spPr bwMode="auto">
            <a:xfrm>
              <a:off x="26223443" y="29510782"/>
              <a:ext cx="102874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t>Figure 5: Visualization of monthly Full CDI of the year 2004. Red indicates dry conditions.</a:t>
              </a:r>
            </a:p>
          </p:txBody>
        </p:sp>
      </p:grpSp>
      <p:sp>
        <p:nvSpPr>
          <p:cNvPr id="64" name="Parallelogram 63"/>
          <p:cNvSpPr/>
          <p:nvPr/>
        </p:nvSpPr>
        <p:spPr>
          <a:xfrm>
            <a:off x="17433131" y="27219649"/>
            <a:ext cx="4670425" cy="1768475"/>
          </a:xfrm>
          <a:prstGeom prst="parallelogram">
            <a:avLst/>
          </a:prstGeom>
          <a:solidFill>
            <a:srgbClr val="3BBEFF"/>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3600" dirty="0">
                <a:solidFill>
                  <a:schemeClr val="tx1"/>
                </a:solidFill>
                <a:latin typeface="Arial" panose="020B0604020202020204" pitchFamily="34" charset="0"/>
                <a:cs typeface="Arial" panose="020B0604020202020204" pitchFamily="34" charset="0"/>
              </a:rPr>
              <a:t>Monthly CDI customized by district</a:t>
            </a:r>
          </a:p>
        </p:txBody>
      </p:sp>
      <p:sp>
        <p:nvSpPr>
          <p:cNvPr id="14422" name="TextBox 16"/>
          <p:cNvSpPr txBox="1">
            <a:spLocks noChangeArrowheads="1"/>
          </p:cNvSpPr>
          <p:nvPr/>
        </p:nvSpPr>
        <p:spPr bwMode="auto">
          <a:xfrm>
            <a:off x="7666038" y="13739813"/>
            <a:ext cx="16473487"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altLang="en-US" sz="3600"/>
              <a:t>This study aims to identify historical agricultural droughts between 2004-2019 using 10 geophysical variables (Table 1) and determine what variables have little importance in this identification. </a:t>
            </a:r>
            <a:r>
              <a:rPr lang="en-US" altLang="en-US" sz="3600" b="1"/>
              <a:t>Satellite data products or model outputs are used for all input variables. </a:t>
            </a:r>
            <a:r>
              <a:rPr lang="en-US" altLang="en-US" sz="3600"/>
              <a:t>Understanding the interactions between the data will provide information on </a:t>
            </a:r>
            <a:r>
              <a:rPr lang="en-US" altLang="en-US" sz="3600" b="1"/>
              <a:t>temporal and spatial patterns of how drought is presented in irrigated and rainfed areas </a:t>
            </a:r>
            <a:r>
              <a:rPr lang="en-US" altLang="en-US" sz="3600"/>
              <a:t>(Fig. 2). This knowledge will assist in creating a Customized Composite Drought Index in future work. </a:t>
            </a:r>
          </a:p>
          <a:p>
            <a:r>
              <a:rPr lang="en-US" altLang="en-US" sz="3600"/>
              <a:t/>
            </a:r>
            <a:br>
              <a:rPr lang="en-US" altLang="en-US" sz="3600"/>
            </a:br>
            <a:r>
              <a:rPr lang="en-US" altLang="en-US" sz="3600"/>
              <a:t/>
            </a:r>
            <a:br>
              <a:rPr lang="en-US" altLang="en-US" sz="3600"/>
            </a:br>
            <a:endParaRPr lang="en-US" altLang="en-US" sz="3600"/>
          </a:p>
        </p:txBody>
      </p:sp>
      <p:sp>
        <p:nvSpPr>
          <p:cNvPr id="14423" name="TextBox 9"/>
          <p:cNvSpPr txBox="1">
            <a:spLocks noChangeArrowheads="1"/>
          </p:cNvSpPr>
          <p:nvPr/>
        </p:nvSpPr>
        <p:spPr bwMode="auto">
          <a:xfrm>
            <a:off x="18305463" y="8097838"/>
            <a:ext cx="33035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4800" b="1"/>
              <a:t>Objectives</a:t>
            </a:r>
          </a:p>
        </p:txBody>
      </p:sp>
      <p:grpSp>
        <p:nvGrpSpPr>
          <p:cNvPr id="14424" name="Group 17"/>
          <p:cNvGrpSpPr>
            <a:grpSpLocks/>
          </p:cNvGrpSpPr>
          <p:nvPr/>
        </p:nvGrpSpPr>
        <p:grpSpPr bwMode="auto">
          <a:xfrm>
            <a:off x="20066000" y="18041938"/>
            <a:ext cx="3576638" cy="3171825"/>
            <a:chOff x="21098590" y="18376451"/>
            <a:chExt cx="2532874" cy="2730071"/>
          </a:xfrm>
        </p:grpSpPr>
        <p:pic>
          <p:nvPicPr>
            <p:cNvPr id="14437" name="Picture 46" descr="GRACE and GRACE-FO - Wikipedi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098590" y="18376451"/>
              <a:ext cx="2521177" cy="1949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8" name="TextBox 12"/>
            <p:cNvSpPr txBox="1">
              <a:spLocks noChangeArrowheads="1"/>
            </p:cNvSpPr>
            <p:nvPr/>
          </p:nvSpPr>
          <p:spPr bwMode="auto">
            <a:xfrm>
              <a:off x="21129564" y="20275525"/>
              <a:ext cx="2501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400"/>
                <a:t>GRACE</a:t>
              </a:r>
            </a:p>
            <a:p>
              <a:pPr eaLnBrk="1" hangingPunct="1"/>
              <a:r>
                <a:rPr lang="en-US" altLang="en-US" sz="2400"/>
                <a:t>(NASA)</a:t>
              </a:r>
            </a:p>
          </p:txBody>
        </p:sp>
      </p:grpSp>
      <p:grpSp>
        <p:nvGrpSpPr>
          <p:cNvPr id="14425" name="Group 18"/>
          <p:cNvGrpSpPr>
            <a:grpSpLocks/>
          </p:cNvGrpSpPr>
          <p:nvPr/>
        </p:nvGrpSpPr>
        <p:grpSpPr bwMode="auto">
          <a:xfrm>
            <a:off x="19813588" y="21569363"/>
            <a:ext cx="3832225" cy="3298825"/>
            <a:chOff x="21106110" y="22226010"/>
            <a:chExt cx="2597445" cy="2253828"/>
          </a:xfrm>
        </p:grpSpPr>
        <p:pic>
          <p:nvPicPr>
            <p:cNvPr id="14435" name="Picture 44" descr="Aqua (satellite) - Wikipedia"/>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106110" y="22226010"/>
              <a:ext cx="2597445" cy="1340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6" name="TextBox 12"/>
            <p:cNvSpPr txBox="1">
              <a:spLocks noChangeArrowheads="1"/>
            </p:cNvSpPr>
            <p:nvPr/>
          </p:nvSpPr>
          <p:spPr bwMode="auto">
            <a:xfrm>
              <a:off x="21129561" y="23648841"/>
              <a:ext cx="2501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6200">
                  <a:solidFill>
                    <a:schemeClr val="tx1"/>
                  </a:solidFill>
                  <a:latin typeface="Arial" panose="020B0604020202020204" pitchFamily="34" charset="0"/>
                  <a:ea typeface="ＭＳ Ｐゴシック" panose="020B0600070205080204" pitchFamily="34" charset="-128"/>
                </a:defRPr>
              </a:lvl1pPr>
              <a:lvl2pPr marL="742950" indent="-285750">
                <a:defRPr sz="6200">
                  <a:solidFill>
                    <a:schemeClr val="tx1"/>
                  </a:solidFill>
                  <a:latin typeface="Arial" panose="020B0604020202020204" pitchFamily="34" charset="0"/>
                  <a:ea typeface="ＭＳ Ｐゴシック" panose="020B0600070205080204" pitchFamily="34" charset="-128"/>
                </a:defRPr>
              </a:lvl2pPr>
              <a:lvl3pPr marL="1143000" indent="-228600">
                <a:defRPr sz="6200">
                  <a:solidFill>
                    <a:schemeClr val="tx1"/>
                  </a:solidFill>
                  <a:latin typeface="Arial" panose="020B0604020202020204" pitchFamily="34" charset="0"/>
                  <a:ea typeface="ＭＳ Ｐゴシック" panose="020B0600070205080204" pitchFamily="34" charset="-128"/>
                </a:defRPr>
              </a:lvl3pPr>
              <a:lvl4pPr marL="1600200" indent="-228600">
                <a:defRPr sz="6200">
                  <a:solidFill>
                    <a:schemeClr val="tx1"/>
                  </a:solidFill>
                  <a:latin typeface="Arial" panose="020B0604020202020204" pitchFamily="34" charset="0"/>
                  <a:ea typeface="ＭＳ Ｐゴシック" panose="020B0600070205080204" pitchFamily="34" charset="-128"/>
                </a:defRPr>
              </a:lvl4pPr>
              <a:lvl5pPr marL="2057400" indent="-228600">
                <a:defRPr sz="6200">
                  <a:solidFill>
                    <a:schemeClr val="tx1"/>
                  </a:solidFill>
                  <a:latin typeface="Arial" panose="020B0604020202020204" pitchFamily="34" charset="0"/>
                  <a:ea typeface="ＭＳ Ｐゴシック" panose="020B0600070205080204" pitchFamily="34" charset="-128"/>
                </a:defRPr>
              </a:lvl5pPr>
              <a:lvl6pPr marL="25146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6pPr>
              <a:lvl7pPr marL="29718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7pPr>
              <a:lvl8pPr marL="34290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8pPr>
              <a:lvl9pPr marL="3886200" indent="-228600" defTabSz="1566863" eaLnBrk="0" fontAlgn="base" hangingPunct="0">
                <a:spcBef>
                  <a:spcPct val="0"/>
                </a:spcBef>
                <a:spcAft>
                  <a:spcPct val="0"/>
                </a:spcAft>
                <a:defRPr sz="62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400"/>
                <a:t>AQUA MODIS</a:t>
              </a:r>
            </a:p>
            <a:p>
              <a:pPr eaLnBrk="1" hangingPunct="1"/>
              <a:r>
                <a:rPr lang="en-US" altLang="en-US" sz="2400"/>
                <a:t>(NASA)</a:t>
              </a:r>
            </a:p>
          </p:txBody>
        </p:sp>
      </p:grpSp>
      <p:cxnSp>
        <p:nvCxnSpPr>
          <p:cNvPr id="3" name="Straight Connector 2"/>
          <p:cNvCxnSpPr>
            <a:stCxn id="14350" idx="3"/>
            <a:endCxn id="14350" idx="3"/>
          </p:cNvCxnSpPr>
          <p:nvPr/>
        </p:nvCxnSpPr>
        <p:spPr>
          <a:xfrm>
            <a:off x="4368800" y="25723850"/>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a:stCxn id="14350" idx="3"/>
            <a:endCxn id="14346" idx="1"/>
          </p:cNvCxnSpPr>
          <p:nvPr/>
        </p:nvCxnSpPr>
        <p:spPr>
          <a:xfrm flipV="1">
            <a:off x="4368800" y="25722263"/>
            <a:ext cx="2673350" cy="1587"/>
          </a:xfrm>
          <a:prstGeom prst="straightConnector1">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6" name="Straight Arrow Connector 65"/>
          <p:cNvCxnSpPr/>
          <p:nvPr/>
        </p:nvCxnSpPr>
        <p:spPr>
          <a:xfrm flipV="1">
            <a:off x="15640050" y="25673050"/>
            <a:ext cx="2673350" cy="1588"/>
          </a:xfrm>
          <a:prstGeom prst="straightConnector1">
            <a:avLst/>
          </a:prstGeom>
          <a:ln w="9525" cap="flat" cmpd="sng" algn="ctr">
            <a:solidFill>
              <a:schemeClr val="bg1">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4429" name="Group 3"/>
          <p:cNvGrpSpPr>
            <a:grpSpLocks/>
          </p:cNvGrpSpPr>
          <p:nvPr/>
        </p:nvGrpSpPr>
        <p:grpSpPr bwMode="auto">
          <a:xfrm>
            <a:off x="24117300" y="8864600"/>
            <a:ext cx="8699500" cy="15659100"/>
            <a:chOff x="24330457" y="8944507"/>
            <a:chExt cx="8699067" cy="15658390"/>
          </a:xfrm>
        </p:grpSpPr>
        <p:pic>
          <p:nvPicPr>
            <p:cNvPr id="14433" name="Picture 1"/>
            <p:cNvPicPr>
              <a:picLocks noChangeAspect="1"/>
            </p:cNvPicPr>
            <p:nvPr/>
          </p:nvPicPr>
          <p:blipFill>
            <a:blip r:embed="rId15">
              <a:extLst>
                <a:ext uri="{28A0092B-C50C-407E-A947-70E740481C1C}">
                  <a14:useLocalDpi xmlns:a14="http://schemas.microsoft.com/office/drawing/2010/main" val="0"/>
                </a:ext>
              </a:extLst>
            </a:blip>
            <a:srcRect l="7948" r="6783" b="2179"/>
            <a:stretch>
              <a:fillRect/>
            </a:stretch>
          </p:blipFill>
          <p:spPr bwMode="auto">
            <a:xfrm>
              <a:off x="24330457" y="8944507"/>
              <a:ext cx="8699067" cy="14862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4" name="TextBox 6"/>
            <p:cNvSpPr txBox="1">
              <a:spLocks noChangeArrowheads="1"/>
            </p:cNvSpPr>
            <p:nvPr/>
          </p:nvSpPr>
          <p:spPr bwMode="auto">
            <a:xfrm>
              <a:off x="24549818" y="23771900"/>
              <a:ext cx="82603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t>Figure 3: Visualization of monthly time series for each input variable for the district of Dera Ismail Khan</a:t>
              </a:r>
            </a:p>
          </p:txBody>
        </p:sp>
      </p:grpSp>
      <p:grpSp>
        <p:nvGrpSpPr>
          <p:cNvPr id="14430" name="Group 9"/>
          <p:cNvGrpSpPr>
            <a:grpSpLocks/>
          </p:cNvGrpSpPr>
          <p:nvPr/>
        </p:nvGrpSpPr>
        <p:grpSpPr bwMode="auto">
          <a:xfrm>
            <a:off x="32935863" y="8077200"/>
            <a:ext cx="10872787" cy="8693150"/>
            <a:chOff x="32925079" y="8415611"/>
            <a:chExt cx="10873247" cy="8692618"/>
          </a:xfrm>
        </p:grpSpPr>
        <p:pic>
          <p:nvPicPr>
            <p:cNvPr id="14431" name="Picture 8"/>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2925079" y="8415611"/>
              <a:ext cx="10873247" cy="8033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32" name="TextBox 32"/>
            <p:cNvSpPr txBox="1">
              <a:spLocks noChangeArrowheads="1"/>
            </p:cNvSpPr>
            <p:nvPr/>
          </p:nvSpPr>
          <p:spPr bwMode="auto">
            <a:xfrm>
              <a:off x="34112912" y="16256580"/>
              <a:ext cx="8602825" cy="85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a:t>Figure 4: Bar chart visualizing each input variable’s weight in determining the CDI value for the district, Dera Ismail Khan.  </a:t>
              </a:r>
            </a:p>
          </p:txBody>
        </p:sp>
      </p:gr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41323153" y="3220436"/>
            <a:ext cx="2099206" cy="209920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95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5023</TotalTime>
  <Words>710</Words>
  <Application>Microsoft Office PowerPoint</Application>
  <PresentationFormat>Custom</PresentationFormat>
  <Paragraphs>65</Paragraphs>
  <Slides>1</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Arial</vt:lpstr>
      <vt:lpstr>Arial Black</vt:lpstr>
      <vt:lpstr>Calibri</vt:lpstr>
      <vt:lpstr>Roboto Slab</vt:lpstr>
      <vt:lpstr>Office Theme</vt:lpstr>
      <vt:lpstr>PowerPoint Presentation</vt:lpstr>
    </vt:vector>
  </TitlesOfParts>
  <Company>uah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Matthew Turner</dc:creator>
  <cp:lastModifiedBy>Schwartz, Caily C. (MSFC-ST11)[UAH]</cp:lastModifiedBy>
  <cp:revision>112</cp:revision>
  <cp:lastPrinted>2013-08-13T14:13:39Z</cp:lastPrinted>
  <dcterms:created xsi:type="dcterms:W3CDTF">2010-10-12T02:54:59Z</dcterms:created>
  <dcterms:modified xsi:type="dcterms:W3CDTF">2020-10-12T17:23:54Z</dcterms:modified>
</cp:coreProperties>
</file>