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94" r:id="rId2"/>
    <p:sldId id="261" r:id="rId3"/>
    <p:sldId id="405" r:id="rId4"/>
    <p:sldId id="395" r:id="rId5"/>
    <p:sldId id="403" r:id="rId6"/>
    <p:sldId id="257" r:id="rId7"/>
    <p:sldId id="40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8" d="100"/>
          <a:sy n="88" d="100"/>
        </p:scale>
        <p:origin x="54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1E6479-6698-4E35-A85E-731CC249D251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EADF6B-BE08-4D0C-8EE7-C446693F0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39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FAEC8894-EF9D-46A4-8247-5E82BE1192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607B2E5-839F-4ADE-91BD-253E83B15886}" type="slidenum">
              <a:rPr lang="en-US" altLang="en-US"/>
              <a:pPr eaLnBrk="1" hangingPunct="1"/>
              <a:t>2</a:t>
            </a:fld>
            <a:endParaRPr lang="en-US" altLang="en-US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7815B8BE-C832-463E-8A82-28EBE3CD31D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396875" y="687388"/>
            <a:ext cx="6091238" cy="3427412"/>
          </a:xfrm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E8C3F36A-363B-45A0-BD60-15B05B17C0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1225" y="4341813"/>
            <a:ext cx="5035550" cy="4114800"/>
          </a:xfrm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CALIPSO/CloudSat: How these new datasets are being used and what we’re learning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F4EEAA91-6516-4F2F-8AE1-F089272FAF9D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0187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080FD-2CD9-4D02-84CE-FB3E15604B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3704C0-F2AA-4BB7-BBEA-A5B93BA3C9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CAE56D-F620-48EE-9CA1-A97E93946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3CE-CA10-4835-AD79-FE03F05D4A2B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783F2A-0B9D-421A-9219-CDEEA4F3E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2A65EB-F631-478C-9064-E853E77FF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83738-A7E5-4DCA-BB0F-A939B160E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149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D0C53-0D56-4901-B7FC-133E6C094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0469"/>
          </a:xfrm>
        </p:spPr>
        <p:txBody>
          <a:bodyPr>
            <a:normAutofit/>
          </a:bodyPr>
          <a:lstStyle>
            <a:lvl1pPr algn="ctr"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4DB862-AA77-4C82-9FE6-1F8793387C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68B141-7977-4D4C-9C8B-A6A60A3E9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3CE-CA10-4835-AD79-FE03F05D4A2B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98707-BCB3-4124-9A88-22510CC56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D89AFE-0A89-47E0-940C-9367E1B83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83738-A7E5-4DCA-BB0F-A939B160E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558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25FE0-FF55-4EB6-8F60-1E41968D3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7F7285-4F7D-4E41-A121-18FA195994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99DE02-0E6B-4D84-855E-A6874DA7F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3CE-CA10-4835-AD79-FE03F05D4A2B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B1D442-EB7A-42FC-9379-099776C90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CB0FB-DA8A-4564-B485-416D8307F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83738-A7E5-4DCA-BB0F-A939B160E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311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A68F6-8176-43CC-9869-16CC6C4B7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552604-F808-4446-87E1-3FAF3D99A4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3F577C-AE99-42F0-B8AB-85824337E9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EBF500-8D0C-48B1-AC84-C455DFADA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3CE-CA10-4835-AD79-FE03F05D4A2B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DA0FA6-C343-4A4D-9CAE-64AE9F09D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2B2EBB-077C-4D8B-B109-37081B8CA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83738-A7E5-4DCA-BB0F-A939B160E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609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F5204-B688-4182-A38F-1B35F01FD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659936-F2B8-401F-B2AC-752D6A3DAC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CB4F01-C4FB-413C-9CAB-DAD5BD0F14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A6A82C-19F3-4B44-BFEE-025535123E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9391D5-3A47-4567-B426-F8A89ED14B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5E47D9-EE64-42AA-B548-A9713F5ED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3CE-CA10-4835-AD79-FE03F05D4A2B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58CD14-8DAD-4D58-B5B0-E3192EE9B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A90B8A-FA79-40EB-80D8-80A09FDCC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83738-A7E5-4DCA-BB0F-A939B160E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837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209B1-DE62-4EA1-849E-CE5555B95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1467"/>
          </a:xfrm>
        </p:spPr>
        <p:txBody>
          <a:bodyPr>
            <a:normAutofit/>
          </a:bodyPr>
          <a:lstStyle>
            <a:lvl1pPr algn="ctr"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743585-4530-4D96-87FC-3209E58D7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3CE-CA10-4835-AD79-FE03F05D4A2B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A8BD72-EEFE-4E28-BFD1-CD05B1DB2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581033-D5B5-4A8A-BB13-289C1972C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83738-A7E5-4DCA-BB0F-A939B160E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358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150859-F65F-432D-A035-487340CF9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3CE-CA10-4835-AD79-FE03F05D4A2B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C36AA4-5781-4FF3-BF5C-E74681D97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43E86A-2E3A-45C5-A155-CA37F263D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83738-A7E5-4DCA-BB0F-A939B160E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47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E487D-DEDF-4C1A-BDD4-C9DED7F0A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BCB64-D7BE-4549-B114-C4926643BC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2FAC04-49DB-49E3-8A2A-ACAE4E162C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A728E9-2544-4A1D-9EE4-86237FB21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3CE-CA10-4835-AD79-FE03F05D4A2B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9A6307-6BED-420F-946D-D6D94EE0B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373DBF-8A5C-4F5F-B4B6-10391E422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83738-A7E5-4DCA-BB0F-A939B160E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997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DF621-EBBA-4503-9E5E-17EDC5317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711A7D-1718-44E1-978B-6708768B30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7CBF70-7AEC-44DE-BBD4-71052D5963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BDAFBE-8690-4033-BE6A-84CA20DA7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3CE-CA10-4835-AD79-FE03F05D4A2B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932461-62BC-4105-8B3D-41A260C7E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13C92F-D2A3-48AE-A71D-DDFAD8186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83738-A7E5-4DCA-BB0F-A939B160E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893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15136-3461-4DB1-9873-0B7FDC889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C611A9-C7A1-4258-AF1D-D34649D15C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3FDCA2-AA19-4BF3-8AC1-9F8355D4B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3CE-CA10-4835-AD79-FE03F05D4A2B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EC0BFA-9C62-4507-BCB6-E0E7D97C3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8E1C30-2D62-4934-ADE9-3D53EAE50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83738-A7E5-4DCA-BB0F-A939B160E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417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84AC3E-4F6B-43A2-B4EE-F67E451F79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03E5AB-C964-40FC-97D8-E9803E4CBF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AB7C78-3B4A-4996-B1F7-146ED2562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013CE-CA10-4835-AD79-FE03F05D4A2B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3DEA72-6599-4A14-8A7F-08255C90C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84FE7B-7F1D-4839-A456-1ADE41CC3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83738-A7E5-4DCA-BB0F-A939B160E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02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347522-FE81-4E6C-BCC8-D16A4D56E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F6098C-48E0-4E25-83BA-421CE33ECF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2BBD7-F516-46F4-8AE7-737603880F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0013CE-CA10-4835-AD79-FE03F05D4A2B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C281C5-2E69-471B-B294-47415FB7D5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B1ACCE-D76E-4DED-94D3-947B93A7E1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83738-A7E5-4DCA-BB0F-A939B160E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542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5">
            <a:extLst>
              <a:ext uri="{FF2B5EF4-FFF2-40B4-BE49-F238E27FC236}">
                <a16:creationId xmlns:a16="http://schemas.microsoft.com/office/drawing/2014/main" id="{FD1EC9DC-F881-4F57-9437-A706FC6245C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9900"/>
              </a:buClr>
              <a:buSzPct val="10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0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lr>
                <a:srgbClr val="FF9900"/>
              </a:buClr>
              <a:buSzPct val="100000"/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SzPct val="10000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000A89D-335D-42E8-8E87-ED5BCF7E67F2}" type="slidenum">
              <a:rPr lang="en-US" altLang="en-US" sz="2400"/>
              <a:pPr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lang="en-US" altLang="en-US" sz="2400"/>
          </a:p>
        </p:txBody>
      </p:sp>
      <p:pic>
        <p:nvPicPr>
          <p:cNvPr id="3075" name="Picture 4">
            <a:extLst>
              <a:ext uri="{FF2B5EF4-FFF2-40B4-BE49-F238E27FC236}">
                <a16:creationId xmlns:a16="http://schemas.microsoft.com/office/drawing/2014/main" id="{F44AFE2C-C153-4186-A474-B5A0F81E77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" t="11526" r="-4685" b="6269"/>
          <a:stretch/>
        </p:blipFill>
        <p:spPr bwMode="auto">
          <a:xfrm>
            <a:off x="0" y="-9899"/>
            <a:ext cx="12765024" cy="6877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076" name="Rectangle 2">
            <a:extLst>
              <a:ext uri="{FF2B5EF4-FFF2-40B4-BE49-F238E27FC236}">
                <a16:creationId xmlns:a16="http://schemas.microsoft.com/office/drawing/2014/main" id="{48B322A8-993D-4CFF-AB94-0AAC74DDBE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63296"/>
            <a:ext cx="54102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FF9900"/>
              </a:buClr>
              <a:buSzPct val="10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0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lr>
                <a:srgbClr val="FF9900"/>
              </a:buClr>
              <a:buSzPct val="100000"/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SzPct val="10000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CALIPSO Mission</a:t>
            </a:r>
          </a:p>
        </p:txBody>
      </p:sp>
      <p:sp>
        <p:nvSpPr>
          <p:cNvPr id="3077" name="Rectangle 3">
            <a:extLst>
              <a:ext uri="{FF2B5EF4-FFF2-40B4-BE49-F238E27FC236}">
                <a16:creationId xmlns:a16="http://schemas.microsoft.com/office/drawing/2014/main" id="{69DB1C5F-9AC4-4448-B0ED-03F0E73D7A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6456" y="4236720"/>
            <a:ext cx="44958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9900"/>
              </a:buClr>
              <a:buSzPct val="10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0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lr>
                <a:srgbClr val="FF9900"/>
              </a:buClr>
              <a:buSzPct val="100000"/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SzPct val="10000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 eaLnBrk="1" hangingPunct="1">
              <a:buClrTx/>
              <a:buSzTx/>
              <a:buFont typeface="Arial" panose="020B0604020202020204" pitchFamily="34" charset="0"/>
              <a:buNone/>
            </a:pPr>
            <a:r>
              <a:rPr lang="en-US" altLang="en-US" sz="2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Dave Winker</a:t>
            </a:r>
          </a:p>
          <a:p>
            <a:pPr algn="ctr" eaLnBrk="1" hangingPunct="1">
              <a:buClrTx/>
              <a:buSzTx/>
              <a:buFont typeface="Arial" panose="020B0604020202020204" pitchFamily="34" charset="0"/>
              <a:buNone/>
            </a:pPr>
            <a:r>
              <a:rPr lang="en-US" altLang="en-US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</a:t>
            </a:r>
            <a:r>
              <a:rPr lang="en-US" altLang="en-US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LaRC</a:t>
            </a:r>
            <a:endParaRPr lang="en-US" altLang="en-US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buClrTx/>
              <a:buSzTx/>
              <a:buFont typeface="Arial" panose="020B0604020202020204" pitchFamily="34" charset="0"/>
              <a:buNone/>
            </a:pPr>
            <a:r>
              <a:rPr lang="en-US" altLang="en-US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Hampton, Virginia</a:t>
            </a:r>
          </a:p>
        </p:txBody>
      </p:sp>
      <p:sp>
        <p:nvSpPr>
          <p:cNvPr id="3078" name="Text Box 4">
            <a:extLst>
              <a:ext uri="{FF2B5EF4-FFF2-40B4-BE49-F238E27FC236}">
                <a16:creationId xmlns:a16="http://schemas.microsoft.com/office/drawing/2014/main" id="{B6299CCC-CEA5-4871-BC05-0C1BDC265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8626" y="6457951"/>
            <a:ext cx="31000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FF9900"/>
              </a:buClr>
              <a:buSzPct val="10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0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lr>
                <a:srgbClr val="FF9900"/>
              </a:buClr>
              <a:buSzPct val="100000"/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SzPct val="100000"/>
              <a:buChar char="•"/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00000"/>
              <a:buChar char="•"/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ESSP Forum, 14 October 2020</a:t>
            </a:r>
            <a:endParaRPr lang="en-US" altLang="en-US" sz="16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BFF6EBA9-A845-464D-B38E-5BBAE5751E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40"/>
          <a:stretch/>
        </p:blipFill>
        <p:spPr bwMode="auto">
          <a:xfrm>
            <a:off x="11020" y="0"/>
            <a:ext cx="849153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3">
            <a:extLst>
              <a:ext uri="{FF2B5EF4-FFF2-40B4-BE49-F238E27FC236}">
                <a16:creationId xmlns:a16="http://schemas.microsoft.com/office/drawing/2014/main" id="{939B6FF0-83BF-4AB0-8FEF-6CC8A43295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73508" y="185386"/>
            <a:ext cx="3525584" cy="2803474"/>
          </a:xfrm>
          <a:noFill/>
          <a:ln w="19050">
            <a:solidFill>
              <a:srgbClr val="FFCC00"/>
            </a:solidFill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en-US" altLang="en-US" sz="1800" dirty="0">
                <a:latin typeface="Comic Sans MS" panose="030F0702030302020204" pitchFamily="66" charset="0"/>
              </a:rPr>
              <a:t>Three co-aligned instruments: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 dirty="0">
                <a:latin typeface="Comic Sans MS" panose="030F0702030302020204" pitchFamily="66" charset="0"/>
              </a:rPr>
              <a:t>CALIOP: polarization lidar</a:t>
            </a:r>
          </a:p>
          <a:p>
            <a:pPr lvl="1">
              <a:lnSpc>
                <a:spcPct val="80000"/>
              </a:lnSpc>
            </a:pPr>
            <a:r>
              <a:rPr lang="en-US" altLang="en-US" sz="1800" dirty="0">
                <a:latin typeface="Comic Sans MS" panose="030F0702030302020204" pitchFamily="66" charset="0"/>
              </a:rPr>
              <a:t>30 m vertical resolution </a:t>
            </a:r>
          </a:p>
          <a:p>
            <a:pPr lvl="1">
              <a:lnSpc>
                <a:spcPct val="80000"/>
              </a:lnSpc>
            </a:pPr>
            <a:r>
              <a:rPr lang="en-US" altLang="en-US" sz="1800" dirty="0">
                <a:latin typeface="Comic Sans MS" panose="030F0702030302020204" pitchFamily="66" charset="0"/>
              </a:rPr>
              <a:t>90 m footprint</a:t>
            </a:r>
          </a:p>
          <a:p>
            <a:pPr eaLnBrk="1" hangingPunct="1">
              <a:lnSpc>
                <a:spcPct val="80000"/>
              </a:lnSpc>
              <a:spcBef>
                <a:spcPct val="30000"/>
              </a:spcBef>
            </a:pPr>
            <a:r>
              <a:rPr lang="en-US" altLang="en-US" sz="1800" dirty="0">
                <a:latin typeface="Comic Sans MS" panose="030F0702030302020204" pitchFamily="66" charset="0"/>
              </a:rPr>
              <a:t>Imaging IR radiometer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800" dirty="0">
                <a:latin typeface="Comic Sans MS" panose="030F0702030302020204" pitchFamily="66" charset="0"/>
              </a:rPr>
              <a:t>8.6, 10.5, 12.0 um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800" dirty="0">
                <a:latin typeface="Comic Sans MS" panose="030F0702030302020204" pitchFamily="66" charset="0"/>
              </a:rPr>
              <a:t>60 km swath</a:t>
            </a:r>
          </a:p>
          <a:p>
            <a:pPr eaLnBrk="1" hangingPunct="1">
              <a:lnSpc>
                <a:spcPct val="80000"/>
              </a:lnSpc>
              <a:spcBef>
                <a:spcPct val="30000"/>
              </a:spcBef>
            </a:pPr>
            <a:r>
              <a:rPr lang="en-US" altLang="en-US" sz="1800" dirty="0">
                <a:latin typeface="Comic Sans MS" panose="030F0702030302020204" pitchFamily="66" charset="0"/>
              </a:rPr>
              <a:t>Wide-Field Camera</a:t>
            </a:r>
          </a:p>
          <a:p>
            <a:pPr lvl="1">
              <a:lnSpc>
                <a:spcPct val="80000"/>
              </a:lnSpc>
              <a:spcBef>
                <a:spcPct val="30000"/>
              </a:spcBef>
            </a:pPr>
            <a:r>
              <a:rPr lang="en-US" altLang="en-US" sz="1800" dirty="0">
                <a:latin typeface="Comic Sans MS" panose="030F0702030302020204" pitchFamily="66" charset="0"/>
              </a:rPr>
              <a:t>650 nm</a:t>
            </a:r>
          </a:p>
          <a:p>
            <a:pPr lvl="1">
              <a:lnSpc>
                <a:spcPct val="80000"/>
              </a:lnSpc>
              <a:spcBef>
                <a:spcPct val="30000"/>
              </a:spcBef>
            </a:pPr>
            <a:r>
              <a:rPr lang="en-US" altLang="en-US" sz="1800" dirty="0">
                <a:latin typeface="Comic Sans MS" panose="030F0702030302020204" pitchFamily="66" charset="0"/>
              </a:rPr>
              <a:t>60 km swath</a:t>
            </a:r>
          </a:p>
        </p:txBody>
      </p:sp>
      <p:sp>
        <p:nvSpPr>
          <p:cNvPr id="5124" name="Text Box 4">
            <a:extLst>
              <a:ext uri="{FF2B5EF4-FFF2-40B4-BE49-F238E27FC236}">
                <a16:creationId xmlns:a16="http://schemas.microsoft.com/office/drawing/2014/main" id="{DE67D996-8D7A-4D1C-BBDD-4CDB1409EE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8292" y="110949"/>
            <a:ext cx="2660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8F8F8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None/>
            </a:pPr>
            <a:r>
              <a:rPr kumimoji="1" lang="en-US" altLang="en-US" b="1" dirty="0">
                <a:solidFill>
                  <a:srgbClr val="FFFF00"/>
                </a:solidFill>
                <a:ea typeface="ヒラギノ角ゴ Pro W3"/>
                <a:cs typeface="ヒラギノ角ゴ Pro W3"/>
              </a:rPr>
              <a:t>First light: 7 June 2006</a:t>
            </a:r>
          </a:p>
        </p:txBody>
      </p:sp>
      <p:pic>
        <p:nvPicPr>
          <p:cNvPr id="5125" name="Picture 5">
            <a:extLst>
              <a:ext uri="{FF2B5EF4-FFF2-40B4-BE49-F238E27FC236}">
                <a16:creationId xmlns:a16="http://schemas.microsoft.com/office/drawing/2014/main" id="{FCD9CE63-B7D9-4520-B7C1-A954BA773A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2880" y="3185286"/>
            <a:ext cx="3066840" cy="3569213"/>
          </a:xfrm>
          <a:prstGeom prst="rect">
            <a:avLst/>
          </a:prstGeom>
          <a:noFill/>
          <a:ln w="38100">
            <a:solidFill>
              <a:srgbClr val="0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4">
            <a:extLst>
              <a:ext uri="{FF2B5EF4-FFF2-40B4-BE49-F238E27FC236}">
                <a16:creationId xmlns:a16="http://schemas.microsoft.com/office/drawing/2014/main" id="{99EAFFA0-3BD8-4072-BCD5-158B41CB9A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3494" y="136682"/>
            <a:ext cx="215956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8F8F8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None/>
            </a:pPr>
            <a:r>
              <a:rPr kumimoji="1" lang="en-US" altLang="en-US" b="1" dirty="0">
                <a:solidFill>
                  <a:srgbClr val="FFFF00"/>
                </a:solidFill>
                <a:ea typeface="ヒラギノ角ゴ Pro W3"/>
                <a:cs typeface="ヒラギノ角ゴ Pro W3"/>
              </a:rPr>
              <a:t>CALIPSO Satellite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A296C-B760-4FBE-A0A9-980C1C83B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CALIPSO Mission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9DFE94-5588-44D2-BD25-4B3C807A5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653" y="1516870"/>
            <a:ext cx="5985681" cy="4781562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Launched April 28, 2006</a:t>
            </a:r>
          </a:p>
          <a:p>
            <a:pPr lvl="1"/>
            <a:r>
              <a:rPr lang="en-US" sz="2000" dirty="0"/>
              <a:t>Initial </a:t>
            </a:r>
            <a:r>
              <a:rPr lang="en-US" dirty="0"/>
              <a:t>orbit</a:t>
            </a:r>
          </a:p>
          <a:p>
            <a:pPr lvl="2"/>
            <a:r>
              <a:rPr lang="en-US" dirty="0"/>
              <a:t>705 km altitude</a:t>
            </a:r>
          </a:p>
          <a:p>
            <a:pPr lvl="2"/>
            <a:r>
              <a:rPr lang="en-US" dirty="0"/>
              <a:t>In formation with A-train</a:t>
            </a:r>
          </a:p>
          <a:p>
            <a:pPr lvl="1"/>
            <a:r>
              <a:rPr lang="en-US" sz="2000" dirty="0"/>
              <a:t>Orbit lowered to 685 km in 2019</a:t>
            </a:r>
          </a:p>
          <a:p>
            <a:pPr lvl="1"/>
            <a:endParaRPr lang="en-US" sz="2000" dirty="0"/>
          </a:p>
          <a:p>
            <a:r>
              <a:rPr lang="en-US" sz="2400" dirty="0"/>
              <a:t>Nominal mission: 3 years</a:t>
            </a:r>
          </a:p>
          <a:p>
            <a:pPr lvl="1"/>
            <a:r>
              <a:rPr lang="en-US" sz="2000" dirty="0"/>
              <a:t>Now on orbit 14.5 years</a:t>
            </a:r>
          </a:p>
          <a:p>
            <a:pPr lvl="1"/>
            <a:endParaRPr lang="en-US" sz="2000" dirty="0"/>
          </a:p>
          <a:p>
            <a:r>
              <a:rPr lang="en-US" sz="2400" dirty="0"/>
              <a:t>Science data:</a:t>
            </a:r>
          </a:p>
          <a:p>
            <a:pPr lvl="1"/>
            <a:r>
              <a:rPr lang="en-US" dirty="0"/>
              <a:t>640</a:t>
            </a:r>
            <a:r>
              <a:rPr lang="en-US" sz="2000" dirty="0"/>
              <a:t> TB produced</a:t>
            </a:r>
          </a:p>
          <a:p>
            <a:pPr lvl="1"/>
            <a:r>
              <a:rPr lang="en-US" dirty="0"/>
              <a:t>&gt; 6,300</a:t>
            </a:r>
            <a:r>
              <a:rPr lang="en-US" sz="2000" dirty="0"/>
              <a:t> TB distributed</a:t>
            </a:r>
          </a:p>
          <a:p>
            <a:pPr lvl="1"/>
            <a:endParaRPr lang="en-US" sz="2000" dirty="0"/>
          </a:p>
          <a:p>
            <a:r>
              <a:rPr lang="en-US" sz="2400" dirty="0"/>
              <a:t>More than 3000 scientific publications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A6E5E7-40FB-442C-BFD1-B015EE9B5A25}"/>
              </a:ext>
            </a:extLst>
          </p:cNvPr>
          <p:cNvSpPr txBox="1"/>
          <p:nvPr/>
        </p:nvSpPr>
        <p:spPr>
          <a:xfrm>
            <a:off x="6496334" y="1765985"/>
            <a:ext cx="45704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CALIPSO scientific publications by year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F35867-C648-4EAC-A4E2-C078415CF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0890" y="2081289"/>
            <a:ext cx="6315952" cy="342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762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9" descr="JHJ_A_Train">
            <a:extLst>
              <a:ext uri="{FF2B5EF4-FFF2-40B4-BE49-F238E27FC236}">
                <a16:creationId xmlns:a16="http://schemas.microsoft.com/office/drawing/2014/main" id="{A735910C-AA69-465B-8B99-00B90A21A9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/>
          <a:stretch/>
        </p:blipFill>
        <p:spPr bwMode="auto">
          <a:xfrm>
            <a:off x="4402399" y="2047165"/>
            <a:ext cx="7789601" cy="4712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C7D959A-1349-4D03-BC95-6B8DB78E13ED}"/>
              </a:ext>
            </a:extLst>
          </p:cNvPr>
          <p:cNvSpPr txBox="1"/>
          <p:nvPr/>
        </p:nvSpPr>
        <p:spPr>
          <a:xfrm>
            <a:off x="398337" y="1086933"/>
            <a:ext cx="5879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Primary mission objectives are to provide vertically resolved aerosol and cloud measurements to: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47C1996-AC2A-4CB4-8F4E-B44599E88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Mission Science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2E5157-0164-4423-9457-968341CF1B9B}"/>
              </a:ext>
            </a:extLst>
          </p:cNvPr>
          <p:cNvSpPr txBox="1"/>
          <p:nvPr/>
        </p:nvSpPr>
        <p:spPr>
          <a:xfrm flipH="1">
            <a:off x="10031103" y="2271130"/>
            <a:ext cx="2101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A-train circa 2015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16F1394-CE40-45C3-96E8-0FA146AA2A50}"/>
              </a:ext>
            </a:extLst>
          </p:cNvPr>
          <p:cNvSpPr txBox="1"/>
          <p:nvPr/>
        </p:nvSpPr>
        <p:spPr>
          <a:xfrm>
            <a:off x="286603" y="2326561"/>
            <a:ext cx="396300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Quantify impacts of atmospheric aerosols on Earth’s radiation budget</a:t>
            </a:r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Enable improved estimates of the radiation budget at Earth’s surface</a:t>
            </a:r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Provide improved understanding of the response of clouds to global warming </a:t>
            </a:r>
          </a:p>
        </p:txBody>
      </p:sp>
    </p:spTree>
    <p:extLst>
      <p:ext uri="{BB962C8B-B14F-4D97-AF65-F5344CB8AC3E}">
        <p14:creationId xmlns:p14="http://schemas.microsoft.com/office/powerpoint/2010/main" val="75086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A7878D4-ADC1-42D7-8EAA-0BC5A9E632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171" t="8817" r="1699"/>
          <a:stretch/>
        </p:blipFill>
        <p:spPr>
          <a:xfrm>
            <a:off x="8254809" y="782930"/>
            <a:ext cx="2967479" cy="49689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A3E4471-7939-456C-A37F-74D17061947C}"/>
              </a:ext>
            </a:extLst>
          </p:cNvPr>
          <p:cNvSpPr txBox="1"/>
          <p:nvPr/>
        </p:nvSpPr>
        <p:spPr>
          <a:xfrm>
            <a:off x="9419845" y="6236507"/>
            <a:ext cx="26205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SW DARF (Oikawa et al. 2018)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85237C-3E22-44F2-8613-E391B42741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4898" y="5706573"/>
            <a:ext cx="3798888" cy="554322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7033D8FD-78D3-45E7-AF05-8AFB1E587ACF}"/>
              </a:ext>
            </a:extLst>
          </p:cNvPr>
          <p:cNvSpPr txBox="1"/>
          <p:nvPr/>
        </p:nvSpPr>
        <p:spPr>
          <a:xfrm>
            <a:off x="272143" y="5621500"/>
            <a:ext cx="25162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Zonal mean distribution of aerosol types, June through August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7AA6AAE-6868-4365-8B8F-1EDA3B0DBADE}"/>
              </a:ext>
            </a:extLst>
          </p:cNvPr>
          <p:cNvGrpSpPr/>
          <p:nvPr/>
        </p:nvGrpSpPr>
        <p:grpSpPr>
          <a:xfrm>
            <a:off x="2745379" y="4527014"/>
            <a:ext cx="4581983" cy="2176818"/>
            <a:chOff x="6962393" y="2717802"/>
            <a:chExt cx="5229607" cy="2522600"/>
          </a:xfrm>
        </p:grpSpPr>
        <p:pic>
          <p:nvPicPr>
            <p:cNvPr id="28" name="Picture 3">
              <a:extLst>
                <a:ext uri="{FF2B5EF4-FFF2-40B4-BE49-F238E27FC236}">
                  <a16:creationId xmlns:a16="http://schemas.microsoft.com/office/drawing/2014/main" id="{35F4D5CB-C8EC-45E8-AC9B-F25E20DEDE3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33" t="32524" r="16324"/>
            <a:stretch/>
          </p:blipFill>
          <p:spPr bwMode="auto">
            <a:xfrm>
              <a:off x="6962393" y="2717802"/>
              <a:ext cx="5229607" cy="2522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E80EE59-3CC2-4FC6-880F-ABBAD084AEBE}"/>
                </a:ext>
              </a:extLst>
            </p:cNvPr>
            <p:cNvSpPr txBox="1"/>
            <p:nvPr/>
          </p:nvSpPr>
          <p:spPr>
            <a:xfrm>
              <a:off x="8299122" y="4392318"/>
              <a:ext cx="8499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marine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11357C4-D278-4AF9-B586-3B09A001C9A6}"/>
                </a:ext>
              </a:extLst>
            </p:cNvPr>
            <p:cNvSpPr txBox="1"/>
            <p:nvPr/>
          </p:nvSpPr>
          <p:spPr>
            <a:xfrm>
              <a:off x="10121900" y="3429000"/>
              <a:ext cx="6731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dust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53198CC-F849-4DF6-A492-A7CE2D1EC1B1}"/>
                </a:ext>
              </a:extLst>
            </p:cNvPr>
            <p:cNvSpPr txBox="1"/>
            <p:nvPr/>
          </p:nvSpPr>
          <p:spPr>
            <a:xfrm>
              <a:off x="8864600" y="3609770"/>
              <a:ext cx="7927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smoke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4085F77-B074-4F11-ABD9-59911B9708A5}"/>
              </a:ext>
            </a:extLst>
          </p:cNvPr>
          <p:cNvGrpSpPr/>
          <p:nvPr/>
        </p:nvGrpSpPr>
        <p:grpSpPr>
          <a:xfrm>
            <a:off x="2486884" y="714690"/>
            <a:ext cx="5229607" cy="3336453"/>
            <a:chOff x="1742364" y="742949"/>
            <a:chExt cx="9144000" cy="6027245"/>
          </a:xfrm>
        </p:grpSpPr>
        <p:pic>
          <p:nvPicPr>
            <p:cNvPr id="33" name="Picture 1">
              <a:extLst>
                <a:ext uri="{FF2B5EF4-FFF2-40B4-BE49-F238E27FC236}">
                  <a16:creationId xmlns:a16="http://schemas.microsoft.com/office/drawing/2014/main" id="{EDAACE4F-D753-441C-9AB2-F527CCEC3A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2364" y="742949"/>
              <a:ext cx="9144000" cy="6016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34" name="Text Box 15">
              <a:extLst>
                <a:ext uri="{FF2B5EF4-FFF2-40B4-BE49-F238E27FC236}">
                  <a16:creationId xmlns:a16="http://schemas.microsoft.com/office/drawing/2014/main" id="{E91AD85B-020D-4F92-83D7-E7FFBBFB59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08695" y="6265860"/>
              <a:ext cx="2787126" cy="504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defTabSz="457200"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457200"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457200"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457200"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457200" eaLnBrk="0" hangingPunct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ts val="675"/>
                </a:spcBef>
                <a:buClr>
                  <a:srgbClr val="000000"/>
                </a:buClr>
                <a:buSzPct val="100000"/>
              </a:pPr>
              <a:r>
                <a:rPr lang="en-US" altLang="en-US" sz="1200" b="1" dirty="0">
                  <a:solidFill>
                    <a:srgbClr val="FFFF00"/>
                  </a:solidFill>
                  <a:ea typeface="Arial Unicode MS" pitchFamily="34" charset="-128"/>
                </a:rPr>
                <a:t>Liu et al, JGR, 2008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33294805-AF09-4406-9C3D-62AA525B45D5}"/>
              </a:ext>
            </a:extLst>
          </p:cNvPr>
          <p:cNvSpPr txBox="1"/>
          <p:nvPr/>
        </p:nvSpPr>
        <p:spPr>
          <a:xfrm>
            <a:off x="4158986" y="313716"/>
            <a:ext cx="2172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Aerosol Transport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36CA827-909E-45E1-A49E-BE90B45CB638}"/>
              </a:ext>
            </a:extLst>
          </p:cNvPr>
          <p:cNvSpPr txBox="1"/>
          <p:nvPr/>
        </p:nvSpPr>
        <p:spPr>
          <a:xfrm>
            <a:off x="8254809" y="313716"/>
            <a:ext cx="2967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Aerosol Radiative Effects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C2647AA-C615-44CE-8A69-E3BA8DC858AB}"/>
              </a:ext>
            </a:extLst>
          </p:cNvPr>
          <p:cNvSpPr txBox="1"/>
          <p:nvPr/>
        </p:nvSpPr>
        <p:spPr>
          <a:xfrm>
            <a:off x="3930910" y="4168478"/>
            <a:ext cx="2518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Aerosol Composition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BC914E2-6545-4699-8214-CB82F4ABE5B8}"/>
              </a:ext>
            </a:extLst>
          </p:cNvPr>
          <p:cNvSpPr txBox="1"/>
          <p:nvPr/>
        </p:nvSpPr>
        <p:spPr>
          <a:xfrm>
            <a:off x="619696" y="2032718"/>
            <a:ext cx="18671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Sahara dust  outbreak, Aug 2007</a:t>
            </a:r>
          </a:p>
        </p:txBody>
      </p:sp>
      <p:sp>
        <p:nvSpPr>
          <p:cNvPr id="39" name="Title 38">
            <a:extLst>
              <a:ext uri="{FF2B5EF4-FFF2-40B4-BE49-F238E27FC236}">
                <a16:creationId xmlns:a16="http://schemas.microsoft.com/office/drawing/2014/main" id="{777CA902-38FD-48BB-9046-9AE301107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606" y="94770"/>
            <a:ext cx="3239914" cy="561467"/>
          </a:xfrm>
        </p:spPr>
        <p:txBody>
          <a:bodyPr/>
          <a:lstStyle/>
          <a:p>
            <a:pPr algn="l"/>
            <a:r>
              <a:rPr lang="en-US" dirty="0"/>
              <a:t>Science Capabilities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BA189F6-F569-4B94-A524-3551CA13B17D}"/>
              </a:ext>
            </a:extLst>
          </p:cNvPr>
          <p:cNvSpPr txBox="1"/>
          <p:nvPr/>
        </p:nvSpPr>
        <p:spPr>
          <a:xfrm>
            <a:off x="6313221" y="5547220"/>
            <a:ext cx="694605" cy="3187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smoke</a:t>
            </a:r>
          </a:p>
        </p:txBody>
      </p:sp>
    </p:spTree>
    <p:extLst>
      <p:ext uri="{BB962C8B-B14F-4D97-AF65-F5344CB8AC3E}">
        <p14:creationId xmlns:p14="http://schemas.microsoft.com/office/powerpoint/2010/main" val="1675678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CE9314B5-F32D-4FCC-AD61-D5B9134F83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324" y="999461"/>
            <a:ext cx="2491539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8AF23350-D0B2-477D-BF7C-6A99C7901E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5537" y="629575"/>
            <a:ext cx="42185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Calibri" panose="020F0502020204030204" pitchFamily="34" charset="0"/>
              </a:rPr>
              <a:t>CALIOP-</a:t>
            </a:r>
            <a:r>
              <a:rPr lang="en-US" altLang="en-US" sz="1800" dirty="0" err="1">
                <a:latin typeface="Calibri" panose="020F0502020204030204" pitchFamily="34" charset="0"/>
              </a:rPr>
              <a:t>CloudSat</a:t>
            </a:r>
            <a:r>
              <a:rPr lang="en-US" altLang="en-US" sz="1800" dirty="0">
                <a:latin typeface="Calibri" panose="020F0502020204030204" pitchFamily="34" charset="0"/>
              </a:rPr>
              <a:t>                      MODIS + GEO</a:t>
            </a:r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3D0EA97F-A593-40B8-93E8-C0F055E06E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536" y="999461"/>
            <a:ext cx="2531462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C985FE1F-B9E1-4E6C-9B79-4B3692E153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362" y="4023882"/>
            <a:ext cx="2405777" cy="2360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D12717B1-80FB-4AD9-9E50-0193507AC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8124" y="4028411"/>
            <a:ext cx="2411690" cy="2341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8">
            <a:extLst>
              <a:ext uri="{FF2B5EF4-FFF2-40B4-BE49-F238E27FC236}">
                <a16:creationId xmlns:a16="http://schemas.microsoft.com/office/drawing/2014/main" id="{9F66B393-D118-4637-B4C2-045A75EDC9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606" y="1513353"/>
            <a:ext cx="992646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Calibri" panose="020F0502020204030204" pitchFamily="34" charset="0"/>
              </a:rPr>
              <a:t>Vertical Cloud Fraction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 dirty="0"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 dirty="0"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 dirty="0"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 dirty="0"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 dirty="0"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 dirty="0"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 dirty="0"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Calibri" panose="020F0502020204030204" pitchFamily="34" charset="0"/>
              </a:rPr>
              <a:t>Cloud Radiative Effect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Calibri" panose="020F0502020204030204" pitchFamily="34" charset="0"/>
              </a:rPr>
              <a:t>(K/day)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AF2D1A3-5DD9-4E36-9922-6E0D9B615A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654" y="3627226"/>
            <a:ext cx="4941311" cy="2991921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76F2F15A-572A-45EC-82B0-C74BEFF009F2}"/>
              </a:ext>
            </a:extLst>
          </p:cNvPr>
          <p:cNvGrpSpPr/>
          <p:nvPr/>
        </p:nvGrpSpPr>
        <p:grpSpPr>
          <a:xfrm>
            <a:off x="6727507" y="725571"/>
            <a:ext cx="5121458" cy="2267550"/>
            <a:chOff x="521156" y="79337"/>
            <a:chExt cx="5035619" cy="2189935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AFC1349-E239-48F5-9955-764385CB770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156" y="79337"/>
              <a:ext cx="5035619" cy="1819905"/>
            </a:xfrm>
            <a:prstGeom prst="rect">
              <a:avLst/>
            </a:prstGeom>
          </p:spPr>
        </p:pic>
        <p:sp>
          <p:nvSpPr>
            <p:cNvPr id="15" name="Text Box 242">
              <a:extLst>
                <a:ext uri="{FF2B5EF4-FFF2-40B4-BE49-F238E27FC236}">
                  <a16:creationId xmlns:a16="http://schemas.microsoft.com/office/drawing/2014/main" id="{E383DF61-18BE-49B1-80D9-24A24193684C}"/>
                </a:ext>
              </a:extLst>
            </p:cNvPr>
            <p:cNvSpPr txBox="1"/>
            <p:nvPr/>
          </p:nvSpPr>
          <p:spPr>
            <a:xfrm>
              <a:off x="1465942" y="1895281"/>
              <a:ext cx="4090833" cy="373991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just">
                <a:spcBef>
                  <a:spcPts val="0"/>
                </a:spcBef>
                <a:spcAft>
                  <a:spcPts val="600"/>
                </a:spcAft>
              </a:pPr>
              <a:r>
                <a:rPr lang="en-US" sz="1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Decomposition of </a:t>
              </a:r>
              <a:r>
                <a:rPr lang="en-US" sz="1000" dirty="0"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LW</a:t>
              </a:r>
              <a:r>
                <a:rPr lang="en-US" sz="1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cloud feedback from CALIOP, and comparisons with the LMDZ climate model </a:t>
              </a:r>
              <a:r>
                <a:rPr lang="en-US" sz="1000" dirty="0"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(</a:t>
              </a:r>
              <a:r>
                <a:rPr lang="en-US" sz="1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from Vaillant de Guelis et al., 2018).</a:t>
              </a:r>
            </a:p>
            <a:p>
              <a:pPr marL="0" marR="0" algn="just">
                <a:spcBef>
                  <a:spcPts val="0"/>
                </a:spcBef>
                <a:spcAft>
                  <a:spcPts val="600"/>
                </a:spcAft>
              </a:pPr>
              <a:r>
                <a:rPr lang="en-US" sz="1200" dirty="0">
                  <a:effectLst/>
                  <a:latin typeface="Garamond" panose="02020404030301010803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E0AB36FE-E8FA-434D-BB25-6968C9767712}"/>
              </a:ext>
            </a:extLst>
          </p:cNvPr>
          <p:cNvSpPr txBox="1"/>
          <p:nvPr/>
        </p:nvSpPr>
        <p:spPr>
          <a:xfrm>
            <a:off x="1405113" y="243458"/>
            <a:ext cx="4865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From Cloud Occurrence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to Cloud Heating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41D7F7D-5007-45D7-8AE4-CC94CF417F73}"/>
              </a:ext>
            </a:extLst>
          </p:cNvPr>
          <p:cNvSpPr txBox="1"/>
          <p:nvPr/>
        </p:nvSpPr>
        <p:spPr>
          <a:xfrm>
            <a:off x="7842525" y="357421"/>
            <a:ext cx="3185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Cloud Radiative Feedbacks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EC89779-AA1F-4B8F-859E-2A13AA660D4D}"/>
              </a:ext>
            </a:extLst>
          </p:cNvPr>
          <p:cNvSpPr txBox="1"/>
          <p:nvPr/>
        </p:nvSpPr>
        <p:spPr>
          <a:xfrm>
            <a:off x="8146406" y="3309582"/>
            <a:ext cx="2531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Global Energy Flows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57887C2-D03C-4AFC-8BDC-D6D23F34490C}"/>
              </a:ext>
            </a:extLst>
          </p:cNvPr>
          <p:cNvSpPr txBox="1"/>
          <p:nvPr/>
        </p:nvSpPr>
        <p:spPr>
          <a:xfrm>
            <a:off x="600428" y="6333716"/>
            <a:ext cx="16093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(Kato et al. 2019)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E348D5D-8C85-46F2-9E3C-01B0465766FC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4" t="89696" r="15662"/>
          <a:stretch/>
        </p:blipFill>
        <p:spPr>
          <a:xfrm>
            <a:off x="1123736" y="6155740"/>
            <a:ext cx="4585648" cy="53443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63BFED6-1010-4A3B-A9CB-72988F67E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041" y="78250"/>
            <a:ext cx="9986346" cy="909318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CALIPSO has also provided a wide variety of unanticipated results</a:t>
            </a:r>
          </a:p>
        </p:txBody>
      </p:sp>
      <p:pic>
        <p:nvPicPr>
          <p:cNvPr id="5" name="Picture 4" descr="A picture containing outdoor, building, colorful, group&#10;&#10;Description automatically generated">
            <a:extLst>
              <a:ext uri="{FF2B5EF4-FFF2-40B4-BE49-F238E27FC236}">
                <a16:creationId xmlns:a16="http://schemas.microsoft.com/office/drawing/2014/main" id="{B8E1E302-45A1-4347-9A38-FC0C4E303C1A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61" r="25360"/>
          <a:stretch/>
        </p:blipFill>
        <p:spPr>
          <a:xfrm>
            <a:off x="8299704" y="843777"/>
            <a:ext cx="2922964" cy="52400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DBDAB26-DAF1-470C-8342-FD46D7DA40A1}"/>
              </a:ext>
            </a:extLst>
          </p:cNvPr>
          <p:cNvSpPr txBox="1"/>
          <p:nvPr/>
        </p:nvSpPr>
        <p:spPr>
          <a:xfrm>
            <a:off x="8038442" y="6082440"/>
            <a:ext cx="3754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Average monthly blowing snow frequency over Antarctica, 2006-2017 (courtesy of Steve Palm)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EBBF5A6-96D1-401D-9472-9395D87B69F2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877"/>
          <a:stretch/>
        </p:blipFill>
        <p:spPr>
          <a:xfrm>
            <a:off x="99508" y="3924174"/>
            <a:ext cx="6769377" cy="25170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52A5984-98E9-4222-8E07-406FE06254A9}"/>
              </a:ext>
            </a:extLst>
          </p:cNvPr>
          <p:cNvSpPr txBox="1"/>
          <p:nvPr/>
        </p:nvSpPr>
        <p:spPr>
          <a:xfrm>
            <a:off x="333311" y="3426249"/>
            <a:ext cx="4585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Time-height cross sections of CALIOP stratospheric aerosol extinction (Jan 2007 to Dec 2017)  (Kar et al., 2019):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4A9CAEC-07D0-4317-920D-847CBEAEFBD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22" t="2481" b="15"/>
          <a:stretch/>
        </p:blipFill>
        <p:spPr>
          <a:xfrm>
            <a:off x="4137240" y="965024"/>
            <a:ext cx="2922964" cy="2536012"/>
          </a:xfrm>
          <a:prstGeom prst="rect">
            <a:avLst/>
          </a:prstGeom>
        </p:spPr>
      </p:pic>
      <p:sp>
        <p:nvSpPr>
          <p:cNvPr id="12" name="Text Box 5">
            <a:extLst>
              <a:ext uri="{FF2B5EF4-FFF2-40B4-BE49-F238E27FC236}">
                <a16:creationId xmlns:a16="http://schemas.microsoft.com/office/drawing/2014/main" id="{B2864C84-37C6-4C45-B596-75B78AF00C8B}"/>
              </a:ext>
            </a:extLst>
          </p:cNvPr>
          <p:cNvSpPr txBox="1"/>
          <p:nvPr/>
        </p:nvSpPr>
        <p:spPr>
          <a:xfrm>
            <a:off x="1123736" y="1347945"/>
            <a:ext cx="3013504" cy="909318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en-US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lobal distribution of i</a:t>
            </a:r>
            <a:r>
              <a:rPr lang="en-US" sz="1400" dirty="0">
                <a:ea typeface="Calibri" panose="020F0502020204030204" pitchFamily="34" charset="0"/>
                <a:cs typeface="Times New Roman" panose="02020603050405020304" pitchFamily="18" charset="0"/>
              </a:rPr>
              <a:t>ce particle concentrations </a:t>
            </a:r>
            <a:r>
              <a:rPr lang="en-US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for cirrus below -40 C (adapted from </a:t>
            </a:r>
            <a:r>
              <a:rPr lang="en-US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Gry</a:t>
            </a:r>
            <a:r>
              <a:rPr lang="en-US" sz="1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speerdt</a:t>
            </a:r>
            <a:r>
              <a:rPr lang="en-US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et al., 2018)</a:t>
            </a:r>
          </a:p>
        </p:txBody>
      </p:sp>
    </p:spTree>
    <p:extLst>
      <p:ext uri="{BB962C8B-B14F-4D97-AF65-F5344CB8AC3E}">
        <p14:creationId xmlns:p14="http://schemas.microsoft.com/office/powerpoint/2010/main" val="741671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2280</TotalTime>
  <Words>351</Words>
  <Application>Microsoft Office PowerPoint</Application>
  <PresentationFormat>Widescreen</PresentationFormat>
  <Paragraphs>80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Comic Sans MS</vt:lpstr>
      <vt:lpstr>Garamond</vt:lpstr>
      <vt:lpstr>Wingdings</vt:lpstr>
      <vt:lpstr>Office Theme</vt:lpstr>
      <vt:lpstr>PowerPoint Presentation</vt:lpstr>
      <vt:lpstr>PowerPoint Presentation</vt:lpstr>
      <vt:lpstr>The CALIPSO Mission</vt:lpstr>
      <vt:lpstr>Mission Science</vt:lpstr>
      <vt:lpstr>Science Capabilities</vt:lpstr>
      <vt:lpstr>PowerPoint Presentation</vt:lpstr>
      <vt:lpstr>CALIPSO has also provided a wide variety of unanticipated results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Active Observations for Understanding Climate   Dave Winker1, Helene Chepfer2, Seiji Kato1, and Thibault Vaillant de Guelis2  1) NASA Langley Research Ctr, Hampton 2) LMD/IPSL &amp; UPMC, Paris</dc:title>
  <dc:creator>Winker, David M. (LARC-E304)</dc:creator>
  <cp:lastModifiedBy>Winker, David M. (LARC-E304)</cp:lastModifiedBy>
  <cp:revision>38</cp:revision>
  <dcterms:created xsi:type="dcterms:W3CDTF">2020-10-12T05:15:00Z</dcterms:created>
  <dcterms:modified xsi:type="dcterms:W3CDTF">2020-10-13T19:15:08Z</dcterms:modified>
</cp:coreProperties>
</file>