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0"/>
  </p:notesMasterIdLst>
  <p:sldIdLst>
    <p:sldId id="3694" r:id="rId2"/>
    <p:sldId id="3738" r:id="rId3"/>
    <p:sldId id="3075" r:id="rId4"/>
    <p:sldId id="358" r:id="rId5"/>
    <p:sldId id="537" r:id="rId6"/>
    <p:sldId id="267" r:id="rId7"/>
    <p:sldId id="3142" r:id="rId8"/>
    <p:sldId id="3710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D6EC"/>
    <a:srgbClr val="112D53"/>
    <a:srgbClr val="0066FF"/>
    <a:srgbClr val="668000"/>
    <a:srgbClr val="ECECEC"/>
    <a:srgbClr val="CCE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74" autoAdjust="0"/>
    <p:restoredTop sz="89907" autoAdjust="0"/>
  </p:normalViewPr>
  <p:slideViewPr>
    <p:cSldViewPr snapToGrid="0" snapToObjects="1">
      <p:cViewPr varScale="1">
        <p:scale>
          <a:sx n="218" d="100"/>
          <a:sy n="218" d="100"/>
        </p:scale>
        <p:origin x="1512" y="200"/>
      </p:cViewPr>
      <p:guideLst>
        <p:guide orient="horz" pos="456"/>
        <p:guide pos="264"/>
        <p:guide orient="horz" pos="2260"/>
        <p:guide pos="2980"/>
      </p:guideLst>
    </p:cSldViewPr>
  </p:slideViewPr>
  <p:outlineViewPr>
    <p:cViewPr>
      <p:scale>
        <a:sx n="33" d="100"/>
        <a:sy n="33" d="100"/>
      </p:scale>
      <p:origin x="0" y="-3833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3" d="100"/>
        <a:sy n="173" d="100"/>
      </p:scale>
      <p:origin x="0" y="-6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10/13/20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1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46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07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2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k object 16">
            <a:extLst>
              <a:ext uri="{FF2B5EF4-FFF2-40B4-BE49-F238E27FC236}">
                <a16:creationId xmlns:a16="http://schemas.microsoft.com/office/drawing/2014/main" id="{05EF36DB-9F80-5C4C-923E-F586DAA2156B}"/>
              </a:ext>
            </a:extLst>
          </p:cNvPr>
          <p:cNvSpPr/>
          <p:nvPr userDrawn="1"/>
        </p:nvSpPr>
        <p:spPr>
          <a:xfrm>
            <a:off x="1" y="0"/>
            <a:ext cx="9143999" cy="694944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199"/>
                </a:lnTo>
                <a:lnTo>
                  <a:pt x="0" y="7315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bk object 17">
            <a:extLst>
              <a:ext uri="{FF2B5EF4-FFF2-40B4-BE49-F238E27FC236}">
                <a16:creationId xmlns:a16="http://schemas.microsoft.com/office/drawing/2014/main" id="{81AFF77D-EDC3-624A-B3E7-4F1B9304F76C}"/>
              </a:ext>
            </a:extLst>
          </p:cNvPr>
          <p:cNvSpPr/>
          <p:nvPr userDrawn="1"/>
        </p:nvSpPr>
        <p:spPr>
          <a:xfrm>
            <a:off x="1742028" y="3584447"/>
            <a:ext cx="7401971" cy="3364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1865" y="447039"/>
            <a:ext cx="2769575" cy="84042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11" y="635635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177270" y="4098642"/>
            <a:ext cx="3948194" cy="755848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0B5E3-489A-5343-A656-AA03E3B00FAA}"/>
              </a:ext>
            </a:extLst>
          </p:cNvPr>
          <p:cNvSpPr/>
          <p:nvPr userDrawn="1"/>
        </p:nvSpPr>
        <p:spPr>
          <a:xfrm>
            <a:off x="5933440" y="538480"/>
            <a:ext cx="1849120" cy="7489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975789-EDD4-9740-BA43-2545AFE14A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6431" y="102460"/>
            <a:ext cx="2584098" cy="16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1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BA2BC-527D-4FAC-AD3D-851F8424A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DF7F-4698-4C79-B845-5813862E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2F9F4-B029-4B99-8B13-7BA152B7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D42B2-DA84-4EAC-AD56-67318FA24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D31501EB-9527-4ADD-B9B2-89B51ADF89BF}"/>
              </a:ext>
            </a:extLst>
          </p:cNvPr>
          <p:cNvSpPr>
            <a:spLocks/>
          </p:cNvSpPr>
          <p:nvPr userDrawn="1"/>
        </p:nvSpPr>
        <p:spPr bwMode="auto">
          <a:xfrm>
            <a:off x="-346434" y="0"/>
            <a:ext cx="9490434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21278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297712"/>
            <a:ext cx="9144000" cy="6285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672150C-F1D3-2B40-8653-DCAC3538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9E1C895-FDE9-EC46-9879-4BFA57C1BB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EA6A350-7B97-0445-AD2D-A2775CE5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4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80010" y="-32327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111760"/>
            <a:ext cx="9144000" cy="647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5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9144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104145"/>
            <a:ext cx="7795260" cy="461665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400383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0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FB39B-0C45-4D43-9F12-3C3162DA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E2ABD-198F-48E5-B96A-2993BF0A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52BA-BCE6-42E0-A116-B3A83A69A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43F6-F222-4D3A-ACAB-72C5750E0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811A4-903C-4325-84D6-AF037AC9D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</p:spTree>
    <p:extLst>
      <p:ext uri="{BB962C8B-B14F-4D97-AF65-F5344CB8AC3E}">
        <p14:creationId xmlns:p14="http://schemas.microsoft.com/office/powerpoint/2010/main" val="7622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33" r:id="rId3"/>
    <p:sldLayoutId id="2147483714" r:id="rId4"/>
    <p:sldLayoutId id="2147483718" r:id="rId5"/>
    <p:sldLayoutId id="2147483711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tif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jpeg"/><Relationship Id="rId21" Type="http://schemas.openxmlformats.org/officeDocument/2006/relationships/image" Target="../media/image5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5.pn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F6938CA-4FFB-7847-9784-140F153B3603}"/>
              </a:ext>
            </a:extLst>
          </p:cNvPr>
          <p:cNvGrpSpPr/>
          <p:nvPr/>
        </p:nvGrpSpPr>
        <p:grpSpPr>
          <a:xfrm>
            <a:off x="710217" y="2804056"/>
            <a:ext cx="4109085" cy="431354"/>
            <a:chOff x="5014909" y="1147993"/>
            <a:chExt cx="4860923" cy="510278"/>
          </a:xfrm>
          <a:effectLst>
            <a:outerShdw blurRad="317500" sx="102000" sy="102000" algn="ctr" rotWithShape="0">
              <a:schemeClr val="accent1">
                <a:lumMod val="50000"/>
                <a:alpha val="40000"/>
              </a:schemeClr>
            </a:outerShdw>
          </a:effectLst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AF998B4-14D8-2742-9FA1-C23E547E83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14909" y="1147993"/>
              <a:ext cx="2364287" cy="510278"/>
              <a:chOff x="339725" y="371475"/>
              <a:chExt cx="2647951" cy="571500"/>
            </a:xfrm>
            <a:solidFill>
              <a:srgbClr val="65CBF9"/>
            </a:solidFill>
          </p:grpSpPr>
          <p:sp>
            <p:nvSpPr>
              <p:cNvPr id="38" name="Freeform 55">
                <a:extLst>
                  <a:ext uri="{FF2B5EF4-FFF2-40B4-BE49-F238E27FC236}">
                    <a16:creationId xmlns:a16="http://schemas.microsoft.com/office/drawing/2014/main" id="{DC9E97D1-D3CA-574B-A2A7-9531DE1E6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39" name="Freeform 56">
                <a:extLst>
                  <a:ext uri="{FF2B5EF4-FFF2-40B4-BE49-F238E27FC236}">
                    <a16:creationId xmlns:a16="http://schemas.microsoft.com/office/drawing/2014/main" id="{F4B373C5-6A61-5246-8797-6E4BD803C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0" name="Freeform 57">
                <a:extLst>
                  <a:ext uri="{FF2B5EF4-FFF2-40B4-BE49-F238E27FC236}">
                    <a16:creationId xmlns:a16="http://schemas.microsoft.com/office/drawing/2014/main" id="{C6FBCAE4-DEF4-B94F-BE2D-71FAC1CD1A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6492482F-28FD-5943-A422-92A6F6C72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2" name="Freeform 59">
                <a:extLst>
                  <a:ext uri="{FF2B5EF4-FFF2-40B4-BE49-F238E27FC236}">
                    <a16:creationId xmlns:a16="http://schemas.microsoft.com/office/drawing/2014/main" id="{E995C6D0-3ACF-9D4F-A9A8-36A7F3B8E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3" name="Freeform 60">
                <a:extLst>
                  <a:ext uri="{FF2B5EF4-FFF2-40B4-BE49-F238E27FC236}">
                    <a16:creationId xmlns:a16="http://schemas.microsoft.com/office/drawing/2014/main" id="{56382F00-B897-2E40-8F6E-739C9B6FB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4" name="Freeform 61">
                <a:extLst>
                  <a:ext uri="{FF2B5EF4-FFF2-40B4-BE49-F238E27FC236}">
                    <a16:creationId xmlns:a16="http://schemas.microsoft.com/office/drawing/2014/main" id="{1E02AE62-2EA7-084E-B61A-28CAE2D68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9FA3C5C-3560-CD43-ABFD-E257614EFE6C}"/>
                </a:ext>
              </a:extLst>
            </p:cNvPr>
            <p:cNvGrpSpPr/>
            <p:nvPr/>
          </p:nvGrpSpPr>
          <p:grpSpPr>
            <a:xfrm>
              <a:off x="7506206" y="1181604"/>
              <a:ext cx="2369626" cy="450144"/>
              <a:chOff x="4764088" y="3179763"/>
              <a:chExt cx="2657475" cy="504825"/>
            </a:xfrm>
            <a:solidFill>
              <a:schemeClr val="bg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D7343EF2-D28E-8548-B29A-A4B93E882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3179763"/>
                <a:ext cx="300038" cy="504825"/>
              </a:xfrm>
              <a:custGeom>
                <a:avLst/>
                <a:gdLst>
                  <a:gd name="T0" fmla="*/ 14 w 80"/>
                  <a:gd name="T1" fmla="*/ 94 h 132"/>
                  <a:gd name="T2" fmla="*/ 40 w 80"/>
                  <a:gd name="T3" fmla="*/ 120 h 132"/>
                  <a:gd name="T4" fmla="*/ 65 w 80"/>
                  <a:gd name="T5" fmla="*/ 96 h 132"/>
                  <a:gd name="T6" fmla="*/ 35 w 80"/>
                  <a:gd name="T7" fmla="*/ 69 h 132"/>
                  <a:gd name="T8" fmla="*/ 3 w 80"/>
                  <a:gd name="T9" fmla="*/ 35 h 132"/>
                  <a:gd name="T10" fmla="*/ 41 w 80"/>
                  <a:gd name="T11" fmla="*/ 0 h 132"/>
                  <a:gd name="T12" fmla="*/ 77 w 80"/>
                  <a:gd name="T13" fmla="*/ 33 h 132"/>
                  <a:gd name="T14" fmla="*/ 63 w 80"/>
                  <a:gd name="T15" fmla="*/ 33 h 132"/>
                  <a:gd name="T16" fmla="*/ 40 w 80"/>
                  <a:gd name="T17" fmla="*/ 12 h 132"/>
                  <a:gd name="T18" fmla="*/ 17 w 80"/>
                  <a:gd name="T19" fmla="*/ 34 h 132"/>
                  <a:gd name="T20" fmla="*/ 48 w 80"/>
                  <a:gd name="T21" fmla="*/ 60 h 132"/>
                  <a:gd name="T22" fmla="*/ 80 w 80"/>
                  <a:gd name="T23" fmla="*/ 95 h 132"/>
                  <a:gd name="T24" fmla="*/ 40 w 80"/>
                  <a:gd name="T25" fmla="*/ 132 h 132"/>
                  <a:gd name="T26" fmla="*/ 0 w 80"/>
                  <a:gd name="T27" fmla="*/ 94 h 132"/>
                  <a:gd name="T28" fmla="*/ 14 w 80"/>
                  <a:gd name="T29" fmla="*/ 9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32">
                    <a:moveTo>
                      <a:pt x="14" y="94"/>
                    </a:moveTo>
                    <a:cubicBezTo>
                      <a:pt x="16" y="116"/>
                      <a:pt x="32" y="120"/>
                      <a:pt x="40" y="120"/>
                    </a:cubicBezTo>
                    <a:cubicBezTo>
                      <a:pt x="53" y="120"/>
                      <a:pt x="65" y="110"/>
                      <a:pt x="65" y="96"/>
                    </a:cubicBezTo>
                    <a:cubicBezTo>
                      <a:pt x="65" y="78"/>
                      <a:pt x="50" y="74"/>
                      <a:pt x="35" y="69"/>
                    </a:cubicBezTo>
                    <a:cubicBezTo>
                      <a:pt x="25" y="66"/>
                      <a:pt x="3" y="59"/>
                      <a:pt x="3" y="35"/>
                    </a:cubicBezTo>
                    <a:cubicBezTo>
                      <a:pt x="2" y="13"/>
                      <a:pt x="21" y="0"/>
                      <a:pt x="41" y="0"/>
                    </a:cubicBezTo>
                    <a:cubicBezTo>
                      <a:pt x="56" y="0"/>
                      <a:pt x="75" y="9"/>
                      <a:pt x="77" y="33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1" y="25"/>
                      <a:pt x="57" y="12"/>
                      <a:pt x="40" y="12"/>
                    </a:cubicBezTo>
                    <a:cubicBezTo>
                      <a:pt x="27" y="12"/>
                      <a:pt x="17" y="21"/>
                      <a:pt x="17" y="34"/>
                    </a:cubicBezTo>
                    <a:cubicBezTo>
                      <a:pt x="17" y="50"/>
                      <a:pt x="29" y="53"/>
                      <a:pt x="48" y="60"/>
                    </a:cubicBezTo>
                    <a:cubicBezTo>
                      <a:pt x="61" y="65"/>
                      <a:pt x="80" y="71"/>
                      <a:pt x="80" y="95"/>
                    </a:cubicBezTo>
                    <a:cubicBezTo>
                      <a:pt x="80" y="116"/>
                      <a:pt x="64" y="132"/>
                      <a:pt x="40" y="132"/>
                    </a:cubicBezTo>
                    <a:cubicBezTo>
                      <a:pt x="19" y="132"/>
                      <a:pt x="1" y="119"/>
                      <a:pt x="0" y="94"/>
                    </a:cubicBezTo>
                    <a:lnTo>
                      <a:pt x="14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BE20F93-C408-0844-B398-347266132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179763"/>
                <a:ext cx="468313" cy="504825"/>
              </a:xfrm>
              <a:custGeom>
                <a:avLst/>
                <a:gdLst>
                  <a:gd name="T0" fmla="*/ 125 w 125"/>
                  <a:gd name="T1" fmla="*/ 96 h 132"/>
                  <a:gd name="T2" fmla="*/ 66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6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5" y="30"/>
                      <a:pt x="91" y="13"/>
                      <a:pt x="66" y="13"/>
                    </a:cubicBezTo>
                    <a:cubicBezTo>
                      <a:pt x="36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9A3D9C59-0C09-F34E-8561-4E435C62D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088" y="3187701"/>
                <a:ext cx="5238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9098E31-84AE-D240-AD28-667FB0F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187701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2 h 309"/>
                  <a:gd name="T6" fmla="*/ 33 w 167"/>
                  <a:gd name="T7" fmla="*/ 32 h 309"/>
                  <a:gd name="T8" fmla="*/ 33 w 167"/>
                  <a:gd name="T9" fmla="*/ 138 h 309"/>
                  <a:gd name="T10" fmla="*/ 165 w 167"/>
                  <a:gd name="T11" fmla="*/ 138 h 309"/>
                  <a:gd name="T12" fmla="*/ 165 w 167"/>
                  <a:gd name="T13" fmla="*/ 169 h 309"/>
                  <a:gd name="T14" fmla="*/ 33 w 167"/>
                  <a:gd name="T15" fmla="*/ 169 h 309"/>
                  <a:gd name="T16" fmla="*/ 33 w 167"/>
                  <a:gd name="T17" fmla="*/ 277 h 309"/>
                  <a:gd name="T18" fmla="*/ 167 w 167"/>
                  <a:gd name="T19" fmla="*/ 277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5" y="138"/>
                    </a:lnTo>
                    <a:lnTo>
                      <a:pt x="165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7" y="277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0BE69CB1-5A6D-E34F-B2D2-C62D2E2DE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563" y="3187701"/>
                <a:ext cx="387350" cy="490538"/>
              </a:xfrm>
              <a:custGeom>
                <a:avLst/>
                <a:gdLst>
                  <a:gd name="T0" fmla="*/ 213 w 244"/>
                  <a:gd name="T1" fmla="*/ 258 h 309"/>
                  <a:gd name="T2" fmla="*/ 213 w 244"/>
                  <a:gd name="T3" fmla="*/ 0 h 309"/>
                  <a:gd name="T4" fmla="*/ 244 w 244"/>
                  <a:gd name="T5" fmla="*/ 0 h 309"/>
                  <a:gd name="T6" fmla="*/ 244 w 244"/>
                  <a:gd name="T7" fmla="*/ 309 h 309"/>
                  <a:gd name="T8" fmla="*/ 213 w 244"/>
                  <a:gd name="T9" fmla="*/ 309 h 309"/>
                  <a:gd name="T10" fmla="*/ 34 w 244"/>
                  <a:gd name="T11" fmla="*/ 48 h 309"/>
                  <a:gd name="T12" fmla="*/ 34 w 244"/>
                  <a:gd name="T13" fmla="*/ 309 h 309"/>
                  <a:gd name="T14" fmla="*/ 0 w 244"/>
                  <a:gd name="T15" fmla="*/ 309 h 309"/>
                  <a:gd name="T16" fmla="*/ 0 w 244"/>
                  <a:gd name="T17" fmla="*/ 0 h 309"/>
                  <a:gd name="T18" fmla="*/ 36 w 244"/>
                  <a:gd name="T19" fmla="*/ 0 h 309"/>
                  <a:gd name="T20" fmla="*/ 213 w 244"/>
                  <a:gd name="T21" fmla="*/ 25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4" h="309">
                    <a:moveTo>
                      <a:pt x="213" y="258"/>
                    </a:moveTo>
                    <a:lnTo>
                      <a:pt x="213" y="0"/>
                    </a:lnTo>
                    <a:lnTo>
                      <a:pt x="244" y="0"/>
                    </a:lnTo>
                    <a:lnTo>
                      <a:pt x="244" y="309"/>
                    </a:lnTo>
                    <a:lnTo>
                      <a:pt x="213" y="309"/>
                    </a:lnTo>
                    <a:lnTo>
                      <a:pt x="34" y="48"/>
                    </a:lnTo>
                    <a:lnTo>
                      <a:pt x="34" y="309"/>
                    </a:lnTo>
                    <a:lnTo>
                      <a:pt x="0" y="309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13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A90BF7B2-590D-9F4F-99CD-8F43A837D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3526" y="3179763"/>
                <a:ext cx="469900" cy="504825"/>
              </a:xfrm>
              <a:custGeom>
                <a:avLst/>
                <a:gdLst>
                  <a:gd name="T0" fmla="*/ 125 w 125"/>
                  <a:gd name="T1" fmla="*/ 96 h 132"/>
                  <a:gd name="T2" fmla="*/ 67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7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6" y="30"/>
                      <a:pt x="91" y="13"/>
                      <a:pt x="66" y="13"/>
                    </a:cubicBezTo>
                    <a:cubicBezTo>
                      <a:pt x="37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3C0FA28E-8A7B-2240-812C-28F4AF940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4863" y="3187701"/>
                <a:ext cx="266700" cy="490538"/>
              </a:xfrm>
              <a:custGeom>
                <a:avLst/>
                <a:gdLst>
                  <a:gd name="T0" fmla="*/ 0 w 168"/>
                  <a:gd name="T1" fmla="*/ 0 h 309"/>
                  <a:gd name="T2" fmla="*/ 168 w 168"/>
                  <a:gd name="T3" fmla="*/ 0 h 309"/>
                  <a:gd name="T4" fmla="*/ 168 w 168"/>
                  <a:gd name="T5" fmla="*/ 32 h 309"/>
                  <a:gd name="T6" fmla="*/ 33 w 168"/>
                  <a:gd name="T7" fmla="*/ 32 h 309"/>
                  <a:gd name="T8" fmla="*/ 33 w 168"/>
                  <a:gd name="T9" fmla="*/ 138 h 309"/>
                  <a:gd name="T10" fmla="*/ 168 w 168"/>
                  <a:gd name="T11" fmla="*/ 138 h 309"/>
                  <a:gd name="T12" fmla="*/ 168 w 168"/>
                  <a:gd name="T13" fmla="*/ 169 h 309"/>
                  <a:gd name="T14" fmla="*/ 33 w 168"/>
                  <a:gd name="T15" fmla="*/ 169 h 309"/>
                  <a:gd name="T16" fmla="*/ 33 w 168"/>
                  <a:gd name="T17" fmla="*/ 277 h 309"/>
                  <a:gd name="T18" fmla="*/ 168 w 168"/>
                  <a:gd name="T19" fmla="*/ 277 h 309"/>
                  <a:gd name="T20" fmla="*/ 168 w 168"/>
                  <a:gd name="T21" fmla="*/ 309 h 309"/>
                  <a:gd name="T22" fmla="*/ 0 w 168"/>
                  <a:gd name="T23" fmla="*/ 309 h 309"/>
                  <a:gd name="T24" fmla="*/ 0 w 168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309">
                    <a:moveTo>
                      <a:pt x="0" y="0"/>
                    </a:moveTo>
                    <a:lnTo>
                      <a:pt x="168" y="0"/>
                    </a:lnTo>
                    <a:lnTo>
                      <a:pt x="168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8" y="138"/>
                    </a:lnTo>
                    <a:lnTo>
                      <a:pt x="168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8" y="277"/>
                    </a:lnTo>
                    <a:lnTo>
                      <a:pt x="168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sp>
        <p:nvSpPr>
          <p:cNvPr id="25" name="Subtitle 34">
            <a:extLst>
              <a:ext uri="{FF2B5EF4-FFF2-40B4-BE49-F238E27FC236}">
                <a16:creationId xmlns:a16="http://schemas.microsoft.com/office/drawing/2014/main" id="{AF82F2D0-4541-1541-8BDB-39D3460C3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471" y="3429000"/>
            <a:ext cx="4348161" cy="1492716"/>
          </a:xfrm>
        </p:spPr>
        <p:txBody>
          <a:bodyPr>
            <a:spAutoFit/>
          </a:bodyPr>
          <a:lstStyle/>
          <a:p>
            <a:r>
              <a:rPr lang="en-US" sz="1800" b="1" dirty="0"/>
              <a:t>Jeff Gramling</a:t>
            </a:r>
          </a:p>
          <a:p>
            <a:r>
              <a:rPr lang="en-US" sz="1800" dirty="0"/>
              <a:t>Director, Mars Sample Return Program</a:t>
            </a:r>
          </a:p>
          <a:p>
            <a:endParaRPr lang="en-US" sz="1800" dirty="0"/>
          </a:p>
          <a:p>
            <a:r>
              <a:rPr lang="en-US" sz="1800" dirty="0"/>
              <a:t>Presentation to IMEWG</a:t>
            </a:r>
          </a:p>
          <a:p>
            <a:r>
              <a:rPr lang="en-US" sz="1800" dirty="0"/>
              <a:t>October 21, 2020</a:t>
            </a:r>
          </a:p>
        </p:txBody>
      </p:sp>
    </p:spTree>
    <p:extLst>
      <p:ext uri="{BB962C8B-B14F-4D97-AF65-F5344CB8AC3E}">
        <p14:creationId xmlns:p14="http://schemas.microsoft.com/office/powerpoint/2010/main" val="41504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39962E6-E670-A649-8C10-F66290D9D4AC}"/>
              </a:ext>
            </a:extLst>
          </p:cNvPr>
          <p:cNvGrpSpPr/>
          <p:nvPr/>
        </p:nvGrpSpPr>
        <p:grpSpPr>
          <a:xfrm>
            <a:off x="7079998" y="88122"/>
            <a:ext cx="1987709" cy="995127"/>
            <a:chOff x="6813550" y="67442"/>
            <a:chExt cx="1987709" cy="995127"/>
          </a:xfrm>
        </p:grpSpPr>
        <p:pic>
          <p:nvPicPr>
            <p:cNvPr id="7" name="Picture 6" descr="A close up of a sign&#10;&#10;Description automatically generated">
              <a:extLst>
                <a:ext uri="{FF2B5EF4-FFF2-40B4-BE49-F238E27FC236}">
                  <a16:creationId xmlns:a16="http://schemas.microsoft.com/office/drawing/2014/main" id="{2A5EAF2A-3823-344D-8E61-1DFB5602F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1616ED-724E-E04C-94D9-8A42F1598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F4F32C05-D285-2348-A410-2BCB93DF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94" y="295786"/>
            <a:ext cx="7795260" cy="584775"/>
          </a:xfrm>
        </p:spPr>
        <p:txBody>
          <a:bodyPr/>
          <a:lstStyle/>
          <a:p>
            <a:r>
              <a:rPr lang="en-US" dirty="0"/>
              <a:t>MSR Campaign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70B89C-CAD9-2A42-97B3-B04607586A10}"/>
              </a:ext>
            </a:extLst>
          </p:cNvPr>
          <p:cNvSpPr/>
          <p:nvPr/>
        </p:nvSpPr>
        <p:spPr>
          <a:xfrm>
            <a:off x="3159768" y="1058123"/>
            <a:ext cx="3326699" cy="384161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F35DDD-3091-B54A-AC29-22B210D6845D}"/>
              </a:ext>
            </a:extLst>
          </p:cNvPr>
          <p:cNvSpPr txBox="1"/>
          <p:nvPr/>
        </p:nvSpPr>
        <p:spPr>
          <a:xfrm>
            <a:off x="6621414" y="4322053"/>
            <a:ext cx="1333444" cy="507831"/>
          </a:xfrm>
          <a:prstGeom prst="rect">
            <a:avLst/>
          </a:prstGeom>
          <a:solidFill>
            <a:srgbClr val="9CB1D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b="1" kern="0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 Element</a:t>
            </a:r>
            <a:endParaRPr lang="en-US" sz="1350" kern="0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B8B979-2FE9-A04C-8CD2-4EB7D8897D2B}"/>
              </a:ext>
            </a:extLst>
          </p:cNvPr>
          <p:cNvSpPr/>
          <p:nvPr/>
        </p:nvSpPr>
        <p:spPr>
          <a:xfrm>
            <a:off x="1572015" y="1979054"/>
            <a:ext cx="1553258" cy="19054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1C4B1E-6A9D-1C47-ACC3-6C9FF4EC01D6}"/>
              </a:ext>
            </a:extLst>
          </p:cNvPr>
          <p:cNvSpPr txBox="1"/>
          <p:nvPr/>
        </p:nvSpPr>
        <p:spPr>
          <a:xfrm>
            <a:off x="1655459" y="2938755"/>
            <a:ext cx="142715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Caching Rover</a:t>
            </a:r>
          </a:p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(Mars 2020) Operations</a:t>
            </a:r>
          </a:p>
          <a:p>
            <a:pPr algn="ctr"/>
            <a:endParaRPr lang="en-US" sz="825" b="1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acquisition/caching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(subset) delivery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EA44AD-50C2-1C44-B9A2-487D9DFB02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096" y="2051621"/>
            <a:ext cx="1414718" cy="88713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362A661-8EA1-3240-8F74-1AA193481EF1}"/>
              </a:ext>
            </a:extLst>
          </p:cNvPr>
          <p:cNvSpPr/>
          <p:nvPr/>
        </p:nvSpPr>
        <p:spPr>
          <a:xfrm>
            <a:off x="6503974" y="1988668"/>
            <a:ext cx="1496580" cy="18616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6" name="Picture 15" descr="K:\CADD\23029-00\out\massing.jpg">
            <a:extLst>
              <a:ext uri="{FF2B5EF4-FFF2-40B4-BE49-F238E27FC236}">
                <a16:creationId xmlns:a16="http://schemas.microsoft.com/office/drawing/2014/main" id="{F441AFE6-0832-B94A-95EE-528E0051C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2913" y="2045608"/>
            <a:ext cx="1433462" cy="86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B8E7A69-FC76-E843-8799-D3F40362616F}"/>
              </a:ext>
            </a:extLst>
          </p:cNvPr>
          <p:cNvSpPr txBox="1"/>
          <p:nvPr/>
        </p:nvSpPr>
        <p:spPr>
          <a:xfrm>
            <a:off x="6486468" y="2912356"/>
            <a:ext cx="1514086" cy="98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Returned Sample Handling</a:t>
            </a:r>
          </a:p>
          <a:p>
            <a:pPr algn="ctr"/>
            <a:endParaRPr lang="en-US" sz="825" b="1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Receiving Facility</a:t>
            </a: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Curation</a:t>
            </a: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science investigations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F529A-AE37-2549-A303-F784CE0D0A2C}"/>
              </a:ext>
            </a:extLst>
          </p:cNvPr>
          <p:cNvSpPr/>
          <p:nvPr/>
        </p:nvSpPr>
        <p:spPr>
          <a:xfrm>
            <a:off x="4855712" y="1981455"/>
            <a:ext cx="1531473" cy="18849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7F1D1B-197A-F54B-A0BD-66F9D52B6C79}"/>
              </a:ext>
            </a:extLst>
          </p:cNvPr>
          <p:cNvSpPr txBox="1"/>
          <p:nvPr/>
        </p:nvSpPr>
        <p:spPr>
          <a:xfrm>
            <a:off x="4954390" y="2916694"/>
            <a:ext cx="1432795" cy="98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</a:t>
            </a:r>
          </a:p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Orbiter</a:t>
            </a:r>
          </a:p>
          <a:p>
            <a:pPr algn="ctr"/>
            <a:endParaRPr lang="en-US" sz="825" b="1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Capture/Containment System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Vehicle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endParaRPr lang="en-US" sz="825" i="1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075FF5-3D4E-F243-87EC-75DF04E76AC0}"/>
              </a:ext>
            </a:extLst>
          </p:cNvPr>
          <p:cNvSpPr/>
          <p:nvPr/>
        </p:nvSpPr>
        <p:spPr>
          <a:xfrm>
            <a:off x="3200562" y="1988668"/>
            <a:ext cx="1614526" cy="1877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03F27C-01BB-B94D-89C5-8D3347C73BE4}"/>
              </a:ext>
            </a:extLst>
          </p:cNvPr>
          <p:cNvSpPr txBox="1"/>
          <p:nvPr/>
        </p:nvSpPr>
        <p:spPr>
          <a:xfrm>
            <a:off x="3285640" y="2934409"/>
            <a:ext cx="145618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Retrieval Lander</a:t>
            </a:r>
          </a:p>
          <a:p>
            <a:pPr algn="ctr"/>
            <a:endParaRPr lang="en-US" sz="825" b="1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Fetch Rover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Orbiting Sample (OS) container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Ascent Vehicle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E6242A-2240-0E4C-873A-CE089166DA18}"/>
              </a:ext>
            </a:extLst>
          </p:cNvPr>
          <p:cNvSpPr txBox="1"/>
          <p:nvPr/>
        </p:nvSpPr>
        <p:spPr>
          <a:xfrm>
            <a:off x="2108777" y="1501308"/>
            <a:ext cx="5609228" cy="415498"/>
          </a:xfrm>
          <a:prstGeom prst="rect">
            <a:avLst/>
          </a:prstGeom>
          <a:noFill/>
          <a:ln>
            <a:solidFill>
              <a:srgbClr val="333E4F"/>
            </a:solidFill>
          </a:ln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                    2                     3           +       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6C5BEA-5160-D947-831F-300CE429CA56}"/>
              </a:ext>
            </a:extLst>
          </p:cNvPr>
          <p:cNvSpPr txBox="1"/>
          <p:nvPr/>
        </p:nvSpPr>
        <p:spPr>
          <a:xfrm>
            <a:off x="1583914" y="4002141"/>
            <a:ext cx="6370943" cy="253916"/>
          </a:xfrm>
          <a:prstGeom prst="rect">
            <a:avLst/>
          </a:prstGeom>
          <a:solidFill>
            <a:srgbClr val="9CB1D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i="1" kern="0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“Initiates the Campaign”              “New Element”                    “New Element”                      “New Element”</a:t>
            </a:r>
            <a:endParaRPr lang="en-US" sz="1050" kern="0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FC23B7-21DA-3A42-8683-04B16DC086B3}"/>
              </a:ext>
            </a:extLst>
          </p:cNvPr>
          <p:cNvSpPr/>
          <p:nvPr/>
        </p:nvSpPr>
        <p:spPr bwMode="auto">
          <a:xfrm>
            <a:off x="6421681" y="1377593"/>
            <a:ext cx="1691858" cy="4165997"/>
          </a:xfrm>
          <a:prstGeom prst="rect">
            <a:avLst/>
          </a:prstGeom>
          <a:solidFill>
            <a:srgbClr val="9CB1D0">
              <a:alpha val="4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FBA407-7080-8044-AED0-E50C3873EFED}"/>
              </a:ext>
            </a:extLst>
          </p:cNvPr>
          <p:cNvSpPr txBox="1"/>
          <p:nvPr/>
        </p:nvSpPr>
        <p:spPr>
          <a:xfrm>
            <a:off x="6815723" y="4899739"/>
            <a:ext cx="926050" cy="507831"/>
          </a:xfrm>
          <a:prstGeom prst="rect">
            <a:avLst/>
          </a:prstGeom>
          <a:noFill/>
          <a:ln>
            <a:solidFill>
              <a:srgbClr val="333E4F"/>
            </a:solidFill>
          </a:ln>
        </p:spPr>
        <p:txBody>
          <a:bodyPr wrap="square" rtlCol="0">
            <a:spAutoFit/>
          </a:bodyPr>
          <a:lstStyle/>
          <a:p>
            <a:pPr algn="ctr"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i="1" kern="0" dirty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reviewed at a future date</a:t>
            </a:r>
            <a:endParaRPr lang="en-US" sz="900" kern="0" dirty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D6C01A9-ECB3-7342-B799-57086DBF8BF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281" y="2051621"/>
            <a:ext cx="1568248" cy="882140"/>
          </a:xfrm>
          <a:prstGeom prst="rect">
            <a:avLst/>
          </a:prstGeom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6683CD-286C-5B4B-99FE-3171949151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5" t="5716" r="1"/>
          <a:stretch/>
        </p:blipFill>
        <p:spPr>
          <a:xfrm rot="16200000">
            <a:off x="5180788" y="1738654"/>
            <a:ext cx="867620" cy="1517771"/>
          </a:xfrm>
          <a:prstGeom prst="rect">
            <a:avLst/>
          </a:prstGeom>
          <a:ln>
            <a:noFill/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301D195-A53B-F241-A1C4-18A86B316892}"/>
              </a:ext>
            </a:extLst>
          </p:cNvPr>
          <p:cNvSpPr txBox="1"/>
          <p:nvPr/>
        </p:nvSpPr>
        <p:spPr>
          <a:xfrm>
            <a:off x="3369399" y="1083249"/>
            <a:ext cx="308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Sample Return Program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4B5FBE33-4CF0-BF44-ACA6-ACDC718A8259}"/>
              </a:ext>
            </a:extLst>
          </p:cNvPr>
          <p:cNvSpPr txBox="1">
            <a:spLocks/>
          </p:cNvSpPr>
          <p:nvPr/>
        </p:nvSpPr>
        <p:spPr>
          <a:xfrm>
            <a:off x="315548" y="5515344"/>
            <a:ext cx="8663082" cy="102181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/>
            <a:r>
              <a:rPr lang="en-US" sz="1400" dirty="0"/>
              <a:t>The MSR Campaign spans three launches and one ground element</a:t>
            </a:r>
          </a:p>
          <a:p>
            <a:pPr marL="214313" indent="-214313"/>
            <a:r>
              <a:rPr lang="en-US" sz="1400" dirty="0"/>
              <a:t>The MSR Program manages development and operations of elements 2 and 3 above and interfaces to elements 1 and 4; program concludes with recovery/containment of OS for transfer to SRF </a:t>
            </a:r>
          </a:p>
          <a:p>
            <a:pPr marL="214313" indent="-214313"/>
            <a:r>
              <a:rPr lang="en-US" sz="1400" dirty="0"/>
              <a:t>The MEP Program manages M2020 Phase E operations &amp; will be the home of the future SRF Project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E9DAA3-26E0-AB4A-B433-B6DF0644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27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7292" y="333016"/>
            <a:ext cx="7795260" cy="535531"/>
          </a:xfrm>
        </p:spPr>
        <p:txBody>
          <a:bodyPr>
            <a:normAutofit/>
          </a:bodyPr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MSR Architectural Overview</a:t>
            </a:r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ED9B005C-30C3-0F4B-AE6E-428785FBD7AC}"/>
              </a:ext>
            </a:extLst>
          </p:cNvPr>
          <p:cNvSpPr/>
          <p:nvPr/>
        </p:nvSpPr>
        <p:spPr bwMode="auto">
          <a:xfrm>
            <a:off x="1042902" y="1630002"/>
            <a:ext cx="6117190" cy="4185147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48327" y="4151890"/>
                </a:lnTo>
                <a:cubicBezTo>
                  <a:pt x="3545085" y="3117516"/>
                  <a:pt x="3547160" y="2371193"/>
                  <a:pt x="3543918" y="1336819"/>
                </a:cubicBezTo>
                <a:cubicBezTo>
                  <a:pt x="3539390" y="1011380"/>
                  <a:pt x="3510019" y="894013"/>
                  <a:pt x="3314217" y="858632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7853473" y="1566334"/>
            <a:ext cx="923370" cy="408411"/>
          </a:xfrm>
          <a:prstGeom prst="rect">
            <a:avLst/>
          </a:prstGeom>
          <a:solidFill>
            <a:srgbClr val="D58545">
              <a:alpha val="3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3" name="Rectangle 115"/>
          <p:cNvSpPr/>
          <p:nvPr/>
        </p:nvSpPr>
        <p:spPr bwMode="auto">
          <a:xfrm rot="5400000">
            <a:off x="4565164" y="2206783"/>
            <a:ext cx="848550" cy="275437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4" name="Rectangle 116"/>
          <p:cNvSpPr/>
          <p:nvPr/>
        </p:nvSpPr>
        <p:spPr bwMode="auto">
          <a:xfrm>
            <a:off x="6354305" y="3155051"/>
            <a:ext cx="796528" cy="1530879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7154102" y="4103966"/>
            <a:ext cx="1558886" cy="581961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6" name="Rectangle 118"/>
          <p:cNvSpPr/>
          <p:nvPr/>
        </p:nvSpPr>
        <p:spPr bwMode="auto">
          <a:xfrm>
            <a:off x="2821536" y="3157767"/>
            <a:ext cx="792389" cy="2625054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pic>
        <p:nvPicPr>
          <p:cNvPr id="97" name="Picture 2" descr="Image result for esa icon no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8609"/>
          <a:stretch/>
        </p:blipFill>
        <p:spPr bwMode="auto">
          <a:xfrm>
            <a:off x="7853473" y="1971523"/>
            <a:ext cx="923370" cy="418636"/>
          </a:xfrm>
          <a:prstGeom prst="rect">
            <a:avLst/>
          </a:prstGeom>
          <a:solidFill>
            <a:srgbClr val="CDE3FF"/>
          </a:solidFill>
        </p:spPr>
      </p:pic>
      <p:pic>
        <p:nvPicPr>
          <p:cNvPr id="99" name="Picture 2" descr="http://www.wpclipart.com/space/solar_system/Earth/Earth_Western_Hemisphere_white_backgrou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140" y="5606306"/>
            <a:ext cx="645758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/>
          <p:cNvSpPr/>
          <p:nvPr/>
        </p:nvSpPr>
        <p:spPr bwMode="auto">
          <a:xfrm flipV="1">
            <a:off x="299934" y="1131698"/>
            <a:ext cx="8346619" cy="281124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030132" y="5757069"/>
            <a:ext cx="64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Earth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049669" y="1102983"/>
            <a:ext cx="620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Mars</a:t>
            </a:r>
          </a:p>
        </p:txBody>
      </p:sp>
      <p:pic>
        <p:nvPicPr>
          <p:cNvPr id="103" name="Picture 102" descr="http://d1jqu7g1y74ds1.cloudfront.net/wp-content/uploads/2010/07/Ma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82" y="876446"/>
            <a:ext cx="957870" cy="79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07" name="Straight Arrow Connector 106"/>
          <p:cNvCxnSpPr>
            <a:cxnSpLocks/>
          </p:cNvCxnSpPr>
          <p:nvPr/>
        </p:nvCxnSpPr>
        <p:spPr bwMode="auto">
          <a:xfrm>
            <a:off x="5695803" y="1931897"/>
            <a:ext cx="368798" cy="3115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8" name="TextBox 107"/>
          <p:cNvSpPr txBox="1"/>
          <p:nvPr/>
        </p:nvSpPr>
        <p:spPr>
          <a:xfrm>
            <a:off x="4206757" y="6148514"/>
            <a:ext cx="1598683" cy="41549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Retrieval Lander (SRL)</a:t>
            </a:r>
          </a:p>
        </p:txBody>
      </p:sp>
      <p:cxnSp>
        <p:nvCxnSpPr>
          <p:cNvPr id="109" name="Straight Arrow Connector 108"/>
          <p:cNvCxnSpPr>
            <a:cxnSpLocks/>
          </p:cNvCxnSpPr>
          <p:nvPr/>
        </p:nvCxnSpPr>
        <p:spPr bwMode="auto">
          <a:xfrm>
            <a:off x="6659695" y="2296247"/>
            <a:ext cx="100249" cy="275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0" name="TextBox 109"/>
          <p:cNvSpPr txBox="1"/>
          <p:nvPr/>
        </p:nvSpPr>
        <p:spPr>
          <a:xfrm>
            <a:off x="3315153" y="2218418"/>
            <a:ext cx="94947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Retrieval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242539" y="1698761"/>
            <a:ext cx="9233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Ascent</a:t>
            </a:r>
          </a:p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Vehicle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817864" y="2673301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Orbiting Sample</a:t>
            </a:r>
          </a:p>
        </p:txBody>
      </p:sp>
      <p:pic>
        <p:nvPicPr>
          <p:cNvPr id="113" name="Picture 14" descr="missl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11904" y="4672680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20" descr="capsel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4681616" y="2585280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5" descr="caps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305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Straight Arrow Connector 115"/>
          <p:cNvCxnSpPr>
            <a:cxnSpLocks/>
          </p:cNvCxnSpPr>
          <p:nvPr/>
        </p:nvCxnSpPr>
        <p:spPr bwMode="auto">
          <a:xfrm flipV="1">
            <a:off x="4993228" y="4341296"/>
            <a:ext cx="0" cy="25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cxnSpLocks/>
          </p:cNvCxnSpPr>
          <p:nvPr/>
        </p:nvCxnSpPr>
        <p:spPr bwMode="auto">
          <a:xfrm flipV="1">
            <a:off x="4987912" y="2436799"/>
            <a:ext cx="0" cy="22587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cxnSpLocks/>
          </p:cNvCxnSpPr>
          <p:nvPr/>
        </p:nvCxnSpPr>
        <p:spPr bwMode="auto">
          <a:xfrm flipV="1">
            <a:off x="4998544" y="3175438"/>
            <a:ext cx="0" cy="61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cxnSpLocks/>
          </p:cNvCxnSpPr>
          <p:nvPr/>
        </p:nvCxnSpPr>
        <p:spPr bwMode="auto">
          <a:xfrm flipH="1">
            <a:off x="3133349" y="2181452"/>
            <a:ext cx="1296000" cy="4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120" name="Straight Arrow Connector 119"/>
          <p:cNvCxnSpPr>
            <a:cxnSpLocks/>
          </p:cNvCxnSpPr>
          <p:nvPr/>
        </p:nvCxnSpPr>
        <p:spPr bwMode="auto">
          <a:xfrm>
            <a:off x="3133349" y="2066572"/>
            <a:ext cx="1296000" cy="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21" name="TextBox 120"/>
          <p:cNvSpPr txBox="1"/>
          <p:nvPr/>
        </p:nvSpPr>
        <p:spPr>
          <a:xfrm>
            <a:off x="1389118" y="1596154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2020</a:t>
            </a:r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303" y="1990090"/>
            <a:ext cx="55413" cy="239516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798" y="1990090"/>
            <a:ext cx="55413" cy="239516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42" y="2040158"/>
            <a:ext cx="55413" cy="239516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936" y="2040158"/>
            <a:ext cx="55413" cy="239516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376" y="1992173"/>
            <a:ext cx="55413" cy="239516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871" y="1992173"/>
            <a:ext cx="55413" cy="239516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115" y="2042240"/>
            <a:ext cx="55413" cy="239516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009" y="2042240"/>
            <a:ext cx="55413" cy="239516"/>
          </a:xfrm>
          <a:prstGeom prst="rect">
            <a:avLst/>
          </a:prstGeom>
        </p:spPr>
      </p:pic>
      <p:sp>
        <p:nvSpPr>
          <p:cNvPr id="137" name="TextBox 136"/>
          <p:cNvSpPr txBox="1"/>
          <p:nvPr/>
        </p:nvSpPr>
        <p:spPr>
          <a:xfrm>
            <a:off x="1646996" y="2309509"/>
            <a:ext cx="138553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Collection &amp; Depot</a:t>
            </a:r>
          </a:p>
        </p:txBody>
      </p:sp>
      <p:cxnSp>
        <p:nvCxnSpPr>
          <p:cNvPr id="138" name="Straight Arrow Connector 137"/>
          <p:cNvCxnSpPr>
            <a:cxnSpLocks/>
          </p:cNvCxnSpPr>
          <p:nvPr/>
        </p:nvCxnSpPr>
        <p:spPr bwMode="auto">
          <a:xfrm flipV="1">
            <a:off x="1959880" y="2159916"/>
            <a:ext cx="379882" cy="9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7047835" y="3011257"/>
            <a:ext cx="75301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Retrieve OS</a:t>
            </a:r>
          </a:p>
        </p:txBody>
      </p:sp>
      <p:cxnSp>
        <p:nvCxnSpPr>
          <p:cNvPr id="140" name="Straight Arrow Connector 139"/>
          <p:cNvCxnSpPr>
            <a:cxnSpLocks/>
          </p:cNvCxnSpPr>
          <p:nvPr/>
        </p:nvCxnSpPr>
        <p:spPr bwMode="auto">
          <a:xfrm flipV="1">
            <a:off x="3229187" y="3790252"/>
            <a:ext cx="0" cy="68443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2" name="TextBox 141"/>
          <p:cNvSpPr txBox="1"/>
          <p:nvPr/>
        </p:nvSpPr>
        <p:spPr>
          <a:xfrm>
            <a:off x="2477679" y="6148514"/>
            <a:ext cx="1451339" cy="41549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Return Orbiter (ERO)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47835" y="3523544"/>
            <a:ext cx="98506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Break-the-Chain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047835" y="4143183"/>
            <a:ext cx="792000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Avoid Earth</a:t>
            </a:r>
          </a:p>
        </p:txBody>
      </p:sp>
      <p:cxnSp>
        <p:nvCxnSpPr>
          <p:cNvPr id="147" name="Straight Arrow Connector 146"/>
          <p:cNvCxnSpPr>
            <a:cxnSpLocks/>
          </p:cNvCxnSpPr>
          <p:nvPr/>
        </p:nvCxnSpPr>
        <p:spPr bwMode="auto">
          <a:xfrm>
            <a:off x="6785211" y="4389274"/>
            <a:ext cx="1188724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148" name="TextBox 147"/>
          <p:cNvSpPr txBox="1"/>
          <p:nvPr/>
        </p:nvSpPr>
        <p:spPr>
          <a:xfrm>
            <a:off x="3490458" y="3122061"/>
            <a:ext cx="1223896" cy="73866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ERO with Capture, Containment and Return System payload</a:t>
            </a:r>
          </a:p>
        </p:txBody>
      </p:sp>
      <p:cxnSp>
        <p:nvCxnSpPr>
          <p:cNvPr id="149" name="Straight Arrow Connector 148"/>
          <p:cNvCxnSpPr>
            <a:cxnSpLocks/>
          </p:cNvCxnSpPr>
          <p:nvPr/>
        </p:nvCxnSpPr>
        <p:spPr bwMode="auto">
          <a:xfrm flipH="1">
            <a:off x="6827795" y="2969314"/>
            <a:ext cx="1383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50" name="Picture 149" descr="Ariane-64-Thumbnai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477" y="4622980"/>
            <a:ext cx="266811" cy="1147991"/>
          </a:xfrm>
          <a:prstGeom prst="rect">
            <a:avLst/>
          </a:prstGeom>
        </p:spPr>
      </p:pic>
      <p:pic>
        <p:nvPicPr>
          <p:cNvPr id="156" name="Picture 2" descr="Image result for nasa logo no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552" y="1588264"/>
            <a:ext cx="450656" cy="38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7" name="Straight Arrow Connector 156"/>
          <p:cNvCxnSpPr>
            <a:cxnSpLocks/>
          </p:cNvCxnSpPr>
          <p:nvPr/>
        </p:nvCxnSpPr>
        <p:spPr bwMode="auto">
          <a:xfrm flipV="1">
            <a:off x="6696858" y="2969314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59" name="Picture 6" descr="mars2020-sm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34" y="1716902"/>
            <a:ext cx="813450" cy="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0" name="Straight Arrow Connector 159"/>
          <p:cNvCxnSpPr>
            <a:cxnSpLocks/>
          </p:cNvCxnSpPr>
          <p:nvPr/>
        </p:nvCxnSpPr>
        <p:spPr bwMode="auto">
          <a:xfrm flipH="1">
            <a:off x="2181402" y="1905490"/>
            <a:ext cx="2372190" cy="2018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61" name="TextBox 160"/>
          <p:cNvSpPr txBox="1"/>
          <p:nvPr/>
        </p:nvSpPr>
        <p:spPr>
          <a:xfrm>
            <a:off x="2995375" y="1658860"/>
            <a:ext cx="911716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Delivery</a:t>
            </a: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B8BE7CAC-6363-2540-AE46-3B52666384E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5698">
            <a:off x="8019675" y="4314917"/>
            <a:ext cx="578174" cy="19703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B27CE233-82CF-0341-A08E-2F18505EFC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5698">
            <a:off x="6525824" y="3434734"/>
            <a:ext cx="578174" cy="197035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5198909C-D716-1D49-9279-0912C98DD6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435">
            <a:off x="2881179" y="3345163"/>
            <a:ext cx="649086" cy="302871"/>
          </a:xfrm>
          <a:prstGeom prst="rect">
            <a:avLst/>
          </a:prstGeom>
        </p:spPr>
      </p:pic>
      <p:sp>
        <p:nvSpPr>
          <p:cNvPr id="169" name="TextBox 168"/>
          <p:cNvSpPr txBox="1"/>
          <p:nvPr/>
        </p:nvSpPr>
        <p:spPr>
          <a:xfrm>
            <a:off x="5309312" y="1595460"/>
            <a:ext cx="433408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SRL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859770" y="2158420"/>
            <a:ext cx="132223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Fetch Rover</a:t>
            </a:r>
          </a:p>
        </p:txBody>
      </p:sp>
      <p:pic>
        <p:nvPicPr>
          <p:cNvPr id="171" name="Snagit_PPT393D">
            <a:extLst>
              <a:ext uri="{FF2B5EF4-FFF2-40B4-BE49-F238E27FC236}">
                <a16:creationId xmlns:a16="http://schemas.microsoft.com/office/drawing/2014/main" id="{BBC1FBA4-42A3-134B-ABE1-BE80F836B5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46" y="1700383"/>
            <a:ext cx="1191933" cy="470956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6381AED0-E594-BC4D-B947-2917D1F2F699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270269" flipH="1">
            <a:off x="6264918" y="1800343"/>
            <a:ext cx="203421" cy="615043"/>
          </a:xfrm>
          <a:prstGeom prst="rect">
            <a:avLst/>
          </a:prstGeom>
        </p:spPr>
      </p:pic>
      <p:sp>
        <p:nvSpPr>
          <p:cNvPr id="173" name="Rounded Rectangle 172">
            <a:extLst>
              <a:ext uri="{FF2B5EF4-FFF2-40B4-BE49-F238E27FC236}">
                <a16:creationId xmlns:a16="http://schemas.microsoft.com/office/drawing/2014/main" id="{D47BA053-F33B-8743-9D51-4662AA398474}"/>
              </a:ext>
            </a:extLst>
          </p:cNvPr>
          <p:cNvSpPr/>
          <p:nvPr/>
        </p:nvSpPr>
        <p:spPr bwMode="auto">
          <a:xfrm>
            <a:off x="4448683" y="2129137"/>
            <a:ext cx="492263" cy="344570"/>
          </a:xfrm>
          <a:prstGeom prst="roundRect">
            <a:avLst>
              <a:gd name="adj" fmla="val 33046"/>
            </a:avLst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74" name="Snagit_PPT8101">
            <a:extLst>
              <a:ext uri="{FF2B5EF4-FFF2-40B4-BE49-F238E27FC236}">
                <a16:creationId xmlns:a16="http://schemas.microsoft.com/office/drawing/2014/main" id="{E3301C4A-F218-C64D-A745-F3903C2B80A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416" y="2140334"/>
            <a:ext cx="355237" cy="326264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AB200175-3C44-874C-9384-B1C82261A6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7776">
            <a:off x="6676469" y="2645013"/>
            <a:ext cx="152198" cy="18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276C47-0E63-444E-9261-EF5E0CCAA54A}"/>
              </a:ext>
            </a:extLst>
          </p:cNvPr>
          <p:cNvSpPr txBox="1"/>
          <p:nvPr/>
        </p:nvSpPr>
        <p:spPr>
          <a:xfrm>
            <a:off x="851063" y="2553116"/>
            <a:ext cx="1261923" cy="34106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176" name="Rectangle 115">
            <a:extLst>
              <a:ext uri="{FF2B5EF4-FFF2-40B4-BE49-F238E27FC236}">
                <a16:creationId xmlns:a16="http://schemas.microsoft.com/office/drawing/2014/main" id="{34EFFC76-AF33-2F47-B02D-072282291117}"/>
              </a:ext>
            </a:extLst>
          </p:cNvPr>
          <p:cNvSpPr/>
          <p:nvPr/>
        </p:nvSpPr>
        <p:spPr bwMode="auto">
          <a:xfrm rot="5400000">
            <a:off x="6103865" y="4929573"/>
            <a:ext cx="1421060" cy="895542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>
            <a:off x="6767245" y="3853794"/>
            <a:ext cx="0" cy="1305079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4" name="TextBox 143"/>
          <p:cNvSpPr txBox="1"/>
          <p:nvPr/>
        </p:nvSpPr>
        <p:spPr>
          <a:xfrm>
            <a:off x="6191360" y="5410899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Entry Vehicle</a:t>
            </a:r>
          </a:p>
        </p:txBody>
      </p:sp>
      <p:grpSp>
        <p:nvGrpSpPr>
          <p:cNvPr id="151" name="Group 150"/>
          <p:cNvGrpSpPr>
            <a:grpSpLocks noChangeAspect="1"/>
          </p:cNvGrpSpPr>
          <p:nvPr/>
        </p:nvGrpSpPr>
        <p:grpSpPr>
          <a:xfrm>
            <a:off x="6393053" y="5056059"/>
            <a:ext cx="771797" cy="405127"/>
            <a:chOff x="1866723" y="1102808"/>
            <a:chExt cx="4553791" cy="2390345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153" name="Group 152"/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154" name="Picture 153"/>
              <p:cNvPicPr>
                <a:picLocks noChangeAspect="1"/>
              </p:cNvPicPr>
              <p:nvPr/>
            </p:nvPicPr>
            <p:blipFill rotWithShape="1">
              <a:blip r:embed="rId1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155" name="Picture 154"/>
              <p:cNvPicPr>
                <a:picLocks noChangeAspect="1"/>
              </p:cNvPicPr>
              <p:nvPr/>
            </p:nvPicPr>
            <p:blipFill rotWithShape="1"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98" name="Rectangle 97"/>
          <p:cNvSpPr/>
          <p:nvPr/>
        </p:nvSpPr>
        <p:spPr bwMode="auto">
          <a:xfrm flipV="1">
            <a:off x="829396" y="5827924"/>
            <a:ext cx="7840955" cy="28346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00275DB-35EA-BB4D-9E39-225718555878}"/>
              </a:ext>
            </a:extLst>
          </p:cNvPr>
          <p:cNvGrpSpPr/>
          <p:nvPr/>
        </p:nvGrpSpPr>
        <p:grpSpPr>
          <a:xfrm>
            <a:off x="6803136" y="128016"/>
            <a:ext cx="1987709" cy="995127"/>
            <a:chOff x="6813550" y="67442"/>
            <a:chExt cx="1987709" cy="995127"/>
          </a:xfrm>
        </p:grpSpPr>
        <p:pic>
          <p:nvPicPr>
            <p:cNvPr id="82" name="Picture 81" descr="A close up of a sign&#10;&#10;Description automatically generated">
              <a:extLst>
                <a:ext uri="{FF2B5EF4-FFF2-40B4-BE49-F238E27FC236}">
                  <a16:creationId xmlns:a16="http://schemas.microsoft.com/office/drawing/2014/main" id="{05952C60-0216-F145-8B9B-F9AC5EB15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F847E16-7D0B-7E40-859B-7D7D3215D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84" name="Slide Number Placeholder 4">
            <a:extLst>
              <a:ext uri="{FF2B5EF4-FFF2-40B4-BE49-F238E27FC236}">
                <a16:creationId xmlns:a16="http://schemas.microsoft.com/office/drawing/2014/main" id="{48CB22AB-A064-1A4F-9827-A9F42B4B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1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DAD407-E7CB-BF4D-8B3F-A3F8A5CCE240}"/>
              </a:ext>
            </a:extLst>
          </p:cNvPr>
          <p:cNvSpPr txBox="1">
            <a:spLocks/>
          </p:cNvSpPr>
          <p:nvPr/>
        </p:nvSpPr>
        <p:spPr>
          <a:xfrm>
            <a:off x="333046" y="253635"/>
            <a:ext cx="9144000" cy="3890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65CBF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>
                <a:solidFill>
                  <a:schemeClr val="tx1"/>
                </a:solidFill>
              </a:rPr>
              <a:t>MSR Architecture Elements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453EA5A-4508-AB43-B88F-219A8C4F73A1}"/>
              </a:ext>
            </a:extLst>
          </p:cNvPr>
          <p:cNvGrpSpPr/>
          <p:nvPr/>
        </p:nvGrpSpPr>
        <p:grpSpPr>
          <a:xfrm>
            <a:off x="6806015" y="142387"/>
            <a:ext cx="1987709" cy="995127"/>
            <a:chOff x="6813550" y="67442"/>
            <a:chExt cx="1987709" cy="995127"/>
          </a:xfrm>
        </p:grpSpPr>
        <p:pic>
          <p:nvPicPr>
            <p:cNvPr id="84" name="Picture 83" descr="A close up of a sign&#10;&#10;Description automatically generated">
              <a:extLst>
                <a:ext uri="{FF2B5EF4-FFF2-40B4-BE49-F238E27FC236}">
                  <a16:creationId xmlns:a16="http://schemas.microsoft.com/office/drawing/2014/main" id="{4D73120D-7FA0-3440-9A22-4AE040F8A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CE7CA632-BCAF-774F-BC5B-A75469602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86" name="Slide Number Placeholder 4">
            <a:extLst>
              <a:ext uri="{FF2B5EF4-FFF2-40B4-BE49-F238E27FC236}">
                <a16:creationId xmlns:a16="http://schemas.microsoft.com/office/drawing/2014/main" id="{059EE82C-16C0-7D46-8D2C-098E3B76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4</a:t>
            </a:fld>
            <a:endParaRPr lang="en-US" dirty="0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4D1D9101-63C3-5544-B4CF-76055EF69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951208"/>
            <a:ext cx="88900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377827" y="3781311"/>
            <a:ext cx="2217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26 – 26 – 31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2970691" y="4283126"/>
            <a:ext cx="495558" cy="136543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6" name="TextBox 45"/>
          <p:cNvSpPr txBox="1"/>
          <p:nvPr/>
        </p:nvSpPr>
        <p:spPr>
          <a:xfrm>
            <a:off x="841839" y="4254904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SRL Launches in 2026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3482602" y="4260898"/>
            <a:ext cx="403646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8" name="Straight Arrow Connector 47"/>
          <p:cNvCxnSpPr>
            <a:cxnSpLocks/>
          </p:cNvCxnSpPr>
          <p:nvPr/>
        </p:nvCxnSpPr>
        <p:spPr>
          <a:xfrm flipV="1">
            <a:off x="4515219" y="4347084"/>
            <a:ext cx="1" cy="261953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9" name="Straight Connector 48"/>
          <p:cNvCxnSpPr/>
          <p:nvPr/>
        </p:nvCxnSpPr>
        <p:spPr>
          <a:xfrm>
            <a:off x="4260939" y="4260898"/>
            <a:ext cx="422275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0" name="TextBox 49"/>
          <p:cNvSpPr txBox="1"/>
          <p:nvPr/>
        </p:nvSpPr>
        <p:spPr>
          <a:xfrm>
            <a:off x="3370905" y="4550807"/>
            <a:ext cx="2205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ERO launches in 2026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5082728" y="4260898"/>
            <a:ext cx="422275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/>
          <p:cNvCxnSpPr/>
          <p:nvPr/>
        </p:nvCxnSpPr>
        <p:spPr>
          <a:xfrm flipH="1" flipV="1">
            <a:off x="5582409" y="4302964"/>
            <a:ext cx="314217" cy="101355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5870611" y="4210900"/>
            <a:ext cx="2959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Samples are returned in 2031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5580065" y="2254060"/>
            <a:ext cx="861247" cy="1521031"/>
          </a:xfrm>
          <a:prstGeom prst="rect">
            <a:avLst/>
          </a:prstGeom>
          <a:solidFill>
            <a:srgbClr val="CC99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3228738" y="2254060"/>
            <a:ext cx="839631" cy="1521031"/>
          </a:xfrm>
          <a:prstGeom prst="rect">
            <a:avLst/>
          </a:prstGeom>
          <a:solidFill>
            <a:srgbClr val="CC99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3545634" y="2060176"/>
            <a:ext cx="323888" cy="1714915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3656001" y="2060176"/>
            <a:ext cx="101802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6329592" y="2060176"/>
            <a:ext cx="332186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6442319" y="2060176"/>
            <a:ext cx="101802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3" name="Straight Connector 112"/>
          <p:cNvCxnSpPr/>
          <p:nvPr/>
        </p:nvCxnSpPr>
        <p:spPr bwMode="auto">
          <a:xfrm>
            <a:off x="2155375" y="1680743"/>
            <a:ext cx="0" cy="2094349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110224"/>
              </p:ext>
            </p:extLst>
          </p:nvPr>
        </p:nvGraphicFramePr>
        <p:xfrm>
          <a:off x="868231" y="1688684"/>
          <a:ext cx="7718400" cy="1730806"/>
        </p:xfrm>
        <a:graphic>
          <a:graphicData uri="http://schemas.openxmlformats.org/drawingml/2006/table">
            <a:tbl>
              <a:tblPr/>
              <a:tblGrid>
                <a:gridCol w="1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7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71"/>
                    </a:ext>
                  </a:extLst>
                </a:gridCol>
              </a:tblGrid>
              <a:tr h="143572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2028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3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Dust Storm Season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Dust Storm Season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760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 Winter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 Winter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Earth to Mars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Spiral Down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Low Mars</a:t>
                      </a:r>
                      <a:r>
                        <a:rPr lang="en-US" sz="11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Orbit (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Relay)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RDV and Contain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Spiral Up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to Earth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6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 to Mars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Surface*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115" name="Straight Connector 114"/>
          <p:cNvCxnSpPr/>
          <p:nvPr/>
        </p:nvCxnSpPr>
        <p:spPr bwMode="auto">
          <a:xfrm>
            <a:off x="3442548" y="1680743"/>
            <a:ext cx="0" cy="2108914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H="1">
            <a:off x="4725322" y="1680743"/>
            <a:ext cx="2561" cy="20943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6017118" y="1680743"/>
            <a:ext cx="0" cy="20943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/>
          <p:cNvCxnSpPr/>
          <p:nvPr/>
        </p:nvCxnSpPr>
        <p:spPr bwMode="auto">
          <a:xfrm>
            <a:off x="7303611" y="1680743"/>
            <a:ext cx="0" cy="2108914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3490061" y="1897068"/>
            <a:ext cx="465272" cy="29051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Conj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044188" y="2995556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MAV</a:t>
            </a:r>
          </a:p>
        </p:txBody>
      </p:sp>
      <p:pic>
        <p:nvPicPr>
          <p:cNvPr id="121" name="Picture 2" descr="Image result for mars capsule entry no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6" t="21224" r="40823" b="21863"/>
          <a:stretch/>
        </p:blipFill>
        <p:spPr bwMode="auto">
          <a:xfrm>
            <a:off x="4065472" y="3057828"/>
            <a:ext cx="158302" cy="1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Oval 121"/>
          <p:cNvSpPr>
            <a:spLocks noChangeAspect="1"/>
          </p:cNvSpPr>
          <p:nvPr/>
        </p:nvSpPr>
        <p:spPr bwMode="auto">
          <a:xfrm>
            <a:off x="4197675" y="3231520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033375" y="2885069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EDL</a:t>
            </a:r>
          </a:p>
        </p:txBody>
      </p:sp>
      <p:pic>
        <p:nvPicPr>
          <p:cNvPr id="124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95670" y="3185103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" name="Oval 124"/>
          <p:cNvSpPr>
            <a:spLocks noChangeAspect="1"/>
          </p:cNvSpPr>
          <p:nvPr/>
        </p:nvSpPr>
        <p:spPr bwMode="auto">
          <a:xfrm>
            <a:off x="3127558" y="2671964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2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96760" y="2623824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7" name="TextBox 126"/>
          <p:cNvSpPr txBox="1"/>
          <p:nvPr/>
        </p:nvSpPr>
        <p:spPr>
          <a:xfrm>
            <a:off x="2989352" y="2437143"/>
            <a:ext cx="433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MOI</a:t>
            </a:r>
          </a:p>
        </p:txBody>
      </p:sp>
      <p:cxnSp>
        <p:nvCxnSpPr>
          <p:cNvPr id="128" name="Straight Arrow Connector 127"/>
          <p:cNvCxnSpPr/>
          <p:nvPr/>
        </p:nvCxnSpPr>
        <p:spPr>
          <a:xfrm flipH="1" flipV="1">
            <a:off x="5577095" y="2857867"/>
            <a:ext cx="0" cy="371933"/>
          </a:xfrm>
          <a:prstGeom prst="straightConnector1">
            <a:avLst/>
          </a:prstGeom>
          <a:noFill/>
          <a:ln w="44450" cap="flat" cmpd="sng" algn="ctr">
            <a:solidFill>
              <a:srgbClr val="EEECE1">
                <a:lumMod val="25000"/>
              </a:srgbClr>
            </a:solidFill>
            <a:prstDash val="solid"/>
            <a:tailEnd type="stealth" w="med" len="med"/>
          </a:ln>
          <a:effectLst/>
        </p:spPr>
      </p:cxnSp>
      <p:sp>
        <p:nvSpPr>
          <p:cNvPr id="129" name="TextBox 128"/>
          <p:cNvSpPr txBox="1"/>
          <p:nvPr/>
        </p:nvSpPr>
        <p:spPr>
          <a:xfrm>
            <a:off x="5599916" y="2952456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OS</a:t>
            </a:r>
          </a:p>
        </p:txBody>
      </p:sp>
      <p:pic>
        <p:nvPicPr>
          <p:cNvPr id="13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97664" y="2623824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1" name="Oval 130"/>
          <p:cNvSpPr>
            <a:spLocks noChangeAspect="1"/>
          </p:cNvSpPr>
          <p:nvPr/>
        </p:nvSpPr>
        <p:spPr bwMode="auto">
          <a:xfrm>
            <a:off x="6681348" y="2671964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77" r="613"/>
          <a:stretch/>
        </p:blipFill>
        <p:spPr>
          <a:xfrm rot="18164570">
            <a:off x="8001730" y="2521940"/>
            <a:ext cx="168732" cy="76123"/>
          </a:xfrm>
          <a:prstGeom prst="rect">
            <a:avLst/>
          </a:prstGeom>
        </p:spPr>
      </p:pic>
      <p:sp>
        <p:nvSpPr>
          <p:cNvPr id="133" name="TextBox 132"/>
          <p:cNvSpPr txBox="1"/>
          <p:nvPr/>
        </p:nvSpPr>
        <p:spPr>
          <a:xfrm>
            <a:off x="7720333" y="2395637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EES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75294" y="1895089"/>
            <a:ext cx="465272" cy="29051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Conj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516059" y="1967799"/>
            <a:ext cx="13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26-26-31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79065" y="3033841"/>
            <a:ext cx="675329" cy="39972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SRL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903759" y="2485390"/>
            <a:ext cx="675329" cy="39972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ERO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48157">
            <a:off x="169820" y="2565815"/>
            <a:ext cx="776113" cy="326485"/>
          </a:xfrm>
          <a:prstGeom prst="rect">
            <a:avLst/>
          </a:prstGeom>
        </p:spPr>
      </p:pic>
      <p:cxnSp>
        <p:nvCxnSpPr>
          <p:cNvPr id="139" name="Straight Connector 138"/>
          <p:cNvCxnSpPr/>
          <p:nvPr/>
        </p:nvCxnSpPr>
        <p:spPr bwMode="auto">
          <a:xfrm>
            <a:off x="150298" y="3768742"/>
            <a:ext cx="8818871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1" name="Picture 6" descr="mars2020-s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00" y="3065372"/>
            <a:ext cx="357721" cy="27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2" name="Group 141"/>
          <p:cNvGrpSpPr/>
          <p:nvPr/>
        </p:nvGrpSpPr>
        <p:grpSpPr>
          <a:xfrm rot="2682815" flipV="1">
            <a:off x="4681854" y="2679972"/>
            <a:ext cx="289912" cy="289912"/>
            <a:chOff x="448236" y="2655413"/>
            <a:chExt cx="832353" cy="832353"/>
          </a:xfrm>
        </p:grpSpPr>
        <p:sp>
          <p:nvSpPr>
            <p:cNvPr id="143" name="Arc 142"/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143"/>
            <p:cNvSpPr/>
            <p:nvPr/>
          </p:nvSpPr>
          <p:spPr bwMode="auto">
            <a:xfrm>
              <a:off x="529281" y="2735615"/>
              <a:ext cx="683438" cy="683438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144"/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89843" y="3010178"/>
            <a:ext cx="426764" cy="451174"/>
            <a:chOff x="-1727900" y="3582310"/>
            <a:chExt cx="1687247" cy="1783755"/>
          </a:xfrm>
        </p:grpSpPr>
        <p:pic>
          <p:nvPicPr>
            <p:cNvPr id="147" name="Picture 146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727900" y="4629151"/>
              <a:ext cx="1687247" cy="736914"/>
            </a:xfrm>
            <a:prstGeom prst="rect">
              <a:avLst/>
            </a:prstGeom>
          </p:spPr>
        </p:pic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5998F4F-3AD8-414A-AAE8-A81888980040}"/>
                </a:ext>
              </a:extLst>
            </p:cNvPr>
            <p:cNvGrpSpPr/>
            <p:nvPr/>
          </p:nvGrpSpPr>
          <p:grpSpPr>
            <a:xfrm rot="21259262">
              <a:off x="-980579" y="3582310"/>
              <a:ext cx="489800" cy="976960"/>
              <a:chOff x="1705137" y="4158894"/>
              <a:chExt cx="765157" cy="1526189"/>
            </a:xfrm>
          </p:grpSpPr>
          <p:pic>
            <p:nvPicPr>
              <p:cNvPr id="149" name="Picture 148">
                <a:extLst>
                  <a:ext uri="{FF2B5EF4-FFF2-40B4-BE49-F238E27FC236}">
                    <a16:creationId xmlns:a16="http://schemas.microsoft.com/office/drawing/2014/main" id="{6CF9F9EA-E3FA-7F4F-9ECA-FC24B4FF0C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1250" t="33333" r="35000" b="16000"/>
              <a:stretch/>
            </p:blipFill>
            <p:spPr>
              <a:xfrm rot="20341460">
                <a:off x="1765449" y="4158894"/>
                <a:ext cx="704845" cy="939793"/>
              </a:xfrm>
              <a:prstGeom prst="rect">
                <a:avLst/>
              </a:prstGeom>
            </p:spPr>
          </p:pic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E907A0DB-6A18-0346-90B0-865B079F7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819005">
                <a:off x="1684746" y="5060882"/>
                <a:ext cx="644592" cy="603809"/>
              </a:xfrm>
              <a:prstGeom prst="rect">
                <a:avLst/>
              </a:prstGeom>
            </p:spPr>
          </p:pic>
        </p:grpSp>
      </p:grpSp>
      <p:sp>
        <p:nvSpPr>
          <p:cNvPr id="151" name="TextBox 150"/>
          <p:cNvSpPr txBox="1"/>
          <p:nvPr/>
        </p:nvSpPr>
        <p:spPr>
          <a:xfrm>
            <a:off x="4488595" y="3438514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SFR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481096" y="2958900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M2020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6030325" y="3510039"/>
            <a:ext cx="2736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*See zoomed diagram for surface phases</a:t>
            </a:r>
          </a:p>
        </p:txBody>
      </p:sp>
      <p:pic>
        <p:nvPicPr>
          <p:cNvPr id="155" name="Snagit_PPT810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7493" y="3337249"/>
            <a:ext cx="285897" cy="262579"/>
          </a:xfrm>
          <a:prstGeom prst="rect">
            <a:avLst/>
          </a:prstGeom>
        </p:spPr>
      </p:pic>
      <p:pic>
        <p:nvPicPr>
          <p:cNvPr id="156" name="Snagit_PPT393D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1" y="3136921"/>
            <a:ext cx="753694" cy="297799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 rot="4161265">
            <a:off x="5492151" y="2972091"/>
            <a:ext cx="185235" cy="20932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FD7AD0E-5775-493E-93F4-F2D660B3BCB2}"/>
              </a:ext>
            </a:extLst>
          </p:cNvPr>
          <p:cNvSpPr txBox="1"/>
          <p:nvPr/>
        </p:nvSpPr>
        <p:spPr>
          <a:xfrm>
            <a:off x="5896626" y="1357688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*Illustrates an example scenario</a:t>
            </a:r>
          </a:p>
        </p:txBody>
      </p:sp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338328" y="512064"/>
            <a:ext cx="779621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en-US" sz="3200" b="0" kern="0" dirty="0">
                <a:solidFill>
                  <a:schemeClr val="tx1"/>
                </a:solidFill>
              </a:rPr>
              <a:t>Campaign Timeline Overview</a:t>
            </a:r>
          </a:p>
        </p:txBody>
      </p:sp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B7BCBFDC-CF34-4445-94BE-9AAE6F2FE701}"/>
              </a:ext>
            </a:extLst>
          </p:cNvPr>
          <p:cNvSpPr txBox="1">
            <a:spLocks/>
          </p:cNvSpPr>
          <p:nvPr/>
        </p:nvSpPr>
        <p:spPr>
          <a:xfrm>
            <a:off x="508502" y="4962613"/>
            <a:ext cx="8281862" cy="1567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Sample Retrieval Lander (SRL) avoids winter and global dust storm season, enabling all-solar SRL/SFR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SRL EDL occurs in a favorable season, maximizing landed mass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ERO can provide all relay services needed for MSR (SRL, SFR, M2020, Mars Ascent Vehicle (MAV))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SRL and ERO fit on available launch vehicles and trajectories are feasible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9B6149A-D650-1A42-919D-F6CFB1C40108}"/>
              </a:ext>
            </a:extLst>
          </p:cNvPr>
          <p:cNvGrpSpPr/>
          <p:nvPr/>
        </p:nvGrpSpPr>
        <p:grpSpPr>
          <a:xfrm>
            <a:off x="6806015" y="313837"/>
            <a:ext cx="1987709" cy="995127"/>
            <a:chOff x="6813550" y="67442"/>
            <a:chExt cx="1987709" cy="995127"/>
          </a:xfrm>
        </p:grpSpPr>
        <p:pic>
          <p:nvPicPr>
            <p:cNvPr id="70" name="Picture 69" descr="A close up of a sign&#10;&#10;Description automatically generated">
              <a:extLst>
                <a:ext uri="{FF2B5EF4-FFF2-40B4-BE49-F238E27FC236}">
                  <a16:creationId xmlns:a16="http://schemas.microsoft.com/office/drawing/2014/main" id="{3E0B585C-7F6F-6E48-BA5F-72E670E28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0F88C5BA-CD4C-E744-A9CC-B3048CD7F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5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7707" y="241518"/>
            <a:ext cx="8184404" cy="786912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2800" b="0" spc="-22" dirty="0">
                <a:solidFill>
                  <a:schemeClr val="tx1"/>
                </a:solidFill>
              </a:rPr>
              <a:t>Progress </a:t>
            </a:r>
            <a:r>
              <a:rPr sz="2800" b="0" spc="-9" dirty="0">
                <a:solidFill>
                  <a:schemeClr val="tx1"/>
                </a:solidFill>
              </a:rPr>
              <a:t>to</a:t>
            </a:r>
            <a:r>
              <a:rPr sz="2800" b="0" spc="-97" dirty="0">
                <a:solidFill>
                  <a:schemeClr val="tx1"/>
                </a:solidFill>
              </a:rPr>
              <a:t> </a:t>
            </a:r>
            <a:r>
              <a:rPr sz="2800" b="0" spc="-18" dirty="0">
                <a:solidFill>
                  <a:schemeClr val="tx1"/>
                </a:solidFill>
              </a:rPr>
              <a:t>Date</a:t>
            </a:r>
            <a:r>
              <a:rPr lang="en-US" sz="2800" b="0" spc="-18" dirty="0">
                <a:solidFill>
                  <a:schemeClr val="tx1"/>
                </a:solidFill>
              </a:rPr>
              <a:t> and</a:t>
            </a:r>
            <a:br>
              <a:rPr lang="en-US" sz="2800" b="0" spc="-18" dirty="0">
                <a:solidFill>
                  <a:schemeClr val="tx1"/>
                </a:solidFill>
              </a:rPr>
            </a:br>
            <a:r>
              <a:rPr lang="en-US" sz="2800" b="0" spc="-18" dirty="0">
                <a:solidFill>
                  <a:schemeClr val="tx1"/>
                </a:solidFill>
              </a:rPr>
              <a:t>Near-Term Events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94364E-9A0F-4D43-B4E2-CE61F6D40B46}"/>
              </a:ext>
            </a:extLst>
          </p:cNvPr>
          <p:cNvSpPr txBox="1"/>
          <p:nvPr/>
        </p:nvSpPr>
        <p:spPr>
          <a:xfrm>
            <a:off x="367266" y="1250388"/>
            <a:ext cx="80449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conducted an Acquisition Strategy Meeting (ASM) in July 2019 and made Center roles/responsibilities assignments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ESA obtained approval for MSR at Nov 2019 Ministerial Council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Campaign Reference Architecture Stakeholders Peer Review (CRASPR) in January 2020 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MSR was included in President’s FY2021 budget request and has been  called out in FY21 House CJS report language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ESA selected Earth Return Orbiter (ERO) contractor in March 2020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ESA selected Sample Fetch Rover (SFR) contractor in June 2020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NASA/ESA MOU signed October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Formulation Authorization Document (FAD) signed October 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SMD commissioned Independent Review Board for MSR</a:t>
            </a:r>
          </a:p>
          <a:p>
            <a:pPr marL="685800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Briefing to Dr.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Zurbuchen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on October 16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Mission Concept Review (MCR), October 9</a:t>
            </a:r>
            <a:r>
              <a:rPr lang="en-US" baseline="30000" dirty="0"/>
              <a:t>th</a:t>
            </a:r>
            <a:r>
              <a:rPr lang="en-US" dirty="0"/>
              <a:t> through 19</a:t>
            </a:r>
            <a:r>
              <a:rPr lang="en-US" baseline="30000" dirty="0"/>
              <a:t>th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Key Decision Point-A, December 16</a:t>
            </a:r>
            <a:r>
              <a:rPr lang="en-US" baseline="30000" dirty="0"/>
              <a:t>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6CA980-97BC-844B-96B2-2DF87332480D}"/>
              </a:ext>
            </a:extLst>
          </p:cNvPr>
          <p:cNvGrpSpPr/>
          <p:nvPr/>
        </p:nvGrpSpPr>
        <p:grpSpPr>
          <a:xfrm>
            <a:off x="6803136" y="128016"/>
            <a:ext cx="1987709" cy="995127"/>
            <a:chOff x="6813550" y="67442"/>
            <a:chExt cx="1987709" cy="995127"/>
          </a:xfrm>
        </p:grpSpPr>
        <p:pic>
          <p:nvPicPr>
            <p:cNvPr id="19" name="Picture 18" descr="A close up of a sign&#10;&#10;Description automatically generated">
              <a:extLst>
                <a:ext uri="{FF2B5EF4-FFF2-40B4-BE49-F238E27FC236}">
                  <a16:creationId xmlns:a16="http://schemas.microsoft.com/office/drawing/2014/main" id="{07DEB5D6-88E8-F446-8D0D-5FA39805D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2A5B913-5397-7D46-9376-780012EF0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07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965CA-0785-480C-9C79-3DB047561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62"/>
          <a:stretch/>
        </p:blipFill>
        <p:spPr>
          <a:xfrm>
            <a:off x="-329828" y="1104900"/>
            <a:ext cx="9803654" cy="5582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DA99C0-1613-4457-BC40-5CFEAAAD9FC7}"/>
              </a:ext>
            </a:extLst>
          </p:cNvPr>
          <p:cNvSpPr txBox="1"/>
          <p:nvPr/>
        </p:nvSpPr>
        <p:spPr>
          <a:xfrm>
            <a:off x="2318367" y="192489"/>
            <a:ext cx="4507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Mars Sample Return</a:t>
            </a:r>
          </a:p>
          <a:p>
            <a:pPr algn="ctr"/>
            <a:r>
              <a:rPr lang="en-US" sz="18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Summary Sche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dule</a:t>
            </a:r>
            <a:endPara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4F1B8-2DF7-4488-8642-42DC2EA2181D}"/>
              </a:ext>
            </a:extLst>
          </p:cNvPr>
          <p:cNvSpPr txBox="1"/>
          <p:nvPr/>
        </p:nvSpPr>
        <p:spPr>
          <a:xfrm>
            <a:off x="64734" y="705198"/>
            <a:ext cx="4507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BLUE:</a:t>
            </a:r>
            <a:r>
              <a:rPr lang="en-US" sz="1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 Performed by NASA</a:t>
            </a:r>
          </a:p>
          <a:p>
            <a:r>
              <a:rPr lang="en-US" sz="1100" kern="1200" dirty="0">
                <a:solidFill>
                  <a:srgbClr val="66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US" sz="1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Work Performed by ESA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8CB6C-FE52-4363-9226-8000459C49C5}"/>
              </a:ext>
            </a:extLst>
          </p:cNvPr>
          <p:cNvSpPr txBox="1"/>
          <p:nvPr/>
        </p:nvSpPr>
        <p:spPr>
          <a:xfrm>
            <a:off x="6408891" y="874475"/>
            <a:ext cx="2611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Date: 7/16/20</a:t>
            </a:r>
            <a:endParaRPr lang="en-US" sz="105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E0ABFA-B13D-374C-9044-E34BEC997F01}"/>
              </a:ext>
            </a:extLst>
          </p:cNvPr>
          <p:cNvGrpSpPr/>
          <p:nvPr/>
        </p:nvGrpSpPr>
        <p:grpSpPr>
          <a:xfrm>
            <a:off x="6806015" y="142387"/>
            <a:ext cx="1987709" cy="995127"/>
            <a:chOff x="6813550" y="67442"/>
            <a:chExt cx="1987709" cy="995127"/>
          </a:xfrm>
        </p:grpSpPr>
        <p:pic>
          <p:nvPicPr>
            <p:cNvPr id="10" name="Picture 9" descr="A close up of a sign&#10;&#10;Description automatically generated">
              <a:extLst>
                <a:ext uri="{FF2B5EF4-FFF2-40B4-BE49-F238E27FC236}">
                  <a16:creationId xmlns:a16="http://schemas.microsoft.com/office/drawing/2014/main" id="{A84EBAD9-7266-FA4B-B0B4-8D52B4FB9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C3AA3A4-0565-7646-AFF5-6CC6B2877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F0C1B28-E1A4-2942-A5AF-75CA8153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-38774" y="-29080"/>
            <a:ext cx="9221547" cy="691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72561" y="4648451"/>
            <a:ext cx="1380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B98C0A-F933-F945-8BC8-C54AB4C2E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230" y="4091306"/>
            <a:ext cx="2636972" cy="6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38124</TotalTime>
  <Words>654</Words>
  <Application>Microsoft Macintosh PowerPoint</Application>
  <PresentationFormat>On-screen Show (4:3)</PresentationFormat>
  <Paragraphs>222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Helvetica-Light</vt:lpstr>
      <vt:lpstr>Office Theme</vt:lpstr>
      <vt:lpstr>PowerPoint Presentation</vt:lpstr>
      <vt:lpstr>MSR Campaign</vt:lpstr>
      <vt:lpstr>MSR Architectural Overview</vt:lpstr>
      <vt:lpstr>PowerPoint Presentation</vt:lpstr>
      <vt:lpstr>PowerPoint Presentation</vt:lpstr>
      <vt:lpstr>Progress to Date and Near-Term Events</vt:lpstr>
      <vt:lpstr>PowerPoint Presentation</vt:lpstr>
      <vt:lpstr>PowerPoint Presentation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Gramling, Jeffrey J. (HQ-DA050)</cp:lastModifiedBy>
  <cp:revision>728</cp:revision>
  <cp:lastPrinted>2019-11-13T21:17:24Z</cp:lastPrinted>
  <dcterms:created xsi:type="dcterms:W3CDTF">2014-05-16T13:00:15Z</dcterms:created>
  <dcterms:modified xsi:type="dcterms:W3CDTF">2020-10-13T15:00:34Z</dcterms:modified>
</cp:coreProperties>
</file>