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9"/>
  </p:notesMasterIdLst>
  <p:sldIdLst>
    <p:sldId id="357" r:id="rId3"/>
    <p:sldId id="392" r:id="rId4"/>
    <p:sldId id="368" r:id="rId5"/>
    <p:sldId id="393" r:id="rId6"/>
    <p:sldId id="381" r:id="rId7"/>
    <p:sldId id="38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245" autoAdjust="0"/>
  </p:normalViewPr>
  <p:slideViewPr>
    <p:cSldViewPr snapToGrid="0" snapToObjects="1">
      <p:cViewPr varScale="1">
        <p:scale>
          <a:sx n="118" d="100"/>
          <a:sy n="118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BC74A-375A-774E-9785-265566F8F37D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AE34C2-4DC7-AA4D-BBD4-EE04F802A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1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6E01DF-631A-A04A-9385-A7B2D60629C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04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6F6AE3F1-E91C-4EA0-91FC-8D5A8F7C75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168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74800" y="696913"/>
            <a:ext cx="3860800" cy="217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6E01DF-631A-A04A-9385-A7B2D6062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200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74800" y="696913"/>
            <a:ext cx="3860800" cy="217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6E01DF-631A-A04A-9385-A7B2D6062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997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FB747E9-7162-477F-AB8E-8CF686A77F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293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174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284FF-9B82-0B49-84AC-920CF5CB1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DA903F-9B37-494A-B145-3CED0C973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840A7-9CA9-4048-8F7C-363DE37A3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99A46-ED66-F449-BF1A-19A61F843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4B200-4A02-CB42-A21B-42E323883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56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C9A93-1242-E54F-BA75-D97A497B9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C70B1-045E-364F-967B-5B9DC0989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959323-1BBB-0843-B221-1ADB24FC9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57B12-19BF-8443-878D-9BE71C58A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15289-AB16-7D45-822C-21D437DF3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68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870D4-D810-7C43-93C1-65675F11E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2F260-6FCD-974E-9598-7DC4A2622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7FD09-82A1-A440-9C55-C3EBFD165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E34AD-542F-C442-9EC3-D1127BF91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F27FF-BE7C-754E-9B86-AD8E9B35B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92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9DEB-5FAB-D34A-9C40-270FE395C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A7D83-9900-D148-9076-FD9249630F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381BF3-542F-B943-AADB-4778D5720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12805E-4D3A-C244-9645-1F0DF3234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DFB9C0-6C89-FE42-B622-9F62EAC79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B7544-1B54-3340-85D8-850DCFE7C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33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61693-9229-F54D-A580-FB592CB5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C3511-1B96-714D-BC7B-13AE19B21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421006-C8D7-F046-A533-8C8FB4D141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02A13C-1E70-BD47-88DB-D7F9B27272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8E72F6-1015-EF47-878F-AA6AF21280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043E42-2C49-1446-AF9B-7D28CF40E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E3988F-B3E5-8647-90DE-CE52A8B02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EAD0D8-3A0E-464A-ADDA-A98E23FE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30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1A29D-2CC6-E24A-B233-58433F942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4F8701-34C0-B546-AA5C-BE6499E74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7CA802-F068-1E48-8DE7-637DC7CC2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83B0E8-7ED0-3248-8204-F7DC3A09D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56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FFE4BD-6D66-164A-80DA-B02B226C2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98999C-C7D6-8D43-A0AE-CCDD7D5A8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C805F-78E8-E74B-B4B2-86B3056B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454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943CE-9BBF-5F4A-83C8-D6305A0BC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16FB9-6C0B-D34E-957F-746794CAF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53B24-B0AF-6949-9E42-2D1D2879B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BB758-33B2-4C4A-BF2D-140A471A3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6D1A7-B948-5342-941E-A2E047A44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6FD665-C964-7249-AB71-1B74CDA84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4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3A09E-90DA-D94E-AF01-8C085F202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46EBCB-484F-E645-881E-F71771EAC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AABAC-9BE2-0E4A-BDD9-3C87BB9C5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19DAC-8D7B-E143-957C-8BC674E60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75E471-0B2D-6143-9330-17995F15C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85A46-4838-C642-82C2-FE25303C9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7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EEFF-272A-8042-B629-F4FA4A4FE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6ED642-3981-AD4B-BEE2-8C4E66E602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464EB-95A9-0940-B7CD-DA01EC24B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A8DEB-A084-8F40-8882-7E12A66B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FC627-5E18-C146-96D3-7281656C3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57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45D95-9358-0745-9BC5-A41BA4C324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35442-A252-7942-A79F-EAA7D2D5B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F6583-C195-AB4F-AA49-18E7F8347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BFC3D-E959-4B4A-8F70-3DF89EE03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F7F6C-84D2-CF41-A33B-81A53B829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5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FFFFFF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97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E82C7-7CDE-834C-AD29-B4FE4FC69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83E31F-D894-7645-866F-C75448171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2E52F-E87F-AB42-87FF-929B7185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7781D-A83A-5842-8CE3-EF2A74714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10012-1E64-4D40-9F80-F2AA0168A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31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DE0B-149C-9C4D-BB31-AF96320BD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94ED9-FCA1-714F-9564-E957D6CA0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E7991-D769-3446-BD92-9D1DB30BB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777D9-C400-AF43-81CC-41789E600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92861-A09C-F241-8F55-9B8D49445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01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33088-3F21-7B4B-B9E7-A808C477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ACA5F5-53B6-A143-8A2B-8ABC11D8E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5C894-AD55-7A47-9A76-010A66011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88970-AA80-454B-B0BE-E23EA4716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C1D34-4A47-5944-83D3-4572A77EE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43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777AB-6CB1-C849-8AEC-7617C284D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B496E-1E1D-2641-A057-4F8B26D8D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254F3D-00A3-244D-80AC-58DC0ED25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AAED2-4392-8649-9A62-7F0D835E6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05BCC-C085-6B4E-B6BB-5CE770A80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74A25-AFF6-8346-9D22-E9956DC22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23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70720-8F99-314F-8415-EEF964440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1AE9F-D41B-6648-B9D5-25990EC8E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F6437-BE20-344C-8E06-D4B22C25CC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8B8728-A847-6542-AF70-292DDA35A8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6A666C-82AC-3346-90DB-6A1623E96D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BDE180-3A31-7843-8E40-195E59802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B12E6A-8692-3D48-8C5E-51E23D95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4768A4-3B1D-914B-890C-12F8B3628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846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AE691-C3FD-C847-8511-FCD467AE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428D42-4693-4C46-B4D6-A1D206514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D34CA0-C1E5-3449-B8A1-C0B5644E0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F91C05-2FAA-9943-9694-971D6EFA3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7292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CF9C05-3513-A547-86B1-DD675C03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88351B-C352-0E49-A897-CE7D49B82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E1C5A-FB83-BA4C-B5C3-6B3FD22DE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828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C6860-FD79-1840-BF38-6DFD1B05E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0BBE0-E00F-5842-A0FF-5F100577E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D7C97-688F-B243-8C80-55150738B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EB079A-8F94-F94C-B528-4E07102CB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0DF1B-B733-C34F-8290-315BA4411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E74C1-2904-8348-953A-30D9F87E5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15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FDC4-F3C3-F14E-AA35-C1BF64E3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C40CD2-79EC-8E4E-A12E-8A408B64EA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05F65-8C3C-1946-8095-6A9612C4E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8B56A8-4654-1A4D-86AF-A2682E0F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255C2-D2F3-7346-ADF3-BD2D72359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F60BA1-2159-9A46-AC2E-D2051907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949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CD14C-682E-284D-B1E2-C794C5E60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352D29-312B-F742-858F-349E0139A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66F69-93DA-864B-B555-635999E56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1B1F5-F8F2-DB4D-ADA3-5279BBEBA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90788-F35E-E449-9DEE-AF2B1FFAD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825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70E40-AC13-2D42-9CC2-446DE86C8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E92B05-79A4-BB42-B871-71590D605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9A840-748D-B44B-88E0-D46D7FB6F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ECFDD-A0B1-2A47-9B05-C0D7AB173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26D44-A457-2746-B71E-2AF9150A0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06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FFFFFF"/>
                </a:solidFill>
                <a:latin typeface="Arial Narrow"/>
                <a:ea typeface="+mn-ea"/>
                <a:cs typeface="Arial Narrow"/>
              </a:defRPr>
            </a:lvl1pPr>
          </a:lstStyle>
          <a:p>
            <a:pPr>
              <a:defRPr/>
            </a:pPr>
            <a:fld id="{D40CB9F6-8E35-4E4F-99BF-5545ACA555F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90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B7089E-08BE-F643-A8B3-F52F4BCF1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196747-E265-7B47-8D39-9230ACF0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9AB7A-A65C-E643-BBA6-FCFBBE294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E4FE6-9C34-294F-8A73-D74092ADDA0F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6C049-CF92-DE47-A78A-9E12B9726E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9E901-301A-1C45-B38B-F21976A4E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91B0B-CAEF-E544-846A-B15B1D458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7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C55275-4F67-2042-87B6-C00970716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6644AD-EB21-3D47-B51C-61E9FBF68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6EC71-5863-144F-81CB-400738F94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4EFEE-251F-0F49-8C0E-1A157E18FF65}" type="datetimeFigureOut">
              <a:rPr lang="en-US" smtClean="0"/>
              <a:t>10/14/20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F9094-CF5D-B640-848E-26ACC58A82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350E1-AC9C-4E4F-8021-39690A272A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3B2A0-A51A-EA4B-AD0F-FC3B67910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1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nasa.gov/careers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youtube.com/watch?v=dOKKkV-30dE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sa.gov/centers/johnson/stem/student-activities/index.html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nasa.gov/stem/forstudents/9-12/index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nasa.gov/audience/forstudents/5-8/career/index.html" TargetMode="External"/><Relationship Id="rId5" Type="http://schemas.openxmlformats.org/officeDocument/2006/relationships/hyperlink" Target="https://www.youtube.com/watch?v=7Lol3lumMTo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gpm.nasa.gov/education/subtopics/stem-career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s://www.clickorlando.com/news/local/2020/05/27/what-did-spacex-astronauts-listen-to-on-their-way-to-the-lanchpad/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17215C-9C79-C349-8589-54F52B273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 descr="niw_print1500x1247ppi.png">
            <a:extLst>
              <a:ext uri="{FF2B5EF4-FFF2-40B4-BE49-F238E27FC236}">
                <a16:creationId xmlns:a16="http://schemas.microsoft.com/office/drawing/2014/main" id="{AF4AC082-FAAC-2D4D-A668-4A8F4F4B34D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083" y="177800"/>
            <a:ext cx="850717" cy="711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FD4AAE-46A8-B043-A1F5-3704C59038B5}"/>
              </a:ext>
            </a:extLst>
          </p:cNvPr>
          <p:cNvSpPr txBox="1"/>
          <p:nvPr/>
        </p:nvSpPr>
        <p:spPr>
          <a:xfrm>
            <a:off x="6870883" y="381000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>
                <a:solidFill>
                  <a:schemeClr val="bg1"/>
                </a:solidFill>
              </a:rPr>
              <a:t>National Aeronautics and </a:t>
            </a:r>
          </a:p>
          <a:p>
            <a:pPr algn="r"/>
            <a:r>
              <a:rPr lang="en-US" sz="800" dirty="0">
                <a:solidFill>
                  <a:schemeClr val="bg1"/>
                </a:solidFill>
              </a:rPr>
              <a:t>Space Administration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24B951A-AD43-AA4F-A28E-1F664F636DCE}"/>
              </a:ext>
            </a:extLst>
          </p:cNvPr>
          <p:cNvSpPr/>
          <p:nvPr/>
        </p:nvSpPr>
        <p:spPr>
          <a:xfrm>
            <a:off x="2886269" y="5102093"/>
            <a:ext cx="72136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FD84"/>
                </a:solidFill>
                <a:effectLst>
                  <a:outerShdw blurRad="762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Karen Bradford</a:t>
            </a:r>
          </a:p>
          <a:p>
            <a:pPr algn="ctr"/>
            <a:r>
              <a:rPr lang="en-US" dirty="0">
                <a:solidFill>
                  <a:srgbClr val="FFFD84"/>
                </a:solidFill>
                <a:effectLst>
                  <a:outerShdw blurRad="76200" dist="50800" dir="5400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Director of Strategic Partnerships</a:t>
            </a:r>
          </a:p>
          <a:p>
            <a:pPr algn="ctr"/>
            <a:r>
              <a:rPr lang="en-US" u="sng" dirty="0">
                <a:hlinkClick r:id="rId5"/>
              </a:rPr>
              <a:t>https://www.nasa.gov/careers</a:t>
            </a:r>
            <a:endParaRPr lang="en-US" dirty="0"/>
          </a:p>
          <a:p>
            <a:pPr algn="ctr"/>
            <a:r>
              <a:rPr lang="en-US" dirty="0">
                <a:solidFill>
                  <a:schemeClr val="bg1"/>
                </a:solidFill>
              </a:rPr>
              <a:t>“We Are NASA”</a:t>
            </a:r>
          </a:p>
          <a:p>
            <a:pPr algn="ctr"/>
            <a:endParaRPr lang="en-US" dirty="0">
              <a:solidFill>
                <a:srgbClr val="FFFD84"/>
              </a:solidFill>
              <a:effectLst>
                <a:outerShdw blurRad="76200" dist="50800" dir="5400000" algn="ctr" rotWithShape="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F07C22-E3BA-DD40-8030-ADB2AB4B728C}"/>
              </a:ext>
            </a:extLst>
          </p:cNvPr>
          <p:cNvSpPr/>
          <p:nvPr/>
        </p:nvSpPr>
        <p:spPr>
          <a:xfrm>
            <a:off x="1026367" y="1618736"/>
            <a:ext cx="1093340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Let’s Talk: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Opportunities at NASA</a:t>
            </a:r>
          </a:p>
          <a:p>
            <a:pPr algn="ctr"/>
            <a:endParaRPr lang="en-US" sz="6000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28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niw_print1500x1247ppi.png">
            <a:extLst>
              <a:ext uri="{FF2B5EF4-FFF2-40B4-BE49-F238E27FC236}">
                <a16:creationId xmlns:a16="http://schemas.microsoft.com/office/drawing/2014/main" id="{5F52BE9F-B2FB-984C-B7B4-CB572DCE6E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083" y="177800"/>
            <a:ext cx="850717" cy="7112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870883" y="381000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Aeronautics and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 Administration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95F91C5-1497-0E48-B436-2F5E095AEC31}"/>
              </a:ext>
            </a:extLst>
          </p:cNvPr>
          <p:cNvSpPr/>
          <p:nvPr/>
        </p:nvSpPr>
        <p:spPr>
          <a:xfrm flipV="1">
            <a:off x="-769501" y="-321670"/>
            <a:ext cx="4673599" cy="714425"/>
          </a:xfrm>
          <a:prstGeom prst="roundRect">
            <a:avLst/>
          </a:prstGeom>
          <a:solidFill>
            <a:schemeClr val="tx1">
              <a:alpha val="32000"/>
            </a:schemeClr>
          </a:solidFill>
          <a:ln>
            <a:solidFill>
              <a:schemeClr val="accent1">
                <a:shade val="95000"/>
                <a:satMod val="105000"/>
                <a:alpha val="32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B85E094-5604-B348-9E76-DA924DFCC3F0}"/>
              </a:ext>
            </a:extLst>
          </p:cNvPr>
          <p:cNvSpPr/>
          <p:nvPr/>
        </p:nvSpPr>
        <p:spPr>
          <a:xfrm>
            <a:off x="201763" y="90781"/>
            <a:ext cx="5002751" cy="338554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NASA Ames Research Center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D84"/>
                </a:solidFill>
                <a:effectLst>
                  <a:outerShdw blurRad="76200" dist="50800" dir="54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Partnerships with NASA in Silicon Valley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D84"/>
              </a:solidFill>
              <a:effectLst>
                <a:outerShdw blurRad="76200" dist="50800" dir="5400000" algn="ctr" rotWithShape="0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8FFB4"/>
              </a:solidFill>
              <a:effectLst>
                <a:outerShdw blurRad="50800" dist="38100" dir="2700000">
                  <a:srgbClr val="000000">
                    <a:alpha val="42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9238C4-55F7-9F4A-9DCC-FC03D7CFB486}"/>
              </a:ext>
            </a:extLst>
          </p:cNvPr>
          <p:cNvSpPr txBox="1"/>
          <p:nvPr/>
        </p:nvSpPr>
        <p:spPr>
          <a:xfrm>
            <a:off x="-999460" y="14460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0059E-351D-427B-8053-E58051178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Is there space for me on the meatball?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11D5E7-4488-4947-9079-D5A1DA105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1863" y="1284595"/>
            <a:ext cx="9400674" cy="47003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5339163-2234-4FF9-8B12-DE805A632ADF}"/>
              </a:ext>
            </a:extLst>
          </p:cNvPr>
          <p:cNvSpPr txBox="1"/>
          <p:nvPr/>
        </p:nvSpPr>
        <p:spPr>
          <a:xfrm>
            <a:off x="9520808" y="2201731"/>
            <a:ext cx="2467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All together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D8F13D-1759-4F10-8191-911076A8B905}"/>
              </a:ext>
            </a:extLst>
          </p:cNvPr>
          <p:cNvSpPr/>
          <p:nvPr/>
        </p:nvSpPr>
        <p:spPr>
          <a:xfrm>
            <a:off x="2917036" y="1675077"/>
            <a:ext cx="6010182" cy="470033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A3982C9-F6D7-4406-861C-216B0B818B12}"/>
              </a:ext>
            </a:extLst>
          </p:cNvPr>
          <p:cNvCxnSpPr/>
          <p:nvPr/>
        </p:nvCxnSpPr>
        <p:spPr>
          <a:xfrm flipH="1">
            <a:off x="9004483" y="2547891"/>
            <a:ext cx="654422" cy="55929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1533396-B81B-450B-9A24-4BC7D719945E}"/>
              </a:ext>
            </a:extLst>
          </p:cNvPr>
          <p:cNvSpPr txBox="1"/>
          <p:nvPr/>
        </p:nvSpPr>
        <p:spPr>
          <a:xfrm>
            <a:off x="11124731" y="6640226"/>
            <a:ext cx="13552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</a:rPr>
              <a:t>For Internal Use Only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9F44D2-20D8-1A48-BB82-F88D3A34D54A}"/>
              </a:ext>
            </a:extLst>
          </p:cNvPr>
          <p:cNvSpPr/>
          <p:nvPr/>
        </p:nvSpPr>
        <p:spPr>
          <a:xfrm>
            <a:off x="3079390" y="5301343"/>
            <a:ext cx="60101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Go as the Artemis Generation! </a:t>
            </a: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https://www.youtube.com/watch?v=dOKKkV-30dE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6609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niw_print1500x1247ppi.png">
            <a:extLst>
              <a:ext uri="{FF2B5EF4-FFF2-40B4-BE49-F238E27FC236}">
                <a16:creationId xmlns:a16="http://schemas.microsoft.com/office/drawing/2014/main" id="{5F52BE9F-B2FB-984C-B7B4-CB572DCE6E4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1651" y="194677"/>
            <a:ext cx="850717" cy="7112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551287" y="381000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Aeronautics and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 Administration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95F91C5-1497-0E48-B436-2F5E095AEC31}"/>
              </a:ext>
            </a:extLst>
          </p:cNvPr>
          <p:cNvSpPr/>
          <p:nvPr/>
        </p:nvSpPr>
        <p:spPr>
          <a:xfrm flipV="1">
            <a:off x="-769501" y="-321670"/>
            <a:ext cx="4673599" cy="714425"/>
          </a:xfrm>
          <a:prstGeom prst="roundRect">
            <a:avLst/>
          </a:prstGeom>
          <a:solidFill>
            <a:schemeClr val="tx1">
              <a:alpha val="32000"/>
            </a:schemeClr>
          </a:solidFill>
          <a:ln>
            <a:solidFill>
              <a:schemeClr val="accent1">
                <a:shade val="95000"/>
                <a:satMod val="105000"/>
                <a:alpha val="32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B85E094-5604-B348-9E76-DA924DFCC3F0}"/>
              </a:ext>
            </a:extLst>
          </p:cNvPr>
          <p:cNvSpPr/>
          <p:nvPr/>
        </p:nvSpPr>
        <p:spPr>
          <a:xfrm>
            <a:off x="201763" y="90781"/>
            <a:ext cx="5002751" cy="338554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NASA Ames Research Center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D84"/>
                </a:solidFill>
                <a:effectLst>
                  <a:outerShdw blurRad="76200" dist="50800" dir="54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Partnerships with NASA in Silicon Valley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D84"/>
              </a:solidFill>
              <a:effectLst>
                <a:outerShdw blurRad="76200" dist="50800" dir="5400000" algn="ctr" rotWithShape="0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8FFB4"/>
              </a:solidFill>
              <a:effectLst>
                <a:outerShdw blurRad="50800" dist="38100" dir="2700000">
                  <a:srgbClr val="000000">
                    <a:alpha val="42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9238C4-55F7-9F4A-9DCC-FC03D7CFB486}"/>
              </a:ext>
            </a:extLst>
          </p:cNvPr>
          <p:cNvSpPr txBox="1"/>
          <p:nvPr/>
        </p:nvSpPr>
        <p:spPr>
          <a:xfrm>
            <a:off x="-999460" y="14460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329581-7C7C-4C45-820C-3A575491D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Engage and take opportunities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6B5F4D-0515-4170-AFE3-A3DDE1F6B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518815"/>
            <a:ext cx="5334000" cy="1910185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i="1" dirty="0">
                <a:solidFill>
                  <a:schemeClr val="bg1"/>
                </a:solidFill>
              </a:rPr>
              <a:t>“Look for and/or create your own opportunity and don’t forget to take them.  If it’s not obvious, if it’s not knocking on your door then go find it.”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1600" dirty="0">
                <a:solidFill>
                  <a:schemeClr val="bg1"/>
                </a:solidFill>
              </a:rPr>
              <a:t>– </a:t>
            </a:r>
            <a:r>
              <a:rPr lang="en-US" sz="1600" dirty="0" err="1">
                <a:solidFill>
                  <a:schemeClr val="bg1"/>
                </a:solidFill>
              </a:rPr>
              <a:t>Mamta</a:t>
            </a:r>
            <a:r>
              <a:rPr lang="en-US" sz="1600" dirty="0">
                <a:solidFill>
                  <a:schemeClr val="bg1"/>
                </a:solidFill>
              </a:rPr>
              <a:t> Patel </a:t>
            </a:r>
            <a:r>
              <a:rPr lang="en-US" sz="1600" dirty="0" err="1">
                <a:solidFill>
                  <a:schemeClr val="bg1"/>
                </a:solidFill>
              </a:rPr>
              <a:t>Nagaraja</a:t>
            </a:r>
            <a:r>
              <a:rPr lang="en-US" sz="1600" dirty="0">
                <a:solidFill>
                  <a:schemeClr val="bg1"/>
                </a:solidFill>
              </a:rPr>
              <a:t> –  </a:t>
            </a:r>
            <a:r>
              <a:rPr lang="en-US" sz="1600" dirty="0" err="1">
                <a:solidFill>
                  <a:schemeClr val="bg1"/>
                </a:solidFill>
              </a:rPr>
              <a:t>MissionStem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935D43-C541-419A-A04B-7C02A0511D5E}"/>
              </a:ext>
            </a:extLst>
          </p:cNvPr>
          <p:cNvSpPr txBox="1"/>
          <p:nvPr/>
        </p:nvSpPr>
        <p:spPr>
          <a:xfrm>
            <a:off x="11124731" y="6640226"/>
            <a:ext cx="13552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</a:rPr>
              <a:t>For Internal Use Only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B3AB2F-BFEF-BC4D-B253-EBB6606A5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46028"/>
            <a:ext cx="5181600" cy="4900343"/>
          </a:xfrm>
        </p:spPr>
        <p:txBody>
          <a:bodyPr>
            <a:normAutofit fontScale="55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How are we going to the moon (1 minute)</a:t>
            </a:r>
          </a:p>
          <a:p>
            <a:r>
              <a:rPr lang="en-US" u="sng" dirty="0">
                <a:hlinkClick r:id="rId5"/>
              </a:rPr>
              <a:t>https://www.youtube.com/watch?v=7Lol3lumMTo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chemeClr val="bg1"/>
                </a:solidFill>
              </a:rPr>
              <a:t>Students 5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-8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 information/opportunities</a:t>
            </a:r>
          </a:p>
          <a:p>
            <a:r>
              <a:rPr lang="en-US" u="sng" dirty="0">
                <a:hlinkClick r:id="rId6"/>
              </a:rPr>
              <a:t>https://www.nasa.gov/audience/forstudents/5-8/career/index.html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chemeClr val="bg1"/>
                </a:solidFill>
              </a:rPr>
              <a:t>Students 9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-12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 information/opportunities</a:t>
            </a:r>
          </a:p>
          <a:p>
            <a:r>
              <a:rPr lang="en-US" u="sng" dirty="0">
                <a:hlinkClick r:id="rId7"/>
              </a:rPr>
              <a:t>https://www.nasa.gov/stem/forstudents/9-12/index.html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chemeClr val="bg1"/>
                </a:solidFill>
              </a:rPr>
              <a:t>STEM Opportunities at NASA HS-College (Note Pathways and Internships)</a:t>
            </a:r>
          </a:p>
          <a:p>
            <a:r>
              <a:rPr lang="en-US" u="sng" dirty="0">
                <a:hlinkClick r:id="rId8"/>
              </a:rPr>
              <a:t>https://www.nasa.gov/centers/johnson/stem/student-activities/index.html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chemeClr val="bg1"/>
                </a:solidFill>
              </a:rPr>
              <a:t>Videos of various information areas for students/educators</a:t>
            </a:r>
          </a:p>
          <a:p>
            <a:r>
              <a:rPr lang="en-US" u="sng" dirty="0">
                <a:hlinkClick r:id="rId9"/>
              </a:rPr>
              <a:t>https://gpm.nasa.gov/education/subtopics/stem-careers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036579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niw_print1500x1247ppi.png">
            <a:extLst>
              <a:ext uri="{FF2B5EF4-FFF2-40B4-BE49-F238E27FC236}">
                <a16:creationId xmlns:a16="http://schemas.microsoft.com/office/drawing/2014/main" id="{5F52BE9F-B2FB-984C-B7B4-CB572DCE6E4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1651" y="194677"/>
            <a:ext cx="850717" cy="7112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551287" y="381000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Aeronautics and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 Administration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95F91C5-1497-0E48-B436-2F5E095AEC31}"/>
              </a:ext>
            </a:extLst>
          </p:cNvPr>
          <p:cNvSpPr/>
          <p:nvPr/>
        </p:nvSpPr>
        <p:spPr>
          <a:xfrm flipV="1">
            <a:off x="-769501" y="-321670"/>
            <a:ext cx="4673599" cy="714425"/>
          </a:xfrm>
          <a:prstGeom prst="roundRect">
            <a:avLst/>
          </a:prstGeom>
          <a:solidFill>
            <a:schemeClr val="tx1">
              <a:alpha val="32000"/>
            </a:schemeClr>
          </a:solidFill>
          <a:ln>
            <a:solidFill>
              <a:schemeClr val="accent1">
                <a:shade val="95000"/>
                <a:satMod val="105000"/>
                <a:alpha val="32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B85E094-5604-B348-9E76-DA924DFCC3F0}"/>
              </a:ext>
            </a:extLst>
          </p:cNvPr>
          <p:cNvSpPr/>
          <p:nvPr/>
        </p:nvSpPr>
        <p:spPr>
          <a:xfrm>
            <a:off x="201763" y="90781"/>
            <a:ext cx="5002751" cy="338554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NASA Ames Research Center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D84"/>
                </a:solidFill>
                <a:effectLst>
                  <a:outerShdw blurRad="76200" dist="50800" dir="54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Partnerships with NASA in Silicon Valley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D84"/>
              </a:solidFill>
              <a:effectLst>
                <a:outerShdw blurRad="76200" dist="50800" dir="5400000" algn="ctr" rotWithShape="0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8FFB4"/>
              </a:solidFill>
              <a:effectLst>
                <a:outerShdw blurRad="50800" dist="38100" dir="2700000">
                  <a:srgbClr val="000000">
                    <a:alpha val="42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9238C4-55F7-9F4A-9DCC-FC03D7CFB486}"/>
              </a:ext>
            </a:extLst>
          </p:cNvPr>
          <p:cNvSpPr txBox="1"/>
          <p:nvPr/>
        </p:nvSpPr>
        <p:spPr>
          <a:xfrm>
            <a:off x="-999460" y="14460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329581-7C7C-4C45-820C-3A575491D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 </a:t>
            </a:r>
            <a:br>
              <a:rPr lang="en-US" dirty="0"/>
            </a:br>
            <a:r>
              <a:rPr lang="en-US" b="1" dirty="0">
                <a:solidFill>
                  <a:schemeClr val="bg1"/>
                </a:solidFill>
              </a:rPr>
              <a:t>Who is on the Enterprise?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6B5F4D-0515-4170-AFE3-A3DDE1F6B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1518816"/>
            <a:ext cx="5334000" cy="1533304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bg1"/>
                </a:solidFill>
              </a:rPr>
              <a:t>In addition to traditional STEM path careers, there are a plethora of what </a:t>
            </a:r>
            <a:r>
              <a:rPr lang="en-US" sz="1800">
                <a:solidFill>
                  <a:schemeClr val="bg1"/>
                </a:solidFill>
              </a:rPr>
              <a:t>we call </a:t>
            </a:r>
            <a:r>
              <a:rPr lang="en-US" sz="1800" dirty="0">
                <a:solidFill>
                  <a:schemeClr val="bg1"/>
                </a:solidFill>
              </a:rPr>
              <a:t>Mission Enabling careers (STE</a:t>
            </a:r>
            <a:r>
              <a:rPr lang="en-US" sz="1800" dirty="0">
                <a:solidFill>
                  <a:schemeClr val="accent4"/>
                </a:solidFill>
              </a:rPr>
              <a:t>A</a:t>
            </a:r>
            <a:r>
              <a:rPr lang="en-US" sz="1800" dirty="0">
                <a:solidFill>
                  <a:schemeClr val="bg1"/>
                </a:solidFill>
              </a:rPr>
              <a:t>M) as well that are vital to the success of a mission/goal.  Here are just a few!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935D43-C541-419A-A04B-7C02A0511D5E}"/>
              </a:ext>
            </a:extLst>
          </p:cNvPr>
          <p:cNvSpPr txBox="1"/>
          <p:nvPr/>
        </p:nvSpPr>
        <p:spPr>
          <a:xfrm>
            <a:off x="11124731" y="6640226"/>
            <a:ext cx="13552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</a:rPr>
              <a:t>For Internal Use Only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B3AB2F-BFEF-BC4D-B253-EBB6606A5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46028"/>
            <a:ext cx="5181600" cy="4900343"/>
          </a:xfrm>
        </p:spPr>
        <p:txBody>
          <a:bodyPr>
            <a:normAutofit fontScale="85000" lnSpcReduction="20000"/>
          </a:bodyPr>
          <a:lstStyle/>
          <a:p>
            <a:r>
              <a:rPr lang="en-US" sz="1800" b="1" u="sng" dirty="0">
                <a:solidFill>
                  <a:schemeClr val="bg1"/>
                </a:solidFill>
              </a:rPr>
              <a:t>Logistics</a:t>
            </a:r>
            <a:endParaRPr lang="en-US" sz="1800" dirty="0">
              <a:solidFill>
                <a:schemeClr val="bg1"/>
              </a:solidFill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Launch prep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Cargo lift/movement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Travel (Prior to and on planet)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Conference/workshop planning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Project managers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Procurement</a:t>
            </a: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b="1" u="sng" dirty="0">
                <a:solidFill>
                  <a:schemeClr val="bg1"/>
                </a:solidFill>
              </a:rPr>
              <a:t>Nutrition</a:t>
            </a:r>
            <a:endParaRPr lang="en-US" sz="1800" dirty="0">
              <a:solidFill>
                <a:schemeClr val="bg1"/>
              </a:solidFill>
            </a:endParaRP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Nutritionists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Chefs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Botanist</a:t>
            </a:r>
          </a:p>
          <a:p>
            <a:pPr lvl="1"/>
            <a:r>
              <a:rPr lang="en-US" sz="1400" dirty="0">
                <a:solidFill>
                  <a:schemeClr val="bg1"/>
                </a:solidFill>
              </a:rPr>
              <a:t>Farmers</a:t>
            </a:r>
          </a:p>
          <a:p>
            <a:r>
              <a:rPr lang="en-US" sz="2200" dirty="0">
                <a:solidFill>
                  <a:schemeClr val="bg1"/>
                </a:solidFill>
              </a:rPr>
              <a:t> </a:t>
            </a:r>
            <a:r>
              <a:rPr lang="en-US" sz="2200" b="1" u="sng" dirty="0">
                <a:solidFill>
                  <a:schemeClr val="bg1"/>
                </a:solidFill>
              </a:rPr>
              <a:t> Environment</a:t>
            </a:r>
            <a:endParaRPr lang="en-US" sz="2200" dirty="0">
              <a:solidFill>
                <a:schemeClr val="bg1"/>
              </a:solidFill>
            </a:endParaRP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Artists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Journalists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Musicians</a:t>
            </a:r>
          </a:p>
          <a:p>
            <a:pPr lvl="2"/>
            <a:r>
              <a:rPr lang="en-US" sz="1400" u="sng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https://www.clickorlando.com/news/local/2020/05/27/what-did-spacex-astronauts-listen-to-on-their-way-to-the-lanchpad/</a:t>
            </a:r>
            <a:endParaRPr lang="en-US" sz="1400" dirty="0">
              <a:solidFill>
                <a:schemeClr val="bg1"/>
              </a:solidFill>
            </a:endParaRP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Organization Space Designers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Clothing design and function (wearables)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Event management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671F7-C882-424F-834F-FEB72240C965}"/>
              </a:ext>
            </a:extLst>
          </p:cNvPr>
          <p:cNvSpPr txBox="1"/>
          <p:nvPr/>
        </p:nvSpPr>
        <p:spPr>
          <a:xfrm>
            <a:off x="838200" y="3052120"/>
            <a:ext cx="5002751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u="sng" dirty="0">
                <a:solidFill>
                  <a:schemeClr val="bg1"/>
                </a:solidFill>
              </a:rPr>
              <a:t>Law</a:t>
            </a:r>
            <a:endParaRPr lang="en-US" sz="1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International Law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Space Law (emerging field)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Community Laws/Guidance for social constructs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Agreements</a:t>
            </a:r>
            <a:r>
              <a:rPr lang="en-US" sz="1400">
                <a:solidFill>
                  <a:schemeClr val="bg1"/>
                </a:solidFill>
              </a:rPr>
              <a:t>/Treaties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u="sng" dirty="0">
                <a:solidFill>
                  <a:schemeClr val="bg1"/>
                </a:solidFill>
              </a:rPr>
              <a:t>Theological/Counselors</a:t>
            </a:r>
            <a:endParaRPr lang="en-US" sz="1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Faith support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Psychiatric and Social Development Counselors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Guiding Principles of Engagement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891625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niw_print1500x1247ppi.png">
            <a:extLst>
              <a:ext uri="{FF2B5EF4-FFF2-40B4-BE49-F238E27FC236}">
                <a16:creationId xmlns:a16="http://schemas.microsoft.com/office/drawing/2014/main" id="{5F52BE9F-B2FB-984C-B7B4-CB572DCE6E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083" y="177800"/>
            <a:ext cx="850717" cy="7112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870883" y="381000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Aeronautics and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 Administration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95F91C5-1497-0E48-B436-2F5E095AEC31}"/>
              </a:ext>
            </a:extLst>
          </p:cNvPr>
          <p:cNvSpPr/>
          <p:nvPr/>
        </p:nvSpPr>
        <p:spPr>
          <a:xfrm flipV="1">
            <a:off x="-769501" y="-321670"/>
            <a:ext cx="4673599" cy="714425"/>
          </a:xfrm>
          <a:prstGeom prst="roundRect">
            <a:avLst/>
          </a:prstGeom>
          <a:solidFill>
            <a:schemeClr val="tx1">
              <a:alpha val="32000"/>
            </a:schemeClr>
          </a:solidFill>
          <a:ln>
            <a:solidFill>
              <a:schemeClr val="accent1">
                <a:shade val="95000"/>
                <a:satMod val="105000"/>
                <a:alpha val="32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B85E094-5604-B348-9E76-DA924DFCC3F0}"/>
              </a:ext>
            </a:extLst>
          </p:cNvPr>
          <p:cNvSpPr/>
          <p:nvPr/>
        </p:nvSpPr>
        <p:spPr>
          <a:xfrm>
            <a:off x="201763" y="90781"/>
            <a:ext cx="5002751" cy="338554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NASA Ames Research Center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D84"/>
                </a:solidFill>
                <a:effectLst>
                  <a:outerShdw blurRad="76200" dist="50800" dir="54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Partnerships with NASA in Silicon Valley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D84"/>
              </a:solidFill>
              <a:effectLst>
                <a:outerShdw blurRad="76200" dist="50800" dir="5400000" algn="ctr" rotWithShape="0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8FFB4"/>
              </a:solidFill>
              <a:effectLst>
                <a:outerShdw blurRad="50800" dist="38100" dir="2700000">
                  <a:srgbClr val="000000">
                    <a:alpha val="42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9238C4-55F7-9F4A-9DCC-FC03D7CFB486}"/>
              </a:ext>
            </a:extLst>
          </p:cNvPr>
          <p:cNvSpPr txBox="1"/>
          <p:nvPr/>
        </p:nvSpPr>
        <p:spPr>
          <a:xfrm>
            <a:off x="-999460" y="14460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50F3D4-746D-45BD-84BE-51BC764B0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985" y="805206"/>
            <a:ext cx="6282159" cy="5259928"/>
          </a:xfrm>
        </p:spPr>
        <p:txBody>
          <a:bodyPr anchor="t">
            <a:normAutofit/>
          </a:bodyPr>
          <a:lstStyle/>
          <a:p>
            <a:pPr>
              <a:spcBef>
                <a:spcPts val="0"/>
              </a:spcBef>
            </a:pPr>
            <a:r>
              <a:rPr lang="en-US" sz="1600" dirty="0">
                <a:solidFill>
                  <a:schemeClr val="bg1"/>
                </a:solidFill>
              </a:rPr>
              <a:t>“...Our </a:t>
            </a:r>
            <a:r>
              <a:rPr lang="en-US" b="1" dirty="0">
                <a:solidFill>
                  <a:schemeClr val="bg1"/>
                </a:solidFill>
              </a:rPr>
              <a:t>deepest fear</a:t>
            </a:r>
            <a:r>
              <a:rPr lang="en-US" sz="1600" dirty="0">
                <a:solidFill>
                  <a:schemeClr val="bg1"/>
                </a:solidFill>
              </a:rPr>
              <a:t> is not that we are inadequate. Our deepest fear is that we are </a:t>
            </a:r>
            <a:r>
              <a:rPr lang="en-US" b="1" dirty="0">
                <a:solidFill>
                  <a:schemeClr val="bg1"/>
                </a:solidFill>
              </a:rPr>
              <a:t>powerful beyond measure</a:t>
            </a:r>
            <a:r>
              <a:rPr lang="en-US" sz="1600" dirty="0">
                <a:solidFill>
                  <a:schemeClr val="bg1"/>
                </a:solidFill>
              </a:rPr>
              <a:t>. It is our light, not our darkness that most frightens us. We ask ourselves, </a:t>
            </a:r>
            <a:r>
              <a:rPr lang="en-US" b="1" dirty="0">
                <a:solidFill>
                  <a:schemeClr val="bg1"/>
                </a:solidFill>
              </a:rPr>
              <a:t>Who am I to be brilliant, gorgeous, talented, fabulous? </a:t>
            </a:r>
            <a:r>
              <a:rPr lang="en-US" sz="1600" dirty="0">
                <a:solidFill>
                  <a:schemeClr val="bg1"/>
                </a:solidFill>
              </a:rPr>
              <a:t>Actually, who are you not to be? You are </a:t>
            </a:r>
            <a:r>
              <a:rPr lang="en-US" b="1" dirty="0">
                <a:solidFill>
                  <a:schemeClr val="bg1"/>
                </a:solidFill>
              </a:rPr>
              <a:t>a child of </a:t>
            </a:r>
            <a:r>
              <a:rPr lang="en-US" b="1" dirty="0" err="1">
                <a:solidFill>
                  <a:schemeClr val="bg1"/>
                </a:solidFill>
              </a:rPr>
              <a:t>God</a:t>
            </a:r>
            <a:r>
              <a:rPr lang="en-US" sz="1600" dirty="0" err="1">
                <a:solidFill>
                  <a:schemeClr val="bg1"/>
                </a:solidFill>
              </a:rPr>
              <a:t>.Your</a:t>
            </a:r>
            <a:r>
              <a:rPr lang="en-US" sz="1600" dirty="0">
                <a:solidFill>
                  <a:schemeClr val="bg1"/>
                </a:solidFill>
              </a:rPr>
              <a:t> playing small does not serve the world. There is nothing enlightened about shrinking so that other people won't feel insecure around you. </a:t>
            </a:r>
            <a:r>
              <a:rPr lang="en-US" b="1" dirty="0">
                <a:solidFill>
                  <a:schemeClr val="bg1"/>
                </a:solidFill>
              </a:rPr>
              <a:t>We are all meant to shine, </a:t>
            </a:r>
            <a:r>
              <a:rPr lang="en-US" sz="1600" dirty="0">
                <a:solidFill>
                  <a:schemeClr val="bg1"/>
                </a:solidFill>
              </a:rPr>
              <a:t>as children do. We were born to make manifest the glory of God that is within us. It's not just in some of us; it's in everyone. And as we let our </a:t>
            </a:r>
            <a:r>
              <a:rPr lang="en-US" sz="2400" b="1" dirty="0">
                <a:solidFill>
                  <a:schemeClr val="bg1"/>
                </a:solidFill>
              </a:rPr>
              <a:t>own light shine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we unconsciously give other people </a:t>
            </a:r>
            <a:r>
              <a:rPr lang="en-US" sz="2400" b="1" dirty="0">
                <a:solidFill>
                  <a:schemeClr val="bg1"/>
                </a:solidFill>
              </a:rPr>
              <a:t>permission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to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do the same</a:t>
            </a:r>
            <a:r>
              <a:rPr lang="en-US" sz="1600" dirty="0">
                <a:solidFill>
                  <a:schemeClr val="bg1"/>
                </a:solidFill>
              </a:rPr>
              <a:t>. As we are liberated from our own fear,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our presence automatically </a:t>
            </a:r>
            <a:r>
              <a:rPr lang="en-US" b="1" dirty="0">
                <a:solidFill>
                  <a:schemeClr val="bg1"/>
                </a:solidFill>
              </a:rPr>
              <a:t>liberates </a:t>
            </a:r>
            <a:r>
              <a:rPr lang="en-US" sz="1600" dirty="0">
                <a:solidFill>
                  <a:schemeClr val="bg1"/>
                </a:solidFill>
              </a:rPr>
              <a:t>others."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41C456-20E5-47B9-A327-6AA20AE4FB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199" y="1378574"/>
            <a:ext cx="2946400" cy="44284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62A2DE-D47D-4B0C-B2C3-AF0173A09E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170"/>
          <a:stretch/>
        </p:blipFill>
        <p:spPr>
          <a:xfrm>
            <a:off x="6781797" y="4584748"/>
            <a:ext cx="1544658" cy="1892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BCBDA1-0332-4049-A785-51B44230B533}"/>
              </a:ext>
            </a:extLst>
          </p:cNvPr>
          <p:cNvSpPr txBox="1"/>
          <p:nvPr/>
        </p:nvSpPr>
        <p:spPr>
          <a:xfrm>
            <a:off x="11124731" y="6640226"/>
            <a:ext cx="13552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</a:rPr>
              <a:t>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1357941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niw_print1500x1247ppi.png">
            <a:extLst>
              <a:ext uri="{FF2B5EF4-FFF2-40B4-BE49-F238E27FC236}">
                <a16:creationId xmlns:a16="http://schemas.microsoft.com/office/drawing/2014/main" id="{5F52BE9F-B2FB-984C-B7B4-CB572DCE6E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8083" y="177800"/>
            <a:ext cx="850717" cy="711200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6870883" y="381000"/>
            <a:ext cx="426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Aeronautics and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 Administration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A95F91C5-1497-0E48-B436-2F5E095AEC31}"/>
              </a:ext>
            </a:extLst>
          </p:cNvPr>
          <p:cNvSpPr/>
          <p:nvPr/>
        </p:nvSpPr>
        <p:spPr>
          <a:xfrm flipV="1">
            <a:off x="-769501" y="-321670"/>
            <a:ext cx="4673599" cy="714425"/>
          </a:xfrm>
          <a:prstGeom prst="roundRect">
            <a:avLst/>
          </a:prstGeom>
          <a:solidFill>
            <a:schemeClr val="tx1">
              <a:alpha val="32000"/>
            </a:schemeClr>
          </a:solidFill>
          <a:ln>
            <a:solidFill>
              <a:schemeClr val="accent1">
                <a:shade val="95000"/>
                <a:satMod val="105000"/>
                <a:alpha val="32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B85E094-5604-B348-9E76-DA924DFCC3F0}"/>
              </a:ext>
            </a:extLst>
          </p:cNvPr>
          <p:cNvSpPr/>
          <p:nvPr/>
        </p:nvSpPr>
        <p:spPr>
          <a:xfrm>
            <a:off x="201763" y="90781"/>
            <a:ext cx="5002751" cy="338554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NASA Ames Research Center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D84"/>
                </a:solidFill>
                <a:effectLst>
                  <a:outerShdw blurRad="76200" dist="50800" dir="5400000" algn="ctr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rPr>
              <a:t>Partnerships with NASA in Silicon Valley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D84"/>
              </a:solidFill>
              <a:effectLst>
                <a:outerShdw blurRad="76200" dist="50800" dir="5400000" algn="ctr" rotWithShape="0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8FFB4"/>
              </a:solidFill>
              <a:effectLst>
                <a:outerShdw blurRad="50800" dist="38100" dir="2700000">
                  <a:srgbClr val="000000">
                    <a:alpha val="42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ヒラギノ角ゴ Pro W3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9238C4-55F7-9F4A-9DCC-FC03D7CFB486}"/>
              </a:ext>
            </a:extLst>
          </p:cNvPr>
          <p:cNvSpPr txBox="1"/>
          <p:nvPr/>
        </p:nvSpPr>
        <p:spPr>
          <a:xfrm>
            <a:off x="-999460" y="14460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F45790-4470-4C0C-946C-E60A3A76B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8523" y="1279536"/>
            <a:ext cx="5270461" cy="3343449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B74CE6-78BA-401C-B4C5-A118F20C49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763" y="1799031"/>
            <a:ext cx="2571267" cy="3428356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95FBF0-2657-4FBA-AFD2-E7F37F7FC4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3016" y="3040767"/>
            <a:ext cx="2568359" cy="3424478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7" name="Picture 6" descr="P1.jpg">
            <a:extLst>
              <a:ext uri="{FF2B5EF4-FFF2-40B4-BE49-F238E27FC236}">
                <a16:creationId xmlns:a16="http://schemas.microsoft.com/office/drawing/2014/main" id="{83B6B782-548A-431D-BEAA-8D768B7E2EF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4483" y="2951261"/>
            <a:ext cx="2939130" cy="3673912"/>
          </a:xfrm>
          <a:prstGeom prst="rect">
            <a:avLst/>
          </a:prstGeom>
          <a:ln>
            <a:noFill/>
          </a:ln>
          <a:effectLst>
            <a:softEdge rad="101600"/>
          </a:effectLst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282E2F9C-60DF-4C88-9109-743D8AE2A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Thank You! Any Questions?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F46EE9-2736-4B04-B83D-EC7757C79747}"/>
              </a:ext>
            </a:extLst>
          </p:cNvPr>
          <p:cNvSpPr txBox="1"/>
          <p:nvPr/>
        </p:nvSpPr>
        <p:spPr>
          <a:xfrm>
            <a:off x="11124731" y="6640226"/>
            <a:ext cx="13552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solidFill>
                  <a:schemeClr val="bg1"/>
                </a:solidFill>
              </a:rPr>
              <a:t>For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805229409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655</Words>
  <Application>Microsoft Macintosh PowerPoint</Application>
  <PresentationFormat>Widescreen</PresentationFormat>
  <Paragraphs>89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Office Theme</vt:lpstr>
      <vt:lpstr>1_Office Theme</vt:lpstr>
      <vt:lpstr>PowerPoint Presentation</vt:lpstr>
      <vt:lpstr>Is there space for me on the meatball?</vt:lpstr>
      <vt:lpstr>Engage and take opportunities</vt:lpstr>
      <vt:lpstr>  Who is on the Enterprise? </vt:lpstr>
      <vt:lpstr>PowerPoint Presentation</vt:lpstr>
      <vt:lpstr>Thank You! Any Questions?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Puranen, Angeline M. (ARC-DI)[WYLE LABS]</dc:creator>
  <cp:lastModifiedBy>Reyes, Antoinette Marilyn (ARC-JSG)[MIRACORP, INC]</cp:lastModifiedBy>
  <cp:revision>38</cp:revision>
  <dcterms:created xsi:type="dcterms:W3CDTF">2020-05-21T18:07:53Z</dcterms:created>
  <dcterms:modified xsi:type="dcterms:W3CDTF">2020-10-14T22:12:53Z</dcterms:modified>
</cp:coreProperties>
</file>