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56" r:id="rId1"/>
  </p:sldMasterIdLst>
  <p:notesMasterIdLst>
    <p:notesMasterId r:id="rId15"/>
  </p:notesMasterIdLst>
  <p:sldIdLst>
    <p:sldId id="256" r:id="rId2"/>
    <p:sldId id="546" r:id="rId3"/>
    <p:sldId id="540" r:id="rId4"/>
    <p:sldId id="539" r:id="rId5"/>
    <p:sldId id="542" r:id="rId6"/>
    <p:sldId id="552" r:id="rId7"/>
    <p:sldId id="550" r:id="rId8"/>
    <p:sldId id="547" r:id="rId9"/>
    <p:sldId id="551" r:id="rId10"/>
    <p:sldId id="555" r:id="rId11"/>
    <p:sldId id="549" r:id="rId12"/>
    <p:sldId id="553" r:id="rId13"/>
    <p:sldId id="554"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258" autoAdjust="0"/>
    <p:restoredTop sz="94660"/>
  </p:normalViewPr>
  <p:slideViewPr>
    <p:cSldViewPr snapToGrid="0">
      <p:cViewPr varScale="1">
        <p:scale>
          <a:sx n="100" d="100"/>
          <a:sy n="100" d="100"/>
        </p:scale>
        <p:origin x="125" y="68"/>
      </p:cViewPr>
      <p:guideLst/>
    </p:cSldViewPr>
  </p:slideViewPr>
  <p:notesTextViewPr>
    <p:cViewPr>
      <p:scale>
        <a:sx n="1" d="1"/>
        <a:sy n="1" d="1"/>
      </p:scale>
      <p:origin x="0" y="0"/>
    </p:cViewPr>
  </p:notesTextViewPr>
  <p:sorterViewPr>
    <p:cViewPr>
      <p:scale>
        <a:sx n="60" d="100"/>
        <a:sy n="6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96A077E-B2EB-4DC3-ACEE-1F12D1450B36}" type="doc">
      <dgm:prSet loTypeId="urn:microsoft.com/office/officeart/2005/8/layout/hList2" loCatId="list" qsTypeId="urn:microsoft.com/office/officeart/2005/8/quickstyle/simple1" qsCatId="simple" csTypeId="urn:microsoft.com/office/officeart/2005/8/colors/colorful1" csCatId="colorful" phldr="1"/>
      <dgm:spPr/>
      <dgm:t>
        <a:bodyPr/>
        <a:lstStyle/>
        <a:p>
          <a:endParaRPr lang="en-US"/>
        </a:p>
      </dgm:t>
    </dgm:pt>
    <dgm:pt modelId="{FF830DAB-BA00-4FEB-88AE-E5ADAEC36002}">
      <dgm:prSet phldrT="[Text]"/>
      <dgm:spPr/>
      <dgm:t>
        <a:bodyPr/>
        <a:lstStyle/>
        <a:p>
          <a:r>
            <a:rPr lang="en-US" dirty="0" smtClean="0"/>
            <a:t>Determine </a:t>
          </a:r>
          <a:r>
            <a:rPr lang="en-US" dirty="0" err="1" smtClean="0"/>
            <a:t>QoIs</a:t>
          </a:r>
          <a:endParaRPr lang="en-US" dirty="0"/>
        </a:p>
      </dgm:t>
    </dgm:pt>
    <dgm:pt modelId="{5084B276-348F-418F-AD23-5B76328A2D24}" type="parTrans" cxnId="{B898575A-8F56-416A-AE38-0C3839A5BFB6}">
      <dgm:prSet/>
      <dgm:spPr/>
      <dgm:t>
        <a:bodyPr/>
        <a:lstStyle/>
        <a:p>
          <a:endParaRPr lang="en-US"/>
        </a:p>
      </dgm:t>
    </dgm:pt>
    <dgm:pt modelId="{143A7DAA-E268-4AAC-81B3-F75AA74A2CB8}" type="sibTrans" cxnId="{B898575A-8F56-416A-AE38-0C3839A5BFB6}">
      <dgm:prSet/>
      <dgm:spPr/>
      <dgm:t>
        <a:bodyPr/>
        <a:lstStyle/>
        <a:p>
          <a:endParaRPr lang="en-US"/>
        </a:p>
      </dgm:t>
    </dgm:pt>
    <dgm:pt modelId="{672AD48E-ADC2-41F4-859B-510D7BD417E8}">
      <dgm:prSet phldrT="[Text]" custT="1"/>
      <dgm:spPr/>
      <dgm:t>
        <a:bodyPr/>
        <a:lstStyle/>
        <a:p>
          <a:r>
            <a:rPr lang="en-US" sz="1400" dirty="0" smtClean="0"/>
            <a:t>Accomplish early in the V&amp;V process</a:t>
          </a:r>
          <a:endParaRPr lang="en-US" sz="1400" dirty="0"/>
        </a:p>
      </dgm:t>
    </dgm:pt>
    <dgm:pt modelId="{71594E9F-01ED-488F-BFD9-B88499CA56B8}" type="parTrans" cxnId="{6DD2983B-B0BF-4139-9867-BB99A35690BF}">
      <dgm:prSet/>
      <dgm:spPr/>
      <dgm:t>
        <a:bodyPr/>
        <a:lstStyle/>
        <a:p>
          <a:endParaRPr lang="en-US"/>
        </a:p>
      </dgm:t>
    </dgm:pt>
    <dgm:pt modelId="{0F6AF309-5DC3-46A7-BE30-0C6FB851AEB6}" type="sibTrans" cxnId="{6DD2983B-B0BF-4139-9867-BB99A35690BF}">
      <dgm:prSet/>
      <dgm:spPr/>
      <dgm:t>
        <a:bodyPr/>
        <a:lstStyle/>
        <a:p>
          <a:endParaRPr lang="en-US"/>
        </a:p>
      </dgm:t>
    </dgm:pt>
    <dgm:pt modelId="{8D4792E6-127C-4BDC-9A8A-F97DAC5FC189}">
      <dgm:prSet phldrT="[Text]"/>
      <dgm:spPr/>
      <dgm:t>
        <a:bodyPr/>
        <a:lstStyle/>
        <a:p>
          <a:r>
            <a:rPr lang="en-US" dirty="0" smtClean="0"/>
            <a:t>Define intent of experiments</a:t>
          </a:r>
          <a:endParaRPr lang="en-US" dirty="0"/>
        </a:p>
      </dgm:t>
    </dgm:pt>
    <dgm:pt modelId="{A8072D79-D45A-4C69-9BBF-3536F8564ADB}" type="parTrans" cxnId="{E1577248-27BF-4D10-ABFC-C6F8653770F7}">
      <dgm:prSet/>
      <dgm:spPr/>
      <dgm:t>
        <a:bodyPr/>
        <a:lstStyle/>
        <a:p>
          <a:endParaRPr lang="en-US"/>
        </a:p>
      </dgm:t>
    </dgm:pt>
    <dgm:pt modelId="{BD4BD937-5D31-4212-99D8-F11A93B6E27A}" type="sibTrans" cxnId="{E1577248-27BF-4D10-ABFC-C6F8653770F7}">
      <dgm:prSet/>
      <dgm:spPr/>
      <dgm:t>
        <a:bodyPr/>
        <a:lstStyle/>
        <a:p>
          <a:endParaRPr lang="en-US"/>
        </a:p>
      </dgm:t>
    </dgm:pt>
    <dgm:pt modelId="{1099E83C-AFAC-4A81-95E1-3356EFB39642}">
      <dgm:prSet phldrT="[Text]" custT="1"/>
      <dgm:spPr/>
      <dgm:t>
        <a:bodyPr/>
        <a:lstStyle/>
        <a:p>
          <a:r>
            <a:rPr lang="en-US" sz="1400" dirty="0" smtClean="0"/>
            <a:t>Experimentalists, modeler/analysts, and customer/regulator</a:t>
          </a:r>
          <a:endParaRPr lang="en-US" sz="1400" dirty="0"/>
        </a:p>
      </dgm:t>
    </dgm:pt>
    <dgm:pt modelId="{A577C1F8-4A71-44C0-9F4D-5EADEB2DD87E}" type="parTrans" cxnId="{57401198-9229-40D0-B107-241E42F86BC9}">
      <dgm:prSet/>
      <dgm:spPr/>
      <dgm:t>
        <a:bodyPr/>
        <a:lstStyle/>
        <a:p>
          <a:endParaRPr lang="en-US"/>
        </a:p>
      </dgm:t>
    </dgm:pt>
    <dgm:pt modelId="{F4A510C1-BCA0-4527-9D02-C8D9373D5210}" type="sibTrans" cxnId="{57401198-9229-40D0-B107-241E42F86BC9}">
      <dgm:prSet/>
      <dgm:spPr/>
      <dgm:t>
        <a:bodyPr/>
        <a:lstStyle/>
        <a:p>
          <a:endParaRPr lang="en-US"/>
        </a:p>
      </dgm:t>
    </dgm:pt>
    <dgm:pt modelId="{D4913259-CC94-4C9F-8BD9-44B83F4837B1}">
      <dgm:prSet phldrT="[Text]"/>
      <dgm:spPr/>
      <dgm:t>
        <a:bodyPr/>
        <a:lstStyle/>
        <a:p>
          <a:r>
            <a:rPr lang="en-US" dirty="0" smtClean="0"/>
            <a:t>Preliminary model inputs and results</a:t>
          </a:r>
          <a:endParaRPr lang="en-US" dirty="0"/>
        </a:p>
      </dgm:t>
    </dgm:pt>
    <dgm:pt modelId="{8925F450-E2FE-4740-8A4D-CD6DD3940596}" type="parTrans" cxnId="{6FA929C2-0B03-40C3-9A40-DE9E7132A72E}">
      <dgm:prSet/>
      <dgm:spPr/>
      <dgm:t>
        <a:bodyPr/>
        <a:lstStyle/>
        <a:p>
          <a:endParaRPr lang="en-US"/>
        </a:p>
      </dgm:t>
    </dgm:pt>
    <dgm:pt modelId="{9C2B7D32-E05E-4D9E-AF67-162C11CDB27E}" type="sibTrans" cxnId="{6FA929C2-0B03-40C3-9A40-DE9E7132A72E}">
      <dgm:prSet/>
      <dgm:spPr/>
      <dgm:t>
        <a:bodyPr/>
        <a:lstStyle/>
        <a:p>
          <a:endParaRPr lang="en-US"/>
        </a:p>
      </dgm:t>
    </dgm:pt>
    <dgm:pt modelId="{C61E33C7-CC67-487C-AC2F-2EB8547FA95F}">
      <dgm:prSet phldrT="[Text]"/>
      <dgm:spPr/>
      <dgm:t>
        <a:bodyPr/>
        <a:lstStyle/>
        <a:p>
          <a:r>
            <a:rPr lang="en-US" dirty="0" smtClean="0"/>
            <a:t>Experimentalists, modeler/analysts</a:t>
          </a:r>
          <a:endParaRPr lang="en-US" dirty="0"/>
        </a:p>
      </dgm:t>
    </dgm:pt>
    <dgm:pt modelId="{090B7304-2FEB-46BB-964E-BFDF001F69F9}" type="parTrans" cxnId="{03936E6B-7E14-4AD1-A5A0-AF926694420E}">
      <dgm:prSet/>
      <dgm:spPr/>
      <dgm:t>
        <a:bodyPr/>
        <a:lstStyle/>
        <a:p>
          <a:endParaRPr lang="en-US"/>
        </a:p>
      </dgm:t>
    </dgm:pt>
    <dgm:pt modelId="{31D093E2-EA06-4E33-9493-258EBA7EDFCC}" type="sibTrans" cxnId="{03936E6B-7E14-4AD1-A5A0-AF926694420E}">
      <dgm:prSet/>
      <dgm:spPr/>
      <dgm:t>
        <a:bodyPr/>
        <a:lstStyle/>
        <a:p>
          <a:endParaRPr lang="en-US"/>
        </a:p>
      </dgm:t>
    </dgm:pt>
    <dgm:pt modelId="{6A97C489-8328-4B8F-AAED-4793DA19CA84}">
      <dgm:prSet phldrT="[Text]" custT="1"/>
      <dgm:spPr/>
      <dgm:t>
        <a:bodyPr/>
        <a:lstStyle/>
        <a:p>
          <a:r>
            <a:rPr lang="en-US" sz="1400" dirty="0" smtClean="0"/>
            <a:t>User, modeler/analyst, and code developer. </a:t>
          </a:r>
          <a:endParaRPr lang="en-US" sz="1400" dirty="0"/>
        </a:p>
      </dgm:t>
    </dgm:pt>
    <dgm:pt modelId="{37696EDB-1DED-49B3-9CAA-B4B3E58A5E05}" type="parTrans" cxnId="{403BC6AB-28AF-4311-BFE3-DE150C90DE02}">
      <dgm:prSet/>
      <dgm:spPr/>
      <dgm:t>
        <a:bodyPr/>
        <a:lstStyle/>
        <a:p>
          <a:endParaRPr lang="en-US"/>
        </a:p>
      </dgm:t>
    </dgm:pt>
    <dgm:pt modelId="{D7C63620-95F9-4638-B486-B5591BAF0269}" type="sibTrans" cxnId="{403BC6AB-28AF-4311-BFE3-DE150C90DE02}">
      <dgm:prSet/>
      <dgm:spPr/>
      <dgm:t>
        <a:bodyPr/>
        <a:lstStyle/>
        <a:p>
          <a:endParaRPr lang="en-US"/>
        </a:p>
      </dgm:t>
    </dgm:pt>
    <dgm:pt modelId="{0F680787-E1D7-468C-8FA0-D46CBF119B4F}">
      <dgm:prSet phldrT="[Text]" custT="1"/>
      <dgm:spPr/>
      <dgm:t>
        <a:bodyPr/>
        <a:lstStyle/>
        <a:p>
          <a:r>
            <a:rPr lang="en-US" sz="1400" dirty="0" smtClean="0"/>
            <a:t>Identify the </a:t>
          </a:r>
          <a:r>
            <a:rPr lang="en-US" sz="1400" dirty="0" err="1" smtClean="0"/>
            <a:t>QoIs</a:t>
          </a:r>
          <a:r>
            <a:rPr lang="en-US" sz="1400" dirty="0" smtClean="0"/>
            <a:t> to be studied and/or predicted by the computational model</a:t>
          </a:r>
          <a:endParaRPr lang="en-US" sz="1400" dirty="0"/>
        </a:p>
      </dgm:t>
    </dgm:pt>
    <dgm:pt modelId="{5F42DA75-CFAF-49B6-88E3-4A5D1B868EE7}" type="parTrans" cxnId="{7045FF5E-71B7-4E65-969C-F7312C744BDD}">
      <dgm:prSet/>
      <dgm:spPr/>
      <dgm:t>
        <a:bodyPr/>
        <a:lstStyle/>
        <a:p>
          <a:endParaRPr lang="en-US"/>
        </a:p>
      </dgm:t>
    </dgm:pt>
    <dgm:pt modelId="{EC5A8022-F66B-48D5-8846-27C9E730A1D5}" type="sibTrans" cxnId="{7045FF5E-71B7-4E65-969C-F7312C744BDD}">
      <dgm:prSet/>
      <dgm:spPr/>
      <dgm:t>
        <a:bodyPr/>
        <a:lstStyle/>
        <a:p>
          <a:endParaRPr lang="en-US"/>
        </a:p>
      </dgm:t>
    </dgm:pt>
    <dgm:pt modelId="{85B2B499-018D-4F91-95BD-2C98C02A8F8F}">
      <dgm:prSet phldrT="[Text]" custT="1"/>
      <dgm:spPr/>
      <dgm:t>
        <a:bodyPr/>
        <a:lstStyle/>
        <a:p>
          <a:r>
            <a:rPr lang="en-US" sz="1400" dirty="0" smtClean="0"/>
            <a:t>Describe the expected behaviors of these </a:t>
          </a:r>
          <a:r>
            <a:rPr lang="en-US" sz="1400" dirty="0" err="1" smtClean="0"/>
            <a:t>QoI</a:t>
          </a:r>
          <a:endParaRPr lang="en-US" sz="1400" dirty="0"/>
        </a:p>
      </dgm:t>
    </dgm:pt>
    <dgm:pt modelId="{EDC8662F-6129-447F-A323-0F002B9900EB}" type="parTrans" cxnId="{80D7338C-BEA8-4DE0-A2D7-E4E6AED57962}">
      <dgm:prSet/>
      <dgm:spPr/>
      <dgm:t>
        <a:bodyPr/>
        <a:lstStyle/>
        <a:p>
          <a:endParaRPr lang="en-US"/>
        </a:p>
      </dgm:t>
    </dgm:pt>
    <dgm:pt modelId="{7838F544-1872-4FE3-96CD-C9C2147FFAFB}" type="sibTrans" cxnId="{80D7338C-BEA8-4DE0-A2D7-E4E6AED57962}">
      <dgm:prSet/>
      <dgm:spPr/>
      <dgm:t>
        <a:bodyPr/>
        <a:lstStyle/>
        <a:p>
          <a:endParaRPr lang="en-US"/>
        </a:p>
      </dgm:t>
    </dgm:pt>
    <dgm:pt modelId="{133C42C8-A1A5-403B-A8DE-5D4A725CAE10}">
      <dgm:prSet phldrT="[Text]" custT="1"/>
      <dgm:spPr/>
      <dgm:t>
        <a:bodyPr/>
        <a:lstStyle/>
        <a:p>
          <a:r>
            <a:rPr lang="en-US" sz="1400" dirty="0" smtClean="0"/>
            <a:t>Assess test facility, funding, time, schedule</a:t>
          </a:r>
          <a:endParaRPr lang="en-US" sz="1400" dirty="0"/>
        </a:p>
      </dgm:t>
    </dgm:pt>
    <dgm:pt modelId="{244AEF25-BED4-4567-B720-8F4284292C1F}" type="parTrans" cxnId="{47066F65-5D98-4216-A594-54F62B0AFFAC}">
      <dgm:prSet/>
      <dgm:spPr/>
      <dgm:t>
        <a:bodyPr/>
        <a:lstStyle/>
        <a:p>
          <a:endParaRPr lang="en-US"/>
        </a:p>
      </dgm:t>
    </dgm:pt>
    <dgm:pt modelId="{B71ABD5A-A133-4FAD-9E5C-B86B94B9A56E}" type="sibTrans" cxnId="{47066F65-5D98-4216-A594-54F62B0AFFAC}">
      <dgm:prSet/>
      <dgm:spPr/>
      <dgm:t>
        <a:bodyPr/>
        <a:lstStyle/>
        <a:p>
          <a:endParaRPr lang="en-US"/>
        </a:p>
      </dgm:t>
    </dgm:pt>
    <dgm:pt modelId="{8C1EE004-6043-49AD-B537-130253A08830}">
      <dgm:prSet custT="1"/>
      <dgm:spPr/>
      <dgm:t>
        <a:bodyPr/>
        <a:lstStyle/>
        <a:p>
          <a:r>
            <a:rPr lang="en-US" sz="1400" dirty="0" smtClean="0"/>
            <a:t>Define the physical phenomena of interest</a:t>
          </a:r>
          <a:endParaRPr lang="en-US" sz="1400" dirty="0"/>
        </a:p>
      </dgm:t>
    </dgm:pt>
    <dgm:pt modelId="{80D044C1-1C99-4C60-B242-B49ACD537E28}" type="parTrans" cxnId="{8B7DF99B-2E46-4594-8317-5426512A860A}">
      <dgm:prSet/>
      <dgm:spPr/>
      <dgm:t>
        <a:bodyPr/>
        <a:lstStyle/>
        <a:p>
          <a:endParaRPr lang="en-US"/>
        </a:p>
      </dgm:t>
    </dgm:pt>
    <dgm:pt modelId="{9A823AB0-5BD6-4DE3-BC29-BD62702152B2}" type="sibTrans" cxnId="{8B7DF99B-2E46-4594-8317-5426512A860A}">
      <dgm:prSet/>
      <dgm:spPr/>
      <dgm:t>
        <a:bodyPr/>
        <a:lstStyle/>
        <a:p>
          <a:endParaRPr lang="en-US"/>
        </a:p>
      </dgm:t>
    </dgm:pt>
    <dgm:pt modelId="{FE4257B1-B0ED-49A8-8B49-521A0FA07DAA}">
      <dgm:prSet custT="1"/>
      <dgm:spPr/>
      <dgm:t>
        <a:bodyPr/>
        <a:lstStyle/>
        <a:p>
          <a:r>
            <a:rPr lang="en-US" sz="1400" dirty="0" smtClean="0"/>
            <a:t>List assumptions in the formulation of the model</a:t>
          </a:r>
          <a:endParaRPr lang="en-US" sz="1400" dirty="0"/>
        </a:p>
      </dgm:t>
    </dgm:pt>
    <dgm:pt modelId="{15A7DB95-F81C-4315-AD3B-E153545262C2}" type="parTrans" cxnId="{D3EA4F7D-DA0B-4A11-9800-1246322B7544}">
      <dgm:prSet/>
      <dgm:spPr/>
      <dgm:t>
        <a:bodyPr/>
        <a:lstStyle/>
        <a:p>
          <a:endParaRPr lang="en-US"/>
        </a:p>
      </dgm:t>
    </dgm:pt>
    <dgm:pt modelId="{A8AADDBA-4423-4ED7-A335-FB9DA1F4966D}" type="sibTrans" cxnId="{D3EA4F7D-DA0B-4A11-9800-1246322B7544}">
      <dgm:prSet/>
      <dgm:spPr/>
      <dgm:t>
        <a:bodyPr/>
        <a:lstStyle/>
        <a:p>
          <a:endParaRPr lang="en-US"/>
        </a:p>
      </dgm:t>
    </dgm:pt>
    <dgm:pt modelId="{AF74ED4D-7081-4FF4-B2C8-BE14124464EF}">
      <dgm:prSet phldrT="[Text]"/>
      <dgm:spPr/>
      <dgm:t>
        <a:bodyPr/>
        <a:lstStyle/>
        <a:p>
          <a:r>
            <a:rPr lang="en-US" dirty="0" smtClean="0"/>
            <a:t>Preliminary simulations for design of the validation experiments </a:t>
          </a:r>
          <a:endParaRPr lang="en-US" dirty="0"/>
        </a:p>
      </dgm:t>
    </dgm:pt>
    <dgm:pt modelId="{EFAAA280-1ECA-4695-A633-262F8EA94DD0}" type="parTrans" cxnId="{915F794C-237A-4A92-8ADE-2ABE18953CA3}">
      <dgm:prSet/>
      <dgm:spPr/>
      <dgm:t>
        <a:bodyPr/>
        <a:lstStyle/>
        <a:p>
          <a:endParaRPr lang="en-US"/>
        </a:p>
      </dgm:t>
    </dgm:pt>
    <dgm:pt modelId="{8D9481ED-D26F-4CF6-8361-CADC325C2939}" type="sibTrans" cxnId="{915F794C-237A-4A92-8ADE-2ABE18953CA3}">
      <dgm:prSet/>
      <dgm:spPr/>
      <dgm:t>
        <a:bodyPr/>
        <a:lstStyle/>
        <a:p>
          <a:endParaRPr lang="en-US"/>
        </a:p>
      </dgm:t>
    </dgm:pt>
    <dgm:pt modelId="{CFA461BA-77A0-4395-8EA1-24B80D6F0D29}">
      <dgm:prSet phldrT="[Text]"/>
      <dgm:spPr/>
      <dgm:t>
        <a:bodyPr/>
        <a:lstStyle/>
        <a:p>
          <a:r>
            <a:rPr lang="en-US" dirty="0" smtClean="0"/>
            <a:t>Initial model calibration, boundary conditions, the sensor details</a:t>
          </a:r>
          <a:endParaRPr lang="en-US" dirty="0"/>
        </a:p>
      </dgm:t>
    </dgm:pt>
    <dgm:pt modelId="{74BEEBDF-8A84-41DE-85F6-9DC03262B508}" type="parTrans" cxnId="{F1304976-B49C-45E3-B1B5-05A68FE7E5A5}">
      <dgm:prSet/>
      <dgm:spPr/>
      <dgm:t>
        <a:bodyPr/>
        <a:lstStyle/>
        <a:p>
          <a:endParaRPr lang="en-US"/>
        </a:p>
      </dgm:t>
    </dgm:pt>
    <dgm:pt modelId="{3D7B9F4D-E138-4B94-BAF2-3E5F5BDB0477}" type="sibTrans" cxnId="{F1304976-B49C-45E3-B1B5-05A68FE7E5A5}">
      <dgm:prSet/>
      <dgm:spPr/>
      <dgm:t>
        <a:bodyPr/>
        <a:lstStyle/>
        <a:p>
          <a:endParaRPr lang="en-US"/>
        </a:p>
      </dgm:t>
    </dgm:pt>
    <dgm:pt modelId="{BCB842B5-CFAA-4A28-90DF-EAE8DF21BFCF}">
      <dgm:prSet phldrT="[Text]"/>
      <dgm:spPr/>
      <dgm:t>
        <a:bodyPr/>
        <a:lstStyle/>
        <a:p>
          <a:r>
            <a:rPr lang="en-US" dirty="0" smtClean="0"/>
            <a:t>List trade-offs and outputs of the preliminary simulations </a:t>
          </a:r>
          <a:endParaRPr lang="en-US" dirty="0"/>
        </a:p>
      </dgm:t>
    </dgm:pt>
    <dgm:pt modelId="{7A34B6D4-085D-4F90-ADAF-CBA2E53E2930}" type="parTrans" cxnId="{B80D99DF-DF0D-4092-91DD-C4009A5E0E72}">
      <dgm:prSet/>
      <dgm:spPr/>
      <dgm:t>
        <a:bodyPr/>
        <a:lstStyle/>
        <a:p>
          <a:endParaRPr lang="en-US"/>
        </a:p>
      </dgm:t>
    </dgm:pt>
    <dgm:pt modelId="{B1DF3AAD-0B35-443B-9B64-FF68A05517C7}" type="sibTrans" cxnId="{B80D99DF-DF0D-4092-91DD-C4009A5E0E72}">
      <dgm:prSet/>
      <dgm:spPr/>
      <dgm:t>
        <a:bodyPr/>
        <a:lstStyle/>
        <a:p>
          <a:endParaRPr lang="en-US"/>
        </a:p>
      </dgm:t>
    </dgm:pt>
    <dgm:pt modelId="{48E0042F-9CC4-467F-8823-BC0B16B4070E}">
      <dgm:prSet phldrT="[Text]"/>
      <dgm:spPr/>
      <dgm:t>
        <a:bodyPr/>
        <a:lstStyle/>
        <a:p>
          <a:r>
            <a:rPr lang="en-US" dirty="0" smtClean="0"/>
            <a:t>Design validation experiments based on analyst description of requisite model inputs</a:t>
          </a:r>
          <a:endParaRPr lang="en-US" dirty="0"/>
        </a:p>
      </dgm:t>
    </dgm:pt>
    <dgm:pt modelId="{6E860705-47BB-4C22-B3E6-AFC3F19FD8DC}" type="parTrans" cxnId="{F593CD38-F309-4330-98EA-8F78965954BA}">
      <dgm:prSet/>
      <dgm:spPr/>
      <dgm:t>
        <a:bodyPr/>
        <a:lstStyle/>
        <a:p>
          <a:endParaRPr lang="en-US"/>
        </a:p>
      </dgm:t>
    </dgm:pt>
    <dgm:pt modelId="{26C13F43-CF42-4CC0-902D-A5DBB7E320A4}" type="sibTrans" cxnId="{F593CD38-F309-4330-98EA-8F78965954BA}">
      <dgm:prSet/>
      <dgm:spPr/>
      <dgm:t>
        <a:bodyPr/>
        <a:lstStyle/>
        <a:p>
          <a:endParaRPr lang="en-US"/>
        </a:p>
      </dgm:t>
    </dgm:pt>
    <dgm:pt modelId="{377BA706-B13C-43D9-8238-9CB2E30B1C56}">
      <dgm:prSet custT="1"/>
      <dgm:spPr/>
      <dgm:t>
        <a:bodyPr/>
        <a:lstStyle/>
        <a:p>
          <a:r>
            <a:rPr lang="en-US" sz="1400" dirty="0" smtClean="0"/>
            <a:t>Quantify material state</a:t>
          </a:r>
          <a:endParaRPr lang="en-US" sz="1400" dirty="0"/>
        </a:p>
      </dgm:t>
    </dgm:pt>
    <dgm:pt modelId="{5D35AB0C-D721-4234-839C-BEE7C3E44F91}" type="parTrans" cxnId="{3589656E-93F5-42BD-97A2-06C71BFAEAFD}">
      <dgm:prSet/>
      <dgm:spPr/>
      <dgm:t>
        <a:bodyPr/>
        <a:lstStyle/>
        <a:p>
          <a:endParaRPr lang="en-US"/>
        </a:p>
      </dgm:t>
    </dgm:pt>
    <dgm:pt modelId="{08991B07-A8D3-4239-A0E4-F6DB21483143}" type="sibTrans" cxnId="{3589656E-93F5-42BD-97A2-06C71BFAEAFD}">
      <dgm:prSet/>
      <dgm:spPr/>
      <dgm:t>
        <a:bodyPr/>
        <a:lstStyle/>
        <a:p>
          <a:endParaRPr lang="en-US"/>
        </a:p>
      </dgm:t>
    </dgm:pt>
    <dgm:pt modelId="{B6819514-78F8-407F-8667-FA1DF1C6004F}">
      <dgm:prSet custT="1"/>
      <dgm:spPr/>
      <dgm:t>
        <a:bodyPr/>
        <a:lstStyle/>
        <a:p>
          <a:r>
            <a:rPr lang="en-US" sz="1400" dirty="0" smtClean="0"/>
            <a:t>Ensure experiment does not violate model assumptions</a:t>
          </a:r>
          <a:endParaRPr lang="en-US" sz="1400" dirty="0"/>
        </a:p>
      </dgm:t>
    </dgm:pt>
    <dgm:pt modelId="{2E16063B-EBC7-4925-9B47-E400747B7140}" type="parTrans" cxnId="{99FFE4B4-822F-4246-89D7-746CED3833BB}">
      <dgm:prSet/>
      <dgm:spPr/>
      <dgm:t>
        <a:bodyPr/>
        <a:lstStyle/>
        <a:p>
          <a:endParaRPr lang="en-US"/>
        </a:p>
      </dgm:t>
    </dgm:pt>
    <dgm:pt modelId="{73454656-617B-4393-83A0-D803FD04603D}" type="sibTrans" cxnId="{99FFE4B4-822F-4246-89D7-746CED3833BB}">
      <dgm:prSet/>
      <dgm:spPr/>
      <dgm:t>
        <a:bodyPr/>
        <a:lstStyle/>
        <a:p>
          <a:endParaRPr lang="en-US"/>
        </a:p>
      </dgm:t>
    </dgm:pt>
    <dgm:pt modelId="{E1442C87-3681-4506-A067-67FCA631A369}">
      <dgm:prSet phldrT="[Text]" custT="1"/>
      <dgm:spPr/>
      <dgm:t>
        <a:bodyPr/>
        <a:lstStyle/>
        <a:p>
          <a:endParaRPr lang="en-US" sz="1400" dirty="0"/>
        </a:p>
      </dgm:t>
    </dgm:pt>
    <dgm:pt modelId="{BECED198-4598-4508-919B-12036C2FC3BC}" type="parTrans" cxnId="{5BA77475-AD6D-4848-9779-46963FBE326A}">
      <dgm:prSet/>
      <dgm:spPr/>
      <dgm:t>
        <a:bodyPr/>
        <a:lstStyle/>
        <a:p>
          <a:endParaRPr lang="en-US"/>
        </a:p>
      </dgm:t>
    </dgm:pt>
    <dgm:pt modelId="{81354065-25BC-4CA6-92FD-B5C3C76EBF88}" type="sibTrans" cxnId="{5BA77475-AD6D-4848-9779-46963FBE326A}">
      <dgm:prSet/>
      <dgm:spPr/>
      <dgm:t>
        <a:bodyPr/>
        <a:lstStyle/>
        <a:p>
          <a:endParaRPr lang="en-US"/>
        </a:p>
      </dgm:t>
    </dgm:pt>
    <dgm:pt modelId="{5D0BBB97-B576-451D-970A-34345D57779B}">
      <dgm:prSet phldrT="[Text]" custT="1"/>
      <dgm:spPr/>
      <dgm:t>
        <a:bodyPr/>
        <a:lstStyle/>
        <a:p>
          <a:endParaRPr lang="en-US" sz="1400" dirty="0"/>
        </a:p>
      </dgm:t>
    </dgm:pt>
    <dgm:pt modelId="{2B6705C7-88AF-43A1-A80D-9F26423E6B29}" type="parTrans" cxnId="{32207B88-4E28-4EB8-9FE7-7CDA93C258B1}">
      <dgm:prSet/>
      <dgm:spPr/>
      <dgm:t>
        <a:bodyPr/>
        <a:lstStyle/>
        <a:p>
          <a:endParaRPr lang="en-US"/>
        </a:p>
      </dgm:t>
    </dgm:pt>
    <dgm:pt modelId="{D0821C86-1A60-466D-98E2-7F7565248DC9}" type="sibTrans" cxnId="{32207B88-4E28-4EB8-9FE7-7CDA93C258B1}">
      <dgm:prSet/>
      <dgm:spPr/>
      <dgm:t>
        <a:bodyPr/>
        <a:lstStyle/>
        <a:p>
          <a:endParaRPr lang="en-US"/>
        </a:p>
      </dgm:t>
    </dgm:pt>
    <dgm:pt modelId="{97F7DBD6-59CA-4D0B-B7F2-C554BFD34096}">
      <dgm:prSet phldrT="[Text]"/>
      <dgm:spPr/>
      <dgm:t>
        <a:bodyPr/>
        <a:lstStyle/>
        <a:p>
          <a:endParaRPr lang="en-US" dirty="0"/>
        </a:p>
      </dgm:t>
    </dgm:pt>
    <dgm:pt modelId="{5B07D881-7E2E-4248-97A9-B40A666DAF73}" type="parTrans" cxnId="{59B254E2-6E3B-4F18-A346-DA5C7824D714}">
      <dgm:prSet/>
      <dgm:spPr/>
      <dgm:t>
        <a:bodyPr/>
        <a:lstStyle/>
        <a:p>
          <a:endParaRPr lang="en-US"/>
        </a:p>
      </dgm:t>
    </dgm:pt>
    <dgm:pt modelId="{05C6E843-4C45-49EB-BAD3-F69396741957}" type="sibTrans" cxnId="{59B254E2-6E3B-4F18-A346-DA5C7824D714}">
      <dgm:prSet/>
      <dgm:spPr/>
      <dgm:t>
        <a:bodyPr/>
        <a:lstStyle/>
        <a:p>
          <a:endParaRPr lang="en-US"/>
        </a:p>
      </dgm:t>
    </dgm:pt>
    <dgm:pt modelId="{995497C4-DE4F-4E2F-B3F8-5FF655C5580E}">
      <dgm:prSet phldrT="[Text]"/>
      <dgm:spPr/>
      <dgm:t>
        <a:bodyPr/>
        <a:lstStyle/>
        <a:p>
          <a:r>
            <a:rPr lang="en-US" dirty="0" smtClean="0"/>
            <a:t>List potential experiments and measurements of </a:t>
          </a:r>
          <a:r>
            <a:rPr lang="en-US" dirty="0" err="1" smtClean="0"/>
            <a:t>QoIs</a:t>
          </a:r>
          <a:endParaRPr lang="en-US" dirty="0"/>
        </a:p>
      </dgm:t>
    </dgm:pt>
    <dgm:pt modelId="{A3481571-B1BE-4E57-80C3-2653EC3F1CC6}" type="parTrans" cxnId="{E7B47405-EB0B-4653-A784-FA0FDA617D53}">
      <dgm:prSet/>
      <dgm:spPr/>
      <dgm:t>
        <a:bodyPr/>
        <a:lstStyle/>
        <a:p>
          <a:endParaRPr lang="en-US"/>
        </a:p>
      </dgm:t>
    </dgm:pt>
    <dgm:pt modelId="{D0D38056-619D-4DA9-8025-E5EAAB4BF1C0}" type="sibTrans" cxnId="{E7B47405-EB0B-4653-A784-FA0FDA617D53}">
      <dgm:prSet/>
      <dgm:spPr/>
      <dgm:t>
        <a:bodyPr/>
        <a:lstStyle/>
        <a:p>
          <a:endParaRPr lang="en-US"/>
        </a:p>
      </dgm:t>
    </dgm:pt>
    <dgm:pt modelId="{6803B3C2-CF7C-459E-9571-E6E8465840E3}" type="pres">
      <dgm:prSet presAssocID="{A96A077E-B2EB-4DC3-ACEE-1F12D1450B36}" presName="linearFlow" presStyleCnt="0">
        <dgm:presLayoutVars>
          <dgm:dir/>
          <dgm:animLvl val="lvl"/>
          <dgm:resizeHandles/>
        </dgm:presLayoutVars>
      </dgm:prSet>
      <dgm:spPr/>
      <dgm:t>
        <a:bodyPr/>
        <a:lstStyle/>
        <a:p>
          <a:endParaRPr lang="en-US"/>
        </a:p>
      </dgm:t>
    </dgm:pt>
    <dgm:pt modelId="{A1F820C2-DA4A-4E4A-AF25-B7314776477B}" type="pres">
      <dgm:prSet presAssocID="{FF830DAB-BA00-4FEB-88AE-E5ADAEC36002}" presName="compositeNode" presStyleCnt="0">
        <dgm:presLayoutVars>
          <dgm:bulletEnabled val="1"/>
        </dgm:presLayoutVars>
      </dgm:prSet>
      <dgm:spPr/>
    </dgm:pt>
    <dgm:pt modelId="{20236F79-E524-4463-AC35-BB15BB0946EC}" type="pres">
      <dgm:prSet presAssocID="{FF830DAB-BA00-4FEB-88AE-E5ADAEC36002}" presName="image" presStyleLbl="fgImgPlace1" presStyleIdx="0" presStyleCnt="3" custLinFactNeighborX="8106" custLinFactNeighborY="-26083"/>
      <dgm:spPr/>
    </dgm:pt>
    <dgm:pt modelId="{018D679C-0399-448F-9596-665034172F35}" type="pres">
      <dgm:prSet presAssocID="{FF830DAB-BA00-4FEB-88AE-E5ADAEC36002}" presName="childNode" presStyleLbl="node1" presStyleIdx="0" presStyleCnt="3" custScaleY="114755">
        <dgm:presLayoutVars>
          <dgm:bulletEnabled val="1"/>
        </dgm:presLayoutVars>
      </dgm:prSet>
      <dgm:spPr/>
      <dgm:t>
        <a:bodyPr/>
        <a:lstStyle/>
        <a:p>
          <a:endParaRPr lang="en-US"/>
        </a:p>
      </dgm:t>
    </dgm:pt>
    <dgm:pt modelId="{04615E69-0CDF-4022-93AF-BBCA2EF86421}" type="pres">
      <dgm:prSet presAssocID="{FF830DAB-BA00-4FEB-88AE-E5ADAEC36002}" presName="parentNode" presStyleLbl="revTx" presStyleIdx="0" presStyleCnt="3">
        <dgm:presLayoutVars>
          <dgm:chMax val="0"/>
          <dgm:bulletEnabled val="1"/>
        </dgm:presLayoutVars>
      </dgm:prSet>
      <dgm:spPr/>
      <dgm:t>
        <a:bodyPr/>
        <a:lstStyle/>
        <a:p>
          <a:endParaRPr lang="en-US"/>
        </a:p>
      </dgm:t>
    </dgm:pt>
    <dgm:pt modelId="{949EB06A-717F-43D2-84BE-4B32C2B50130}" type="pres">
      <dgm:prSet presAssocID="{143A7DAA-E268-4AAC-81B3-F75AA74A2CB8}" presName="sibTrans" presStyleCnt="0"/>
      <dgm:spPr/>
    </dgm:pt>
    <dgm:pt modelId="{5A2005FD-55EA-4A6A-BF28-157C70F4C512}" type="pres">
      <dgm:prSet presAssocID="{8D4792E6-127C-4BDC-9A8A-F97DAC5FC189}" presName="compositeNode" presStyleCnt="0">
        <dgm:presLayoutVars>
          <dgm:bulletEnabled val="1"/>
        </dgm:presLayoutVars>
      </dgm:prSet>
      <dgm:spPr/>
    </dgm:pt>
    <dgm:pt modelId="{99EC9BCD-2FE1-4593-A8B0-11280E2D91E2}" type="pres">
      <dgm:prSet presAssocID="{8D4792E6-127C-4BDC-9A8A-F97DAC5FC189}" presName="image" presStyleLbl="fgImgPlace1" presStyleIdx="1" presStyleCnt="3" custLinFactNeighborX="-59262" custLinFactNeighborY="-29762"/>
      <dgm:spPr/>
    </dgm:pt>
    <dgm:pt modelId="{85CBBEF6-75D8-4A1D-A26B-66F9743E6B55}" type="pres">
      <dgm:prSet presAssocID="{8D4792E6-127C-4BDC-9A8A-F97DAC5FC189}" presName="childNode" presStyleLbl="node1" presStyleIdx="1" presStyleCnt="3" custScaleY="114755" custLinFactNeighborX="-24122">
        <dgm:presLayoutVars>
          <dgm:bulletEnabled val="1"/>
        </dgm:presLayoutVars>
      </dgm:prSet>
      <dgm:spPr/>
      <dgm:t>
        <a:bodyPr/>
        <a:lstStyle/>
        <a:p>
          <a:endParaRPr lang="en-US"/>
        </a:p>
      </dgm:t>
    </dgm:pt>
    <dgm:pt modelId="{37945501-FAF6-433B-8AA5-348A483E0C5A}" type="pres">
      <dgm:prSet presAssocID="{8D4792E6-127C-4BDC-9A8A-F97DAC5FC189}" presName="parentNode" presStyleLbl="revTx" presStyleIdx="1" presStyleCnt="3" custLinFactX="-20055" custLinFactNeighborX="-100000">
        <dgm:presLayoutVars>
          <dgm:chMax val="0"/>
          <dgm:bulletEnabled val="1"/>
        </dgm:presLayoutVars>
      </dgm:prSet>
      <dgm:spPr/>
      <dgm:t>
        <a:bodyPr/>
        <a:lstStyle/>
        <a:p>
          <a:endParaRPr lang="en-US"/>
        </a:p>
      </dgm:t>
    </dgm:pt>
    <dgm:pt modelId="{1AC2F3C1-C28B-4123-A700-B1B436915F3B}" type="pres">
      <dgm:prSet presAssocID="{BD4BD937-5D31-4212-99D8-F11A93B6E27A}" presName="sibTrans" presStyleCnt="0"/>
      <dgm:spPr/>
    </dgm:pt>
    <dgm:pt modelId="{D49184D2-BAB6-422A-920D-FE2FD08420FB}" type="pres">
      <dgm:prSet presAssocID="{D4913259-CC94-4C9F-8BD9-44B83F4837B1}" presName="compositeNode" presStyleCnt="0">
        <dgm:presLayoutVars>
          <dgm:bulletEnabled val="1"/>
        </dgm:presLayoutVars>
      </dgm:prSet>
      <dgm:spPr/>
    </dgm:pt>
    <dgm:pt modelId="{6A16E6B1-4ECF-4156-A515-DDE20CC64B8D}" type="pres">
      <dgm:prSet presAssocID="{D4913259-CC94-4C9F-8BD9-44B83F4837B1}" presName="image" presStyleLbl="fgImgPlace1" presStyleIdx="2" presStyleCnt="3" custLinFactX="-17221" custLinFactNeighborX="-100000" custLinFactNeighborY="-31238"/>
      <dgm:spPr/>
    </dgm:pt>
    <dgm:pt modelId="{47B915BF-F1A1-4737-AC99-A7AD880AB4A6}" type="pres">
      <dgm:prSet presAssocID="{D4913259-CC94-4C9F-8BD9-44B83F4837B1}" presName="childNode" presStyleLbl="node1" presStyleIdx="2" presStyleCnt="3" custScaleY="114755" custLinFactNeighborX="-46353">
        <dgm:presLayoutVars>
          <dgm:bulletEnabled val="1"/>
        </dgm:presLayoutVars>
      </dgm:prSet>
      <dgm:spPr/>
      <dgm:t>
        <a:bodyPr/>
        <a:lstStyle/>
        <a:p>
          <a:endParaRPr lang="en-US"/>
        </a:p>
      </dgm:t>
    </dgm:pt>
    <dgm:pt modelId="{E129195C-9976-41CF-8720-935857BAF967}" type="pres">
      <dgm:prSet presAssocID="{D4913259-CC94-4C9F-8BD9-44B83F4837B1}" presName="parentNode" presStyleLbl="revTx" presStyleIdx="2" presStyleCnt="3" custLinFactX="-100000" custLinFactNeighborX="-130693">
        <dgm:presLayoutVars>
          <dgm:chMax val="0"/>
          <dgm:bulletEnabled val="1"/>
        </dgm:presLayoutVars>
      </dgm:prSet>
      <dgm:spPr/>
      <dgm:t>
        <a:bodyPr/>
        <a:lstStyle/>
        <a:p>
          <a:endParaRPr lang="en-US"/>
        </a:p>
      </dgm:t>
    </dgm:pt>
  </dgm:ptLst>
  <dgm:cxnLst>
    <dgm:cxn modelId="{B302F519-288E-4393-BCC5-F9A45E474B46}" type="presOf" srcId="{48E0042F-9CC4-467F-8823-BC0B16B4070E}" destId="{47B915BF-F1A1-4737-AC99-A7AD880AB4A6}" srcOrd="0" destOrd="6" presId="urn:microsoft.com/office/officeart/2005/8/layout/hList2"/>
    <dgm:cxn modelId="{B2EE5D5C-E461-41F3-B822-CB870279CAA4}" type="presOf" srcId="{995497C4-DE4F-4E2F-B3F8-5FF655C5580E}" destId="{47B915BF-F1A1-4737-AC99-A7AD880AB4A6}" srcOrd="0" destOrd="4" presId="urn:microsoft.com/office/officeart/2005/8/layout/hList2"/>
    <dgm:cxn modelId="{403BC6AB-28AF-4311-BFE3-DE150C90DE02}" srcId="{FF830DAB-BA00-4FEB-88AE-E5ADAEC36002}" destId="{6A97C489-8328-4B8F-AAED-4793DA19CA84}" srcOrd="2" destOrd="0" parTransId="{37696EDB-1DED-49B3-9CAA-B4B3E58A5E05}" sibTransId="{D7C63620-95F9-4638-B486-B5591BAF0269}"/>
    <dgm:cxn modelId="{458F9215-43D8-4D7E-9513-DA9E681B14F9}" type="presOf" srcId="{FF830DAB-BA00-4FEB-88AE-E5ADAEC36002}" destId="{04615E69-0CDF-4022-93AF-BBCA2EF86421}" srcOrd="0" destOrd="0" presId="urn:microsoft.com/office/officeart/2005/8/layout/hList2"/>
    <dgm:cxn modelId="{E7C1713D-14AC-4905-9336-6A4469EE0779}" type="presOf" srcId="{FE4257B1-B0ED-49A8-8B49-521A0FA07DAA}" destId="{85CBBEF6-75D8-4A1D-A26B-66F9743E6B55}" srcOrd="0" destOrd="4" presId="urn:microsoft.com/office/officeart/2005/8/layout/hList2"/>
    <dgm:cxn modelId="{28183828-E863-4365-9553-ACB48A60427F}" type="presOf" srcId="{CFA461BA-77A0-4395-8EA1-24B80D6F0D29}" destId="{47B915BF-F1A1-4737-AC99-A7AD880AB4A6}" srcOrd="0" destOrd="3" presId="urn:microsoft.com/office/officeart/2005/8/layout/hList2"/>
    <dgm:cxn modelId="{7045FF5E-71B7-4E65-969C-F7312C744BDD}" srcId="{FF830DAB-BA00-4FEB-88AE-E5ADAEC36002}" destId="{0F680787-E1D7-468C-8FA0-D46CBF119B4F}" srcOrd="3" destOrd="0" parTransId="{5F42DA75-CFAF-49B6-88E3-4A5D1B868EE7}" sibTransId="{EC5A8022-F66B-48D5-8846-27C9E730A1D5}"/>
    <dgm:cxn modelId="{25EC2CEC-2DEE-4ECE-8D51-8C3E931E27F0}" type="presOf" srcId="{E1442C87-3681-4506-A067-67FCA631A369}" destId="{018D679C-0399-448F-9596-665034172F35}" srcOrd="0" destOrd="0" presId="urn:microsoft.com/office/officeart/2005/8/layout/hList2"/>
    <dgm:cxn modelId="{57401198-9229-40D0-B107-241E42F86BC9}" srcId="{8D4792E6-127C-4BDC-9A8A-F97DAC5FC189}" destId="{1099E83C-AFAC-4A81-95E1-3356EFB39642}" srcOrd="1" destOrd="0" parTransId="{A577C1F8-4A71-44C0-9F4D-5EADEB2DD87E}" sibTransId="{F4A510C1-BCA0-4527-9D02-C8D9373D5210}"/>
    <dgm:cxn modelId="{7129FB54-3278-43CA-BA0C-465BEEC75762}" type="presOf" srcId="{8C1EE004-6043-49AD-B537-130253A08830}" destId="{85CBBEF6-75D8-4A1D-A26B-66F9743E6B55}" srcOrd="0" destOrd="3" presId="urn:microsoft.com/office/officeart/2005/8/layout/hList2"/>
    <dgm:cxn modelId="{22084CDD-AD79-4E1D-BC77-DC66E029C795}" type="presOf" srcId="{97F7DBD6-59CA-4D0B-B7F2-C554BFD34096}" destId="{47B915BF-F1A1-4737-AC99-A7AD880AB4A6}" srcOrd="0" destOrd="0" presId="urn:microsoft.com/office/officeart/2005/8/layout/hList2"/>
    <dgm:cxn modelId="{59B254E2-6E3B-4F18-A346-DA5C7824D714}" srcId="{D4913259-CC94-4C9F-8BD9-44B83F4837B1}" destId="{97F7DBD6-59CA-4D0B-B7F2-C554BFD34096}" srcOrd="0" destOrd="0" parTransId="{5B07D881-7E2E-4248-97A9-B40A666DAF73}" sibTransId="{05C6E843-4C45-49EB-BAD3-F69396741957}"/>
    <dgm:cxn modelId="{F593CD38-F309-4330-98EA-8F78965954BA}" srcId="{D4913259-CC94-4C9F-8BD9-44B83F4837B1}" destId="{48E0042F-9CC4-467F-8823-BC0B16B4070E}" srcOrd="6" destOrd="0" parTransId="{6E860705-47BB-4C22-B3E6-AFC3F19FD8DC}" sibTransId="{26C13F43-CF42-4CC0-902D-A5DBB7E320A4}"/>
    <dgm:cxn modelId="{5BA77475-AD6D-4848-9779-46963FBE326A}" srcId="{FF830DAB-BA00-4FEB-88AE-E5ADAEC36002}" destId="{E1442C87-3681-4506-A067-67FCA631A369}" srcOrd="0" destOrd="0" parTransId="{BECED198-4598-4508-919B-12036C2FC3BC}" sibTransId="{81354065-25BC-4CA6-92FD-B5C3C76EBF88}"/>
    <dgm:cxn modelId="{2093F18E-45ED-4DDF-8B47-10D61E7CA919}" type="presOf" srcId="{A96A077E-B2EB-4DC3-ACEE-1F12D1450B36}" destId="{6803B3C2-CF7C-459E-9571-E6E8465840E3}" srcOrd="0" destOrd="0" presId="urn:microsoft.com/office/officeart/2005/8/layout/hList2"/>
    <dgm:cxn modelId="{6EE2E294-7ED4-42C2-B9EC-DCF19DD914F5}" type="presOf" srcId="{C61E33C7-CC67-487C-AC2F-2EB8547FA95F}" destId="{47B915BF-F1A1-4737-AC99-A7AD880AB4A6}" srcOrd="0" destOrd="1" presId="urn:microsoft.com/office/officeart/2005/8/layout/hList2"/>
    <dgm:cxn modelId="{6FA929C2-0B03-40C3-9A40-DE9E7132A72E}" srcId="{A96A077E-B2EB-4DC3-ACEE-1F12D1450B36}" destId="{D4913259-CC94-4C9F-8BD9-44B83F4837B1}" srcOrd="2" destOrd="0" parTransId="{8925F450-E2FE-4740-8A4D-CD6DD3940596}" sibTransId="{9C2B7D32-E05E-4D9E-AF67-162C11CDB27E}"/>
    <dgm:cxn modelId="{99FFE4B4-822F-4246-89D7-746CED3833BB}" srcId="{8D4792E6-127C-4BDC-9A8A-F97DAC5FC189}" destId="{B6819514-78F8-407F-8667-FA1DF1C6004F}" srcOrd="6" destOrd="0" parTransId="{2E16063B-EBC7-4925-9B47-E400747B7140}" sibTransId="{73454656-617B-4393-83A0-D803FD04603D}"/>
    <dgm:cxn modelId="{485A8984-0ED2-494F-AEA8-4E7C2D1558F4}" type="presOf" srcId="{BCB842B5-CFAA-4A28-90DF-EAE8DF21BFCF}" destId="{47B915BF-F1A1-4737-AC99-A7AD880AB4A6}" srcOrd="0" destOrd="5" presId="urn:microsoft.com/office/officeart/2005/8/layout/hList2"/>
    <dgm:cxn modelId="{FADA308C-AD95-4E6B-B55E-BCD713D85A06}" type="presOf" srcId="{672AD48E-ADC2-41F4-859B-510D7BD417E8}" destId="{018D679C-0399-448F-9596-665034172F35}" srcOrd="0" destOrd="1" presId="urn:microsoft.com/office/officeart/2005/8/layout/hList2"/>
    <dgm:cxn modelId="{80D7338C-BEA8-4DE0-A2D7-E4E6AED57962}" srcId="{FF830DAB-BA00-4FEB-88AE-E5ADAEC36002}" destId="{85B2B499-018D-4F91-95BD-2C98C02A8F8F}" srcOrd="4" destOrd="0" parTransId="{EDC8662F-6129-447F-A323-0F002B9900EB}" sibTransId="{7838F544-1872-4FE3-96CD-C9C2147FFAFB}"/>
    <dgm:cxn modelId="{C3EF4C06-5FC3-4A27-AECE-8BA7454977DC}" type="presOf" srcId="{133C42C8-A1A5-403B-A8DE-5D4A725CAE10}" destId="{85CBBEF6-75D8-4A1D-A26B-66F9743E6B55}" srcOrd="0" destOrd="2" presId="urn:microsoft.com/office/officeart/2005/8/layout/hList2"/>
    <dgm:cxn modelId="{ECD9CF0E-7AEE-4B65-8BBE-AA5AE206B1E6}" type="presOf" srcId="{AF74ED4D-7081-4FF4-B2C8-BE14124464EF}" destId="{47B915BF-F1A1-4737-AC99-A7AD880AB4A6}" srcOrd="0" destOrd="2" presId="urn:microsoft.com/office/officeart/2005/8/layout/hList2"/>
    <dgm:cxn modelId="{E1577248-27BF-4D10-ABFC-C6F8653770F7}" srcId="{A96A077E-B2EB-4DC3-ACEE-1F12D1450B36}" destId="{8D4792E6-127C-4BDC-9A8A-F97DAC5FC189}" srcOrd="1" destOrd="0" parTransId="{A8072D79-D45A-4C69-9BBF-3536F8564ADB}" sibTransId="{BD4BD937-5D31-4212-99D8-F11A93B6E27A}"/>
    <dgm:cxn modelId="{3AC84899-C8CA-4802-8056-263CCB790AC7}" type="presOf" srcId="{5D0BBB97-B576-451D-970A-34345D57779B}" destId="{85CBBEF6-75D8-4A1D-A26B-66F9743E6B55}" srcOrd="0" destOrd="0" presId="urn:microsoft.com/office/officeart/2005/8/layout/hList2"/>
    <dgm:cxn modelId="{32207B88-4E28-4EB8-9FE7-7CDA93C258B1}" srcId="{8D4792E6-127C-4BDC-9A8A-F97DAC5FC189}" destId="{5D0BBB97-B576-451D-970A-34345D57779B}" srcOrd="0" destOrd="0" parTransId="{2B6705C7-88AF-43A1-A80D-9F26423E6B29}" sibTransId="{D0821C86-1A60-466D-98E2-7F7565248DC9}"/>
    <dgm:cxn modelId="{34F08C9C-1CD8-49ED-91F6-724EDB8772A5}" type="presOf" srcId="{B6819514-78F8-407F-8667-FA1DF1C6004F}" destId="{85CBBEF6-75D8-4A1D-A26B-66F9743E6B55}" srcOrd="0" destOrd="6" presId="urn:microsoft.com/office/officeart/2005/8/layout/hList2"/>
    <dgm:cxn modelId="{E7B47405-EB0B-4653-A784-FA0FDA617D53}" srcId="{D4913259-CC94-4C9F-8BD9-44B83F4837B1}" destId="{995497C4-DE4F-4E2F-B3F8-5FF655C5580E}" srcOrd="4" destOrd="0" parTransId="{A3481571-B1BE-4E57-80C3-2653EC3F1CC6}" sibTransId="{D0D38056-619D-4DA9-8025-E5EAAB4BF1C0}"/>
    <dgm:cxn modelId="{94CF1295-3034-4C0E-99A5-C35071D61CDC}" type="presOf" srcId="{6A97C489-8328-4B8F-AAED-4793DA19CA84}" destId="{018D679C-0399-448F-9596-665034172F35}" srcOrd="0" destOrd="2" presId="urn:microsoft.com/office/officeart/2005/8/layout/hList2"/>
    <dgm:cxn modelId="{B80D99DF-DF0D-4092-91DD-C4009A5E0E72}" srcId="{D4913259-CC94-4C9F-8BD9-44B83F4837B1}" destId="{BCB842B5-CFAA-4A28-90DF-EAE8DF21BFCF}" srcOrd="5" destOrd="0" parTransId="{7A34B6D4-085D-4F90-ADAF-CBA2E53E2930}" sibTransId="{B1DF3AAD-0B35-443B-9B64-FF68A05517C7}"/>
    <dgm:cxn modelId="{B898575A-8F56-416A-AE38-0C3839A5BFB6}" srcId="{A96A077E-B2EB-4DC3-ACEE-1F12D1450B36}" destId="{FF830DAB-BA00-4FEB-88AE-E5ADAEC36002}" srcOrd="0" destOrd="0" parTransId="{5084B276-348F-418F-AD23-5B76328A2D24}" sibTransId="{143A7DAA-E268-4AAC-81B3-F75AA74A2CB8}"/>
    <dgm:cxn modelId="{A1964A90-1D92-4B0F-9381-036B1AE5B0A6}" type="presOf" srcId="{8D4792E6-127C-4BDC-9A8A-F97DAC5FC189}" destId="{37945501-FAF6-433B-8AA5-348A483E0C5A}" srcOrd="0" destOrd="0" presId="urn:microsoft.com/office/officeart/2005/8/layout/hList2"/>
    <dgm:cxn modelId="{F1304976-B49C-45E3-B1B5-05A68FE7E5A5}" srcId="{D4913259-CC94-4C9F-8BD9-44B83F4837B1}" destId="{CFA461BA-77A0-4395-8EA1-24B80D6F0D29}" srcOrd="3" destOrd="0" parTransId="{74BEEBDF-8A84-41DE-85F6-9DC03262B508}" sibTransId="{3D7B9F4D-E138-4B94-BAF2-3E5F5BDB0477}"/>
    <dgm:cxn modelId="{03936E6B-7E14-4AD1-A5A0-AF926694420E}" srcId="{D4913259-CC94-4C9F-8BD9-44B83F4837B1}" destId="{C61E33C7-CC67-487C-AC2F-2EB8547FA95F}" srcOrd="1" destOrd="0" parTransId="{090B7304-2FEB-46BB-964E-BFDF001F69F9}" sibTransId="{31D093E2-EA06-4E33-9493-258EBA7EDFCC}"/>
    <dgm:cxn modelId="{F23A769B-1C0A-48B6-8541-506D1CEC8D90}" type="presOf" srcId="{377BA706-B13C-43D9-8238-9CB2E30B1C56}" destId="{85CBBEF6-75D8-4A1D-A26B-66F9743E6B55}" srcOrd="0" destOrd="5" presId="urn:microsoft.com/office/officeart/2005/8/layout/hList2"/>
    <dgm:cxn modelId="{6DD2983B-B0BF-4139-9867-BB99A35690BF}" srcId="{FF830DAB-BA00-4FEB-88AE-E5ADAEC36002}" destId="{672AD48E-ADC2-41F4-859B-510D7BD417E8}" srcOrd="1" destOrd="0" parTransId="{71594E9F-01ED-488F-BFD9-B88499CA56B8}" sibTransId="{0F6AF309-5DC3-46A7-BE30-0C6FB851AEB6}"/>
    <dgm:cxn modelId="{3589656E-93F5-42BD-97A2-06C71BFAEAFD}" srcId="{8D4792E6-127C-4BDC-9A8A-F97DAC5FC189}" destId="{377BA706-B13C-43D9-8238-9CB2E30B1C56}" srcOrd="5" destOrd="0" parTransId="{5D35AB0C-D721-4234-839C-BEE7C3E44F91}" sibTransId="{08991B07-A8D3-4239-A0E4-F6DB21483143}"/>
    <dgm:cxn modelId="{915F794C-237A-4A92-8ADE-2ABE18953CA3}" srcId="{D4913259-CC94-4C9F-8BD9-44B83F4837B1}" destId="{AF74ED4D-7081-4FF4-B2C8-BE14124464EF}" srcOrd="2" destOrd="0" parTransId="{EFAAA280-1ECA-4695-A633-262F8EA94DD0}" sibTransId="{8D9481ED-D26F-4CF6-8361-CADC325C2939}"/>
    <dgm:cxn modelId="{8B7DF99B-2E46-4594-8317-5426512A860A}" srcId="{8D4792E6-127C-4BDC-9A8A-F97DAC5FC189}" destId="{8C1EE004-6043-49AD-B537-130253A08830}" srcOrd="3" destOrd="0" parTransId="{80D044C1-1C99-4C60-B242-B49ACD537E28}" sibTransId="{9A823AB0-5BD6-4DE3-BC29-BD62702152B2}"/>
    <dgm:cxn modelId="{D3EA4F7D-DA0B-4A11-9800-1246322B7544}" srcId="{8D4792E6-127C-4BDC-9A8A-F97DAC5FC189}" destId="{FE4257B1-B0ED-49A8-8B49-521A0FA07DAA}" srcOrd="4" destOrd="0" parTransId="{15A7DB95-F81C-4315-AD3B-E153545262C2}" sibTransId="{A8AADDBA-4423-4ED7-A335-FB9DA1F4966D}"/>
    <dgm:cxn modelId="{20A1CD7F-F604-4B16-928D-E4C230EA1903}" type="presOf" srcId="{85B2B499-018D-4F91-95BD-2C98C02A8F8F}" destId="{018D679C-0399-448F-9596-665034172F35}" srcOrd="0" destOrd="4" presId="urn:microsoft.com/office/officeart/2005/8/layout/hList2"/>
    <dgm:cxn modelId="{F599137E-E01A-46CF-9B7C-F97762E3823D}" type="presOf" srcId="{D4913259-CC94-4C9F-8BD9-44B83F4837B1}" destId="{E129195C-9976-41CF-8720-935857BAF967}" srcOrd="0" destOrd="0" presId="urn:microsoft.com/office/officeart/2005/8/layout/hList2"/>
    <dgm:cxn modelId="{D0665671-DB35-43A6-85CF-E98E7E1CB0F7}" type="presOf" srcId="{0F680787-E1D7-468C-8FA0-D46CBF119B4F}" destId="{018D679C-0399-448F-9596-665034172F35}" srcOrd="0" destOrd="3" presId="urn:microsoft.com/office/officeart/2005/8/layout/hList2"/>
    <dgm:cxn modelId="{47066F65-5D98-4216-A594-54F62B0AFFAC}" srcId="{8D4792E6-127C-4BDC-9A8A-F97DAC5FC189}" destId="{133C42C8-A1A5-403B-A8DE-5D4A725CAE10}" srcOrd="2" destOrd="0" parTransId="{244AEF25-BED4-4567-B720-8F4284292C1F}" sibTransId="{B71ABD5A-A133-4FAD-9E5C-B86B94B9A56E}"/>
    <dgm:cxn modelId="{F487D731-6A87-4A2F-A855-DEBD458F28A0}" type="presOf" srcId="{1099E83C-AFAC-4A81-95E1-3356EFB39642}" destId="{85CBBEF6-75D8-4A1D-A26B-66F9743E6B55}" srcOrd="0" destOrd="1" presId="urn:microsoft.com/office/officeart/2005/8/layout/hList2"/>
    <dgm:cxn modelId="{EA235B78-D709-451E-B589-F667178427D8}" type="presParOf" srcId="{6803B3C2-CF7C-459E-9571-E6E8465840E3}" destId="{A1F820C2-DA4A-4E4A-AF25-B7314776477B}" srcOrd="0" destOrd="0" presId="urn:microsoft.com/office/officeart/2005/8/layout/hList2"/>
    <dgm:cxn modelId="{83F70A9F-3C82-49C9-BBA7-3FC7F6E6D5A5}" type="presParOf" srcId="{A1F820C2-DA4A-4E4A-AF25-B7314776477B}" destId="{20236F79-E524-4463-AC35-BB15BB0946EC}" srcOrd="0" destOrd="0" presId="urn:microsoft.com/office/officeart/2005/8/layout/hList2"/>
    <dgm:cxn modelId="{192C9B99-365B-4AB6-921D-640E9C63E223}" type="presParOf" srcId="{A1F820C2-DA4A-4E4A-AF25-B7314776477B}" destId="{018D679C-0399-448F-9596-665034172F35}" srcOrd="1" destOrd="0" presId="urn:microsoft.com/office/officeart/2005/8/layout/hList2"/>
    <dgm:cxn modelId="{592DCD54-2A3C-45FB-806A-6E92533BD585}" type="presParOf" srcId="{A1F820C2-DA4A-4E4A-AF25-B7314776477B}" destId="{04615E69-0CDF-4022-93AF-BBCA2EF86421}" srcOrd="2" destOrd="0" presId="urn:microsoft.com/office/officeart/2005/8/layout/hList2"/>
    <dgm:cxn modelId="{0E980A7C-52A4-4D79-9D80-F26078122396}" type="presParOf" srcId="{6803B3C2-CF7C-459E-9571-E6E8465840E3}" destId="{949EB06A-717F-43D2-84BE-4B32C2B50130}" srcOrd="1" destOrd="0" presId="urn:microsoft.com/office/officeart/2005/8/layout/hList2"/>
    <dgm:cxn modelId="{FB2D5C9D-20FE-44B6-98FE-38B610A3239B}" type="presParOf" srcId="{6803B3C2-CF7C-459E-9571-E6E8465840E3}" destId="{5A2005FD-55EA-4A6A-BF28-157C70F4C512}" srcOrd="2" destOrd="0" presId="urn:microsoft.com/office/officeart/2005/8/layout/hList2"/>
    <dgm:cxn modelId="{0CF3956C-D8CE-45EB-A785-AAAE25E3C7D0}" type="presParOf" srcId="{5A2005FD-55EA-4A6A-BF28-157C70F4C512}" destId="{99EC9BCD-2FE1-4593-A8B0-11280E2D91E2}" srcOrd="0" destOrd="0" presId="urn:microsoft.com/office/officeart/2005/8/layout/hList2"/>
    <dgm:cxn modelId="{3AD08A9A-ECBF-40AB-86C6-02DD04F5E490}" type="presParOf" srcId="{5A2005FD-55EA-4A6A-BF28-157C70F4C512}" destId="{85CBBEF6-75D8-4A1D-A26B-66F9743E6B55}" srcOrd="1" destOrd="0" presId="urn:microsoft.com/office/officeart/2005/8/layout/hList2"/>
    <dgm:cxn modelId="{F3E58A28-9579-4D4F-A57A-1C57006C441F}" type="presParOf" srcId="{5A2005FD-55EA-4A6A-BF28-157C70F4C512}" destId="{37945501-FAF6-433B-8AA5-348A483E0C5A}" srcOrd="2" destOrd="0" presId="urn:microsoft.com/office/officeart/2005/8/layout/hList2"/>
    <dgm:cxn modelId="{E0507457-6C23-4CD7-85D0-1152B8173538}" type="presParOf" srcId="{6803B3C2-CF7C-459E-9571-E6E8465840E3}" destId="{1AC2F3C1-C28B-4123-A700-B1B436915F3B}" srcOrd="3" destOrd="0" presId="urn:microsoft.com/office/officeart/2005/8/layout/hList2"/>
    <dgm:cxn modelId="{253FC710-4BEB-46F2-833B-35B31DEA09D6}" type="presParOf" srcId="{6803B3C2-CF7C-459E-9571-E6E8465840E3}" destId="{D49184D2-BAB6-422A-920D-FE2FD08420FB}" srcOrd="4" destOrd="0" presId="urn:microsoft.com/office/officeart/2005/8/layout/hList2"/>
    <dgm:cxn modelId="{00E2EA15-9E6F-42CD-87E1-F6FE3FE93127}" type="presParOf" srcId="{D49184D2-BAB6-422A-920D-FE2FD08420FB}" destId="{6A16E6B1-4ECF-4156-A515-DDE20CC64B8D}" srcOrd="0" destOrd="0" presId="urn:microsoft.com/office/officeart/2005/8/layout/hList2"/>
    <dgm:cxn modelId="{650A8C00-B7B6-429F-89F7-5D04D89BD4E4}" type="presParOf" srcId="{D49184D2-BAB6-422A-920D-FE2FD08420FB}" destId="{47B915BF-F1A1-4737-AC99-A7AD880AB4A6}" srcOrd="1" destOrd="0" presId="urn:microsoft.com/office/officeart/2005/8/layout/hList2"/>
    <dgm:cxn modelId="{81932C78-FF8D-4995-8886-A7282F860383}" type="presParOf" srcId="{D49184D2-BAB6-422A-920D-FE2FD08420FB}" destId="{E129195C-9976-41CF-8720-935857BAF967}" srcOrd="2" destOrd="0" presId="urn:microsoft.com/office/officeart/2005/8/layout/h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96A077E-B2EB-4DC3-ACEE-1F12D1450B36}" type="doc">
      <dgm:prSet loTypeId="urn:microsoft.com/office/officeart/2005/8/layout/hList2" loCatId="list" qsTypeId="urn:microsoft.com/office/officeart/2005/8/quickstyle/simple1" qsCatId="simple" csTypeId="urn:microsoft.com/office/officeart/2005/8/colors/accent1_3" csCatId="accent1" phldr="1"/>
      <dgm:spPr/>
      <dgm:t>
        <a:bodyPr/>
        <a:lstStyle/>
        <a:p>
          <a:endParaRPr lang="en-US"/>
        </a:p>
      </dgm:t>
    </dgm:pt>
    <dgm:pt modelId="{FF830DAB-BA00-4FEB-88AE-E5ADAEC36002}">
      <dgm:prSet phldrT="[Text]"/>
      <dgm:spPr/>
      <dgm:t>
        <a:bodyPr/>
        <a:lstStyle/>
        <a:p>
          <a:r>
            <a:rPr lang="en-US" dirty="0" smtClean="0"/>
            <a:t>Data acquisition plan for model input data</a:t>
          </a:r>
          <a:endParaRPr lang="en-US" dirty="0"/>
        </a:p>
      </dgm:t>
    </dgm:pt>
    <dgm:pt modelId="{5084B276-348F-418F-AD23-5B76328A2D24}" type="parTrans" cxnId="{B898575A-8F56-416A-AE38-0C3839A5BFB6}">
      <dgm:prSet/>
      <dgm:spPr/>
      <dgm:t>
        <a:bodyPr/>
        <a:lstStyle/>
        <a:p>
          <a:endParaRPr lang="en-US"/>
        </a:p>
      </dgm:t>
    </dgm:pt>
    <dgm:pt modelId="{143A7DAA-E268-4AAC-81B3-F75AA74A2CB8}" type="sibTrans" cxnId="{B898575A-8F56-416A-AE38-0C3839A5BFB6}">
      <dgm:prSet/>
      <dgm:spPr/>
      <dgm:t>
        <a:bodyPr/>
        <a:lstStyle/>
        <a:p>
          <a:endParaRPr lang="en-US"/>
        </a:p>
      </dgm:t>
    </dgm:pt>
    <dgm:pt modelId="{672AD48E-ADC2-41F4-859B-510D7BD417E8}">
      <dgm:prSet phldrT="[Text]" custT="1"/>
      <dgm:spPr>
        <a:solidFill>
          <a:schemeClr val="accent1">
            <a:lumMod val="60000"/>
            <a:lumOff val="40000"/>
          </a:schemeClr>
        </a:solidFill>
      </dgm:spPr>
      <dgm:t>
        <a:bodyPr/>
        <a:lstStyle/>
        <a:p>
          <a:r>
            <a:rPr lang="en-US" sz="1200" dirty="0" smtClean="0"/>
            <a:t>Experimentalists, users and analysts prioritize methods of measuring and calibrating model input data, such as material properties, and/or boundary conditions</a:t>
          </a:r>
          <a:endParaRPr lang="en-US" sz="1200" dirty="0"/>
        </a:p>
      </dgm:t>
    </dgm:pt>
    <dgm:pt modelId="{71594E9F-01ED-488F-BFD9-B88499CA56B8}" type="parTrans" cxnId="{6DD2983B-B0BF-4139-9867-BB99A35690BF}">
      <dgm:prSet/>
      <dgm:spPr/>
      <dgm:t>
        <a:bodyPr/>
        <a:lstStyle/>
        <a:p>
          <a:endParaRPr lang="en-US"/>
        </a:p>
      </dgm:t>
    </dgm:pt>
    <dgm:pt modelId="{0F6AF309-5DC3-46A7-BE30-0C6FB851AEB6}" type="sibTrans" cxnId="{6DD2983B-B0BF-4139-9867-BB99A35690BF}">
      <dgm:prSet/>
      <dgm:spPr/>
      <dgm:t>
        <a:bodyPr/>
        <a:lstStyle/>
        <a:p>
          <a:endParaRPr lang="en-US"/>
        </a:p>
      </dgm:t>
    </dgm:pt>
    <dgm:pt modelId="{F4BC4301-349C-4703-8EB8-18686D2C4694}">
      <dgm:prSet custT="1"/>
      <dgm:spPr/>
      <dgm:t>
        <a:bodyPr/>
        <a:lstStyle/>
        <a:p>
          <a:r>
            <a:rPr lang="en-US" sz="1200" dirty="0" smtClean="0"/>
            <a:t>In practice, experimentalist and analyst must often agree on a method to calibrate input data using inverse solutions of the model</a:t>
          </a:r>
          <a:endParaRPr lang="en-US" sz="1200" dirty="0"/>
        </a:p>
      </dgm:t>
    </dgm:pt>
    <dgm:pt modelId="{040EAFAB-487E-49AE-BFD3-2DB55DA35606}" type="parTrans" cxnId="{00E24ED3-6917-4922-BEE9-D50ED130D350}">
      <dgm:prSet/>
      <dgm:spPr/>
      <dgm:t>
        <a:bodyPr/>
        <a:lstStyle/>
        <a:p>
          <a:endParaRPr lang="en-US"/>
        </a:p>
      </dgm:t>
    </dgm:pt>
    <dgm:pt modelId="{4E701167-2289-437D-B788-633B2318AB5D}" type="sibTrans" cxnId="{00E24ED3-6917-4922-BEE9-D50ED130D350}">
      <dgm:prSet/>
      <dgm:spPr/>
      <dgm:t>
        <a:bodyPr/>
        <a:lstStyle/>
        <a:p>
          <a:endParaRPr lang="en-US"/>
        </a:p>
      </dgm:t>
    </dgm:pt>
    <dgm:pt modelId="{4C49A0EC-DB2C-4CA4-864A-20AC53BF61EF}">
      <dgm:prSet phldrT="[Text]" custT="1"/>
      <dgm:spPr>
        <a:solidFill>
          <a:schemeClr val="accent1">
            <a:lumMod val="60000"/>
            <a:lumOff val="40000"/>
          </a:schemeClr>
        </a:solidFill>
      </dgm:spPr>
      <dgm:t>
        <a:bodyPr/>
        <a:lstStyle/>
        <a:p>
          <a:r>
            <a:rPr lang="en-US" sz="1200" dirty="0" smtClean="0"/>
            <a:t>Estimate experiment uncertainties. This encompasses gage repeatability and reproducibility</a:t>
          </a:r>
          <a:endParaRPr lang="en-US" sz="1200" dirty="0"/>
        </a:p>
      </dgm:t>
    </dgm:pt>
    <dgm:pt modelId="{CC08440C-111C-4713-B194-A5390D309C95}" type="parTrans" cxnId="{51244FCC-F196-435D-AF63-B3255460C501}">
      <dgm:prSet/>
      <dgm:spPr/>
      <dgm:t>
        <a:bodyPr/>
        <a:lstStyle/>
        <a:p>
          <a:endParaRPr lang="en-US"/>
        </a:p>
      </dgm:t>
    </dgm:pt>
    <dgm:pt modelId="{0969DCB4-ABE1-4390-81D6-186235CBDC85}" type="sibTrans" cxnId="{51244FCC-F196-435D-AF63-B3255460C501}">
      <dgm:prSet/>
      <dgm:spPr/>
      <dgm:t>
        <a:bodyPr/>
        <a:lstStyle/>
        <a:p>
          <a:endParaRPr lang="en-US"/>
        </a:p>
      </dgm:t>
    </dgm:pt>
    <dgm:pt modelId="{110D5909-2450-437F-B696-30F480E8A95E}">
      <dgm:prSet phldrT="[Text]" custT="1"/>
      <dgm:spPr>
        <a:solidFill>
          <a:schemeClr val="accent1">
            <a:lumMod val="60000"/>
            <a:lumOff val="40000"/>
          </a:schemeClr>
        </a:solidFill>
      </dgm:spPr>
      <dgm:t>
        <a:bodyPr/>
        <a:lstStyle/>
        <a:p>
          <a:endParaRPr lang="en-US" sz="1100" dirty="0"/>
        </a:p>
      </dgm:t>
    </dgm:pt>
    <dgm:pt modelId="{2DC01FE8-8DE3-42E7-8584-5294DF271B89}" type="parTrans" cxnId="{E09E36F9-B42C-45C1-94B7-3615141CC262}">
      <dgm:prSet/>
      <dgm:spPr/>
      <dgm:t>
        <a:bodyPr/>
        <a:lstStyle/>
        <a:p>
          <a:endParaRPr lang="en-US"/>
        </a:p>
      </dgm:t>
    </dgm:pt>
    <dgm:pt modelId="{9D4FD3DE-8A90-4779-9B55-2EC5E0B5570C}" type="sibTrans" cxnId="{E09E36F9-B42C-45C1-94B7-3615141CC262}">
      <dgm:prSet/>
      <dgm:spPr/>
      <dgm:t>
        <a:bodyPr/>
        <a:lstStyle/>
        <a:p>
          <a:endParaRPr lang="en-US"/>
        </a:p>
      </dgm:t>
    </dgm:pt>
    <dgm:pt modelId="{6803B3C2-CF7C-459E-9571-E6E8465840E3}" type="pres">
      <dgm:prSet presAssocID="{A96A077E-B2EB-4DC3-ACEE-1F12D1450B36}" presName="linearFlow" presStyleCnt="0">
        <dgm:presLayoutVars>
          <dgm:dir/>
          <dgm:animLvl val="lvl"/>
          <dgm:resizeHandles/>
        </dgm:presLayoutVars>
      </dgm:prSet>
      <dgm:spPr/>
      <dgm:t>
        <a:bodyPr/>
        <a:lstStyle/>
        <a:p>
          <a:endParaRPr lang="en-US"/>
        </a:p>
      </dgm:t>
    </dgm:pt>
    <dgm:pt modelId="{A1F820C2-DA4A-4E4A-AF25-B7314776477B}" type="pres">
      <dgm:prSet presAssocID="{FF830DAB-BA00-4FEB-88AE-E5ADAEC36002}" presName="compositeNode" presStyleCnt="0">
        <dgm:presLayoutVars>
          <dgm:bulletEnabled val="1"/>
        </dgm:presLayoutVars>
      </dgm:prSet>
      <dgm:spPr/>
    </dgm:pt>
    <dgm:pt modelId="{20236F79-E524-4463-AC35-BB15BB0946EC}" type="pres">
      <dgm:prSet presAssocID="{FF830DAB-BA00-4FEB-88AE-E5ADAEC36002}" presName="image" presStyleLbl="fgImgPlace1" presStyleIdx="0" presStyleCnt="1" custLinFactNeighborX="6558" custLinFactNeighborY="-35863"/>
      <dgm:spPr/>
    </dgm:pt>
    <dgm:pt modelId="{018D679C-0399-448F-9596-665034172F35}" type="pres">
      <dgm:prSet presAssocID="{FF830DAB-BA00-4FEB-88AE-E5ADAEC36002}" presName="childNode" presStyleLbl="node1" presStyleIdx="0" presStyleCnt="1" custScaleY="117523" custLinFactNeighborX="1929" custLinFactNeighborY="5564">
        <dgm:presLayoutVars>
          <dgm:bulletEnabled val="1"/>
        </dgm:presLayoutVars>
      </dgm:prSet>
      <dgm:spPr/>
      <dgm:t>
        <a:bodyPr/>
        <a:lstStyle/>
        <a:p>
          <a:endParaRPr lang="en-US"/>
        </a:p>
      </dgm:t>
    </dgm:pt>
    <dgm:pt modelId="{04615E69-0CDF-4022-93AF-BBCA2EF86421}" type="pres">
      <dgm:prSet presAssocID="{FF830DAB-BA00-4FEB-88AE-E5ADAEC36002}" presName="parentNode" presStyleLbl="revTx" presStyleIdx="0" presStyleCnt="1">
        <dgm:presLayoutVars>
          <dgm:chMax val="0"/>
          <dgm:bulletEnabled val="1"/>
        </dgm:presLayoutVars>
      </dgm:prSet>
      <dgm:spPr/>
      <dgm:t>
        <a:bodyPr/>
        <a:lstStyle/>
        <a:p>
          <a:endParaRPr lang="en-US"/>
        </a:p>
      </dgm:t>
    </dgm:pt>
  </dgm:ptLst>
  <dgm:cxnLst>
    <dgm:cxn modelId="{B898575A-8F56-416A-AE38-0C3839A5BFB6}" srcId="{A96A077E-B2EB-4DC3-ACEE-1F12D1450B36}" destId="{FF830DAB-BA00-4FEB-88AE-E5ADAEC36002}" srcOrd="0" destOrd="0" parTransId="{5084B276-348F-418F-AD23-5B76328A2D24}" sibTransId="{143A7DAA-E268-4AAC-81B3-F75AA74A2CB8}"/>
    <dgm:cxn modelId="{6DD2983B-B0BF-4139-9867-BB99A35690BF}" srcId="{FF830DAB-BA00-4FEB-88AE-E5ADAEC36002}" destId="{672AD48E-ADC2-41F4-859B-510D7BD417E8}" srcOrd="1" destOrd="0" parTransId="{71594E9F-01ED-488F-BFD9-B88499CA56B8}" sibTransId="{0F6AF309-5DC3-46A7-BE30-0C6FB851AEB6}"/>
    <dgm:cxn modelId="{2093F18E-45ED-4DDF-8B47-10D61E7CA919}" type="presOf" srcId="{A96A077E-B2EB-4DC3-ACEE-1F12D1450B36}" destId="{6803B3C2-CF7C-459E-9571-E6E8465840E3}" srcOrd="0" destOrd="0" presId="urn:microsoft.com/office/officeart/2005/8/layout/hList2"/>
    <dgm:cxn modelId="{51244FCC-F196-435D-AF63-B3255460C501}" srcId="{FF830DAB-BA00-4FEB-88AE-E5ADAEC36002}" destId="{4C49A0EC-DB2C-4CA4-864A-20AC53BF61EF}" srcOrd="2" destOrd="0" parTransId="{CC08440C-111C-4713-B194-A5390D309C95}" sibTransId="{0969DCB4-ABE1-4390-81D6-186235CBDC85}"/>
    <dgm:cxn modelId="{DC518EB5-B5B5-432F-8245-CE58F487CFB2}" type="presOf" srcId="{4C49A0EC-DB2C-4CA4-864A-20AC53BF61EF}" destId="{018D679C-0399-448F-9596-665034172F35}" srcOrd="0" destOrd="2" presId="urn:microsoft.com/office/officeart/2005/8/layout/hList2"/>
    <dgm:cxn modelId="{C0143412-68CC-4755-B490-D1A66E95AA38}" type="presOf" srcId="{F4BC4301-349C-4703-8EB8-18686D2C4694}" destId="{018D679C-0399-448F-9596-665034172F35}" srcOrd="0" destOrd="3" presId="urn:microsoft.com/office/officeart/2005/8/layout/hList2"/>
    <dgm:cxn modelId="{7DA71B6F-D0CD-49EF-8E28-1F244E457AA8}" type="presOf" srcId="{110D5909-2450-437F-B696-30F480E8A95E}" destId="{018D679C-0399-448F-9596-665034172F35}" srcOrd="0" destOrd="0" presId="urn:microsoft.com/office/officeart/2005/8/layout/hList2"/>
    <dgm:cxn modelId="{458F9215-43D8-4D7E-9513-DA9E681B14F9}" type="presOf" srcId="{FF830DAB-BA00-4FEB-88AE-E5ADAEC36002}" destId="{04615E69-0CDF-4022-93AF-BBCA2EF86421}" srcOrd="0" destOrd="0" presId="urn:microsoft.com/office/officeart/2005/8/layout/hList2"/>
    <dgm:cxn modelId="{00E24ED3-6917-4922-BEE9-D50ED130D350}" srcId="{FF830DAB-BA00-4FEB-88AE-E5ADAEC36002}" destId="{F4BC4301-349C-4703-8EB8-18686D2C4694}" srcOrd="3" destOrd="0" parTransId="{040EAFAB-487E-49AE-BFD3-2DB55DA35606}" sibTransId="{4E701167-2289-437D-B788-633B2318AB5D}"/>
    <dgm:cxn modelId="{FADA308C-AD95-4E6B-B55E-BCD713D85A06}" type="presOf" srcId="{672AD48E-ADC2-41F4-859B-510D7BD417E8}" destId="{018D679C-0399-448F-9596-665034172F35}" srcOrd="0" destOrd="1" presId="urn:microsoft.com/office/officeart/2005/8/layout/hList2"/>
    <dgm:cxn modelId="{E09E36F9-B42C-45C1-94B7-3615141CC262}" srcId="{FF830DAB-BA00-4FEB-88AE-E5ADAEC36002}" destId="{110D5909-2450-437F-B696-30F480E8A95E}" srcOrd="0" destOrd="0" parTransId="{2DC01FE8-8DE3-42E7-8584-5294DF271B89}" sibTransId="{9D4FD3DE-8A90-4779-9B55-2EC5E0B5570C}"/>
    <dgm:cxn modelId="{EA235B78-D709-451E-B589-F667178427D8}" type="presParOf" srcId="{6803B3C2-CF7C-459E-9571-E6E8465840E3}" destId="{A1F820C2-DA4A-4E4A-AF25-B7314776477B}" srcOrd="0" destOrd="0" presId="urn:microsoft.com/office/officeart/2005/8/layout/hList2"/>
    <dgm:cxn modelId="{83F70A9F-3C82-49C9-BBA7-3FC7F6E6D5A5}" type="presParOf" srcId="{A1F820C2-DA4A-4E4A-AF25-B7314776477B}" destId="{20236F79-E524-4463-AC35-BB15BB0946EC}" srcOrd="0" destOrd="0" presId="urn:microsoft.com/office/officeart/2005/8/layout/hList2"/>
    <dgm:cxn modelId="{192C9B99-365B-4AB6-921D-640E9C63E223}" type="presParOf" srcId="{A1F820C2-DA4A-4E4A-AF25-B7314776477B}" destId="{018D679C-0399-448F-9596-665034172F35}" srcOrd="1" destOrd="0" presId="urn:microsoft.com/office/officeart/2005/8/layout/hList2"/>
    <dgm:cxn modelId="{592DCD54-2A3C-45FB-806A-6E92533BD585}" type="presParOf" srcId="{A1F820C2-DA4A-4E4A-AF25-B7314776477B}" destId="{04615E69-0CDF-4022-93AF-BBCA2EF86421}" srcOrd="2" destOrd="0" presId="urn:microsoft.com/office/officeart/2005/8/layout/h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96A077E-B2EB-4DC3-ACEE-1F12D1450B36}" type="doc">
      <dgm:prSet loTypeId="urn:microsoft.com/office/officeart/2005/8/layout/hList2" loCatId="list" qsTypeId="urn:microsoft.com/office/officeart/2005/8/quickstyle/simple1" qsCatId="simple" csTypeId="urn:microsoft.com/office/officeart/2005/8/colors/accent1_3" csCatId="accent1" phldr="1"/>
      <dgm:spPr/>
      <dgm:t>
        <a:bodyPr/>
        <a:lstStyle/>
        <a:p>
          <a:endParaRPr lang="en-US"/>
        </a:p>
      </dgm:t>
    </dgm:pt>
    <dgm:pt modelId="{FF830DAB-BA00-4FEB-88AE-E5ADAEC36002}">
      <dgm:prSet phldrT="[Text]"/>
      <dgm:spPr/>
      <dgm:t>
        <a:bodyPr/>
        <a:lstStyle/>
        <a:p>
          <a:r>
            <a:rPr lang="en-US" dirty="0" smtClean="0"/>
            <a:t>Prioritize methods for </a:t>
          </a:r>
          <a:r>
            <a:rPr lang="en-US" dirty="0" err="1" smtClean="0"/>
            <a:t>QoI</a:t>
          </a:r>
          <a:r>
            <a:rPr lang="en-US" dirty="0" smtClean="0"/>
            <a:t> data acquisition</a:t>
          </a:r>
          <a:endParaRPr lang="en-US" dirty="0"/>
        </a:p>
      </dgm:t>
    </dgm:pt>
    <dgm:pt modelId="{5084B276-348F-418F-AD23-5B76328A2D24}" type="parTrans" cxnId="{B898575A-8F56-416A-AE38-0C3839A5BFB6}">
      <dgm:prSet/>
      <dgm:spPr/>
      <dgm:t>
        <a:bodyPr/>
        <a:lstStyle/>
        <a:p>
          <a:endParaRPr lang="en-US"/>
        </a:p>
      </dgm:t>
    </dgm:pt>
    <dgm:pt modelId="{143A7DAA-E268-4AAC-81B3-F75AA74A2CB8}" type="sibTrans" cxnId="{B898575A-8F56-416A-AE38-0C3839A5BFB6}">
      <dgm:prSet/>
      <dgm:spPr/>
      <dgm:t>
        <a:bodyPr/>
        <a:lstStyle/>
        <a:p>
          <a:endParaRPr lang="en-US"/>
        </a:p>
      </dgm:t>
    </dgm:pt>
    <dgm:pt modelId="{672AD48E-ADC2-41F4-859B-510D7BD417E8}">
      <dgm:prSet phldrT="[Text]" custT="1"/>
      <dgm:spPr>
        <a:solidFill>
          <a:schemeClr val="accent6">
            <a:lumMod val="60000"/>
            <a:lumOff val="40000"/>
          </a:schemeClr>
        </a:solidFill>
      </dgm:spPr>
      <dgm:t>
        <a:bodyPr/>
        <a:lstStyle/>
        <a:p>
          <a:r>
            <a:rPr lang="en-US" sz="1200" dirty="0" smtClean="0"/>
            <a:t>Experimentalists and analysts confer on approaches for measuring </a:t>
          </a:r>
          <a:r>
            <a:rPr lang="en-US" sz="1200" dirty="0" err="1" smtClean="0"/>
            <a:t>QoIs</a:t>
          </a:r>
          <a:r>
            <a:rPr lang="en-US" sz="1200" dirty="0" smtClean="0"/>
            <a:t> </a:t>
          </a:r>
          <a:endParaRPr lang="en-US" sz="1200" dirty="0"/>
        </a:p>
      </dgm:t>
    </dgm:pt>
    <dgm:pt modelId="{71594E9F-01ED-488F-BFD9-B88499CA56B8}" type="parTrans" cxnId="{6DD2983B-B0BF-4139-9867-BB99A35690BF}">
      <dgm:prSet/>
      <dgm:spPr/>
      <dgm:t>
        <a:bodyPr/>
        <a:lstStyle/>
        <a:p>
          <a:endParaRPr lang="en-US"/>
        </a:p>
      </dgm:t>
    </dgm:pt>
    <dgm:pt modelId="{0F6AF309-5DC3-46A7-BE30-0C6FB851AEB6}" type="sibTrans" cxnId="{6DD2983B-B0BF-4139-9867-BB99A35690BF}">
      <dgm:prSet/>
      <dgm:spPr/>
      <dgm:t>
        <a:bodyPr/>
        <a:lstStyle/>
        <a:p>
          <a:endParaRPr lang="en-US"/>
        </a:p>
      </dgm:t>
    </dgm:pt>
    <dgm:pt modelId="{E6527F27-2096-4437-AA2E-3D4125E5180A}">
      <dgm:prSet/>
      <dgm:spPr/>
      <dgm:t>
        <a:bodyPr/>
        <a:lstStyle/>
        <a:p>
          <a:endParaRPr lang="en-US" sz="1100" b="1" dirty="0" smtClean="0"/>
        </a:p>
      </dgm:t>
    </dgm:pt>
    <dgm:pt modelId="{C9BC6AF5-8ACB-41F4-B53A-1D87548001BE}" type="parTrans" cxnId="{B54FD4F2-DC40-4C26-B437-AF37D4AAEF4C}">
      <dgm:prSet/>
      <dgm:spPr/>
      <dgm:t>
        <a:bodyPr/>
        <a:lstStyle/>
        <a:p>
          <a:endParaRPr lang="en-US"/>
        </a:p>
      </dgm:t>
    </dgm:pt>
    <dgm:pt modelId="{63931D1C-BF13-4B2E-848B-EFEF9816CFCF}" type="sibTrans" cxnId="{B54FD4F2-DC40-4C26-B437-AF37D4AAEF4C}">
      <dgm:prSet/>
      <dgm:spPr/>
      <dgm:t>
        <a:bodyPr/>
        <a:lstStyle/>
        <a:p>
          <a:endParaRPr lang="en-US"/>
        </a:p>
      </dgm:t>
    </dgm:pt>
    <dgm:pt modelId="{6206ECCE-BC69-4DC6-BEF2-7FAA076600A5}">
      <dgm:prSet phldrT="[Text]" custT="1"/>
      <dgm:spPr>
        <a:solidFill>
          <a:schemeClr val="accent6">
            <a:lumMod val="60000"/>
            <a:lumOff val="40000"/>
          </a:schemeClr>
        </a:solidFill>
      </dgm:spPr>
      <dgm:t>
        <a:bodyPr/>
        <a:lstStyle/>
        <a:p>
          <a:r>
            <a:rPr lang="en-US" sz="1200" dirty="0" smtClean="0"/>
            <a:t>List potential experiments and methods for measuring the </a:t>
          </a:r>
          <a:r>
            <a:rPr lang="en-US" sz="1200" dirty="0" err="1" smtClean="0"/>
            <a:t>QoI</a:t>
          </a:r>
          <a:r>
            <a:rPr lang="en-US" sz="1200" dirty="0" smtClean="0"/>
            <a:t> to be measured and predicted. </a:t>
          </a:r>
          <a:endParaRPr lang="en-US" sz="1200" dirty="0"/>
        </a:p>
      </dgm:t>
    </dgm:pt>
    <dgm:pt modelId="{09509EDF-363A-4313-964E-B22E40D650E1}" type="parTrans" cxnId="{0E155B83-DFC5-4B9C-BDCE-3B9F8240DE3C}">
      <dgm:prSet/>
      <dgm:spPr/>
      <dgm:t>
        <a:bodyPr/>
        <a:lstStyle/>
        <a:p>
          <a:endParaRPr lang="en-US"/>
        </a:p>
      </dgm:t>
    </dgm:pt>
    <dgm:pt modelId="{A49A1CE9-C63B-4579-A340-02CF49036924}" type="sibTrans" cxnId="{0E155B83-DFC5-4B9C-BDCE-3B9F8240DE3C}">
      <dgm:prSet/>
      <dgm:spPr/>
      <dgm:t>
        <a:bodyPr/>
        <a:lstStyle/>
        <a:p>
          <a:endParaRPr lang="en-US"/>
        </a:p>
      </dgm:t>
    </dgm:pt>
    <dgm:pt modelId="{EDCA4A53-CE05-46E6-A6E5-D556D7C4DFD7}">
      <dgm:prSet phldrT="[Text]" custT="1"/>
      <dgm:spPr>
        <a:solidFill>
          <a:schemeClr val="accent6">
            <a:lumMod val="60000"/>
            <a:lumOff val="40000"/>
          </a:schemeClr>
        </a:solidFill>
      </dgm:spPr>
      <dgm:t>
        <a:bodyPr/>
        <a:lstStyle/>
        <a:p>
          <a:r>
            <a:rPr lang="en-US" sz="1200" dirty="0" smtClean="0"/>
            <a:t>List capabilities and limitations of the test facility(</a:t>
          </a:r>
          <a:r>
            <a:rPr lang="en-US" sz="1200" dirty="0" err="1" smtClean="0"/>
            <a:t>ies</a:t>
          </a:r>
          <a:r>
            <a:rPr lang="en-US" sz="1200" dirty="0" smtClean="0"/>
            <a:t>) and viable options of the proposed experiments </a:t>
          </a:r>
          <a:endParaRPr lang="en-US" sz="1200" dirty="0"/>
        </a:p>
      </dgm:t>
    </dgm:pt>
    <dgm:pt modelId="{A8B81AB5-F0D7-4687-9E2A-53E8CE6C0A0D}" type="parTrans" cxnId="{DB099EB2-B376-45D4-888D-FED81B73BFAF}">
      <dgm:prSet/>
      <dgm:spPr/>
      <dgm:t>
        <a:bodyPr/>
        <a:lstStyle/>
        <a:p>
          <a:endParaRPr lang="en-US"/>
        </a:p>
      </dgm:t>
    </dgm:pt>
    <dgm:pt modelId="{79ADE134-79BE-4501-84A2-64086CA53DC0}" type="sibTrans" cxnId="{DB099EB2-B376-45D4-888D-FED81B73BFAF}">
      <dgm:prSet/>
      <dgm:spPr/>
      <dgm:t>
        <a:bodyPr/>
        <a:lstStyle/>
        <a:p>
          <a:endParaRPr lang="en-US"/>
        </a:p>
      </dgm:t>
    </dgm:pt>
    <dgm:pt modelId="{E7205DBC-8F76-4475-B623-B365CAA8E2DB}">
      <dgm:prSet phldrT="[Text]" custT="1"/>
      <dgm:spPr>
        <a:solidFill>
          <a:schemeClr val="accent6">
            <a:lumMod val="60000"/>
            <a:lumOff val="40000"/>
          </a:schemeClr>
        </a:solidFill>
      </dgm:spPr>
      <dgm:t>
        <a:bodyPr/>
        <a:lstStyle/>
        <a:p>
          <a:r>
            <a:rPr lang="en-US" sz="1200" dirty="0" smtClean="0"/>
            <a:t>In practice, the experimentalist and modeler must agree on beneficial values that can be measured, if </a:t>
          </a:r>
          <a:r>
            <a:rPr lang="en-US" sz="1200" dirty="0" err="1" smtClean="0"/>
            <a:t>QoIs</a:t>
          </a:r>
          <a:r>
            <a:rPr lang="en-US" sz="1200" dirty="0" smtClean="0"/>
            <a:t> can not</a:t>
          </a:r>
          <a:endParaRPr lang="en-US" sz="1200" dirty="0"/>
        </a:p>
      </dgm:t>
    </dgm:pt>
    <dgm:pt modelId="{83983A71-254B-4881-97A8-F5F5ABC729C5}" type="parTrans" cxnId="{A1598B04-B318-4BED-B808-72BACB14190A}">
      <dgm:prSet/>
      <dgm:spPr/>
      <dgm:t>
        <a:bodyPr/>
        <a:lstStyle/>
        <a:p>
          <a:endParaRPr lang="en-US"/>
        </a:p>
      </dgm:t>
    </dgm:pt>
    <dgm:pt modelId="{7D9E9B57-84B9-4734-B76D-46A2CA153E3A}" type="sibTrans" cxnId="{A1598B04-B318-4BED-B808-72BACB14190A}">
      <dgm:prSet/>
      <dgm:spPr/>
      <dgm:t>
        <a:bodyPr/>
        <a:lstStyle/>
        <a:p>
          <a:endParaRPr lang="en-US"/>
        </a:p>
      </dgm:t>
    </dgm:pt>
    <dgm:pt modelId="{BBE73A69-9D04-4487-A4AB-61ED39C9EB4D}">
      <dgm:prSet phldrT="[Text]" custT="1"/>
      <dgm:spPr>
        <a:solidFill>
          <a:schemeClr val="accent6">
            <a:lumMod val="60000"/>
            <a:lumOff val="40000"/>
          </a:schemeClr>
        </a:solidFill>
      </dgm:spPr>
      <dgm:t>
        <a:bodyPr/>
        <a:lstStyle/>
        <a:p>
          <a:r>
            <a:rPr lang="en-US" sz="1200" dirty="0" smtClean="0"/>
            <a:t>List tradeoffs to the potential methods</a:t>
          </a:r>
          <a:endParaRPr lang="en-US" sz="1200" dirty="0"/>
        </a:p>
      </dgm:t>
    </dgm:pt>
    <dgm:pt modelId="{5E971BD7-D2D4-4763-9878-D05943C26F07}" type="parTrans" cxnId="{B1CD9D67-B1EE-4748-8C5E-813520B106C7}">
      <dgm:prSet/>
      <dgm:spPr/>
      <dgm:t>
        <a:bodyPr/>
        <a:lstStyle/>
        <a:p>
          <a:endParaRPr lang="en-US"/>
        </a:p>
      </dgm:t>
    </dgm:pt>
    <dgm:pt modelId="{F46889B1-6792-4365-A6E3-1263316391E0}" type="sibTrans" cxnId="{B1CD9D67-B1EE-4748-8C5E-813520B106C7}">
      <dgm:prSet/>
      <dgm:spPr/>
      <dgm:t>
        <a:bodyPr/>
        <a:lstStyle/>
        <a:p>
          <a:endParaRPr lang="en-US"/>
        </a:p>
      </dgm:t>
    </dgm:pt>
    <dgm:pt modelId="{6803B3C2-CF7C-459E-9571-E6E8465840E3}" type="pres">
      <dgm:prSet presAssocID="{A96A077E-B2EB-4DC3-ACEE-1F12D1450B36}" presName="linearFlow" presStyleCnt="0">
        <dgm:presLayoutVars>
          <dgm:dir/>
          <dgm:animLvl val="lvl"/>
          <dgm:resizeHandles/>
        </dgm:presLayoutVars>
      </dgm:prSet>
      <dgm:spPr/>
      <dgm:t>
        <a:bodyPr/>
        <a:lstStyle/>
        <a:p>
          <a:endParaRPr lang="en-US"/>
        </a:p>
      </dgm:t>
    </dgm:pt>
    <dgm:pt modelId="{A1F820C2-DA4A-4E4A-AF25-B7314776477B}" type="pres">
      <dgm:prSet presAssocID="{FF830DAB-BA00-4FEB-88AE-E5ADAEC36002}" presName="compositeNode" presStyleCnt="0">
        <dgm:presLayoutVars>
          <dgm:bulletEnabled val="1"/>
        </dgm:presLayoutVars>
      </dgm:prSet>
      <dgm:spPr/>
    </dgm:pt>
    <dgm:pt modelId="{20236F79-E524-4463-AC35-BB15BB0946EC}" type="pres">
      <dgm:prSet presAssocID="{FF830DAB-BA00-4FEB-88AE-E5ADAEC36002}" presName="image" presStyleLbl="fgImgPlace1" presStyleIdx="0" presStyleCnt="1" custLinFactNeighborX="6817" custLinFactNeighborY="-24872"/>
      <dgm:spPr>
        <a:solidFill>
          <a:schemeClr val="accent6">
            <a:lumMod val="20000"/>
            <a:lumOff val="80000"/>
          </a:schemeClr>
        </a:solidFill>
      </dgm:spPr>
    </dgm:pt>
    <dgm:pt modelId="{018D679C-0399-448F-9596-665034172F35}" type="pres">
      <dgm:prSet presAssocID="{FF830DAB-BA00-4FEB-88AE-E5ADAEC36002}" presName="childNode" presStyleLbl="node1" presStyleIdx="0" presStyleCnt="1" custScaleY="112922" custLinFactNeighborX="774" custLinFactNeighborY="8190">
        <dgm:presLayoutVars>
          <dgm:bulletEnabled val="1"/>
        </dgm:presLayoutVars>
      </dgm:prSet>
      <dgm:spPr/>
      <dgm:t>
        <a:bodyPr/>
        <a:lstStyle/>
        <a:p>
          <a:endParaRPr lang="en-US"/>
        </a:p>
      </dgm:t>
    </dgm:pt>
    <dgm:pt modelId="{04615E69-0CDF-4022-93AF-BBCA2EF86421}" type="pres">
      <dgm:prSet presAssocID="{FF830DAB-BA00-4FEB-88AE-E5ADAEC36002}" presName="parentNode" presStyleLbl="revTx" presStyleIdx="0" presStyleCnt="1">
        <dgm:presLayoutVars>
          <dgm:chMax val="0"/>
          <dgm:bulletEnabled val="1"/>
        </dgm:presLayoutVars>
      </dgm:prSet>
      <dgm:spPr/>
      <dgm:t>
        <a:bodyPr/>
        <a:lstStyle/>
        <a:p>
          <a:endParaRPr lang="en-US"/>
        </a:p>
      </dgm:t>
    </dgm:pt>
  </dgm:ptLst>
  <dgm:cxnLst>
    <dgm:cxn modelId="{B1CD9D67-B1EE-4748-8C5E-813520B106C7}" srcId="{FF830DAB-BA00-4FEB-88AE-E5ADAEC36002}" destId="{BBE73A69-9D04-4487-A4AB-61ED39C9EB4D}" srcOrd="2" destOrd="0" parTransId="{5E971BD7-D2D4-4763-9878-D05943C26F07}" sibTransId="{F46889B1-6792-4365-A6E3-1263316391E0}"/>
    <dgm:cxn modelId="{DB099EB2-B376-45D4-888D-FED81B73BFAF}" srcId="{FF830DAB-BA00-4FEB-88AE-E5ADAEC36002}" destId="{EDCA4A53-CE05-46E6-A6E5-D556D7C4DFD7}" srcOrd="3" destOrd="0" parTransId="{A8B81AB5-F0D7-4687-9E2A-53E8CE6C0A0D}" sibTransId="{79ADE134-79BE-4501-84A2-64086CA53DC0}"/>
    <dgm:cxn modelId="{458F9215-43D8-4D7E-9513-DA9E681B14F9}" type="presOf" srcId="{FF830DAB-BA00-4FEB-88AE-E5ADAEC36002}" destId="{04615E69-0CDF-4022-93AF-BBCA2EF86421}" srcOrd="0" destOrd="0" presId="urn:microsoft.com/office/officeart/2005/8/layout/hList2"/>
    <dgm:cxn modelId="{1F29741D-A958-485A-87F6-5F05F90CBDB7}" type="presOf" srcId="{E6527F27-2096-4437-AA2E-3D4125E5180A}" destId="{018D679C-0399-448F-9596-665034172F35}" srcOrd="0" destOrd="5" presId="urn:microsoft.com/office/officeart/2005/8/layout/hList2"/>
    <dgm:cxn modelId="{2093F18E-45ED-4DDF-8B47-10D61E7CA919}" type="presOf" srcId="{A96A077E-B2EB-4DC3-ACEE-1F12D1450B36}" destId="{6803B3C2-CF7C-459E-9571-E6E8465840E3}" srcOrd="0" destOrd="0" presId="urn:microsoft.com/office/officeart/2005/8/layout/hList2"/>
    <dgm:cxn modelId="{B898575A-8F56-416A-AE38-0C3839A5BFB6}" srcId="{A96A077E-B2EB-4DC3-ACEE-1F12D1450B36}" destId="{FF830DAB-BA00-4FEB-88AE-E5ADAEC36002}" srcOrd="0" destOrd="0" parTransId="{5084B276-348F-418F-AD23-5B76328A2D24}" sibTransId="{143A7DAA-E268-4AAC-81B3-F75AA74A2CB8}"/>
    <dgm:cxn modelId="{07324EBA-9579-4D89-8546-E4F07345D07B}" type="presOf" srcId="{6206ECCE-BC69-4DC6-BEF2-7FAA076600A5}" destId="{018D679C-0399-448F-9596-665034172F35}" srcOrd="0" destOrd="1" presId="urn:microsoft.com/office/officeart/2005/8/layout/hList2"/>
    <dgm:cxn modelId="{0E155B83-DFC5-4B9C-BDCE-3B9F8240DE3C}" srcId="{FF830DAB-BA00-4FEB-88AE-E5ADAEC36002}" destId="{6206ECCE-BC69-4DC6-BEF2-7FAA076600A5}" srcOrd="1" destOrd="0" parTransId="{09509EDF-363A-4313-964E-B22E40D650E1}" sibTransId="{A49A1CE9-C63B-4579-A340-02CF49036924}"/>
    <dgm:cxn modelId="{B54FD4F2-DC40-4C26-B437-AF37D4AAEF4C}" srcId="{FF830DAB-BA00-4FEB-88AE-E5ADAEC36002}" destId="{E6527F27-2096-4437-AA2E-3D4125E5180A}" srcOrd="5" destOrd="0" parTransId="{C9BC6AF5-8ACB-41F4-B53A-1D87548001BE}" sibTransId="{63931D1C-BF13-4B2E-848B-EFEF9816CFCF}"/>
    <dgm:cxn modelId="{EA7C30A0-01DF-4548-92FA-C0679C2A7EC6}" type="presOf" srcId="{BBE73A69-9D04-4487-A4AB-61ED39C9EB4D}" destId="{018D679C-0399-448F-9596-665034172F35}" srcOrd="0" destOrd="2" presId="urn:microsoft.com/office/officeart/2005/8/layout/hList2"/>
    <dgm:cxn modelId="{D11894D7-EEB7-4FA2-81B8-12EF8FC5A4AE}" type="presOf" srcId="{E7205DBC-8F76-4475-B623-B365CAA8E2DB}" destId="{018D679C-0399-448F-9596-665034172F35}" srcOrd="0" destOrd="4" presId="urn:microsoft.com/office/officeart/2005/8/layout/hList2"/>
    <dgm:cxn modelId="{6DD2983B-B0BF-4139-9867-BB99A35690BF}" srcId="{FF830DAB-BA00-4FEB-88AE-E5ADAEC36002}" destId="{672AD48E-ADC2-41F4-859B-510D7BD417E8}" srcOrd="0" destOrd="0" parTransId="{71594E9F-01ED-488F-BFD9-B88499CA56B8}" sibTransId="{0F6AF309-5DC3-46A7-BE30-0C6FB851AEB6}"/>
    <dgm:cxn modelId="{A1598B04-B318-4BED-B808-72BACB14190A}" srcId="{FF830DAB-BA00-4FEB-88AE-E5ADAEC36002}" destId="{E7205DBC-8F76-4475-B623-B365CAA8E2DB}" srcOrd="4" destOrd="0" parTransId="{83983A71-254B-4881-97A8-F5F5ABC729C5}" sibTransId="{7D9E9B57-84B9-4734-B76D-46A2CA153E3A}"/>
    <dgm:cxn modelId="{FADA308C-AD95-4E6B-B55E-BCD713D85A06}" type="presOf" srcId="{672AD48E-ADC2-41F4-859B-510D7BD417E8}" destId="{018D679C-0399-448F-9596-665034172F35}" srcOrd="0" destOrd="0" presId="urn:microsoft.com/office/officeart/2005/8/layout/hList2"/>
    <dgm:cxn modelId="{DBB390A7-67C4-43DC-8033-CD8C2FE49C67}" type="presOf" srcId="{EDCA4A53-CE05-46E6-A6E5-D556D7C4DFD7}" destId="{018D679C-0399-448F-9596-665034172F35}" srcOrd="0" destOrd="3" presId="urn:microsoft.com/office/officeart/2005/8/layout/hList2"/>
    <dgm:cxn modelId="{EA235B78-D709-451E-B589-F667178427D8}" type="presParOf" srcId="{6803B3C2-CF7C-459E-9571-E6E8465840E3}" destId="{A1F820C2-DA4A-4E4A-AF25-B7314776477B}" srcOrd="0" destOrd="0" presId="urn:microsoft.com/office/officeart/2005/8/layout/hList2"/>
    <dgm:cxn modelId="{83F70A9F-3C82-49C9-BBA7-3FC7F6E6D5A5}" type="presParOf" srcId="{A1F820C2-DA4A-4E4A-AF25-B7314776477B}" destId="{20236F79-E524-4463-AC35-BB15BB0946EC}" srcOrd="0" destOrd="0" presId="urn:microsoft.com/office/officeart/2005/8/layout/hList2"/>
    <dgm:cxn modelId="{192C9B99-365B-4AB6-921D-640E9C63E223}" type="presParOf" srcId="{A1F820C2-DA4A-4E4A-AF25-B7314776477B}" destId="{018D679C-0399-448F-9596-665034172F35}" srcOrd="1" destOrd="0" presId="urn:microsoft.com/office/officeart/2005/8/layout/hList2"/>
    <dgm:cxn modelId="{592DCD54-2A3C-45FB-806A-6E92533BD585}" type="presParOf" srcId="{A1F820C2-DA4A-4E4A-AF25-B7314776477B}" destId="{04615E69-0CDF-4022-93AF-BBCA2EF86421}" srcOrd="2" destOrd="0" presId="urn:microsoft.com/office/officeart/2005/8/layout/hList2"/>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ADCEFBF-8FEC-4EFE-B04D-6F9A7E158F51}"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9D8C53AD-E3CB-4905-8B10-B8C9938C24E4}">
      <dgm:prSet phldrT="[Text]"/>
      <dgm:spPr/>
      <dgm:t>
        <a:bodyPr/>
        <a:lstStyle/>
        <a:p>
          <a:r>
            <a:rPr lang="en-US" dirty="0" smtClean="0"/>
            <a:t> </a:t>
          </a:r>
          <a:endParaRPr lang="en-US" dirty="0"/>
        </a:p>
      </dgm:t>
    </dgm:pt>
    <dgm:pt modelId="{E94ED124-2597-4F6A-8AF7-73AA2762D9AC}" type="parTrans" cxnId="{35246365-9BE2-4D8C-A1E3-E9D0717071B3}">
      <dgm:prSet/>
      <dgm:spPr/>
      <dgm:t>
        <a:bodyPr/>
        <a:lstStyle/>
        <a:p>
          <a:endParaRPr lang="en-US"/>
        </a:p>
      </dgm:t>
    </dgm:pt>
    <dgm:pt modelId="{8A670D64-5119-4275-8E19-39224DB85E48}" type="sibTrans" cxnId="{35246365-9BE2-4D8C-A1E3-E9D0717071B3}">
      <dgm:prSet/>
      <dgm:spPr/>
      <dgm:t>
        <a:bodyPr/>
        <a:lstStyle/>
        <a:p>
          <a:endParaRPr lang="en-US"/>
        </a:p>
      </dgm:t>
    </dgm:pt>
    <dgm:pt modelId="{02E37E9C-0D8F-4045-B017-D8458F07EBE9}" type="asst">
      <dgm:prSet phldrT="[Text]"/>
      <dgm:spPr/>
      <dgm:t>
        <a:bodyPr/>
        <a:lstStyle/>
        <a:p>
          <a:r>
            <a:rPr lang="en-US" dirty="0" smtClean="0"/>
            <a:t> </a:t>
          </a:r>
          <a:endParaRPr lang="en-US" dirty="0"/>
        </a:p>
      </dgm:t>
    </dgm:pt>
    <dgm:pt modelId="{734BA4ED-A4E8-45C8-B264-41556F672FFA}" type="parTrans" cxnId="{5B219FFB-3E59-419E-A1F2-81BC9133A380}">
      <dgm:prSet/>
      <dgm:spPr/>
      <dgm:t>
        <a:bodyPr/>
        <a:lstStyle/>
        <a:p>
          <a:endParaRPr lang="en-US"/>
        </a:p>
      </dgm:t>
    </dgm:pt>
    <dgm:pt modelId="{BD583D3D-AFAD-4940-BFB9-4DC3515FCA82}" type="sibTrans" cxnId="{5B219FFB-3E59-419E-A1F2-81BC9133A380}">
      <dgm:prSet/>
      <dgm:spPr/>
      <dgm:t>
        <a:bodyPr/>
        <a:lstStyle/>
        <a:p>
          <a:endParaRPr lang="en-US"/>
        </a:p>
      </dgm:t>
    </dgm:pt>
    <dgm:pt modelId="{6F8BCAD4-E5A3-4A32-9BA4-D6BC734E7093}">
      <dgm:prSet phldrT="[Text]"/>
      <dgm:spPr/>
      <dgm:t>
        <a:bodyPr/>
        <a:lstStyle/>
        <a:p>
          <a:r>
            <a:rPr lang="en-US" dirty="0" smtClean="0"/>
            <a:t> </a:t>
          </a:r>
          <a:endParaRPr lang="en-US" dirty="0"/>
        </a:p>
      </dgm:t>
    </dgm:pt>
    <dgm:pt modelId="{B74317BB-23F1-4BE7-9784-BC5C5807E43F}" type="parTrans" cxnId="{F96D97D0-B6D9-48E6-8959-2804CFD2DE8B}">
      <dgm:prSet/>
      <dgm:spPr/>
      <dgm:t>
        <a:bodyPr/>
        <a:lstStyle/>
        <a:p>
          <a:endParaRPr lang="en-US"/>
        </a:p>
      </dgm:t>
    </dgm:pt>
    <dgm:pt modelId="{B2D81794-D94D-4F7D-A947-362333804378}" type="sibTrans" cxnId="{F96D97D0-B6D9-48E6-8959-2804CFD2DE8B}">
      <dgm:prSet/>
      <dgm:spPr/>
      <dgm:t>
        <a:bodyPr/>
        <a:lstStyle/>
        <a:p>
          <a:endParaRPr lang="en-US"/>
        </a:p>
      </dgm:t>
    </dgm:pt>
    <dgm:pt modelId="{809A464D-922C-4388-B18B-5FD4C67284CF}">
      <dgm:prSet phldrT="[Text]"/>
      <dgm:spPr/>
      <dgm:t>
        <a:bodyPr/>
        <a:lstStyle/>
        <a:p>
          <a:r>
            <a:rPr lang="en-US" dirty="0" smtClean="0"/>
            <a:t> </a:t>
          </a:r>
          <a:endParaRPr lang="en-US" dirty="0"/>
        </a:p>
      </dgm:t>
    </dgm:pt>
    <dgm:pt modelId="{D70ADB82-BAB2-4AD5-BD94-0101D4F81E70}" type="parTrans" cxnId="{875FFD8F-7826-4F4B-BA03-FF9C909795C9}">
      <dgm:prSet/>
      <dgm:spPr/>
      <dgm:t>
        <a:bodyPr/>
        <a:lstStyle/>
        <a:p>
          <a:endParaRPr lang="en-US"/>
        </a:p>
      </dgm:t>
    </dgm:pt>
    <dgm:pt modelId="{63D85992-188A-4CE5-AD92-45DF3CDCA6CE}" type="sibTrans" cxnId="{875FFD8F-7826-4F4B-BA03-FF9C909795C9}">
      <dgm:prSet/>
      <dgm:spPr/>
      <dgm:t>
        <a:bodyPr/>
        <a:lstStyle/>
        <a:p>
          <a:endParaRPr lang="en-US"/>
        </a:p>
      </dgm:t>
    </dgm:pt>
    <dgm:pt modelId="{D0B4A98D-6650-4BD0-B8F0-7149C2005BE6}">
      <dgm:prSet phldrT="[Text]"/>
      <dgm:spPr/>
      <dgm:t>
        <a:bodyPr/>
        <a:lstStyle/>
        <a:p>
          <a:r>
            <a:rPr lang="en-US" dirty="0" smtClean="0"/>
            <a:t> </a:t>
          </a:r>
          <a:endParaRPr lang="en-US" dirty="0"/>
        </a:p>
      </dgm:t>
    </dgm:pt>
    <dgm:pt modelId="{57B8E966-C8E7-47DE-9632-3A7349EBA265}" type="parTrans" cxnId="{23F34EFE-4C70-41C8-A017-9E2831C76611}">
      <dgm:prSet/>
      <dgm:spPr/>
      <dgm:t>
        <a:bodyPr/>
        <a:lstStyle/>
        <a:p>
          <a:endParaRPr lang="en-US"/>
        </a:p>
      </dgm:t>
    </dgm:pt>
    <dgm:pt modelId="{E493EB6A-3CE7-4B9D-9175-B9980CA8B2DF}" type="sibTrans" cxnId="{23F34EFE-4C70-41C8-A017-9E2831C76611}">
      <dgm:prSet/>
      <dgm:spPr/>
      <dgm:t>
        <a:bodyPr/>
        <a:lstStyle/>
        <a:p>
          <a:endParaRPr lang="en-US"/>
        </a:p>
      </dgm:t>
    </dgm:pt>
    <dgm:pt modelId="{FF7F7F74-EE6E-4C8F-89D3-C67A3C44094D}" type="pres">
      <dgm:prSet presAssocID="{EADCEFBF-8FEC-4EFE-B04D-6F9A7E158F51}" presName="hierChild1" presStyleCnt="0">
        <dgm:presLayoutVars>
          <dgm:orgChart val="1"/>
          <dgm:chPref val="1"/>
          <dgm:dir/>
          <dgm:animOne val="branch"/>
          <dgm:animLvl val="lvl"/>
          <dgm:resizeHandles/>
        </dgm:presLayoutVars>
      </dgm:prSet>
      <dgm:spPr/>
      <dgm:t>
        <a:bodyPr/>
        <a:lstStyle/>
        <a:p>
          <a:endParaRPr lang="en-US"/>
        </a:p>
      </dgm:t>
    </dgm:pt>
    <dgm:pt modelId="{B0CD6E4F-DF66-4A36-9852-0D95AECE0CC9}" type="pres">
      <dgm:prSet presAssocID="{9D8C53AD-E3CB-4905-8B10-B8C9938C24E4}" presName="hierRoot1" presStyleCnt="0">
        <dgm:presLayoutVars>
          <dgm:hierBranch val="init"/>
        </dgm:presLayoutVars>
      </dgm:prSet>
      <dgm:spPr/>
    </dgm:pt>
    <dgm:pt modelId="{44A958E1-25CF-48CC-855D-405344E1913B}" type="pres">
      <dgm:prSet presAssocID="{9D8C53AD-E3CB-4905-8B10-B8C9938C24E4}" presName="rootComposite1" presStyleCnt="0"/>
      <dgm:spPr/>
    </dgm:pt>
    <dgm:pt modelId="{BF47F67A-CF5D-4ECF-A98B-EEFAE7AAC73B}" type="pres">
      <dgm:prSet presAssocID="{9D8C53AD-E3CB-4905-8B10-B8C9938C24E4}" presName="rootText1" presStyleLbl="node0" presStyleIdx="0" presStyleCnt="1">
        <dgm:presLayoutVars>
          <dgm:chPref val="3"/>
        </dgm:presLayoutVars>
      </dgm:prSet>
      <dgm:spPr/>
      <dgm:t>
        <a:bodyPr/>
        <a:lstStyle/>
        <a:p>
          <a:endParaRPr lang="en-US"/>
        </a:p>
      </dgm:t>
    </dgm:pt>
    <dgm:pt modelId="{003DAE49-A51E-4BC5-955B-9F09326C8EB6}" type="pres">
      <dgm:prSet presAssocID="{9D8C53AD-E3CB-4905-8B10-B8C9938C24E4}" presName="rootConnector1" presStyleLbl="node1" presStyleIdx="0" presStyleCnt="0"/>
      <dgm:spPr/>
      <dgm:t>
        <a:bodyPr/>
        <a:lstStyle/>
        <a:p>
          <a:endParaRPr lang="en-US"/>
        </a:p>
      </dgm:t>
    </dgm:pt>
    <dgm:pt modelId="{4817E665-0F67-4B1A-B925-1D2B91DFDE47}" type="pres">
      <dgm:prSet presAssocID="{9D8C53AD-E3CB-4905-8B10-B8C9938C24E4}" presName="hierChild2" presStyleCnt="0"/>
      <dgm:spPr/>
    </dgm:pt>
    <dgm:pt modelId="{DADE04D9-3207-4E86-9161-CF7B6236194F}" type="pres">
      <dgm:prSet presAssocID="{B74317BB-23F1-4BE7-9784-BC5C5807E43F}" presName="Name37" presStyleLbl="parChTrans1D2" presStyleIdx="0" presStyleCnt="4"/>
      <dgm:spPr/>
      <dgm:t>
        <a:bodyPr/>
        <a:lstStyle/>
        <a:p>
          <a:endParaRPr lang="en-US"/>
        </a:p>
      </dgm:t>
    </dgm:pt>
    <dgm:pt modelId="{B96CCFB7-1312-453C-AC04-4B543811ADB0}" type="pres">
      <dgm:prSet presAssocID="{6F8BCAD4-E5A3-4A32-9BA4-D6BC734E7093}" presName="hierRoot2" presStyleCnt="0">
        <dgm:presLayoutVars>
          <dgm:hierBranch val="init"/>
        </dgm:presLayoutVars>
      </dgm:prSet>
      <dgm:spPr/>
    </dgm:pt>
    <dgm:pt modelId="{A616A974-DB71-4619-85E8-32DF0494E1EF}" type="pres">
      <dgm:prSet presAssocID="{6F8BCAD4-E5A3-4A32-9BA4-D6BC734E7093}" presName="rootComposite" presStyleCnt="0"/>
      <dgm:spPr/>
    </dgm:pt>
    <dgm:pt modelId="{026A75A5-39F1-41B0-9F1C-E75A6E19C728}" type="pres">
      <dgm:prSet presAssocID="{6F8BCAD4-E5A3-4A32-9BA4-D6BC734E7093}" presName="rootText" presStyleLbl="node2" presStyleIdx="0" presStyleCnt="3">
        <dgm:presLayoutVars>
          <dgm:chPref val="3"/>
        </dgm:presLayoutVars>
      </dgm:prSet>
      <dgm:spPr/>
      <dgm:t>
        <a:bodyPr/>
        <a:lstStyle/>
        <a:p>
          <a:endParaRPr lang="en-US"/>
        </a:p>
      </dgm:t>
    </dgm:pt>
    <dgm:pt modelId="{60419CF8-E23A-4989-BB35-E34945865A59}" type="pres">
      <dgm:prSet presAssocID="{6F8BCAD4-E5A3-4A32-9BA4-D6BC734E7093}" presName="rootConnector" presStyleLbl="node2" presStyleIdx="0" presStyleCnt="3"/>
      <dgm:spPr/>
      <dgm:t>
        <a:bodyPr/>
        <a:lstStyle/>
        <a:p>
          <a:endParaRPr lang="en-US"/>
        </a:p>
      </dgm:t>
    </dgm:pt>
    <dgm:pt modelId="{38D58396-B957-483A-A406-7FE86C2B6204}" type="pres">
      <dgm:prSet presAssocID="{6F8BCAD4-E5A3-4A32-9BA4-D6BC734E7093}" presName="hierChild4" presStyleCnt="0"/>
      <dgm:spPr/>
    </dgm:pt>
    <dgm:pt modelId="{3A0A9FBA-2862-4A79-A405-BAD0B863B999}" type="pres">
      <dgm:prSet presAssocID="{6F8BCAD4-E5A3-4A32-9BA4-D6BC734E7093}" presName="hierChild5" presStyleCnt="0"/>
      <dgm:spPr/>
    </dgm:pt>
    <dgm:pt modelId="{586120D8-140C-4732-9CB3-6567F13B9A14}" type="pres">
      <dgm:prSet presAssocID="{D70ADB82-BAB2-4AD5-BD94-0101D4F81E70}" presName="Name37" presStyleLbl="parChTrans1D2" presStyleIdx="1" presStyleCnt="4"/>
      <dgm:spPr/>
      <dgm:t>
        <a:bodyPr/>
        <a:lstStyle/>
        <a:p>
          <a:endParaRPr lang="en-US"/>
        </a:p>
      </dgm:t>
    </dgm:pt>
    <dgm:pt modelId="{FBD1D9A6-9F00-47F6-8375-E4EE7045CC3F}" type="pres">
      <dgm:prSet presAssocID="{809A464D-922C-4388-B18B-5FD4C67284CF}" presName="hierRoot2" presStyleCnt="0">
        <dgm:presLayoutVars>
          <dgm:hierBranch val="init"/>
        </dgm:presLayoutVars>
      </dgm:prSet>
      <dgm:spPr/>
    </dgm:pt>
    <dgm:pt modelId="{DD2386EB-C41E-47DF-938B-5C251F31C613}" type="pres">
      <dgm:prSet presAssocID="{809A464D-922C-4388-B18B-5FD4C67284CF}" presName="rootComposite" presStyleCnt="0"/>
      <dgm:spPr/>
    </dgm:pt>
    <dgm:pt modelId="{08FB943A-63A5-46F2-8317-60C21981FEA4}" type="pres">
      <dgm:prSet presAssocID="{809A464D-922C-4388-B18B-5FD4C67284CF}" presName="rootText" presStyleLbl="node2" presStyleIdx="1" presStyleCnt="3">
        <dgm:presLayoutVars>
          <dgm:chPref val="3"/>
        </dgm:presLayoutVars>
      </dgm:prSet>
      <dgm:spPr/>
      <dgm:t>
        <a:bodyPr/>
        <a:lstStyle/>
        <a:p>
          <a:endParaRPr lang="en-US"/>
        </a:p>
      </dgm:t>
    </dgm:pt>
    <dgm:pt modelId="{92D90EC1-E584-41BA-952B-81E4CB70AF73}" type="pres">
      <dgm:prSet presAssocID="{809A464D-922C-4388-B18B-5FD4C67284CF}" presName="rootConnector" presStyleLbl="node2" presStyleIdx="1" presStyleCnt="3"/>
      <dgm:spPr/>
      <dgm:t>
        <a:bodyPr/>
        <a:lstStyle/>
        <a:p>
          <a:endParaRPr lang="en-US"/>
        </a:p>
      </dgm:t>
    </dgm:pt>
    <dgm:pt modelId="{7879730A-21B3-4E4B-8184-68F1D1D24EB7}" type="pres">
      <dgm:prSet presAssocID="{809A464D-922C-4388-B18B-5FD4C67284CF}" presName="hierChild4" presStyleCnt="0"/>
      <dgm:spPr/>
    </dgm:pt>
    <dgm:pt modelId="{93A198C6-41EF-4201-B7A9-4FFABB92F5D1}" type="pres">
      <dgm:prSet presAssocID="{809A464D-922C-4388-B18B-5FD4C67284CF}" presName="hierChild5" presStyleCnt="0"/>
      <dgm:spPr/>
    </dgm:pt>
    <dgm:pt modelId="{1A31BEFA-D74D-4C08-8896-0CD7FC52771A}" type="pres">
      <dgm:prSet presAssocID="{57B8E966-C8E7-47DE-9632-3A7349EBA265}" presName="Name37" presStyleLbl="parChTrans1D2" presStyleIdx="2" presStyleCnt="4"/>
      <dgm:spPr/>
      <dgm:t>
        <a:bodyPr/>
        <a:lstStyle/>
        <a:p>
          <a:endParaRPr lang="en-US"/>
        </a:p>
      </dgm:t>
    </dgm:pt>
    <dgm:pt modelId="{98E259DE-53CB-4590-A8A2-89DDBF926C6E}" type="pres">
      <dgm:prSet presAssocID="{D0B4A98D-6650-4BD0-B8F0-7149C2005BE6}" presName="hierRoot2" presStyleCnt="0">
        <dgm:presLayoutVars>
          <dgm:hierBranch val="init"/>
        </dgm:presLayoutVars>
      </dgm:prSet>
      <dgm:spPr/>
    </dgm:pt>
    <dgm:pt modelId="{83733F34-E09E-45E8-AA1C-62186C386F63}" type="pres">
      <dgm:prSet presAssocID="{D0B4A98D-6650-4BD0-B8F0-7149C2005BE6}" presName="rootComposite" presStyleCnt="0"/>
      <dgm:spPr/>
    </dgm:pt>
    <dgm:pt modelId="{CED1A5A5-5A72-4DF5-B49D-BDB789043A9B}" type="pres">
      <dgm:prSet presAssocID="{D0B4A98D-6650-4BD0-B8F0-7149C2005BE6}" presName="rootText" presStyleLbl="node2" presStyleIdx="2" presStyleCnt="3">
        <dgm:presLayoutVars>
          <dgm:chPref val="3"/>
        </dgm:presLayoutVars>
      </dgm:prSet>
      <dgm:spPr/>
      <dgm:t>
        <a:bodyPr/>
        <a:lstStyle/>
        <a:p>
          <a:endParaRPr lang="en-US"/>
        </a:p>
      </dgm:t>
    </dgm:pt>
    <dgm:pt modelId="{23C7190B-22B2-4BDA-8172-519887DAD11D}" type="pres">
      <dgm:prSet presAssocID="{D0B4A98D-6650-4BD0-B8F0-7149C2005BE6}" presName="rootConnector" presStyleLbl="node2" presStyleIdx="2" presStyleCnt="3"/>
      <dgm:spPr/>
      <dgm:t>
        <a:bodyPr/>
        <a:lstStyle/>
        <a:p>
          <a:endParaRPr lang="en-US"/>
        </a:p>
      </dgm:t>
    </dgm:pt>
    <dgm:pt modelId="{ECF695FD-9275-4470-87EE-3B2BD61B5A36}" type="pres">
      <dgm:prSet presAssocID="{D0B4A98D-6650-4BD0-B8F0-7149C2005BE6}" presName="hierChild4" presStyleCnt="0"/>
      <dgm:spPr/>
    </dgm:pt>
    <dgm:pt modelId="{E6D7D977-B725-46CB-91D0-FEBC09A98B48}" type="pres">
      <dgm:prSet presAssocID="{D0B4A98D-6650-4BD0-B8F0-7149C2005BE6}" presName="hierChild5" presStyleCnt="0"/>
      <dgm:spPr/>
    </dgm:pt>
    <dgm:pt modelId="{124AFE89-EE8E-4413-B597-C447307CCAA3}" type="pres">
      <dgm:prSet presAssocID="{9D8C53AD-E3CB-4905-8B10-B8C9938C24E4}" presName="hierChild3" presStyleCnt="0"/>
      <dgm:spPr/>
    </dgm:pt>
    <dgm:pt modelId="{14BBE89E-A0C3-4AE4-A99B-419FAFD17F19}" type="pres">
      <dgm:prSet presAssocID="{734BA4ED-A4E8-45C8-B264-41556F672FFA}" presName="Name111" presStyleLbl="parChTrans1D2" presStyleIdx="3" presStyleCnt="4"/>
      <dgm:spPr/>
      <dgm:t>
        <a:bodyPr/>
        <a:lstStyle/>
        <a:p>
          <a:endParaRPr lang="en-US"/>
        </a:p>
      </dgm:t>
    </dgm:pt>
    <dgm:pt modelId="{D0224EF1-9D31-493A-9DD1-93BDE3AE5B7E}" type="pres">
      <dgm:prSet presAssocID="{02E37E9C-0D8F-4045-B017-D8458F07EBE9}" presName="hierRoot3" presStyleCnt="0">
        <dgm:presLayoutVars>
          <dgm:hierBranch val="init"/>
        </dgm:presLayoutVars>
      </dgm:prSet>
      <dgm:spPr/>
    </dgm:pt>
    <dgm:pt modelId="{ADCFDBE5-ACB3-4257-B20F-446724629E4B}" type="pres">
      <dgm:prSet presAssocID="{02E37E9C-0D8F-4045-B017-D8458F07EBE9}" presName="rootComposite3" presStyleCnt="0"/>
      <dgm:spPr/>
    </dgm:pt>
    <dgm:pt modelId="{BD1B8E2A-EEFC-41DD-89D4-03E185BFEB81}" type="pres">
      <dgm:prSet presAssocID="{02E37E9C-0D8F-4045-B017-D8458F07EBE9}" presName="rootText3" presStyleLbl="asst1" presStyleIdx="0" presStyleCnt="1">
        <dgm:presLayoutVars>
          <dgm:chPref val="3"/>
        </dgm:presLayoutVars>
      </dgm:prSet>
      <dgm:spPr/>
      <dgm:t>
        <a:bodyPr/>
        <a:lstStyle/>
        <a:p>
          <a:endParaRPr lang="en-US"/>
        </a:p>
      </dgm:t>
    </dgm:pt>
    <dgm:pt modelId="{9D461065-BCFB-415F-A530-D407941183F7}" type="pres">
      <dgm:prSet presAssocID="{02E37E9C-0D8F-4045-B017-D8458F07EBE9}" presName="rootConnector3" presStyleLbl="asst1" presStyleIdx="0" presStyleCnt="1"/>
      <dgm:spPr/>
      <dgm:t>
        <a:bodyPr/>
        <a:lstStyle/>
        <a:p>
          <a:endParaRPr lang="en-US"/>
        </a:p>
      </dgm:t>
    </dgm:pt>
    <dgm:pt modelId="{B732B032-1AE0-4AF7-970B-0EC65628818B}" type="pres">
      <dgm:prSet presAssocID="{02E37E9C-0D8F-4045-B017-D8458F07EBE9}" presName="hierChild6" presStyleCnt="0"/>
      <dgm:spPr/>
    </dgm:pt>
    <dgm:pt modelId="{FF92381A-280E-467A-8269-21BBD2BE2909}" type="pres">
      <dgm:prSet presAssocID="{02E37E9C-0D8F-4045-B017-D8458F07EBE9}" presName="hierChild7" presStyleCnt="0"/>
      <dgm:spPr/>
    </dgm:pt>
  </dgm:ptLst>
  <dgm:cxnLst>
    <dgm:cxn modelId="{175D4F6A-26F3-46CB-BD8C-A73D0A3E7DC8}" type="presOf" srcId="{D0B4A98D-6650-4BD0-B8F0-7149C2005BE6}" destId="{23C7190B-22B2-4BDA-8172-519887DAD11D}" srcOrd="1" destOrd="0" presId="urn:microsoft.com/office/officeart/2005/8/layout/orgChart1"/>
    <dgm:cxn modelId="{E2BD032E-1C93-43B1-A1B3-5DA98083D20A}" type="presOf" srcId="{D70ADB82-BAB2-4AD5-BD94-0101D4F81E70}" destId="{586120D8-140C-4732-9CB3-6567F13B9A14}" srcOrd="0" destOrd="0" presId="urn:microsoft.com/office/officeart/2005/8/layout/orgChart1"/>
    <dgm:cxn modelId="{B75A9642-AC3E-479E-9688-2FDCB7BA35F8}" type="presOf" srcId="{02E37E9C-0D8F-4045-B017-D8458F07EBE9}" destId="{BD1B8E2A-EEFC-41DD-89D4-03E185BFEB81}" srcOrd="0" destOrd="0" presId="urn:microsoft.com/office/officeart/2005/8/layout/orgChart1"/>
    <dgm:cxn modelId="{11C0DA05-8C9C-4052-8EC4-DA18C21CDA32}" type="presOf" srcId="{6F8BCAD4-E5A3-4A32-9BA4-D6BC734E7093}" destId="{026A75A5-39F1-41B0-9F1C-E75A6E19C728}" srcOrd="0" destOrd="0" presId="urn:microsoft.com/office/officeart/2005/8/layout/orgChart1"/>
    <dgm:cxn modelId="{35246365-9BE2-4D8C-A1E3-E9D0717071B3}" srcId="{EADCEFBF-8FEC-4EFE-B04D-6F9A7E158F51}" destId="{9D8C53AD-E3CB-4905-8B10-B8C9938C24E4}" srcOrd="0" destOrd="0" parTransId="{E94ED124-2597-4F6A-8AF7-73AA2762D9AC}" sibTransId="{8A670D64-5119-4275-8E19-39224DB85E48}"/>
    <dgm:cxn modelId="{60FB9C34-ECB4-4618-AF32-425C1B9A88FA}" type="presOf" srcId="{B74317BB-23F1-4BE7-9784-BC5C5807E43F}" destId="{DADE04D9-3207-4E86-9161-CF7B6236194F}" srcOrd="0" destOrd="0" presId="urn:microsoft.com/office/officeart/2005/8/layout/orgChart1"/>
    <dgm:cxn modelId="{E7E919B9-F0CF-4F1F-A4DB-BB177EF8395B}" type="presOf" srcId="{57B8E966-C8E7-47DE-9632-3A7349EBA265}" destId="{1A31BEFA-D74D-4C08-8896-0CD7FC52771A}" srcOrd="0" destOrd="0" presId="urn:microsoft.com/office/officeart/2005/8/layout/orgChart1"/>
    <dgm:cxn modelId="{E10FC6D3-EF87-4855-A149-CEF809898719}" type="presOf" srcId="{6F8BCAD4-E5A3-4A32-9BA4-D6BC734E7093}" destId="{60419CF8-E23A-4989-BB35-E34945865A59}" srcOrd="1" destOrd="0" presId="urn:microsoft.com/office/officeart/2005/8/layout/orgChart1"/>
    <dgm:cxn modelId="{F96D97D0-B6D9-48E6-8959-2804CFD2DE8B}" srcId="{9D8C53AD-E3CB-4905-8B10-B8C9938C24E4}" destId="{6F8BCAD4-E5A3-4A32-9BA4-D6BC734E7093}" srcOrd="1" destOrd="0" parTransId="{B74317BB-23F1-4BE7-9784-BC5C5807E43F}" sibTransId="{B2D81794-D94D-4F7D-A947-362333804378}"/>
    <dgm:cxn modelId="{3C15DCEC-642B-474F-A25C-3BD3F4143CD0}" type="presOf" srcId="{734BA4ED-A4E8-45C8-B264-41556F672FFA}" destId="{14BBE89E-A0C3-4AE4-A99B-419FAFD17F19}" srcOrd="0" destOrd="0" presId="urn:microsoft.com/office/officeart/2005/8/layout/orgChart1"/>
    <dgm:cxn modelId="{E666BE9C-C5E2-4C5D-B211-06EA462DA652}" type="presOf" srcId="{9D8C53AD-E3CB-4905-8B10-B8C9938C24E4}" destId="{003DAE49-A51E-4BC5-955B-9F09326C8EB6}" srcOrd="1" destOrd="0" presId="urn:microsoft.com/office/officeart/2005/8/layout/orgChart1"/>
    <dgm:cxn modelId="{9898A6F1-3DD1-4C09-B649-CF46CD8409D0}" type="presOf" srcId="{9D8C53AD-E3CB-4905-8B10-B8C9938C24E4}" destId="{BF47F67A-CF5D-4ECF-A98B-EEFAE7AAC73B}" srcOrd="0" destOrd="0" presId="urn:microsoft.com/office/officeart/2005/8/layout/orgChart1"/>
    <dgm:cxn modelId="{E6C5647C-CFD5-4B8C-940B-777A3CFF8B4C}" type="presOf" srcId="{809A464D-922C-4388-B18B-5FD4C67284CF}" destId="{92D90EC1-E584-41BA-952B-81E4CB70AF73}" srcOrd="1" destOrd="0" presId="urn:microsoft.com/office/officeart/2005/8/layout/orgChart1"/>
    <dgm:cxn modelId="{875FFD8F-7826-4F4B-BA03-FF9C909795C9}" srcId="{9D8C53AD-E3CB-4905-8B10-B8C9938C24E4}" destId="{809A464D-922C-4388-B18B-5FD4C67284CF}" srcOrd="2" destOrd="0" parTransId="{D70ADB82-BAB2-4AD5-BD94-0101D4F81E70}" sibTransId="{63D85992-188A-4CE5-AD92-45DF3CDCA6CE}"/>
    <dgm:cxn modelId="{DC528A7F-BE6B-4CCA-B305-1D3BD3FC59BB}" type="presOf" srcId="{02E37E9C-0D8F-4045-B017-D8458F07EBE9}" destId="{9D461065-BCFB-415F-A530-D407941183F7}" srcOrd="1" destOrd="0" presId="urn:microsoft.com/office/officeart/2005/8/layout/orgChart1"/>
    <dgm:cxn modelId="{5B219FFB-3E59-419E-A1F2-81BC9133A380}" srcId="{9D8C53AD-E3CB-4905-8B10-B8C9938C24E4}" destId="{02E37E9C-0D8F-4045-B017-D8458F07EBE9}" srcOrd="0" destOrd="0" parTransId="{734BA4ED-A4E8-45C8-B264-41556F672FFA}" sibTransId="{BD583D3D-AFAD-4940-BFB9-4DC3515FCA82}"/>
    <dgm:cxn modelId="{23F34EFE-4C70-41C8-A017-9E2831C76611}" srcId="{9D8C53AD-E3CB-4905-8B10-B8C9938C24E4}" destId="{D0B4A98D-6650-4BD0-B8F0-7149C2005BE6}" srcOrd="3" destOrd="0" parTransId="{57B8E966-C8E7-47DE-9632-3A7349EBA265}" sibTransId="{E493EB6A-3CE7-4B9D-9175-B9980CA8B2DF}"/>
    <dgm:cxn modelId="{80CC3E4D-A220-4BBC-9232-A5922CA31CA9}" type="presOf" srcId="{D0B4A98D-6650-4BD0-B8F0-7149C2005BE6}" destId="{CED1A5A5-5A72-4DF5-B49D-BDB789043A9B}" srcOrd="0" destOrd="0" presId="urn:microsoft.com/office/officeart/2005/8/layout/orgChart1"/>
    <dgm:cxn modelId="{C0EF47CE-BE1B-40D9-B841-4EB93CB7722A}" type="presOf" srcId="{EADCEFBF-8FEC-4EFE-B04D-6F9A7E158F51}" destId="{FF7F7F74-EE6E-4C8F-89D3-C67A3C44094D}" srcOrd="0" destOrd="0" presId="urn:microsoft.com/office/officeart/2005/8/layout/orgChart1"/>
    <dgm:cxn modelId="{F77C6222-1EEB-425A-83CE-0594E9A40407}" type="presOf" srcId="{809A464D-922C-4388-B18B-5FD4C67284CF}" destId="{08FB943A-63A5-46F2-8317-60C21981FEA4}" srcOrd="0" destOrd="0" presId="urn:microsoft.com/office/officeart/2005/8/layout/orgChart1"/>
    <dgm:cxn modelId="{B7AFD0B4-5693-46D3-A40C-EFC10D3C63FD}" type="presParOf" srcId="{FF7F7F74-EE6E-4C8F-89D3-C67A3C44094D}" destId="{B0CD6E4F-DF66-4A36-9852-0D95AECE0CC9}" srcOrd="0" destOrd="0" presId="urn:microsoft.com/office/officeart/2005/8/layout/orgChart1"/>
    <dgm:cxn modelId="{D857CFCF-D3D5-440D-942B-DBDE30445454}" type="presParOf" srcId="{B0CD6E4F-DF66-4A36-9852-0D95AECE0CC9}" destId="{44A958E1-25CF-48CC-855D-405344E1913B}" srcOrd="0" destOrd="0" presId="urn:microsoft.com/office/officeart/2005/8/layout/orgChart1"/>
    <dgm:cxn modelId="{518D190D-AE38-4C2F-82E7-6B1F2F880995}" type="presParOf" srcId="{44A958E1-25CF-48CC-855D-405344E1913B}" destId="{BF47F67A-CF5D-4ECF-A98B-EEFAE7AAC73B}" srcOrd="0" destOrd="0" presId="urn:microsoft.com/office/officeart/2005/8/layout/orgChart1"/>
    <dgm:cxn modelId="{C3D80D00-2207-41D5-A6E6-E813080FDDF5}" type="presParOf" srcId="{44A958E1-25CF-48CC-855D-405344E1913B}" destId="{003DAE49-A51E-4BC5-955B-9F09326C8EB6}" srcOrd="1" destOrd="0" presId="urn:microsoft.com/office/officeart/2005/8/layout/orgChart1"/>
    <dgm:cxn modelId="{077D09E5-4974-49EC-A9AA-A6BD70C3312E}" type="presParOf" srcId="{B0CD6E4F-DF66-4A36-9852-0D95AECE0CC9}" destId="{4817E665-0F67-4B1A-B925-1D2B91DFDE47}" srcOrd="1" destOrd="0" presId="urn:microsoft.com/office/officeart/2005/8/layout/orgChart1"/>
    <dgm:cxn modelId="{76C2B394-F35F-40F5-A0EC-4A809F085967}" type="presParOf" srcId="{4817E665-0F67-4B1A-B925-1D2B91DFDE47}" destId="{DADE04D9-3207-4E86-9161-CF7B6236194F}" srcOrd="0" destOrd="0" presId="urn:microsoft.com/office/officeart/2005/8/layout/orgChart1"/>
    <dgm:cxn modelId="{C25D4B86-C40B-46C0-A3B7-E83A8CBDB6FC}" type="presParOf" srcId="{4817E665-0F67-4B1A-B925-1D2B91DFDE47}" destId="{B96CCFB7-1312-453C-AC04-4B543811ADB0}" srcOrd="1" destOrd="0" presId="urn:microsoft.com/office/officeart/2005/8/layout/orgChart1"/>
    <dgm:cxn modelId="{635C5DB0-B102-4DD3-B727-B8264895D8FC}" type="presParOf" srcId="{B96CCFB7-1312-453C-AC04-4B543811ADB0}" destId="{A616A974-DB71-4619-85E8-32DF0494E1EF}" srcOrd="0" destOrd="0" presId="urn:microsoft.com/office/officeart/2005/8/layout/orgChart1"/>
    <dgm:cxn modelId="{6E6FB5F1-2B57-4DE9-9153-54D39505B12B}" type="presParOf" srcId="{A616A974-DB71-4619-85E8-32DF0494E1EF}" destId="{026A75A5-39F1-41B0-9F1C-E75A6E19C728}" srcOrd="0" destOrd="0" presId="urn:microsoft.com/office/officeart/2005/8/layout/orgChart1"/>
    <dgm:cxn modelId="{8A6CBD3C-10A3-44C1-8D51-2893E2952437}" type="presParOf" srcId="{A616A974-DB71-4619-85E8-32DF0494E1EF}" destId="{60419CF8-E23A-4989-BB35-E34945865A59}" srcOrd="1" destOrd="0" presId="urn:microsoft.com/office/officeart/2005/8/layout/orgChart1"/>
    <dgm:cxn modelId="{EC4912E8-86ED-43BE-A57F-61EC3FE8E65A}" type="presParOf" srcId="{B96CCFB7-1312-453C-AC04-4B543811ADB0}" destId="{38D58396-B957-483A-A406-7FE86C2B6204}" srcOrd="1" destOrd="0" presId="urn:microsoft.com/office/officeart/2005/8/layout/orgChart1"/>
    <dgm:cxn modelId="{23CDA1ED-3EAC-4F98-A862-88217D692DD6}" type="presParOf" srcId="{B96CCFB7-1312-453C-AC04-4B543811ADB0}" destId="{3A0A9FBA-2862-4A79-A405-BAD0B863B999}" srcOrd="2" destOrd="0" presId="urn:microsoft.com/office/officeart/2005/8/layout/orgChart1"/>
    <dgm:cxn modelId="{442243EB-2B76-401E-A2FA-38142A591AE0}" type="presParOf" srcId="{4817E665-0F67-4B1A-B925-1D2B91DFDE47}" destId="{586120D8-140C-4732-9CB3-6567F13B9A14}" srcOrd="2" destOrd="0" presId="urn:microsoft.com/office/officeart/2005/8/layout/orgChart1"/>
    <dgm:cxn modelId="{A2A0AC45-552D-48F5-8AC5-BF54D607A867}" type="presParOf" srcId="{4817E665-0F67-4B1A-B925-1D2B91DFDE47}" destId="{FBD1D9A6-9F00-47F6-8375-E4EE7045CC3F}" srcOrd="3" destOrd="0" presId="urn:microsoft.com/office/officeart/2005/8/layout/orgChart1"/>
    <dgm:cxn modelId="{55409D99-BF32-44CF-869C-B32E98B1C52A}" type="presParOf" srcId="{FBD1D9A6-9F00-47F6-8375-E4EE7045CC3F}" destId="{DD2386EB-C41E-47DF-938B-5C251F31C613}" srcOrd="0" destOrd="0" presId="urn:microsoft.com/office/officeart/2005/8/layout/orgChart1"/>
    <dgm:cxn modelId="{31629DB9-2484-4CD5-BAE0-F942889FAC7C}" type="presParOf" srcId="{DD2386EB-C41E-47DF-938B-5C251F31C613}" destId="{08FB943A-63A5-46F2-8317-60C21981FEA4}" srcOrd="0" destOrd="0" presId="urn:microsoft.com/office/officeart/2005/8/layout/orgChart1"/>
    <dgm:cxn modelId="{1A531010-FFEE-405B-96D2-4BF4E40895CA}" type="presParOf" srcId="{DD2386EB-C41E-47DF-938B-5C251F31C613}" destId="{92D90EC1-E584-41BA-952B-81E4CB70AF73}" srcOrd="1" destOrd="0" presId="urn:microsoft.com/office/officeart/2005/8/layout/orgChart1"/>
    <dgm:cxn modelId="{2B8E7CF1-A3FA-4383-88B5-7B68EF7FC1A8}" type="presParOf" srcId="{FBD1D9A6-9F00-47F6-8375-E4EE7045CC3F}" destId="{7879730A-21B3-4E4B-8184-68F1D1D24EB7}" srcOrd="1" destOrd="0" presId="urn:microsoft.com/office/officeart/2005/8/layout/orgChart1"/>
    <dgm:cxn modelId="{F7AD1A80-6272-4002-BBD1-9F19E4306DA0}" type="presParOf" srcId="{FBD1D9A6-9F00-47F6-8375-E4EE7045CC3F}" destId="{93A198C6-41EF-4201-B7A9-4FFABB92F5D1}" srcOrd="2" destOrd="0" presId="urn:microsoft.com/office/officeart/2005/8/layout/orgChart1"/>
    <dgm:cxn modelId="{2363499D-DA20-4D91-B424-2A37264B3104}" type="presParOf" srcId="{4817E665-0F67-4B1A-B925-1D2B91DFDE47}" destId="{1A31BEFA-D74D-4C08-8896-0CD7FC52771A}" srcOrd="4" destOrd="0" presId="urn:microsoft.com/office/officeart/2005/8/layout/orgChart1"/>
    <dgm:cxn modelId="{4F50E737-E847-4916-9734-E4F37C244D6B}" type="presParOf" srcId="{4817E665-0F67-4B1A-B925-1D2B91DFDE47}" destId="{98E259DE-53CB-4590-A8A2-89DDBF926C6E}" srcOrd="5" destOrd="0" presId="urn:microsoft.com/office/officeart/2005/8/layout/orgChart1"/>
    <dgm:cxn modelId="{B4B00941-3F9C-43AA-8F54-B8B65563767E}" type="presParOf" srcId="{98E259DE-53CB-4590-A8A2-89DDBF926C6E}" destId="{83733F34-E09E-45E8-AA1C-62186C386F63}" srcOrd="0" destOrd="0" presId="urn:microsoft.com/office/officeart/2005/8/layout/orgChart1"/>
    <dgm:cxn modelId="{DB75FB5F-DCAA-40AF-B7D7-B490A61E9813}" type="presParOf" srcId="{83733F34-E09E-45E8-AA1C-62186C386F63}" destId="{CED1A5A5-5A72-4DF5-B49D-BDB789043A9B}" srcOrd="0" destOrd="0" presId="urn:microsoft.com/office/officeart/2005/8/layout/orgChart1"/>
    <dgm:cxn modelId="{6AB9D898-6DB6-43AB-B3D1-BC7F0BE56866}" type="presParOf" srcId="{83733F34-E09E-45E8-AA1C-62186C386F63}" destId="{23C7190B-22B2-4BDA-8172-519887DAD11D}" srcOrd="1" destOrd="0" presId="urn:microsoft.com/office/officeart/2005/8/layout/orgChart1"/>
    <dgm:cxn modelId="{D99AC41D-70DF-4087-B413-71CD344A7F20}" type="presParOf" srcId="{98E259DE-53CB-4590-A8A2-89DDBF926C6E}" destId="{ECF695FD-9275-4470-87EE-3B2BD61B5A36}" srcOrd="1" destOrd="0" presId="urn:microsoft.com/office/officeart/2005/8/layout/orgChart1"/>
    <dgm:cxn modelId="{AEEE036B-0E31-40E3-928E-E2461FDBA2CD}" type="presParOf" srcId="{98E259DE-53CB-4590-A8A2-89DDBF926C6E}" destId="{E6D7D977-B725-46CB-91D0-FEBC09A98B48}" srcOrd="2" destOrd="0" presId="urn:microsoft.com/office/officeart/2005/8/layout/orgChart1"/>
    <dgm:cxn modelId="{60902827-4C94-43A6-8BF3-979FDDDB1780}" type="presParOf" srcId="{B0CD6E4F-DF66-4A36-9852-0D95AECE0CC9}" destId="{124AFE89-EE8E-4413-B597-C447307CCAA3}" srcOrd="2" destOrd="0" presId="urn:microsoft.com/office/officeart/2005/8/layout/orgChart1"/>
    <dgm:cxn modelId="{09DB1DD8-EBA9-4EDC-A49F-873B5B1D82C4}" type="presParOf" srcId="{124AFE89-EE8E-4413-B597-C447307CCAA3}" destId="{14BBE89E-A0C3-4AE4-A99B-419FAFD17F19}" srcOrd="0" destOrd="0" presId="urn:microsoft.com/office/officeart/2005/8/layout/orgChart1"/>
    <dgm:cxn modelId="{5AB217BD-61C1-4903-8A2A-9CEA19CEAAF7}" type="presParOf" srcId="{124AFE89-EE8E-4413-B597-C447307CCAA3}" destId="{D0224EF1-9D31-493A-9DD1-93BDE3AE5B7E}" srcOrd="1" destOrd="0" presId="urn:microsoft.com/office/officeart/2005/8/layout/orgChart1"/>
    <dgm:cxn modelId="{0FE19CE3-F550-46C7-ACB2-F4FF958BA006}" type="presParOf" srcId="{D0224EF1-9D31-493A-9DD1-93BDE3AE5B7E}" destId="{ADCFDBE5-ACB3-4257-B20F-446724629E4B}" srcOrd="0" destOrd="0" presId="urn:microsoft.com/office/officeart/2005/8/layout/orgChart1"/>
    <dgm:cxn modelId="{5C580B0E-7333-48BF-AD00-3AC32187A7FB}" type="presParOf" srcId="{ADCFDBE5-ACB3-4257-B20F-446724629E4B}" destId="{BD1B8E2A-EEFC-41DD-89D4-03E185BFEB81}" srcOrd="0" destOrd="0" presId="urn:microsoft.com/office/officeart/2005/8/layout/orgChart1"/>
    <dgm:cxn modelId="{A0B1FD45-2AD7-4333-8E3A-D48B1812100A}" type="presParOf" srcId="{ADCFDBE5-ACB3-4257-B20F-446724629E4B}" destId="{9D461065-BCFB-415F-A530-D407941183F7}" srcOrd="1" destOrd="0" presId="urn:microsoft.com/office/officeart/2005/8/layout/orgChart1"/>
    <dgm:cxn modelId="{401996A1-78B1-42F0-A852-CAF9A9E38A3F}" type="presParOf" srcId="{D0224EF1-9D31-493A-9DD1-93BDE3AE5B7E}" destId="{B732B032-1AE0-4AF7-970B-0EC65628818B}" srcOrd="1" destOrd="0" presId="urn:microsoft.com/office/officeart/2005/8/layout/orgChart1"/>
    <dgm:cxn modelId="{76249BFC-454B-41CC-A2DA-14A227E3F909}" type="presParOf" srcId="{D0224EF1-9D31-493A-9DD1-93BDE3AE5B7E}" destId="{FF92381A-280E-467A-8269-21BBD2BE2909}" srcOrd="2" destOrd="0" presId="urn:microsoft.com/office/officeart/2005/8/layout/orgChart1"/>
  </dgm:cxnLst>
  <dgm:bg/>
  <dgm:whole/>
  <dgm:extLst>
    <a:ext uri="http://schemas.microsoft.com/office/drawing/2008/diagram">
      <dsp:dataModelExt xmlns:dsp="http://schemas.microsoft.com/office/drawing/2008/diagram" relId="rId2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615E69-0CDF-4022-93AF-BBCA2EF86421}">
      <dsp:nvSpPr>
        <dsp:cNvPr id="0" name=""/>
        <dsp:cNvSpPr/>
      </dsp:nvSpPr>
      <dsp:spPr>
        <a:xfrm rot="16200000">
          <a:off x="-1609743" y="2302400"/>
          <a:ext cx="3707308" cy="3917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45470" bIns="0" numCol="1" spcCol="1270" anchor="t" anchorCtr="0">
          <a:noAutofit/>
        </a:bodyPr>
        <a:lstStyle/>
        <a:p>
          <a:pPr lvl="0" algn="r" defTabSz="755650">
            <a:lnSpc>
              <a:spcPct val="90000"/>
            </a:lnSpc>
            <a:spcBef>
              <a:spcPct val="0"/>
            </a:spcBef>
            <a:spcAft>
              <a:spcPct val="35000"/>
            </a:spcAft>
          </a:pPr>
          <a:r>
            <a:rPr lang="en-US" sz="1700" kern="1200" dirty="0" smtClean="0"/>
            <a:t>Determine </a:t>
          </a:r>
          <a:r>
            <a:rPr lang="en-US" sz="1700" kern="1200" dirty="0" err="1" smtClean="0"/>
            <a:t>QoIs</a:t>
          </a:r>
          <a:endParaRPr lang="en-US" sz="1700" kern="1200" dirty="0"/>
        </a:p>
      </dsp:txBody>
      <dsp:txXfrm>
        <a:off x="-1609743" y="2302400"/>
        <a:ext cx="3707308" cy="391713"/>
      </dsp:txXfrm>
    </dsp:sp>
    <dsp:sp modelId="{018D679C-0399-448F-9596-665034172F35}">
      <dsp:nvSpPr>
        <dsp:cNvPr id="0" name=""/>
        <dsp:cNvSpPr/>
      </dsp:nvSpPr>
      <dsp:spPr>
        <a:xfrm>
          <a:off x="439767" y="371096"/>
          <a:ext cx="1951150" cy="4254321"/>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345470" rIns="99568" bIns="99568" numCol="1" spcCol="1270" anchor="t" anchorCtr="0">
          <a:noAutofit/>
        </a:bodyPr>
        <a:lstStyle/>
        <a:p>
          <a:pPr marL="114300" lvl="1" indent="-114300" algn="l" defTabSz="622300">
            <a:lnSpc>
              <a:spcPct val="90000"/>
            </a:lnSpc>
            <a:spcBef>
              <a:spcPct val="0"/>
            </a:spcBef>
            <a:spcAft>
              <a:spcPct val="15000"/>
            </a:spcAft>
            <a:buChar char="••"/>
          </a:pPr>
          <a:endParaRPr lang="en-US" sz="1400" kern="1200" dirty="0"/>
        </a:p>
        <a:p>
          <a:pPr marL="114300" lvl="1" indent="-114300" algn="l" defTabSz="622300">
            <a:lnSpc>
              <a:spcPct val="90000"/>
            </a:lnSpc>
            <a:spcBef>
              <a:spcPct val="0"/>
            </a:spcBef>
            <a:spcAft>
              <a:spcPct val="15000"/>
            </a:spcAft>
            <a:buChar char="••"/>
          </a:pPr>
          <a:r>
            <a:rPr lang="en-US" sz="1400" kern="1200" dirty="0" smtClean="0"/>
            <a:t>Accomplish early in the V&amp;V process</a:t>
          </a:r>
          <a:endParaRPr lang="en-US" sz="1400" kern="1200" dirty="0"/>
        </a:p>
        <a:p>
          <a:pPr marL="114300" lvl="1" indent="-114300" algn="l" defTabSz="622300">
            <a:lnSpc>
              <a:spcPct val="90000"/>
            </a:lnSpc>
            <a:spcBef>
              <a:spcPct val="0"/>
            </a:spcBef>
            <a:spcAft>
              <a:spcPct val="15000"/>
            </a:spcAft>
            <a:buChar char="••"/>
          </a:pPr>
          <a:r>
            <a:rPr lang="en-US" sz="1400" kern="1200" dirty="0" smtClean="0"/>
            <a:t>User, modeler/analyst, and code developer. </a:t>
          </a:r>
          <a:endParaRPr lang="en-US" sz="1400" kern="1200" dirty="0"/>
        </a:p>
        <a:p>
          <a:pPr marL="114300" lvl="1" indent="-114300" algn="l" defTabSz="622300">
            <a:lnSpc>
              <a:spcPct val="90000"/>
            </a:lnSpc>
            <a:spcBef>
              <a:spcPct val="0"/>
            </a:spcBef>
            <a:spcAft>
              <a:spcPct val="15000"/>
            </a:spcAft>
            <a:buChar char="••"/>
          </a:pPr>
          <a:r>
            <a:rPr lang="en-US" sz="1400" kern="1200" dirty="0" smtClean="0"/>
            <a:t>Identify the </a:t>
          </a:r>
          <a:r>
            <a:rPr lang="en-US" sz="1400" kern="1200" dirty="0" err="1" smtClean="0"/>
            <a:t>QoIs</a:t>
          </a:r>
          <a:r>
            <a:rPr lang="en-US" sz="1400" kern="1200" dirty="0" smtClean="0"/>
            <a:t> to be studied and/or predicted by the computational model</a:t>
          </a:r>
          <a:endParaRPr lang="en-US" sz="1400" kern="1200" dirty="0"/>
        </a:p>
        <a:p>
          <a:pPr marL="114300" lvl="1" indent="-114300" algn="l" defTabSz="622300">
            <a:lnSpc>
              <a:spcPct val="90000"/>
            </a:lnSpc>
            <a:spcBef>
              <a:spcPct val="0"/>
            </a:spcBef>
            <a:spcAft>
              <a:spcPct val="15000"/>
            </a:spcAft>
            <a:buChar char="••"/>
          </a:pPr>
          <a:r>
            <a:rPr lang="en-US" sz="1400" kern="1200" dirty="0" smtClean="0"/>
            <a:t>Describe the expected behaviors of these </a:t>
          </a:r>
          <a:r>
            <a:rPr lang="en-US" sz="1400" kern="1200" dirty="0" err="1" smtClean="0"/>
            <a:t>QoI</a:t>
          </a:r>
          <a:endParaRPr lang="en-US" sz="1400" kern="1200" dirty="0"/>
        </a:p>
      </dsp:txBody>
      <dsp:txXfrm>
        <a:off x="439767" y="371096"/>
        <a:ext cx="1951150" cy="4254321"/>
      </dsp:txXfrm>
    </dsp:sp>
    <dsp:sp modelId="{20236F79-E524-4463-AC35-BB15BB0946EC}">
      <dsp:nvSpPr>
        <dsp:cNvPr id="0" name=""/>
        <dsp:cNvSpPr/>
      </dsp:nvSpPr>
      <dsp:spPr>
        <a:xfrm>
          <a:off x="111557" y="0"/>
          <a:ext cx="783427" cy="783427"/>
        </a:xfrm>
        <a:prstGeom prst="rect">
          <a:avLst/>
        </a:prstGeom>
        <a:solidFill>
          <a:schemeClr val="accent2">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7945501-FAF6-433B-8AA5-348A483E0C5A}">
      <dsp:nvSpPr>
        <dsp:cNvPr id="0" name=""/>
        <dsp:cNvSpPr/>
      </dsp:nvSpPr>
      <dsp:spPr>
        <a:xfrm rot="16200000">
          <a:off x="764498" y="2302400"/>
          <a:ext cx="3707308" cy="3917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45470" bIns="0" numCol="1" spcCol="1270" anchor="t" anchorCtr="0">
          <a:noAutofit/>
        </a:bodyPr>
        <a:lstStyle/>
        <a:p>
          <a:pPr lvl="0" algn="r" defTabSz="755650">
            <a:lnSpc>
              <a:spcPct val="90000"/>
            </a:lnSpc>
            <a:spcBef>
              <a:spcPct val="0"/>
            </a:spcBef>
            <a:spcAft>
              <a:spcPct val="35000"/>
            </a:spcAft>
          </a:pPr>
          <a:r>
            <a:rPr lang="en-US" sz="1700" kern="1200" dirty="0" smtClean="0"/>
            <a:t>Define intent of experiments</a:t>
          </a:r>
          <a:endParaRPr lang="en-US" sz="1700" kern="1200" dirty="0"/>
        </a:p>
      </dsp:txBody>
      <dsp:txXfrm>
        <a:off x="764498" y="2302400"/>
        <a:ext cx="3707308" cy="391713"/>
      </dsp:txXfrm>
    </dsp:sp>
    <dsp:sp modelId="{85CBBEF6-75D8-4A1D-A26B-66F9743E6B55}">
      <dsp:nvSpPr>
        <dsp:cNvPr id="0" name=""/>
        <dsp:cNvSpPr/>
      </dsp:nvSpPr>
      <dsp:spPr>
        <a:xfrm>
          <a:off x="2813625" y="371096"/>
          <a:ext cx="1951150" cy="4254321"/>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345470" rIns="99568" bIns="99568" numCol="1" spcCol="1270" anchor="t" anchorCtr="0">
          <a:noAutofit/>
        </a:bodyPr>
        <a:lstStyle/>
        <a:p>
          <a:pPr marL="114300" lvl="1" indent="-114300" algn="l" defTabSz="622300">
            <a:lnSpc>
              <a:spcPct val="90000"/>
            </a:lnSpc>
            <a:spcBef>
              <a:spcPct val="0"/>
            </a:spcBef>
            <a:spcAft>
              <a:spcPct val="15000"/>
            </a:spcAft>
            <a:buChar char="••"/>
          </a:pPr>
          <a:endParaRPr lang="en-US" sz="1400" kern="1200" dirty="0"/>
        </a:p>
        <a:p>
          <a:pPr marL="114300" lvl="1" indent="-114300" algn="l" defTabSz="622300">
            <a:lnSpc>
              <a:spcPct val="90000"/>
            </a:lnSpc>
            <a:spcBef>
              <a:spcPct val="0"/>
            </a:spcBef>
            <a:spcAft>
              <a:spcPct val="15000"/>
            </a:spcAft>
            <a:buChar char="••"/>
          </a:pPr>
          <a:r>
            <a:rPr lang="en-US" sz="1400" kern="1200" dirty="0" smtClean="0"/>
            <a:t>Experimentalists, modeler/analysts, and customer/regulator</a:t>
          </a:r>
          <a:endParaRPr lang="en-US" sz="1400" kern="1200" dirty="0"/>
        </a:p>
        <a:p>
          <a:pPr marL="114300" lvl="1" indent="-114300" algn="l" defTabSz="622300">
            <a:lnSpc>
              <a:spcPct val="90000"/>
            </a:lnSpc>
            <a:spcBef>
              <a:spcPct val="0"/>
            </a:spcBef>
            <a:spcAft>
              <a:spcPct val="15000"/>
            </a:spcAft>
            <a:buChar char="••"/>
          </a:pPr>
          <a:r>
            <a:rPr lang="en-US" sz="1400" kern="1200" dirty="0" smtClean="0"/>
            <a:t>Assess test facility, funding, time, schedule</a:t>
          </a:r>
          <a:endParaRPr lang="en-US" sz="1400" kern="1200" dirty="0"/>
        </a:p>
        <a:p>
          <a:pPr marL="114300" lvl="1" indent="-114300" algn="l" defTabSz="622300">
            <a:lnSpc>
              <a:spcPct val="90000"/>
            </a:lnSpc>
            <a:spcBef>
              <a:spcPct val="0"/>
            </a:spcBef>
            <a:spcAft>
              <a:spcPct val="15000"/>
            </a:spcAft>
            <a:buChar char="••"/>
          </a:pPr>
          <a:r>
            <a:rPr lang="en-US" sz="1400" kern="1200" dirty="0" smtClean="0"/>
            <a:t>Define the physical phenomena of interest</a:t>
          </a:r>
          <a:endParaRPr lang="en-US" sz="1400" kern="1200" dirty="0"/>
        </a:p>
        <a:p>
          <a:pPr marL="114300" lvl="1" indent="-114300" algn="l" defTabSz="622300">
            <a:lnSpc>
              <a:spcPct val="90000"/>
            </a:lnSpc>
            <a:spcBef>
              <a:spcPct val="0"/>
            </a:spcBef>
            <a:spcAft>
              <a:spcPct val="15000"/>
            </a:spcAft>
            <a:buChar char="••"/>
          </a:pPr>
          <a:r>
            <a:rPr lang="en-US" sz="1400" kern="1200" dirty="0" smtClean="0"/>
            <a:t>List assumptions in the formulation of the model</a:t>
          </a:r>
          <a:endParaRPr lang="en-US" sz="1400" kern="1200" dirty="0"/>
        </a:p>
        <a:p>
          <a:pPr marL="114300" lvl="1" indent="-114300" algn="l" defTabSz="622300">
            <a:lnSpc>
              <a:spcPct val="90000"/>
            </a:lnSpc>
            <a:spcBef>
              <a:spcPct val="0"/>
            </a:spcBef>
            <a:spcAft>
              <a:spcPct val="15000"/>
            </a:spcAft>
            <a:buChar char="••"/>
          </a:pPr>
          <a:r>
            <a:rPr lang="en-US" sz="1400" kern="1200" dirty="0" smtClean="0"/>
            <a:t>Quantify material state</a:t>
          </a:r>
          <a:endParaRPr lang="en-US" sz="1400" kern="1200" dirty="0"/>
        </a:p>
        <a:p>
          <a:pPr marL="114300" lvl="1" indent="-114300" algn="l" defTabSz="622300">
            <a:lnSpc>
              <a:spcPct val="90000"/>
            </a:lnSpc>
            <a:spcBef>
              <a:spcPct val="0"/>
            </a:spcBef>
            <a:spcAft>
              <a:spcPct val="15000"/>
            </a:spcAft>
            <a:buChar char="••"/>
          </a:pPr>
          <a:r>
            <a:rPr lang="en-US" sz="1400" kern="1200" dirty="0" smtClean="0"/>
            <a:t>Ensure experiment does not violate model assumptions</a:t>
          </a:r>
          <a:endParaRPr lang="en-US" sz="1400" kern="1200" dirty="0"/>
        </a:p>
      </dsp:txBody>
      <dsp:txXfrm>
        <a:off x="2813625" y="371096"/>
        <a:ext cx="1951150" cy="4254321"/>
      </dsp:txXfrm>
    </dsp:sp>
    <dsp:sp modelId="{99EC9BCD-2FE1-4593-A8B0-11280E2D91E2}">
      <dsp:nvSpPr>
        <dsp:cNvPr id="0" name=""/>
        <dsp:cNvSpPr/>
      </dsp:nvSpPr>
      <dsp:spPr>
        <a:xfrm>
          <a:off x="2428292" y="0"/>
          <a:ext cx="783427" cy="783427"/>
        </a:xfrm>
        <a:prstGeom prst="rect">
          <a:avLst/>
        </a:prstGeom>
        <a:solidFill>
          <a:schemeClr val="accent3">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129195C-9976-41CF-8720-935857BAF967}">
      <dsp:nvSpPr>
        <dsp:cNvPr id="0" name=""/>
        <dsp:cNvSpPr/>
      </dsp:nvSpPr>
      <dsp:spPr>
        <a:xfrm rot="16200000">
          <a:off x="3175628" y="2302400"/>
          <a:ext cx="3707308" cy="3917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45470" bIns="0" numCol="1" spcCol="1270" anchor="t" anchorCtr="0">
          <a:noAutofit/>
        </a:bodyPr>
        <a:lstStyle/>
        <a:p>
          <a:pPr lvl="0" algn="r" defTabSz="755650">
            <a:lnSpc>
              <a:spcPct val="90000"/>
            </a:lnSpc>
            <a:spcBef>
              <a:spcPct val="0"/>
            </a:spcBef>
            <a:spcAft>
              <a:spcPct val="35000"/>
            </a:spcAft>
          </a:pPr>
          <a:r>
            <a:rPr lang="en-US" sz="1700" kern="1200" dirty="0" smtClean="0"/>
            <a:t>Preliminary model inputs and results</a:t>
          </a:r>
          <a:endParaRPr lang="en-US" sz="1700" kern="1200" dirty="0"/>
        </a:p>
      </dsp:txBody>
      <dsp:txXfrm>
        <a:off x="3175628" y="2302400"/>
        <a:ext cx="3707308" cy="391713"/>
      </dsp:txXfrm>
    </dsp:sp>
    <dsp:sp modelId="{47B915BF-F1A1-4737-AC99-A7AD880AB4A6}">
      <dsp:nvSpPr>
        <dsp:cNvPr id="0" name=""/>
        <dsp:cNvSpPr/>
      </dsp:nvSpPr>
      <dsp:spPr>
        <a:xfrm>
          <a:off x="5224379" y="371096"/>
          <a:ext cx="1951150" cy="4254321"/>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345470" rIns="113792" bIns="113792" numCol="1" spcCol="1270" anchor="t" anchorCtr="0">
          <a:noAutofit/>
        </a:bodyPr>
        <a:lstStyle/>
        <a:p>
          <a:pPr marL="114300" lvl="1" indent="-114300" algn="l" defTabSz="533400">
            <a:lnSpc>
              <a:spcPct val="90000"/>
            </a:lnSpc>
            <a:spcBef>
              <a:spcPct val="0"/>
            </a:spcBef>
            <a:spcAft>
              <a:spcPct val="15000"/>
            </a:spcAft>
            <a:buChar char="••"/>
          </a:pPr>
          <a:endParaRPr lang="en-US" sz="1200" kern="1200" dirty="0"/>
        </a:p>
        <a:p>
          <a:pPr marL="114300" lvl="1" indent="-114300" algn="l" defTabSz="533400">
            <a:lnSpc>
              <a:spcPct val="90000"/>
            </a:lnSpc>
            <a:spcBef>
              <a:spcPct val="0"/>
            </a:spcBef>
            <a:spcAft>
              <a:spcPct val="15000"/>
            </a:spcAft>
            <a:buChar char="••"/>
          </a:pPr>
          <a:r>
            <a:rPr lang="en-US" sz="1200" kern="1200" dirty="0" smtClean="0"/>
            <a:t>Experimentalists, modeler/analysts</a:t>
          </a:r>
          <a:endParaRPr lang="en-US" sz="1200" kern="1200" dirty="0"/>
        </a:p>
        <a:p>
          <a:pPr marL="114300" lvl="1" indent="-114300" algn="l" defTabSz="533400">
            <a:lnSpc>
              <a:spcPct val="90000"/>
            </a:lnSpc>
            <a:spcBef>
              <a:spcPct val="0"/>
            </a:spcBef>
            <a:spcAft>
              <a:spcPct val="15000"/>
            </a:spcAft>
            <a:buChar char="••"/>
          </a:pPr>
          <a:r>
            <a:rPr lang="en-US" sz="1200" kern="1200" dirty="0" smtClean="0"/>
            <a:t>Preliminary simulations for design of the validation experiments </a:t>
          </a:r>
          <a:endParaRPr lang="en-US" sz="1200" kern="1200" dirty="0"/>
        </a:p>
        <a:p>
          <a:pPr marL="114300" lvl="1" indent="-114300" algn="l" defTabSz="533400">
            <a:lnSpc>
              <a:spcPct val="90000"/>
            </a:lnSpc>
            <a:spcBef>
              <a:spcPct val="0"/>
            </a:spcBef>
            <a:spcAft>
              <a:spcPct val="15000"/>
            </a:spcAft>
            <a:buChar char="••"/>
          </a:pPr>
          <a:r>
            <a:rPr lang="en-US" sz="1200" kern="1200" dirty="0" smtClean="0"/>
            <a:t>Initial model calibration, boundary conditions, the sensor details</a:t>
          </a:r>
          <a:endParaRPr lang="en-US" sz="1200" kern="1200" dirty="0"/>
        </a:p>
        <a:p>
          <a:pPr marL="114300" lvl="1" indent="-114300" algn="l" defTabSz="533400">
            <a:lnSpc>
              <a:spcPct val="90000"/>
            </a:lnSpc>
            <a:spcBef>
              <a:spcPct val="0"/>
            </a:spcBef>
            <a:spcAft>
              <a:spcPct val="15000"/>
            </a:spcAft>
            <a:buChar char="••"/>
          </a:pPr>
          <a:r>
            <a:rPr lang="en-US" sz="1200" kern="1200" dirty="0" smtClean="0"/>
            <a:t>List potential experiments and measurements of </a:t>
          </a:r>
          <a:r>
            <a:rPr lang="en-US" sz="1200" kern="1200" dirty="0" err="1" smtClean="0"/>
            <a:t>QoIs</a:t>
          </a:r>
          <a:endParaRPr lang="en-US" sz="1200" kern="1200" dirty="0"/>
        </a:p>
        <a:p>
          <a:pPr marL="114300" lvl="1" indent="-114300" algn="l" defTabSz="533400">
            <a:lnSpc>
              <a:spcPct val="90000"/>
            </a:lnSpc>
            <a:spcBef>
              <a:spcPct val="0"/>
            </a:spcBef>
            <a:spcAft>
              <a:spcPct val="15000"/>
            </a:spcAft>
            <a:buChar char="••"/>
          </a:pPr>
          <a:r>
            <a:rPr lang="en-US" sz="1200" kern="1200" dirty="0" smtClean="0"/>
            <a:t>List trade-offs and outputs of the preliminary simulations </a:t>
          </a:r>
          <a:endParaRPr lang="en-US" sz="1200" kern="1200" dirty="0"/>
        </a:p>
        <a:p>
          <a:pPr marL="114300" lvl="1" indent="-114300" algn="l" defTabSz="533400">
            <a:lnSpc>
              <a:spcPct val="90000"/>
            </a:lnSpc>
            <a:spcBef>
              <a:spcPct val="0"/>
            </a:spcBef>
            <a:spcAft>
              <a:spcPct val="15000"/>
            </a:spcAft>
            <a:buChar char="••"/>
          </a:pPr>
          <a:r>
            <a:rPr lang="en-US" sz="1200" kern="1200" dirty="0" smtClean="0"/>
            <a:t>Design validation experiments based on analyst description of requisite model inputs</a:t>
          </a:r>
          <a:endParaRPr lang="en-US" sz="1200" kern="1200" dirty="0"/>
        </a:p>
      </dsp:txBody>
      <dsp:txXfrm>
        <a:off x="5224379" y="371096"/>
        <a:ext cx="1951150" cy="4254321"/>
      </dsp:txXfrm>
    </dsp:sp>
    <dsp:sp modelId="{6A16E6B1-4ECF-4156-A515-DDE20CC64B8D}">
      <dsp:nvSpPr>
        <dsp:cNvPr id="0" name=""/>
        <dsp:cNvSpPr/>
      </dsp:nvSpPr>
      <dsp:spPr>
        <a:xfrm>
          <a:off x="4818740" y="0"/>
          <a:ext cx="783427" cy="783427"/>
        </a:xfrm>
        <a:prstGeom prst="rect">
          <a:avLst/>
        </a:prstGeom>
        <a:solidFill>
          <a:schemeClr val="accent4">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615E69-0CDF-4022-93AF-BBCA2EF86421}">
      <dsp:nvSpPr>
        <dsp:cNvPr id="0" name=""/>
        <dsp:cNvSpPr/>
      </dsp:nvSpPr>
      <dsp:spPr>
        <a:xfrm rot="16200000">
          <a:off x="-1565933" y="2188772"/>
          <a:ext cx="3558955" cy="3956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48914" bIns="0" numCol="1" spcCol="1270" anchor="t" anchorCtr="0">
          <a:noAutofit/>
        </a:bodyPr>
        <a:lstStyle/>
        <a:p>
          <a:pPr lvl="0" algn="r" defTabSz="622300">
            <a:lnSpc>
              <a:spcPct val="90000"/>
            </a:lnSpc>
            <a:spcBef>
              <a:spcPct val="0"/>
            </a:spcBef>
            <a:spcAft>
              <a:spcPct val="35000"/>
            </a:spcAft>
          </a:pPr>
          <a:r>
            <a:rPr lang="en-US" sz="1400" kern="1200" dirty="0" smtClean="0"/>
            <a:t>Data acquisition plan for model input data</a:t>
          </a:r>
          <a:endParaRPr lang="en-US" sz="1400" kern="1200" dirty="0"/>
        </a:p>
      </dsp:txBody>
      <dsp:txXfrm>
        <a:off x="-1565933" y="2188772"/>
        <a:ext cx="3558955" cy="395619"/>
      </dsp:txXfrm>
    </dsp:sp>
    <dsp:sp modelId="{018D679C-0399-448F-9596-665034172F35}">
      <dsp:nvSpPr>
        <dsp:cNvPr id="0" name=""/>
        <dsp:cNvSpPr/>
      </dsp:nvSpPr>
      <dsp:spPr>
        <a:xfrm>
          <a:off x="427088" y="380172"/>
          <a:ext cx="1970603" cy="4182591"/>
        </a:xfrm>
        <a:prstGeom prst="rect">
          <a:avLst/>
        </a:prstGeom>
        <a:solidFill>
          <a:schemeClr val="accent1">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348914" rIns="78232" bIns="78232" numCol="1" spcCol="1270" anchor="t" anchorCtr="0">
          <a:noAutofit/>
        </a:bodyPr>
        <a:lstStyle/>
        <a:p>
          <a:pPr marL="57150" lvl="1" indent="-57150" algn="l" defTabSz="488950">
            <a:lnSpc>
              <a:spcPct val="90000"/>
            </a:lnSpc>
            <a:spcBef>
              <a:spcPct val="0"/>
            </a:spcBef>
            <a:spcAft>
              <a:spcPct val="15000"/>
            </a:spcAft>
            <a:buChar char="••"/>
          </a:pPr>
          <a:endParaRPr lang="en-US" sz="1100" kern="1200" dirty="0"/>
        </a:p>
        <a:p>
          <a:pPr marL="114300" lvl="1" indent="-114300" algn="l" defTabSz="533400">
            <a:lnSpc>
              <a:spcPct val="90000"/>
            </a:lnSpc>
            <a:spcBef>
              <a:spcPct val="0"/>
            </a:spcBef>
            <a:spcAft>
              <a:spcPct val="15000"/>
            </a:spcAft>
            <a:buChar char="••"/>
          </a:pPr>
          <a:r>
            <a:rPr lang="en-US" sz="1200" kern="1200" dirty="0" smtClean="0"/>
            <a:t>Experimentalists, users and analysts prioritize methods of measuring and calibrating model input data, such as material properties, and/or boundary conditions</a:t>
          </a:r>
          <a:endParaRPr lang="en-US" sz="1200" kern="1200" dirty="0"/>
        </a:p>
        <a:p>
          <a:pPr marL="114300" lvl="1" indent="-114300" algn="l" defTabSz="533400">
            <a:lnSpc>
              <a:spcPct val="90000"/>
            </a:lnSpc>
            <a:spcBef>
              <a:spcPct val="0"/>
            </a:spcBef>
            <a:spcAft>
              <a:spcPct val="15000"/>
            </a:spcAft>
            <a:buChar char="••"/>
          </a:pPr>
          <a:r>
            <a:rPr lang="en-US" sz="1200" kern="1200" dirty="0" smtClean="0"/>
            <a:t>Estimate experiment uncertainties. This encompasses gage repeatability and reproducibility</a:t>
          </a:r>
          <a:endParaRPr lang="en-US" sz="1200" kern="1200" dirty="0"/>
        </a:p>
        <a:p>
          <a:pPr marL="114300" lvl="1" indent="-114300" algn="l" defTabSz="533400">
            <a:lnSpc>
              <a:spcPct val="90000"/>
            </a:lnSpc>
            <a:spcBef>
              <a:spcPct val="0"/>
            </a:spcBef>
            <a:spcAft>
              <a:spcPct val="15000"/>
            </a:spcAft>
            <a:buChar char="••"/>
          </a:pPr>
          <a:r>
            <a:rPr lang="en-US" sz="1200" kern="1200" dirty="0" smtClean="0"/>
            <a:t>In practice, experimentalist and analyst must often agree on a method to calibrate input data using inverse solutions of the model</a:t>
          </a:r>
          <a:endParaRPr lang="en-US" sz="1200" kern="1200" dirty="0"/>
        </a:p>
      </dsp:txBody>
      <dsp:txXfrm>
        <a:off x="427088" y="380172"/>
        <a:ext cx="1970603" cy="4182591"/>
      </dsp:txXfrm>
    </dsp:sp>
    <dsp:sp modelId="{20236F79-E524-4463-AC35-BB15BB0946EC}">
      <dsp:nvSpPr>
        <dsp:cNvPr id="0" name=""/>
        <dsp:cNvSpPr/>
      </dsp:nvSpPr>
      <dsp:spPr>
        <a:xfrm>
          <a:off x="67624" y="0"/>
          <a:ext cx="791238" cy="791238"/>
        </a:xfrm>
        <a:prstGeom prst="rect">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615E69-0CDF-4022-93AF-BBCA2EF86421}">
      <dsp:nvSpPr>
        <dsp:cNvPr id="0" name=""/>
        <dsp:cNvSpPr/>
      </dsp:nvSpPr>
      <dsp:spPr>
        <a:xfrm rot="16200000">
          <a:off x="-1627142" y="2304162"/>
          <a:ext cx="3681288" cy="3955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48845" bIns="0" numCol="1" spcCol="1270" anchor="t" anchorCtr="0">
          <a:noAutofit/>
        </a:bodyPr>
        <a:lstStyle/>
        <a:p>
          <a:pPr lvl="0" algn="r" defTabSz="666750">
            <a:lnSpc>
              <a:spcPct val="90000"/>
            </a:lnSpc>
            <a:spcBef>
              <a:spcPct val="0"/>
            </a:spcBef>
            <a:spcAft>
              <a:spcPct val="35000"/>
            </a:spcAft>
          </a:pPr>
          <a:r>
            <a:rPr lang="en-US" sz="1500" kern="1200" dirty="0" smtClean="0"/>
            <a:t>Prioritize methods for </a:t>
          </a:r>
          <a:r>
            <a:rPr lang="en-US" sz="1500" kern="1200" dirty="0" err="1" smtClean="0"/>
            <a:t>QoI</a:t>
          </a:r>
          <a:r>
            <a:rPr lang="en-US" sz="1500" kern="1200" dirty="0" smtClean="0"/>
            <a:t> data acquisition</a:t>
          </a:r>
          <a:endParaRPr lang="en-US" sz="1500" kern="1200" dirty="0"/>
        </a:p>
      </dsp:txBody>
      <dsp:txXfrm>
        <a:off x="-1627142" y="2304162"/>
        <a:ext cx="3681288" cy="395540"/>
      </dsp:txXfrm>
    </dsp:sp>
    <dsp:sp modelId="{018D679C-0399-448F-9596-665034172F35}">
      <dsp:nvSpPr>
        <dsp:cNvPr id="0" name=""/>
        <dsp:cNvSpPr/>
      </dsp:nvSpPr>
      <dsp:spPr>
        <a:xfrm>
          <a:off x="426521" y="562616"/>
          <a:ext cx="1970212" cy="4156984"/>
        </a:xfrm>
        <a:prstGeom prst="rect">
          <a:avLst/>
        </a:prstGeom>
        <a:solidFill>
          <a:schemeClr val="accent6">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348845" rIns="85344" bIns="85344" numCol="1" spcCol="1270" anchor="t" anchorCtr="0">
          <a:noAutofit/>
        </a:bodyPr>
        <a:lstStyle/>
        <a:p>
          <a:pPr marL="114300" lvl="1" indent="-114300" algn="l" defTabSz="533400">
            <a:lnSpc>
              <a:spcPct val="90000"/>
            </a:lnSpc>
            <a:spcBef>
              <a:spcPct val="0"/>
            </a:spcBef>
            <a:spcAft>
              <a:spcPct val="15000"/>
            </a:spcAft>
            <a:buChar char="••"/>
          </a:pPr>
          <a:r>
            <a:rPr lang="en-US" sz="1200" kern="1200" dirty="0" smtClean="0"/>
            <a:t>Experimentalists and analysts confer on approaches for measuring </a:t>
          </a:r>
          <a:r>
            <a:rPr lang="en-US" sz="1200" kern="1200" dirty="0" err="1" smtClean="0"/>
            <a:t>QoIs</a:t>
          </a:r>
          <a:r>
            <a:rPr lang="en-US" sz="1200" kern="1200" dirty="0" smtClean="0"/>
            <a:t> </a:t>
          </a:r>
          <a:endParaRPr lang="en-US" sz="1200" kern="1200" dirty="0"/>
        </a:p>
        <a:p>
          <a:pPr marL="114300" lvl="1" indent="-114300" algn="l" defTabSz="533400">
            <a:lnSpc>
              <a:spcPct val="90000"/>
            </a:lnSpc>
            <a:spcBef>
              <a:spcPct val="0"/>
            </a:spcBef>
            <a:spcAft>
              <a:spcPct val="15000"/>
            </a:spcAft>
            <a:buChar char="••"/>
          </a:pPr>
          <a:r>
            <a:rPr lang="en-US" sz="1200" kern="1200" dirty="0" smtClean="0"/>
            <a:t>List potential experiments and methods for measuring the </a:t>
          </a:r>
          <a:r>
            <a:rPr lang="en-US" sz="1200" kern="1200" dirty="0" err="1" smtClean="0"/>
            <a:t>QoI</a:t>
          </a:r>
          <a:r>
            <a:rPr lang="en-US" sz="1200" kern="1200" dirty="0" smtClean="0"/>
            <a:t> to be measured and predicted. </a:t>
          </a:r>
          <a:endParaRPr lang="en-US" sz="1200" kern="1200" dirty="0"/>
        </a:p>
        <a:p>
          <a:pPr marL="114300" lvl="1" indent="-114300" algn="l" defTabSz="533400">
            <a:lnSpc>
              <a:spcPct val="90000"/>
            </a:lnSpc>
            <a:spcBef>
              <a:spcPct val="0"/>
            </a:spcBef>
            <a:spcAft>
              <a:spcPct val="15000"/>
            </a:spcAft>
            <a:buChar char="••"/>
          </a:pPr>
          <a:r>
            <a:rPr lang="en-US" sz="1200" kern="1200" dirty="0" smtClean="0"/>
            <a:t>List tradeoffs to the potential methods</a:t>
          </a:r>
          <a:endParaRPr lang="en-US" sz="1200" kern="1200" dirty="0"/>
        </a:p>
        <a:p>
          <a:pPr marL="114300" lvl="1" indent="-114300" algn="l" defTabSz="533400">
            <a:lnSpc>
              <a:spcPct val="90000"/>
            </a:lnSpc>
            <a:spcBef>
              <a:spcPct val="0"/>
            </a:spcBef>
            <a:spcAft>
              <a:spcPct val="15000"/>
            </a:spcAft>
            <a:buChar char="••"/>
          </a:pPr>
          <a:r>
            <a:rPr lang="en-US" sz="1200" kern="1200" dirty="0" smtClean="0"/>
            <a:t>List capabilities and limitations of the test facility(</a:t>
          </a:r>
          <a:r>
            <a:rPr lang="en-US" sz="1200" kern="1200" dirty="0" err="1" smtClean="0"/>
            <a:t>ies</a:t>
          </a:r>
          <a:r>
            <a:rPr lang="en-US" sz="1200" kern="1200" dirty="0" smtClean="0"/>
            <a:t>) and viable options of the proposed experiments </a:t>
          </a:r>
          <a:endParaRPr lang="en-US" sz="1200" kern="1200" dirty="0"/>
        </a:p>
        <a:p>
          <a:pPr marL="114300" lvl="1" indent="-114300" algn="l" defTabSz="533400">
            <a:lnSpc>
              <a:spcPct val="90000"/>
            </a:lnSpc>
            <a:spcBef>
              <a:spcPct val="0"/>
            </a:spcBef>
            <a:spcAft>
              <a:spcPct val="15000"/>
            </a:spcAft>
            <a:buChar char="••"/>
          </a:pPr>
          <a:r>
            <a:rPr lang="en-US" sz="1200" kern="1200" dirty="0" smtClean="0"/>
            <a:t>In practice, the experimentalist and modeler must agree on beneficial values that can be measured, if </a:t>
          </a:r>
          <a:r>
            <a:rPr lang="en-US" sz="1200" kern="1200" dirty="0" err="1" smtClean="0"/>
            <a:t>QoIs</a:t>
          </a:r>
          <a:r>
            <a:rPr lang="en-US" sz="1200" kern="1200" dirty="0" smtClean="0"/>
            <a:t> can not</a:t>
          </a:r>
          <a:endParaRPr lang="en-US" sz="1200" kern="1200" dirty="0"/>
        </a:p>
        <a:p>
          <a:pPr marL="57150" lvl="1" indent="-57150" algn="l" defTabSz="488950">
            <a:lnSpc>
              <a:spcPct val="90000"/>
            </a:lnSpc>
            <a:spcBef>
              <a:spcPct val="0"/>
            </a:spcBef>
            <a:spcAft>
              <a:spcPct val="15000"/>
            </a:spcAft>
            <a:buChar char="••"/>
          </a:pPr>
          <a:endParaRPr lang="en-US" sz="1100" b="1" kern="1200" dirty="0" smtClean="0"/>
        </a:p>
      </dsp:txBody>
      <dsp:txXfrm>
        <a:off x="426521" y="562616"/>
        <a:ext cx="1970212" cy="4156984"/>
      </dsp:txXfrm>
    </dsp:sp>
    <dsp:sp modelId="{20236F79-E524-4463-AC35-BB15BB0946EC}">
      <dsp:nvSpPr>
        <dsp:cNvPr id="0" name=""/>
        <dsp:cNvSpPr/>
      </dsp:nvSpPr>
      <dsp:spPr>
        <a:xfrm>
          <a:off x="69659" y="0"/>
          <a:ext cx="791081" cy="791081"/>
        </a:xfrm>
        <a:prstGeom prst="rect">
          <a:avLst/>
        </a:prstGeom>
        <a:solidFill>
          <a:schemeClr val="accent6">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BBE89E-A0C3-4AE4-A99B-419FAFD17F19}">
      <dsp:nvSpPr>
        <dsp:cNvPr id="0" name=""/>
        <dsp:cNvSpPr/>
      </dsp:nvSpPr>
      <dsp:spPr>
        <a:xfrm>
          <a:off x="283709" y="275051"/>
          <a:ext cx="91440" cy="94402"/>
        </a:xfrm>
        <a:custGeom>
          <a:avLst/>
          <a:gdLst/>
          <a:ahLst/>
          <a:cxnLst/>
          <a:rect l="0" t="0" r="0" b="0"/>
          <a:pathLst>
            <a:path>
              <a:moveTo>
                <a:pt x="67268" y="0"/>
              </a:moveTo>
              <a:lnTo>
                <a:pt x="67268" y="94402"/>
              </a:lnTo>
              <a:lnTo>
                <a:pt x="45720" y="9440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A31BEFA-D74D-4C08-8896-0CD7FC52771A}">
      <dsp:nvSpPr>
        <dsp:cNvPr id="0" name=""/>
        <dsp:cNvSpPr/>
      </dsp:nvSpPr>
      <dsp:spPr>
        <a:xfrm>
          <a:off x="350977" y="275051"/>
          <a:ext cx="248319" cy="188804"/>
        </a:xfrm>
        <a:custGeom>
          <a:avLst/>
          <a:gdLst/>
          <a:ahLst/>
          <a:cxnLst/>
          <a:rect l="0" t="0" r="0" b="0"/>
          <a:pathLst>
            <a:path>
              <a:moveTo>
                <a:pt x="0" y="0"/>
              </a:moveTo>
              <a:lnTo>
                <a:pt x="0" y="167256"/>
              </a:lnTo>
              <a:lnTo>
                <a:pt x="248319" y="167256"/>
              </a:lnTo>
              <a:lnTo>
                <a:pt x="248319" y="18880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86120D8-140C-4732-9CB3-6567F13B9A14}">
      <dsp:nvSpPr>
        <dsp:cNvPr id="0" name=""/>
        <dsp:cNvSpPr/>
      </dsp:nvSpPr>
      <dsp:spPr>
        <a:xfrm>
          <a:off x="305257" y="275051"/>
          <a:ext cx="91440" cy="188804"/>
        </a:xfrm>
        <a:custGeom>
          <a:avLst/>
          <a:gdLst/>
          <a:ahLst/>
          <a:cxnLst/>
          <a:rect l="0" t="0" r="0" b="0"/>
          <a:pathLst>
            <a:path>
              <a:moveTo>
                <a:pt x="45720" y="0"/>
              </a:moveTo>
              <a:lnTo>
                <a:pt x="45720" y="18880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ADE04D9-3207-4E86-9161-CF7B6236194F}">
      <dsp:nvSpPr>
        <dsp:cNvPr id="0" name=""/>
        <dsp:cNvSpPr/>
      </dsp:nvSpPr>
      <dsp:spPr>
        <a:xfrm>
          <a:off x="102658" y="275051"/>
          <a:ext cx="248319" cy="188804"/>
        </a:xfrm>
        <a:custGeom>
          <a:avLst/>
          <a:gdLst/>
          <a:ahLst/>
          <a:cxnLst/>
          <a:rect l="0" t="0" r="0" b="0"/>
          <a:pathLst>
            <a:path>
              <a:moveTo>
                <a:pt x="248319" y="0"/>
              </a:moveTo>
              <a:lnTo>
                <a:pt x="248319" y="167256"/>
              </a:lnTo>
              <a:lnTo>
                <a:pt x="0" y="167256"/>
              </a:lnTo>
              <a:lnTo>
                <a:pt x="0" y="18880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F47F67A-CF5D-4ECF-A98B-EEFAE7AAC73B}">
      <dsp:nvSpPr>
        <dsp:cNvPr id="0" name=""/>
        <dsp:cNvSpPr/>
      </dsp:nvSpPr>
      <dsp:spPr>
        <a:xfrm>
          <a:off x="248366" y="172439"/>
          <a:ext cx="205222" cy="10261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lvl="0" algn="ctr" defTabSz="266700">
            <a:lnSpc>
              <a:spcPct val="90000"/>
            </a:lnSpc>
            <a:spcBef>
              <a:spcPct val="0"/>
            </a:spcBef>
            <a:spcAft>
              <a:spcPct val="35000"/>
            </a:spcAft>
          </a:pPr>
          <a:r>
            <a:rPr lang="en-US" sz="600" kern="1200" dirty="0" smtClean="0"/>
            <a:t> </a:t>
          </a:r>
          <a:endParaRPr lang="en-US" sz="600" kern="1200" dirty="0"/>
        </a:p>
      </dsp:txBody>
      <dsp:txXfrm>
        <a:off x="248366" y="172439"/>
        <a:ext cx="205222" cy="102611"/>
      </dsp:txXfrm>
    </dsp:sp>
    <dsp:sp modelId="{026A75A5-39F1-41B0-9F1C-E75A6E19C728}">
      <dsp:nvSpPr>
        <dsp:cNvPr id="0" name=""/>
        <dsp:cNvSpPr/>
      </dsp:nvSpPr>
      <dsp:spPr>
        <a:xfrm>
          <a:off x="47" y="463855"/>
          <a:ext cx="205222" cy="10261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lvl="0" algn="ctr" defTabSz="266700">
            <a:lnSpc>
              <a:spcPct val="90000"/>
            </a:lnSpc>
            <a:spcBef>
              <a:spcPct val="0"/>
            </a:spcBef>
            <a:spcAft>
              <a:spcPct val="35000"/>
            </a:spcAft>
          </a:pPr>
          <a:r>
            <a:rPr lang="en-US" sz="600" kern="1200" dirty="0" smtClean="0"/>
            <a:t> </a:t>
          </a:r>
          <a:endParaRPr lang="en-US" sz="600" kern="1200" dirty="0"/>
        </a:p>
      </dsp:txBody>
      <dsp:txXfrm>
        <a:off x="47" y="463855"/>
        <a:ext cx="205222" cy="102611"/>
      </dsp:txXfrm>
    </dsp:sp>
    <dsp:sp modelId="{08FB943A-63A5-46F2-8317-60C21981FEA4}">
      <dsp:nvSpPr>
        <dsp:cNvPr id="0" name=""/>
        <dsp:cNvSpPr/>
      </dsp:nvSpPr>
      <dsp:spPr>
        <a:xfrm>
          <a:off x="248366" y="463855"/>
          <a:ext cx="205222" cy="10261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lvl="0" algn="ctr" defTabSz="266700">
            <a:lnSpc>
              <a:spcPct val="90000"/>
            </a:lnSpc>
            <a:spcBef>
              <a:spcPct val="0"/>
            </a:spcBef>
            <a:spcAft>
              <a:spcPct val="35000"/>
            </a:spcAft>
          </a:pPr>
          <a:r>
            <a:rPr lang="en-US" sz="600" kern="1200" dirty="0" smtClean="0"/>
            <a:t> </a:t>
          </a:r>
          <a:endParaRPr lang="en-US" sz="600" kern="1200" dirty="0"/>
        </a:p>
      </dsp:txBody>
      <dsp:txXfrm>
        <a:off x="248366" y="463855"/>
        <a:ext cx="205222" cy="102611"/>
      </dsp:txXfrm>
    </dsp:sp>
    <dsp:sp modelId="{CED1A5A5-5A72-4DF5-B49D-BDB789043A9B}">
      <dsp:nvSpPr>
        <dsp:cNvPr id="0" name=""/>
        <dsp:cNvSpPr/>
      </dsp:nvSpPr>
      <dsp:spPr>
        <a:xfrm>
          <a:off x="496685" y="463855"/>
          <a:ext cx="205222" cy="10261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lvl="0" algn="ctr" defTabSz="266700">
            <a:lnSpc>
              <a:spcPct val="90000"/>
            </a:lnSpc>
            <a:spcBef>
              <a:spcPct val="0"/>
            </a:spcBef>
            <a:spcAft>
              <a:spcPct val="35000"/>
            </a:spcAft>
          </a:pPr>
          <a:r>
            <a:rPr lang="en-US" sz="600" kern="1200" dirty="0" smtClean="0"/>
            <a:t> </a:t>
          </a:r>
          <a:endParaRPr lang="en-US" sz="600" kern="1200" dirty="0"/>
        </a:p>
      </dsp:txBody>
      <dsp:txXfrm>
        <a:off x="496685" y="463855"/>
        <a:ext cx="205222" cy="102611"/>
      </dsp:txXfrm>
    </dsp:sp>
    <dsp:sp modelId="{BD1B8E2A-EEFC-41DD-89D4-03E185BFEB81}">
      <dsp:nvSpPr>
        <dsp:cNvPr id="0" name=""/>
        <dsp:cNvSpPr/>
      </dsp:nvSpPr>
      <dsp:spPr>
        <a:xfrm>
          <a:off x="124206" y="318147"/>
          <a:ext cx="205222" cy="10261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 tIns="3810" rIns="3810" bIns="3810" numCol="1" spcCol="1270" anchor="ctr" anchorCtr="0">
          <a:noAutofit/>
        </a:bodyPr>
        <a:lstStyle/>
        <a:p>
          <a:pPr lvl="0" algn="ctr" defTabSz="266700">
            <a:lnSpc>
              <a:spcPct val="90000"/>
            </a:lnSpc>
            <a:spcBef>
              <a:spcPct val="0"/>
            </a:spcBef>
            <a:spcAft>
              <a:spcPct val="35000"/>
            </a:spcAft>
          </a:pPr>
          <a:r>
            <a:rPr lang="en-US" sz="600" kern="1200" dirty="0" smtClean="0"/>
            <a:t> </a:t>
          </a:r>
          <a:endParaRPr lang="en-US" sz="600" kern="1200" dirty="0"/>
        </a:p>
      </dsp:txBody>
      <dsp:txXfrm>
        <a:off x="124206" y="318147"/>
        <a:ext cx="205222" cy="102611"/>
      </dsp:txXfrm>
    </dsp:sp>
  </dsp:spTree>
</dsp:drawing>
</file>

<file path=ppt/diagrams/layout1.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A8AC7A-41E6-4119-AF09-558A29363438}" type="datetimeFigureOut">
              <a:rPr lang="en-US" smtClean="0"/>
              <a:t>10/14/2020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7138D3-3235-41C5-9E20-2E1722F33DA1}" type="slidenum">
              <a:rPr lang="en-US" smtClean="0"/>
              <a:t>‹#›</a:t>
            </a:fld>
            <a:endParaRPr lang="en-US"/>
          </a:p>
        </p:txBody>
      </p:sp>
    </p:spTree>
    <p:extLst>
      <p:ext uri="{BB962C8B-B14F-4D97-AF65-F5344CB8AC3E}">
        <p14:creationId xmlns:p14="http://schemas.microsoft.com/office/powerpoint/2010/main" val="18425251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07138D3-3235-41C5-9E20-2E1722F33DA1}" type="slidenum">
              <a:rPr lang="en-US" smtClean="0"/>
              <a:t>1</a:t>
            </a:fld>
            <a:endParaRPr lang="en-US"/>
          </a:p>
        </p:txBody>
      </p:sp>
    </p:spTree>
    <p:extLst>
      <p:ext uri="{BB962C8B-B14F-4D97-AF65-F5344CB8AC3E}">
        <p14:creationId xmlns:p14="http://schemas.microsoft.com/office/powerpoint/2010/main" val="11645689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It is essential that all datasets associated with the validation experiments and preliminary calculations be captured, archived, and maintained over time, with proper version control and metadata. This requires some financial commitment to maintain the proper data registry in a sustainable fashion, and thus would involve funding organizations and/or other resource gatekeepers coordinating with the modelers and experimentalists in support of such data infrastructure. In cases where a sufficient data platform was not already in place or available to the user, this could also involve the initial development of such a platform.</a:t>
            </a:r>
          </a:p>
          <a:p>
            <a:endParaRPr lang="en-US" dirty="0"/>
          </a:p>
        </p:txBody>
      </p:sp>
      <p:sp>
        <p:nvSpPr>
          <p:cNvPr id="4" name="Slide Number Placeholder 3"/>
          <p:cNvSpPr>
            <a:spLocks noGrp="1"/>
          </p:cNvSpPr>
          <p:nvPr>
            <p:ph type="sldNum" sz="quarter" idx="10"/>
          </p:nvPr>
        </p:nvSpPr>
        <p:spPr/>
        <p:txBody>
          <a:bodyPr/>
          <a:lstStyle/>
          <a:p>
            <a:fld id="{607138D3-3235-41C5-9E20-2E1722F33DA1}" type="slidenum">
              <a:rPr lang="en-US" smtClean="0"/>
              <a:t>5</a:t>
            </a:fld>
            <a:endParaRPr lang="en-US"/>
          </a:p>
        </p:txBody>
      </p:sp>
    </p:spTree>
    <p:extLst>
      <p:ext uri="{BB962C8B-B14F-4D97-AF65-F5344CB8AC3E}">
        <p14:creationId xmlns:p14="http://schemas.microsoft.com/office/powerpoint/2010/main" val="2767833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A0422-374D-4930-9ED8-FC5A130092E9}"/>
              </a:ext>
            </a:extLst>
          </p:cNvPr>
          <p:cNvSpPr>
            <a:spLocks noGrp="1"/>
          </p:cNvSpPr>
          <p:nvPr>
            <p:ph type="ctrTitle"/>
          </p:nvPr>
        </p:nvSpPr>
        <p:spPr>
          <a:xfrm>
            <a:off x="1524000" y="1309399"/>
            <a:ext cx="9144000" cy="2387600"/>
          </a:xfrm>
        </p:spPr>
        <p:txBody>
          <a:bodyPr anchor="b"/>
          <a:lstStyle>
            <a:lvl1pPr algn="ctr">
              <a:defRPr sz="6000"/>
            </a:lvl1pPr>
          </a:lstStyle>
          <a:p>
            <a:r>
              <a:rPr lang="en-US" smtClean="0"/>
              <a:t>Click to edit Master title style</a:t>
            </a:r>
            <a:endParaRPr lang="en-US"/>
          </a:p>
        </p:txBody>
      </p:sp>
      <p:sp>
        <p:nvSpPr>
          <p:cNvPr id="3" name="Subtitle 2">
            <a:extLst>
              <a:ext uri="{FF2B5EF4-FFF2-40B4-BE49-F238E27FC236}">
                <a16:creationId xmlns:a16="http://schemas.microsoft.com/office/drawing/2014/main" id="{DD0AB0CF-A32B-4D8C-836D-A91273F8E659}"/>
              </a:ext>
            </a:extLst>
          </p:cNvPr>
          <p:cNvSpPr>
            <a:spLocks noGrp="1"/>
          </p:cNvSpPr>
          <p:nvPr>
            <p:ph type="subTitle" idx="1"/>
          </p:nvPr>
        </p:nvSpPr>
        <p:spPr>
          <a:xfrm>
            <a:off x="1524000" y="4059093"/>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a:extLst>
              <a:ext uri="{FF2B5EF4-FFF2-40B4-BE49-F238E27FC236}">
                <a16:creationId xmlns:a16="http://schemas.microsoft.com/office/drawing/2014/main" id="{14453D89-C9D8-415B-B06A-8B51F27A52EF}"/>
              </a:ext>
            </a:extLst>
          </p:cNvPr>
          <p:cNvSpPr>
            <a:spLocks noGrp="1"/>
          </p:cNvSpPr>
          <p:nvPr>
            <p:ph type="dt" sz="half" idx="10"/>
          </p:nvPr>
        </p:nvSpPr>
        <p:spPr/>
        <p:txBody>
          <a:bodyPr/>
          <a:lstStyle>
            <a:lvl1pPr>
              <a:defRPr>
                <a:solidFill>
                  <a:schemeClr val="tx1"/>
                </a:solidFill>
              </a:defRPr>
            </a:lvl1pPr>
          </a:lstStyle>
          <a:p>
            <a:fld id="{1F5D5E6B-A0B1-416A-A1D6-B136F8DBC8A6}" type="datetime1">
              <a:rPr lang="en-US" smtClean="0"/>
              <a:t>10/14/2020</a:t>
            </a:fld>
            <a:endParaRPr lang="en-US"/>
          </a:p>
        </p:txBody>
      </p:sp>
      <p:sp>
        <p:nvSpPr>
          <p:cNvPr id="5" name="Footer Placeholder 4">
            <a:extLst>
              <a:ext uri="{FF2B5EF4-FFF2-40B4-BE49-F238E27FC236}">
                <a16:creationId xmlns:a16="http://schemas.microsoft.com/office/drawing/2014/main" id="{BF0D4EDD-86A6-4E22-875A-0A9CCFFE156F}"/>
              </a:ext>
            </a:extLst>
          </p:cNvPr>
          <p:cNvSpPr>
            <a:spLocks noGrp="1"/>
          </p:cNvSpPr>
          <p:nvPr>
            <p:ph type="ftr" sz="quarter" idx="11"/>
          </p:nvPr>
        </p:nvSpPr>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13442071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DF612-C6F6-4971-B080-3DF65C5F5A83}"/>
              </a:ext>
            </a:extLst>
          </p:cNvPr>
          <p:cNvSpPr>
            <a:spLocks noGrp="1"/>
          </p:cNvSpPr>
          <p:nvPr>
            <p:ph type="title"/>
          </p:nvPr>
        </p:nvSpPr>
        <p:spPr>
          <a:xfrm>
            <a:off x="838200" y="0"/>
            <a:ext cx="10515600" cy="914400"/>
          </a:xfrm>
        </p:spPr>
        <p:txBody>
          <a:bodyPr/>
          <a:lstStyle/>
          <a:p>
            <a:r>
              <a:rPr lang="en-US" smtClean="0"/>
              <a:t>Click to edit Master title style</a:t>
            </a:r>
            <a:endParaRPr lang="en-US"/>
          </a:p>
        </p:txBody>
      </p:sp>
      <p:sp>
        <p:nvSpPr>
          <p:cNvPr id="3" name="Content Placeholder 2">
            <a:extLst>
              <a:ext uri="{FF2B5EF4-FFF2-40B4-BE49-F238E27FC236}">
                <a16:creationId xmlns:a16="http://schemas.microsoft.com/office/drawing/2014/main" id="{BFEF7FB0-70C6-4686-A617-5841C49CBE4F}"/>
              </a:ext>
            </a:extLst>
          </p:cNvPr>
          <p:cNvSpPr>
            <a:spLocks noGrp="1"/>
          </p:cNvSpPr>
          <p:nvPr>
            <p:ph idx="1"/>
          </p:nvPr>
        </p:nvSpPr>
        <p:spPr>
          <a:xfrm>
            <a:off x="838200" y="1188720"/>
            <a:ext cx="10515600" cy="490109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a:extLst>
              <a:ext uri="{FF2B5EF4-FFF2-40B4-BE49-F238E27FC236}">
                <a16:creationId xmlns:a16="http://schemas.microsoft.com/office/drawing/2014/main" id="{99986EFC-0641-40BB-8AC1-BC451EEC1A66}"/>
              </a:ext>
            </a:extLst>
          </p:cNvPr>
          <p:cNvSpPr>
            <a:spLocks noGrp="1"/>
          </p:cNvSpPr>
          <p:nvPr>
            <p:ph type="dt" sz="half" idx="10"/>
          </p:nvPr>
        </p:nvSpPr>
        <p:spPr/>
        <p:txBody>
          <a:bodyPr/>
          <a:lstStyle/>
          <a:p>
            <a:fld id="{6A87B220-9AEA-415C-A0BC-0710894C9705}" type="datetime1">
              <a:rPr lang="en-US" smtClean="0"/>
              <a:t>10/14/2020</a:t>
            </a:fld>
            <a:endParaRPr lang="en-US"/>
          </a:p>
        </p:txBody>
      </p:sp>
      <p:sp>
        <p:nvSpPr>
          <p:cNvPr id="5" name="Footer Placeholder 4">
            <a:extLst>
              <a:ext uri="{FF2B5EF4-FFF2-40B4-BE49-F238E27FC236}">
                <a16:creationId xmlns:a16="http://schemas.microsoft.com/office/drawing/2014/main" id="{BFE2A331-8207-48F7-B499-90DD1EC9DA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D2FD99-7CDF-49D2-A92F-94249877C60F}"/>
              </a:ext>
            </a:extLst>
          </p:cNvPr>
          <p:cNvSpPr>
            <a:spLocks noGrp="1"/>
          </p:cNvSpPr>
          <p:nvPr>
            <p:ph type="sldNum" sz="quarter" idx="12"/>
          </p:nvPr>
        </p:nvSpPr>
        <p:spPr/>
        <p:txBody>
          <a:bodyPr/>
          <a:lstStyle/>
          <a:p>
            <a:fld id="{3ACF1BEE-6F89-438A-890D-386550F99E2E}" type="slidenum">
              <a:rPr lang="en-US" smtClean="0"/>
              <a:pPr/>
              <a:t>‹#›</a:t>
            </a:fld>
            <a:endParaRPr lang="en-US"/>
          </a:p>
        </p:txBody>
      </p:sp>
    </p:spTree>
    <p:extLst>
      <p:ext uri="{BB962C8B-B14F-4D97-AF65-F5344CB8AC3E}">
        <p14:creationId xmlns:p14="http://schemas.microsoft.com/office/powerpoint/2010/main" val="152485076"/>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9DB49-3F6D-4C89-AE0E-405965F9B400}"/>
              </a:ext>
            </a:extLst>
          </p:cNvPr>
          <p:cNvSpPr>
            <a:spLocks noGrp="1"/>
          </p:cNvSpPr>
          <p:nvPr>
            <p:ph type="title"/>
          </p:nvPr>
        </p:nvSpPr>
        <p:spPr>
          <a:xfrm>
            <a:off x="838200" y="5378"/>
            <a:ext cx="10515600" cy="914400"/>
          </a:xfrm>
        </p:spPr>
        <p:txBody>
          <a:bodyPr/>
          <a:lstStyle/>
          <a:p>
            <a:r>
              <a:rPr lang="en-US" smtClean="0"/>
              <a:t>Click to edit Master title style</a:t>
            </a:r>
            <a:endParaRPr lang="en-US"/>
          </a:p>
        </p:txBody>
      </p:sp>
      <p:sp>
        <p:nvSpPr>
          <p:cNvPr id="3" name="Content Placeholder 2">
            <a:extLst>
              <a:ext uri="{FF2B5EF4-FFF2-40B4-BE49-F238E27FC236}">
                <a16:creationId xmlns:a16="http://schemas.microsoft.com/office/drawing/2014/main" id="{46FD8611-3971-4E7A-AE7C-772DF35BB056}"/>
              </a:ext>
            </a:extLst>
          </p:cNvPr>
          <p:cNvSpPr>
            <a:spLocks noGrp="1"/>
          </p:cNvSpPr>
          <p:nvPr>
            <p:ph sz="half" idx="1"/>
          </p:nvPr>
        </p:nvSpPr>
        <p:spPr>
          <a:xfrm>
            <a:off x="838200" y="1194099"/>
            <a:ext cx="5181600" cy="498286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a:extLst>
              <a:ext uri="{FF2B5EF4-FFF2-40B4-BE49-F238E27FC236}">
                <a16:creationId xmlns:a16="http://schemas.microsoft.com/office/drawing/2014/main" id="{6720C728-0E49-4215-B158-50F2A95DEBC4}"/>
              </a:ext>
            </a:extLst>
          </p:cNvPr>
          <p:cNvSpPr>
            <a:spLocks noGrp="1"/>
          </p:cNvSpPr>
          <p:nvPr>
            <p:ph sz="half" idx="2"/>
          </p:nvPr>
        </p:nvSpPr>
        <p:spPr>
          <a:xfrm>
            <a:off x="6172200" y="1194099"/>
            <a:ext cx="5181600" cy="498286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a:extLst>
              <a:ext uri="{FF2B5EF4-FFF2-40B4-BE49-F238E27FC236}">
                <a16:creationId xmlns:a16="http://schemas.microsoft.com/office/drawing/2014/main" id="{A93048B4-2F53-4734-9324-016B493A94D9}"/>
              </a:ext>
            </a:extLst>
          </p:cNvPr>
          <p:cNvSpPr>
            <a:spLocks noGrp="1"/>
          </p:cNvSpPr>
          <p:nvPr>
            <p:ph type="dt" sz="half" idx="10"/>
          </p:nvPr>
        </p:nvSpPr>
        <p:spPr/>
        <p:txBody>
          <a:bodyPr/>
          <a:lstStyle/>
          <a:p>
            <a:fld id="{0811305A-B164-4199-8958-2EA7357CE72C}" type="datetime1">
              <a:rPr lang="en-US" smtClean="0"/>
              <a:t>10/14/2020</a:t>
            </a:fld>
            <a:endParaRPr lang="en-US"/>
          </a:p>
        </p:txBody>
      </p:sp>
      <p:sp>
        <p:nvSpPr>
          <p:cNvPr id="6" name="Footer Placeholder 5">
            <a:extLst>
              <a:ext uri="{FF2B5EF4-FFF2-40B4-BE49-F238E27FC236}">
                <a16:creationId xmlns:a16="http://schemas.microsoft.com/office/drawing/2014/main" id="{6DFABFB0-1E0E-448B-88C3-51FA82CD31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2E25391-2B11-48F6-9F56-53BA790E8AEA}"/>
              </a:ext>
            </a:extLst>
          </p:cNvPr>
          <p:cNvSpPr>
            <a:spLocks noGrp="1"/>
          </p:cNvSpPr>
          <p:nvPr>
            <p:ph type="sldNum" sz="quarter" idx="12"/>
          </p:nvPr>
        </p:nvSpPr>
        <p:spPr/>
        <p:txBody>
          <a:bodyPr/>
          <a:lstStyle/>
          <a:p>
            <a:fld id="{3ACF1BEE-6F89-438A-890D-386550F99E2E}" type="slidenum">
              <a:rPr lang="en-US" smtClean="0"/>
              <a:pPr/>
              <a:t>‹#›</a:t>
            </a:fld>
            <a:endParaRPr lang="en-US"/>
          </a:p>
        </p:txBody>
      </p:sp>
    </p:spTree>
    <p:extLst>
      <p:ext uri="{BB962C8B-B14F-4D97-AF65-F5344CB8AC3E}">
        <p14:creationId xmlns:p14="http://schemas.microsoft.com/office/powerpoint/2010/main" val="3989164209"/>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5C068-CB8A-472E-B4E5-0B01E4952E7F}"/>
              </a:ext>
            </a:extLst>
          </p:cNvPr>
          <p:cNvSpPr>
            <a:spLocks noGrp="1"/>
          </p:cNvSpPr>
          <p:nvPr>
            <p:ph type="title"/>
          </p:nvPr>
        </p:nvSpPr>
        <p:spPr>
          <a:xfrm>
            <a:off x="2950210" y="15586"/>
            <a:ext cx="8403589" cy="888423"/>
          </a:xfrm>
        </p:spPr>
        <p:txBody>
          <a:bodyPr/>
          <a:lstStyle/>
          <a:p>
            <a:r>
              <a:rPr lang="en-US" dirty="0" smtClean="0"/>
              <a:t>Click to edit Master title style</a:t>
            </a:r>
            <a:endParaRPr lang="en-US" dirty="0"/>
          </a:p>
        </p:txBody>
      </p:sp>
      <p:sp>
        <p:nvSpPr>
          <p:cNvPr id="3" name="Date Placeholder 2">
            <a:extLst>
              <a:ext uri="{FF2B5EF4-FFF2-40B4-BE49-F238E27FC236}">
                <a16:creationId xmlns:a16="http://schemas.microsoft.com/office/drawing/2014/main" id="{D81A1248-C00E-4CB4-8F38-47DC12958878}"/>
              </a:ext>
            </a:extLst>
          </p:cNvPr>
          <p:cNvSpPr>
            <a:spLocks noGrp="1"/>
          </p:cNvSpPr>
          <p:nvPr>
            <p:ph type="dt" sz="half" idx="10"/>
          </p:nvPr>
        </p:nvSpPr>
        <p:spPr/>
        <p:txBody>
          <a:bodyPr/>
          <a:lstStyle/>
          <a:p>
            <a:fld id="{51CE8CAC-9B45-4ABE-9ECF-60691F0202CE}" type="datetime1">
              <a:rPr lang="en-US" smtClean="0"/>
              <a:t>10/14/2020</a:t>
            </a:fld>
            <a:endParaRPr lang="en-US"/>
          </a:p>
        </p:txBody>
      </p:sp>
      <p:sp>
        <p:nvSpPr>
          <p:cNvPr id="4" name="Footer Placeholder 3">
            <a:extLst>
              <a:ext uri="{FF2B5EF4-FFF2-40B4-BE49-F238E27FC236}">
                <a16:creationId xmlns:a16="http://schemas.microsoft.com/office/drawing/2014/main" id="{949D73A8-EFD4-42E2-B1F4-21C735BE5F7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F4A70F5-496A-496A-9348-E50B79B8D7A7}"/>
              </a:ext>
            </a:extLst>
          </p:cNvPr>
          <p:cNvSpPr>
            <a:spLocks noGrp="1"/>
          </p:cNvSpPr>
          <p:nvPr>
            <p:ph type="sldNum" sz="quarter" idx="12"/>
          </p:nvPr>
        </p:nvSpPr>
        <p:spPr/>
        <p:txBody>
          <a:bodyPr/>
          <a:lstStyle/>
          <a:p>
            <a:fld id="{3ACF1BEE-6F89-438A-890D-386550F99E2E}" type="slidenum">
              <a:rPr lang="en-US" smtClean="0"/>
              <a:t>‹#›</a:t>
            </a:fld>
            <a:endParaRPr lang="en-US"/>
          </a:p>
        </p:txBody>
      </p:sp>
    </p:spTree>
    <p:extLst>
      <p:ext uri="{BB962C8B-B14F-4D97-AF65-F5344CB8AC3E}">
        <p14:creationId xmlns:p14="http://schemas.microsoft.com/office/powerpoint/2010/main" val="40152934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6" name="Slide Number Placeholder 5"/>
          <p:cNvSpPr>
            <a:spLocks noGrp="1"/>
          </p:cNvSpPr>
          <p:nvPr>
            <p:ph type="sldNum" sz="quarter" idx="12"/>
          </p:nvPr>
        </p:nvSpPr>
        <p:spPr/>
        <p:txBody>
          <a:bodyPr/>
          <a:lstStyle/>
          <a:p>
            <a:fld id="{3ACF1BEE-6F89-438A-890D-386550F99E2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F3478FFD-A4A1-4078-BBCB-9CF0925E4139}"/>
              </a:ext>
            </a:extLst>
          </p:cNvPr>
          <p:cNvSpPr/>
          <p:nvPr/>
        </p:nvSpPr>
        <p:spPr>
          <a:xfrm>
            <a:off x="0" y="6492240"/>
            <a:ext cx="12204192" cy="365760"/>
          </a:xfrm>
          <a:prstGeom prst="rect">
            <a:avLst/>
          </a:prstGeom>
          <a:solidFill>
            <a:srgbClr val="80808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a:extLst>
              <a:ext uri="{FF2B5EF4-FFF2-40B4-BE49-F238E27FC236}">
                <a16:creationId xmlns:a16="http://schemas.microsoft.com/office/drawing/2014/main" id="{D09D35F5-14B1-42F8-B18A-65CE5D56C649}"/>
              </a:ext>
            </a:extLst>
          </p:cNvPr>
          <p:cNvCxnSpPr/>
          <p:nvPr/>
        </p:nvCxnSpPr>
        <p:spPr>
          <a:xfrm>
            <a:off x="-7620" y="6492240"/>
            <a:ext cx="12207240" cy="0"/>
          </a:xfrm>
          <a:prstGeom prst="line">
            <a:avLst/>
          </a:prstGeom>
          <a:ln w="38100">
            <a:solidFill>
              <a:srgbClr val="CC0000"/>
            </a:solidFill>
          </a:ln>
        </p:spPr>
        <p:style>
          <a:lnRef idx="1">
            <a:schemeClr val="accent1"/>
          </a:lnRef>
          <a:fillRef idx="0">
            <a:schemeClr val="accent1"/>
          </a:fillRef>
          <a:effectRef idx="0">
            <a:schemeClr val="accent1"/>
          </a:effectRef>
          <a:fontRef idx="minor">
            <a:schemeClr val="tx1"/>
          </a:fontRef>
        </p:style>
      </p:cxnSp>
      <p:grpSp>
        <p:nvGrpSpPr>
          <p:cNvPr id="27" name="Group 26">
            <a:extLst>
              <a:ext uri="{FF2B5EF4-FFF2-40B4-BE49-F238E27FC236}">
                <a16:creationId xmlns:a16="http://schemas.microsoft.com/office/drawing/2014/main" id="{2AE1F200-71AB-4A38-A842-586D8437E1AA}"/>
              </a:ext>
            </a:extLst>
          </p:cNvPr>
          <p:cNvGrpSpPr/>
          <p:nvPr/>
        </p:nvGrpSpPr>
        <p:grpSpPr>
          <a:xfrm>
            <a:off x="-6096" y="0"/>
            <a:ext cx="12198096" cy="914400"/>
            <a:chOff x="-6096" y="0"/>
            <a:chExt cx="12198096" cy="914400"/>
          </a:xfrm>
        </p:grpSpPr>
        <p:sp>
          <p:nvSpPr>
            <p:cNvPr id="16" name="Rectangle 15">
              <a:extLst>
                <a:ext uri="{FF2B5EF4-FFF2-40B4-BE49-F238E27FC236}">
                  <a16:creationId xmlns:a16="http://schemas.microsoft.com/office/drawing/2014/main" id="{3B1568B0-C123-4638-90EB-C24CC0357B23}"/>
                </a:ext>
              </a:extLst>
            </p:cNvPr>
            <p:cNvSpPr/>
            <p:nvPr userDrawn="1"/>
          </p:nvSpPr>
          <p:spPr>
            <a:xfrm>
              <a:off x="0" y="0"/>
              <a:ext cx="12192000" cy="914400"/>
            </a:xfrm>
            <a:prstGeom prst="rect">
              <a:avLst/>
            </a:prstGeom>
            <a:solidFill>
              <a:srgbClr val="808080">
                <a:alpha val="49804"/>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a:extLst>
                <a:ext uri="{FF2B5EF4-FFF2-40B4-BE49-F238E27FC236}">
                  <a16:creationId xmlns:a16="http://schemas.microsoft.com/office/drawing/2014/main" id="{3D382FD8-A4F4-4004-8B6C-EB12F2DEC5A3}"/>
                </a:ext>
              </a:extLst>
            </p:cNvPr>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1395689" y="53150"/>
              <a:ext cx="754422" cy="754422"/>
            </a:xfrm>
            <a:prstGeom prst="rect">
              <a:avLst/>
            </a:prstGeom>
            <a:noFill/>
            <a:extLst>
              <a:ext uri="{909E8E84-426E-40DD-AFC4-6F175D3DCCD1}">
                <a14:hiddenFill xmlns:a14="http://schemas.microsoft.com/office/drawing/2010/main">
                  <a:solidFill>
                    <a:srgbClr val="FFFFFF"/>
                  </a:solidFill>
                </a14:hiddenFill>
              </a:ext>
            </a:extLst>
          </p:spPr>
        </p:pic>
        <p:cxnSp>
          <p:nvCxnSpPr>
            <p:cNvPr id="19" name="Straight Connector 18">
              <a:extLst>
                <a:ext uri="{FF2B5EF4-FFF2-40B4-BE49-F238E27FC236}">
                  <a16:creationId xmlns:a16="http://schemas.microsoft.com/office/drawing/2014/main" id="{B40162C6-AAAD-4EC2-9244-7E3E9C5B9DC0}"/>
                </a:ext>
              </a:extLst>
            </p:cNvPr>
            <p:cNvCxnSpPr/>
            <p:nvPr userDrawn="1"/>
          </p:nvCxnSpPr>
          <p:spPr>
            <a:xfrm>
              <a:off x="-6096" y="914400"/>
              <a:ext cx="12198096" cy="0"/>
            </a:xfrm>
            <a:prstGeom prst="line">
              <a:avLst/>
            </a:prstGeom>
            <a:ln w="38100">
              <a:solidFill>
                <a:srgbClr val="CC0000"/>
              </a:solidFill>
            </a:ln>
          </p:spPr>
          <p:style>
            <a:lnRef idx="1">
              <a:schemeClr val="accent1"/>
            </a:lnRef>
            <a:fillRef idx="0">
              <a:schemeClr val="accent1"/>
            </a:fillRef>
            <a:effectRef idx="0">
              <a:schemeClr val="accent1"/>
            </a:effectRef>
            <a:fontRef idx="minor">
              <a:schemeClr val="tx1"/>
            </a:fontRef>
          </p:style>
        </p:cxnSp>
        <p:pic>
          <p:nvPicPr>
            <p:cNvPr id="23" name="Picture 22">
              <a:extLst>
                <a:ext uri="{FF2B5EF4-FFF2-40B4-BE49-F238E27FC236}">
                  <a16:creationId xmlns:a16="http://schemas.microsoft.com/office/drawing/2014/main" id="{ACD082EF-42E5-43EC-A8C1-3AE9CCB624FC}"/>
                </a:ext>
              </a:extLst>
            </p:cNvPr>
            <p:cNvPicPr>
              <a:picLocks noChangeAspect="1"/>
            </p:cNvPicPr>
            <p:nvPr userDrawn="1"/>
          </p:nvPicPr>
          <p:blipFill>
            <a:blip r:embed="rId8"/>
            <a:stretch>
              <a:fillRect/>
            </a:stretch>
          </p:blipFill>
          <p:spPr>
            <a:xfrm>
              <a:off x="41889" y="62298"/>
              <a:ext cx="2908322" cy="693877"/>
            </a:xfrm>
            <a:prstGeom prst="rect">
              <a:avLst/>
            </a:prstGeom>
          </p:spPr>
        </p:pic>
      </p:grpSp>
      <p:sp>
        <p:nvSpPr>
          <p:cNvPr id="2" name="Title Placeholder 1">
            <a:extLst>
              <a:ext uri="{FF2B5EF4-FFF2-40B4-BE49-F238E27FC236}">
                <a16:creationId xmlns:a16="http://schemas.microsoft.com/office/drawing/2014/main" id="{B2E713F6-BAC9-45C3-A3E7-7287A847E665}"/>
              </a:ext>
            </a:extLst>
          </p:cNvPr>
          <p:cNvSpPr>
            <a:spLocks noGrp="1"/>
          </p:cNvSpPr>
          <p:nvPr>
            <p:ph type="title"/>
          </p:nvPr>
        </p:nvSpPr>
        <p:spPr>
          <a:xfrm>
            <a:off x="2950210" y="0"/>
            <a:ext cx="8403590" cy="9144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a:extLst>
              <a:ext uri="{FF2B5EF4-FFF2-40B4-BE49-F238E27FC236}">
                <a16:creationId xmlns:a16="http://schemas.microsoft.com/office/drawing/2014/main" id="{BC5134A1-4CD6-4FF2-A693-0F1AB8231C5D}"/>
              </a:ext>
            </a:extLst>
          </p:cNvPr>
          <p:cNvSpPr>
            <a:spLocks noGrp="1"/>
          </p:cNvSpPr>
          <p:nvPr>
            <p:ph type="body" idx="1"/>
          </p:nvPr>
        </p:nvSpPr>
        <p:spPr>
          <a:xfrm>
            <a:off x="838200" y="1025031"/>
            <a:ext cx="10515600" cy="5185715"/>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a:extLst>
              <a:ext uri="{FF2B5EF4-FFF2-40B4-BE49-F238E27FC236}">
                <a16:creationId xmlns:a16="http://schemas.microsoft.com/office/drawing/2014/main" id="{6B0360B2-2939-4889-9A9F-D388EBE251B8}"/>
              </a:ext>
            </a:extLst>
          </p:cNvPr>
          <p:cNvSpPr>
            <a:spLocks noGrp="1"/>
          </p:cNvSpPr>
          <p:nvPr>
            <p:ph type="dt" sz="half" idx="2"/>
          </p:nvPr>
        </p:nvSpPr>
        <p:spPr>
          <a:xfrm>
            <a:off x="207011" y="6537960"/>
            <a:ext cx="2743200" cy="274320"/>
          </a:xfrm>
          <a:prstGeom prst="rect">
            <a:avLst/>
          </a:prstGeom>
        </p:spPr>
        <p:txBody>
          <a:bodyPr vert="horz" lIns="91440" tIns="45720" rIns="91440" bIns="45720" rtlCol="0" anchor="ctr"/>
          <a:lstStyle>
            <a:lvl1pPr algn="l">
              <a:defRPr sz="1200">
                <a:solidFill>
                  <a:schemeClr val="tx1"/>
                </a:solidFill>
              </a:defRPr>
            </a:lvl1pPr>
          </a:lstStyle>
          <a:p>
            <a:fld id="{43085F18-0DFB-40B2-9AF6-3A27F0B94DFD}" type="datetime1">
              <a:rPr lang="en-US" smtClean="0"/>
              <a:t>10/14/2020</a:t>
            </a:fld>
            <a:endParaRPr lang="en-US"/>
          </a:p>
        </p:txBody>
      </p:sp>
      <p:sp>
        <p:nvSpPr>
          <p:cNvPr id="5" name="Footer Placeholder 4">
            <a:extLst>
              <a:ext uri="{FF2B5EF4-FFF2-40B4-BE49-F238E27FC236}">
                <a16:creationId xmlns:a16="http://schemas.microsoft.com/office/drawing/2014/main" id="{3BA6200F-AF7F-49F6-8CF8-537BCE2F04F5}"/>
              </a:ext>
            </a:extLst>
          </p:cNvPr>
          <p:cNvSpPr>
            <a:spLocks noGrp="1"/>
          </p:cNvSpPr>
          <p:nvPr>
            <p:ph type="ftr" sz="quarter" idx="3"/>
          </p:nvPr>
        </p:nvSpPr>
        <p:spPr>
          <a:xfrm>
            <a:off x="4121161" y="6559381"/>
            <a:ext cx="4114800" cy="271726"/>
          </a:xfrm>
          <a:prstGeom prst="rect">
            <a:avLst/>
          </a:prstGeom>
        </p:spPr>
        <p:txBody>
          <a:bodyPr vert="horz" lIns="91440" tIns="45720" rIns="91440" bIns="45720" rtlCol="0" anchor="ctr"/>
          <a:lstStyle>
            <a:lvl1pPr algn="ctr">
              <a:defRPr sz="120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894A6DF8-95DB-4448-B460-ED954DA50259}"/>
              </a:ext>
            </a:extLst>
          </p:cNvPr>
          <p:cNvSpPr>
            <a:spLocks noGrp="1"/>
          </p:cNvSpPr>
          <p:nvPr>
            <p:ph type="sldNum" sz="quarter" idx="4"/>
          </p:nvPr>
        </p:nvSpPr>
        <p:spPr>
          <a:xfrm>
            <a:off x="9406911" y="6559381"/>
            <a:ext cx="2743200" cy="271726"/>
          </a:xfrm>
          <a:prstGeom prst="rect">
            <a:avLst/>
          </a:prstGeom>
        </p:spPr>
        <p:txBody>
          <a:bodyPr vert="horz" lIns="91440" tIns="45720" rIns="91440" bIns="45720" rtlCol="0" anchor="ctr"/>
          <a:lstStyle>
            <a:lvl1pPr algn="r">
              <a:defRPr sz="1200">
                <a:solidFill>
                  <a:schemeClr val="tx1"/>
                </a:solidFill>
              </a:defRPr>
            </a:lvl1pPr>
          </a:lstStyle>
          <a:p>
            <a:fld id="{3ACF1BEE-6F89-438A-890D-386550F99E2E}" type="slidenum">
              <a:rPr lang="en-US" smtClean="0"/>
              <a:pPr/>
              <a:t>‹#›</a:t>
            </a:fld>
            <a:endParaRPr lang="en-US"/>
          </a:p>
        </p:txBody>
      </p:sp>
    </p:spTree>
    <p:extLst>
      <p:ext uri="{BB962C8B-B14F-4D97-AF65-F5344CB8AC3E}">
        <p14:creationId xmlns:p14="http://schemas.microsoft.com/office/powerpoint/2010/main" val="2473456928"/>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49" r:id="rId5"/>
  </p:sldLayoutIdLst>
  <p:hf hdr="0" ftr="0" dt="0"/>
  <p:txStyles>
    <p:titleStyle>
      <a:lvl1pPr algn="ctr" defTabSz="9144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diagramData" Target="../diagrams/data3.xml"/><Relationship Id="rId18" Type="http://schemas.openxmlformats.org/officeDocument/2006/relationships/image" Target="../media/image6.png"/><Relationship Id="rId26" Type="http://schemas.microsoft.com/office/2007/relationships/diagramDrawing" Target="../diagrams/drawing4.xml"/><Relationship Id="rId3" Type="http://schemas.openxmlformats.org/officeDocument/2006/relationships/diagramData" Target="../diagrams/data1.xml"/><Relationship Id="rId21" Type="http://schemas.openxmlformats.org/officeDocument/2006/relationships/image" Target="../media/image9.png"/><Relationship Id="rId7" Type="http://schemas.microsoft.com/office/2007/relationships/diagramDrawing" Target="../diagrams/drawing1.xml"/><Relationship Id="rId12" Type="http://schemas.microsoft.com/office/2007/relationships/diagramDrawing" Target="../diagrams/drawing2.xml"/><Relationship Id="rId17" Type="http://schemas.microsoft.com/office/2007/relationships/diagramDrawing" Target="../diagrams/drawing3.xml"/><Relationship Id="rId25" Type="http://schemas.openxmlformats.org/officeDocument/2006/relationships/diagramColors" Target="../diagrams/colors4.xml"/><Relationship Id="rId2" Type="http://schemas.openxmlformats.org/officeDocument/2006/relationships/notesSlide" Target="../notesSlides/notesSlide2.xml"/><Relationship Id="rId16" Type="http://schemas.openxmlformats.org/officeDocument/2006/relationships/diagramColors" Target="../diagrams/colors3.xml"/><Relationship Id="rId20" Type="http://schemas.openxmlformats.org/officeDocument/2006/relationships/image" Target="../media/image8.png"/><Relationship Id="rId1" Type="http://schemas.openxmlformats.org/officeDocument/2006/relationships/slideLayout" Target="../slideLayouts/slideLayout4.xml"/><Relationship Id="rId6" Type="http://schemas.openxmlformats.org/officeDocument/2006/relationships/diagramColors" Target="../diagrams/colors1.xml"/><Relationship Id="rId11" Type="http://schemas.openxmlformats.org/officeDocument/2006/relationships/diagramColors" Target="../diagrams/colors2.xml"/><Relationship Id="rId24" Type="http://schemas.openxmlformats.org/officeDocument/2006/relationships/diagramQuickStyle" Target="../diagrams/quickStyle4.xml"/><Relationship Id="rId5" Type="http://schemas.openxmlformats.org/officeDocument/2006/relationships/diagramQuickStyle" Target="../diagrams/quickStyle1.xml"/><Relationship Id="rId15" Type="http://schemas.openxmlformats.org/officeDocument/2006/relationships/diagramQuickStyle" Target="../diagrams/quickStyle3.xml"/><Relationship Id="rId23" Type="http://schemas.openxmlformats.org/officeDocument/2006/relationships/diagramLayout" Target="../diagrams/layout4.xml"/><Relationship Id="rId10" Type="http://schemas.openxmlformats.org/officeDocument/2006/relationships/diagramQuickStyle" Target="../diagrams/quickStyle2.xml"/><Relationship Id="rId19" Type="http://schemas.openxmlformats.org/officeDocument/2006/relationships/image" Target="../media/image7.png"/><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diagramLayout" Target="../diagrams/layout3.xml"/><Relationship Id="rId22" Type="http://schemas.openxmlformats.org/officeDocument/2006/relationships/diagramData" Target="../diagrams/data4.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png"/><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42059" y="993486"/>
            <a:ext cx="8707880" cy="1564286"/>
          </a:xfrm>
        </p:spPr>
        <p:txBody>
          <a:bodyPr>
            <a:normAutofit/>
          </a:bodyPr>
          <a:lstStyle/>
          <a:p>
            <a:r>
              <a:rPr lang="en-US" sz="3600" dirty="0"/>
              <a:t>Designing validation experiments:  combining modeler and experimentalist perspectives</a:t>
            </a:r>
          </a:p>
        </p:txBody>
      </p:sp>
      <p:sp>
        <p:nvSpPr>
          <p:cNvPr id="3" name="Subtitle 2"/>
          <p:cNvSpPr>
            <a:spLocks noGrp="1"/>
          </p:cNvSpPr>
          <p:nvPr>
            <p:ph type="subTitle" idx="1"/>
          </p:nvPr>
        </p:nvSpPr>
        <p:spPr>
          <a:xfrm>
            <a:off x="1523999" y="3312973"/>
            <a:ext cx="9144000" cy="3549640"/>
          </a:xfrm>
        </p:spPr>
        <p:txBody>
          <a:bodyPr>
            <a:normAutofit fontScale="62500" lnSpcReduction="20000"/>
          </a:bodyPr>
          <a:lstStyle/>
          <a:p>
            <a:pPr>
              <a:tabLst>
                <a:tab pos="3205163" algn="l"/>
              </a:tabLst>
            </a:pPr>
            <a:r>
              <a:rPr lang="en-US" altLang="en-US" sz="3200" dirty="0" smtClean="0"/>
              <a:t>Presenter:    Jacob Hochhalter, University of Utah</a:t>
            </a:r>
          </a:p>
          <a:p>
            <a:endParaRPr lang="en-US" altLang="en-US" sz="3200" dirty="0" smtClean="0"/>
          </a:p>
          <a:p>
            <a:endParaRPr lang="en-US" altLang="en-US" sz="3200" dirty="0" smtClean="0"/>
          </a:p>
          <a:p>
            <a:r>
              <a:rPr lang="en-US" altLang="en-US" sz="3200" dirty="0" smtClean="0"/>
              <a:t>Team Members:    David Dawicke, Analytical </a:t>
            </a:r>
            <a:r>
              <a:rPr lang="en-US" altLang="en-US" sz="3200" dirty="0"/>
              <a:t>Services &amp; </a:t>
            </a:r>
            <a:r>
              <a:rPr lang="en-US" altLang="en-US" sz="3200" dirty="0" smtClean="0"/>
              <a:t>Materials</a:t>
            </a:r>
          </a:p>
          <a:p>
            <a:r>
              <a:rPr lang="en-US" altLang="en-US" sz="3200" dirty="0"/>
              <a:t>	</a:t>
            </a:r>
            <a:r>
              <a:rPr lang="en-US" altLang="en-US" sz="3200" dirty="0" smtClean="0"/>
              <a:t>          Patrick Leser and Paul Leser, NASA Langley</a:t>
            </a:r>
          </a:p>
          <a:p>
            <a:r>
              <a:rPr lang="en-US" altLang="en-US" sz="3200" dirty="0" smtClean="0"/>
              <a:t>Rick Russell, NASA Kennedy</a:t>
            </a:r>
          </a:p>
          <a:p>
            <a:r>
              <a:rPr lang="en-US" altLang="en-US" sz="3200" dirty="0" smtClean="0"/>
              <a:t>        Heather </a:t>
            </a:r>
            <a:r>
              <a:rPr lang="en-US" altLang="en-US" sz="3200" dirty="0" err="1" smtClean="0"/>
              <a:t>Hickmann</a:t>
            </a:r>
            <a:r>
              <a:rPr lang="en-US" altLang="en-US" sz="3200" dirty="0" smtClean="0"/>
              <a:t>, NASA Glenn</a:t>
            </a:r>
          </a:p>
          <a:p>
            <a:endParaRPr lang="en-US" altLang="en-US" dirty="0"/>
          </a:p>
          <a:p>
            <a:endParaRPr lang="en-US" altLang="en-US" dirty="0" smtClean="0"/>
          </a:p>
          <a:p>
            <a:endParaRPr lang="en-US" altLang="en-US" dirty="0" smtClean="0"/>
          </a:p>
          <a:p>
            <a:r>
              <a:rPr lang="en-US" altLang="en-US" sz="2500" dirty="0" smtClean="0"/>
              <a:t>TMS Verification &amp; Validation Seminar, October 20, 2020</a:t>
            </a:r>
            <a:endParaRPr lang="en-US" sz="2500" dirty="0"/>
          </a:p>
        </p:txBody>
      </p:sp>
      <p:sp>
        <p:nvSpPr>
          <p:cNvPr id="4" name="Slide Number Placeholder 3"/>
          <p:cNvSpPr>
            <a:spLocks noGrp="1"/>
          </p:cNvSpPr>
          <p:nvPr>
            <p:ph type="sldNum" sz="quarter" idx="4294967295"/>
          </p:nvPr>
        </p:nvSpPr>
        <p:spPr>
          <a:xfrm>
            <a:off x="11712575" y="6492875"/>
            <a:ext cx="479425" cy="365125"/>
          </a:xfrm>
        </p:spPr>
        <p:txBody>
          <a:bodyPr/>
          <a:lstStyle/>
          <a:p>
            <a:fld id="{3ACF1BEE-6F89-438A-890D-386550F99E2E}" type="slidenum">
              <a:rPr lang="en-US" smtClean="0"/>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 Overview</a:t>
            </a:r>
            <a:endParaRPr lang="en-US" dirty="0"/>
          </a:p>
        </p:txBody>
      </p:sp>
      <p:sp>
        <p:nvSpPr>
          <p:cNvPr id="3" name="Slide Number Placeholder 2"/>
          <p:cNvSpPr>
            <a:spLocks noGrp="1"/>
          </p:cNvSpPr>
          <p:nvPr>
            <p:ph type="sldNum" sz="quarter" idx="12"/>
          </p:nvPr>
        </p:nvSpPr>
        <p:spPr/>
        <p:txBody>
          <a:bodyPr/>
          <a:lstStyle/>
          <a:p>
            <a:fld id="{3ACF1BEE-6F89-438A-890D-386550F99E2E}" type="slidenum">
              <a:rPr lang="en-US" smtClean="0"/>
              <a:t>2</a:t>
            </a:fld>
            <a:endParaRPr lang="en-US"/>
          </a:p>
        </p:txBody>
      </p:sp>
      <p:sp>
        <p:nvSpPr>
          <p:cNvPr id="4" name="Rectangle 3"/>
          <p:cNvSpPr/>
          <p:nvPr/>
        </p:nvSpPr>
        <p:spPr>
          <a:xfrm>
            <a:off x="192708" y="1133595"/>
            <a:ext cx="5903292" cy="5153334"/>
          </a:xfrm>
          <a:prstGeom prst="rect">
            <a:avLst/>
          </a:prstGeom>
        </p:spPr>
        <p:txBody>
          <a:bodyPr wrap="square">
            <a:spAutoFit/>
          </a:bodyPr>
          <a:lstStyle/>
          <a:p>
            <a:pPr>
              <a:lnSpc>
                <a:spcPct val="107000"/>
              </a:lnSpc>
              <a:spcAft>
                <a:spcPts val="800"/>
              </a:spcAft>
            </a:pPr>
            <a:r>
              <a:rPr lang="en-US" b="1" u="sng" dirty="0" smtClean="0">
                <a:latin typeface="Calibri" panose="020F0502020204030204" pitchFamily="34" charset="0"/>
                <a:ea typeface="Calibri" panose="020F0502020204030204" pitchFamily="34" charset="0"/>
                <a:cs typeface="Times New Roman" panose="02020603050405020304" pitchFamily="18" charset="0"/>
              </a:rPr>
              <a:t>“Step 2” in flowchart</a:t>
            </a:r>
            <a:r>
              <a:rPr lang="en-US" dirty="0" smtClean="0">
                <a:latin typeface="Calibri" panose="020F0502020204030204" pitchFamily="34" charset="0"/>
                <a:ea typeface="Calibri" panose="020F0502020204030204" pitchFamily="34" charset="0"/>
                <a:cs typeface="Times New Roman" panose="02020603050405020304" pitchFamily="18" charset="0"/>
              </a:rPr>
              <a:t>:  experiment-design </a:t>
            </a:r>
            <a:r>
              <a:rPr lang="en-US" dirty="0">
                <a:latin typeface="Calibri" panose="020F0502020204030204" pitchFamily="34" charset="0"/>
                <a:ea typeface="Calibri" panose="020F0502020204030204" pitchFamily="34" charset="0"/>
                <a:cs typeface="Times New Roman" panose="02020603050405020304" pitchFamily="18" charset="0"/>
              </a:rPr>
              <a:t>stage comes early in the V&amp;V process and requires a close collaboration between modelers and experimentalists.  </a:t>
            </a:r>
            <a:endParaRPr lang="en-US" dirty="0" smtClean="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b="1" u="sng" dirty="0" smtClean="0">
                <a:latin typeface="Calibri" panose="020F0502020204030204" pitchFamily="34" charset="0"/>
                <a:ea typeface="Calibri" panose="020F0502020204030204" pitchFamily="34" charset="0"/>
                <a:cs typeface="Times New Roman" panose="02020603050405020304" pitchFamily="18" charset="0"/>
              </a:rPr>
              <a:t>Objectives</a:t>
            </a:r>
            <a:r>
              <a:rPr lang="en-US" dirty="0" smtClean="0">
                <a:latin typeface="Calibri" panose="020F0502020204030204" pitchFamily="34" charset="0"/>
                <a:ea typeface="Calibri" panose="020F0502020204030204" pitchFamily="34" charset="0"/>
                <a:cs typeface="Times New Roman" panose="02020603050405020304" pitchFamily="18" charset="0"/>
              </a:rPr>
              <a:t>:  </a:t>
            </a:r>
          </a:p>
          <a:p>
            <a:pPr marL="342900" indent="-342900">
              <a:lnSpc>
                <a:spcPct val="107000"/>
              </a:lnSpc>
              <a:spcAft>
                <a:spcPts val="800"/>
              </a:spcAft>
              <a:buAutoNum type="arabicParenR"/>
            </a:pPr>
            <a:r>
              <a:rPr lang="en-US" dirty="0" smtClean="0">
                <a:latin typeface="Calibri" panose="020F0502020204030204" pitchFamily="34" charset="0"/>
                <a:ea typeface="Calibri" panose="020F0502020204030204" pitchFamily="34" charset="0"/>
                <a:cs typeface="Times New Roman" panose="02020603050405020304" pitchFamily="18" charset="0"/>
              </a:rPr>
              <a:t>design </a:t>
            </a:r>
            <a:r>
              <a:rPr lang="en-US" dirty="0">
                <a:latin typeface="Calibri" panose="020F0502020204030204" pitchFamily="34" charset="0"/>
                <a:ea typeface="Calibri" panose="020F0502020204030204" pitchFamily="34" charset="0"/>
                <a:cs typeface="Times New Roman" panose="02020603050405020304" pitchFamily="18" charset="0"/>
              </a:rPr>
              <a:t>an experiment wherein the quantities of interest (</a:t>
            </a:r>
            <a:r>
              <a:rPr lang="en-US" dirty="0" err="1">
                <a:latin typeface="Calibri" panose="020F0502020204030204" pitchFamily="34" charset="0"/>
                <a:ea typeface="Calibri" panose="020F0502020204030204" pitchFamily="34" charset="0"/>
                <a:cs typeface="Times New Roman" panose="02020603050405020304" pitchFamily="18" charset="0"/>
              </a:rPr>
              <a:t>QoIs</a:t>
            </a:r>
            <a:r>
              <a:rPr lang="en-US" dirty="0">
                <a:latin typeface="Calibri" panose="020F0502020204030204" pitchFamily="34" charset="0"/>
                <a:ea typeface="Calibri" panose="020F0502020204030204" pitchFamily="34" charset="0"/>
                <a:cs typeface="Times New Roman" panose="02020603050405020304" pitchFamily="18" charset="0"/>
              </a:rPr>
              <a:t>) to serve as a validation basis are defined.  </a:t>
            </a:r>
            <a:endParaRPr lang="en-US" dirty="0" smtClean="0">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AutoNum type="arabicParenR"/>
            </a:pPr>
            <a:r>
              <a:rPr lang="en-US" dirty="0">
                <a:latin typeface="Calibri" panose="020F0502020204030204" pitchFamily="34" charset="0"/>
                <a:ea typeface="Calibri" panose="020F0502020204030204" pitchFamily="34" charset="0"/>
                <a:cs typeface="Times New Roman" panose="02020603050405020304" pitchFamily="18" charset="0"/>
              </a:rPr>
              <a:t>p</a:t>
            </a:r>
            <a:r>
              <a:rPr lang="en-US" dirty="0" smtClean="0">
                <a:latin typeface="Calibri" panose="020F0502020204030204" pitchFamily="34" charset="0"/>
                <a:ea typeface="Calibri" panose="020F0502020204030204" pitchFamily="34" charset="0"/>
                <a:cs typeface="Times New Roman" panose="02020603050405020304" pitchFamily="18" charset="0"/>
              </a:rPr>
              <a:t>rovide effective assessment of computational-model accuracy.</a:t>
            </a:r>
          </a:p>
          <a:p>
            <a:pPr>
              <a:lnSpc>
                <a:spcPct val="107000"/>
              </a:lnSpc>
              <a:spcAft>
                <a:spcPts val="800"/>
              </a:spcAft>
            </a:pPr>
            <a:r>
              <a:rPr lang="en-US" b="1" u="sng" dirty="0" smtClean="0">
                <a:latin typeface="Calibri" panose="020F0502020204030204" pitchFamily="34" charset="0"/>
                <a:ea typeface="Calibri" panose="020F0502020204030204" pitchFamily="34" charset="0"/>
                <a:cs typeface="Times New Roman" panose="02020603050405020304" pitchFamily="18" charset="0"/>
              </a:rPr>
              <a:t>Modeler</a:t>
            </a:r>
            <a:r>
              <a:rPr lang="en-US" dirty="0" smtClean="0">
                <a:latin typeface="Calibri" panose="020F0502020204030204" pitchFamily="34" charset="0"/>
                <a:ea typeface="Calibri" panose="020F0502020204030204" pitchFamily="34" charset="0"/>
                <a:cs typeface="Times New Roman" panose="02020603050405020304" pitchFamily="18" charset="0"/>
              </a:rPr>
              <a:t>:  specify </a:t>
            </a:r>
            <a:r>
              <a:rPr lang="en-US" dirty="0">
                <a:latin typeface="Calibri" panose="020F0502020204030204" pitchFamily="34" charset="0"/>
                <a:ea typeface="Calibri" panose="020F0502020204030204" pitchFamily="34" charset="0"/>
                <a:cs typeface="Times New Roman" panose="02020603050405020304" pitchFamily="18" charset="0"/>
              </a:rPr>
              <a:t>those </a:t>
            </a:r>
            <a:r>
              <a:rPr lang="en-US" dirty="0" err="1">
                <a:latin typeface="Calibri" panose="020F0502020204030204" pitchFamily="34" charset="0"/>
                <a:ea typeface="Calibri" panose="020F0502020204030204" pitchFamily="34" charset="0"/>
                <a:cs typeface="Times New Roman" panose="02020603050405020304" pitchFamily="18" charset="0"/>
              </a:rPr>
              <a:t>QoIs</a:t>
            </a:r>
            <a:r>
              <a:rPr lang="en-US" dirty="0">
                <a:latin typeface="Calibri" panose="020F0502020204030204" pitchFamily="34" charset="0"/>
                <a:ea typeface="Calibri" panose="020F0502020204030204" pitchFamily="34" charset="0"/>
                <a:cs typeface="Times New Roman" panose="02020603050405020304" pitchFamily="18" charset="0"/>
              </a:rPr>
              <a:t> along with all model-prediction assumptions and physical limitations to their validity. </a:t>
            </a:r>
            <a:endParaRPr lang="en-US" dirty="0" smtClean="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b="1" u="sng" dirty="0" smtClean="0">
                <a:latin typeface="Calibri" panose="020F0502020204030204" pitchFamily="34" charset="0"/>
                <a:ea typeface="Calibri" panose="020F0502020204030204" pitchFamily="34" charset="0"/>
                <a:cs typeface="Times New Roman" panose="02020603050405020304" pitchFamily="18" charset="0"/>
              </a:rPr>
              <a:t>Experimentalist</a:t>
            </a:r>
            <a:r>
              <a:rPr lang="en-US" dirty="0" smtClean="0">
                <a:latin typeface="Calibri" panose="020F0502020204030204" pitchFamily="34" charset="0"/>
                <a:ea typeface="Calibri" panose="020F0502020204030204" pitchFamily="34" charset="0"/>
                <a:cs typeface="Times New Roman" panose="02020603050405020304" pitchFamily="18" charset="0"/>
              </a:rPr>
              <a:t>: design </a:t>
            </a:r>
            <a:r>
              <a:rPr lang="en-US" dirty="0">
                <a:latin typeface="Calibri" panose="020F0502020204030204" pitchFamily="34" charset="0"/>
                <a:ea typeface="Calibri" panose="020F0502020204030204" pitchFamily="34" charset="0"/>
                <a:cs typeface="Times New Roman" panose="02020603050405020304" pitchFamily="18" charset="0"/>
              </a:rPr>
              <a:t>an experiment in which those </a:t>
            </a:r>
            <a:r>
              <a:rPr lang="en-US" dirty="0" err="1">
                <a:latin typeface="Calibri" panose="020F0502020204030204" pitchFamily="34" charset="0"/>
                <a:ea typeface="Calibri" panose="020F0502020204030204" pitchFamily="34" charset="0"/>
                <a:cs typeface="Times New Roman" panose="02020603050405020304" pitchFamily="18" charset="0"/>
              </a:rPr>
              <a:t>QoIs</a:t>
            </a:r>
            <a:r>
              <a:rPr lang="en-US" dirty="0">
                <a:latin typeface="Calibri" panose="020F0502020204030204" pitchFamily="34" charset="0"/>
                <a:ea typeface="Calibri" panose="020F0502020204030204" pitchFamily="34" charset="0"/>
                <a:cs typeface="Times New Roman" panose="02020603050405020304" pitchFamily="18" charset="0"/>
              </a:rPr>
              <a:t> can be reliably measured and compared directly with the model predictions.  </a:t>
            </a:r>
            <a:endParaRPr lang="en-US" dirty="0" smtClean="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b="1" dirty="0" smtClean="0">
                <a:latin typeface="Calibri" panose="020F0502020204030204" pitchFamily="34" charset="0"/>
                <a:ea typeface="Calibri" panose="020F0502020204030204" pitchFamily="34" charset="0"/>
                <a:cs typeface="Times New Roman" panose="02020603050405020304" pitchFamily="18" charset="0"/>
              </a:rPr>
              <a:t>Following discussions of the main tasks </a:t>
            </a:r>
            <a:r>
              <a:rPr lang="en-US" b="1" dirty="0">
                <a:latin typeface="Calibri" panose="020F0502020204030204" pitchFamily="34" charset="0"/>
                <a:ea typeface="Calibri" panose="020F0502020204030204" pitchFamily="34" charset="0"/>
                <a:cs typeface="Times New Roman" panose="02020603050405020304" pitchFamily="18" charset="0"/>
              </a:rPr>
              <a:t>are complemented with a few examples from practice to provide context.</a:t>
            </a:r>
          </a:p>
        </p:txBody>
      </p:sp>
      <p:pic>
        <p:nvPicPr>
          <p:cNvPr id="5" name="Picture 2" descr="https://lh4.googleusercontent.com/RwX4yQUOlUrmWVggV7ohAIabLdfbvcjRMyL41HnAhNG96XSsD-rs28Po1fka5o3Zo9KIEb8yj6ghjNiVub-t4fEnL6zdJlacFPgDnHTydWTGGLLj2cpoysRLOr_QeHNEYCvJqj7J"/>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4691" y="943231"/>
            <a:ext cx="5717309" cy="55340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4222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Validation is the Goal</a:t>
            </a:r>
            <a:endParaRPr lang="en-US" dirty="0"/>
          </a:p>
        </p:txBody>
      </p:sp>
      <p:sp>
        <p:nvSpPr>
          <p:cNvPr id="3" name="Slide Number Placeholder 2"/>
          <p:cNvSpPr>
            <a:spLocks noGrp="1"/>
          </p:cNvSpPr>
          <p:nvPr>
            <p:ph type="sldNum" sz="quarter" idx="12"/>
          </p:nvPr>
        </p:nvSpPr>
        <p:spPr/>
        <p:txBody>
          <a:bodyPr/>
          <a:lstStyle/>
          <a:p>
            <a:fld id="{3ACF1BEE-6F89-438A-890D-386550F99E2E}" type="slidenum">
              <a:rPr lang="en-US" smtClean="0"/>
              <a:t>3</a:t>
            </a:fld>
            <a:endParaRPr lang="en-US"/>
          </a:p>
        </p:txBody>
      </p:sp>
      <p:sp>
        <p:nvSpPr>
          <p:cNvPr id="4" name="Rectangle 3"/>
          <p:cNvSpPr/>
          <p:nvPr/>
        </p:nvSpPr>
        <p:spPr>
          <a:xfrm>
            <a:off x="99392" y="1427691"/>
            <a:ext cx="6326908" cy="4555093"/>
          </a:xfrm>
          <a:prstGeom prst="rect">
            <a:avLst/>
          </a:prstGeom>
        </p:spPr>
        <p:txBody>
          <a:bodyPr wrap="square">
            <a:spAutoFit/>
          </a:bodyPr>
          <a:lstStyle/>
          <a:p>
            <a:pPr>
              <a:spcAft>
                <a:spcPts val="600"/>
              </a:spcAft>
            </a:pPr>
            <a:r>
              <a:rPr lang="en-US" sz="1600" b="1" i="1" u="sng" dirty="0">
                <a:solidFill>
                  <a:srgbClr val="000000"/>
                </a:solidFill>
                <a:latin typeface="Arial" panose="020B0604020202020204" pitchFamily="34" charset="0"/>
              </a:rPr>
              <a:t>Definition</a:t>
            </a:r>
          </a:p>
          <a:p>
            <a:r>
              <a:rPr lang="en-US" sz="1400" b="1" dirty="0" smtClean="0">
                <a:solidFill>
                  <a:srgbClr val="C00000"/>
                </a:solidFill>
                <a:latin typeface="Arial" panose="020B0604020202020204" pitchFamily="34" charset="0"/>
              </a:rPr>
              <a:t>“In </a:t>
            </a:r>
            <a:r>
              <a:rPr lang="en-US" sz="1400" b="1" dirty="0">
                <a:solidFill>
                  <a:srgbClr val="C00000"/>
                </a:solidFill>
                <a:latin typeface="Arial" panose="020B0604020202020204" pitchFamily="34" charset="0"/>
              </a:rPr>
              <a:t>the broadest sense, validation of a computational model refers to the process of determining the degree to which the computational model is an accurate representation of physical reality from the perspective of the intended uses of the </a:t>
            </a:r>
            <a:r>
              <a:rPr lang="en-US" sz="1400" b="1" dirty="0" smtClean="0">
                <a:solidFill>
                  <a:srgbClr val="C00000"/>
                </a:solidFill>
                <a:latin typeface="Arial" panose="020B0604020202020204" pitchFamily="34" charset="0"/>
              </a:rPr>
              <a:t>model”</a:t>
            </a:r>
          </a:p>
          <a:p>
            <a:endParaRPr lang="en-US" sz="1400" dirty="0" smtClean="0">
              <a:solidFill>
                <a:srgbClr val="000000"/>
              </a:solidFill>
              <a:latin typeface="Arial" panose="020B0604020202020204" pitchFamily="34" charset="0"/>
            </a:endParaRPr>
          </a:p>
          <a:p>
            <a:pPr marL="171450" indent="-171450">
              <a:buFont typeface="Arial" panose="020B0604020202020204" pitchFamily="34" charset="0"/>
              <a:buChar char="•"/>
            </a:pPr>
            <a:r>
              <a:rPr lang="en-US" sz="1400" dirty="0" smtClean="0">
                <a:solidFill>
                  <a:srgbClr val="000000"/>
                </a:solidFill>
                <a:latin typeface="Arial" panose="020B0604020202020204" pitchFamily="34" charset="0"/>
              </a:rPr>
              <a:t>There are no universally validated models:  comparison </a:t>
            </a:r>
            <a:r>
              <a:rPr lang="en-US" sz="1400" dirty="0">
                <a:solidFill>
                  <a:srgbClr val="000000"/>
                </a:solidFill>
                <a:latin typeface="Arial" panose="020B0604020202020204" pitchFamily="34" charset="0"/>
              </a:rPr>
              <a:t>of the model to empirical data </a:t>
            </a:r>
            <a:r>
              <a:rPr lang="en-US" sz="1400" dirty="0" smtClean="0">
                <a:solidFill>
                  <a:srgbClr val="000000"/>
                </a:solidFill>
                <a:latin typeface="Arial" panose="020B0604020202020204" pitchFamily="34" charset="0"/>
              </a:rPr>
              <a:t>is assessed for particular </a:t>
            </a:r>
            <a:r>
              <a:rPr lang="en-US" sz="1400" dirty="0">
                <a:solidFill>
                  <a:srgbClr val="000000"/>
                </a:solidFill>
                <a:latin typeface="Arial" panose="020B0604020202020204" pitchFamily="34" charset="0"/>
              </a:rPr>
              <a:t>use </a:t>
            </a:r>
            <a:r>
              <a:rPr lang="en-US" sz="1400" dirty="0" smtClean="0">
                <a:solidFill>
                  <a:srgbClr val="000000"/>
                </a:solidFill>
                <a:latin typeface="Arial" panose="020B0604020202020204" pitchFamily="34" charset="0"/>
              </a:rPr>
              <a:t>cases. </a:t>
            </a:r>
          </a:p>
          <a:p>
            <a:endParaRPr lang="en-US" sz="1200" dirty="0" smtClean="0">
              <a:solidFill>
                <a:srgbClr val="000000"/>
              </a:solidFill>
              <a:latin typeface="Arial" panose="020B0604020202020204" pitchFamily="34" charset="0"/>
            </a:endParaRPr>
          </a:p>
          <a:p>
            <a:pPr>
              <a:spcAft>
                <a:spcPts val="600"/>
              </a:spcAft>
            </a:pPr>
            <a:r>
              <a:rPr lang="en-US" sz="1600" b="1" i="1" u="sng" dirty="0">
                <a:solidFill>
                  <a:srgbClr val="000000"/>
                </a:solidFill>
                <a:latin typeface="Arial" panose="020B0604020202020204" pitchFamily="34" charset="0"/>
              </a:rPr>
              <a:t>Robust Recommended Practices</a:t>
            </a:r>
          </a:p>
          <a:p>
            <a:pPr marL="342900" indent="-342900">
              <a:buFont typeface="+mj-lt"/>
              <a:buAutoNum type="arabicParenR"/>
            </a:pPr>
            <a:r>
              <a:rPr lang="en-US" sz="1400" dirty="0" smtClean="0">
                <a:solidFill>
                  <a:srgbClr val="000000"/>
                </a:solidFill>
                <a:latin typeface="Arial" panose="020B0604020202020204" pitchFamily="34" charset="0"/>
              </a:rPr>
              <a:t>rigorous </a:t>
            </a:r>
            <a:r>
              <a:rPr lang="en-US" sz="1400" dirty="0">
                <a:solidFill>
                  <a:srgbClr val="000000"/>
                </a:solidFill>
                <a:latin typeface="Arial" panose="020B0604020202020204" pitchFamily="34" charset="0"/>
              </a:rPr>
              <a:t>numerical testing to confirm whether the model represents the intended physics and physical space/domain; </a:t>
            </a:r>
            <a:endParaRPr lang="en-US" sz="1400" dirty="0" smtClean="0">
              <a:solidFill>
                <a:srgbClr val="000000"/>
              </a:solidFill>
              <a:latin typeface="Arial" panose="020B0604020202020204" pitchFamily="34" charset="0"/>
            </a:endParaRPr>
          </a:p>
          <a:p>
            <a:pPr marL="342900" indent="-342900">
              <a:buFont typeface="+mj-lt"/>
              <a:buAutoNum type="arabicParenR"/>
            </a:pPr>
            <a:r>
              <a:rPr lang="en-US" sz="1400" dirty="0" smtClean="0">
                <a:solidFill>
                  <a:srgbClr val="000000"/>
                </a:solidFill>
                <a:latin typeface="Arial" panose="020B0604020202020204" pitchFamily="34" charset="0"/>
              </a:rPr>
              <a:t>quantification agreement of </a:t>
            </a:r>
            <a:r>
              <a:rPr lang="en-US" sz="1400" dirty="0">
                <a:solidFill>
                  <a:srgbClr val="000000"/>
                </a:solidFill>
                <a:latin typeface="Arial" panose="020B0604020202020204" pitchFamily="34" charset="0"/>
              </a:rPr>
              <a:t>model </a:t>
            </a:r>
            <a:r>
              <a:rPr lang="en-US" sz="1400" dirty="0" smtClean="0">
                <a:solidFill>
                  <a:srgbClr val="000000"/>
                </a:solidFill>
                <a:latin typeface="Arial" panose="020B0604020202020204" pitchFamily="34" charset="0"/>
              </a:rPr>
              <a:t>with tests results, includes UQ </a:t>
            </a:r>
          </a:p>
          <a:p>
            <a:pPr marL="342900" indent="-342900">
              <a:buFont typeface="+mj-lt"/>
              <a:buAutoNum type="arabicParenR"/>
            </a:pPr>
            <a:r>
              <a:rPr lang="en-US" sz="1400" dirty="0" smtClean="0">
                <a:solidFill>
                  <a:srgbClr val="000000"/>
                </a:solidFill>
                <a:latin typeface="Arial" panose="020B0604020202020204" pitchFamily="34" charset="0"/>
              </a:rPr>
              <a:t>use </a:t>
            </a:r>
            <a:r>
              <a:rPr lang="en-US" sz="1400" dirty="0">
                <a:solidFill>
                  <a:srgbClr val="000000"/>
                </a:solidFill>
                <a:latin typeface="Arial" panose="020B0604020202020204" pitchFamily="34" charset="0"/>
              </a:rPr>
              <a:t>of data in validation as similar as possible to the real-world application of the computational model, </a:t>
            </a:r>
            <a:endParaRPr lang="en-US" sz="1400" dirty="0" smtClean="0">
              <a:solidFill>
                <a:srgbClr val="000000"/>
              </a:solidFill>
              <a:latin typeface="Arial" panose="020B0604020202020204" pitchFamily="34" charset="0"/>
            </a:endParaRPr>
          </a:p>
          <a:p>
            <a:pPr marL="342900" indent="-342900">
              <a:buFont typeface="+mj-lt"/>
              <a:buAutoNum type="arabicParenR"/>
            </a:pPr>
            <a:r>
              <a:rPr lang="en-US" sz="1400" dirty="0" smtClean="0">
                <a:solidFill>
                  <a:srgbClr val="000000"/>
                </a:solidFill>
                <a:latin typeface="Arial" panose="020B0604020202020204" pitchFamily="34" charset="0"/>
              </a:rPr>
              <a:t>ensure </a:t>
            </a:r>
            <a:r>
              <a:rPr lang="en-US" sz="1400" dirty="0">
                <a:solidFill>
                  <a:srgbClr val="000000"/>
                </a:solidFill>
                <a:latin typeface="Arial" panose="020B0604020202020204" pitchFamily="34" charset="0"/>
              </a:rPr>
              <a:t>the data used for validation has not been previously used in the development or execution of the computational </a:t>
            </a:r>
            <a:r>
              <a:rPr lang="en-US" sz="1400" dirty="0" smtClean="0">
                <a:solidFill>
                  <a:srgbClr val="000000"/>
                </a:solidFill>
                <a:latin typeface="Arial" panose="020B0604020202020204" pitchFamily="34" charset="0"/>
              </a:rPr>
              <a:t>model; </a:t>
            </a:r>
          </a:p>
          <a:p>
            <a:pPr marL="342900" indent="-342900">
              <a:buFont typeface="+mj-lt"/>
              <a:buAutoNum type="arabicParenR"/>
            </a:pPr>
            <a:r>
              <a:rPr lang="en-US" sz="1400" dirty="0" smtClean="0">
                <a:solidFill>
                  <a:srgbClr val="000000"/>
                </a:solidFill>
                <a:latin typeface="Arial" panose="020B0604020202020204" pitchFamily="34" charset="0"/>
              </a:rPr>
              <a:t>ensure </a:t>
            </a:r>
            <a:r>
              <a:rPr lang="en-US" sz="1400" dirty="0">
                <a:solidFill>
                  <a:srgbClr val="000000"/>
                </a:solidFill>
                <a:latin typeface="Arial" panose="020B0604020202020204" pitchFamily="34" charset="0"/>
              </a:rPr>
              <a:t>that the model and experiments should have similar error tolerance, standard deviation, and confidence levels; </a:t>
            </a:r>
            <a:r>
              <a:rPr lang="en-US" sz="1200" dirty="0"/>
              <a:t/>
            </a:r>
            <a:br>
              <a:rPr lang="en-US" sz="1200" dirty="0"/>
            </a:br>
            <a:endParaRPr lang="en-US" sz="1200" dirty="0"/>
          </a:p>
        </p:txBody>
      </p:sp>
      <p:pic>
        <p:nvPicPr>
          <p:cNvPr id="5" name="Picture 4"/>
          <p:cNvPicPr>
            <a:picLocks noChangeAspect="1"/>
          </p:cNvPicPr>
          <p:nvPr/>
        </p:nvPicPr>
        <p:blipFill rotWithShape="1">
          <a:blip r:embed="rId2"/>
          <a:srcRect t="7021"/>
          <a:stretch/>
        </p:blipFill>
        <p:spPr>
          <a:xfrm>
            <a:off x="6505435" y="1828799"/>
            <a:ext cx="5570786" cy="3260437"/>
          </a:xfrm>
          <a:prstGeom prst="rect">
            <a:avLst/>
          </a:prstGeom>
        </p:spPr>
      </p:pic>
    </p:spTree>
    <p:extLst>
      <p:ext uri="{BB962C8B-B14F-4D97-AF65-F5344CB8AC3E}">
        <p14:creationId xmlns:p14="http://schemas.microsoft.com/office/powerpoint/2010/main" val="5603823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Current and Recommended Practice</a:t>
            </a:r>
            <a:endParaRPr lang="en-US" dirty="0"/>
          </a:p>
        </p:txBody>
      </p:sp>
      <p:sp>
        <p:nvSpPr>
          <p:cNvPr id="3" name="Slide Number Placeholder 2"/>
          <p:cNvSpPr>
            <a:spLocks noGrp="1"/>
          </p:cNvSpPr>
          <p:nvPr>
            <p:ph type="sldNum" sz="quarter" idx="12"/>
          </p:nvPr>
        </p:nvSpPr>
        <p:spPr/>
        <p:txBody>
          <a:bodyPr/>
          <a:lstStyle/>
          <a:p>
            <a:fld id="{3ACF1BEE-6F89-438A-890D-386550F99E2E}" type="slidenum">
              <a:rPr lang="en-US" smtClean="0"/>
              <a:t>4</a:t>
            </a:fld>
            <a:endParaRPr lang="en-US"/>
          </a:p>
        </p:txBody>
      </p:sp>
      <p:sp>
        <p:nvSpPr>
          <p:cNvPr id="4" name="Rectangle 3"/>
          <p:cNvSpPr/>
          <p:nvPr/>
        </p:nvSpPr>
        <p:spPr>
          <a:xfrm>
            <a:off x="101601" y="1207927"/>
            <a:ext cx="6169890" cy="5047536"/>
          </a:xfrm>
          <a:prstGeom prst="rect">
            <a:avLst/>
          </a:prstGeom>
        </p:spPr>
        <p:txBody>
          <a:bodyPr wrap="square">
            <a:spAutoFit/>
          </a:bodyPr>
          <a:lstStyle/>
          <a:p>
            <a:pPr>
              <a:spcAft>
                <a:spcPts val="600"/>
              </a:spcAft>
            </a:pPr>
            <a:r>
              <a:rPr lang="en-US" sz="1600" b="1" i="1" u="sng" dirty="0" smtClean="0">
                <a:solidFill>
                  <a:srgbClr val="000000"/>
                </a:solidFill>
                <a:latin typeface="Arial" panose="020B0604020202020204" pitchFamily="34" charset="0"/>
              </a:rPr>
              <a:t>Current Shortcomings</a:t>
            </a:r>
            <a:r>
              <a:rPr lang="en-US" sz="1600" i="1" u="sng" dirty="0" smtClean="0">
                <a:solidFill>
                  <a:srgbClr val="000000"/>
                </a:solidFill>
                <a:latin typeface="Arial" panose="020B0604020202020204" pitchFamily="34" charset="0"/>
              </a:rPr>
              <a:t>:</a:t>
            </a:r>
            <a:endParaRPr lang="en-US" sz="1600" dirty="0"/>
          </a:p>
          <a:p>
            <a:pPr marL="228600" indent="-228600">
              <a:buFont typeface="+mj-lt"/>
              <a:buAutoNum type="arabicParenR"/>
            </a:pPr>
            <a:r>
              <a:rPr lang="en-US" sz="1400" dirty="0" smtClean="0">
                <a:solidFill>
                  <a:srgbClr val="000000"/>
                </a:solidFill>
                <a:latin typeface="Arial" panose="020B0604020202020204" pitchFamily="34" charset="0"/>
              </a:rPr>
              <a:t>Insufficient communication </a:t>
            </a:r>
            <a:r>
              <a:rPr lang="en-US" sz="1400" dirty="0">
                <a:solidFill>
                  <a:srgbClr val="000000"/>
                </a:solidFill>
                <a:latin typeface="Arial" panose="020B0604020202020204" pitchFamily="34" charset="0"/>
              </a:rPr>
              <a:t>between </a:t>
            </a:r>
            <a:r>
              <a:rPr lang="en-US" sz="1400" dirty="0" smtClean="0">
                <a:solidFill>
                  <a:srgbClr val="000000"/>
                </a:solidFill>
                <a:latin typeface="Arial" panose="020B0604020202020204" pitchFamily="34" charset="0"/>
              </a:rPr>
              <a:t>modeler/analyst </a:t>
            </a:r>
            <a:r>
              <a:rPr lang="en-US" sz="1400" dirty="0">
                <a:solidFill>
                  <a:srgbClr val="000000"/>
                </a:solidFill>
                <a:latin typeface="Arial" panose="020B0604020202020204" pitchFamily="34" charset="0"/>
              </a:rPr>
              <a:t>and </a:t>
            </a:r>
            <a:r>
              <a:rPr lang="en-US" sz="1400" dirty="0" smtClean="0">
                <a:solidFill>
                  <a:srgbClr val="000000"/>
                </a:solidFill>
                <a:latin typeface="Arial" panose="020B0604020202020204" pitchFamily="34" charset="0"/>
              </a:rPr>
              <a:t>experimentalist</a:t>
            </a:r>
          </a:p>
          <a:p>
            <a:pPr marL="228600" indent="-228600">
              <a:buFont typeface="+mj-lt"/>
              <a:buAutoNum type="arabicParenR"/>
            </a:pPr>
            <a:r>
              <a:rPr lang="en-US" sz="1400" dirty="0" smtClean="0">
                <a:solidFill>
                  <a:srgbClr val="000000"/>
                </a:solidFill>
                <a:latin typeface="Arial" panose="020B0604020202020204" pitchFamily="34" charset="0"/>
              </a:rPr>
              <a:t>Measurement </a:t>
            </a:r>
            <a:r>
              <a:rPr lang="en-US" sz="1400" dirty="0">
                <a:solidFill>
                  <a:srgbClr val="000000"/>
                </a:solidFill>
                <a:latin typeface="Arial" panose="020B0604020202020204" pitchFamily="34" charset="0"/>
              </a:rPr>
              <a:t>uncertainties and/or input data uncertainties </a:t>
            </a:r>
            <a:r>
              <a:rPr lang="en-US" sz="1400" dirty="0" smtClean="0">
                <a:solidFill>
                  <a:srgbClr val="000000"/>
                </a:solidFill>
                <a:latin typeface="Arial" panose="020B0604020202020204" pitchFamily="34" charset="0"/>
              </a:rPr>
              <a:t>not </a:t>
            </a:r>
            <a:r>
              <a:rPr lang="en-US" sz="1400" dirty="0">
                <a:solidFill>
                  <a:srgbClr val="000000"/>
                </a:solidFill>
                <a:latin typeface="Arial" panose="020B0604020202020204" pitchFamily="34" charset="0"/>
              </a:rPr>
              <a:t>rigorously investigated or </a:t>
            </a:r>
            <a:r>
              <a:rPr lang="en-US" sz="1400" dirty="0" smtClean="0">
                <a:solidFill>
                  <a:srgbClr val="000000"/>
                </a:solidFill>
                <a:latin typeface="Arial" panose="020B0604020202020204" pitchFamily="34" charset="0"/>
              </a:rPr>
              <a:t>reported</a:t>
            </a:r>
          </a:p>
          <a:p>
            <a:pPr marL="228600" indent="-228600">
              <a:buFont typeface="+mj-lt"/>
              <a:buAutoNum type="arabicParenR"/>
            </a:pPr>
            <a:r>
              <a:rPr lang="en-US" sz="1400" dirty="0">
                <a:solidFill>
                  <a:srgbClr val="000000"/>
                </a:solidFill>
                <a:latin typeface="Arial" panose="020B0604020202020204" pitchFamily="34" charset="0"/>
              </a:rPr>
              <a:t>D</a:t>
            </a:r>
            <a:r>
              <a:rPr lang="en-US" sz="1400" dirty="0" smtClean="0">
                <a:solidFill>
                  <a:srgbClr val="000000"/>
                </a:solidFill>
                <a:latin typeface="Arial" panose="020B0604020202020204" pitchFamily="34" charset="0"/>
              </a:rPr>
              <a:t>etailed mathematical model idealizations of the experiment are </a:t>
            </a:r>
            <a:r>
              <a:rPr lang="en-US" sz="1400" dirty="0">
                <a:solidFill>
                  <a:srgbClr val="000000"/>
                </a:solidFill>
                <a:latin typeface="Arial" panose="020B0604020202020204" pitchFamily="34" charset="0"/>
              </a:rPr>
              <a:t>commonly not </a:t>
            </a:r>
            <a:r>
              <a:rPr lang="en-US" sz="1400" dirty="0" smtClean="0">
                <a:solidFill>
                  <a:srgbClr val="000000"/>
                </a:solidFill>
                <a:latin typeface="Arial" panose="020B0604020202020204" pitchFamily="34" charset="0"/>
              </a:rPr>
              <a:t>reported </a:t>
            </a:r>
          </a:p>
          <a:p>
            <a:pPr marL="228600" indent="-228600">
              <a:buFont typeface="+mj-lt"/>
              <a:buAutoNum type="arabicParenR"/>
            </a:pPr>
            <a:r>
              <a:rPr lang="en-US" sz="1400" dirty="0" smtClean="0">
                <a:solidFill>
                  <a:srgbClr val="000000"/>
                </a:solidFill>
                <a:latin typeface="Arial" panose="020B0604020202020204" pitchFamily="34" charset="0"/>
              </a:rPr>
              <a:t>Lacking rigor (accuracy and UQ) in preliminary calculations</a:t>
            </a:r>
          </a:p>
          <a:p>
            <a:endParaRPr lang="en-US" sz="1400" dirty="0" smtClean="0">
              <a:solidFill>
                <a:srgbClr val="000000"/>
              </a:solidFill>
              <a:latin typeface="Arial" panose="020B0604020202020204" pitchFamily="34" charset="0"/>
            </a:endParaRPr>
          </a:p>
          <a:p>
            <a:pPr>
              <a:spcAft>
                <a:spcPts val="600"/>
              </a:spcAft>
            </a:pPr>
            <a:r>
              <a:rPr lang="en-US" sz="1600" b="1" i="1" u="sng" dirty="0" smtClean="0">
                <a:solidFill>
                  <a:srgbClr val="000000"/>
                </a:solidFill>
                <a:latin typeface="Arial" panose="020B0604020202020204" pitchFamily="34" charset="0"/>
              </a:rPr>
              <a:t>Recommended Practices</a:t>
            </a:r>
            <a:r>
              <a:rPr lang="en-US" sz="1600" i="1" u="sng" dirty="0" smtClean="0">
                <a:solidFill>
                  <a:srgbClr val="000000"/>
                </a:solidFill>
                <a:latin typeface="Arial" panose="020B0604020202020204" pitchFamily="34" charset="0"/>
              </a:rPr>
              <a:t>:</a:t>
            </a:r>
            <a:endParaRPr lang="en-US" sz="1600" dirty="0"/>
          </a:p>
          <a:p>
            <a:pPr marL="228600" indent="-228600">
              <a:buFont typeface="+mj-lt"/>
              <a:buAutoNum type="arabicParenR"/>
            </a:pPr>
            <a:r>
              <a:rPr lang="en-US" sz="1400" dirty="0" smtClean="0">
                <a:solidFill>
                  <a:srgbClr val="000000"/>
                </a:solidFill>
                <a:latin typeface="Arial" panose="020B0604020202020204" pitchFamily="34" charset="0"/>
              </a:rPr>
              <a:t>Modeler/analyst inform experimentalist </a:t>
            </a:r>
            <a:r>
              <a:rPr lang="en-US" sz="1400" dirty="0">
                <a:solidFill>
                  <a:srgbClr val="000000"/>
                </a:solidFill>
                <a:latin typeface="Arial" panose="020B0604020202020204" pitchFamily="34" charset="0"/>
              </a:rPr>
              <a:t>in advance the </a:t>
            </a:r>
            <a:r>
              <a:rPr lang="en-US" sz="1400" dirty="0" smtClean="0">
                <a:solidFill>
                  <a:srgbClr val="000000"/>
                </a:solidFill>
                <a:latin typeface="Arial" panose="020B0604020202020204" pitchFamily="34" charset="0"/>
              </a:rPr>
              <a:t>pertinent model </a:t>
            </a:r>
            <a:r>
              <a:rPr lang="en-US" sz="1400" dirty="0">
                <a:solidFill>
                  <a:srgbClr val="000000"/>
                </a:solidFill>
                <a:latin typeface="Arial" panose="020B0604020202020204" pitchFamily="34" charset="0"/>
              </a:rPr>
              <a:t>assumptions, approximations, and </a:t>
            </a:r>
            <a:r>
              <a:rPr lang="en-US" sz="1400" dirty="0" smtClean="0">
                <a:solidFill>
                  <a:srgbClr val="000000"/>
                </a:solidFill>
                <a:latin typeface="Arial" panose="020B0604020202020204" pitchFamily="34" charset="0"/>
              </a:rPr>
              <a:t>requisite </a:t>
            </a:r>
            <a:r>
              <a:rPr lang="en-US" sz="1400" dirty="0">
                <a:solidFill>
                  <a:srgbClr val="000000"/>
                </a:solidFill>
                <a:latin typeface="Arial" panose="020B0604020202020204" pitchFamily="34" charset="0"/>
              </a:rPr>
              <a:t>input </a:t>
            </a:r>
            <a:r>
              <a:rPr lang="en-US" sz="1400" dirty="0" smtClean="0">
                <a:solidFill>
                  <a:srgbClr val="000000"/>
                </a:solidFill>
                <a:latin typeface="Arial" panose="020B0604020202020204" pitchFamily="34" charset="0"/>
              </a:rPr>
              <a:t>data</a:t>
            </a:r>
          </a:p>
          <a:p>
            <a:pPr marL="573088" lvl="1" indent="-342900">
              <a:buFont typeface="+mj-lt"/>
              <a:buAutoNum type="alphaLcParenR"/>
            </a:pPr>
            <a:r>
              <a:rPr lang="en-US" sz="1400" dirty="0" smtClean="0">
                <a:solidFill>
                  <a:srgbClr val="000000"/>
                </a:solidFill>
                <a:latin typeface="Arial" panose="020B0604020202020204" pitchFamily="34" charset="0"/>
              </a:rPr>
              <a:t>assessment </a:t>
            </a:r>
            <a:r>
              <a:rPr lang="en-US" sz="1400" dirty="0">
                <a:solidFill>
                  <a:srgbClr val="000000"/>
                </a:solidFill>
                <a:latin typeface="Arial" panose="020B0604020202020204" pitchFamily="34" charset="0"/>
              </a:rPr>
              <a:t>of </a:t>
            </a:r>
            <a:r>
              <a:rPr lang="en-US" sz="1400" dirty="0" err="1" smtClean="0">
                <a:solidFill>
                  <a:srgbClr val="000000"/>
                </a:solidFill>
                <a:latin typeface="Arial" panose="020B0604020202020204" pitchFamily="34" charset="0"/>
              </a:rPr>
              <a:t>QoIs</a:t>
            </a:r>
            <a:r>
              <a:rPr lang="en-US" sz="1400" dirty="0" smtClean="0">
                <a:solidFill>
                  <a:srgbClr val="000000"/>
                </a:solidFill>
                <a:latin typeface="Arial" panose="020B0604020202020204" pitchFamily="34" charset="0"/>
              </a:rPr>
              <a:t> for </a:t>
            </a:r>
            <a:r>
              <a:rPr lang="en-US" sz="1400" dirty="0">
                <a:solidFill>
                  <a:srgbClr val="000000"/>
                </a:solidFill>
                <a:latin typeface="Arial" panose="020B0604020202020204" pitchFamily="34" charset="0"/>
              </a:rPr>
              <a:t>expected numerical </a:t>
            </a:r>
            <a:r>
              <a:rPr lang="en-US" sz="1400" dirty="0" smtClean="0">
                <a:solidFill>
                  <a:srgbClr val="000000"/>
                </a:solidFill>
                <a:latin typeface="Arial" panose="020B0604020202020204" pitchFamily="34" charset="0"/>
              </a:rPr>
              <a:t>behavior</a:t>
            </a:r>
          </a:p>
          <a:p>
            <a:pPr marL="228600" indent="-228600">
              <a:buFont typeface="+mj-lt"/>
              <a:buAutoNum type="arabicParenR"/>
            </a:pPr>
            <a:r>
              <a:rPr lang="en-US" sz="1400" dirty="0" smtClean="0">
                <a:solidFill>
                  <a:srgbClr val="000000"/>
                </a:solidFill>
                <a:latin typeface="Arial" panose="020B0604020202020204" pitchFamily="34" charset="0"/>
              </a:rPr>
              <a:t>Experimentalist inform </a:t>
            </a:r>
            <a:r>
              <a:rPr lang="en-US" sz="1400" dirty="0">
                <a:solidFill>
                  <a:srgbClr val="000000"/>
                </a:solidFill>
                <a:latin typeface="Arial" panose="020B0604020202020204" pitchFamily="34" charset="0"/>
              </a:rPr>
              <a:t>the </a:t>
            </a:r>
            <a:r>
              <a:rPr lang="en-US" sz="1400" dirty="0" smtClean="0">
                <a:solidFill>
                  <a:srgbClr val="000000"/>
                </a:solidFill>
                <a:latin typeface="Arial" panose="020B0604020202020204" pitchFamily="34" charset="0"/>
              </a:rPr>
              <a:t>modeler/analyst </a:t>
            </a:r>
            <a:r>
              <a:rPr lang="en-US" sz="1400" dirty="0">
                <a:solidFill>
                  <a:srgbClr val="000000"/>
                </a:solidFill>
                <a:latin typeface="Arial" panose="020B0604020202020204" pitchFamily="34" charset="0"/>
              </a:rPr>
              <a:t>of the </a:t>
            </a:r>
            <a:r>
              <a:rPr lang="en-US" sz="1400" dirty="0" smtClean="0">
                <a:solidFill>
                  <a:srgbClr val="000000"/>
                </a:solidFill>
                <a:latin typeface="Arial" panose="020B0604020202020204" pitchFamily="34" charset="0"/>
              </a:rPr>
              <a:t>planned test procedures, data acquisition, diagnostics, range </a:t>
            </a:r>
            <a:r>
              <a:rPr lang="en-US" sz="1400" dirty="0">
                <a:solidFill>
                  <a:srgbClr val="000000"/>
                </a:solidFill>
                <a:latin typeface="Arial" panose="020B0604020202020204" pitchFamily="34" charset="0"/>
              </a:rPr>
              <a:t>of </a:t>
            </a:r>
            <a:r>
              <a:rPr lang="en-US" sz="1400" dirty="0" smtClean="0">
                <a:solidFill>
                  <a:srgbClr val="000000"/>
                </a:solidFill>
                <a:latin typeface="Arial" panose="020B0604020202020204" pitchFamily="34" charset="0"/>
              </a:rPr>
              <a:t>possible conditions, </a:t>
            </a:r>
            <a:r>
              <a:rPr lang="en-US" sz="1400" dirty="0">
                <a:solidFill>
                  <a:srgbClr val="000000"/>
                </a:solidFill>
                <a:latin typeface="Arial" panose="020B0604020202020204" pitchFamily="34" charset="0"/>
              </a:rPr>
              <a:t>and </a:t>
            </a:r>
            <a:r>
              <a:rPr lang="en-US" sz="1400" dirty="0" smtClean="0">
                <a:solidFill>
                  <a:srgbClr val="000000"/>
                </a:solidFill>
                <a:latin typeface="Arial" panose="020B0604020202020204" pitchFamily="34" charset="0"/>
              </a:rPr>
              <a:t>pertinent uncertainties</a:t>
            </a:r>
          </a:p>
          <a:p>
            <a:pPr marL="228600" indent="-228600">
              <a:buFont typeface="+mj-lt"/>
              <a:buAutoNum type="arabicParenR"/>
            </a:pPr>
            <a:r>
              <a:rPr lang="en-US" sz="1400" dirty="0" smtClean="0">
                <a:solidFill>
                  <a:srgbClr val="000000"/>
                </a:solidFill>
                <a:latin typeface="Arial" panose="020B0604020202020204" pitchFamily="34" charset="0"/>
              </a:rPr>
              <a:t>Modeler/analyst and experimentalist agree on the following:</a:t>
            </a:r>
          </a:p>
          <a:p>
            <a:pPr marL="573088" lvl="1" indent="-342900">
              <a:buFont typeface="+mj-lt"/>
              <a:buAutoNum type="alphaLcParenR"/>
            </a:pPr>
            <a:r>
              <a:rPr lang="en-US" sz="1400" dirty="0" smtClean="0">
                <a:solidFill>
                  <a:srgbClr val="000000"/>
                </a:solidFill>
                <a:latin typeface="Arial" panose="020B0604020202020204" pitchFamily="34" charset="0"/>
              </a:rPr>
              <a:t>model-input parameters that will </a:t>
            </a:r>
            <a:r>
              <a:rPr lang="en-US" sz="1400" dirty="0">
                <a:solidFill>
                  <a:srgbClr val="000000"/>
                </a:solidFill>
                <a:latin typeface="Arial" panose="020B0604020202020204" pitchFamily="34" charset="0"/>
              </a:rPr>
              <a:t>be directly measured </a:t>
            </a:r>
            <a:r>
              <a:rPr lang="en-US" sz="1400" dirty="0" smtClean="0">
                <a:solidFill>
                  <a:srgbClr val="000000"/>
                </a:solidFill>
                <a:latin typeface="Arial" panose="020B0604020202020204" pitchFamily="34" charset="0"/>
              </a:rPr>
              <a:t>and others that will require calibration</a:t>
            </a:r>
          </a:p>
          <a:p>
            <a:pPr marL="573088" lvl="1" indent="-342900">
              <a:buFont typeface="+mj-lt"/>
              <a:buAutoNum type="alphaLcParenR"/>
            </a:pPr>
            <a:r>
              <a:rPr lang="en-US" sz="1400" dirty="0">
                <a:solidFill>
                  <a:srgbClr val="000000"/>
                </a:solidFill>
                <a:latin typeface="Arial" panose="020B0604020202020204" pitchFamily="34" charset="0"/>
              </a:rPr>
              <a:t>i</a:t>
            </a:r>
            <a:r>
              <a:rPr lang="en-US" sz="1400" dirty="0" smtClean="0">
                <a:solidFill>
                  <a:srgbClr val="000000"/>
                </a:solidFill>
                <a:latin typeface="Arial" panose="020B0604020202020204" pitchFamily="34" charset="0"/>
              </a:rPr>
              <a:t>dentification and documentation of uncertainties in the experimental </a:t>
            </a:r>
            <a:r>
              <a:rPr lang="en-US" sz="1400" dirty="0">
                <a:solidFill>
                  <a:srgbClr val="000000"/>
                </a:solidFill>
                <a:latin typeface="Arial" panose="020B0604020202020204" pitchFamily="34" charset="0"/>
              </a:rPr>
              <a:t>and </a:t>
            </a:r>
            <a:r>
              <a:rPr lang="en-US" sz="1400" dirty="0" smtClean="0">
                <a:solidFill>
                  <a:srgbClr val="000000"/>
                </a:solidFill>
                <a:latin typeface="Arial" panose="020B0604020202020204" pitchFamily="34" charset="0"/>
              </a:rPr>
              <a:t>preliminary calculations </a:t>
            </a:r>
          </a:p>
          <a:p>
            <a:pPr marL="573088" lvl="1" indent="-342900">
              <a:buFont typeface="+mj-lt"/>
              <a:buAutoNum type="alphaLcParenR"/>
            </a:pPr>
            <a:r>
              <a:rPr lang="en-US" sz="1400" dirty="0" smtClean="0">
                <a:solidFill>
                  <a:srgbClr val="000000"/>
                </a:solidFill>
                <a:latin typeface="Arial" panose="020B0604020202020204" pitchFamily="34" charset="0"/>
              </a:rPr>
              <a:t>initial </a:t>
            </a:r>
            <a:r>
              <a:rPr lang="en-US" sz="1400" dirty="0">
                <a:solidFill>
                  <a:srgbClr val="000000"/>
                </a:solidFill>
                <a:latin typeface="Arial" panose="020B0604020202020204" pitchFamily="34" charset="0"/>
              </a:rPr>
              <a:t>and boundary conditions in the experimental configuration, should be </a:t>
            </a:r>
            <a:r>
              <a:rPr lang="en-US" sz="1400" dirty="0" smtClean="0">
                <a:solidFill>
                  <a:srgbClr val="000000"/>
                </a:solidFill>
                <a:latin typeface="Arial" panose="020B0604020202020204" pitchFamily="34" charset="0"/>
              </a:rPr>
              <a:t>measured</a:t>
            </a:r>
            <a:r>
              <a:rPr lang="en-US" sz="1400" dirty="0">
                <a:solidFill>
                  <a:srgbClr val="000000"/>
                </a:solidFill>
                <a:latin typeface="Arial" panose="020B0604020202020204" pitchFamily="34" charset="0"/>
              </a:rPr>
              <a:t>, </a:t>
            </a:r>
            <a:r>
              <a:rPr lang="en-US" sz="1400" dirty="0" smtClean="0">
                <a:solidFill>
                  <a:srgbClr val="000000"/>
                </a:solidFill>
                <a:latin typeface="Arial" panose="020B0604020202020204" pitchFamily="34" charset="0"/>
              </a:rPr>
              <a:t>understood, </a:t>
            </a:r>
            <a:r>
              <a:rPr lang="en-US" sz="1400" dirty="0">
                <a:solidFill>
                  <a:srgbClr val="000000"/>
                </a:solidFill>
                <a:latin typeface="Arial" panose="020B0604020202020204" pitchFamily="34" charset="0"/>
              </a:rPr>
              <a:t>and </a:t>
            </a:r>
            <a:r>
              <a:rPr lang="en-US" sz="1400" dirty="0" smtClean="0">
                <a:solidFill>
                  <a:srgbClr val="000000"/>
                </a:solidFill>
                <a:latin typeface="Arial" panose="020B0604020202020204" pitchFamily="34" charset="0"/>
              </a:rPr>
              <a:t>incorporated</a:t>
            </a:r>
          </a:p>
        </p:txBody>
      </p:sp>
      <p:pic>
        <p:nvPicPr>
          <p:cNvPr id="5" name="Picture 4"/>
          <p:cNvPicPr>
            <a:picLocks noChangeAspect="1"/>
          </p:cNvPicPr>
          <p:nvPr/>
        </p:nvPicPr>
        <p:blipFill>
          <a:blip r:embed="rId2"/>
          <a:stretch>
            <a:fillRect/>
          </a:stretch>
        </p:blipFill>
        <p:spPr>
          <a:xfrm>
            <a:off x="6417604" y="1474938"/>
            <a:ext cx="5621671" cy="4513514"/>
          </a:xfrm>
          <a:prstGeom prst="rect">
            <a:avLst/>
          </a:prstGeom>
        </p:spPr>
      </p:pic>
    </p:spTree>
    <p:extLst>
      <p:ext uri="{BB962C8B-B14F-4D97-AF65-F5344CB8AC3E}">
        <p14:creationId xmlns:p14="http://schemas.microsoft.com/office/powerpoint/2010/main" val="25349480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b="1" dirty="0" smtClean="0"/>
              <a:t>Design </a:t>
            </a:r>
            <a:r>
              <a:rPr lang="en-US" sz="3200" b="1" dirty="0"/>
              <a:t>of Validation Experiments, and Preliminary Calculations</a:t>
            </a:r>
            <a:endParaRPr lang="en-US" sz="3200" dirty="0"/>
          </a:p>
        </p:txBody>
      </p:sp>
      <p:sp>
        <p:nvSpPr>
          <p:cNvPr id="3" name="Slide Number Placeholder 2"/>
          <p:cNvSpPr>
            <a:spLocks noGrp="1"/>
          </p:cNvSpPr>
          <p:nvPr>
            <p:ph type="sldNum" sz="quarter" idx="12"/>
          </p:nvPr>
        </p:nvSpPr>
        <p:spPr/>
        <p:txBody>
          <a:bodyPr/>
          <a:lstStyle/>
          <a:p>
            <a:fld id="{3ACF1BEE-6F89-438A-890D-386550F99E2E}" type="slidenum">
              <a:rPr lang="en-US" smtClean="0"/>
              <a:t>5</a:t>
            </a:fld>
            <a:endParaRPr lang="en-US"/>
          </a:p>
        </p:txBody>
      </p:sp>
      <p:graphicFrame>
        <p:nvGraphicFramePr>
          <p:cNvPr id="6" name="Diagram 5"/>
          <p:cNvGraphicFramePr/>
          <p:nvPr>
            <p:extLst>
              <p:ext uri="{D42A27DB-BD31-4B8C-83A1-F6EECF244321}">
                <p14:modId xmlns:p14="http://schemas.microsoft.com/office/powerpoint/2010/main" val="2787637427"/>
              </p:ext>
            </p:extLst>
          </p:nvPr>
        </p:nvGraphicFramePr>
        <p:xfrm>
          <a:off x="0" y="1290931"/>
          <a:ext cx="8128000" cy="47529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Diagram 6"/>
          <p:cNvGraphicFramePr/>
          <p:nvPr>
            <p:extLst>
              <p:ext uri="{D42A27DB-BD31-4B8C-83A1-F6EECF244321}">
                <p14:modId xmlns:p14="http://schemas.microsoft.com/office/powerpoint/2010/main" val="3311350808"/>
              </p:ext>
            </p:extLst>
          </p:nvPr>
        </p:nvGraphicFramePr>
        <p:xfrm>
          <a:off x="7228130" y="1340240"/>
          <a:ext cx="2397692" cy="456276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8" name="Diagram 7"/>
          <p:cNvGraphicFramePr/>
          <p:nvPr>
            <p:extLst>
              <p:ext uri="{D42A27DB-BD31-4B8C-83A1-F6EECF244321}">
                <p14:modId xmlns:p14="http://schemas.microsoft.com/office/powerpoint/2010/main" val="2982770869"/>
              </p:ext>
            </p:extLst>
          </p:nvPr>
        </p:nvGraphicFramePr>
        <p:xfrm>
          <a:off x="9651148" y="1183402"/>
          <a:ext cx="2397217" cy="4719601"/>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
        <p:nvSpPr>
          <p:cNvPr id="10" name="TextBox 9"/>
          <p:cNvSpPr txBox="1"/>
          <p:nvPr/>
        </p:nvSpPr>
        <p:spPr>
          <a:xfrm>
            <a:off x="3313961" y="6043890"/>
            <a:ext cx="6092950" cy="646331"/>
          </a:xfrm>
          <a:prstGeom prst="rect">
            <a:avLst/>
          </a:prstGeom>
          <a:noFill/>
        </p:spPr>
        <p:txBody>
          <a:bodyPr wrap="none" rtlCol="0">
            <a:spAutoFit/>
          </a:bodyPr>
          <a:lstStyle/>
          <a:p>
            <a:r>
              <a:rPr lang="en-US" dirty="0" smtClean="0"/>
              <a:t>Output:  </a:t>
            </a:r>
            <a:r>
              <a:rPr lang="en-US" b="1" dirty="0"/>
              <a:t>Maintain/preserve a record of all associated datasets</a:t>
            </a:r>
          </a:p>
          <a:p>
            <a:endParaRPr lang="en-US" dirty="0"/>
          </a:p>
        </p:txBody>
      </p:sp>
      <p:pic>
        <p:nvPicPr>
          <p:cNvPr id="12" name="Picture 11"/>
          <p:cNvPicPr/>
          <p:nvPr/>
        </p:nvPicPr>
        <p:blipFill>
          <a:blip r:embed="rId18"/>
          <a:stretch/>
        </p:blipFill>
        <p:spPr>
          <a:xfrm>
            <a:off x="109033" y="1238270"/>
            <a:ext cx="822960" cy="822960"/>
          </a:xfrm>
          <a:prstGeom prst="rect">
            <a:avLst/>
          </a:prstGeom>
          <a:ln w="28575">
            <a:solidFill>
              <a:schemeClr val="accent2">
                <a:lumMod val="75000"/>
              </a:schemeClr>
            </a:solidFill>
          </a:ln>
        </p:spPr>
      </p:pic>
      <p:pic>
        <p:nvPicPr>
          <p:cNvPr id="5" name="Picture 4"/>
          <p:cNvPicPr>
            <a:picLocks noChangeAspect="1"/>
          </p:cNvPicPr>
          <p:nvPr/>
        </p:nvPicPr>
        <p:blipFill>
          <a:blip r:embed="rId19"/>
          <a:stretch>
            <a:fillRect/>
          </a:stretch>
        </p:blipFill>
        <p:spPr>
          <a:xfrm>
            <a:off x="4755141" y="1238270"/>
            <a:ext cx="839353" cy="822960"/>
          </a:xfrm>
          <a:prstGeom prst="rect">
            <a:avLst/>
          </a:prstGeom>
          <a:ln w="28575">
            <a:solidFill>
              <a:schemeClr val="accent4">
                <a:lumMod val="60000"/>
                <a:lumOff val="40000"/>
              </a:schemeClr>
            </a:solidFill>
          </a:ln>
        </p:spPr>
      </p:pic>
      <p:pic>
        <p:nvPicPr>
          <p:cNvPr id="14" name="Picture 13"/>
          <p:cNvPicPr>
            <a:picLocks noChangeAspect="1"/>
          </p:cNvPicPr>
          <p:nvPr/>
        </p:nvPicPr>
        <p:blipFill>
          <a:blip r:embed="rId20"/>
          <a:stretch>
            <a:fillRect/>
          </a:stretch>
        </p:blipFill>
        <p:spPr>
          <a:xfrm>
            <a:off x="2391286" y="1238270"/>
            <a:ext cx="916479" cy="822960"/>
          </a:xfrm>
          <a:prstGeom prst="rect">
            <a:avLst/>
          </a:prstGeom>
          <a:ln w="28575">
            <a:solidFill>
              <a:schemeClr val="bg1">
                <a:lumMod val="50000"/>
              </a:schemeClr>
            </a:solidFill>
          </a:ln>
        </p:spPr>
      </p:pic>
      <p:pic>
        <p:nvPicPr>
          <p:cNvPr id="15" name="Picture 14"/>
          <p:cNvPicPr>
            <a:picLocks noChangeAspect="1"/>
          </p:cNvPicPr>
          <p:nvPr/>
        </p:nvPicPr>
        <p:blipFill>
          <a:blip r:embed="rId21"/>
          <a:stretch>
            <a:fillRect/>
          </a:stretch>
        </p:blipFill>
        <p:spPr>
          <a:xfrm>
            <a:off x="7327221" y="1289718"/>
            <a:ext cx="935915" cy="822960"/>
          </a:xfrm>
          <a:prstGeom prst="rect">
            <a:avLst/>
          </a:prstGeom>
          <a:ln w="28575">
            <a:solidFill>
              <a:schemeClr val="accent1">
                <a:lumMod val="60000"/>
                <a:lumOff val="40000"/>
              </a:schemeClr>
            </a:solidFill>
          </a:ln>
        </p:spPr>
      </p:pic>
      <p:graphicFrame>
        <p:nvGraphicFramePr>
          <p:cNvPr id="16" name="Diagram 15"/>
          <p:cNvGraphicFramePr/>
          <p:nvPr>
            <p:extLst>
              <p:ext uri="{D42A27DB-BD31-4B8C-83A1-F6EECF244321}">
                <p14:modId xmlns:p14="http://schemas.microsoft.com/office/powerpoint/2010/main" val="3698024472"/>
              </p:ext>
            </p:extLst>
          </p:nvPr>
        </p:nvGraphicFramePr>
        <p:xfrm>
          <a:off x="9778974" y="1267093"/>
          <a:ext cx="701955" cy="738907"/>
        </p:xfrm>
        <a:graphic>
          <a:graphicData uri="http://schemas.openxmlformats.org/drawingml/2006/diagram">
            <dgm:relIds xmlns:dgm="http://schemas.openxmlformats.org/drawingml/2006/diagram" xmlns:r="http://schemas.openxmlformats.org/officeDocument/2006/relationships" r:dm="rId22" r:lo="rId23" r:qs="rId24" r:cs="rId25"/>
          </a:graphicData>
        </a:graphic>
      </p:graphicFrame>
    </p:spTree>
    <p:extLst>
      <p:ext uri="{BB962C8B-B14F-4D97-AF65-F5344CB8AC3E}">
        <p14:creationId xmlns:p14="http://schemas.microsoft.com/office/powerpoint/2010/main" val="22629333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 name="CustomShape 5"/>
          <p:cNvSpPr/>
          <p:nvPr/>
        </p:nvSpPr>
        <p:spPr>
          <a:xfrm>
            <a:off x="1394509" y="1032403"/>
            <a:ext cx="9959290" cy="622016"/>
          </a:xfrm>
          <a:prstGeom prst="rect">
            <a:avLst/>
          </a:prstGeom>
          <a:noFill/>
          <a:ln>
            <a:noFill/>
          </a:ln>
        </p:spPr>
        <p:style>
          <a:lnRef idx="0">
            <a:scrgbClr r="0" g="0" b="0"/>
          </a:lnRef>
          <a:fillRef idx="0">
            <a:scrgbClr r="0" g="0" b="0"/>
          </a:fillRef>
          <a:effectRef idx="0">
            <a:scrgbClr r="0" g="0" b="0"/>
          </a:effectRef>
          <a:fontRef idx="minor"/>
        </p:style>
        <p:txBody>
          <a:bodyPr lIns="61209" tIns="30605" rIns="61209" bIns="30605"/>
          <a:lstStyle/>
          <a:p>
            <a:r>
              <a:rPr lang="en-US" sz="2400" b="1" spc="-1" dirty="0" smtClean="0">
                <a:solidFill>
                  <a:srgbClr val="000000"/>
                </a:solidFill>
                <a:uFill>
                  <a:solidFill>
                    <a:srgbClr val="FFFFFF"/>
                  </a:solidFill>
                </a:uFill>
                <a:latin typeface="Arial"/>
                <a:ea typeface="DejaVu Sans"/>
              </a:rPr>
              <a:t>Determine </a:t>
            </a:r>
            <a:r>
              <a:rPr lang="en-US" sz="2400" b="1" spc="-1" dirty="0" err="1" smtClean="0">
                <a:solidFill>
                  <a:srgbClr val="000000"/>
                </a:solidFill>
                <a:uFill>
                  <a:solidFill>
                    <a:srgbClr val="FFFFFF"/>
                  </a:solidFill>
                </a:uFill>
                <a:latin typeface="Arial"/>
                <a:ea typeface="DejaVu Sans"/>
              </a:rPr>
              <a:t>QoIs</a:t>
            </a:r>
            <a:r>
              <a:rPr lang="en-US" sz="2400" b="1" spc="-1" dirty="0" smtClean="0">
                <a:solidFill>
                  <a:srgbClr val="000000"/>
                </a:solidFill>
                <a:uFill>
                  <a:solidFill>
                    <a:srgbClr val="FFFFFF"/>
                  </a:solidFill>
                </a:uFill>
                <a:latin typeface="Arial"/>
                <a:ea typeface="DejaVu Sans"/>
              </a:rPr>
              <a:t>: Unstable crack growth in welded pressure vessel Define Intent:  EAC* under elastic-plastic conditions</a:t>
            </a:r>
            <a:endParaRPr lang="en-US" sz="2400" b="1" spc="-1" dirty="0">
              <a:solidFill>
                <a:srgbClr val="000000"/>
              </a:solidFill>
              <a:uFill>
                <a:solidFill>
                  <a:srgbClr val="FFFFFF"/>
                </a:solidFill>
              </a:uFill>
              <a:latin typeface="Arial"/>
            </a:endParaRPr>
          </a:p>
        </p:txBody>
      </p:sp>
      <p:sp>
        <p:nvSpPr>
          <p:cNvPr id="2" name="Title 1"/>
          <p:cNvSpPr>
            <a:spLocks noGrp="1"/>
          </p:cNvSpPr>
          <p:nvPr>
            <p:ph type="title"/>
          </p:nvPr>
        </p:nvSpPr>
        <p:spPr/>
        <p:txBody>
          <a:bodyPr/>
          <a:lstStyle/>
          <a:p>
            <a:r>
              <a:rPr lang="en-US" dirty="0" smtClean="0"/>
              <a:t>Pressure Vessel Use Case</a:t>
            </a:r>
            <a:endParaRPr lang="en-US" dirty="0"/>
          </a:p>
        </p:txBody>
      </p:sp>
      <p:pic>
        <p:nvPicPr>
          <p:cNvPr id="3" name="Picture 2"/>
          <p:cNvPicPr>
            <a:picLocks noChangeAspect="1"/>
          </p:cNvPicPr>
          <p:nvPr/>
        </p:nvPicPr>
        <p:blipFill rotWithShape="1">
          <a:blip r:embed="rId2">
            <a:extLst>
              <a:ext uri="{28A0092B-C50C-407E-A947-70E740481C1C}">
                <a14:useLocalDpi xmlns:a14="http://schemas.microsoft.com/office/drawing/2010/main" val="0"/>
              </a:ext>
            </a:extLst>
          </a:blip>
          <a:srcRect b="5524"/>
          <a:stretch/>
        </p:blipFill>
        <p:spPr>
          <a:xfrm rot="5400000">
            <a:off x="6101320" y="2604514"/>
            <a:ext cx="4091251" cy="2682998"/>
          </a:xfrm>
          <a:prstGeom prst="rect">
            <a:avLst/>
          </a:prstGeom>
        </p:spPr>
      </p:pic>
      <p:pic>
        <p:nvPicPr>
          <p:cNvPr id="5" name="Picture 4"/>
          <p:cNvPicPr>
            <a:picLocks noChangeAspect="1"/>
          </p:cNvPicPr>
          <p:nvPr/>
        </p:nvPicPr>
        <p:blipFill rotWithShape="1">
          <a:blip r:embed="rId3"/>
          <a:srcRect r="79047"/>
          <a:stretch/>
        </p:blipFill>
        <p:spPr>
          <a:xfrm>
            <a:off x="2212498" y="2024400"/>
            <a:ext cx="2748385" cy="3874094"/>
          </a:xfrm>
          <a:prstGeom prst="rect">
            <a:avLst/>
          </a:prstGeom>
        </p:spPr>
      </p:pic>
      <p:sp>
        <p:nvSpPr>
          <p:cNvPr id="6" name="TextBox 5"/>
          <p:cNvSpPr txBox="1"/>
          <p:nvPr/>
        </p:nvSpPr>
        <p:spPr>
          <a:xfrm>
            <a:off x="1965436" y="1839734"/>
            <a:ext cx="981139" cy="369332"/>
          </a:xfrm>
          <a:prstGeom prst="rect">
            <a:avLst/>
          </a:prstGeom>
          <a:noFill/>
        </p:spPr>
        <p:txBody>
          <a:bodyPr wrap="square" rtlCol="0">
            <a:spAutoFit/>
          </a:bodyPr>
          <a:lstStyle/>
          <a:p>
            <a:pPr algn="ctr"/>
            <a:r>
              <a:rPr lang="en-US" b="1" dirty="0"/>
              <a:t>Tank</a:t>
            </a:r>
          </a:p>
        </p:txBody>
      </p:sp>
      <p:sp>
        <p:nvSpPr>
          <p:cNvPr id="14" name="TextBox 13"/>
          <p:cNvSpPr txBox="1"/>
          <p:nvPr/>
        </p:nvSpPr>
        <p:spPr>
          <a:xfrm>
            <a:off x="2731242" y="3532654"/>
            <a:ext cx="1466193" cy="369332"/>
          </a:xfrm>
          <a:prstGeom prst="rect">
            <a:avLst/>
          </a:prstGeom>
          <a:noFill/>
        </p:spPr>
        <p:txBody>
          <a:bodyPr wrap="square" rtlCol="0">
            <a:spAutoFit/>
          </a:bodyPr>
          <a:lstStyle/>
          <a:p>
            <a:pPr algn="ctr"/>
            <a:r>
              <a:rPr lang="en-US" b="1" dirty="0">
                <a:solidFill>
                  <a:schemeClr val="bg1"/>
                </a:solidFill>
              </a:rPr>
              <a:t>Diaphragm</a:t>
            </a:r>
          </a:p>
        </p:txBody>
      </p:sp>
      <p:sp>
        <p:nvSpPr>
          <p:cNvPr id="15" name="TextBox 14"/>
          <p:cNvSpPr txBox="1"/>
          <p:nvPr/>
        </p:nvSpPr>
        <p:spPr>
          <a:xfrm>
            <a:off x="4197435" y="1953756"/>
            <a:ext cx="981139" cy="369332"/>
          </a:xfrm>
          <a:prstGeom prst="rect">
            <a:avLst/>
          </a:prstGeom>
          <a:noFill/>
        </p:spPr>
        <p:txBody>
          <a:bodyPr wrap="square" rtlCol="0">
            <a:spAutoFit/>
          </a:bodyPr>
          <a:lstStyle/>
          <a:p>
            <a:pPr algn="ctr"/>
            <a:r>
              <a:rPr lang="en-US" dirty="0"/>
              <a:t>Gas</a:t>
            </a:r>
          </a:p>
        </p:txBody>
      </p:sp>
      <p:sp>
        <p:nvSpPr>
          <p:cNvPr id="16" name="TextBox 15"/>
          <p:cNvSpPr txBox="1"/>
          <p:nvPr/>
        </p:nvSpPr>
        <p:spPr>
          <a:xfrm>
            <a:off x="3436883" y="5655283"/>
            <a:ext cx="2557838" cy="646331"/>
          </a:xfrm>
          <a:prstGeom prst="rect">
            <a:avLst/>
          </a:prstGeom>
          <a:noFill/>
        </p:spPr>
        <p:txBody>
          <a:bodyPr wrap="square" rtlCol="0">
            <a:spAutoFit/>
          </a:bodyPr>
          <a:lstStyle/>
          <a:p>
            <a:pPr algn="ctr"/>
            <a:r>
              <a:rPr lang="en-US" dirty="0"/>
              <a:t>Hypergolic Propellant</a:t>
            </a:r>
          </a:p>
          <a:p>
            <a:pPr algn="ctr"/>
            <a:r>
              <a:rPr lang="en-US" dirty="0"/>
              <a:t>(MMH and MON-3)</a:t>
            </a:r>
          </a:p>
        </p:txBody>
      </p:sp>
      <p:cxnSp>
        <p:nvCxnSpPr>
          <p:cNvPr id="8" name="Straight Arrow Connector 7"/>
          <p:cNvCxnSpPr>
            <a:stCxn id="16" idx="0"/>
          </p:cNvCxnSpPr>
          <p:nvPr/>
        </p:nvCxnSpPr>
        <p:spPr>
          <a:xfrm flipH="1" flipV="1">
            <a:off x="3915140" y="5055472"/>
            <a:ext cx="800662" cy="59981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9" name="Straight Arrow Connector 18"/>
          <p:cNvCxnSpPr>
            <a:stCxn id="15" idx="2"/>
          </p:cNvCxnSpPr>
          <p:nvPr/>
        </p:nvCxnSpPr>
        <p:spPr>
          <a:xfrm flipH="1">
            <a:off x="3697448" y="2323089"/>
            <a:ext cx="990556" cy="414997"/>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23" name="TextBox 22"/>
          <p:cNvSpPr txBox="1"/>
          <p:nvPr/>
        </p:nvSpPr>
        <p:spPr>
          <a:xfrm>
            <a:off x="6940633" y="4136999"/>
            <a:ext cx="1466193" cy="369332"/>
          </a:xfrm>
          <a:prstGeom prst="rect">
            <a:avLst/>
          </a:prstGeom>
          <a:noFill/>
        </p:spPr>
        <p:txBody>
          <a:bodyPr wrap="square" rtlCol="0">
            <a:spAutoFit/>
          </a:bodyPr>
          <a:lstStyle/>
          <a:p>
            <a:pPr algn="ctr"/>
            <a:r>
              <a:rPr lang="en-US" b="1" dirty="0"/>
              <a:t>Diaphragm</a:t>
            </a:r>
          </a:p>
        </p:txBody>
      </p:sp>
      <p:cxnSp>
        <p:nvCxnSpPr>
          <p:cNvPr id="13" name="Curved Connector 12"/>
          <p:cNvCxnSpPr>
            <a:stCxn id="23" idx="0"/>
          </p:cNvCxnSpPr>
          <p:nvPr/>
        </p:nvCxnSpPr>
        <p:spPr>
          <a:xfrm rot="16200000" flipV="1">
            <a:off x="7446267" y="3909537"/>
            <a:ext cx="190986" cy="263939"/>
          </a:xfrm>
          <a:prstGeom prst="curvedConnector2">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18" name="Straight Arrow Connector 17"/>
          <p:cNvCxnSpPr/>
          <p:nvPr/>
        </p:nvCxnSpPr>
        <p:spPr>
          <a:xfrm>
            <a:off x="9844587" y="2024400"/>
            <a:ext cx="0" cy="3689428"/>
          </a:xfrm>
          <a:prstGeom prst="straightConnector1">
            <a:avLst/>
          </a:prstGeom>
          <a:ln>
            <a:headEnd type="triangle"/>
            <a:tailEnd type="triangle"/>
          </a:ln>
        </p:spPr>
        <p:style>
          <a:lnRef idx="3">
            <a:schemeClr val="accent1"/>
          </a:lnRef>
          <a:fillRef idx="0">
            <a:schemeClr val="accent1"/>
          </a:fillRef>
          <a:effectRef idx="2">
            <a:schemeClr val="accent1"/>
          </a:effectRef>
          <a:fontRef idx="minor">
            <a:schemeClr val="tx1"/>
          </a:fontRef>
        </p:style>
      </p:cxnSp>
      <p:sp>
        <p:nvSpPr>
          <p:cNvPr id="26" name="TextBox 25"/>
          <p:cNvSpPr txBox="1"/>
          <p:nvPr/>
        </p:nvSpPr>
        <p:spPr>
          <a:xfrm rot="5400000">
            <a:off x="9353352" y="3717320"/>
            <a:ext cx="1011896" cy="369332"/>
          </a:xfrm>
          <a:prstGeom prst="rect">
            <a:avLst/>
          </a:prstGeom>
          <a:solidFill>
            <a:schemeClr val="bg1"/>
          </a:solidFill>
          <a:ln>
            <a:solidFill>
              <a:schemeClr val="tx1"/>
            </a:solidFill>
          </a:ln>
        </p:spPr>
        <p:txBody>
          <a:bodyPr wrap="square" rtlCol="0">
            <a:spAutoFit/>
          </a:bodyPr>
          <a:lstStyle/>
          <a:p>
            <a:pPr algn="ctr"/>
            <a:r>
              <a:rPr lang="en-US" b="1" dirty="0"/>
              <a:t>Weld</a:t>
            </a:r>
          </a:p>
        </p:txBody>
      </p:sp>
      <p:cxnSp>
        <p:nvCxnSpPr>
          <p:cNvPr id="24" name="Straight Connector 23"/>
          <p:cNvCxnSpPr/>
          <p:nvPr/>
        </p:nvCxnSpPr>
        <p:spPr>
          <a:xfrm>
            <a:off x="7409791" y="5181598"/>
            <a:ext cx="830317" cy="99848"/>
          </a:xfrm>
          <a:prstGeom prst="line">
            <a:avLst/>
          </a:prstGeom>
        </p:spPr>
        <p:style>
          <a:lnRef idx="3">
            <a:schemeClr val="dk1"/>
          </a:lnRef>
          <a:fillRef idx="0">
            <a:schemeClr val="dk1"/>
          </a:fillRef>
          <a:effectRef idx="2">
            <a:schemeClr val="dk1"/>
          </a:effectRef>
          <a:fontRef idx="minor">
            <a:schemeClr val="tx1"/>
          </a:fontRef>
        </p:style>
      </p:cxnSp>
      <p:cxnSp>
        <p:nvCxnSpPr>
          <p:cNvPr id="33" name="Straight Connector 32"/>
          <p:cNvCxnSpPr/>
          <p:nvPr/>
        </p:nvCxnSpPr>
        <p:spPr>
          <a:xfrm flipV="1">
            <a:off x="7484789" y="5281446"/>
            <a:ext cx="755318" cy="99848"/>
          </a:xfrm>
          <a:prstGeom prst="line">
            <a:avLst/>
          </a:prstGeom>
        </p:spPr>
        <p:style>
          <a:lnRef idx="3">
            <a:schemeClr val="dk1"/>
          </a:lnRef>
          <a:fillRef idx="0">
            <a:schemeClr val="dk1"/>
          </a:fillRef>
          <a:effectRef idx="2">
            <a:schemeClr val="dk1"/>
          </a:effectRef>
          <a:fontRef idx="minor">
            <a:schemeClr val="tx1"/>
          </a:fontRef>
        </p:style>
      </p:cxnSp>
      <p:sp>
        <p:nvSpPr>
          <p:cNvPr id="36" name="TextBox 35"/>
          <p:cNvSpPr txBox="1"/>
          <p:nvPr/>
        </p:nvSpPr>
        <p:spPr>
          <a:xfrm>
            <a:off x="6676967" y="6126024"/>
            <a:ext cx="3066082" cy="369332"/>
          </a:xfrm>
          <a:prstGeom prst="rect">
            <a:avLst/>
          </a:prstGeom>
          <a:noFill/>
        </p:spPr>
        <p:txBody>
          <a:bodyPr wrap="square" rtlCol="0">
            <a:spAutoFit/>
          </a:bodyPr>
          <a:lstStyle/>
          <a:p>
            <a:pPr algn="ctr"/>
            <a:r>
              <a:rPr lang="en-US" dirty="0"/>
              <a:t>Characteristic fracture site</a:t>
            </a:r>
          </a:p>
        </p:txBody>
      </p:sp>
      <p:cxnSp>
        <p:nvCxnSpPr>
          <p:cNvPr id="37" name="Straight Arrow Connector 36"/>
          <p:cNvCxnSpPr>
            <a:stCxn id="36" idx="0"/>
          </p:cNvCxnSpPr>
          <p:nvPr/>
        </p:nvCxnSpPr>
        <p:spPr>
          <a:xfrm flipH="1" flipV="1">
            <a:off x="8008882" y="5407572"/>
            <a:ext cx="201126" cy="718452"/>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sp>
        <p:nvSpPr>
          <p:cNvPr id="4" name="Rectangle 3"/>
          <p:cNvSpPr/>
          <p:nvPr/>
        </p:nvSpPr>
        <p:spPr>
          <a:xfrm>
            <a:off x="4305286" y="6547277"/>
            <a:ext cx="3786293" cy="307777"/>
          </a:xfrm>
          <a:prstGeom prst="rect">
            <a:avLst/>
          </a:prstGeom>
        </p:spPr>
        <p:txBody>
          <a:bodyPr wrap="none">
            <a:spAutoFit/>
          </a:bodyPr>
          <a:lstStyle/>
          <a:p>
            <a:r>
              <a:rPr lang="en-US" sz="1400" b="1" i="1" spc="-1" dirty="0" smtClean="0">
                <a:solidFill>
                  <a:srgbClr val="000000"/>
                </a:solidFill>
                <a:uFill>
                  <a:solidFill>
                    <a:srgbClr val="FFFFFF"/>
                  </a:solidFill>
                </a:uFill>
                <a:latin typeface="Arial"/>
                <a:ea typeface="DejaVu Sans"/>
              </a:rPr>
              <a:t>*EAC = Environmentally-assisted cracking</a:t>
            </a:r>
            <a:endParaRPr lang="en-US" sz="1400" i="1" dirty="0"/>
          </a:p>
        </p:txBody>
      </p:sp>
    </p:spTree>
    <p:extLst>
      <p:ext uri="{BB962C8B-B14F-4D97-AF65-F5344CB8AC3E}">
        <p14:creationId xmlns:p14="http://schemas.microsoft.com/office/powerpoint/2010/main" val="3397095374"/>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6" name="Picture 225"/>
          <p:cNvPicPr/>
          <p:nvPr/>
        </p:nvPicPr>
        <p:blipFill>
          <a:blip r:embed="rId2"/>
          <a:stretch/>
        </p:blipFill>
        <p:spPr>
          <a:xfrm>
            <a:off x="1420546" y="1601168"/>
            <a:ext cx="4064935" cy="3556981"/>
          </a:xfrm>
          <a:prstGeom prst="rect">
            <a:avLst/>
          </a:prstGeom>
          <a:ln>
            <a:noFill/>
          </a:ln>
        </p:spPr>
      </p:pic>
      <p:sp>
        <p:nvSpPr>
          <p:cNvPr id="228" name="CustomShape 2"/>
          <p:cNvSpPr/>
          <p:nvPr/>
        </p:nvSpPr>
        <p:spPr>
          <a:xfrm>
            <a:off x="1314450" y="1278772"/>
            <a:ext cx="2138563" cy="310126"/>
          </a:xfrm>
          <a:prstGeom prst="rect">
            <a:avLst/>
          </a:prstGeom>
          <a:noFill/>
          <a:ln>
            <a:noFill/>
          </a:ln>
        </p:spPr>
        <p:style>
          <a:lnRef idx="0">
            <a:scrgbClr r="0" g="0" b="0"/>
          </a:lnRef>
          <a:fillRef idx="0">
            <a:scrgbClr r="0" g="0" b="0"/>
          </a:fillRef>
          <a:effectRef idx="0">
            <a:scrgbClr r="0" g="0" b="0"/>
          </a:effectRef>
          <a:fontRef idx="minor"/>
        </p:style>
        <p:txBody>
          <a:bodyPr lIns="81612" tIns="40806" rIns="81612" bIns="40806"/>
          <a:lstStyle/>
          <a:p>
            <a:r>
              <a:rPr lang="en-US" sz="1632" spc="-1" dirty="0">
                <a:solidFill>
                  <a:srgbClr val="000000"/>
                </a:solidFill>
                <a:uFill>
                  <a:solidFill>
                    <a:srgbClr val="FFFFFF"/>
                  </a:solidFill>
                </a:uFill>
                <a:latin typeface="Arial"/>
                <a:ea typeface="DejaVu Sans"/>
              </a:rPr>
              <a:t>Plastic Strain Mag.</a:t>
            </a:r>
            <a:endParaRPr lang="en-US" sz="1632" spc="-1" dirty="0">
              <a:solidFill>
                <a:srgbClr val="000000"/>
              </a:solidFill>
              <a:uFill>
                <a:solidFill>
                  <a:srgbClr val="FFFFFF"/>
                </a:solidFill>
              </a:uFill>
              <a:latin typeface="Arial"/>
            </a:endParaRPr>
          </a:p>
        </p:txBody>
      </p:sp>
      <p:sp>
        <p:nvSpPr>
          <p:cNvPr id="229" name="CustomShape 3"/>
          <p:cNvSpPr/>
          <p:nvPr/>
        </p:nvSpPr>
        <p:spPr>
          <a:xfrm>
            <a:off x="7519817" y="1497353"/>
            <a:ext cx="3776355" cy="310126"/>
          </a:xfrm>
          <a:prstGeom prst="rect">
            <a:avLst/>
          </a:prstGeom>
          <a:noFill/>
          <a:ln>
            <a:noFill/>
          </a:ln>
        </p:spPr>
        <p:style>
          <a:lnRef idx="0">
            <a:scrgbClr r="0" g="0" b="0"/>
          </a:lnRef>
          <a:fillRef idx="0">
            <a:scrgbClr r="0" g="0" b="0"/>
          </a:fillRef>
          <a:effectRef idx="0">
            <a:scrgbClr r="0" g="0" b="0"/>
          </a:effectRef>
          <a:fontRef idx="minor"/>
        </p:style>
        <p:txBody>
          <a:bodyPr lIns="81612" tIns="40806" rIns="81612" bIns="40806"/>
          <a:lstStyle/>
          <a:p>
            <a:r>
              <a:rPr lang="en-US" sz="1632" spc="-1" dirty="0">
                <a:solidFill>
                  <a:srgbClr val="000000"/>
                </a:solidFill>
                <a:uFill>
                  <a:solidFill>
                    <a:srgbClr val="FFFFFF"/>
                  </a:solidFill>
                </a:uFill>
                <a:latin typeface="Arial"/>
                <a:ea typeface="DejaVu Sans"/>
              </a:rPr>
              <a:t>J-Integral Results along crack front</a:t>
            </a:r>
            <a:endParaRPr lang="en-US" sz="1632" spc="-1" dirty="0">
              <a:solidFill>
                <a:srgbClr val="000000"/>
              </a:solidFill>
              <a:uFill>
                <a:solidFill>
                  <a:srgbClr val="FFFFFF"/>
                </a:solidFill>
              </a:uFill>
              <a:latin typeface="Arial"/>
            </a:endParaRPr>
          </a:p>
        </p:txBody>
      </p:sp>
      <p:sp>
        <p:nvSpPr>
          <p:cNvPr id="234" name="CustomShape 8"/>
          <p:cNvSpPr/>
          <p:nvPr/>
        </p:nvSpPr>
        <p:spPr>
          <a:xfrm>
            <a:off x="3659189" y="4750500"/>
            <a:ext cx="2237477" cy="998606"/>
          </a:xfrm>
          <a:prstGeom prst="rect">
            <a:avLst/>
          </a:prstGeom>
          <a:solidFill>
            <a:schemeClr val="bg1">
              <a:lumMod val="85000"/>
            </a:schemeClr>
          </a:solidFill>
          <a:ln>
            <a:noFill/>
          </a:ln>
        </p:spPr>
        <p:style>
          <a:lnRef idx="0">
            <a:scrgbClr r="0" g="0" b="0"/>
          </a:lnRef>
          <a:fillRef idx="0">
            <a:scrgbClr r="0" g="0" b="0"/>
          </a:fillRef>
          <a:effectRef idx="0">
            <a:scrgbClr r="0" g="0" b="0"/>
          </a:effectRef>
          <a:fontRef idx="minor"/>
        </p:style>
        <p:txBody>
          <a:bodyPr lIns="81612" tIns="40806" rIns="81612" bIns="40806"/>
          <a:lstStyle/>
          <a:p>
            <a:pPr algn="ctr">
              <a:lnSpc>
                <a:spcPct val="100000"/>
              </a:lnSpc>
            </a:pPr>
            <a:r>
              <a:rPr lang="en-US" sz="1632" spc="-1" dirty="0">
                <a:solidFill>
                  <a:srgbClr val="000000"/>
                </a:solidFill>
                <a:uFill>
                  <a:solidFill>
                    <a:srgbClr val="FFFFFF"/>
                  </a:solidFill>
                </a:uFill>
                <a:latin typeface="Arial"/>
                <a:ea typeface="DejaVu Sans"/>
              </a:rPr>
              <a:t>Side view of semi-circular surface crack near HAZ interface</a:t>
            </a:r>
            <a:endParaRPr lang="en-US" sz="1632" spc="-1" dirty="0">
              <a:solidFill>
                <a:srgbClr val="000000"/>
              </a:solidFill>
              <a:uFill>
                <a:solidFill>
                  <a:srgbClr val="FFFFFF"/>
                </a:solidFill>
              </a:uFill>
              <a:latin typeface="Arial"/>
            </a:endParaRPr>
          </a:p>
        </p:txBody>
      </p:sp>
      <p:sp>
        <p:nvSpPr>
          <p:cNvPr id="235" name="Line 9"/>
          <p:cNvSpPr/>
          <p:nvPr/>
        </p:nvSpPr>
        <p:spPr>
          <a:xfrm flipH="1" flipV="1">
            <a:off x="4476749" y="2800350"/>
            <a:ext cx="276224" cy="1950150"/>
          </a:xfrm>
          <a:prstGeom prst="line">
            <a:avLst/>
          </a:prstGeom>
          <a:ln w="38160">
            <a:solidFill>
              <a:srgbClr val="FFBA00"/>
            </a:solidFill>
            <a:round/>
            <a:tailEnd type="triangle" w="med" len="med"/>
          </a:ln>
        </p:spPr>
        <p:style>
          <a:lnRef idx="0">
            <a:scrgbClr r="0" g="0" b="0"/>
          </a:lnRef>
          <a:fillRef idx="0">
            <a:scrgbClr r="0" g="0" b="0"/>
          </a:fillRef>
          <a:effectRef idx="0">
            <a:scrgbClr r="0" g="0" b="0"/>
          </a:effectRef>
          <a:fontRef idx="minor"/>
        </p:style>
      </p:sp>
      <p:pic>
        <p:nvPicPr>
          <p:cNvPr id="236" name="Picture 235"/>
          <p:cNvPicPr/>
          <p:nvPr/>
        </p:nvPicPr>
        <p:blipFill>
          <a:blip r:embed="rId3"/>
          <a:stretch/>
        </p:blipFill>
        <p:spPr>
          <a:xfrm>
            <a:off x="6737647" y="1817711"/>
            <a:ext cx="4558525" cy="3789413"/>
          </a:xfrm>
          <a:prstGeom prst="rect">
            <a:avLst/>
          </a:prstGeom>
          <a:ln>
            <a:noFill/>
          </a:ln>
        </p:spPr>
      </p:pic>
      <p:pic>
        <p:nvPicPr>
          <p:cNvPr id="238" name="Picture 237"/>
          <p:cNvPicPr/>
          <p:nvPr/>
        </p:nvPicPr>
        <p:blipFill>
          <a:blip r:embed="rId4"/>
          <a:stretch/>
        </p:blipFill>
        <p:spPr>
          <a:xfrm flipH="1">
            <a:off x="690474" y="4265588"/>
            <a:ext cx="1575113" cy="1740296"/>
          </a:xfrm>
          <a:prstGeom prst="rect">
            <a:avLst/>
          </a:prstGeom>
          <a:ln>
            <a:noFill/>
          </a:ln>
        </p:spPr>
      </p:pic>
      <p:sp>
        <p:nvSpPr>
          <p:cNvPr id="239" name="CustomShape 11"/>
          <p:cNvSpPr/>
          <p:nvPr/>
        </p:nvSpPr>
        <p:spPr>
          <a:xfrm>
            <a:off x="593191" y="6130914"/>
            <a:ext cx="1822888" cy="330692"/>
          </a:xfrm>
          <a:prstGeom prst="rect">
            <a:avLst/>
          </a:prstGeom>
          <a:noFill/>
          <a:ln>
            <a:noFill/>
          </a:ln>
        </p:spPr>
        <p:style>
          <a:lnRef idx="0">
            <a:scrgbClr r="0" g="0" b="0"/>
          </a:lnRef>
          <a:fillRef idx="0">
            <a:scrgbClr r="0" g="0" b="0"/>
          </a:fillRef>
          <a:effectRef idx="0">
            <a:scrgbClr r="0" g="0" b="0"/>
          </a:effectRef>
          <a:fontRef idx="minor"/>
        </p:style>
        <p:txBody>
          <a:bodyPr lIns="81612" tIns="40806" rIns="81612" bIns="40806"/>
          <a:lstStyle/>
          <a:p>
            <a:pPr algn="ctr">
              <a:lnSpc>
                <a:spcPct val="100000"/>
              </a:lnSpc>
            </a:pPr>
            <a:r>
              <a:rPr lang="en-US" sz="1632" spc="-1" dirty="0">
                <a:solidFill>
                  <a:srgbClr val="000000"/>
                </a:solidFill>
                <a:uFill>
                  <a:solidFill>
                    <a:srgbClr val="FFFFFF"/>
                  </a:solidFill>
                </a:uFill>
                <a:latin typeface="Arial"/>
                <a:ea typeface="DejaVu Sans"/>
              </a:rPr>
              <a:t>3D view of crack</a:t>
            </a:r>
            <a:endParaRPr lang="en-US" sz="1632" spc="-1" dirty="0">
              <a:solidFill>
                <a:srgbClr val="000000"/>
              </a:solidFill>
              <a:uFill>
                <a:solidFill>
                  <a:srgbClr val="FFFFFF"/>
                </a:solidFill>
              </a:uFill>
              <a:latin typeface="Arial"/>
            </a:endParaRPr>
          </a:p>
        </p:txBody>
      </p:sp>
      <p:sp>
        <p:nvSpPr>
          <p:cNvPr id="240" name="Line 12"/>
          <p:cNvSpPr/>
          <p:nvPr/>
        </p:nvSpPr>
        <p:spPr>
          <a:xfrm flipV="1">
            <a:off x="1504635" y="4795414"/>
            <a:ext cx="326" cy="1326686"/>
          </a:xfrm>
          <a:prstGeom prst="line">
            <a:avLst/>
          </a:prstGeom>
          <a:ln w="38160">
            <a:solidFill>
              <a:srgbClr val="FFBA00"/>
            </a:solidFill>
            <a:round/>
            <a:tailEnd type="triangle" w="med" len="med"/>
          </a:ln>
        </p:spPr>
        <p:style>
          <a:lnRef idx="0">
            <a:scrgbClr r="0" g="0" b="0"/>
          </a:lnRef>
          <a:fillRef idx="0">
            <a:scrgbClr r="0" g="0" b="0"/>
          </a:fillRef>
          <a:effectRef idx="0">
            <a:scrgbClr r="0" g="0" b="0"/>
          </a:effectRef>
          <a:fontRef idx="minor"/>
        </p:style>
      </p:sp>
      <p:sp>
        <p:nvSpPr>
          <p:cNvPr id="241" name="CustomShape 13"/>
          <p:cNvSpPr/>
          <p:nvPr/>
        </p:nvSpPr>
        <p:spPr>
          <a:xfrm rot="16187400">
            <a:off x="5065131" y="3656999"/>
            <a:ext cx="3276742" cy="325602"/>
          </a:xfrm>
          <a:prstGeom prst="rect">
            <a:avLst/>
          </a:prstGeom>
          <a:solidFill>
            <a:schemeClr val="bg1"/>
          </a:solidFill>
          <a:ln>
            <a:noFill/>
          </a:ln>
        </p:spPr>
        <p:style>
          <a:lnRef idx="0">
            <a:scrgbClr r="0" g="0" b="0"/>
          </a:lnRef>
          <a:fillRef idx="0">
            <a:scrgbClr r="0" g="0" b="0"/>
          </a:fillRef>
          <a:effectRef idx="0">
            <a:scrgbClr r="0" g="0" b="0"/>
          </a:effectRef>
          <a:fontRef idx="minor"/>
        </p:style>
        <p:txBody>
          <a:bodyPr lIns="81612" tIns="40806" rIns="81612" bIns="40806"/>
          <a:lstStyle/>
          <a:p>
            <a:pPr algn="ctr"/>
            <a:r>
              <a:rPr lang="en-US" sz="1600" spc="-1" dirty="0">
                <a:solidFill>
                  <a:srgbClr val="000000"/>
                </a:solidFill>
                <a:uFill>
                  <a:solidFill>
                    <a:srgbClr val="FFFFFF"/>
                  </a:solidFill>
                </a:uFill>
                <a:latin typeface="Arial"/>
                <a:ea typeface="DejaVu Sans"/>
              </a:rPr>
              <a:t>Energy Release Rate</a:t>
            </a:r>
            <a:endParaRPr lang="en-US" sz="1600" spc="-1" dirty="0">
              <a:solidFill>
                <a:srgbClr val="000000"/>
              </a:solidFill>
              <a:uFill>
                <a:solidFill>
                  <a:srgbClr val="FFFFFF"/>
                </a:solidFill>
              </a:uFill>
              <a:latin typeface="Arial"/>
            </a:endParaRPr>
          </a:p>
        </p:txBody>
      </p:sp>
      <p:sp>
        <p:nvSpPr>
          <p:cNvPr id="2" name="Title 1"/>
          <p:cNvSpPr>
            <a:spLocks noGrp="1"/>
          </p:cNvSpPr>
          <p:nvPr>
            <p:ph type="title"/>
          </p:nvPr>
        </p:nvSpPr>
        <p:spPr/>
        <p:txBody>
          <a:bodyPr>
            <a:normAutofit/>
          </a:bodyPr>
          <a:lstStyle/>
          <a:p>
            <a:pPr>
              <a:lnSpc>
                <a:spcPct val="100000"/>
              </a:lnSpc>
            </a:pPr>
            <a:r>
              <a:rPr lang="en-US" dirty="0"/>
              <a:t>Pressure Vessel Use Case</a:t>
            </a:r>
          </a:p>
        </p:txBody>
      </p:sp>
      <p:sp>
        <p:nvSpPr>
          <p:cNvPr id="3" name="TextBox 2"/>
          <p:cNvSpPr txBox="1"/>
          <p:nvPr/>
        </p:nvSpPr>
        <p:spPr>
          <a:xfrm>
            <a:off x="4107630" y="5949682"/>
            <a:ext cx="3826945" cy="523220"/>
          </a:xfrm>
          <a:prstGeom prst="rect">
            <a:avLst/>
          </a:prstGeom>
          <a:noFill/>
        </p:spPr>
        <p:txBody>
          <a:bodyPr wrap="none" rtlCol="0">
            <a:spAutoFit/>
          </a:bodyPr>
          <a:lstStyle/>
          <a:p>
            <a:r>
              <a:rPr lang="en-US" sz="1400" i="1" dirty="0"/>
              <a:t>For c:a = 1, max(J) where crack front daylights (ID)</a:t>
            </a:r>
          </a:p>
          <a:p>
            <a:r>
              <a:rPr lang="en-US" sz="1400" i="1" dirty="0"/>
              <a:t>For c:a = 5, J nearly constant along crack front </a:t>
            </a:r>
          </a:p>
        </p:txBody>
      </p:sp>
      <p:sp>
        <p:nvSpPr>
          <p:cNvPr id="20" name="CustomShape 13"/>
          <p:cNvSpPr/>
          <p:nvPr/>
        </p:nvSpPr>
        <p:spPr>
          <a:xfrm>
            <a:off x="7519816" y="5547470"/>
            <a:ext cx="3276742" cy="325602"/>
          </a:xfrm>
          <a:prstGeom prst="rect">
            <a:avLst/>
          </a:prstGeom>
          <a:solidFill>
            <a:schemeClr val="bg1"/>
          </a:solidFill>
          <a:ln>
            <a:noFill/>
          </a:ln>
        </p:spPr>
        <p:style>
          <a:lnRef idx="0">
            <a:scrgbClr r="0" g="0" b="0"/>
          </a:lnRef>
          <a:fillRef idx="0">
            <a:scrgbClr r="0" g="0" b="0"/>
          </a:fillRef>
          <a:effectRef idx="0">
            <a:scrgbClr r="0" g="0" b="0"/>
          </a:effectRef>
          <a:fontRef idx="minor"/>
        </p:style>
        <p:txBody>
          <a:bodyPr lIns="81612" tIns="40806" rIns="81612" bIns="40806"/>
          <a:lstStyle/>
          <a:p>
            <a:pPr algn="ctr"/>
            <a:r>
              <a:rPr lang="en-US" sz="1600" spc="-1" dirty="0">
                <a:solidFill>
                  <a:srgbClr val="000000"/>
                </a:solidFill>
                <a:uFill>
                  <a:solidFill>
                    <a:srgbClr val="FFFFFF"/>
                  </a:solidFill>
                </a:uFill>
                <a:latin typeface="Arial"/>
                <a:ea typeface="DejaVu Sans"/>
              </a:rPr>
              <a:t>Time</a:t>
            </a:r>
            <a:endParaRPr lang="en-US" sz="1600" spc="-1" dirty="0">
              <a:solidFill>
                <a:srgbClr val="000000"/>
              </a:solidFill>
              <a:uFill>
                <a:solidFill>
                  <a:srgbClr val="FFFFFF"/>
                </a:solidFill>
              </a:uFill>
              <a:latin typeface="Arial"/>
            </a:endParaRPr>
          </a:p>
        </p:txBody>
      </p:sp>
      <p:sp>
        <p:nvSpPr>
          <p:cNvPr id="230" name="CustomShape 4"/>
          <p:cNvSpPr/>
          <p:nvPr/>
        </p:nvSpPr>
        <p:spPr>
          <a:xfrm>
            <a:off x="7751922" y="6046523"/>
            <a:ext cx="1359331" cy="539619"/>
          </a:xfrm>
          <a:prstGeom prst="rect">
            <a:avLst/>
          </a:prstGeom>
          <a:noFill/>
          <a:ln>
            <a:noFill/>
          </a:ln>
        </p:spPr>
        <p:style>
          <a:lnRef idx="0">
            <a:scrgbClr r="0" g="0" b="0"/>
          </a:lnRef>
          <a:fillRef idx="0">
            <a:scrgbClr r="0" g="0" b="0"/>
          </a:fillRef>
          <a:effectRef idx="0">
            <a:scrgbClr r="0" g="0" b="0"/>
          </a:effectRef>
          <a:fontRef idx="minor"/>
        </p:style>
        <p:txBody>
          <a:bodyPr lIns="81612" tIns="40806" rIns="81612" bIns="40806"/>
          <a:lstStyle/>
          <a:p>
            <a:pPr algn="ctr">
              <a:lnSpc>
                <a:spcPct val="100000"/>
              </a:lnSpc>
            </a:pPr>
            <a:r>
              <a:rPr lang="en-US" sz="1632" spc="-1" dirty="0">
                <a:solidFill>
                  <a:srgbClr val="000000"/>
                </a:solidFill>
                <a:uFill>
                  <a:solidFill>
                    <a:srgbClr val="FFFFFF"/>
                  </a:solidFill>
                </a:uFill>
                <a:latin typeface="Arial"/>
                <a:ea typeface="DejaVu Sans"/>
              </a:rPr>
              <a:t>Proof</a:t>
            </a:r>
            <a:endParaRPr lang="en-US" sz="1632" spc="-1" dirty="0">
              <a:solidFill>
                <a:srgbClr val="000000"/>
              </a:solidFill>
              <a:uFill>
                <a:solidFill>
                  <a:srgbClr val="FFFFFF"/>
                </a:solidFill>
              </a:uFill>
              <a:latin typeface="Arial"/>
            </a:endParaRPr>
          </a:p>
        </p:txBody>
      </p:sp>
      <p:sp>
        <p:nvSpPr>
          <p:cNvPr id="231" name="CustomShape 5"/>
          <p:cNvSpPr/>
          <p:nvPr/>
        </p:nvSpPr>
        <p:spPr>
          <a:xfrm>
            <a:off x="10516200" y="6046523"/>
            <a:ext cx="1132776" cy="539619"/>
          </a:xfrm>
          <a:prstGeom prst="rect">
            <a:avLst/>
          </a:prstGeom>
          <a:noFill/>
          <a:ln>
            <a:noFill/>
          </a:ln>
        </p:spPr>
        <p:style>
          <a:lnRef idx="0">
            <a:scrgbClr r="0" g="0" b="0"/>
          </a:lnRef>
          <a:fillRef idx="0">
            <a:scrgbClr r="0" g="0" b="0"/>
          </a:fillRef>
          <a:effectRef idx="0">
            <a:scrgbClr r="0" g="0" b="0"/>
          </a:effectRef>
          <a:fontRef idx="minor"/>
        </p:style>
        <p:txBody>
          <a:bodyPr lIns="81612" tIns="40806" rIns="81612" bIns="40806"/>
          <a:lstStyle/>
          <a:p>
            <a:pPr algn="ctr">
              <a:lnSpc>
                <a:spcPct val="100000"/>
              </a:lnSpc>
            </a:pPr>
            <a:r>
              <a:rPr lang="en-US" sz="1632" spc="-1" dirty="0">
                <a:solidFill>
                  <a:srgbClr val="000000"/>
                </a:solidFill>
                <a:uFill>
                  <a:solidFill>
                    <a:srgbClr val="FFFFFF"/>
                  </a:solidFill>
                </a:uFill>
                <a:latin typeface="Arial"/>
                <a:ea typeface="DejaVu Sans"/>
              </a:rPr>
              <a:t>MDP</a:t>
            </a:r>
            <a:endParaRPr lang="en-US" sz="1632" spc="-1" dirty="0">
              <a:solidFill>
                <a:srgbClr val="000000"/>
              </a:solidFill>
              <a:uFill>
                <a:solidFill>
                  <a:srgbClr val="FFFFFF"/>
                </a:solidFill>
              </a:uFill>
              <a:latin typeface="Arial"/>
            </a:endParaRPr>
          </a:p>
        </p:txBody>
      </p:sp>
      <p:sp>
        <p:nvSpPr>
          <p:cNvPr id="232" name="Line 6"/>
          <p:cNvSpPr/>
          <p:nvPr/>
        </p:nvSpPr>
        <p:spPr>
          <a:xfrm flipH="1" flipV="1">
            <a:off x="8424733" y="5615285"/>
            <a:ext cx="6855" cy="469433"/>
          </a:xfrm>
          <a:prstGeom prst="line">
            <a:avLst/>
          </a:prstGeom>
          <a:ln>
            <a:solidFill>
              <a:srgbClr val="000000"/>
            </a:solidFill>
            <a:tailEnd type="triangle" w="med" len="med"/>
          </a:ln>
        </p:spPr>
        <p:style>
          <a:lnRef idx="0">
            <a:scrgbClr r="0" g="0" b="0"/>
          </a:lnRef>
          <a:fillRef idx="0">
            <a:scrgbClr r="0" g="0" b="0"/>
          </a:fillRef>
          <a:effectRef idx="0">
            <a:scrgbClr r="0" g="0" b="0"/>
          </a:effectRef>
          <a:fontRef idx="minor"/>
        </p:style>
      </p:sp>
      <p:sp>
        <p:nvSpPr>
          <p:cNvPr id="233" name="Line 7"/>
          <p:cNvSpPr/>
          <p:nvPr/>
        </p:nvSpPr>
        <p:spPr>
          <a:xfrm flipV="1">
            <a:off x="11264506" y="5608102"/>
            <a:ext cx="326" cy="438420"/>
          </a:xfrm>
          <a:prstGeom prst="line">
            <a:avLst/>
          </a:prstGeom>
          <a:ln>
            <a:solidFill>
              <a:srgbClr val="000000"/>
            </a:solidFill>
            <a:tailEnd type="triangle" w="med" len="med"/>
          </a:ln>
        </p:spPr>
        <p:style>
          <a:lnRef idx="0">
            <a:scrgbClr r="0" g="0" b="0"/>
          </a:lnRef>
          <a:fillRef idx="0">
            <a:scrgbClr r="0" g="0" b="0"/>
          </a:fillRef>
          <a:effectRef idx="0">
            <a:scrgbClr r="0" g="0" b="0"/>
          </a:effectRef>
          <a:fontRef idx="minor"/>
        </p:style>
      </p:sp>
      <p:sp>
        <p:nvSpPr>
          <p:cNvPr id="4" name="Rectangle 3"/>
          <p:cNvSpPr/>
          <p:nvPr/>
        </p:nvSpPr>
        <p:spPr>
          <a:xfrm>
            <a:off x="3476606" y="922488"/>
            <a:ext cx="5580567" cy="461665"/>
          </a:xfrm>
          <a:prstGeom prst="rect">
            <a:avLst/>
          </a:prstGeom>
        </p:spPr>
        <p:txBody>
          <a:bodyPr wrap="none">
            <a:spAutoFit/>
          </a:bodyPr>
          <a:lstStyle/>
          <a:p>
            <a:pPr lvl="0"/>
            <a:r>
              <a:rPr lang="en-US" sz="2400" b="1" spc="-1" dirty="0">
                <a:solidFill>
                  <a:srgbClr val="000000"/>
                </a:solidFill>
                <a:uFill>
                  <a:solidFill>
                    <a:srgbClr val="FFFFFF"/>
                  </a:solidFill>
                </a:uFill>
                <a:latin typeface="Arial"/>
                <a:ea typeface="DejaVu Sans"/>
              </a:rPr>
              <a:t>Preliminary model inputs and results</a:t>
            </a:r>
          </a:p>
        </p:txBody>
      </p:sp>
    </p:spTree>
    <p:extLst>
      <p:ext uri="{BB962C8B-B14F-4D97-AF65-F5344CB8AC3E}">
        <p14:creationId xmlns:p14="http://schemas.microsoft.com/office/powerpoint/2010/main" val="4111472165"/>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431320" y="3198824"/>
            <a:ext cx="3408908" cy="3256834"/>
            <a:chOff x="629418" y="3149948"/>
            <a:chExt cx="3408908" cy="3256834"/>
          </a:xfrm>
        </p:grpSpPr>
        <p:pic>
          <p:nvPicPr>
            <p:cNvPr id="105" name="Picture 104"/>
            <p:cNvPicPr/>
            <p:nvPr/>
          </p:nvPicPr>
          <p:blipFill>
            <a:blip r:embed="rId2"/>
            <a:stretch/>
          </p:blipFill>
          <p:spPr>
            <a:xfrm>
              <a:off x="629418" y="3149948"/>
              <a:ext cx="3408908" cy="3256834"/>
            </a:xfrm>
            <a:prstGeom prst="rect">
              <a:avLst/>
            </a:prstGeom>
            <a:ln>
              <a:noFill/>
            </a:ln>
          </p:spPr>
        </p:pic>
        <p:sp>
          <p:nvSpPr>
            <p:cNvPr id="3" name="Rectangle 2"/>
            <p:cNvSpPr/>
            <p:nvPr/>
          </p:nvSpPr>
          <p:spPr>
            <a:xfrm>
              <a:off x="969910" y="3161884"/>
              <a:ext cx="342445" cy="271214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07" name="CustomShape 2"/>
          <p:cNvSpPr/>
          <p:nvPr/>
        </p:nvSpPr>
        <p:spPr>
          <a:xfrm>
            <a:off x="303500" y="1912983"/>
            <a:ext cx="5293420" cy="1198391"/>
          </a:xfrm>
          <a:prstGeom prst="rect">
            <a:avLst/>
          </a:prstGeom>
          <a:noFill/>
          <a:ln>
            <a:noFill/>
          </a:ln>
        </p:spPr>
        <p:style>
          <a:lnRef idx="0">
            <a:scrgbClr r="0" g="0" b="0"/>
          </a:lnRef>
          <a:fillRef idx="0">
            <a:scrgbClr r="0" g="0" b="0"/>
          </a:fillRef>
          <a:effectRef idx="0">
            <a:scrgbClr r="0" g="0" b="0"/>
          </a:effectRef>
          <a:fontRef idx="minor"/>
        </p:style>
        <p:txBody>
          <a:bodyPr lIns="81638" tIns="40819" rIns="81638" bIns="40819"/>
          <a:lstStyle/>
          <a:p>
            <a:pPr marL="195934" indent="-194954">
              <a:buClr>
                <a:srgbClr val="000000"/>
              </a:buClr>
              <a:buSzPct val="45000"/>
              <a:buFont typeface="Symbol"/>
              <a:buChar char=""/>
            </a:pPr>
            <a:r>
              <a:rPr lang="en-US" sz="1600" spc="-1" dirty="0">
                <a:solidFill>
                  <a:srgbClr val="000000"/>
                </a:solidFill>
                <a:uFill>
                  <a:solidFill>
                    <a:srgbClr val="FFFFFF"/>
                  </a:solidFill>
                </a:uFill>
                <a:latin typeface="Arial"/>
                <a:ea typeface="DejaVu Sans"/>
              </a:rPr>
              <a:t>1” gauge length commonly used to measure elongation – assumes homogeneous </a:t>
            </a:r>
            <a:r>
              <a:rPr lang="en-US" sz="1600" spc="-1" dirty="0" smtClean="0">
                <a:solidFill>
                  <a:srgbClr val="000000"/>
                </a:solidFill>
                <a:uFill>
                  <a:solidFill>
                    <a:srgbClr val="FFFFFF"/>
                  </a:solidFill>
                </a:uFill>
                <a:latin typeface="Arial"/>
                <a:ea typeface="DejaVu Sans"/>
              </a:rPr>
              <a:t>material</a:t>
            </a:r>
            <a:endParaRPr lang="en-US" sz="1600" spc="-1" dirty="0">
              <a:solidFill>
                <a:srgbClr val="000000"/>
              </a:solidFill>
              <a:uFill>
                <a:solidFill>
                  <a:srgbClr val="FFFFFF"/>
                </a:solidFill>
              </a:uFill>
              <a:latin typeface="Arial"/>
              <a:ea typeface="DejaVu Sans"/>
            </a:endParaRPr>
          </a:p>
          <a:p>
            <a:pPr marL="195934" indent="-194954">
              <a:buClr>
                <a:srgbClr val="000000"/>
              </a:buClr>
              <a:buSzPct val="45000"/>
              <a:buFont typeface="Symbol"/>
              <a:buChar char=""/>
            </a:pPr>
            <a:r>
              <a:rPr lang="en-US" sz="1600" spc="-1" dirty="0">
                <a:solidFill>
                  <a:srgbClr val="000000"/>
                </a:solidFill>
                <a:uFill>
                  <a:solidFill>
                    <a:srgbClr val="FFFFFF"/>
                  </a:solidFill>
                </a:uFill>
                <a:latin typeface="Arial"/>
                <a:ea typeface="DejaVu Sans"/>
              </a:rPr>
              <a:t>Weld modulus and yield calculated in this way </a:t>
            </a:r>
            <a:r>
              <a:rPr lang="en-US" sz="1600" spc="-1" dirty="0" smtClean="0">
                <a:solidFill>
                  <a:srgbClr val="000000"/>
                </a:solidFill>
                <a:uFill>
                  <a:solidFill>
                    <a:srgbClr val="FFFFFF"/>
                  </a:solidFill>
                </a:uFill>
                <a:latin typeface="Arial"/>
                <a:ea typeface="DejaVu Sans"/>
              </a:rPr>
              <a:t>represent </a:t>
            </a:r>
            <a:r>
              <a:rPr lang="en-US" sz="1600" spc="-1" dirty="0">
                <a:solidFill>
                  <a:srgbClr val="000000"/>
                </a:solidFill>
                <a:uFill>
                  <a:solidFill>
                    <a:srgbClr val="FFFFFF"/>
                  </a:solidFill>
                </a:uFill>
                <a:latin typeface="Arial"/>
                <a:ea typeface="DejaVu Sans"/>
              </a:rPr>
              <a:t>a mixture of parent and weld </a:t>
            </a:r>
            <a:r>
              <a:rPr lang="en-US" sz="1600" spc="-1" dirty="0" smtClean="0">
                <a:solidFill>
                  <a:srgbClr val="000000"/>
                </a:solidFill>
                <a:uFill>
                  <a:solidFill>
                    <a:srgbClr val="FFFFFF"/>
                  </a:solidFill>
                </a:uFill>
                <a:latin typeface="Arial"/>
                <a:ea typeface="DejaVu Sans"/>
              </a:rPr>
              <a:t>materials</a:t>
            </a:r>
            <a:endParaRPr lang="en-US" sz="1600" spc="-1" dirty="0">
              <a:solidFill>
                <a:srgbClr val="000000"/>
              </a:solidFill>
              <a:uFill>
                <a:solidFill>
                  <a:srgbClr val="FFFFFF"/>
                </a:solidFill>
              </a:uFill>
              <a:latin typeface="Arial"/>
            </a:endParaRPr>
          </a:p>
          <a:p>
            <a:pPr>
              <a:lnSpc>
                <a:spcPct val="100000"/>
              </a:lnSpc>
            </a:pPr>
            <a:endParaRPr lang="en-US" sz="1451" spc="-1" dirty="0">
              <a:solidFill>
                <a:srgbClr val="000000"/>
              </a:solidFill>
              <a:uFill>
                <a:solidFill>
                  <a:srgbClr val="FFFFFF"/>
                </a:solidFill>
              </a:uFill>
              <a:latin typeface="Arial"/>
            </a:endParaRPr>
          </a:p>
          <a:p>
            <a:pPr>
              <a:lnSpc>
                <a:spcPct val="100000"/>
              </a:lnSpc>
            </a:pPr>
            <a:endParaRPr lang="en-US" sz="1451" spc="-1" dirty="0">
              <a:solidFill>
                <a:srgbClr val="000000"/>
              </a:solidFill>
              <a:uFill>
                <a:solidFill>
                  <a:srgbClr val="FFFFFF"/>
                </a:solidFill>
              </a:uFill>
              <a:latin typeface="Arial"/>
            </a:endParaRPr>
          </a:p>
        </p:txBody>
      </p:sp>
      <p:pic>
        <p:nvPicPr>
          <p:cNvPr id="108" name="Picture 107"/>
          <p:cNvPicPr/>
          <p:nvPr/>
        </p:nvPicPr>
        <p:blipFill>
          <a:blip r:embed="rId3"/>
          <a:srcRect b="16468"/>
          <a:stretch/>
        </p:blipFill>
        <p:spPr>
          <a:xfrm>
            <a:off x="6558643" y="1779999"/>
            <a:ext cx="2551997" cy="4528285"/>
          </a:xfrm>
          <a:prstGeom prst="rect">
            <a:avLst/>
          </a:prstGeom>
          <a:ln>
            <a:noFill/>
          </a:ln>
        </p:spPr>
      </p:pic>
      <p:sp>
        <p:nvSpPr>
          <p:cNvPr id="109" name="Line 3"/>
          <p:cNvSpPr/>
          <p:nvPr/>
        </p:nvSpPr>
        <p:spPr>
          <a:xfrm>
            <a:off x="1524001" y="361"/>
            <a:ext cx="327" cy="327"/>
          </a:xfrm>
          <a:prstGeom prst="line">
            <a:avLst/>
          </a:prstGeom>
          <a:ln>
            <a:solidFill>
              <a:srgbClr val="3465A4"/>
            </a:solidFill>
          </a:ln>
        </p:spPr>
        <p:style>
          <a:lnRef idx="0">
            <a:scrgbClr r="0" g="0" b="0"/>
          </a:lnRef>
          <a:fillRef idx="0">
            <a:scrgbClr r="0" g="0" b="0"/>
          </a:fillRef>
          <a:effectRef idx="0">
            <a:scrgbClr r="0" g="0" b="0"/>
          </a:effectRef>
          <a:fontRef idx="minor"/>
        </p:style>
      </p:sp>
      <p:sp>
        <p:nvSpPr>
          <p:cNvPr id="110" name="Line 4"/>
          <p:cNvSpPr/>
          <p:nvPr/>
        </p:nvSpPr>
        <p:spPr>
          <a:xfrm>
            <a:off x="8365123" y="4250684"/>
            <a:ext cx="327" cy="398066"/>
          </a:xfrm>
          <a:prstGeom prst="line">
            <a:avLst/>
          </a:prstGeom>
          <a:ln>
            <a:solidFill>
              <a:srgbClr val="3465A4"/>
            </a:solidFill>
            <a:headEnd type="triangle" w="med" len="med"/>
            <a:tailEnd type="triangle" w="med" len="med"/>
          </a:ln>
        </p:spPr>
        <p:style>
          <a:lnRef idx="0">
            <a:scrgbClr r="0" g="0" b="0"/>
          </a:lnRef>
          <a:fillRef idx="0">
            <a:scrgbClr r="0" g="0" b="0"/>
          </a:fillRef>
          <a:effectRef idx="0">
            <a:scrgbClr r="0" g="0" b="0"/>
          </a:effectRef>
          <a:fontRef idx="minor"/>
        </p:style>
      </p:sp>
      <p:sp>
        <p:nvSpPr>
          <p:cNvPr id="111" name="Line 5"/>
          <p:cNvSpPr/>
          <p:nvPr/>
        </p:nvSpPr>
        <p:spPr>
          <a:xfrm>
            <a:off x="8862787" y="3604766"/>
            <a:ext cx="327" cy="1658880"/>
          </a:xfrm>
          <a:prstGeom prst="line">
            <a:avLst/>
          </a:prstGeom>
          <a:ln>
            <a:solidFill>
              <a:srgbClr val="3465A4"/>
            </a:solidFill>
            <a:headEnd type="triangle" w="med" len="med"/>
            <a:tailEnd type="triangle" w="med" len="med"/>
          </a:ln>
        </p:spPr>
        <p:style>
          <a:lnRef idx="0">
            <a:scrgbClr r="0" g="0" b="0"/>
          </a:lnRef>
          <a:fillRef idx="0">
            <a:scrgbClr r="0" g="0" b="0"/>
          </a:fillRef>
          <a:effectRef idx="0">
            <a:scrgbClr r="0" g="0" b="0"/>
          </a:effectRef>
          <a:fontRef idx="minor"/>
        </p:style>
      </p:sp>
      <p:sp>
        <p:nvSpPr>
          <p:cNvPr id="112" name="CustomShape 6"/>
          <p:cNvSpPr/>
          <p:nvPr/>
        </p:nvSpPr>
        <p:spPr>
          <a:xfrm>
            <a:off x="6558643" y="4434206"/>
            <a:ext cx="1473725" cy="214544"/>
          </a:xfrm>
          <a:prstGeom prst="rect">
            <a:avLst/>
          </a:prstGeom>
          <a:noFill/>
          <a:ln>
            <a:noFill/>
          </a:ln>
        </p:spPr>
        <p:style>
          <a:lnRef idx="0">
            <a:scrgbClr r="0" g="0" b="0"/>
          </a:lnRef>
          <a:fillRef idx="0">
            <a:scrgbClr r="0" g="0" b="0"/>
          </a:fillRef>
          <a:effectRef idx="0">
            <a:scrgbClr r="0" g="0" b="0"/>
          </a:effectRef>
          <a:fontRef idx="minor"/>
        </p:style>
        <p:txBody>
          <a:bodyPr lIns="81638" tIns="40819" rIns="81638" bIns="40819"/>
          <a:lstStyle/>
          <a:p>
            <a:r>
              <a:rPr lang="en-US" sz="1600" spc="-1" dirty="0">
                <a:solidFill>
                  <a:srgbClr val="FF0000"/>
                </a:solidFill>
                <a:uFill>
                  <a:solidFill>
                    <a:srgbClr val="FFFFFF"/>
                  </a:solidFill>
                </a:uFill>
                <a:latin typeface="Arial"/>
                <a:ea typeface="DejaVu Sans"/>
              </a:rPr>
              <a:t>0.25” gauge</a:t>
            </a:r>
            <a:endParaRPr lang="en-US" sz="1600" spc="-1" dirty="0">
              <a:solidFill>
                <a:srgbClr val="000000"/>
              </a:solidFill>
              <a:uFill>
                <a:solidFill>
                  <a:srgbClr val="FFFFFF"/>
                </a:solidFill>
              </a:uFill>
              <a:latin typeface="Arial"/>
            </a:endParaRPr>
          </a:p>
        </p:txBody>
      </p:sp>
      <p:sp>
        <p:nvSpPr>
          <p:cNvPr id="113" name="CustomShape 7"/>
          <p:cNvSpPr/>
          <p:nvPr/>
        </p:nvSpPr>
        <p:spPr>
          <a:xfrm>
            <a:off x="6722712" y="4806886"/>
            <a:ext cx="994348" cy="247852"/>
          </a:xfrm>
          <a:prstGeom prst="rect">
            <a:avLst/>
          </a:prstGeom>
          <a:noFill/>
          <a:ln>
            <a:noFill/>
          </a:ln>
        </p:spPr>
        <p:style>
          <a:lnRef idx="0">
            <a:scrgbClr r="0" g="0" b="0"/>
          </a:lnRef>
          <a:fillRef idx="0">
            <a:scrgbClr r="0" g="0" b="0"/>
          </a:fillRef>
          <a:effectRef idx="0">
            <a:scrgbClr r="0" g="0" b="0"/>
          </a:effectRef>
          <a:fontRef idx="minor"/>
        </p:style>
        <p:txBody>
          <a:bodyPr lIns="81638" tIns="40819" rIns="81638" bIns="40819"/>
          <a:lstStyle/>
          <a:p>
            <a:r>
              <a:rPr lang="en-US" sz="1600" spc="-1" dirty="0">
                <a:solidFill>
                  <a:srgbClr val="FF0000"/>
                </a:solidFill>
                <a:uFill>
                  <a:solidFill>
                    <a:srgbClr val="FFFFFF"/>
                  </a:solidFill>
                </a:uFill>
                <a:latin typeface="Arial"/>
                <a:ea typeface="DejaVu Sans"/>
              </a:rPr>
              <a:t>1” gauge</a:t>
            </a:r>
            <a:endParaRPr lang="en-US" sz="1600" spc="-1" dirty="0">
              <a:solidFill>
                <a:srgbClr val="000000"/>
              </a:solidFill>
              <a:uFill>
                <a:solidFill>
                  <a:srgbClr val="FFFFFF"/>
                </a:solidFill>
              </a:uFill>
              <a:latin typeface="Arial"/>
            </a:endParaRPr>
          </a:p>
        </p:txBody>
      </p:sp>
      <p:sp>
        <p:nvSpPr>
          <p:cNvPr id="114" name="Line 8"/>
          <p:cNvSpPr/>
          <p:nvPr/>
        </p:nvSpPr>
        <p:spPr>
          <a:xfrm flipV="1">
            <a:off x="7917747" y="4466861"/>
            <a:ext cx="331776" cy="82944"/>
          </a:xfrm>
          <a:prstGeom prst="line">
            <a:avLst/>
          </a:prstGeom>
          <a:ln w="28575">
            <a:solidFill>
              <a:srgbClr val="FF0000"/>
            </a:solidFill>
            <a:round/>
            <a:tailEnd type="triangle" w="med" len="med"/>
          </a:ln>
        </p:spPr>
        <p:style>
          <a:lnRef idx="0">
            <a:scrgbClr r="0" g="0" b="0"/>
          </a:lnRef>
          <a:fillRef idx="0">
            <a:scrgbClr r="0" g="0" b="0"/>
          </a:fillRef>
          <a:effectRef idx="0">
            <a:scrgbClr r="0" g="0" b="0"/>
          </a:effectRef>
          <a:fontRef idx="minor"/>
        </p:style>
      </p:sp>
      <p:sp>
        <p:nvSpPr>
          <p:cNvPr id="115" name="Line 9"/>
          <p:cNvSpPr/>
          <p:nvPr/>
        </p:nvSpPr>
        <p:spPr>
          <a:xfrm flipV="1">
            <a:off x="7734226" y="4700671"/>
            <a:ext cx="1078272" cy="248832"/>
          </a:xfrm>
          <a:prstGeom prst="line">
            <a:avLst/>
          </a:prstGeom>
          <a:ln w="28575">
            <a:solidFill>
              <a:srgbClr val="FF0000"/>
            </a:solidFill>
            <a:round/>
            <a:tailEnd type="triangle" w="med" len="med"/>
          </a:ln>
        </p:spPr>
        <p:style>
          <a:lnRef idx="0">
            <a:scrgbClr r="0" g="0" b="0"/>
          </a:lnRef>
          <a:fillRef idx="0">
            <a:scrgbClr r="0" g="0" b="0"/>
          </a:fillRef>
          <a:effectRef idx="0">
            <a:scrgbClr r="0" g="0" b="0"/>
          </a:effectRef>
          <a:fontRef idx="minor"/>
        </p:style>
      </p:sp>
      <p:sp>
        <p:nvSpPr>
          <p:cNvPr id="116" name="Line 10"/>
          <p:cNvSpPr/>
          <p:nvPr/>
        </p:nvSpPr>
        <p:spPr>
          <a:xfrm flipH="1" flipV="1">
            <a:off x="1553235" y="3397596"/>
            <a:ext cx="1522133" cy="412444"/>
          </a:xfrm>
          <a:prstGeom prst="line">
            <a:avLst/>
          </a:prstGeom>
          <a:ln w="57150">
            <a:solidFill>
              <a:srgbClr val="FF0000"/>
            </a:solidFill>
            <a:tailEnd type="triangle" w="med" len="med"/>
          </a:ln>
        </p:spPr>
        <p:style>
          <a:lnRef idx="3">
            <a:schemeClr val="accent4"/>
          </a:lnRef>
          <a:fillRef idx="0">
            <a:schemeClr val="accent4"/>
          </a:fillRef>
          <a:effectRef idx="2">
            <a:schemeClr val="accent4"/>
          </a:effectRef>
          <a:fontRef idx="minor">
            <a:schemeClr val="tx1"/>
          </a:fontRef>
        </p:style>
      </p:sp>
      <p:sp>
        <p:nvSpPr>
          <p:cNvPr id="117" name="CustomShape 11"/>
          <p:cNvSpPr/>
          <p:nvPr/>
        </p:nvSpPr>
        <p:spPr>
          <a:xfrm>
            <a:off x="3033483" y="3625856"/>
            <a:ext cx="2793972" cy="836573"/>
          </a:xfrm>
          <a:prstGeom prst="rect">
            <a:avLst/>
          </a:prstGeom>
          <a:noFill/>
          <a:ln>
            <a:noFill/>
          </a:ln>
        </p:spPr>
        <p:style>
          <a:lnRef idx="0">
            <a:scrgbClr r="0" g="0" b="0"/>
          </a:lnRef>
          <a:fillRef idx="0">
            <a:scrgbClr r="0" g="0" b="0"/>
          </a:fillRef>
          <a:effectRef idx="0">
            <a:scrgbClr r="0" g="0" b="0"/>
          </a:effectRef>
          <a:fontRef idx="minor"/>
        </p:style>
        <p:txBody>
          <a:bodyPr lIns="81638" tIns="40819" rIns="81638" bIns="40819"/>
          <a:lstStyle/>
          <a:p>
            <a:r>
              <a:rPr lang="en-US" sz="1400" spc="-1" dirty="0">
                <a:solidFill>
                  <a:srgbClr val="000000"/>
                </a:solidFill>
                <a:uFill>
                  <a:solidFill>
                    <a:srgbClr val="FFFFFF"/>
                  </a:solidFill>
                </a:uFill>
                <a:latin typeface="Arial"/>
                <a:ea typeface="DejaVu Sans"/>
              </a:rPr>
              <a:t>Increase in apparent yield and modulus by increasing gauge length in FE model</a:t>
            </a:r>
            <a:endParaRPr lang="en-US" sz="1400" spc="-1" dirty="0">
              <a:solidFill>
                <a:srgbClr val="000000"/>
              </a:solidFill>
              <a:uFill>
                <a:solidFill>
                  <a:srgbClr val="FFFFFF"/>
                </a:solidFill>
              </a:uFill>
              <a:latin typeface="Arial"/>
            </a:endParaRPr>
          </a:p>
        </p:txBody>
      </p:sp>
      <p:sp>
        <p:nvSpPr>
          <p:cNvPr id="2" name="Title 1"/>
          <p:cNvSpPr>
            <a:spLocks noGrp="1"/>
          </p:cNvSpPr>
          <p:nvPr>
            <p:ph type="title"/>
          </p:nvPr>
        </p:nvSpPr>
        <p:spPr/>
        <p:txBody>
          <a:bodyPr/>
          <a:lstStyle/>
          <a:p>
            <a:r>
              <a:rPr lang="en-US" dirty="0"/>
              <a:t>Pressure Vessel Use Case</a:t>
            </a:r>
          </a:p>
        </p:txBody>
      </p:sp>
      <p:sp>
        <p:nvSpPr>
          <p:cNvPr id="4" name="TextBox 3"/>
          <p:cNvSpPr txBox="1"/>
          <p:nvPr/>
        </p:nvSpPr>
        <p:spPr>
          <a:xfrm>
            <a:off x="1944676" y="4065107"/>
            <a:ext cx="946093" cy="261610"/>
          </a:xfrm>
          <a:prstGeom prst="rect">
            <a:avLst/>
          </a:prstGeom>
          <a:noFill/>
        </p:spPr>
        <p:txBody>
          <a:bodyPr wrap="none" rtlCol="0">
            <a:spAutoFit/>
          </a:bodyPr>
          <a:lstStyle/>
          <a:p>
            <a:r>
              <a:rPr lang="en-US" sz="1100" u="sng" dirty="0"/>
              <a:t>Gauge length</a:t>
            </a:r>
          </a:p>
        </p:txBody>
      </p:sp>
      <p:sp>
        <p:nvSpPr>
          <p:cNvPr id="20" name="Rectangle 19"/>
          <p:cNvSpPr/>
          <p:nvPr/>
        </p:nvSpPr>
        <p:spPr>
          <a:xfrm>
            <a:off x="3476606" y="922488"/>
            <a:ext cx="6310767" cy="1200329"/>
          </a:xfrm>
          <a:prstGeom prst="rect">
            <a:avLst/>
          </a:prstGeom>
        </p:spPr>
        <p:txBody>
          <a:bodyPr wrap="none">
            <a:spAutoFit/>
          </a:bodyPr>
          <a:lstStyle/>
          <a:p>
            <a:pPr lvl="0"/>
            <a:r>
              <a:rPr lang="en-US" sz="2400" b="1" spc="-1" dirty="0">
                <a:solidFill>
                  <a:srgbClr val="000000"/>
                </a:solidFill>
                <a:uFill>
                  <a:solidFill>
                    <a:srgbClr val="FFFFFF"/>
                  </a:solidFill>
                </a:uFill>
                <a:latin typeface="Arial"/>
                <a:ea typeface="DejaVu Sans"/>
              </a:rPr>
              <a:t>Preliminary model inputs and </a:t>
            </a:r>
            <a:r>
              <a:rPr lang="en-US" sz="2400" b="1" spc="-1" dirty="0" smtClean="0">
                <a:solidFill>
                  <a:srgbClr val="000000"/>
                </a:solidFill>
                <a:uFill>
                  <a:solidFill>
                    <a:srgbClr val="FFFFFF"/>
                  </a:solidFill>
                </a:uFill>
                <a:latin typeface="Arial"/>
                <a:ea typeface="DejaVu Sans"/>
              </a:rPr>
              <a:t>results</a:t>
            </a:r>
          </a:p>
          <a:p>
            <a:r>
              <a:rPr lang="en-US" sz="2400" b="1" spc="-1" dirty="0">
                <a:solidFill>
                  <a:srgbClr val="000000"/>
                </a:solidFill>
                <a:uFill>
                  <a:solidFill>
                    <a:srgbClr val="FFFFFF"/>
                  </a:solidFill>
                </a:uFill>
                <a:latin typeface="Arial"/>
                <a:ea typeface="DejaVu Sans"/>
              </a:rPr>
              <a:t>Data acquisition plan for model input data</a:t>
            </a:r>
          </a:p>
          <a:p>
            <a:pPr lvl="0"/>
            <a:endParaRPr lang="en-US" sz="2400" b="1" spc="-1" dirty="0">
              <a:solidFill>
                <a:srgbClr val="000000"/>
              </a:solidFill>
              <a:uFill>
                <a:solidFill>
                  <a:srgbClr val="FFFFFF"/>
                </a:solidFill>
              </a:uFill>
              <a:latin typeface="Arial"/>
              <a:ea typeface="DejaVu Sans"/>
            </a:endParaRPr>
          </a:p>
        </p:txBody>
      </p:sp>
      <p:pic>
        <p:nvPicPr>
          <p:cNvPr id="21" name="Picture 20"/>
          <p:cNvPicPr>
            <a:picLocks noChangeAspect="1"/>
          </p:cNvPicPr>
          <p:nvPr/>
        </p:nvPicPr>
        <p:blipFill>
          <a:blip r:embed="rId4"/>
          <a:stretch>
            <a:fillRect/>
          </a:stretch>
        </p:blipFill>
        <p:spPr>
          <a:xfrm>
            <a:off x="9607977" y="2670830"/>
            <a:ext cx="2373485" cy="2087031"/>
          </a:xfrm>
          <a:prstGeom prst="rect">
            <a:avLst/>
          </a:prstGeom>
          <a:ln w="28575">
            <a:solidFill>
              <a:schemeClr val="accent1">
                <a:lumMod val="60000"/>
                <a:lumOff val="40000"/>
              </a:schemeClr>
            </a:solidFill>
          </a:ln>
        </p:spPr>
      </p:pic>
      <p:sp>
        <p:nvSpPr>
          <p:cNvPr id="22" name="Rectangle 21"/>
          <p:cNvSpPr/>
          <p:nvPr/>
        </p:nvSpPr>
        <p:spPr>
          <a:xfrm>
            <a:off x="9915953" y="2122817"/>
            <a:ext cx="1757532" cy="461665"/>
          </a:xfrm>
          <a:prstGeom prst="rect">
            <a:avLst/>
          </a:prstGeom>
        </p:spPr>
        <p:txBody>
          <a:bodyPr wrap="none">
            <a:spAutoFit/>
          </a:bodyPr>
          <a:lstStyle/>
          <a:p>
            <a:pPr lvl="0"/>
            <a:r>
              <a:rPr lang="en-US" sz="2400" b="1" spc="-1" dirty="0" smtClean="0">
                <a:solidFill>
                  <a:srgbClr val="000000"/>
                </a:solidFill>
                <a:uFill>
                  <a:solidFill>
                    <a:srgbClr val="FFFFFF"/>
                  </a:solidFill>
                </a:uFill>
                <a:latin typeface="Arial"/>
                <a:ea typeface="DejaVu Sans"/>
              </a:rPr>
              <a:t>Stereo DIC</a:t>
            </a:r>
            <a:endParaRPr lang="en-US" sz="2400" b="1" spc="-1" dirty="0">
              <a:solidFill>
                <a:srgbClr val="000000"/>
              </a:solidFill>
              <a:uFill>
                <a:solidFill>
                  <a:srgbClr val="FFFFFF"/>
                </a:solidFill>
              </a:uFill>
              <a:latin typeface="Arial"/>
              <a:ea typeface="DejaVu Sans"/>
            </a:endParaRPr>
          </a:p>
        </p:txBody>
      </p:sp>
    </p:spTree>
    <p:extLst>
      <p:ext uri="{BB962C8B-B14F-4D97-AF65-F5344CB8AC3E}">
        <p14:creationId xmlns:p14="http://schemas.microsoft.com/office/powerpoint/2010/main" val="951062578"/>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Pressure Vessel Use Case</a:t>
            </a:r>
            <a:endParaRPr lang="x-none" altLang="en-US" dirty="0"/>
          </a:p>
        </p:txBody>
      </p:sp>
      <p:sp>
        <p:nvSpPr>
          <p:cNvPr id="6" name="Title 5"/>
          <p:cNvSpPr>
            <a:spLocks noGrp="1"/>
          </p:cNvSpPr>
          <p:nvPr/>
        </p:nvSpPr>
        <p:spPr>
          <a:xfrm>
            <a:off x="145799" y="1943100"/>
            <a:ext cx="3671347" cy="415727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Helvetica" panose="020B0604020202020204" pitchFamily="34" charset="0"/>
                <a:ea typeface="+mj-ea"/>
                <a:cs typeface="Helvetica" panose="020B0604020202020204" pitchFamily="34" charset="0"/>
              </a:defRPr>
            </a:lvl1pPr>
          </a:lstStyle>
          <a:p>
            <a:pPr algn="l">
              <a:buFont typeface="Arial" panose="02080604020202020204" charset="0"/>
            </a:pPr>
            <a:r>
              <a:rPr lang="x-none" altLang="en-US" sz="1600" b="1" dirty="0" smtClean="0">
                <a:sym typeface="+mn-ea"/>
              </a:rPr>
              <a:t>Surface cracked, M(T), specimens:</a:t>
            </a:r>
            <a:endParaRPr lang="en-US" altLang="en-US" sz="1600" b="1" dirty="0" smtClean="0">
              <a:sym typeface="+mn-ea"/>
            </a:endParaRPr>
          </a:p>
          <a:p>
            <a:pPr algn="l">
              <a:buFont typeface="Arial" panose="02080604020202020204" charset="0"/>
            </a:pPr>
            <a:endParaRPr lang="x-none" altLang="en-US" sz="1600" dirty="0" smtClean="0">
              <a:sym typeface="+mn-ea"/>
            </a:endParaRPr>
          </a:p>
          <a:p>
            <a:pPr marL="285750" indent="-285750" algn="l">
              <a:buFont typeface="Arial" panose="02080604020202020204" charset="0"/>
              <a:buChar char="•"/>
            </a:pPr>
            <a:r>
              <a:rPr lang="x-none" altLang="en-US" sz="1600" dirty="0" smtClean="0">
                <a:sym typeface="+mn-ea"/>
              </a:rPr>
              <a:t>About 5 kips would be required to produce </a:t>
            </a:r>
            <a:r>
              <a:rPr lang="en-US" altLang="en-US" sz="1600" dirty="0" smtClean="0">
                <a:sym typeface="+mn-ea"/>
              </a:rPr>
              <a:t>desired</a:t>
            </a:r>
            <a:r>
              <a:rPr lang="x-none" altLang="en-US" sz="1600" dirty="0" smtClean="0">
                <a:sym typeface="+mn-ea"/>
              </a:rPr>
              <a:t> K</a:t>
            </a:r>
            <a:r>
              <a:rPr lang="en-US" altLang="en-US" sz="1600" dirty="0" smtClean="0">
                <a:sym typeface="+mn-ea"/>
              </a:rPr>
              <a:t>.</a:t>
            </a:r>
            <a:endParaRPr lang="x-none" altLang="en-US" sz="1600" dirty="0" smtClean="0">
              <a:sym typeface="+mn-ea"/>
            </a:endParaRPr>
          </a:p>
          <a:p>
            <a:pPr marL="285750" indent="-285750" algn="l">
              <a:buFont typeface="Arial" panose="02080604020202020204" charset="0"/>
              <a:buChar char="•"/>
            </a:pPr>
            <a:endParaRPr lang="x-none" altLang="en-US" sz="1600" dirty="0" smtClean="0">
              <a:sym typeface="+mn-ea"/>
            </a:endParaRPr>
          </a:p>
          <a:p>
            <a:pPr marL="285750" indent="-285750" algn="l">
              <a:buFont typeface="Arial" panose="02080604020202020204" charset="0"/>
              <a:buChar char="•"/>
            </a:pPr>
            <a:r>
              <a:rPr lang="x-none" altLang="en-US" sz="1600" dirty="0" smtClean="0">
                <a:sym typeface="+mn-ea"/>
              </a:rPr>
              <a:t>There would be net section yielding at a load much lower than that which would produce </a:t>
            </a:r>
            <a:r>
              <a:rPr lang="en-US" altLang="en-US" sz="1600" dirty="0" smtClean="0">
                <a:sym typeface="+mn-ea"/>
              </a:rPr>
              <a:t>the desired</a:t>
            </a:r>
            <a:r>
              <a:rPr lang="x-none" altLang="en-US" sz="1600" dirty="0" smtClean="0">
                <a:sym typeface="+mn-ea"/>
              </a:rPr>
              <a:t> K.</a:t>
            </a:r>
          </a:p>
          <a:p>
            <a:pPr marL="285750" indent="-285750" algn="l">
              <a:buFont typeface="Arial" panose="02080604020202020204" charset="0"/>
              <a:buChar char="•"/>
            </a:pPr>
            <a:endParaRPr lang="x-none" altLang="en-US" sz="1600" dirty="0" smtClean="0">
              <a:sym typeface="+mn-ea"/>
            </a:endParaRPr>
          </a:p>
          <a:p>
            <a:pPr algn="l">
              <a:buFont typeface="Arial" panose="02080604020202020204" charset="0"/>
            </a:pPr>
            <a:r>
              <a:rPr lang="x-none" altLang="en-US" sz="1600" b="1" dirty="0" smtClean="0">
                <a:sym typeface="+mn-ea"/>
              </a:rPr>
              <a:t>ESET (or CT) specimens:</a:t>
            </a:r>
            <a:endParaRPr lang="en-US" altLang="en-US" sz="1600" b="1" dirty="0" smtClean="0">
              <a:sym typeface="+mn-ea"/>
            </a:endParaRPr>
          </a:p>
          <a:p>
            <a:pPr algn="l">
              <a:buFont typeface="Arial" panose="02080604020202020204" charset="0"/>
            </a:pPr>
            <a:endParaRPr lang="x-none" altLang="en-US" sz="1600" b="1" dirty="0" smtClean="0">
              <a:sym typeface="+mn-ea"/>
            </a:endParaRPr>
          </a:p>
          <a:p>
            <a:pPr marL="285750" indent="-285750" algn="l">
              <a:buFont typeface="Arial" panose="02080604020202020204" charset="0"/>
              <a:buChar char="•"/>
            </a:pPr>
            <a:r>
              <a:rPr lang="x-none" altLang="en-US" sz="1600" dirty="0" smtClean="0">
                <a:sym typeface="+mn-ea"/>
              </a:rPr>
              <a:t>Provides increased K at practical loads</a:t>
            </a:r>
            <a:endParaRPr lang="en-US" altLang="en-US" sz="1600" dirty="0" smtClean="0">
              <a:sym typeface="+mn-ea"/>
            </a:endParaRPr>
          </a:p>
          <a:p>
            <a:pPr marL="746125" indent="-231775" algn="l">
              <a:buFont typeface="Arial" panose="02080604020202020204" charset="0"/>
              <a:buChar char="•"/>
            </a:pPr>
            <a:r>
              <a:rPr lang="en-US" altLang="en-US" sz="1600" dirty="0" smtClean="0">
                <a:sym typeface="+mn-ea"/>
              </a:rPr>
              <a:t>Load being applied manually as hanging weight</a:t>
            </a:r>
          </a:p>
          <a:p>
            <a:pPr algn="l"/>
            <a:endParaRPr lang="x-none" altLang="en-US" sz="1600" dirty="0" smtClean="0">
              <a:sym typeface="+mn-ea"/>
            </a:endParaRPr>
          </a:p>
          <a:p>
            <a:pPr marL="285750" indent="-285750" algn="l">
              <a:buFont typeface="Arial" panose="02080604020202020204" charset="0"/>
              <a:buChar char="•"/>
            </a:pPr>
            <a:r>
              <a:rPr lang="x-none" altLang="en-US" sz="1600" dirty="0" smtClean="0">
                <a:sym typeface="+mn-ea"/>
              </a:rPr>
              <a:t>Lacks similarity to surface crack in tank   </a:t>
            </a:r>
          </a:p>
          <a:p>
            <a:endParaRPr lang="x-none" altLang="en-US" sz="1800" dirty="0">
              <a:sym typeface="+mn-ea"/>
            </a:endParaRPr>
          </a:p>
        </p:txBody>
      </p:sp>
      <p:sp>
        <p:nvSpPr>
          <p:cNvPr id="7" name="Rectangle 6"/>
          <p:cNvSpPr/>
          <p:nvPr/>
        </p:nvSpPr>
        <p:spPr>
          <a:xfrm>
            <a:off x="3476606" y="922488"/>
            <a:ext cx="5605252" cy="461665"/>
          </a:xfrm>
          <a:prstGeom prst="rect">
            <a:avLst/>
          </a:prstGeom>
        </p:spPr>
        <p:txBody>
          <a:bodyPr wrap="none">
            <a:spAutoFit/>
          </a:bodyPr>
          <a:lstStyle/>
          <a:p>
            <a:pPr lvl="0"/>
            <a:r>
              <a:rPr lang="en-US" sz="2400" b="1" dirty="0"/>
              <a:t>Prioritize methods for </a:t>
            </a:r>
            <a:r>
              <a:rPr lang="en-US" sz="2400" b="1" dirty="0" err="1"/>
              <a:t>QoI</a:t>
            </a:r>
            <a:r>
              <a:rPr lang="en-US" sz="2400" b="1" dirty="0"/>
              <a:t> data acquisition</a:t>
            </a:r>
          </a:p>
        </p:txBody>
      </p:sp>
      <p:pic>
        <p:nvPicPr>
          <p:cNvPr id="9" name="Picture 8" descr="K_f3d_applied_contour"/>
          <p:cNvPicPr>
            <a:picLocks noChangeAspect="1"/>
          </p:cNvPicPr>
          <p:nvPr/>
        </p:nvPicPr>
        <p:blipFill>
          <a:blip r:embed="rId2"/>
          <a:stretch>
            <a:fillRect/>
          </a:stretch>
        </p:blipFill>
        <p:spPr>
          <a:xfrm>
            <a:off x="4053842" y="1474471"/>
            <a:ext cx="4320000" cy="3240000"/>
          </a:xfrm>
          <a:prstGeom prst="rect">
            <a:avLst/>
          </a:prstGeom>
        </p:spPr>
      </p:pic>
      <p:cxnSp>
        <p:nvCxnSpPr>
          <p:cNvPr id="10" name="Straight Connector 9"/>
          <p:cNvCxnSpPr/>
          <p:nvPr/>
        </p:nvCxnSpPr>
        <p:spPr>
          <a:xfrm>
            <a:off x="4620103" y="3446146"/>
            <a:ext cx="3359468" cy="0"/>
          </a:xfrm>
          <a:prstGeom prst="line">
            <a:avLst/>
          </a:prstGeom>
          <a:ln w="28575">
            <a:solidFill>
              <a:srgbClr val="FF0000"/>
            </a:solidFill>
            <a:prstDash val="dashDot"/>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5945507" y="3462815"/>
            <a:ext cx="0" cy="865346"/>
          </a:xfrm>
          <a:prstGeom prst="straightConnector1">
            <a:avLst/>
          </a:prstGeom>
          <a:ln>
            <a:solidFill>
              <a:srgbClr val="FF0000"/>
            </a:solidFill>
            <a:prstDash val="dashDot"/>
            <a:tailEnd type="arrow" w="med" len="med"/>
          </a:ln>
        </p:spPr>
        <p:style>
          <a:lnRef idx="3">
            <a:schemeClr val="dk1"/>
          </a:lnRef>
          <a:fillRef idx="0">
            <a:schemeClr val="dk1"/>
          </a:fillRef>
          <a:effectRef idx="2">
            <a:schemeClr val="dk1"/>
          </a:effectRef>
          <a:fontRef idx="minor">
            <a:schemeClr val="tx1"/>
          </a:fontRef>
        </p:style>
      </p:cxnSp>
      <p:cxnSp>
        <p:nvCxnSpPr>
          <p:cNvPr id="12" name="Straight Arrow Connector 11"/>
          <p:cNvCxnSpPr/>
          <p:nvPr/>
        </p:nvCxnSpPr>
        <p:spPr>
          <a:xfrm>
            <a:off x="7087078" y="3462815"/>
            <a:ext cx="0" cy="865346"/>
          </a:xfrm>
          <a:prstGeom prst="straightConnector1">
            <a:avLst/>
          </a:prstGeom>
          <a:ln>
            <a:solidFill>
              <a:srgbClr val="FF0000"/>
            </a:solidFill>
            <a:prstDash val="dashDot"/>
            <a:tailEnd type="arrow" w="med" len="med"/>
          </a:ln>
        </p:spPr>
        <p:style>
          <a:lnRef idx="3">
            <a:schemeClr val="dk1"/>
          </a:lnRef>
          <a:fillRef idx="0">
            <a:schemeClr val="dk1"/>
          </a:fillRef>
          <a:effectRef idx="2">
            <a:schemeClr val="dk1"/>
          </a:effectRef>
          <a:fontRef idx="minor">
            <a:schemeClr val="tx1"/>
          </a:fontRef>
        </p:style>
      </p:cxnSp>
      <p:cxnSp>
        <p:nvCxnSpPr>
          <p:cNvPr id="13" name="Straight Arrow Connector 12"/>
          <p:cNvCxnSpPr/>
          <p:nvPr/>
        </p:nvCxnSpPr>
        <p:spPr>
          <a:xfrm>
            <a:off x="7701441" y="3462339"/>
            <a:ext cx="0" cy="865346"/>
          </a:xfrm>
          <a:prstGeom prst="straightConnector1">
            <a:avLst/>
          </a:prstGeom>
          <a:ln>
            <a:solidFill>
              <a:srgbClr val="FF0000"/>
            </a:solidFill>
            <a:prstDash val="dashDot"/>
            <a:tailEnd type="arrow" w="med" len="med"/>
          </a:ln>
        </p:spPr>
        <p:style>
          <a:lnRef idx="3">
            <a:schemeClr val="dk1"/>
          </a:lnRef>
          <a:fillRef idx="0">
            <a:schemeClr val="dk1"/>
          </a:fillRef>
          <a:effectRef idx="2">
            <a:schemeClr val="dk1"/>
          </a:effectRef>
          <a:fontRef idx="minor">
            <a:schemeClr val="tx1"/>
          </a:fontRef>
        </p:style>
      </p:cxnSp>
      <p:sp>
        <p:nvSpPr>
          <p:cNvPr id="17" name="Text Box 23"/>
          <p:cNvSpPr txBox="1"/>
          <p:nvPr/>
        </p:nvSpPr>
        <p:spPr>
          <a:xfrm>
            <a:off x="5790727" y="3138488"/>
            <a:ext cx="1133837" cy="300082"/>
          </a:xfrm>
          <a:prstGeom prst="rect">
            <a:avLst/>
          </a:prstGeom>
          <a:noFill/>
        </p:spPr>
        <p:txBody>
          <a:bodyPr wrap="none" rtlCol="0">
            <a:spAutoFit/>
          </a:bodyPr>
          <a:lstStyle/>
          <a:p>
            <a:r>
              <a:rPr lang="x-none" altLang="en-US" sz="1350">
                <a:solidFill>
                  <a:srgbClr val="FF0000"/>
                </a:solidFill>
              </a:rPr>
              <a:t>Select 500 lbf</a:t>
            </a:r>
          </a:p>
        </p:txBody>
      </p:sp>
      <p:sp>
        <p:nvSpPr>
          <p:cNvPr id="18" name="Text Box 2"/>
          <p:cNvSpPr txBox="1"/>
          <p:nvPr/>
        </p:nvSpPr>
        <p:spPr>
          <a:xfrm>
            <a:off x="4506757" y="4887888"/>
            <a:ext cx="7504267" cy="1169551"/>
          </a:xfrm>
          <a:prstGeom prst="rect">
            <a:avLst/>
          </a:prstGeom>
          <a:noFill/>
        </p:spPr>
        <p:txBody>
          <a:bodyPr wrap="square" rtlCol="0">
            <a:spAutoFit/>
          </a:bodyPr>
          <a:lstStyle/>
          <a:p>
            <a:r>
              <a:rPr lang="x-none" altLang="en-US" sz="1400" b="1" u="sng" dirty="0"/>
              <a:t>Design steps</a:t>
            </a:r>
            <a:r>
              <a:rPr lang="x-none" altLang="en-US" sz="1400" dirty="0"/>
              <a:t>:</a:t>
            </a:r>
          </a:p>
          <a:p>
            <a:pPr marL="171450" indent="-171450">
              <a:buAutoNum type="arabicPeriod"/>
            </a:pPr>
            <a:r>
              <a:rPr lang="x-none" altLang="en-US" sz="1400" dirty="0"/>
              <a:t>select desired load (500 lbf used as an example)</a:t>
            </a:r>
          </a:p>
          <a:p>
            <a:pPr marL="171450" indent="-171450">
              <a:buAutoNum type="arabicPeriod"/>
            </a:pPr>
            <a:r>
              <a:rPr lang="x-none" altLang="en-US" sz="1400" dirty="0"/>
              <a:t>select desired applied K (30, 50, and 75 ksi*sqrt(in) used as </a:t>
            </a:r>
            <a:r>
              <a:rPr lang="en-US" altLang="en-US" sz="1400" dirty="0"/>
              <a:t>arbitrary </a:t>
            </a:r>
            <a:r>
              <a:rPr lang="x-none" altLang="en-US" sz="1400" dirty="0"/>
              <a:t>examples</a:t>
            </a:r>
            <a:r>
              <a:rPr lang="en-US" altLang="en-US" sz="1400" dirty="0"/>
              <a:t> here</a:t>
            </a:r>
            <a:r>
              <a:rPr lang="x-none" altLang="en-US" sz="1400" dirty="0"/>
              <a:t>)</a:t>
            </a:r>
          </a:p>
          <a:p>
            <a:pPr marL="171450" indent="-171450">
              <a:buAutoNum type="arabicPeriod"/>
            </a:pPr>
            <a:r>
              <a:rPr lang="x-none" altLang="en-US" sz="1400" dirty="0"/>
              <a:t>determine required crack length that satisfies above conditions</a:t>
            </a:r>
          </a:p>
          <a:p>
            <a:pPr marL="171450" indent="-171450">
              <a:buAutoNum type="arabicPeriod"/>
            </a:pPr>
            <a:r>
              <a:rPr lang="x-none" altLang="en-US" sz="1400" dirty="0"/>
              <a:t>crack length + plastic zone size (using desired K and chart on right) estimates width lower bound</a:t>
            </a:r>
          </a:p>
        </p:txBody>
      </p:sp>
      <p:sp>
        <p:nvSpPr>
          <p:cNvPr id="20" name="Rectangle 19"/>
          <p:cNvSpPr/>
          <p:nvPr/>
        </p:nvSpPr>
        <p:spPr>
          <a:xfrm rot="5400000">
            <a:off x="6143621" y="-617227"/>
            <a:ext cx="365760" cy="421464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descr="plastic_zone_worst_case_yield"/>
          <p:cNvPicPr>
            <a:picLocks noChangeAspect="1"/>
          </p:cNvPicPr>
          <p:nvPr/>
        </p:nvPicPr>
        <p:blipFill rotWithShape="1">
          <a:blip r:embed="rId3"/>
          <a:srcRect r="5455"/>
          <a:stretch/>
        </p:blipFill>
        <p:spPr>
          <a:xfrm>
            <a:off x="8069582" y="1468756"/>
            <a:ext cx="4084318" cy="3240000"/>
          </a:xfrm>
          <a:prstGeom prst="rect">
            <a:avLst/>
          </a:prstGeom>
        </p:spPr>
      </p:pic>
      <p:cxnSp>
        <p:nvCxnSpPr>
          <p:cNvPr id="14" name="Straight Arrow Connector 13"/>
          <p:cNvCxnSpPr/>
          <p:nvPr/>
        </p:nvCxnSpPr>
        <p:spPr>
          <a:xfrm flipH="1" flipV="1">
            <a:off x="10593231" y="3192305"/>
            <a:ext cx="476" cy="1134000"/>
          </a:xfrm>
          <a:prstGeom prst="straightConnector1">
            <a:avLst/>
          </a:prstGeom>
          <a:ln>
            <a:solidFill>
              <a:srgbClr val="FF0000"/>
            </a:solidFill>
            <a:prstDash val="dashDot"/>
            <a:tailEnd type="arrow" w="med" len="med"/>
          </a:ln>
        </p:spPr>
        <p:style>
          <a:lnRef idx="3">
            <a:schemeClr val="dk1"/>
          </a:lnRef>
          <a:fillRef idx="0">
            <a:schemeClr val="dk1"/>
          </a:fillRef>
          <a:effectRef idx="2">
            <a:schemeClr val="dk1"/>
          </a:effectRef>
          <a:fontRef idx="minor">
            <a:schemeClr val="tx1"/>
          </a:fontRef>
        </p:style>
      </p:cxnSp>
      <p:cxnSp>
        <p:nvCxnSpPr>
          <p:cNvPr id="15" name="Straight Arrow Connector 14"/>
          <p:cNvCxnSpPr/>
          <p:nvPr/>
        </p:nvCxnSpPr>
        <p:spPr>
          <a:xfrm flipH="1" flipV="1">
            <a:off x="8776813" y="4232435"/>
            <a:ext cx="0" cy="108000"/>
          </a:xfrm>
          <a:prstGeom prst="straightConnector1">
            <a:avLst/>
          </a:prstGeom>
          <a:ln>
            <a:solidFill>
              <a:srgbClr val="FF0000"/>
            </a:solidFill>
            <a:prstDash val="dashDot"/>
            <a:tailEnd type="arrow" w="med" len="med"/>
          </a:ln>
        </p:spPr>
        <p:style>
          <a:lnRef idx="3">
            <a:schemeClr val="dk1"/>
          </a:lnRef>
          <a:fillRef idx="0">
            <a:schemeClr val="dk1"/>
          </a:fillRef>
          <a:effectRef idx="2">
            <a:schemeClr val="dk1"/>
          </a:effectRef>
          <a:fontRef idx="minor">
            <a:schemeClr val="tx1"/>
          </a:fontRef>
        </p:style>
      </p:cxnSp>
      <p:cxnSp>
        <p:nvCxnSpPr>
          <p:cNvPr id="16" name="Straight Arrow Connector 15"/>
          <p:cNvCxnSpPr/>
          <p:nvPr/>
        </p:nvCxnSpPr>
        <p:spPr>
          <a:xfrm flipH="1" flipV="1">
            <a:off x="9579771" y="3893345"/>
            <a:ext cx="0" cy="432000"/>
          </a:xfrm>
          <a:prstGeom prst="straightConnector1">
            <a:avLst/>
          </a:prstGeom>
          <a:ln>
            <a:solidFill>
              <a:srgbClr val="FF0000"/>
            </a:solidFill>
            <a:prstDash val="dashDot"/>
            <a:tailEnd type="arrow" w="med" len="med"/>
          </a:ln>
        </p:spPr>
        <p:style>
          <a:lnRef idx="3">
            <a:schemeClr val="dk1"/>
          </a:lnRef>
          <a:fillRef idx="0">
            <a:schemeClr val="dk1"/>
          </a:fillRef>
          <a:effectRef idx="2">
            <a:schemeClr val="dk1"/>
          </a:effectRef>
          <a:fontRef idx="minor">
            <a:schemeClr val="tx1"/>
          </a:fontRef>
        </p:style>
      </p:cxnSp>
      <p:sp>
        <p:nvSpPr>
          <p:cNvPr id="19" name="TextBox 18"/>
          <p:cNvSpPr txBox="1"/>
          <p:nvPr/>
        </p:nvSpPr>
        <p:spPr>
          <a:xfrm>
            <a:off x="9055217" y="1599637"/>
            <a:ext cx="2532186" cy="253916"/>
          </a:xfrm>
          <a:prstGeom prst="rect">
            <a:avLst/>
          </a:prstGeom>
          <a:solidFill>
            <a:schemeClr val="bg1"/>
          </a:solidFill>
        </p:spPr>
        <p:txBody>
          <a:bodyPr wrap="square" rtlCol="0">
            <a:spAutoFit/>
          </a:bodyPr>
          <a:lstStyle/>
          <a:p>
            <a:pPr algn="ctr"/>
            <a:r>
              <a:rPr lang="en-US" sz="1050" dirty="0"/>
              <a:t>Yield Stress = Lower bound estimate</a:t>
            </a:r>
          </a:p>
        </p:txBody>
      </p:sp>
    </p:spTree>
    <p:extLst>
      <p:ext uri="{BB962C8B-B14F-4D97-AF65-F5344CB8AC3E}">
        <p14:creationId xmlns:p14="http://schemas.microsoft.com/office/powerpoint/2010/main" val="1409407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Takeaway Points</a:t>
            </a:r>
            <a:endParaRPr lang="en-US" dirty="0"/>
          </a:p>
        </p:txBody>
      </p:sp>
      <p:sp>
        <p:nvSpPr>
          <p:cNvPr id="3" name="Slide Number Placeholder 2"/>
          <p:cNvSpPr>
            <a:spLocks noGrp="1"/>
          </p:cNvSpPr>
          <p:nvPr>
            <p:ph type="sldNum" sz="quarter" idx="12"/>
          </p:nvPr>
        </p:nvSpPr>
        <p:spPr/>
        <p:txBody>
          <a:bodyPr/>
          <a:lstStyle/>
          <a:p>
            <a:fld id="{3ACF1BEE-6F89-438A-890D-386550F99E2E}" type="slidenum">
              <a:rPr lang="en-US" smtClean="0"/>
              <a:t>10</a:t>
            </a:fld>
            <a:endParaRPr lang="en-US"/>
          </a:p>
        </p:txBody>
      </p:sp>
      <p:sp>
        <p:nvSpPr>
          <p:cNvPr id="4" name="TextBox 3"/>
          <p:cNvSpPr txBox="1"/>
          <p:nvPr/>
        </p:nvSpPr>
        <p:spPr>
          <a:xfrm>
            <a:off x="1714500" y="1828800"/>
            <a:ext cx="9139938" cy="3139321"/>
          </a:xfrm>
          <a:prstGeom prst="rect">
            <a:avLst/>
          </a:prstGeom>
          <a:noFill/>
        </p:spPr>
        <p:txBody>
          <a:bodyPr wrap="none" rtlCol="0">
            <a:spAutoFit/>
          </a:bodyPr>
          <a:lstStyle/>
          <a:p>
            <a:r>
              <a:rPr lang="en-US" dirty="0" smtClean="0"/>
              <a:t>Main Tasks:</a:t>
            </a:r>
          </a:p>
          <a:p>
            <a:pPr marL="342900" indent="-342900">
              <a:buAutoNum type="arabicParenR"/>
            </a:pPr>
            <a:r>
              <a:rPr lang="en-US" dirty="0" smtClean="0"/>
              <a:t>Input:  Funding and motivation</a:t>
            </a:r>
          </a:p>
          <a:p>
            <a:pPr marL="342900" indent="-342900">
              <a:buFontTx/>
              <a:buAutoNum type="arabicParenR"/>
            </a:pPr>
            <a:r>
              <a:rPr lang="en-US" dirty="0"/>
              <a:t>Determine </a:t>
            </a:r>
            <a:r>
              <a:rPr lang="en-US" dirty="0" err="1" smtClean="0"/>
              <a:t>QoIs</a:t>
            </a:r>
            <a:endParaRPr lang="en-US" dirty="0" smtClean="0"/>
          </a:p>
          <a:p>
            <a:pPr marL="342900" indent="-342900">
              <a:buFontTx/>
              <a:buAutoNum type="arabicParenR"/>
            </a:pPr>
            <a:r>
              <a:rPr lang="en-US" dirty="0"/>
              <a:t>Define intent of </a:t>
            </a:r>
            <a:r>
              <a:rPr lang="en-US" dirty="0" smtClean="0"/>
              <a:t>experiments</a:t>
            </a:r>
          </a:p>
          <a:p>
            <a:pPr marL="342900" indent="-342900">
              <a:buFontTx/>
              <a:buAutoNum type="arabicParenR"/>
            </a:pPr>
            <a:r>
              <a:rPr lang="en-US" dirty="0"/>
              <a:t>Preliminary model inputs and </a:t>
            </a:r>
            <a:r>
              <a:rPr lang="en-US" dirty="0" smtClean="0"/>
              <a:t>results</a:t>
            </a:r>
          </a:p>
          <a:p>
            <a:pPr marL="342900" indent="-342900">
              <a:buFontTx/>
              <a:buAutoNum type="arabicParenR"/>
            </a:pPr>
            <a:r>
              <a:rPr lang="en-US" dirty="0"/>
              <a:t>Data acquisition plan for model input </a:t>
            </a:r>
            <a:r>
              <a:rPr lang="en-US" dirty="0" smtClean="0"/>
              <a:t>data</a:t>
            </a:r>
          </a:p>
          <a:p>
            <a:pPr marL="342900" indent="-342900">
              <a:buFontTx/>
              <a:buAutoNum type="arabicParenR"/>
            </a:pPr>
            <a:r>
              <a:rPr lang="en-US" dirty="0"/>
              <a:t>Prioritize methods for </a:t>
            </a:r>
            <a:r>
              <a:rPr lang="en-US" dirty="0" err="1"/>
              <a:t>QoI</a:t>
            </a:r>
            <a:r>
              <a:rPr lang="en-US" dirty="0"/>
              <a:t> data acquisition</a:t>
            </a:r>
          </a:p>
          <a:p>
            <a:pPr marL="342900" indent="-342900">
              <a:buFontTx/>
              <a:buAutoNum type="arabicParenR"/>
            </a:pPr>
            <a:r>
              <a:rPr lang="en-US" dirty="0" smtClean="0"/>
              <a:t>Output:  Maintain and preserve </a:t>
            </a:r>
            <a:r>
              <a:rPr lang="en-US" dirty="0"/>
              <a:t>a record of all associated </a:t>
            </a:r>
            <a:r>
              <a:rPr lang="en-US" dirty="0" smtClean="0"/>
              <a:t>datasets</a:t>
            </a:r>
          </a:p>
          <a:p>
            <a:pPr marL="342900" indent="-342900">
              <a:buFontTx/>
              <a:buAutoNum type="arabicParenR"/>
            </a:pPr>
            <a:endParaRPr lang="en-US" dirty="0"/>
          </a:p>
          <a:p>
            <a:r>
              <a:rPr lang="en-US" dirty="0" smtClean="0"/>
              <a:t>In practice, these steps are not always chronological nor monotonic.  Iterations that incorporate</a:t>
            </a:r>
          </a:p>
          <a:p>
            <a:r>
              <a:rPr lang="en-US" dirty="0" smtClean="0"/>
              <a:t>lessons learned can be expected, especially in complex scenarios.</a:t>
            </a:r>
            <a:endParaRPr lang="en-US" dirty="0"/>
          </a:p>
        </p:txBody>
      </p:sp>
    </p:spTree>
    <p:extLst>
      <p:ext uri="{BB962C8B-B14F-4D97-AF65-F5344CB8AC3E}">
        <p14:creationId xmlns:p14="http://schemas.microsoft.com/office/powerpoint/2010/main" val="28352732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25" name="Picture 324"/>
          <p:cNvPicPr/>
          <p:nvPr/>
        </p:nvPicPr>
        <p:blipFill>
          <a:blip r:embed="rId2"/>
          <a:stretch/>
        </p:blipFill>
        <p:spPr>
          <a:xfrm>
            <a:off x="2779789" y="1655093"/>
            <a:ext cx="6540393" cy="4894440"/>
          </a:xfrm>
          <a:prstGeom prst="rect">
            <a:avLst/>
          </a:prstGeom>
          <a:ln>
            <a:noFill/>
          </a:ln>
        </p:spPr>
      </p:pic>
      <p:pic>
        <p:nvPicPr>
          <p:cNvPr id="326" name="Picture 325"/>
          <p:cNvPicPr/>
          <p:nvPr/>
        </p:nvPicPr>
        <p:blipFill>
          <a:blip r:embed="rId3"/>
          <a:stretch/>
        </p:blipFill>
        <p:spPr>
          <a:xfrm>
            <a:off x="4014416" y="1409605"/>
            <a:ext cx="2984064" cy="2191121"/>
          </a:xfrm>
          <a:prstGeom prst="rect">
            <a:avLst/>
          </a:prstGeom>
          <a:ln>
            <a:noFill/>
          </a:ln>
        </p:spPr>
      </p:pic>
      <p:sp>
        <p:nvSpPr>
          <p:cNvPr id="327" name="Line 1"/>
          <p:cNvSpPr/>
          <p:nvPr/>
        </p:nvSpPr>
        <p:spPr>
          <a:xfrm flipH="1">
            <a:off x="6998480" y="2321701"/>
            <a:ext cx="1161830" cy="165836"/>
          </a:xfrm>
          <a:prstGeom prst="line">
            <a:avLst/>
          </a:prstGeom>
          <a:ln>
            <a:solidFill>
              <a:srgbClr val="000000"/>
            </a:solidFill>
            <a:tailEnd type="triangle" w="med" len="med"/>
          </a:ln>
        </p:spPr>
        <p:style>
          <a:lnRef idx="0">
            <a:scrgbClr r="0" g="0" b="0"/>
          </a:lnRef>
          <a:fillRef idx="0">
            <a:scrgbClr r="0" g="0" b="0"/>
          </a:fillRef>
          <a:effectRef idx="0">
            <a:scrgbClr r="0" g="0" b="0"/>
          </a:effectRef>
          <a:fontRef idx="minor"/>
        </p:style>
      </p:sp>
      <p:sp>
        <p:nvSpPr>
          <p:cNvPr id="328" name="Line 2"/>
          <p:cNvSpPr/>
          <p:nvPr/>
        </p:nvSpPr>
        <p:spPr>
          <a:xfrm>
            <a:off x="3351072" y="5389663"/>
            <a:ext cx="5804252" cy="326"/>
          </a:xfrm>
          <a:prstGeom prst="line">
            <a:avLst/>
          </a:prstGeom>
          <a:ln w="19080">
            <a:solidFill>
              <a:srgbClr val="0000FF"/>
            </a:solidFill>
            <a:custDash>
              <a:ds d="300000" sp="300000"/>
            </a:custDash>
            <a:round/>
          </a:ln>
        </p:spPr>
        <p:style>
          <a:lnRef idx="0">
            <a:scrgbClr r="0" g="0" b="0"/>
          </a:lnRef>
          <a:fillRef idx="0">
            <a:scrgbClr r="0" g="0" b="0"/>
          </a:fillRef>
          <a:effectRef idx="0">
            <a:scrgbClr r="0" g="0" b="0"/>
          </a:effectRef>
          <a:fontRef idx="minor"/>
        </p:style>
      </p:sp>
      <p:sp>
        <p:nvSpPr>
          <p:cNvPr id="329" name="Line 3"/>
          <p:cNvSpPr/>
          <p:nvPr/>
        </p:nvSpPr>
        <p:spPr>
          <a:xfrm>
            <a:off x="3351072" y="3757421"/>
            <a:ext cx="5804252" cy="326"/>
          </a:xfrm>
          <a:prstGeom prst="line">
            <a:avLst/>
          </a:prstGeom>
          <a:ln w="19080">
            <a:solidFill>
              <a:srgbClr val="FF0000"/>
            </a:solidFill>
            <a:custDash>
              <a:ds d="300000" sp="300000"/>
            </a:custDash>
            <a:round/>
          </a:ln>
        </p:spPr>
        <p:style>
          <a:lnRef idx="0">
            <a:scrgbClr r="0" g="0" b="0"/>
          </a:lnRef>
          <a:fillRef idx="0">
            <a:scrgbClr r="0" g="0" b="0"/>
          </a:fillRef>
          <a:effectRef idx="0">
            <a:scrgbClr r="0" g="0" b="0"/>
          </a:effectRef>
          <a:fontRef idx="minor"/>
        </p:style>
      </p:sp>
      <p:sp>
        <p:nvSpPr>
          <p:cNvPr id="330" name="Line 4"/>
          <p:cNvSpPr/>
          <p:nvPr/>
        </p:nvSpPr>
        <p:spPr>
          <a:xfrm>
            <a:off x="3351072" y="4475607"/>
            <a:ext cx="5804252" cy="326"/>
          </a:xfrm>
          <a:prstGeom prst="line">
            <a:avLst/>
          </a:prstGeom>
          <a:ln w="19080">
            <a:solidFill>
              <a:srgbClr val="3DEB3D"/>
            </a:solidFill>
            <a:custDash>
              <a:ds d="300000" sp="300000"/>
            </a:custDash>
            <a:round/>
          </a:ln>
        </p:spPr>
        <p:style>
          <a:lnRef idx="0">
            <a:scrgbClr r="0" g="0" b="0"/>
          </a:lnRef>
          <a:fillRef idx="0">
            <a:scrgbClr r="0" g="0" b="0"/>
          </a:fillRef>
          <a:effectRef idx="0">
            <a:scrgbClr r="0" g="0" b="0"/>
          </a:effectRef>
          <a:fontRef idx="minor"/>
        </p:style>
      </p:sp>
      <p:sp>
        <p:nvSpPr>
          <p:cNvPr id="331" name="CustomShape 5"/>
          <p:cNvSpPr/>
          <p:nvPr/>
        </p:nvSpPr>
        <p:spPr>
          <a:xfrm>
            <a:off x="9238242" y="3618354"/>
            <a:ext cx="1426906" cy="326448"/>
          </a:xfrm>
          <a:prstGeom prst="rect">
            <a:avLst/>
          </a:prstGeom>
          <a:noFill/>
          <a:ln>
            <a:noFill/>
          </a:ln>
        </p:spPr>
        <p:style>
          <a:lnRef idx="0">
            <a:scrgbClr r="0" g="0" b="0"/>
          </a:lnRef>
          <a:fillRef idx="0">
            <a:scrgbClr r="0" g="0" b="0"/>
          </a:fillRef>
          <a:effectRef idx="0">
            <a:scrgbClr r="0" g="0" b="0"/>
          </a:effectRef>
          <a:fontRef idx="minor"/>
        </p:style>
        <p:txBody>
          <a:bodyPr lIns="81612" tIns="40806" rIns="81612" bIns="40806"/>
          <a:lstStyle/>
          <a:p>
            <a:r>
              <a:rPr lang="en-US" sz="1270" spc="-1">
                <a:solidFill>
                  <a:srgbClr val="FF0000"/>
                </a:solidFill>
                <a:uFill>
                  <a:solidFill>
                    <a:srgbClr val="FFFFFF"/>
                  </a:solidFill>
                </a:uFill>
                <a:latin typeface="Arial"/>
              </a:rPr>
              <a:t>Weld toughness</a:t>
            </a:r>
          </a:p>
        </p:txBody>
      </p:sp>
      <p:sp>
        <p:nvSpPr>
          <p:cNvPr id="332" name="TextShape 6"/>
          <p:cNvSpPr txBox="1"/>
          <p:nvPr/>
        </p:nvSpPr>
        <p:spPr>
          <a:xfrm>
            <a:off x="9254892" y="5259083"/>
            <a:ext cx="791311" cy="260506"/>
          </a:xfrm>
          <a:prstGeom prst="rect">
            <a:avLst/>
          </a:prstGeom>
          <a:noFill/>
          <a:ln>
            <a:noFill/>
          </a:ln>
        </p:spPr>
        <p:txBody>
          <a:bodyPr lIns="81612" tIns="40806" rIns="81612" bIns="40806"/>
          <a:lstStyle/>
          <a:p>
            <a:r>
              <a:rPr lang="en-US" sz="1270" spc="-1">
                <a:solidFill>
                  <a:srgbClr val="2323DC"/>
                </a:solidFill>
                <a:uFill>
                  <a:solidFill>
                    <a:srgbClr val="FFFFFF"/>
                  </a:solidFill>
                </a:uFill>
                <a:latin typeface="Arial"/>
              </a:rPr>
              <a:t>c:a = 1:1</a:t>
            </a:r>
          </a:p>
        </p:txBody>
      </p:sp>
      <p:sp>
        <p:nvSpPr>
          <p:cNvPr id="333" name="TextShape 7"/>
          <p:cNvSpPr txBox="1"/>
          <p:nvPr/>
        </p:nvSpPr>
        <p:spPr>
          <a:xfrm>
            <a:off x="9254892" y="4345028"/>
            <a:ext cx="791311" cy="260506"/>
          </a:xfrm>
          <a:prstGeom prst="rect">
            <a:avLst/>
          </a:prstGeom>
          <a:noFill/>
          <a:ln>
            <a:noFill/>
          </a:ln>
        </p:spPr>
        <p:txBody>
          <a:bodyPr lIns="81612" tIns="40806" rIns="81612" bIns="40806"/>
          <a:lstStyle/>
          <a:p>
            <a:r>
              <a:rPr lang="en-US" sz="1270" spc="-1">
                <a:solidFill>
                  <a:srgbClr val="3DEB3D"/>
                </a:solidFill>
                <a:uFill>
                  <a:solidFill>
                    <a:srgbClr val="FFFFFF"/>
                  </a:solidFill>
                </a:uFill>
                <a:latin typeface="Arial"/>
              </a:rPr>
              <a:t>c:a = 1:4</a:t>
            </a:r>
          </a:p>
        </p:txBody>
      </p:sp>
      <p:sp>
        <p:nvSpPr>
          <p:cNvPr id="334" name="TextShape 8"/>
          <p:cNvSpPr txBox="1"/>
          <p:nvPr/>
        </p:nvSpPr>
        <p:spPr>
          <a:xfrm>
            <a:off x="9254892" y="4018579"/>
            <a:ext cx="791311" cy="260506"/>
          </a:xfrm>
          <a:prstGeom prst="rect">
            <a:avLst/>
          </a:prstGeom>
          <a:noFill/>
          <a:ln>
            <a:noFill/>
          </a:ln>
        </p:spPr>
        <p:txBody>
          <a:bodyPr lIns="81612" tIns="40806" rIns="81612" bIns="40806"/>
          <a:lstStyle/>
          <a:p>
            <a:r>
              <a:rPr lang="en-US" sz="1270" spc="-1">
                <a:solidFill>
                  <a:srgbClr val="FFA400"/>
                </a:solidFill>
                <a:uFill>
                  <a:solidFill>
                    <a:srgbClr val="FFFFFF"/>
                  </a:solidFill>
                </a:uFill>
                <a:latin typeface="Arial"/>
              </a:rPr>
              <a:t>c:a = 1:5</a:t>
            </a:r>
          </a:p>
        </p:txBody>
      </p:sp>
      <p:sp>
        <p:nvSpPr>
          <p:cNvPr id="335" name="Line 9"/>
          <p:cNvSpPr/>
          <p:nvPr/>
        </p:nvSpPr>
        <p:spPr>
          <a:xfrm>
            <a:off x="3351072" y="4149485"/>
            <a:ext cx="5804252" cy="326"/>
          </a:xfrm>
          <a:prstGeom prst="line">
            <a:avLst/>
          </a:prstGeom>
          <a:ln w="19080">
            <a:solidFill>
              <a:srgbClr val="FFA400"/>
            </a:solidFill>
            <a:custDash>
              <a:ds d="300000" sp="300000"/>
            </a:custDash>
            <a:round/>
          </a:ln>
        </p:spPr>
        <p:style>
          <a:lnRef idx="0">
            <a:scrgbClr r="0" g="0" b="0"/>
          </a:lnRef>
          <a:fillRef idx="0">
            <a:scrgbClr r="0" g="0" b="0"/>
          </a:fillRef>
          <a:effectRef idx="0">
            <a:scrgbClr r="0" g="0" b="0"/>
          </a:effectRef>
          <a:fontRef idx="minor"/>
        </p:style>
      </p:sp>
      <p:sp>
        <p:nvSpPr>
          <p:cNvPr id="2" name="Title 1"/>
          <p:cNvSpPr>
            <a:spLocks noGrp="1"/>
          </p:cNvSpPr>
          <p:nvPr>
            <p:ph type="title"/>
          </p:nvPr>
        </p:nvSpPr>
        <p:spPr/>
        <p:txBody>
          <a:bodyPr>
            <a:normAutofit/>
          </a:bodyPr>
          <a:lstStyle/>
          <a:p>
            <a:r>
              <a:rPr lang="en-US" dirty="0"/>
              <a:t>Pressure Vessel Use Case</a:t>
            </a:r>
          </a:p>
        </p:txBody>
      </p:sp>
      <p:sp>
        <p:nvSpPr>
          <p:cNvPr id="3" name="Rectangle 2"/>
          <p:cNvSpPr/>
          <p:nvPr/>
        </p:nvSpPr>
        <p:spPr>
          <a:xfrm>
            <a:off x="3133510" y="1655094"/>
            <a:ext cx="190328" cy="400094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058286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Validation</a:t>
            </a:r>
            <a:endParaRPr lang="en-US" dirty="0"/>
          </a:p>
        </p:txBody>
      </p:sp>
      <p:sp>
        <p:nvSpPr>
          <p:cNvPr id="3" name="Slide Number Placeholder 2"/>
          <p:cNvSpPr>
            <a:spLocks noGrp="1"/>
          </p:cNvSpPr>
          <p:nvPr>
            <p:ph type="sldNum" sz="quarter" idx="12"/>
          </p:nvPr>
        </p:nvSpPr>
        <p:spPr/>
        <p:txBody>
          <a:bodyPr/>
          <a:lstStyle/>
          <a:p>
            <a:fld id="{3ACF1BEE-6F89-438A-890D-386550F99E2E}" type="slidenum">
              <a:rPr lang="en-US" smtClean="0"/>
              <a:t>12</a:t>
            </a:fld>
            <a:endParaRPr lang="en-US"/>
          </a:p>
        </p:txBody>
      </p:sp>
      <p:sp>
        <p:nvSpPr>
          <p:cNvPr id="4" name="Rectangle 3"/>
          <p:cNvSpPr/>
          <p:nvPr/>
        </p:nvSpPr>
        <p:spPr>
          <a:xfrm>
            <a:off x="0" y="904009"/>
            <a:ext cx="12108872" cy="5078313"/>
          </a:xfrm>
          <a:prstGeom prst="rect">
            <a:avLst/>
          </a:prstGeom>
        </p:spPr>
        <p:txBody>
          <a:bodyPr wrap="square">
            <a:spAutoFit/>
          </a:bodyPr>
          <a:lstStyle/>
          <a:p>
            <a:r>
              <a:rPr lang="en-US" sz="1200" b="1" dirty="0"/>
              <a:t>Task 1. Review the boundaries of applicability of the model</a:t>
            </a:r>
          </a:p>
          <a:p>
            <a:r>
              <a:rPr lang="en-US" sz="1200" dirty="0"/>
              <a:t>Predominantly, it is the responsibility of the modeler to review the boundaries of applicability of the model, and conduct an assessment of model inaccuracies as a function of individual experiments. Any given model has physical limits of applicability where the modeling is valid and accurate. An example would be elasticity, which loses applicability when plastic deformation begins. The same is true for modeling assumptions such as boundary conditions. </a:t>
            </a:r>
            <a:endParaRPr lang="en-US" sz="1200" dirty="0" smtClean="0"/>
          </a:p>
          <a:p>
            <a:r>
              <a:rPr lang="en-US" sz="1200" b="1" dirty="0" smtClean="0"/>
              <a:t>Task </a:t>
            </a:r>
            <a:r>
              <a:rPr lang="en-US" sz="1200" b="1" dirty="0"/>
              <a:t>2. Compare computational outputs to the experimental results and their error ranges</a:t>
            </a:r>
          </a:p>
          <a:p>
            <a:r>
              <a:rPr lang="en-US" sz="1200" dirty="0"/>
              <a:t>This task would be performed by some combination of the computational modeler, the experimentalist, the user of the model, and/or a computational/simulation analyst. In this effort, the computational outputs would be directly compared to experimental results (and their error ranges) in a quantitative fashion. To whatever extent possible, consideration can be given to the distribution metrics (e.g., mean, standard deviation, kurtosis, skewness) and other direct distribution-based metrics of both the computational and the experimental results, using UQ methodologies and their error ranges (see also the tasks for process steps 4 and 5 above) [$</a:t>
            </a:r>
            <a:r>
              <a:rPr lang="en-US" sz="1200" dirty="0" err="1"/>
              <a:t>UQ-Wang&amp;McDowell</a:t>
            </a:r>
            <a:r>
              <a:rPr lang="en-US" sz="1200" dirty="0"/>
              <a:t>]. In this step consideration should be given to the relationship between model fidelity and error levels, and it should be recognized that outputs are stochastic, as opposed to discrete values. The practitioner should in advance review applicable rules/guidelines for quantifying measurements (e.g., measurement of dimensions) and associated errors pertaining to the experiment(s) at hand. Sources of uncertainty should be reviewed and confirmed to satisfy the validation requirements.</a:t>
            </a:r>
          </a:p>
          <a:p>
            <a:r>
              <a:rPr lang="en-US" sz="1200" b="1" dirty="0"/>
              <a:t>Task 3. Quantify validation metrics and produce data visualizations</a:t>
            </a:r>
          </a:p>
          <a:p>
            <a:r>
              <a:rPr lang="en-US" sz="1200" dirty="0"/>
              <a:t>In this task the modeler should aggregate the quantitative validation metrics, and produce graphs and other data visualizations that help illustrate any divergence or disparities between the simulation results and the experiments. This can be applied to either discrete data groups and/or to more qualitative trends.</a:t>
            </a:r>
          </a:p>
          <a:p>
            <a:r>
              <a:rPr lang="en-US" sz="1200" b="1" dirty="0"/>
              <a:t>Task 4. Define validation limitations and assumptions</a:t>
            </a:r>
          </a:p>
          <a:p>
            <a:r>
              <a:rPr lang="en-US" sz="1200" dirty="0"/>
              <a:t>This task would again involve a coordinated effort between some combination of the computational modeler, the experimentalist, the user of the model, and/or a computational/simulation analyst. The validation limits imposed by the model itself would be outlined and assumptions about model accuracy or acceptability for applications of interest would be described. In similar fashion, the experimental validation limits need to be outlined as well, and any limits of the conclusions and outcomes from the entire validation exercise should be defined (for instance via a parametric description of the physical regime under examination).</a:t>
            </a:r>
          </a:p>
          <a:p>
            <a:r>
              <a:rPr lang="en-US" sz="1200" b="1" dirty="0"/>
              <a:t>Task 5. Designate funding/resources for developing validation metrics</a:t>
            </a:r>
          </a:p>
          <a:p>
            <a:r>
              <a:rPr lang="en-US" sz="1200" dirty="0"/>
              <a:t>To engage in a robust validation effort, it is important to ensure that funding/resources are specifically designated to support these efforts (i.e., for developing the validation metrics, which includes metrics that are both closely and poorly matched.) The modelers, users of the models, and/or experimentalists involved in the validation effort need to engage the customer or regulator to define the threshold or extent of validation required, in support of approaching the funding organization or other allocator of resources in their organization. </a:t>
            </a:r>
            <a:endParaRPr lang="en-US" sz="1200" dirty="0" smtClean="0"/>
          </a:p>
          <a:p>
            <a:r>
              <a:rPr lang="en-US" sz="1200" b="1" dirty="0" smtClean="0"/>
              <a:t>Task </a:t>
            </a:r>
            <a:r>
              <a:rPr lang="en-US" sz="1200" b="1" dirty="0"/>
              <a:t>6. Document and disseminate validation metrics among all stakeholders</a:t>
            </a:r>
          </a:p>
          <a:p>
            <a:r>
              <a:rPr lang="en-US" sz="1200" dirty="0"/>
              <a:t>It is imperative that the validation metrics that resulted from the validation tasks outlined above be fully documented and disseminated to all parties that have an interest or stake in the computational modeling effort. The computational modeler should take the lead responsibility in ensuring that this is done.</a:t>
            </a:r>
          </a:p>
        </p:txBody>
      </p:sp>
    </p:spTree>
    <p:extLst>
      <p:ext uri="{BB962C8B-B14F-4D97-AF65-F5344CB8AC3E}">
        <p14:creationId xmlns:p14="http://schemas.microsoft.com/office/powerpoint/2010/main" val="8516326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altLang="en-US" sz="3200" dirty="0" smtClean="0">
                <a:solidFill>
                  <a:srgbClr val="000000"/>
                </a:solidFill>
                <a:latin typeface="Arial" panose="020B0604020202020204" pitchFamily="34" charset="0"/>
                <a:cs typeface="Arial" panose="020B0604020202020204" pitchFamily="34" charset="0"/>
              </a:rPr>
              <a:t>Connecting </a:t>
            </a:r>
            <a:r>
              <a:rPr lang="en-US" altLang="en-US" sz="3200" dirty="0">
                <a:solidFill>
                  <a:srgbClr val="000000"/>
                </a:solidFill>
                <a:latin typeface="Arial" panose="020B0604020202020204" pitchFamily="34" charset="0"/>
                <a:cs typeface="Arial" panose="020B0604020202020204" pitchFamily="34" charset="0"/>
              </a:rPr>
              <a:t>Modelers and Experimentalists</a:t>
            </a:r>
            <a:endParaRPr lang="en-US" sz="3200" dirty="0"/>
          </a:p>
        </p:txBody>
      </p:sp>
      <p:sp>
        <p:nvSpPr>
          <p:cNvPr id="3" name="Slide Number Placeholder 2"/>
          <p:cNvSpPr>
            <a:spLocks noGrp="1"/>
          </p:cNvSpPr>
          <p:nvPr>
            <p:ph type="sldNum" sz="quarter" idx="12"/>
          </p:nvPr>
        </p:nvSpPr>
        <p:spPr/>
        <p:txBody>
          <a:bodyPr/>
          <a:lstStyle/>
          <a:p>
            <a:fld id="{3ACF1BEE-6F89-438A-890D-386550F99E2E}" type="slidenum">
              <a:rPr lang="en-US" smtClean="0"/>
              <a:t>13</a:t>
            </a:fld>
            <a:endParaRPr lang="en-US"/>
          </a:p>
        </p:txBody>
      </p:sp>
      <p:sp>
        <p:nvSpPr>
          <p:cNvPr id="4" name="Rectangle 1"/>
          <p:cNvSpPr>
            <a:spLocks noChangeArrowheads="1"/>
          </p:cNvSpPr>
          <p:nvPr/>
        </p:nvSpPr>
        <p:spPr bwMode="auto">
          <a:xfrm>
            <a:off x="1013791" y="1013347"/>
            <a:ext cx="10525539" cy="49397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177744" rIns="91440" bIns="50784"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buFontTx/>
              <a:buNone/>
              <a:tabLst/>
            </a:pPr>
            <a:r>
              <a:rPr kumimoji="0" lang="en-US" altLang="en-US" sz="2000" b="1" i="0" u="none" strike="noStrike" cap="none" normalizeH="0" baseline="0" dirty="0" smtClean="0">
                <a:ln>
                  <a:noFill/>
                </a:ln>
                <a:solidFill>
                  <a:srgbClr val="000000"/>
                </a:solidFill>
                <a:effectLst/>
                <a:latin typeface="Arial" panose="020B0604020202020204" pitchFamily="34" charset="0"/>
                <a:cs typeface="Arial" panose="020B0604020202020204" pitchFamily="34" charset="0"/>
              </a:rPr>
              <a:t>Strategy #1:  Provide Incentive Mechanisms that Motivate V&amp;V Contributions</a:t>
            </a:r>
            <a:endParaRPr kumimoji="0" lang="en-US" altLang="en-US" sz="2000" b="1" i="0" u="none" strike="noStrike" cap="none" normalizeH="0" baseline="0" dirty="0" smtClean="0">
              <a:ln>
                <a:noFill/>
              </a:ln>
              <a:solidFill>
                <a:schemeClr val="tx1"/>
              </a:solidFill>
              <a:effectLst/>
            </a:endParaRPr>
          </a:p>
          <a:p>
            <a:pPr lvl="1" eaLnBrk="0" fontAlgn="base" hangingPunct="0">
              <a:lnSpc>
                <a:spcPct val="150000"/>
              </a:lnSpc>
              <a:spcBef>
                <a:spcPct val="0"/>
              </a:spcBef>
              <a:spcAft>
                <a:spcPct val="0"/>
              </a:spcAft>
            </a:pPr>
            <a:r>
              <a:rPr kumimoji="0" lang="en-US" altLang="en-US" sz="1600" i="0" u="none" strike="noStrike" cap="none" normalizeH="0" baseline="0" dirty="0" smtClean="0">
                <a:ln>
                  <a:noFill/>
                </a:ln>
                <a:solidFill>
                  <a:srgbClr val="000000"/>
                </a:solidFill>
                <a:effectLst/>
                <a:latin typeface="Arial" panose="020B0604020202020204" pitchFamily="34" charset="0"/>
                <a:cs typeface="Arial" panose="020B0604020202020204" pitchFamily="34" charset="0"/>
              </a:rPr>
              <a:t>Multidisciplinary V&amp;V funding streams and requirements</a:t>
            </a:r>
            <a:endParaRPr kumimoji="0" lang="en-US" altLang="en-US" sz="1600" i="0" u="none" strike="noStrike" cap="none" normalizeH="0" baseline="0" dirty="0" smtClean="0">
              <a:ln>
                <a:noFill/>
              </a:ln>
              <a:solidFill>
                <a:schemeClr val="tx1"/>
              </a:solidFill>
              <a:effectLst/>
            </a:endParaRPr>
          </a:p>
          <a:p>
            <a:pPr lvl="1" eaLnBrk="0" fontAlgn="base" hangingPunct="0">
              <a:lnSpc>
                <a:spcPct val="150000"/>
              </a:lnSpc>
              <a:spcBef>
                <a:spcPct val="0"/>
              </a:spcBef>
              <a:spcAft>
                <a:spcPct val="0"/>
              </a:spcAft>
            </a:pPr>
            <a:r>
              <a:rPr kumimoji="0" lang="en-US" altLang="en-US" sz="1600" i="0" u="none" strike="noStrike" cap="none" normalizeH="0" baseline="0" dirty="0" smtClean="0">
                <a:ln>
                  <a:noFill/>
                </a:ln>
                <a:solidFill>
                  <a:srgbClr val="000000"/>
                </a:solidFill>
                <a:effectLst/>
                <a:latin typeface="Arial" panose="020B0604020202020204" pitchFamily="34" charset="0"/>
                <a:cs typeface="Arial" panose="020B0604020202020204" pitchFamily="34" charset="0"/>
              </a:rPr>
              <a:t>Publication venues that reinforce joint experimental-computational V&amp;V efforts</a:t>
            </a:r>
            <a:endParaRPr kumimoji="0" lang="en-US" altLang="en-US" sz="1600" i="0" u="none" strike="noStrike" cap="none" normalizeH="0" baseline="0" dirty="0" smtClean="0">
              <a:ln>
                <a:noFill/>
              </a:ln>
              <a:solidFill>
                <a:schemeClr val="tx1"/>
              </a:solidFill>
              <a:effectLst/>
            </a:endParaRPr>
          </a:p>
          <a:p>
            <a:pPr lvl="1" eaLnBrk="0" fontAlgn="base" hangingPunct="0">
              <a:lnSpc>
                <a:spcPct val="150000"/>
              </a:lnSpc>
              <a:spcBef>
                <a:spcPct val="0"/>
              </a:spcBef>
              <a:spcAft>
                <a:spcPct val="0"/>
              </a:spcAft>
            </a:pPr>
            <a:r>
              <a:rPr kumimoji="0" lang="en-US" altLang="en-US" sz="1600" i="0" u="none" strike="noStrike" cap="none" normalizeH="0" baseline="0" dirty="0" smtClean="0">
                <a:ln>
                  <a:noFill/>
                </a:ln>
                <a:solidFill>
                  <a:srgbClr val="000000"/>
                </a:solidFill>
                <a:effectLst/>
                <a:latin typeface="Arial" panose="020B0604020202020204" pitchFamily="34" charset="0"/>
                <a:cs typeface="Arial" panose="020B0604020202020204" pitchFamily="34" charset="0"/>
              </a:rPr>
              <a:t>Robust experimentation requirements for challenge problems</a:t>
            </a:r>
            <a:endParaRPr lang="en-US" altLang="en-US" sz="1600" dirty="0"/>
          </a:p>
          <a:p>
            <a:pPr marL="0" lvl="1" eaLnBrk="0" fontAlgn="base" hangingPunct="0">
              <a:lnSpc>
                <a:spcPct val="150000"/>
              </a:lnSpc>
              <a:spcBef>
                <a:spcPct val="0"/>
              </a:spcBef>
              <a:spcAft>
                <a:spcPct val="0"/>
              </a:spcAft>
            </a:pPr>
            <a:r>
              <a:rPr kumimoji="0" lang="en-US" altLang="en-US" sz="2000" b="1" i="0" u="none" strike="noStrike" cap="none" normalizeH="0" baseline="0" dirty="0" smtClean="0">
                <a:ln>
                  <a:noFill/>
                </a:ln>
                <a:solidFill>
                  <a:srgbClr val="000000"/>
                </a:solidFill>
                <a:effectLst/>
                <a:latin typeface="Arial" panose="020B0604020202020204" pitchFamily="34" charset="0"/>
                <a:cs typeface="Arial" panose="020B0604020202020204" pitchFamily="34" charset="0"/>
              </a:rPr>
              <a:t>Strategy #2:  Build Awareness of the Value of V&amp;V/UQ</a:t>
            </a:r>
            <a:endParaRPr kumimoji="0" lang="en-US" altLang="en-US" sz="2000" b="1" i="0" u="none" strike="noStrike" cap="none" normalizeH="0" baseline="0" dirty="0" smtClean="0">
              <a:ln>
                <a:noFill/>
              </a:ln>
              <a:solidFill>
                <a:schemeClr val="tx1"/>
              </a:solidFill>
              <a:effectLst/>
            </a:endParaRPr>
          </a:p>
          <a:p>
            <a:pPr lvl="1" eaLnBrk="0" fontAlgn="base" hangingPunct="0">
              <a:lnSpc>
                <a:spcPct val="150000"/>
              </a:lnSpc>
              <a:spcBef>
                <a:spcPct val="0"/>
              </a:spcBef>
              <a:spcAft>
                <a:spcPct val="0"/>
              </a:spcAft>
            </a:pPr>
            <a:r>
              <a:rPr kumimoji="0" lang="en-US" altLang="en-US" sz="1600" i="0" u="none" strike="noStrike" cap="none" normalizeH="0" baseline="0" dirty="0" smtClean="0">
                <a:ln>
                  <a:noFill/>
                </a:ln>
                <a:solidFill>
                  <a:srgbClr val="000000"/>
                </a:solidFill>
                <a:effectLst/>
                <a:latin typeface="Arial" panose="020B0604020202020204" pitchFamily="34" charset="0"/>
                <a:cs typeface="Arial" panose="020B0604020202020204" pitchFamily="34" charset="0"/>
              </a:rPr>
              <a:t>Value-driven collaborative V&amp;V partnerships for decision making</a:t>
            </a:r>
            <a:endParaRPr kumimoji="0" lang="en-US" altLang="en-US" sz="1600" i="0" u="none" strike="noStrike" cap="none" normalizeH="0" baseline="0" dirty="0" smtClean="0">
              <a:ln>
                <a:noFill/>
              </a:ln>
              <a:solidFill>
                <a:schemeClr val="tx1"/>
              </a:solidFill>
              <a:effectLst/>
            </a:endParaRPr>
          </a:p>
          <a:p>
            <a:pPr lvl="1" eaLnBrk="0" fontAlgn="base" hangingPunct="0">
              <a:lnSpc>
                <a:spcPct val="150000"/>
              </a:lnSpc>
              <a:spcBef>
                <a:spcPct val="0"/>
              </a:spcBef>
              <a:spcAft>
                <a:spcPct val="0"/>
              </a:spcAft>
            </a:pPr>
            <a:r>
              <a:rPr kumimoji="0" lang="en-US" altLang="en-US" sz="1600" i="0" u="none" strike="noStrike" cap="none" normalizeH="0" baseline="0" dirty="0" smtClean="0">
                <a:ln>
                  <a:noFill/>
                </a:ln>
                <a:solidFill>
                  <a:srgbClr val="000000"/>
                </a:solidFill>
                <a:effectLst/>
                <a:latin typeface="Arial" panose="020B0604020202020204" pitchFamily="34" charset="0"/>
                <a:cs typeface="Arial" panose="020B0604020202020204" pitchFamily="34" charset="0"/>
              </a:rPr>
              <a:t>Professional society V&amp;V committees/working groups</a:t>
            </a:r>
            <a:endParaRPr kumimoji="0" lang="en-US" altLang="en-US" sz="1600" i="0" u="none" strike="noStrike" cap="none" normalizeH="0" baseline="0" dirty="0" smtClean="0">
              <a:ln>
                <a:noFill/>
              </a:ln>
              <a:solidFill>
                <a:schemeClr val="tx1"/>
              </a:solidFill>
              <a:effectLst/>
            </a:endParaRPr>
          </a:p>
          <a:p>
            <a:pPr lvl="1" eaLnBrk="0" fontAlgn="base" hangingPunct="0">
              <a:lnSpc>
                <a:spcPct val="150000"/>
              </a:lnSpc>
              <a:spcBef>
                <a:spcPct val="0"/>
              </a:spcBef>
              <a:spcAft>
                <a:spcPct val="0"/>
              </a:spcAft>
            </a:pPr>
            <a:r>
              <a:rPr kumimoji="0" lang="en-US" altLang="en-US" sz="1600" i="0" u="none" strike="noStrike" cap="none" normalizeH="0" baseline="0" dirty="0" smtClean="0">
                <a:ln>
                  <a:noFill/>
                </a:ln>
                <a:solidFill>
                  <a:srgbClr val="000000"/>
                </a:solidFill>
                <a:effectLst/>
                <a:latin typeface="Arial" panose="020B0604020202020204" pitchFamily="34" charset="0"/>
                <a:cs typeface="Arial" panose="020B0604020202020204" pitchFamily="34" charset="0"/>
              </a:rPr>
              <a:t>Recognition and achievement awards for V&amp;V efforts</a:t>
            </a:r>
            <a:endParaRPr kumimoji="0" lang="en-US" altLang="en-US" sz="1600" i="0" u="none" strike="noStrike" cap="none" normalizeH="0" baseline="0" dirty="0" smtClean="0">
              <a:ln>
                <a:noFill/>
              </a:ln>
              <a:solidFill>
                <a:schemeClr val="tx1"/>
              </a:solidFill>
              <a:effectLst/>
            </a:endParaRPr>
          </a:p>
          <a:p>
            <a:pPr lvl="1" eaLnBrk="0" fontAlgn="base" hangingPunct="0">
              <a:lnSpc>
                <a:spcPct val="150000"/>
              </a:lnSpc>
              <a:spcBef>
                <a:spcPct val="0"/>
              </a:spcBef>
              <a:spcAft>
                <a:spcPct val="0"/>
              </a:spcAft>
            </a:pPr>
            <a:r>
              <a:rPr kumimoji="0" lang="en-US" altLang="en-US" sz="1600" i="0" u="none" strike="noStrike" cap="none" normalizeH="0" baseline="0" dirty="0" smtClean="0">
                <a:ln>
                  <a:noFill/>
                </a:ln>
                <a:solidFill>
                  <a:srgbClr val="000000"/>
                </a:solidFill>
                <a:effectLst/>
                <a:latin typeface="Arial" panose="020B0604020202020204" pitchFamily="34" charset="0"/>
                <a:cs typeface="Arial" panose="020B0604020202020204" pitchFamily="34" charset="0"/>
              </a:rPr>
              <a:t>Advertisements for shared V&amp;V resources</a:t>
            </a:r>
            <a:endParaRPr kumimoji="0" lang="en-US" altLang="en-US" sz="160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en-US" altLang="en-US" sz="2000" b="1" i="0" u="none" strike="noStrike" cap="none" normalizeH="0" baseline="0" dirty="0" smtClean="0">
                <a:ln>
                  <a:noFill/>
                </a:ln>
                <a:solidFill>
                  <a:srgbClr val="000000"/>
                </a:solidFill>
                <a:effectLst/>
                <a:latin typeface="Arial" panose="020B0604020202020204" pitchFamily="34" charset="0"/>
                <a:cs typeface="Arial" panose="020B0604020202020204" pitchFamily="34" charset="0"/>
              </a:rPr>
              <a:t>Strategy #3:  Reduce the Entry Barrier for New V&amp;V Practitioners</a:t>
            </a:r>
            <a:endParaRPr kumimoji="0" lang="en-US" altLang="en-US" sz="2000" b="1" i="0" u="none" strike="noStrike" cap="none" normalizeH="0" baseline="0" dirty="0" smtClean="0">
              <a:ln>
                <a:noFill/>
              </a:ln>
              <a:solidFill>
                <a:schemeClr val="tx1"/>
              </a:solidFill>
              <a:effectLst/>
            </a:endParaRPr>
          </a:p>
          <a:p>
            <a:pPr lvl="1" eaLnBrk="0" fontAlgn="base" hangingPunct="0">
              <a:lnSpc>
                <a:spcPct val="150000"/>
              </a:lnSpc>
              <a:spcBef>
                <a:spcPct val="0"/>
              </a:spcBef>
              <a:spcAft>
                <a:spcPct val="0"/>
              </a:spcAft>
            </a:pPr>
            <a:r>
              <a:rPr kumimoji="0" lang="en-US" altLang="en-US" sz="1600" i="0" u="none" strike="noStrike" cap="none" normalizeH="0" baseline="0" dirty="0" smtClean="0">
                <a:ln>
                  <a:noFill/>
                </a:ln>
                <a:solidFill>
                  <a:srgbClr val="000000"/>
                </a:solidFill>
                <a:effectLst/>
                <a:latin typeface="Arial" panose="020B0604020202020204" pitchFamily="34" charset="0"/>
                <a:cs typeface="Arial" panose="020B0604020202020204" pitchFamily="34" charset="0"/>
              </a:rPr>
              <a:t>Networking events for V&amp;V team matchmaking</a:t>
            </a:r>
            <a:endParaRPr kumimoji="0" lang="en-US" altLang="en-US" sz="1600" i="0" u="none" strike="noStrike" cap="none" normalizeH="0" baseline="0" dirty="0" smtClean="0">
              <a:ln>
                <a:noFill/>
              </a:ln>
              <a:solidFill>
                <a:schemeClr val="tx1"/>
              </a:solidFill>
              <a:effectLst/>
            </a:endParaRPr>
          </a:p>
          <a:p>
            <a:pPr lvl="1" eaLnBrk="0" fontAlgn="base" hangingPunct="0">
              <a:lnSpc>
                <a:spcPct val="150000"/>
              </a:lnSpc>
              <a:spcBef>
                <a:spcPct val="0"/>
              </a:spcBef>
              <a:spcAft>
                <a:spcPct val="0"/>
              </a:spcAft>
            </a:pPr>
            <a:r>
              <a:rPr kumimoji="0" lang="en-US" altLang="en-US" sz="1600" i="0" u="none" strike="noStrike" cap="none" normalizeH="0" baseline="0" dirty="0" smtClean="0">
                <a:ln>
                  <a:noFill/>
                </a:ln>
                <a:solidFill>
                  <a:srgbClr val="000000"/>
                </a:solidFill>
                <a:effectLst/>
                <a:latin typeface="Arial" panose="020B0604020202020204" pitchFamily="34" charset="0"/>
                <a:cs typeface="Arial" panose="020B0604020202020204" pitchFamily="34" charset="0"/>
              </a:rPr>
              <a:t>Joint educational opportunities for experimentalist modeler teams</a:t>
            </a:r>
            <a:endParaRPr kumimoji="0" lang="en-US" altLang="en-US" sz="1600" i="0" u="none" strike="noStrike" cap="none" normalizeH="0" baseline="0" dirty="0" smtClean="0">
              <a:ln>
                <a:noFill/>
              </a:ln>
              <a:solidFill>
                <a:schemeClr val="tx1"/>
              </a:solidFill>
              <a:effectLst/>
            </a:endParaRPr>
          </a:p>
        </p:txBody>
      </p:sp>
    </p:spTree>
    <p:extLst>
      <p:ext uri="{BB962C8B-B14F-4D97-AF65-F5344CB8AC3E}">
        <p14:creationId xmlns:p14="http://schemas.microsoft.com/office/powerpoint/2010/main" val="42555148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theme/theme1.xml><?xml version="1.0" encoding="utf-8"?>
<a:theme xmlns:a="http://schemas.openxmlformats.org/drawingml/2006/main" name="MPrimeTempla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23BD4381-4FE7-4DF6-A41D-BB84A8A7B7BD}" vid="{BC855366-66A2-4315-B1EA-682022E317C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MPrimeTemplate</Template>
  <TotalTime>7269</TotalTime>
  <Words>1988</Words>
  <Application>Microsoft Office PowerPoint</Application>
  <PresentationFormat>Widescreen</PresentationFormat>
  <Paragraphs>191</Paragraphs>
  <Slides>13</Slides>
  <Notes>2</Notes>
  <HiddenSlides>3</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Arial</vt:lpstr>
      <vt:lpstr>Calibri</vt:lpstr>
      <vt:lpstr>Calibri Light</vt:lpstr>
      <vt:lpstr>DejaVu Sans</vt:lpstr>
      <vt:lpstr>Helvetica</vt:lpstr>
      <vt:lpstr>Symbol</vt:lpstr>
      <vt:lpstr>Times New Roman</vt:lpstr>
      <vt:lpstr>MPrimeTemplate</vt:lpstr>
      <vt:lpstr>Designing validation experiments:  combining modeler and experimentalist perspectives</vt:lpstr>
      <vt:lpstr>Topic Overview</vt:lpstr>
      <vt:lpstr>Validation is the Goal</vt:lpstr>
      <vt:lpstr>Current and Recommended Practice</vt:lpstr>
      <vt:lpstr>Design of Validation Experiments, and Preliminary Calculations</vt:lpstr>
      <vt:lpstr>Pressure Vessel Use Case</vt:lpstr>
      <vt:lpstr>Pressure Vessel Use Case</vt:lpstr>
      <vt:lpstr>Pressure Vessel Use Case</vt:lpstr>
      <vt:lpstr>Pressure Vessel Use Case</vt:lpstr>
      <vt:lpstr>Takeaway Points</vt:lpstr>
      <vt:lpstr>Pressure Vessel Use Case</vt:lpstr>
      <vt:lpstr>Validation</vt:lpstr>
      <vt:lpstr>Connecting Modelers and Experimentalists</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Materials Technical Discipline Team Face-to-Face</dc:title>
  <dc:creator>Russell, Richard W. (KSC-NEL40)</dc:creator>
  <cp:lastModifiedBy>Skinner, Stacy M. (MSFC-EE04)[Hanks Hanks and Associates LLC]</cp:lastModifiedBy>
  <cp:revision>303</cp:revision>
  <dcterms:created xsi:type="dcterms:W3CDTF">2016-09-23T16:35:00Z</dcterms:created>
  <dcterms:modified xsi:type="dcterms:W3CDTF">2020-10-14T17:51:53Z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1033-10.2.0.5871</vt:lpwstr>
  </property>
</Properties>
</file>