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5"/>
    <p:sldMasterId id="2147483663" r:id="rId6"/>
    <p:sldMasterId id="2147483673" r:id="rId7"/>
  </p:sldMasterIdLst>
  <p:notesMasterIdLst>
    <p:notesMasterId r:id="rId39"/>
  </p:notesMasterIdLst>
  <p:sldIdLst>
    <p:sldId id="257" r:id="rId8"/>
    <p:sldId id="273" r:id="rId9"/>
    <p:sldId id="323" r:id="rId10"/>
    <p:sldId id="327" r:id="rId11"/>
    <p:sldId id="285" r:id="rId12"/>
    <p:sldId id="709" r:id="rId13"/>
    <p:sldId id="726" r:id="rId14"/>
    <p:sldId id="318" r:id="rId15"/>
    <p:sldId id="708" r:id="rId16"/>
    <p:sldId id="331" r:id="rId17"/>
    <p:sldId id="278" r:id="rId18"/>
    <p:sldId id="279" r:id="rId19"/>
    <p:sldId id="313" r:id="rId20"/>
    <p:sldId id="330" r:id="rId21"/>
    <p:sldId id="263" r:id="rId22"/>
    <p:sldId id="270" r:id="rId23"/>
    <p:sldId id="272" r:id="rId24"/>
    <p:sldId id="261" r:id="rId25"/>
    <p:sldId id="311" r:id="rId26"/>
    <p:sldId id="326" r:id="rId27"/>
    <p:sldId id="329" r:id="rId28"/>
    <p:sldId id="275" r:id="rId29"/>
    <p:sldId id="703" r:id="rId30"/>
    <p:sldId id="704" r:id="rId31"/>
    <p:sldId id="707" r:id="rId32"/>
    <p:sldId id="302" r:id="rId33"/>
    <p:sldId id="267" r:id="rId34"/>
    <p:sldId id="262" r:id="rId35"/>
    <p:sldId id="264" r:id="rId36"/>
    <p:sldId id="280" r:id="rId37"/>
    <p:sldId id="28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2" d="100"/>
          <a:sy n="82" d="100"/>
        </p:scale>
        <p:origin x="60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notesMaster" Target="notesMasters/notesMaster1.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heme" Target="theme/theme1.xml"/><Relationship Id="rId7" Type="http://schemas.openxmlformats.org/officeDocument/2006/relationships/slideMaster" Target="slideMasters/slideMaster3.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presProps" Target="presProps.xml"/><Relationship Id="rId5" Type="http://schemas.openxmlformats.org/officeDocument/2006/relationships/slideMaster" Target="slideMasters/slideMaster1.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customXml" Target="../customXml/item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93D93D-682A-CA40-BF30-78742DA46F34}" type="doc">
      <dgm:prSet loTypeId="urn:microsoft.com/office/officeart/2005/8/layout/hChevron3" loCatId="" qsTypeId="urn:microsoft.com/office/officeart/2005/8/quickstyle/simple3" qsCatId="simple" csTypeId="urn:microsoft.com/office/officeart/2005/8/colors/accent1_2" csCatId="accent1" phldr="1"/>
      <dgm:spPr/>
    </dgm:pt>
    <dgm:pt modelId="{B3400B2D-28EA-E444-9983-51571E9851E8}" type="pres">
      <dgm:prSet presAssocID="{5893D93D-682A-CA40-BF30-78742DA46F34}" presName="Name0" presStyleCnt="0">
        <dgm:presLayoutVars>
          <dgm:dir/>
          <dgm:resizeHandles val="exact"/>
        </dgm:presLayoutVars>
      </dgm:prSet>
      <dgm:spPr/>
    </dgm:pt>
  </dgm:ptLst>
  <dgm:cxnLst>
    <dgm:cxn modelId="{FC424953-FA69-7B4D-BB26-CBD5869A19AE}" type="presOf" srcId="{5893D93D-682A-CA40-BF30-78742DA46F34}" destId="{B3400B2D-28EA-E444-9983-51571E9851E8}" srcOrd="0"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996AC5-7F74-4A59-971D-7410F6C36943}" type="datetimeFigureOut">
              <a:rPr lang="en-US" smtClean="0"/>
              <a:t>10/14/2020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B2728A-4D9F-4B36-8CCB-77F60FEF4763}" type="slidenum">
              <a:rPr lang="en-US" smtClean="0"/>
              <a:t>‹#›</a:t>
            </a:fld>
            <a:endParaRPr lang="en-US"/>
          </a:p>
        </p:txBody>
      </p:sp>
    </p:spTree>
    <p:extLst>
      <p:ext uri="{BB962C8B-B14F-4D97-AF65-F5344CB8AC3E}">
        <p14:creationId xmlns:p14="http://schemas.microsoft.com/office/powerpoint/2010/main" val="17435117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F7371B5-D25F-C24B-8F7C-960D336E18F4}" type="slidenum">
              <a:rPr lang="en-US" smtClean="0"/>
              <a:t>4</a:t>
            </a:fld>
            <a:endParaRPr lang="en-US"/>
          </a:p>
        </p:txBody>
      </p:sp>
    </p:spTree>
    <p:extLst>
      <p:ext uri="{BB962C8B-B14F-4D97-AF65-F5344CB8AC3E}">
        <p14:creationId xmlns:p14="http://schemas.microsoft.com/office/powerpoint/2010/main" val="3566939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Preliminary thermal testing completed at JPL to establish thermal rate limit using 2 samples.</a:t>
            </a:r>
          </a:p>
          <a:p>
            <a:r>
              <a:rPr lang="en-US" dirty="0"/>
              <a:t>Completed 201 cycles at MSFC: 1 EDL cycle, 50 winter cycles, 100 spring cycles, and 50 summer cycles</a:t>
            </a:r>
          </a:p>
          <a:p>
            <a:pPr lvl="1"/>
            <a:r>
              <a:rPr lang="en-US" dirty="0"/>
              <a:t>100 day test plan</a:t>
            </a:r>
          </a:p>
          <a:p>
            <a:pPr lvl="1"/>
            <a:r>
              <a:rPr lang="en-US" dirty="0"/>
              <a:t>8 samples: four neat SP7, four aluminized SP7 </a:t>
            </a:r>
          </a:p>
          <a:p>
            <a:r>
              <a:rPr lang="en-US" dirty="0"/>
              <a:t>Gradient limits in ERD came out of thermal test failures</a:t>
            </a:r>
          </a:p>
          <a:p>
            <a:pPr defTabSz="914400"/>
            <a:r>
              <a:rPr lang="en-US" kern="0" dirty="0"/>
              <a:t>Issues: </a:t>
            </a:r>
          </a:p>
          <a:p>
            <a:pPr lvl="1" defTabSz="914400"/>
            <a:r>
              <a:rPr lang="en-US" kern="0" dirty="0"/>
              <a:t>2.5 inch thick samples, have not completed full length tests</a:t>
            </a:r>
          </a:p>
          <a:p>
            <a:pPr lvl="1" defTabSz="914400"/>
            <a:r>
              <a:rPr lang="en-US" kern="0" dirty="0"/>
              <a:t>b/a of tested samples was 2 instead of 3.</a:t>
            </a:r>
          </a:p>
          <a:p>
            <a:pPr lvl="1" defTabSz="914400"/>
            <a:r>
              <a:rPr lang="en-US" kern="0" dirty="0"/>
              <a:t>Some </a:t>
            </a:r>
            <a:r>
              <a:rPr lang="en-US" kern="0" dirty="0" err="1"/>
              <a:t>debonding</a:t>
            </a:r>
            <a:r>
              <a:rPr lang="en-US" kern="0" dirty="0"/>
              <a:t> was observed </a:t>
            </a:r>
            <a:r>
              <a:rPr lang="en-US" dirty="0"/>
              <a:t> between the case and the fuel</a:t>
            </a:r>
            <a:r>
              <a:rPr lang="en-US" kern="0" dirty="0"/>
              <a:t>, but no radial cracking under Mars- like conditions. </a:t>
            </a:r>
          </a:p>
          <a:p>
            <a:endParaRPr lang="en-US" dirty="0"/>
          </a:p>
          <a:p>
            <a:endParaRPr lang="en-US" dirty="0"/>
          </a:p>
        </p:txBody>
      </p:sp>
      <p:sp>
        <p:nvSpPr>
          <p:cNvPr id="4" name="Slide Number Placeholder 3"/>
          <p:cNvSpPr>
            <a:spLocks noGrp="1"/>
          </p:cNvSpPr>
          <p:nvPr>
            <p:ph type="sldNum" sz="quarter" idx="10"/>
          </p:nvPr>
        </p:nvSpPr>
        <p:spPr/>
        <p:txBody>
          <a:bodyPr/>
          <a:lstStyle/>
          <a:p>
            <a:fld id="{2F7371B5-D25F-C24B-8F7C-960D336E18F4}" type="slidenum">
              <a:rPr lang="en-US" smtClean="0"/>
              <a:t>8</a:t>
            </a:fld>
            <a:endParaRPr lang="en-US"/>
          </a:p>
        </p:txBody>
      </p:sp>
    </p:spTree>
    <p:extLst>
      <p:ext uri="{BB962C8B-B14F-4D97-AF65-F5344CB8AC3E}">
        <p14:creationId xmlns:p14="http://schemas.microsoft.com/office/powerpoint/2010/main" val="1850716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and Title">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886201" y="3893347"/>
            <a:ext cx="7924800" cy="526253"/>
          </a:xfrm>
          <a:prstGeom prst="rect">
            <a:avLst/>
          </a:prstGeom>
        </p:spPr>
        <p:txBody>
          <a:bodyPr lIns="64291" tIns="32146" rIns="0" bIns="32146"/>
          <a:lstStyle>
            <a:lvl1pPr>
              <a:defRPr sz="2800" b="1">
                <a:solidFill>
                  <a:schemeClr val="tx1"/>
                </a:solidFill>
                <a:latin typeface="Arial" pitchFamily="34" charset="0"/>
                <a:cs typeface="Arial" pitchFamily="34" charset="0"/>
              </a:defRPr>
            </a:lvl1pPr>
            <a:lvl2pPr>
              <a:defRPr sz="2800">
                <a:solidFill>
                  <a:schemeClr val="tx1"/>
                </a:solidFill>
                <a:latin typeface="Arial" pitchFamily="34" charset="0"/>
                <a:cs typeface="Arial" pitchFamily="34" charset="0"/>
              </a:defRPr>
            </a:lvl2pPr>
            <a:lvl3pPr>
              <a:defRPr sz="2800">
                <a:solidFill>
                  <a:schemeClr val="tx1"/>
                </a:solidFill>
                <a:latin typeface="Arial" pitchFamily="34" charset="0"/>
                <a:cs typeface="Arial" pitchFamily="34" charset="0"/>
              </a:defRPr>
            </a:lvl3pPr>
            <a:lvl4pPr>
              <a:defRPr sz="2000">
                <a:solidFill>
                  <a:schemeClr val="tx1"/>
                </a:solidFill>
                <a:latin typeface="Arial" pitchFamily="34" charset="0"/>
                <a:cs typeface="Arial" pitchFamily="34" charset="0"/>
              </a:defRPr>
            </a:lvl4pPr>
            <a:lvl5pPr>
              <a:defRPr sz="2000">
                <a:solidFill>
                  <a:schemeClr val="tx1"/>
                </a:solidFill>
                <a:latin typeface="Arial" pitchFamily="34" charset="0"/>
                <a:cs typeface="Arial" pitchFamily="34" charset="0"/>
              </a:defRPr>
            </a:lvl5pPr>
          </a:lstStyle>
          <a:p>
            <a:pPr lvl="0"/>
            <a:r>
              <a:rPr lang="en-US" dirty="0"/>
              <a:t>Click to edit “Title”</a:t>
            </a:r>
          </a:p>
        </p:txBody>
      </p:sp>
      <p:sp>
        <p:nvSpPr>
          <p:cNvPr id="4" name="Content Placeholder 2"/>
          <p:cNvSpPr>
            <a:spLocks noGrp="1"/>
          </p:cNvSpPr>
          <p:nvPr>
            <p:ph idx="10" hasCustomPrompt="1"/>
          </p:nvPr>
        </p:nvSpPr>
        <p:spPr>
          <a:xfrm>
            <a:off x="3886201" y="4648200"/>
            <a:ext cx="7924800" cy="1676400"/>
          </a:xfrm>
          <a:prstGeom prst="rect">
            <a:avLst/>
          </a:prstGeom>
        </p:spPr>
        <p:txBody>
          <a:bodyPr lIns="64291" tIns="32146" rIns="0" bIns="32146"/>
          <a:lstStyle>
            <a:lvl1pPr>
              <a:defRPr sz="2000">
                <a:solidFill>
                  <a:schemeClr val="tx1"/>
                </a:solidFill>
                <a:latin typeface="Arial" pitchFamily="34" charset="0"/>
                <a:cs typeface="Arial" pitchFamily="34" charset="0"/>
              </a:defRPr>
            </a:lvl1pPr>
            <a:lvl2pPr>
              <a:defRPr sz="2000">
                <a:solidFill>
                  <a:schemeClr val="tx1"/>
                </a:solidFill>
                <a:latin typeface="Arial" pitchFamily="34" charset="0"/>
                <a:cs typeface="Arial" pitchFamily="34" charset="0"/>
              </a:defRPr>
            </a:lvl2pPr>
            <a:lvl3pPr>
              <a:defRPr sz="2000">
                <a:solidFill>
                  <a:schemeClr val="tx1"/>
                </a:solidFill>
                <a:latin typeface="Arial" pitchFamily="34" charset="0"/>
                <a:cs typeface="Arial" pitchFamily="34" charset="0"/>
              </a:defRPr>
            </a:lvl3pPr>
            <a:lvl4pPr>
              <a:defRPr sz="2000">
                <a:solidFill>
                  <a:schemeClr val="tx1"/>
                </a:solidFill>
                <a:latin typeface="Arial" pitchFamily="34" charset="0"/>
                <a:cs typeface="Arial" pitchFamily="34" charset="0"/>
              </a:defRPr>
            </a:lvl4pPr>
            <a:lvl5pPr>
              <a:defRPr sz="2000">
                <a:solidFill>
                  <a:schemeClr val="tx1"/>
                </a:solidFill>
                <a:latin typeface="Arial" pitchFamily="34" charset="0"/>
                <a:cs typeface="Arial" pitchFamily="34" charset="0"/>
              </a:defRPr>
            </a:lvl5pPr>
          </a:lstStyle>
          <a:p>
            <a:pPr lvl="0"/>
            <a:r>
              <a:rPr lang="en-US" dirty="0"/>
              <a:t>Click to edit “Subtitle”</a:t>
            </a:r>
          </a:p>
        </p:txBody>
      </p:sp>
    </p:spTree>
    <p:extLst>
      <p:ext uri="{BB962C8B-B14F-4D97-AF65-F5344CB8AC3E}">
        <p14:creationId xmlns:p14="http://schemas.microsoft.com/office/powerpoint/2010/main" val="3389651628"/>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134294" y="115156"/>
            <a:ext cx="7239000" cy="646844"/>
          </a:xfrm>
          <a:prstGeom prst="rect">
            <a:avLst/>
          </a:prstGeom>
        </p:spPr>
        <p:txBody>
          <a:bodyPr lIns="0" tIns="0" rIns="0" bIns="0" anchor="ctr">
            <a:normAutofit/>
          </a:bodyPr>
          <a:lstStyle>
            <a:lvl1pPr>
              <a:defRPr sz="2800" b="1" i="0">
                <a:solidFill>
                  <a:schemeClr val="tx1"/>
                </a:solidFill>
                <a:latin typeface="Arial" pitchFamily="34" charset="0"/>
                <a:cs typeface="Arial" pitchFamily="34" charset="0"/>
              </a:defRPr>
            </a:lvl1pPr>
          </a:lstStyle>
          <a:p>
            <a:r>
              <a:rPr lang="en-US" dirty="0"/>
              <a:t>Click to edit slide “Title”</a:t>
            </a:r>
          </a:p>
        </p:txBody>
      </p:sp>
      <p:cxnSp>
        <p:nvCxnSpPr>
          <p:cNvPr id="4" name="Straight Connector 3"/>
          <p:cNvCxnSpPr/>
          <p:nvPr userDrawn="1"/>
        </p:nvCxnSpPr>
        <p:spPr bwMode="auto">
          <a:xfrm>
            <a:off x="134294" y="762000"/>
            <a:ext cx="10990906" cy="0"/>
          </a:xfrm>
          <a:prstGeom prst="line">
            <a:avLst/>
          </a:prstGeom>
          <a:ln>
            <a:solidFill>
              <a:srgbClr val="0A1D5F"/>
            </a:solidFill>
            <a:headEnd type="none" w="med" len="med"/>
            <a:tailEnd type="none" w="med" len="me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09723036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aseball Chart">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134294" y="115156"/>
            <a:ext cx="7239000" cy="646844"/>
          </a:xfrm>
          <a:prstGeom prst="rect">
            <a:avLst/>
          </a:prstGeom>
        </p:spPr>
        <p:txBody>
          <a:bodyPr lIns="0" tIns="0" rIns="0" bIns="0" anchor="ctr">
            <a:normAutofit/>
          </a:bodyPr>
          <a:lstStyle>
            <a:lvl1pPr>
              <a:defRPr sz="2800" b="1" i="0">
                <a:solidFill>
                  <a:schemeClr val="tx1"/>
                </a:solidFill>
                <a:latin typeface="Arial" pitchFamily="34" charset="0"/>
                <a:cs typeface="Arial" pitchFamily="34" charset="0"/>
              </a:defRPr>
            </a:lvl1pPr>
          </a:lstStyle>
          <a:p>
            <a:r>
              <a:rPr lang="en-US" dirty="0"/>
              <a:t>Click to edit slide “Title”</a:t>
            </a:r>
          </a:p>
        </p:txBody>
      </p:sp>
      <p:graphicFrame>
        <p:nvGraphicFramePr>
          <p:cNvPr id="2" name="Table 1"/>
          <p:cNvGraphicFramePr>
            <a:graphicFrameLocks noGrp="1"/>
          </p:cNvGraphicFramePr>
          <p:nvPr userDrawn="1"/>
        </p:nvGraphicFramePr>
        <p:xfrm>
          <a:off x="8229601" y="914400"/>
          <a:ext cx="3782385" cy="3764280"/>
        </p:xfrm>
        <a:graphic>
          <a:graphicData uri="http://schemas.openxmlformats.org/drawingml/2006/table">
            <a:tbl>
              <a:tblPr firstRow="1" bandRow="1">
                <a:tableStyleId>{073A0DAA-6AF3-43AB-8588-CEC1D06C72B9}</a:tableStyleId>
              </a:tblPr>
              <a:tblGrid>
                <a:gridCol w="1260795">
                  <a:extLst>
                    <a:ext uri="{9D8B030D-6E8A-4147-A177-3AD203B41FA5}">
                      <a16:colId xmlns:a16="http://schemas.microsoft.com/office/drawing/2014/main" val="1330518783"/>
                    </a:ext>
                  </a:extLst>
                </a:gridCol>
                <a:gridCol w="1260795">
                  <a:extLst>
                    <a:ext uri="{9D8B030D-6E8A-4147-A177-3AD203B41FA5}">
                      <a16:colId xmlns:a16="http://schemas.microsoft.com/office/drawing/2014/main" val="1554116089"/>
                    </a:ext>
                  </a:extLst>
                </a:gridCol>
                <a:gridCol w="1260795">
                  <a:extLst>
                    <a:ext uri="{9D8B030D-6E8A-4147-A177-3AD203B41FA5}">
                      <a16:colId xmlns:a16="http://schemas.microsoft.com/office/drawing/2014/main" val="2236894692"/>
                    </a:ext>
                  </a:extLst>
                </a:gridCol>
              </a:tblGrid>
              <a:tr h="0">
                <a:tc>
                  <a:txBody>
                    <a:bodyPr/>
                    <a:lstStyle/>
                    <a:p>
                      <a:pPr algn="ctr"/>
                      <a:endParaRPr lang="en-US" dirty="0"/>
                    </a:p>
                  </a:txBody>
                  <a:tcPr anchor="ctr"/>
                </a:tc>
                <a:tc>
                  <a:txBody>
                    <a:bodyPr/>
                    <a:lstStyle/>
                    <a:p>
                      <a:pPr algn="ctr"/>
                      <a:endParaRPr lang="en-US" dirty="0"/>
                    </a:p>
                  </a:txBody>
                  <a:tcPr anchor="ctr"/>
                </a:tc>
                <a:tc>
                  <a:txBody>
                    <a:bodyPr/>
                    <a:lstStyle/>
                    <a:p>
                      <a:pPr algn="ctr"/>
                      <a:endParaRPr lang="en-US" dirty="0"/>
                    </a:p>
                  </a:txBody>
                  <a:tcPr anchor="ctr"/>
                </a:tc>
                <a:extLst>
                  <a:ext uri="{0D108BD9-81ED-4DB2-BD59-A6C34878D82A}">
                    <a16:rowId xmlns:a16="http://schemas.microsoft.com/office/drawing/2014/main" val="4169441746"/>
                  </a:ext>
                </a:extLst>
              </a:tr>
              <a:tr h="0">
                <a:tc>
                  <a:txBody>
                    <a:bodyPr/>
                    <a:lstStyle/>
                    <a:p>
                      <a:pPr algn="ctr"/>
                      <a:endParaRPr lang="en-US" dirty="0"/>
                    </a:p>
                  </a:txBody>
                  <a:tcPr anchor="ctr"/>
                </a:tc>
                <a:tc>
                  <a:txBody>
                    <a:bodyPr/>
                    <a:lstStyle/>
                    <a:p>
                      <a:pPr algn="ctr"/>
                      <a:endParaRPr lang="en-US" dirty="0"/>
                    </a:p>
                  </a:txBody>
                  <a:tcPr anchor="ctr"/>
                </a:tc>
                <a:tc>
                  <a:txBody>
                    <a:bodyPr/>
                    <a:lstStyle/>
                    <a:p>
                      <a:pPr algn="ctr"/>
                      <a:endParaRPr lang="en-US"/>
                    </a:p>
                  </a:txBody>
                  <a:tcPr anchor="ctr"/>
                </a:tc>
                <a:extLst>
                  <a:ext uri="{0D108BD9-81ED-4DB2-BD59-A6C34878D82A}">
                    <a16:rowId xmlns:a16="http://schemas.microsoft.com/office/drawing/2014/main" val="497098741"/>
                  </a:ext>
                </a:extLst>
              </a:tr>
              <a:tr h="0">
                <a:tc>
                  <a:txBody>
                    <a:bodyPr/>
                    <a:lstStyle/>
                    <a:p>
                      <a:pPr algn="ctr"/>
                      <a:endParaRPr lang="en-US" dirty="0"/>
                    </a:p>
                  </a:txBody>
                  <a:tcPr anchor="ctr"/>
                </a:tc>
                <a:tc>
                  <a:txBody>
                    <a:bodyPr/>
                    <a:lstStyle/>
                    <a:p>
                      <a:pPr algn="ctr"/>
                      <a:endParaRPr lang="en-US" dirty="0"/>
                    </a:p>
                  </a:txBody>
                  <a:tcPr anchor="ctr"/>
                </a:tc>
                <a:tc>
                  <a:txBody>
                    <a:bodyPr/>
                    <a:lstStyle/>
                    <a:p>
                      <a:pPr algn="ctr"/>
                      <a:endParaRPr lang="en-US" dirty="0"/>
                    </a:p>
                  </a:txBody>
                  <a:tcPr anchor="ctr"/>
                </a:tc>
                <a:extLst>
                  <a:ext uri="{0D108BD9-81ED-4DB2-BD59-A6C34878D82A}">
                    <a16:rowId xmlns:a16="http://schemas.microsoft.com/office/drawing/2014/main" val="1662684741"/>
                  </a:ext>
                </a:extLst>
              </a:tr>
              <a:tr h="0">
                <a:tc>
                  <a:txBody>
                    <a:bodyPr/>
                    <a:lstStyle/>
                    <a:p>
                      <a:pPr algn="ctr"/>
                      <a:endParaRPr lang="en-US"/>
                    </a:p>
                  </a:txBody>
                  <a:tcPr anchor="ctr"/>
                </a:tc>
                <a:tc>
                  <a:txBody>
                    <a:bodyPr/>
                    <a:lstStyle/>
                    <a:p>
                      <a:pPr algn="ctr"/>
                      <a:endParaRPr lang="en-US" dirty="0"/>
                    </a:p>
                  </a:txBody>
                  <a:tcPr anchor="ctr"/>
                </a:tc>
                <a:tc>
                  <a:txBody>
                    <a:bodyPr/>
                    <a:lstStyle/>
                    <a:p>
                      <a:pPr algn="ctr"/>
                      <a:endParaRPr lang="en-US" dirty="0"/>
                    </a:p>
                  </a:txBody>
                  <a:tcPr anchor="ctr"/>
                </a:tc>
                <a:extLst>
                  <a:ext uri="{0D108BD9-81ED-4DB2-BD59-A6C34878D82A}">
                    <a16:rowId xmlns:a16="http://schemas.microsoft.com/office/drawing/2014/main" val="3435255969"/>
                  </a:ext>
                </a:extLst>
              </a:tr>
              <a:tr h="0">
                <a:tc>
                  <a:txBody>
                    <a:bodyPr/>
                    <a:lstStyle/>
                    <a:p>
                      <a:pPr algn="ctr"/>
                      <a:endParaRPr lang="en-US"/>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1708957921"/>
                  </a:ext>
                </a:extLst>
              </a:tr>
              <a:tr h="0">
                <a:tc>
                  <a:txBody>
                    <a:bodyPr/>
                    <a:lstStyle/>
                    <a:p>
                      <a:pPr algn="ctr"/>
                      <a:endParaRPr lang="en-US"/>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736760844"/>
                  </a:ext>
                </a:extLst>
              </a:tr>
              <a:tr h="0">
                <a:tc>
                  <a:txBody>
                    <a:bodyPr/>
                    <a:lstStyle/>
                    <a:p>
                      <a:pPr algn="ctr"/>
                      <a:endParaRPr lang="en-US" dirty="0"/>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3407780636"/>
                  </a:ext>
                </a:extLst>
              </a:tr>
              <a:tr h="0">
                <a:tc>
                  <a:txBody>
                    <a:bodyPr/>
                    <a:lstStyle/>
                    <a:p>
                      <a:pPr algn="ctr"/>
                      <a:endParaRPr lang="en-US" dirty="0"/>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2587445219"/>
                  </a:ext>
                </a:extLst>
              </a:tr>
              <a:tr h="0">
                <a:tc>
                  <a:txBody>
                    <a:bodyPr/>
                    <a:lstStyle/>
                    <a:p>
                      <a:pPr algn="ctr"/>
                      <a:endParaRPr lang="en-US" dirty="0"/>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1177103064"/>
                  </a:ext>
                </a:extLst>
              </a:tr>
              <a:tr h="0">
                <a:tc>
                  <a:txBody>
                    <a:bodyPr/>
                    <a:lstStyle/>
                    <a:p>
                      <a:pPr algn="ctr"/>
                      <a:endParaRPr lang="en-US"/>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2428522188"/>
                  </a:ext>
                </a:extLst>
              </a:tr>
              <a:tr h="0">
                <a:tc>
                  <a:txBody>
                    <a:bodyPr/>
                    <a:lstStyle/>
                    <a:p>
                      <a:pPr algn="ctr"/>
                      <a:endParaRPr lang="en-US"/>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3754027584"/>
                  </a:ext>
                </a:extLst>
              </a:tr>
              <a:tr h="0">
                <a:tc>
                  <a:txBody>
                    <a:bodyPr/>
                    <a:lstStyle/>
                    <a:p>
                      <a:pPr algn="ctr"/>
                      <a:endParaRPr lang="en-US"/>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3159850572"/>
                  </a:ext>
                </a:extLst>
              </a:tr>
              <a:tr h="0">
                <a:tc>
                  <a:txBody>
                    <a:bodyPr/>
                    <a:lstStyle/>
                    <a:p>
                      <a:pPr algn="ctr"/>
                      <a:endParaRPr lang="en-US"/>
                    </a:p>
                  </a:txBody>
                  <a:tcPr anchor="ctr"/>
                </a:tc>
                <a:tc>
                  <a:txBody>
                    <a:bodyPr/>
                    <a:lstStyle/>
                    <a:p>
                      <a:pPr algn="ctr"/>
                      <a:endParaRPr lang="en-US" dirty="0"/>
                    </a:p>
                  </a:txBody>
                  <a:tcPr anchor="ctr"/>
                </a:tc>
                <a:tc>
                  <a:txBody>
                    <a:bodyPr/>
                    <a:lstStyle/>
                    <a:p>
                      <a:pPr algn="ctr"/>
                      <a:endParaRPr lang="en-US" dirty="0"/>
                    </a:p>
                  </a:txBody>
                  <a:tcPr anchor="ctr"/>
                </a:tc>
                <a:extLst>
                  <a:ext uri="{0D108BD9-81ED-4DB2-BD59-A6C34878D82A}">
                    <a16:rowId xmlns:a16="http://schemas.microsoft.com/office/drawing/2014/main" val="1582693274"/>
                  </a:ext>
                </a:extLst>
              </a:tr>
            </a:tbl>
          </a:graphicData>
        </a:graphic>
      </p:graphicFrame>
      <p:sp>
        <p:nvSpPr>
          <p:cNvPr id="4" name="Content Placeholder 2"/>
          <p:cNvSpPr>
            <a:spLocks noGrp="1"/>
          </p:cNvSpPr>
          <p:nvPr>
            <p:ph idx="1" hasCustomPrompt="1"/>
          </p:nvPr>
        </p:nvSpPr>
        <p:spPr>
          <a:xfrm>
            <a:off x="3962400" y="914400"/>
            <a:ext cx="4191000" cy="5638800"/>
          </a:xfrm>
          <a:prstGeom prst="rect">
            <a:avLst/>
          </a:prstGeom>
        </p:spPr>
        <p:txBody>
          <a:bodyPr lIns="64291" tIns="32146" rIns="64291" bIns="32146">
            <a:normAutofit/>
          </a:bodyPr>
          <a:lstStyle>
            <a:lvl1pPr>
              <a:buSzPct val="100000"/>
              <a:defRPr sz="2400" baseline="0">
                <a:solidFill>
                  <a:schemeClr val="tx1"/>
                </a:solidFill>
                <a:latin typeface="Arial" pitchFamily="34" charset="0"/>
                <a:cs typeface="Arial" pitchFamily="34" charset="0"/>
              </a:defRPr>
            </a:lvl1pPr>
            <a:lvl2pPr marL="803520" indent="-303552">
              <a:buSzPct val="100000"/>
              <a:buFont typeface="Arial" panose="020B0604020202020204" pitchFamily="34" charset="0"/>
              <a:buChar char="̶"/>
              <a:defRPr sz="2200">
                <a:solidFill>
                  <a:schemeClr val="tx1"/>
                </a:solidFill>
                <a:latin typeface="Arial" pitchFamily="34" charset="0"/>
                <a:cs typeface="Arial" pitchFamily="34" charset="0"/>
              </a:defRPr>
            </a:lvl2pPr>
            <a:lvl3pPr marL="1083637" indent="-271188">
              <a:buSzPct val="100000"/>
              <a:buFont typeface="Wingdings" panose="05000000000000000000" pitchFamily="2" charset="2"/>
              <a:buChar char="§"/>
              <a:defRPr sz="2000">
                <a:solidFill>
                  <a:schemeClr val="tx1"/>
                </a:solidFill>
                <a:latin typeface="Arial" pitchFamily="34" charset="0"/>
                <a:cs typeface="Arial" pitchFamily="34" charset="0"/>
              </a:defRPr>
            </a:lvl3pPr>
            <a:lvl4pPr marL="1374911" indent="-249983">
              <a:buSzPct val="100000"/>
              <a:buFont typeface="Courier New" panose="02070309020205020404" pitchFamily="49" charset="0"/>
              <a:buChar char="o"/>
              <a:defRPr sz="1800">
                <a:solidFill>
                  <a:schemeClr val="tx1"/>
                </a:solidFill>
                <a:latin typeface="Arial" pitchFamily="34" charset="0"/>
                <a:cs typeface="Arial" pitchFamily="34" charset="0"/>
              </a:defRPr>
            </a:lvl4pPr>
            <a:lvl5pPr marL="1676231" indent="-238825">
              <a:buSzPct val="100000"/>
              <a:buFont typeface="Arial" panose="020B0604020202020204" pitchFamily="34" charset="0"/>
              <a:buChar char="•"/>
              <a:defRPr sz="1600">
                <a:solidFill>
                  <a:schemeClr val="tx1"/>
                </a:solidFill>
                <a:latin typeface="Arial" pitchFamily="34" charset="0"/>
                <a:cs typeface="Arial" pitchFamily="34" charset="0"/>
              </a:defRPr>
            </a:lvl5pPr>
          </a:lstStyle>
          <a:p>
            <a:pPr lvl="0"/>
            <a:r>
              <a:rPr lang="en-US" dirty="0"/>
              <a:t>Click to edit slide bulleted list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2"/>
          <p:cNvSpPr>
            <a:spLocks noGrp="1"/>
          </p:cNvSpPr>
          <p:nvPr>
            <p:ph idx="10" hasCustomPrompt="1"/>
          </p:nvPr>
        </p:nvSpPr>
        <p:spPr>
          <a:xfrm>
            <a:off x="103814" y="4952999"/>
            <a:ext cx="3782386" cy="1600201"/>
          </a:xfrm>
          <a:prstGeom prst="rect">
            <a:avLst/>
          </a:prstGeom>
        </p:spPr>
        <p:txBody>
          <a:bodyPr lIns="64291" tIns="32146" rIns="64291" bIns="32146">
            <a:normAutofit/>
          </a:bodyPr>
          <a:lstStyle>
            <a:lvl1pPr marL="0" indent="0">
              <a:buSzPct val="100000"/>
              <a:buNone/>
              <a:defRPr sz="2000">
                <a:solidFill>
                  <a:schemeClr val="tx1"/>
                </a:solidFill>
                <a:latin typeface="Arial" pitchFamily="34" charset="0"/>
                <a:cs typeface="Arial" pitchFamily="34" charset="0"/>
              </a:defRPr>
            </a:lvl1pPr>
            <a:lvl2pPr marL="803520" indent="-303552">
              <a:buSzPct val="100000"/>
              <a:buFont typeface="Arial" panose="020B0604020202020204" pitchFamily="34" charset="0"/>
              <a:buChar char="̶"/>
              <a:defRPr sz="2200">
                <a:solidFill>
                  <a:schemeClr val="tx1"/>
                </a:solidFill>
                <a:latin typeface="Arial" pitchFamily="34" charset="0"/>
                <a:cs typeface="Arial" pitchFamily="34" charset="0"/>
              </a:defRPr>
            </a:lvl2pPr>
            <a:lvl3pPr marL="1083637" indent="-271188">
              <a:buSzPct val="100000"/>
              <a:buFont typeface="Wingdings" panose="05000000000000000000" pitchFamily="2" charset="2"/>
              <a:buChar char="§"/>
              <a:defRPr sz="2000">
                <a:solidFill>
                  <a:schemeClr val="tx1"/>
                </a:solidFill>
                <a:latin typeface="Arial" pitchFamily="34" charset="0"/>
                <a:cs typeface="Arial" pitchFamily="34" charset="0"/>
              </a:defRPr>
            </a:lvl3pPr>
            <a:lvl4pPr marL="1374911" indent="-249983">
              <a:buSzPct val="100000"/>
              <a:buFont typeface="Courier New" panose="02070309020205020404" pitchFamily="49" charset="0"/>
              <a:buChar char="o"/>
              <a:defRPr sz="1800">
                <a:solidFill>
                  <a:schemeClr val="tx1"/>
                </a:solidFill>
                <a:latin typeface="Arial" pitchFamily="34" charset="0"/>
                <a:cs typeface="Arial" pitchFamily="34" charset="0"/>
              </a:defRPr>
            </a:lvl4pPr>
            <a:lvl5pPr marL="1676231" indent="-238825">
              <a:buSzPct val="100000"/>
              <a:buFont typeface="Arial" panose="020B0604020202020204" pitchFamily="34" charset="0"/>
              <a:buChar char="•"/>
              <a:defRPr sz="1600">
                <a:solidFill>
                  <a:schemeClr val="tx1"/>
                </a:solidFill>
                <a:latin typeface="Arial" pitchFamily="34" charset="0"/>
                <a:cs typeface="Arial" pitchFamily="34" charset="0"/>
              </a:defRPr>
            </a:lvl5pPr>
          </a:lstStyle>
          <a:p>
            <a:pPr lvl="0"/>
            <a:r>
              <a:rPr lang="en-US" dirty="0"/>
              <a:t>Click to add caption text</a:t>
            </a:r>
          </a:p>
        </p:txBody>
      </p:sp>
      <p:sp>
        <p:nvSpPr>
          <p:cNvPr id="6" name="Content Placeholder 2"/>
          <p:cNvSpPr>
            <a:spLocks noGrp="1"/>
          </p:cNvSpPr>
          <p:nvPr>
            <p:ph idx="11" hasCustomPrompt="1"/>
          </p:nvPr>
        </p:nvSpPr>
        <p:spPr>
          <a:xfrm>
            <a:off x="8229600" y="4952245"/>
            <a:ext cx="3782386" cy="1600955"/>
          </a:xfrm>
          <a:prstGeom prst="rect">
            <a:avLst/>
          </a:prstGeom>
        </p:spPr>
        <p:txBody>
          <a:bodyPr lIns="64291" tIns="32146" rIns="64291" bIns="32146">
            <a:normAutofit/>
          </a:bodyPr>
          <a:lstStyle>
            <a:lvl1pPr marL="0" indent="0">
              <a:buSzPct val="100000"/>
              <a:buNone/>
              <a:defRPr sz="2000">
                <a:solidFill>
                  <a:schemeClr val="tx1"/>
                </a:solidFill>
                <a:latin typeface="Arial" pitchFamily="34" charset="0"/>
                <a:cs typeface="Arial" pitchFamily="34" charset="0"/>
              </a:defRPr>
            </a:lvl1pPr>
            <a:lvl2pPr marL="803520" indent="-303552">
              <a:buSzPct val="100000"/>
              <a:buFont typeface="Arial" panose="020B0604020202020204" pitchFamily="34" charset="0"/>
              <a:buChar char="̶"/>
              <a:defRPr sz="2200">
                <a:solidFill>
                  <a:schemeClr val="tx1"/>
                </a:solidFill>
                <a:latin typeface="Arial" pitchFamily="34" charset="0"/>
                <a:cs typeface="Arial" pitchFamily="34" charset="0"/>
              </a:defRPr>
            </a:lvl2pPr>
            <a:lvl3pPr marL="1083637" indent="-271188">
              <a:buSzPct val="100000"/>
              <a:buFont typeface="Wingdings" panose="05000000000000000000" pitchFamily="2" charset="2"/>
              <a:buChar char="§"/>
              <a:defRPr sz="2000">
                <a:solidFill>
                  <a:schemeClr val="tx1"/>
                </a:solidFill>
                <a:latin typeface="Arial" pitchFamily="34" charset="0"/>
                <a:cs typeface="Arial" pitchFamily="34" charset="0"/>
              </a:defRPr>
            </a:lvl3pPr>
            <a:lvl4pPr marL="1374911" indent="-249983">
              <a:buSzPct val="100000"/>
              <a:buFont typeface="Courier New" panose="02070309020205020404" pitchFamily="49" charset="0"/>
              <a:buChar char="o"/>
              <a:defRPr sz="1800">
                <a:solidFill>
                  <a:schemeClr val="tx1"/>
                </a:solidFill>
                <a:latin typeface="Arial" pitchFamily="34" charset="0"/>
                <a:cs typeface="Arial" pitchFamily="34" charset="0"/>
              </a:defRPr>
            </a:lvl4pPr>
            <a:lvl5pPr marL="1676231" indent="-238825">
              <a:buSzPct val="100000"/>
              <a:buFont typeface="Arial" panose="020B0604020202020204" pitchFamily="34" charset="0"/>
              <a:buChar char="•"/>
              <a:defRPr sz="1600">
                <a:solidFill>
                  <a:schemeClr val="tx1"/>
                </a:solidFill>
                <a:latin typeface="Arial" pitchFamily="34" charset="0"/>
                <a:cs typeface="Arial" pitchFamily="34" charset="0"/>
              </a:defRPr>
            </a:lvl5pPr>
          </a:lstStyle>
          <a:p>
            <a:pPr lvl="0"/>
            <a:r>
              <a:rPr lang="en-US" dirty="0"/>
              <a:t>Click to add caption text</a:t>
            </a:r>
          </a:p>
        </p:txBody>
      </p:sp>
      <p:sp>
        <p:nvSpPr>
          <p:cNvPr id="7" name="Content Placeholder 2"/>
          <p:cNvSpPr>
            <a:spLocks noGrp="1"/>
          </p:cNvSpPr>
          <p:nvPr>
            <p:ph idx="12" hasCustomPrompt="1"/>
          </p:nvPr>
        </p:nvSpPr>
        <p:spPr>
          <a:xfrm>
            <a:off x="103814" y="914400"/>
            <a:ext cx="3782386" cy="3962400"/>
          </a:xfrm>
          <a:prstGeom prst="rect">
            <a:avLst/>
          </a:prstGeom>
        </p:spPr>
        <p:txBody>
          <a:bodyPr lIns="64291" tIns="32146" rIns="64291" bIns="32146">
            <a:normAutofit/>
          </a:bodyPr>
          <a:lstStyle>
            <a:lvl1pPr marL="0" indent="0">
              <a:buSzPct val="100000"/>
              <a:buNone/>
              <a:defRPr sz="2000">
                <a:solidFill>
                  <a:schemeClr val="tx1"/>
                </a:solidFill>
                <a:latin typeface="Arial" pitchFamily="34" charset="0"/>
                <a:cs typeface="Arial" pitchFamily="34" charset="0"/>
              </a:defRPr>
            </a:lvl1pPr>
            <a:lvl2pPr marL="803520" indent="-303552">
              <a:buSzPct val="100000"/>
              <a:buFont typeface="Arial" panose="020B0604020202020204" pitchFamily="34" charset="0"/>
              <a:buChar char="̶"/>
              <a:defRPr sz="2200">
                <a:solidFill>
                  <a:schemeClr val="tx1"/>
                </a:solidFill>
                <a:latin typeface="Arial" pitchFamily="34" charset="0"/>
                <a:cs typeface="Arial" pitchFamily="34" charset="0"/>
              </a:defRPr>
            </a:lvl2pPr>
            <a:lvl3pPr marL="1083637" indent="-271188">
              <a:buSzPct val="100000"/>
              <a:buFont typeface="Wingdings" panose="05000000000000000000" pitchFamily="2" charset="2"/>
              <a:buChar char="§"/>
              <a:defRPr sz="2000">
                <a:solidFill>
                  <a:schemeClr val="tx1"/>
                </a:solidFill>
                <a:latin typeface="Arial" pitchFamily="34" charset="0"/>
                <a:cs typeface="Arial" pitchFamily="34" charset="0"/>
              </a:defRPr>
            </a:lvl3pPr>
            <a:lvl4pPr marL="1374911" indent="-249983">
              <a:buSzPct val="100000"/>
              <a:buFont typeface="Courier New" panose="02070309020205020404" pitchFamily="49" charset="0"/>
              <a:buChar char="o"/>
              <a:defRPr sz="1800">
                <a:solidFill>
                  <a:schemeClr val="tx1"/>
                </a:solidFill>
                <a:latin typeface="Arial" pitchFamily="34" charset="0"/>
                <a:cs typeface="Arial" pitchFamily="34" charset="0"/>
              </a:defRPr>
            </a:lvl4pPr>
            <a:lvl5pPr marL="1676231" indent="-238825">
              <a:buSzPct val="100000"/>
              <a:buFont typeface="Arial" panose="020B0604020202020204" pitchFamily="34" charset="0"/>
              <a:buChar char="•"/>
              <a:defRPr sz="1600">
                <a:solidFill>
                  <a:schemeClr val="tx1"/>
                </a:solidFill>
                <a:latin typeface="Arial" pitchFamily="34" charset="0"/>
                <a:cs typeface="Arial" pitchFamily="34" charset="0"/>
              </a:defRPr>
            </a:lvl5pPr>
          </a:lstStyle>
          <a:p>
            <a:pPr lvl="0"/>
            <a:r>
              <a:rPr lang="en-US" dirty="0"/>
              <a:t>Click to add photo/image</a:t>
            </a:r>
          </a:p>
        </p:txBody>
      </p:sp>
      <p:cxnSp>
        <p:nvCxnSpPr>
          <p:cNvPr id="8" name="Straight Connector 7"/>
          <p:cNvCxnSpPr/>
          <p:nvPr userDrawn="1"/>
        </p:nvCxnSpPr>
        <p:spPr bwMode="auto">
          <a:xfrm>
            <a:off x="134294" y="762000"/>
            <a:ext cx="10990906" cy="0"/>
          </a:xfrm>
          <a:prstGeom prst="line">
            <a:avLst/>
          </a:prstGeom>
          <a:ln>
            <a:solidFill>
              <a:srgbClr val="0A1D5F"/>
            </a:solidFill>
            <a:headEnd type="none" w="med" len="med"/>
            <a:tailEnd type="none" w="med" len="me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357082346"/>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Text">
    <p:spTree>
      <p:nvGrpSpPr>
        <p:cNvPr id="1" name=""/>
        <p:cNvGrpSpPr/>
        <p:nvPr/>
      </p:nvGrpSpPr>
      <p:grpSpPr>
        <a:xfrm>
          <a:off x="0" y="0"/>
          <a:ext cx="0" cy="0"/>
          <a:chOff x="0" y="0"/>
          <a:chExt cx="0" cy="0"/>
        </a:xfrm>
      </p:grpSpPr>
      <p:sp>
        <p:nvSpPr>
          <p:cNvPr id="6" name="Content Placeholder 2"/>
          <p:cNvSpPr>
            <a:spLocks noGrp="1"/>
          </p:cNvSpPr>
          <p:nvPr>
            <p:ph idx="1" hasCustomPrompt="1"/>
          </p:nvPr>
        </p:nvSpPr>
        <p:spPr>
          <a:xfrm>
            <a:off x="134294" y="914400"/>
            <a:ext cx="11905306" cy="5638800"/>
          </a:xfrm>
          <a:prstGeom prst="rect">
            <a:avLst/>
          </a:prstGeom>
        </p:spPr>
        <p:txBody>
          <a:bodyPr lIns="64291" tIns="32146" rIns="64291" bIns="32146">
            <a:normAutofit/>
          </a:bodyPr>
          <a:lstStyle>
            <a:lvl1pPr>
              <a:buSzPct val="100000"/>
              <a:defRPr sz="2400" baseline="0">
                <a:solidFill>
                  <a:schemeClr val="tx1"/>
                </a:solidFill>
                <a:latin typeface="Arial" pitchFamily="34" charset="0"/>
                <a:cs typeface="Arial" pitchFamily="34" charset="0"/>
              </a:defRPr>
            </a:lvl1pPr>
            <a:lvl2pPr marL="803520" indent="-303552">
              <a:buSzPct val="100000"/>
              <a:buFont typeface="Arial" panose="020B0604020202020204" pitchFamily="34" charset="0"/>
              <a:buChar char="̶"/>
              <a:defRPr sz="2200">
                <a:solidFill>
                  <a:schemeClr val="tx1"/>
                </a:solidFill>
                <a:latin typeface="Arial" pitchFamily="34" charset="0"/>
                <a:cs typeface="Arial" pitchFamily="34" charset="0"/>
              </a:defRPr>
            </a:lvl2pPr>
            <a:lvl3pPr marL="1083637" indent="-271188">
              <a:buSzPct val="100000"/>
              <a:buFont typeface="Wingdings" panose="05000000000000000000" pitchFamily="2" charset="2"/>
              <a:buChar char="§"/>
              <a:defRPr sz="2000">
                <a:solidFill>
                  <a:schemeClr val="tx1"/>
                </a:solidFill>
                <a:latin typeface="Arial" pitchFamily="34" charset="0"/>
                <a:cs typeface="Arial" pitchFamily="34" charset="0"/>
              </a:defRPr>
            </a:lvl3pPr>
            <a:lvl4pPr marL="1374911" indent="-249983">
              <a:buSzPct val="100000"/>
              <a:buFont typeface="Courier New" panose="02070309020205020404" pitchFamily="49" charset="0"/>
              <a:buChar char="o"/>
              <a:defRPr sz="1800">
                <a:solidFill>
                  <a:schemeClr val="tx1"/>
                </a:solidFill>
                <a:latin typeface="Arial" pitchFamily="34" charset="0"/>
                <a:cs typeface="Arial" pitchFamily="34" charset="0"/>
              </a:defRPr>
            </a:lvl4pPr>
            <a:lvl5pPr marL="1676231" indent="-238825">
              <a:buSzPct val="100000"/>
              <a:buFont typeface="Arial" panose="020B0604020202020204" pitchFamily="34" charset="0"/>
              <a:buChar char="•"/>
              <a:defRPr sz="1600">
                <a:solidFill>
                  <a:schemeClr val="tx1"/>
                </a:solidFill>
                <a:latin typeface="Arial" pitchFamily="34" charset="0"/>
                <a:cs typeface="Arial" pitchFamily="34" charset="0"/>
              </a:defRPr>
            </a:lvl5pPr>
          </a:lstStyle>
          <a:p>
            <a:pPr lvl="0"/>
            <a:r>
              <a:rPr lang="en-US" dirty="0"/>
              <a:t>Click to edit slide bulleted list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Title 1"/>
          <p:cNvSpPr>
            <a:spLocks noGrp="1"/>
          </p:cNvSpPr>
          <p:nvPr>
            <p:ph type="title" hasCustomPrompt="1"/>
          </p:nvPr>
        </p:nvSpPr>
        <p:spPr>
          <a:xfrm>
            <a:off x="134294" y="115156"/>
            <a:ext cx="7239000" cy="646844"/>
          </a:xfrm>
          <a:prstGeom prst="rect">
            <a:avLst/>
          </a:prstGeom>
        </p:spPr>
        <p:txBody>
          <a:bodyPr lIns="0" tIns="0" rIns="0" bIns="0" anchor="ctr">
            <a:normAutofit/>
          </a:bodyPr>
          <a:lstStyle>
            <a:lvl1pPr>
              <a:defRPr sz="2800" b="1" i="0">
                <a:solidFill>
                  <a:schemeClr val="tx1"/>
                </a:solidFill>
                <a:latin typeface="Arial" pitchFamily="34" charset="0"/>
                <a:cs typeface="Arial" pitchFamily="34" charset="0"/>
              </a:defRPr>
            </a:lvl1pPr>
          </a:lstStyle>
          <a:p>
            <a:r>
              <a:rPr lang="en-US" dirty="0"/>
              <a:t>Click to edit slide “Title”</a:t>
            </a:r>
          </a:p>
        </p:txBody>
      </p:sp>
      <p:cxnSp>
        <p:nvCxnSpPr>
          <p:cNvPr id="4" name="Straight Connector 3"/>
          <p:cNvCxnSpPr/>
          <p:nvPr userDrawn="1"/>
        </p:nvCxnSpPr>
        <p:spPr bwMode="auto">
          <a:xfrm>
            <a:off x="134294" y="762000"/>
            <a:ext cx="10990906" cy="0"/>
          </a:xfrm>
          <a:prstGeom prst="line">
            <a:avLst/>
          </a:prstGeom>
          <a:ln>
            <a:solidFill>
              <a:srgbClr val="0A1D5F"/>
            </a:solidFill>
            <a:headEnd type="none" w="med" len="med"/>
            <a:tailEnd type="none" w="med" len="me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2"/>
          </a:lnRef>
          <a:fillRef idx="0">
            <a:schemeClr val="accent2"/>
          </a:fillRef>
          <a:effectRef idx="0">
            <a:schemeClr val="accent2"/>
          </a:effectRef>
          <a:fontRef idx="minor">
            <a:schemeClr val="tx1"/>
          </a:fontRef>
        </p:style>
      </p:cxnSp>
      <p:sp>
        <p:nvSpPr>
          <p:cNvPr id="5" name="TextBox 4">
            <a:extLst>
              <a:ext uri="{FF2B5EF4-FFF2-40B4-BE49-F238E27FC236}">
                <a16:creationId xmlns:a16="http://schemas.microsoft.com/office/drawing/2014/main" id="{45B91DF5-E3C2-459C-B70F-AED9DA510B01}"/>
              </a:ext>
            </a:extLst>
          </p:cNvPr>
          <p:cNvSpPr txBox="1"/>
          <p:nvPr userDrawn="1"/>
        </p:nvSpPr>
        <p:spPr>
          <a:xfrm>
            <a:off x="0" y="6596390"/>
            <a:ext cx="8177842" cy="246221"/>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Pre-decisional. For planning and discussion purposes only. </a:t>
            </a:r>
          </a:p>
        </p:txBody>
      </p:sp>
    </p:spTree>
    <p:extLst>
      <p:ext uri="{BB962C8B-B14F-4D97-AF65-F5344CB8AC3E}">
        <p14:creationId xmlns:p14="http://schemas.microsoft.com/office/powerpoint/2010/main" val="3065252337"/>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7046916"/>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Chapter and Title">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886201" y="3893347"/>
            <a:ext cx="7924800" cy="526253"/>
          </a:xfrm>
          <a:prstGeom prst="rect">
            <a:avLst/>
          </a:prstGeom>
        </p:spPr>
        <p:txBody>
          <a:bodyPr lIns="64291" tIns="32146" rIns="0" bIns="32146"/>
          <a:lstStyle>
            <a:lvl1pPr>
              <a:defRPr sz="2800" b="1">
                <a:solidFill>
                  <a:schemeClr val="tx1"/>
                </a:solidFill>
                <a:latin typeface="Arial" pitchFamily="34" charset="0"/>
                <a:cs typeface="Arial" pitchFamily="34" charset="0"/>
              </a:defRPr>
            </a:lvl1pPr>
            <a:lvl2pPr>
              <a:defRPr sz="2800">
                <a:solidFill>
                  <a:schemeClr val="tx1"/>
                </a:solidFill>
                <a:latin typeface="Arial" pitchFamily="34" charset="0"/>
                <a:cs typeface="Arial" pitchFamily="34" charset="0"/>
              </a:defRPr>
            </a:lvl2pPr>
            <a:lvl3pPr>
              <a:defRPr sz="2800">
                <a:solidFill>
                  <a:schemeClr val="tx1"/>
                </a:solidFill>
                <a:latin typeface="Arial" pitchFamily="34" charset="0"/>
                <a:cs typeface="Arial" pitchFamily="34" charset="0"/>
              </a:defRPr>
            </a:lvl3pPr>
            <a:lvl4pPr>
              <a:defRPr sz="2000">
                <a:solidFill>
                  <a:schemeClr val="tx1"/>
                </a:solidFill>
                <a:latin typeface="Arial" pitchFamily="34" charset="0"/>
                <a:cs typeface="Arial" pitchFamily="34" charset="0"/>
              </a:defRPr>
            </a:lvl4pPr>
            <a:lvl5pPr>
              <a:defRPr sz="2000">
                <a:solidFill>
                  <a:schemeClr val="tx1"/>
                </a:solidFill>
                <a:latin typeface="Arial" pitchFamily="34" charset="0"/>
                <a:cs typeface="Arial" pitchFamily="34" charset="0"/>
              </a:defRPr>
            </a:lvl5pPr>
          </a:lstStyle>
          <a:p>
            <a:pPr lvl="0"/>
            <a:r>
              <a:rPr lang="en-US" dirty="0"/>
              <a:t>Click to edit “Title”</a:t>
            </a:r>
          </a:p>
        </p:txBody>
      </p:sp>
      <p:sp>
        <p:nvSpPr>
          <p:cNvPr id="4" name="Content Placeholder 2"/>
          <p:cNvSpPr>
            <a:spLocks noGrp="1"/>
          </p:cNvSpPr>
          <p:nvPr>
            <p:ph idx="10" hasCustomPrompt="1"/>
          </p:nvPr>
        </p:nvSpPr>
        <p:spPr>
          <a:xfrm>
            <a:off x="3886201" y="4648200"/>
            <a:ext cx="7924800" cy="1676400"/>
          </a:xfrm>
          <a:prstGeom prst="rect">
            <a:avLst/>
          </a:prstGeom>
        </p:spPr>
        <p:txBody>
          <a:bodyPr lIns="64291" tIns="32146" rIns="0" bIns="32146"/>
          <a:lstStyle>
            <a:lvl1pPr>
              <a:defRPr sz="2000">
                <a:solidFill>
                  <a:schemeClr val="tx1"/>
                </a:solidFill>
                <a:latin typeface="Arial" pitchFamily="34" charset="0"/>
                <a:cs typeface="Arial" pitchFamily="34" charset="0"/>
              </a:defRPr>
            </a:lvl1pPr>
            <a:lvl2pPr>
              <a:defRPr sz="2000">
                <a:solidFill>
                  <a:schemeClr val="tx1"/>
                </a:solidFill>
                <a:latin typeface="Arial" pitchFamily="34" charset="0"/>
                <a:cs typeface="Arial" pitchFamily="34" charset="0"/>
              </a:defRPr>
            </a:lvl2pPr>
            <a:lvl3pPr>
              <a:defRPr sz="2000">
                <a:solidFill>
                  <a:schemeClr val="tx1"/>
                </a:solidFill>
                <a:latin typeface="Arial" pitchFamily="34" charset="0"/>
                <a:cs typeface="Arial" pitchFamily="34" charset="0"/>
              </a:defRPr>
            </a:lvl3pPr>
            <a:lvl4pPr>
              <a:defRPr sz="2000">
                <a:solidFill>
                  <a:schemeClr val="tx1"/>
                </a:solidFill>
                <a:latin typeface="Arial" pitchFamily="34" charset="0"/>
                <a:cs typeface="Arial" pitchFamily="34" charset="0"/>
              </a:defRPr>
            </a:lvl4pPr>
            <a:lvl5pPr>
              <a:defRPr sz="2000">
                <a:solidFill>
                  <a:schemeClr val="tx1"/>
                </a:solidFill>
                <a:latin typeface="Arial" pitchFamily="34" charset="0"/>
                <a:cs typeface="Arial" pitchFamily="34" charset="0"/>
              </a:defRPr>
            </a:lvl5pPr>
          </a:lstStyle>
          <a:p>
            <a:pPr lvl="0"/>
            <a:r>
              <a:rPr lang="en-US" dirty="0"/>
              <a:t>Click to edit “Subtitle”</a:t>
            </a:r>
          </a:p>
        </p:txBody>
      </p:sp>
    </p:spTree>
    <p:extLst>
      <p:ext uri="{BB962C8B-B14F-4D97-AF65-F5344CB8AC3E}">
        <p14:creationId xmlns:p14="http://schemas.microsoft.com/office/powerpoint/2010/main" val="342532161"/>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Title, Lines">
    <p:spTree>
      <p:nvGrpSpPr>
        <p:cNvPr id="1" name=""/>
        <p:cNvGrpSpPr/>
        <p:nvPr/>
      </p:nvGrpSpPr>
      <p:grpSpPr>
        <a:xfrm>
          <a:off x="0" y="0"/>
          <a:ext cx="0" cy="0"/>
          <a:chOff x="0" y="0"/>
          <a:chExt cx="0" cy="0"/>
        </a:xfrm>
      </p:grpSpPr>
      <p:sp>
        <p:nvSpPr>
          <p:cNvPr id="5" name="Title 1"/>
          <p:cNvSpPr>
            <a:spLocks noGrp="1"/>
          </p:cNvSpPr>
          <p:nvPr>
            <p:ph type="title"/>
          </p:nvPr>
        </p:nvSpPr>
        <p:spPr>
          <a:xfrm>
            <a:off x="1524000" y="1029556"/>
            <a:ext cx="10287000" cy="494444"/>
          </a:xfrm>
          <a:prstGeom prst="rect">
            <a:avLst/>
          </a:prstGeom>
        </p:spPr>
        <p:txBody>
          <a:bodyPr lIns="64291" tIns="32146" rIns="64291" bIns="32146"/>
          <a:lstStyle>
            <a:lvl1pPr>
              <a:defRPr sz="2000">
                <a:latin typeface="Arial" pitchFamily="34" charset="0"/>
                <a:cs typeface="Arial" pitchFamily="34" charset="0"/>
              </a:defRPr>
            </a:lvl1pPr>
          </a:lstStyle>
          <a:p>
            <a:r>
              <a:rPr lang="en-US" dirty="0"/>
              <a:t>Click to edit Master title style</a:t>
            </a:r>
          </a:p>
        </p:txBody>
      </p:sp>
      <p:sp>
        <p:nvSpPr>
          <p:cNvPr id="6" name="Content Placeholder 2"/>
          <p:cNvSpPr>
            <a:spLocks noGrp="1"/>
          </p:cNvSpPr>
          <p:nvPr>
            <p:ph idx="1"/>
          </p:nvPr>
        </p:nvSpPr>
        <p:spPr>
          <a:xfrm>
            <a:off x="406400" y="1676400"/>
            <a:ext cx="11404600" cy="4495800"/>
          </a:xfrm>
          <a:prstGeom prst="rect">
            <a:avLst/>
          </a:prstGeom>
        </p:spPr>
        <p:txBody>
          <a:bodyPr lIns="64291" tIns="32146" rIns="64291" bIns="32146"/>
          <a:lstStyle>
            <a:lvl1pPr>
              <a:buSzPct val="100000"/>
              <a:defRPr sz="2000">
                <a:latin typeface="Arial" pitchFamily="34" charset="0"/>
                <a:cs typeface="Arial" pitchFamily="34" charset="0"/>
              </a:defRPr>
            </a:lvl1pPr>
            <a:lvl2pPr marL="803520" indent="-303552">
              <a:buSzPct val="100000"/>
              <a:buFont typeface="Arial"/>
              <a:buChar char="•"/>
              <a:defRPr sz="2000">
                <a:latin typeface="Arial" pitchFamily="34" charset="0"/>
                <a:cs typeface="Arial" pitchFamily="34" charset="0"/>
              </a:defRPr>
            </a:lvl2pPr>
            <a:lvl3pPr marL="1083637" indent="-271188">
              <a:buSzPct val="100000"/>
              <a:buFont typeface="Arial"/>
              <a:buChar char="•"/>
              <a:defRPr sz="2000">
                <a:latin typeface="Arial" pitchFamily="34" charset="0"/>
                <a:cs typeface="Arial" pitchFamily="34" charset="0"/>
              </a:defRPr>
            </a:lvl3pPr>
            <a:lvl4pPr marL="1374911" indent="-249983">
              <a:buSzPct val="100000"/>
              <a:buFont typeface="Arial"/>
              <a:buChar char="•"/>
              <a:defRPr sz="2000">
                <a:latin typeface="Arial" pitchFamily="34" charset="0"/>
                <a:cs typeface="Arial" pitchFamily="34" charset="0"/>
              </a:defRPr>
            </a:lvl4pPr>
            <a:lvl5pPr marL="1676231" indent="-238825">
              <a:buSzPct val="100000"/>
              <a:buFont typeface="Arial"/>
              <a:buChar char="•"/>
              <a:defRPr sz="2000">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Box 3">
            <a:extLst>
              <a:ext uri="{FF2B5EF4-FFF2-40B4-BE49-F238E27FC236}">
                <a16:creationId xmlns:a16="http://schemas.microsoft.com/office/drawing/2014/main" id="{008B6D71-BFC3-499B-879C-D1F7C5D6B7CA}"/>
              </a:ext>
            </a:extLst>
          </p:cNvPr>
          <p:cNvSpPr txBox="1"/>
          <p:nvPr userDrawn="1"/>
        </p:nvSpPr>
        <p:spPr>
          <a:xfrm>
            <a:off x="0" y="6596390"/>
            <a:ext cx="8177842" cy="246221"/>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Pre-decisional. For planning and discussion purposes only. </a:t>
            </a:r>
          </a:p>
        </p:txBody>
      </p:sp>
    </p:spTree>
    <p:extLst>
      <p:ext uri="{BB962C8B-B14F-4D97-AF65-F5344CB8AC3E}">
        <p14:creationId xmlns:p14="http://schemas.microsoft.com/office/powerpoint/2010/main" val="3111851504"/>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ABA00BDA-C716-4302-A505-C972ACA3D99C}" type="datetimeFigureOut">
              <a:rPr lang="en-US" smtClean="0"/>
              <a:t>10/14/2020</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684691E1-B8FD-47F2-A120-E35FB939CE15}" type="slidenum">
              <a:rPr lang="en-US" smtClean="0"/>
              <a:t>‹#›</a:t>
            </a:fld>
            <a:endParaRPr lang="en-US"/>
          </a:p>
        </p:txBody>
      </p:sp>
    </p:spTree>
    <p:extLst>
      <p:ext uri="{BB962C8B-B14F-4D97-AF65-F5344CB8AC3E}">
        <p14:creationId xmlns:p14="http://schemas.microsoft.com/office/powerpoint/2010/main" val="3269180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Bullets SLS Slide Master Aug2017">
    <p:spTree>
      <p:nvGrpSpPr>
        <p:cNvPr id="1" name=""/>
        <p:cNvGrpSpPr/>
        <p:nvPr/>
      </p:nvGrpSpPr>
      <p:grpSpPr>
        <a:xfrm>
          <a:off x="0" y="0"/>
          <a:ext cx="0" cy="0"/>
          <a:chOff x="0" y="0"/>
          <a:chExt cx="0" cy="0"/>
        </a:xfrm>
      </p:grpSpPr>
      <p:sp>
        <p:nvSpPr>
          <p:cNvPr id="8" name="Rectangle 2"/>
          <p:cNvSpPr>
            <a:spLocks noGrp="1" noChangeArrowheads="1"/>
          </p:cNvSpPr>
          <p:nvPr>
            <p:ph type="title"/>
          </p:nvPr>
        </p:nvSpPr>
        <p:spPr bwMode="auto">
          <a:xfrm>
            <a:off x="1131795" y="1"/>
            <a:ext cx="11060205" cy="848819"/>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0" rIns="0" bIns="0" numCol="1" anchor="ctr" anchorCtr="0" compatLnSpc="1">
            <a:prstTxWarp prst="textNoShape">
              <a:avLst/>
            </a:prstTxWarp>
          </a:bodyPr>
          <a:lstStyle>
            <a:lvl1pPr>
              <a:defRPr>
                <a:latin typeface="Century Gothic" panose="020B0502020202020204" pitchFamily="34" charset="0"/>
              </a:defRPr>
            </a:lvl1pPr>
          </a:lstStyle>
          <a:p>
            <a:pPr lvl="0"/>
            <a:r>
              <a:rPr lang="en-US"/>
              <a:t>Click to edit Master title style</a:t>
            </a:r>
            <a:endParaRPr lang="en-US" dirty="0"/>
          </a:p>
        </p:txBody>
      </p:sp>
      <p:sp>
        <p:nvSpPr>
          <p:cNvPr id="9" name="Rectangle 6"/>
          <p:cNvSpPr>
            <a:spLocks noGrp="1" noChangeArrowheads="1"/>
          </p:cNvSpPr>
          <p:nvPr>
            <p:ph type="sldNum" sz="quarter" idx="4"/>
          </p:nvPr>
        </p:nvSpPr>
        <p:spPr bwMode="auto">
          <a:xfrm>
            <a:off x="10032171" y="6705221"/>
            <a:ext cx="2129989" cy="153658"/>
          </a:xfrm>
          <a:prstGeom prst="rect">
            <a:avLst/>
          </a:prstGeom>
          <a:noFill/>
          <a:ln w="9525">
            <a:noFill/>
            <a:miter lim="800000"/>
            <a:headEnd/>
            <a:tailEnd/>
          </a:ln>
          <a:effectLst/>
        </p:spPr>
        <p:txBody>
          <a:bodyPr vert="horz" wrap="square" lIns="0" tIns="45697" rIns="0" bIns="0" numCol="1" anchor="t" anchorCtr="0" compatLnSpc="1">
            <a:prstTxWarp prst="textNoShape">
              <a:avLst/>
            </a:prstTxWarp>
            <a:spAutoFit/>
          </a:bodyPr>
          <a:lstStyle>
            <a:lvl1pPr algn="r" eaLnBrk="1" hangingPunct="1">
              <a:defRPr sz="700" smtClean="0">
                <a:solidFill>
                  <a:schemeClr val="bg2"/>
                </a:solidFill>
                <a:latin typeface="+mj-lt"/>
                <a:cs typeface="Arial" charset="0"/>
              </a:defRPr>
            </a:lvl1pPr>
          </a:lstStyle>
          <a:p>
            <a:r>
              <a:rPr lang="en-US" altLang="en-US" dirty="0"/>
              <a:t>.</a:t>
            </a:r>
            <a:fld id="{C4961C3E-E491-4178-9B50-C7E0FC0B8D1C}" type="slidenum">
              <a:rPr lang="en-US" altLang="en-US" smtClean="0">
                <a:cs typeface="+mn-cs"/>
              </a:rPr>
              <a:pPr/>
              <a:t>‹#›</a:t>
            </a:fld>
            <a:endParaRPr lang="en-US" altLang="en-US" dirty="0">
              <a:cs typeface="+mn-cs"/>
            </a:endParaRPr>
          </a:p>
        </p:txBody>
      </p:sp>
      <p:sp>
        <p:nvSpPr>
          <p:cNvPr id="4" name="Content Placeholder 3"/>
          <p:cNvSpPr>
            <a:spLocks noGrp="1"/>
          </p:cNvSpPr>
          <p:nvPr>
            <p:ph sz="quarter" idx="10"/>
          </p:nvPr>
        </p:nvSpPr>
        <p:spPr>
          <a:xfrm>
            <a:off x="658284" y="1052514"/>
            <a:ext cx="11004549" cy="5405437"/>
          </a:xfrm>
          <a:prstGeom prst="rect">
            <a:avLst/>
          </a:prstGeom>
        </p:spPr>
        <p:txBody>
          <a:bodyPr/>
          <a:lstStyle>
            <a:lvl1pPr marL="173038" indent="-173038">
              <a:buClr>
                <a:srgbClr val="DC6115"/>
              </a:buClr>
              <a:buFont typeface="Arial" panose="020B0604020202020204" pitchFamily="34" charset="0"/>
              <a:buChar char="•"/>
              <a:defRPr>
                <a:latin typeface="Century Gothic" panose="020B0502020202020204" pitchFamily="34" charset="0"/>
              </a:defRPr>
            </a:lvl1pPr>
            <a:lvl2pPr marL="511175" indent="-173038">
              <a:buClr>
                <a:srgbClr val="DC6115"/>
              </a:buClr>
              <a:buFont typeface="LucidaGrande" charset="0"/>
              <a:buChar char="–"/>
              <a:defRPr>
                <a:latin typeface="Century Gothic" panose="020B0502020202020204" pitchFamily="34" charset="0"/>
              </a:defRPr>
            </a:lvl2pPr>
            <a:lvl3pPr marL="690563" indent="-119063">
              <a:buClr>
                <a:srgbClr val="DC6115"/>
              </a:buClr>
              <a:buFont typeface="Arial" panose="020B0604020202020204" pitchFamily="34" charset="0"/>
              <a:buChar char="•"/>
              <a:tabLst/>
              <a:defRPr>
                <a:latin typeface="Century Gothic" panose="020B0502020202020204" pitchFamily="34" charset="0"/>
              </a:defRPr>
            </a:lvl3pPr>
            <a:lvl4pPr marL="858838" indent="-119063">
              <a:buClr>
                <a:srgbClr val="DC6115"/>
              </a:buClr>
              <a:buFont typeface="LucidaGrande" charset="0"/>
              <a:buChar char="–"/>
              <a:tabLst/>
              <a:defRPr>
                <a:latin typeface="Century Gothic" panose="020B0502020202020204" pitchFamily="34" charset="0"/>
              </a:defRPr>
            </a:lvl4pPr>
            <a:lvl5pPr marL="1089025" indent="-112713">
              <a:buClr>
                <a:srgbClr val="DC6115"/>
              </a:buClr>
              <a:buFont typeface="Arial" panose="020B0604020202020204" pitchFamily="34" charset="0"/>
              <a:buChar char="•"/>
              <a:tabLst/>
              <a:defRPr>
                <a:latin typeface="Century Gothic" panose="020B0502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86428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lvl1pPr>
              <a:defRPr sz="3200"/>
            </a:lvl1pPr>
          </a:lstStyle>
          <a:p>
            <a:r>
              <a:rPr lang="en-US"/>
              <a:t>Click to edit Master title style</a:t>
            </a:r>
            <a:endParaRPr lang="en-US" dirty="0"/>
          </a:p>
        </p:txBody>
      </p:sp>
      <p:sp>
        <p:nvSpPr>
          <p:cNvPr id="6" name="Slide Number Placeholder 4"/>
          <p:cNvSpPr>
            <a:spLocks noGrp="1"/>
          </p:cNvSpPr>
          <p:nvPr>
            <p:ph type="sldNum" sz="quarter" idx="12"/>
          </p:nvPr>
        </p:nvSpPr>
        <p:spPr/>
        <p:txBody>
          <a:bodyPr/>
          <a:lstStyle>
            <a:lvl1pPr>
              <a:defRPr/>
            </a:lvl1pPr>
          </a:lstStyle>
          <a:p>
            <a:pPr>
              <a:defRPr/>
            </a:pPr>
            <a:fld id="{0B0D5911-593C-4B7A-998F-6DBC76EF3BD7}" type="slidenum">
              <a:rPr lang="en-US">
                <a:solidFill>
                  <a:prstClr val="black">
                    <a:tint val="75000"/>
                  </a:prstClr>
                </a:solidFill>
              </a:rPr>
              <a:pPr>
                <a:defRPr/>
              </a:pPr>
              <a:t>‹#›</a:t>
            </a:fld>
            <a:endParaRPr lang="en-US" dirty="0">
              <a:solidFill>
                <a:prstClr val="black">
                  <a:tint val="75000"/>
                </a:prstClr>
              </a:solidFill>
            </a:endParaRPr>
          </a:p>
        </p:txBody>
      </p:sp>
      <p:sp>
        <p:nvSpPr>
          <p:cNvPr id="7" name="Footer Placeholder 3"/>
          <p:cNvSpPr>
            <a:spLocks noGrp="1"/>
          </p:cNvSpPr>
          <p:nvPr>
            <p:ph type="ftr" sz="quarter" idx="3"/>
          </p:nvPr>
        </p:nvSpPr>
        <p:spPr>
          <a:xfrm>
            <a:off x="1960034" y="6510339"/>
            <a:ext cx="8616951" cy="287337"/>
          </a:xfrm>
          <a:prstGeom prst="rect">
            <a:avLst/>
          </a:prstGeom>
        </p:spPr>
        <p:txBody>
          <a:bodyPr vert="horz" lIns="91440" tIns="45720" rIns="91440" bIns="45720" rtlCol="0" anchor="ctr"/>
          <a:lstStyle>
            <a:lvl1pPr algn="ctr">
              <a:defRPr lang="en-US" sz="1000" i="1" smtClean="0"/>
            </a:lvl1pPr>
          </a:lstStyle>
          <a:p>
            <a:pPr fontAlgn="base">
              <a:spcBef>
                <a:spcPct val="0"/>
              </a:spcBef>
              <a:spcAft>
                <a:spcPct val="0"/>
              </a:spcAft>
              <a:defRPr/>
            </a:pPr>
            <a:r>
              <a:rPr lang="en-US"/>
              <a:t>Pre-Decisional: For planning and discussion purposes only.</a:t>
            </a:r>
            <a:endParaRPr lang="en-US" dirty="0">
              <a:solidFill>
                <a:prstClr val="black">
                  <a:tint val="75000"/>
                </a:prstClr>
              </a:solidFill>
            </a:endParaRPr>
          </a:p>
        </p:txBody>
      </p:sp>
      <p:sp>
        <p:nvSpPr>
          <p:cNvPr id="8" name="Rectangle 3"/>
          <p:cNvSpPr>
            <a:spLocks noGrp="1" noChangeArrowheads="1"/>
          </p:cNvSpPr>
          <p:nvPr>
            <p:ph idx="1"/>
          </p:nvPr>
        </p:nvSpPr>
        <p:spPr bwMode="auto">
          <a:xfrm>
            <a:off x="707923" y="1002890"/>
            <a:ext cx="11181395" cy="53217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98972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134294" y="115156"/>
            <a:ext cx="7239000" cy="646844"/>
          </a:xfrm>
          <a:prstGeom prst="rect">
            <a:avLst/>
          </a:prstGeom>
        </p:spPr>
        <p:txBody>
          <a:bodyPr lIns="0" tIns="0" rIns="0" bIns="0" anchor="ctr">
            <a:normAutofit/>
          </a:bodyPr>
          <a:lstStyle>
            <a:lvl1pPr>
              <a:defRPr sz="2800" b="1" i="0">
                <a:solidFill>
                  <a:schemeClr val="tx1"/>
                </a:solidFill>
                <a:latin typeface="Arial" pitchFamily="34" charset="0"/>
                <a:cs typeface="Arial" pitchFamily="34" charset="0"/>
              </a:defRPr>
            </a:lvl1pPr>
          </a:lstStyle>
          <a:p>
            <a:r>
              <a:rPr lang="en-US" dirty="0"/>
              <a:t>Click to edit slide “Title”</a:t>
            </a:r>
          </a:p>
        </p:txBody>
      </p:sp>
      <p:cxnSp>
        <p:nvCxnSpPr>
          <p:cNvPr id="4" name="Straight Connector 3"/>
          <p:cNvCxnSpPr/>
          <p:nvPr userDrawn="1"/>
        </p:nvCxnSpPr>
        <p:spPr bwMode="auto">
          <a:xfrm>
            <a:off x="134294" y="762000"/>
            <a:ext cx="10990906" cy="0"/>
          </a:xfrm>
          <a:prstGeom prst="line">
            <a:avLst/>
          </a:prstGeom>
          <a:ln>
            <a:solidFill>
              <a:srgbClr val="0A1D5F"/>
            </a:solidFill>
            <a:headEnd type="none" w="med" len="med"/>
            <a:tailEnd type="none" w="med" len="me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740290549"/>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aseball Chart">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134294" y="115156"/>
            <a:ext cx="7239000" cy="646844"/>
          </a:xfrm>
          <a:prstGeom prst="rect">
            <a:avLst/>
          </a:prstGeom>
        </p:spPr>
        <p:txBody>
          <a:bodyPr lIns="0" tIns="0" rIns="0" bIns="0" anchor="ctr">
            <a:normAutofit/>
          </a:bodyPr>
          <a:lstStyle>
            <a:lvl1pPr>
              <a:defRPr sz="2800" b="1" i="0">
                <a:solidFill>
                  <a:schemeClr val="tx1"/>
                </a:solidFill>
                <a:latin typeface="Arial" pitchFamily="34" charset="0"/>
                <a:cs typeface="Arial" pitchFamily="34" charset="0"/>
              </a:defRPr>
            </a:lvl1pPr>
          </a:lstStyle>
          <a:p>
            <a:r>
              <a:rPr lang="en-US" dirty="0"/>
              <a:t>Click to edit slide “Title”</a:t>
            </a:r>
          </a:p>
        </p:txBody>
      </p:sp>
      <p:graphicFrame>
        <p:nvGraphicFramePr>
          <p:cNvPr id="2" name="Table 1"/>
          <p:cNvGraphicFramePr>
            <a:graphicFrameLocks noGrp="1"/>
          </p:cNvGraphicFramePr>
          <p:nvPr userDrawn="1"/>
        </p:nvGraphicFramePr>
        <p:xfrm>
          <a:off x="8229601" y="914400"/>
          <a:ext cx="3782385" cy="3764280"/>
        </p:xfrm>
        <a:graphic>
          <a:graphicData uri="http://schemas.openxmlformats.org/drawingml/2006/table">
            <a:tbl>
              <a:tblPr firstRow="1" bandRow="1">
                <a:tableStyleId>{073A0DAA-6AF3-43AB-8588-CEC1D06C72B9}</a:tableStyleId>
              </a:tblPr>
              <a:tblGrid>
                <a:gridCol w="1260795">
                  <a:extLst>
                    <a:ext uri="{9D8B030D-6E8A-4147-A177-3AD203B41FA5}">
                      <a16:colId xmlns:a16="http://schemas.microsoft.com/office/drawing/2014/main" val="1330518783"/>
                    </a:ext>
                  </a:extLst>
                </a:gridCol>
                <a:gridCol w="1260795">
                  <a:extLst>
                    <a:ext uri="{9D8B030D-6E8A-4147-A177-3AD203B41FA5}">
                      <a16:colId xmlns:a16="http://schemas.microsoft.com/office/drawing/2014/main" val="1554116089"/>
                    </a:ext>
                  </a:extLst>
                </a:gridCol>
                <a:gridCol w="1260795">
                  <a:extLst>
                    <a:ext uri="{9D8B030D-6E8A-4147-A177-3AD203B41FA5}">
                      <a16:colId xmlns:a16="http://schemas.microsoft.com/office/drawing/2014/main" val="2236894692"/>
                    </a:ext>
                  </a:extLst>
                </a:gridCol>
              </a:tblGrid>
              <a:tr h="0">
                <a:tc>
                  <a:txBody>
                    <a:bodyPr/>
                    <a:lstStyle/>
                    <a:p>
                      <a:pPr algn="ctr"/>
                      <a:endParaRPr lang="en-US" dirty="0"/>
                    </a:p>
                  </a:txBody>
                  <a:tcPr anchor="ctr"/>
                </a:tc>
                <a:tc>
                  <a:txBody>
                    <a:bodyPr/>
                    <a:lstStyle/>
                    <a:p>
                      <a:pPr algn="ctr"/>
                      <a:endParaRPr lang="en-US" dirty="0"/>
                    </a:p>
                  </a:txBody>
                  <a:tcPr anchor="ctr"/>
                </a:tc>
                <a:tc>
                  <a:txBody>
                    <a:bodyPr/>
                    <a:lstStyle/>
                    <a:p>
                      <a:pPr algn="ctr"/>
                      <a:endParaRPr lang="en-US" dirty="0"/>
                    </a:p>
                  </a:txBody>
                  <a:tcPr anchor="ctr"/>
                </a:tc>
                <a:extLst>
                  <a:ext uri="{0D108BD9-81ED-4DB2-BD59-A6C34878D82A}">
                    <a16:rowId xmlns:a16="http://schemas.microsoft.com/office/drawing/2014/main" val="4169441746"/>
                  </a:ext>
                </a:extLst>
              </a:tr>
              <a:tr h="0">
                <a:tc>
                  <a:txBody>
                    <a:bodyPr/>
                    <a:lstStyle/>
                    <a:p>
                      <a:pPr algn="ctr"/>
                      <a:endParaRPr lang="en-US" dirty="0"/>
                    </a:p>
                  </a:txBody>
                  <a:tcPr anchor="ctr"/>
                </a:tc>
                <a:tc>
                  <a:txBody>
                    <a:bodyPr/>
                    <a:lstStyle/>
                    <a:p>
                      <a:pPr algn="ctr"/>
                      <a:endParaRPr lang="en-US" dirty="0"/>
                    </a:p>
                  </a:txBody>
                  <a:tcPr anchor="ctr"/>
                </a:tc>
                <a:tc>
                  <a:txBody>
                    <a:bodyPr/>
                    <a:lstStyle/>
                    <a:p>
                      <a:pPr algn="ctr"/>
                      <a:endParaRPr lang="en-US"/>
                    </a:p>
                  </a:txBody>
                  <a:tcPr anchor="ctr"/>
                </a:tc>
                <a:extLst>
                  <a:ext uri="{0D108BD9-81ED-4DB2-BD59-A6C34878D82A}">
                    <a16:rowId xmlns:a16="http://schemas.microsoft.com/office/drawing/2014/main" val="497098741"/>
                  </a:ext>
                </a:extLst>
              </a:tr>
              <a:tr h="0">
                <a:tc>
                  <a:txBody>
                    <a:bodyPr/>
                    <a:lstStyle/>
                    <a:p>
                      <a:pPr algn="ctr"/>
                      <a:endParaRPr lang="en-US" dirty="0"/>
                    </a:p>
                  </a:txBody>
                  <a:tcPr anchor="ctr"/>
                </a:tc>
                <a:tc>
                  <a:txBody>
                    <a:bodyPr/>
                    <a:lstStyle/>
                    <a:p>
                      <a:pPr algn="ctr"/>
                      <a:endParaRPr lang="en-US" dirty="0"/>
                    </a:p>
                  </a:txBody>
                  <a:tcPr anchor="ctr"/>
                </a:tc>
                <a:tc>
                  <a:txBody>
                    <a:bodyPr/>
                    <a:lstStyle/>
                    <a:p>
                      <a:pPr algn="ctr"/>
                      <a:endParaRPr lang="en-US" dirty="0"/>
                    </a:p>
                  </a:txBody>
                  <a:tcPr anchor="ctr"/>
                </a:tc>
                <a:extLst>
                  <a:ext uri="{0D108BD9-81ED-4DB2-BD59-A6C34878D82A}">
                    <a16:rowId xmlns:a16="http://schemas.microsoft.com/office/drawing/2014/main" val="1662684741"/>
                  </a:ext>
                </a:extLst>
              </a:tr>
              <a:tr h="0">
                <a:tc>
                  <a:txBody>
                    <a:bodyPr/>
                    <a:lstStyle/>
                    <a:p>
                      <a:pPr algn="ctr"/>
                      <a:endParaRPr lang="en-US"/>
                    </a:p>
                  </a:txBody>
                  <a:tcPr anchor="ctr"/>
                </a:tc>
                <a:tc>
                  <a:txBody>
                    <a:bodyPr/>
                    <a:lstStyle/>
                    <a:p>
                      <a:pPr algn="ctr"/>
                      <a:endParaRPr lang="en-US" dirty="0"/>
                    </a:p>
                  </a:txBody>
                  <a:tcPr anchor="ctr"/>
                </a:tc>
                <a:tc>
                  <a:txBody>
                    <a:bodyPr/>
                    <a:lstStyle/>
                    <a:p>
                      <a:pPr algn="ctr"/>
                      <a:endParaRPr lang="en-US" dirty="0"/>
                    </a:p>
                  </a:txBody>
                  <a:tcPr anchor="ctr"/>
                </a:tc>
                <a:extLst>
                  <a:ext uri="{0D108BD9-81ED-4DB2-BD59-A6C34878D82A}">
                    <a16:rowId xmlns:a16="http://schemas.microsoft.com/office/drawing/2014/main" val="3435255969"/>
                  </a:ext>
                </a:extLst>
              </a:tr>
              <a:tr h="0">
                <a:tc>
                  <a:txBody>
                    <a:bodyPr/>
                    <a:lstStyle/>
                    <a:p>
                      <a:pPr algn="ctr"/>
                      <a:endParaRPr lang="en-US"/>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1708957921"/>
                  </a:ext>
                </a:extLst>
              </a:tr>
              <a:tr h="0">
                <a:tc>
                  <a:txBody>
                    <a:bodyPr/>
                    <a:lstStyle/>
                    <a:p>
                      <a:pPr algn="ctr"/>
                      <a:endParaRPr lang="en-US"/>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736760844"/>
                  </a:ext>
                </a:extLst>
              </a:tr>
              <a:tr h="0">
                <a:tc>
                  <a:txBody>
                    <a:bodyPr/>
                    <a:lstStyle/>
                    <a:p>
                      <a:pPr algn="ctr"/>
                      <a:endParaRPr lang="en-US" dirty="0"/>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3407780636"/>
                  </a:ext>
                </a:extLst>
              </a:tr>
              <a:tr h="0">
                <a:tc>
                  <a:txBody>
                    <a:bodyPr/>
                    <a:lstStyle/>
                    <a:p>
                      <a:pPr algn="ctr"/>
                      <a:endParaRPr lang="en-US" dirty="0"/>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2587445219"/>
                  </a:ext>
                </a:extLst>
              </a:tr>
              <a:tr h="0">
                <a:tc>
                  <a:txBody>
                    <a:bodyPr/>
                    <a:lstStyle/>
                    <a:p>
                      <a:pPr algn="ctr"/>
                      <a:endParaRPr lang="en-US" dirty="0"/>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1177103064"/>
                  </a:ext>
                </a:extLst>
              </a:tr>
              <a:tr h="0">
                <a:tc>
                  <a:txBody>
                    <a:bodyPr/>
                    <a:lstStyle/>
                    <a:p>
                      <a:pPr algn="ctr"/>
                      <a:endParaRPr lang="en-US"/>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2428522188"/>
                  </a:ext>
                </a:extLst>
              </a:tr>
              <a:tr h="0">
                <a:tc>
                  <a:txBody>
                    <a:bodyPr/>
                    <a:lstStyle/>
                    <a:p>
                      <a:pPr algn="ctr"/>
                      <a:endParaRPr lang="en-US"/>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3754027584"/>
                  </a:ext>
                </a:extLst>
              </a:tr>
              <a:tr h="0">
                <a:tc>
                  <a:txBody>
                    <a:bodyPr/>
                    <a:lstStyle/>
                    <a:p>
                      <a:pPr algn="ctr"/>
                      <a:endParaRPr lang="en-US"/>
                    </a:p>
                  </a:txBody>
                  <a:tcPr anchor="ctr"/>
                </a:tc>
                <a:tc>
                  <a:txBody>
                    <a:bodyPr/>
                    <a:lstStyle/>
                    <a:p>
                      <a:pPr algn="ctr"/>
                      <a:endParaRPr lang="en-US"/>
                    </a:p>
                  </a:txBody>
                  <a:tcPr anchor="ctr"/>
                </a:tc>
                <a:tc>
                  <a:txBody>
                    <a:bodyPr/>
                    <a:lstStyle/>
                    <a:p>
                      <a:pPr algn="ctr"/>
                      <a:endParaRPr lang="en-US" dirty="0"/>
                    </a:p>
                  </a:txBody>
                  <a:tcPr anchor="ctr"/>
                </a:tc>
                <a:extLst>
                  <a:ext uri="{0D108BD9-81ED-4DB2-BD59-A6C34878D82A}">
                    <a16:rowId xmlns:a16="http://schemas.microsoft.com/office/drawing/2014/main" val="3159850572"/>
                  </a:ext>
                </a:extLst>
              </a:tr>
              <a:tr h="0">
                <a:tc>
                  <a:txBody>
                    <a:bodyPr/>
                    <a:lstStyle/>
                    <a:p>
                      <a:pPr algn="ctr"/>
                      <a:endParaRPr lang="en-US"/>
                    </a:p>
                  </a:txBody>
                  <a:tcPr anchor="ctr"/>
                </a:tc>
                <a:tc>
                  <a:txBody>
                    <a:bodyPr/>
                    <a:lstStyle/>
                    <a:p>
                      <a:pPr algn="ctr"/>
                      <a:endParaRPr lang="en-US" dirty="0"/>
                    </a:p>
                  </a:txBody>
                  <a:tcPr anchor="ctr"/>
                </a:tc>
                <a:tc>
                  <a:txBody>
                    <a:bodyPr/>
                    <a:lstStyle/>
                    <a:p>
                      <a:pPr algn="ctr"/>
                      <a:endParaRPr lang="en-US" dirty="0"/>
                    </a:p>
                  </a:txBody>
                  <a:tcPr anchor="ctr"/>
                </a:tc>
                <a:extLst>
                  <a:ext uri="{0D108BD9-81ED-4DB2-BD59-A6C34878D82A}">
                    <a16:rowId xmlns:a16="http://schemas.microsoft.com/office/drawing/2014/main" val="1582693274"/>
                  </a:ext>
                </a:extLst>
              </a:tr>
            </a:tbl>
          </a:graphicData>
        </a:graphic>
      </p:graphicFrame>
      <p:sp>
        <p:nvSpPr>
          <p:cNvPr id="4" name="Content Placeholder 2"/>
          <p:cNvSpPr>
            <a:spLocks noGrp="1"/>
          </p:cNvSpPr>
          <p:nvPr>
            <p:ph idx="1" hasCustomPrompt="1"/>
          </p:nvPr>
        </p:nvSpPr>
        <p:spPr>
          <a:xfrm>
            <a:off x="3962400" y="914400"/>
            <a:ext cx="4191000" cy="5638800"/>
          </a:xfrm>
          <a:prstGeom prst="rect">
            <a:avLst/>
          </a:prstGeom>
        </p:spPr>
        <p:txBody>
          <a:bodyPr lIns="64291" tIns="32146" rIns="64291" bIns="32146">
            <a:normAutofit/>
          </a:bodyPr>
          <a:lstStyle>
            <a:lvl1pPr>
              <a:buSzPct val="100000"/>
              <a:defRPr sz="2400" baseline="0">
                <a:solidFill>
                  <a:schemeClr val="tx1"/>
                </a:solidFill>
                <a:latin typeface="Arial" pitchFamily="34" charset="0"/>
                <a:cs typeface="Arial" pitchFamily="34" charset="0"/>
              </a:defRPr>
            </a:lvl1pPr>
            <a:lvl2pPr marL="803520" indent="-303552">
              <a:buSzPct val="100000"/>
              <a:buFont typeface="Arial" panose="020B0604020202020204" pitchFamily="34" charset="0"/>
              <a:buChar char="̶"/>
              <a:defRPr sz="2200">
                <a:solidFill>
                  <a:schemeClr val="tx1"/>
                </a:solidFill>
                <a:latin typeface="Arial" pitchFamily="34" charset="0"/>
                <a:cs typeface="Arial" pitchFamily="34" charset="0"/>
              </a:defRPr>
            </a:lvl2pPr>
            <a:lvl3pPr marL="1083637" indent="-271188">
              <a:buSzPct val="100000"/>
              <a:buFont typeface="Wingdings" panose="05000000000000000000" pitchFamily="2" charset="2"/>
              <a:buChar char="§"/>
              <a:defRPr sz="2000">
                <a:solidFill>
                  <a:schemeClr val="tx1"/>
                </a:solidFill>
                <a:latin typeface="Arial" pitchFamily="34" charset="0"/>
                <a:cs typeface="Arial" pitchFamily="34" charset="0"/>
              </a:defRPr>
            </a:lvl3pPr>
            <a:lvl4pPr marL="1374911" indent="-249983">
              <a:buSzPct val="100000"/>
              <a:buFont typeface="Courier New" panose="02070309020205020404" pitchFamily="49" charset="0"/>
              <a:buChar char="o"/>
              <a:defRPr sz="1800">
                <a:solidFill>
                  <a:schemeClr val="tx1"/>
                </a:solidFill>
                <a:latin typeface="Arial" pitchFamily="34" charset="0"/>
                <a:cs typeface="Arial" pitchFamily="34" charset="0"/>
              </a:defRPr>
            </a:lvl4pPr>
            <a:lvl5pPr marL="1676231" indent="-238825">
              <a:buSzPct val="100000"/>
              <a:buFont typeface="Arial" panose="020B0604020202020204" pitchFamily="34" charset="0"/>
              <a:buChar char="•"/>
              <a:defRPr sz="1600">
                <a:solidFill>
                  <a:schemeClr val="tx1"/>
                </a:solidFill>
                <a:latin typeface="Arial" pitchFamily="34" charset="0"/>
                <a:cs typeface="Arial" pitchFamily="34" charset="0"/>
              </a:defRPr>
            </a:lvl5pPr>
          </a:lstStyle>
          <a:p>
            <a:pPr lvl="0"/>
            <a:r>
              <a:rPr lang="en-US" dirty="0"/>
              <a:t>Click to edit slide bulleted list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2"/>
          <p:cNvSpPr>
            <a:spLocks noGrp="1"/>
          </p:cNvSpPr>
          <p:nvPr>
            <p:ph idx="10" hasCustomPrompt="1"/>
          </p:nvPr>
        </p:nvSpPr>
        <p:spPr>
          <a:xfrm>
            <a:off x="103814" y="4952999"/>
            <a:ext cx="3782386" cy="1600201"/>
          </a:xfrm>
          <a:prstGeom prst="rect">
            <a:avLst/>
          </a:prstGeom>
        </p:spPr>
        <p:txBody>
          <a:bodyPr lIns="64291" tIns="32146" rIns="64291" bIns="32146">
            <a:normAutofit/>
          </a:bodyPr>
          <a:lstStyle>
            <a:lvl1pPr marL="0" indent="0">
              <a:buSzPct val="100000"/>
              <a:buNone/>
              <a:defRPr sz="2000">
                <a:solidFill>
                  <a:schemeClr val="tx1"/>
                </a:solidFill>
                <a:latin typeface="Arial" pitchFamily="34" charset="0"/>
                <a:cs typeface="Arial" pitchFamily="34" charset="0"/>
              </a:defRPr>
            </a:lvl1pPr>
            <a:lvl2pPr marL="803520" indent="-303552">
              <a:buSzPct val="100000"/>
              <a:buFont typeface="Arial" panose="020B0604020202020204" pitchFamily="34" charset="0"/>
              <a:buChar char="̶"/>
              <a:defRPr sz="2200">
                <a:solidFill>
                  <a:schemeClr val="tx1"/>
                </a:solidFill>
                <a:latin typeface="Arial" pitchFamily="34" charset="0"/>
                <a:cs typeface="Arial" pitchFamily="34" charset="0"/>
              </a:defRPr>
            </a:lvl2pPr>
            <a:lvl3pPr marL="1083637" indent="-271188">
              <a:buSzPct val="100000"/>
              <a:buFont typeface="Wingdings" panose="05000000000000000000" pitchFamily="2" charset="2"/>
              <a:buChar char="§"/>
              <a:defRPr sz="2000">
                <a:solidFill>
                  <a:schemeClr val="tx1"/>
                </a:solidFill>
                <a:latin typeface="Arial" pitchFamily="34" charset="0"/>
                <a:cs typeface="Arial" pitchFamily="34" charset="0"/>
              </a:defRPr>
            </a:lvl3pPr>
            <a:lvl4pPr marL="1374911" indent="-249983">
              <a:buSzPct val="100000"/>
              <a:buFont typeface="Courier New" panose="02070309020205020404" pitchFamily="49" charset="0"/>
              <a:buChar char="o"/>
              <a:defRPr sz="1800">
                <a:solidFill>
                  <a:schemeClr val="tx1"/>
                </a:solidFill>
                <a:latin typeface="Arial" pitchFamily="34" charset="0"/>
                <a:cs typeface="Arial" pitchFamily="34" charset="0"/>
              </a:defRPr>
            </a:lvl4pPr>
            <a:lvl5pPr marL="1676231" indent="-238825">
              <a:buSzPct val="100000"/>
              <a:buFont typeface="Arial" panose="020B0604020202020204" pitchFamily="34" charset="0"/>
              <a:buChar char="•"/>
              <a:defRPr sz="1600">
                <a:solidFill>
                  <a:schemeClr val="tx1"/>
                </a:solidFill>
                <a:latin typeface="Arial" pitchFamily="34" charset="0"/>
                <a:cs typeface="Arial" pitchFamily="34" charset="0"/>
              </a:defRPr>
            </a:lvl5pPr>
          </a:lstStyle>
          <a:p>
            <a:pPr lvl="0"/>
            <a:r>
              <a:rPr lang="en-US" dirty="0"/>
              <a:t>Click to add caption text</a:t>
            </a:r>
          </a:p>
        </p:txBody>
      </p:sp>
      <p:sp>
        <p:nvSpPr>
          <p:cNvPr id="6" name="Content Placeholder 2"/>
          <p:cNvSpPr>
            <a:spLocks noGrp="1"/>
          </p:cNvSpPr>
          <p:nvPr>
            <p:ph idx="11" hasCustomPrompt="1"/>
          </p:nvPr>
        </p:nvSpPr>
        <p:spPr>
          <a:xfrm>
            <a:off x="8229600" y="4952245"/>
            <a:ext cx="3782386" cy="1600955"/>
          </a:xfrm>
          <a:prstGeom prst="rect">
            <a:avLst/>
          </a:prstGeom>
        </p:spPr>
        <p:txBody>
          <a:bodyPr lIns="64291" tIns="32146" rIns="64291" bIns="32146">
            <a:normAutofit/>
          </a:bodyPr>
          <a:lstStyle>
            <a:lvl1pPr marL="0" indent="0">
              <a:buSzPct val="100000"/>
              <a:buNone/>
              <a:defRPr sz="2000">
                <a:solidFill>
                  <a:schemeClr val="tx1"/>
                </a:solidFill>
                <a:latin typeface="Arial" pitchFamily="34" charset="0"/>
                <a:cs typeface="Arial" pitchFamily="34" charset="0"/>
              </a:defRPr>
            </a:lvl1pPr>
            <a:lvl2pPr marL="803520" indent="-303552">
              <a:buSzPct val="100000"/>
              <a:buFont typeface="Arial" panose="020B0604020202020204" pitchFamily="34" charset="0"/>
              <a:buChar char="̶"/>
              <a:defRPr sz="2200">
                <a:solidFill>
                  <a:schemeClr val="tx1"/>
                </a:solidFill>
                <a:latin typeface="Arial" pitchFamily="34" charset="0"/>
                <a:cs typeface="Arial" pitchFamily="34" charset="0"/>
              </a:defRPr>
            </a:lvl2pPr>
            <a:lvl3pPr marL="1083637" indent="-271188">
              <a:buSzPct val="100000"/>
              <a:buFont typeface="Wingdings" panose="05000000000000000000" pitchFamily="2" charset="2"/>
              <a:buChar char="§"/>
              <a:defRPr sz="2000">
                <a:solidFill>
                  <a:schemeClr val="tx1"/>
                </a:solidFill>
                <a:latin typeface="Arial" pitchFamily="34" charset="0"/>
                <a:cs typeface="Arial" pitchFamily="34" charset="0"/>
              </a:defRPr>
            </a:lvl3pPr>
            <a:lvl4pPr marL="1374911" indent="-249983">
              <a:buSzPct val="100000"/>
              <a:buFont typeface="Courier New" panose="02070309020205020404" pitchFamily="49" charset="0"/>
              <a:buChar char="o"/>
              <a:defRPr sz="1800">
                <a:solidFill>
                  <a:schemeClr val="tx1"/>
                </a:solidFill>
                <a:latin typeface="Arial" pitchFamily="34" charset="0"/>
                <a:cs typeface="Arial" pitchFamily="34" charset="0"/>
              </a:defRPr>
            </a:lvl4pPr>
            <a:lvl5pPr marL="1676231" indent="-238825">
              <a:buSzPct val="100000"/>
              <a:buFont typeface="Arial" panose="020B0604020202020204" pitchFamily="34" charset="0"/>
              <a:buChar char="•"/>
              <a:defRPr sz="1600">
                <a:solidFill>
                  <a:schemeClr val="tx1"/>
                </a:solidFill>
                <a:latin typeface="Arial" pitchFamily="34" charset="0"/>
                <a:cs typeface="Arial" pitchFamily="34" charset="0"/>
              </a:defRPr>
            </a:lvl5pPr>
          </a:lstStyle>
          <a:p>
            <a:pPr lvl="0"/>
            <a:r>
              <a:rPr lang="en-US" dirty="0"/>
              <a:t>Click to add caption text</a:t>
            </a:r>
          </a:p>
        </p:txBody>
      </p:sp>
      <p:sp>
        <p:nvSpPr>
          <p:cNvPr id="7" name="Content Placeholder 2"/>
          <p:cNvSpPr>
            <a:spLocks noGrp="1"/>
          </p:cNvSpPr>
          <p:nvPr>
            <p:ph idx="12" hasCustomPrompt="1"/>
          </p:nvPr>
        </p:nvSpPr>
        <p:spPr>
          <a:xfrm>
            <a:off x="103814" y="914400"/>
            <a:ext cx="3782386" cy="3962400"/>
          </a:xfrm>
          <a:prstGeom prst="rect">
            <a:avLst/>
          </a:prstGeom>
        </p:spPr>
        <p:txBody>
          <a:bodyPr lIns="64291" tIns="32146" rIns="64291" bIns="32146">
            <a:normAutofit/>
          </a:bodyPr>
          <a:lstStyle>
            <a:lvl1pPr marL="0" indent="0">
              <a:buSzPct val="100000"/>
              <a:buNone/>
              <a:defRPr sz="2000">
                <a:solidFill>
                  <a:schemeClr val="tx1"/>
                </a:solidFill>
                <a:latin typeface="Arial" pitchFamily="34" charset="0"/>
                <a:cs typeface="Arial" pitchFamily="34" charset="0"/>
              </a:defRPr>
            </a:lvl1pPr>
            <a:lvl2pPr marL="803520" indent="-303552">
              <a:buSzPct val="100000"/>
              <a:buFont typeface="Arial" panose="020B0604020202020204" pitchFamily="34" charset="0"/>
              <a:buChar char="̶"/>
              <a:defRPr sz="2200">
                <a:solidFill>
                  <a:schemeClr val="tx1"/>
                </a:solidFill>
                <a:latin typeface="Arial" pitchFamily="34" charset="0"/>
                <a:cs typeface="Arial" pitchFamily="34" charset="0"/>
              </a:defRPr>
            </a:lvl2pPr>
            <a:lvl3pPr marL="1083637" indent="-271188">
              <a:buSzPct val="100000"/>
              <a:buFont typeface="Wingdings" panose="05000000000000000000" pitchFamily="2" charset="2"/>
              <a:buChar char="§"/>
              <a:defRPr sz="2000">
                <a:solidFill>
                  <a:schemeClr val="tx1"/>
                </a:solidFill>
                <a:latin typeface="Arial" pitchFamily="34" charset="0"/>
                <a:cs typeface="Arial" pitchFamily="34" charset="0"/>
              </a:defRPr>
            </a:lvl3pPr>
            <a:lvl4pPr marL="1374911" indent="-249983">
              <a:buSzPct val="100000"/>
              <a:buFont typeface="Courier New" panose="02070309020205020404" pitchFamily="49" charset="0"/>
              <a:buChar char="o"/>
              <a:defRPr sz="1800">
                <a:solidFill>
                  <a:schemeClr val="tx1"/>
                </a:solidFill>
                <a:latin typeface="Arial" pitchFamily="34" charset="0"/>
                <a:cs typeface="Arial" pitchFamily="34" charset="0"/>
              </a:defRPr>
            </a:lvl4pPr>
            <a:lvl5pPr marL="1676231" indent="-238825">
              <a:buSzPct val="100000"/>
              <a:buFont typeface="Arial" panose="020B0604020202020204" pitchFamily="34" charset="0"/>
              <a:buChar char="•"/>
              <a:defRPr sz="1600">
                <a:solidFill>
                  <a:schemeClr val="tx1"/>
                </a:solidFill>
                <a:latin typeface="Arial" pitchFamily="34" charset="0"/>
                <a:cs typeface="Arial" pitchFamily="34" charset="0"/>
              </a:defRPr>
            </a:lvl5pPr>
          </a:lstStyle>
          <a:p>
            <a:pPr lvl="0"/>
            <a:r>
              <a:rPr lang="en-US" dirty="0"/>
              <a:t>Click to add photo/image</a:t>
            </a:r>
          </a:p>
        </p:txBody>
      </p:sp>
      <p:cxnSp>
        <p:nvCxnSpPr>
          <p:cNvPr id="8" name="Straight Connector 7"/>
          <p:cNvCxnSpPr/>
          <p:nvPr userDrawn="1"/>
        </p:nvCxnSpPr>
        <p:spPr bwMode="auto">
          <a:xfrm>
            <a:off x="134294" y="762000"/>
            <a:ext cx="10990906" cy="0"/>
          </a:xfrm>
          <a:prstGeom prst="line">
            <a:avLst/>
          </a:prstGeom>
          <a:ln>
            <a:solidFill>
              <a:srgbClr val="0A1D5F"/>
            </a:solidFill>
            <a:headEnd type="none" w="med" len="med"/>
            <a:tailEnd type="none" w="med" len="me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040787057"/>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Text">
    <p:spTree>
      <p:nvGrpSpPr>
        <p:cNvPr id="1" name=""/>
        <p:cNvGrpSpPr/>
        <p:nvPr/>
      </p:nvGrpSpPr>
      <p:grpSpPr>
        <a:xfrm>
          <a:off x="0" y="0"/>
          <a:ext cx="0" cy="0"/>
          <a:chOff x="0" y="0"/>
          <a:chExt cx="0" cy="0"/>
        </a:xfrm>
      </p:grpSpPr>
      <p:sp>
        <p:nvSpPr>
          <p:cNvPr id="6" name="Content Placeholder 2"/>
          <p:cNvSpPr>
            <a:spLocks noGrp="1"/>
          </p:cNvSpPr>
          <p:nvPr>
            <p:ph idx="1" hasCustomPrompt="1"/>
          </p:nvPr>
        </p:nvSpPr>
        <p:spPr>
          <a:xfrm>
            <a:off x="134294" y="914400"/>
            <a:ext cx="11905306" cy="5638800"/>
          </a:xfrm>
          <a:prstGeom prst="rect">
            <a:avLst/>
          </a:prstGeom>
        </p:spPr>
        <p:txBody>
          <a:bodyPr lIns="64291" tIns="32146" rIns="64291" bIns="32146">
            <a:normAutofit/>
          </a:bodyPr>
          <a:lstStyle>
            <a:lvl1pPr>
              <a:buSzPct val="100000"/>
              <a:defRPr sz="2400" baseline="0">
                <a:solidFill>
                  <a:schemeClr val="tx1"/>
                </a:solidFill>
                <a:latin typeface="Arial" pitchFamily="34" charset="0"/>
                <a:cs typeface="Arial" pitchFamily="34" charset="0"/>
              </a:defRPr>
            </a:lvl1pPr>
            <a:lvl2pPr marL="803520" indent="-303552">
              <a:buSzPct val="100000"/>
              <a:buFont typeface="Arial" panose="020B0604020202020204" pitchFamily="34" charset="0"/>
              <a:buChar char="̶"/>
              <a:defRPr sz="2200">
                <a:solidFill>
                  <a:schemeClr val="tx1"/>
                </a:solidFill>
                <a:latin typeface="Arial" pitchFamily="34" charset="0"/>
                <a:cs typeface="Arial" pitchFamily="34" charset="0"/>
              </a:defRPr>
            </a:lvl2pPr>
            <a:lvl3pPr marL="1083637" indent="-271188">
              <a:buSzPct val="100000"/>
              <a:buFont typeface="Wingdings" panose="05000000000000000000" pitchFamily="2" charset="2"/>
              <a:buChar char="§"/>
              <a:defRPr sz="2000">
                <a:solidFill>
                  <a:schemeClr val="tx1"/>
                </a:solidFill>
                <a:latin typeface="Arial" pitchFamily="34" charset="0"/>
                <a:cs typeface="Arial" pitchFamily="34" charset="0"/>
              </a:defRPr>
            </a:lvl3pPr>
            <a:lvl4pPr marL="1374911" indent="-249983">
              <a:buSzPct val="100000"/>
              <a:buFont typeface="Courier New" panose="02070309020205020404" pitchFamily="49" charset="0"/>
              <a:buChar char="o"/>
              <a:defRPr sz="1800">
                <a:solidFill>
                  <a:schemeClr val="tx1"/>
                </a:solidFill>
                <a:latin typeface="Arial" pitchFamily="34" charset="0"/>
                <a:cs typeface="Arial" pitchFamily="34" charset="0"/>
              </a:defRPr>
            </a:lvl4pPr>
            <a:lvl5pPr marL="1676231" indent="-238825">
              <a:buSzPct val="100000"/>
              <a:buFont typeface="Arial" panose="020B0604020202020204" pitchFamily="34" charset="0"/>
              <a:buChar char="•"/>
              <a:defRPr sz="1600">
                <a:solidFill>
                  <a:schemeClr val="tx1"/>
                </a:solidFill>
                <a:latin typeface="Arial" pitchFamily="34" charset="0"/>
                <a:cs typeface="Arial" pitchFamily="34" charset="0"/>
              </a:defRPr>
            </a:lvl5pPr>
          </a:lstStyle>
          <a:p>
            <a:pPr lvl="0"/>
            <a:r>
              <a:rPr lang="en-US" dirty="0"/>
              <a:t>Click to edit slide bulleted list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Title 1"/>
          <p:cNvSpPr>
            <a:spLocks noGrp="1"/>
          </p:cNvSpPr>
          <p:nvPr>
            <p:ph type="title" hasCustomPrompt="1"/>
          </p:nvPr>
        </p:nvSpPr>
        <p:spPr>
          <a:xfrm>
            <a:off x="134294" y="115156"/>
            <a:ext cx="7239000" cy="646844"/>
          </a:xfrm>
          <a:prstGeom prst="rect">
            <a:avLst/>
          </a:prstGeom>
        </p:spPr>
        <p:txBody>
          <a:bodyPr lIns="0" tIns="0" rIns="0" bIns="0" anchor="ctr">
            <a:normAutofit/>
          </a:bodyPr>
          <a:lstStyle>
            <a:lvl1pPr>
              <a:defRPr sz="2800" b="1" i="0">
                <a:solidFill>
                  <a:schemeClr val="tx1"/>
                </a:solidFill>
                <a:latin typeface="Arial" pitchFamily="34" charset="0"/>
                <a:cs typeface="Arial" pitchFamily="34" charset="0"/>
              </a:defRPr>
            </a:lvl1pPr>
          </a:lstStyle>
          <a:p>
            <a:r>
              <a:rPr lang="en-US" dirty="0"/>
              <a:t>Click to edit slide “Title”</a:t>
            </a:r>
          </a:p>
        </p:txBody>
      </p:sp>
      <p:cxnSp>
        <p:nvCxnSpPr>
          <p:cNvPr id="4" name="Straight Connector 3"/>
          <p:cNvCxnSpPr/>
          <p:nvPr userDrawn="1"/>
        </p:nvCxnSpPr>
        <p:spPr bwMode="auto">
          <a:xfrm>
            <a:off x="134294" y="762000"/>
            <a:ext cx="10990906" cy="0"/>
          </a:xfrm>
          <a:prstGeom prst="line">
            <a:avLst/>
          </a:prstGeom>
          <a:ln>
            <a:solidFill>
              <a:srgbClr val="0A1D5F"/>
            </a:solidFill>
            <a:headEnd type="none" w="med" len="med"/>
            <a:tailEnd type="none" w="med" len="me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247644072"/>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3162996"/>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Lines">
    <p:spTree>
      <p:nvGrpSpPr>
        <p:cNvPr id="1" name=""/>
        <p:cNvGrpSpPr/>
        <p:nvPr/>
      </p:nvGrpSpPr>
      <p:grpSpPr>
        <a:xfrm>
          <a:off x="0" y="0"/>
          <a:ext cx="0" cy="0"/>
          <a:chOff x="0" y="0"/>
          <a:chExt cx="0" cy="0"/>
        </a:xfrm>
      </p:grpSpPr>
      <p:sp>
        <p:nvSpPr>
          <p:cNvPr id="5" name="Title 1"/>
          <p:cNvSpPr>
            <a:spLocks noGrp="1"/>
          </p:cNvSpPr>
          <p:nvPr>
            <p:ph type="title"/>
          </p:nvPr>
        </p:nvSpPr>
        <p:spPr>
          <a:xfrm>
            <a:off x="1524000" y="1029556"/>
            <a:ext cx="10287000" cy="494444"/>
          </a:xfrm>
          <a:prstGeom prst="rect">
            <a:avLst/>
          </a:prstGeom>
        </p:spPr>
        <p:txBody>
          <a:bodyPr lIns="64291" tIns="32146" rIns="64291" bIns="32146"/>
          <a:lstStyle>
            <a:lvl1pPr>
              <a:defRPr sz="2000">
                <a:latin typeface="Arial" pitchFamily="34" charset="0"/>
                <a:cs typeface="Arial" pitchFamily="34" charset="0"/>
              </a:defRPr>
            </a:lvl1pPr>
          </a:lstStyle>
          <a:p>
            <a:r>
              <a:rPr lang="en-US" dirty="0"/>
              <a:t>Click to edit Master title style</a:t>
            </a:r>
          </a:p>
        </p:txBody>
      </p:sp>
      <p:sp>
        <p:nvSpPr>
          <p:cNvPr id="6" name="Content Placeholder 2"/>
          <p:cNvSpPr>
            <a:spLocks noGrp="1"/>
          </p:cNvSpPr>
          <p:nvPr>
            <p:ph idx="1"/>
          </p:nvPr>
        </p:nvSpPr>
        <p:spPr>
          <a:xfrm>
            <a:off x="406400" y="1676400"/>
            <a:ext cx="11404600" cy="4495800"/>
          </a:xfrm>
          <a:prstGeom prst="rect">
            <a:avLst/>
          </a:prstGeom>
        </p:spPr>
        <p:txBody>
          <a:bodyPr lIns="64291" tIns="32146" rIns="64291" bIns="32146"/>
          <a:lstStyle>
            <a:lvl1pPr>
              <a:buSzPct val="100000"/>
              <a:defRPr sz="2000">
                <a:latin typeface="Arial" pitchFamily="34" charset="0"/>
                <a:cs typeface="Arial" pitchFamily="34" charset="0"/>
              </a:defRPr>
            </a:lvl1pPr>
            <a:lvl2pPr marL="803520" indent="-303552">
              <a:buSzPct val="100000"/>
              <a:buFont typeface="Arial"/>
              <a:buChar char="•"/>
              <a:defRPr sz="2000">
                <a:latin typeface="Arial" pitchFamily="34" charset="0"/>
                <a:cs typeface="Arial" pitchFamily="34" charset="0"/>
              </a:defRPr>
            </a:lvl2pPr>
            <a:lvl3pPr marL="1083637" indent="-271188">
              <a:buSzPct val="100000"/>
              <a:buFont typeface="Arial"/>
              <a:buChar char="•"/>
              <a:defRPr sz="2000">
                <a:latin typeface="Arial" pitchFamily="34" charset="0"/>
                <a:cs typeface="Arial" pitchFamily="34" charset="0"/>
              </a:defRPr>
            </a:lvl3pPr>
            <a:lvl4pPr marL="1374911" indent="-249983">
              <a:buSzPct val="100000"/>
              <a:buFont typeface="Arial"/>
              <a:buChar char="•"/>
              <a:defRPr sz="2000">
                <a:latin typeface="Arial" pitchFamily="34" charset="0"/>
                <a:cs typeface="Arial" pitchFamily="34" charset="0"/>
              </a:defRPr>
            </a:lvl4pPr>
            <a:lvl5pPr marL="1676231" indent="-238825">
              <a:buSzPct val="100000"/>
              <a:buFont typeface="Arial"/>
              <a:buChar char="•"/>
              <a:defRPr sz="2000">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18674612"/>
      </p:ext>
    </p:extLst>
  </p:cSld>
  <p:clrMapOvr>
    <a:masterClrMapping/>
  </p:clrMapOvr>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2.emf"/><Relationship Id="rId7" Type="http://schemas.openxmlformats.org/officeDocument/2006/relationships/image" Target="../media/image6.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7.png"/><Relationship Id="rId5" Type="http://schemas.openxmlformats.org/officeDocument/2006/relationships/slideLayout" Target="../slideLayouts/slideLayout6.xml"/><Relationship Id="rId10"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8.png"/><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theme" Target="../theme/theme3.xml"/><Relationship Id="rId5" Type="http://schemas.openxmlformats.org/officeDocument/2006/relationships/slideLayout" Target="../slideLayouts/slideLayout15.xml"/><Relationship Id="rId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8288EC2-F715-2542-AD9F-89F2A2644E90}"/>
              </a:ext>
            </a:extLst>
          </p:cNvPr>
          <p:cNvSpPr/>
          <p:nvPr userDrawn="1"/>
        </p:nvSpPr>
        <p:spPr bwMode="auto">
          <a:xfrm>
            <a:off x="381000" y="228600"/>
            <a:ext cx="11455984" cy="3429000"/>
          </a:xfrm>
          <a:prstGeom prst="rect">
            <a:avLst/>
          </a:prstGeom>
          <a:solidFill>
            <a:schemeClr val="tx1"/>
          </a:solid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800" b="0" i="0" u="none" strike="noStrike" cap="none" normalizeH="0" baseline="0" dirty="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1029" name="Rectangle 5">
            <a:extLst>
              <a:ext uri="{FF2B5EF4-FFF2-40B4-BE49-F238E27FC236}">
                <a16:creationId xmlns:a16="http://schemas.microsoft.com/office/drawing/2014/main" id="{2782CF7B-F6AC-2E4F-9DA7-56E6D92CFFC1}"/>
              </a:ext>
            </a:extLst>
          </p:cNvPr>
          <p:cNvSpPr>
            <a:spLocks/>
          </p:cNvSpPr>
          <p:nvPr/>
        </p:nvSpPr>
        <p:spPr bwMode="auto">
          <a:xfrm>
            <a:off x="407406" y="6648260"/>
            <a:ext cx="968215" cy="1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wrap="none" lIns="0" tIns="0" rIns="0" bIns="0" anchor="ctr">
            <a:spAutoFit/>
          </a:bodyPr>
          <a:lstStyle>
            <a:lvl1pPr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1pPr>
            <a:lvl2pPr marL="742950" indent="-28575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2pPr>
            <a:lvl3pPr marL="11430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3pPr>
            <a:lvl4pPr marL="16002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4pPr>
            <a:lvl5pPr marL="20574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5pPr>
            <a:lvl6pPr marL="25146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6pPr>
            <a:lvl7pPr marL="29718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7pPr>
            <a:lvl8pPr marL="34290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8pPr>
            <a:lvl9pPr marL="38862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9pPr>
          </a:lstStyle>
          <a:p>
            <a:pPr eaLnBrk="1" hangingPunct="1"/>
            <a:r>
              <a:rPr lang="en-US" altLang="en-US" sz="900" b="1" dirty="0" err="1">
                <a:solidFill>
                  <a:schemeClr val="tx1"/>
                </a:solidFill>
                <a:latin typeface="Helvetica" pitchFamily="2" charset="0"/>
                <a:ea typeface="MS PGothic" panose="020B0600070205080204" pitchFamily="34" charset="-128"/>
                <a:sym typeface="Helvetica Neue" panose="02000503000000020004" pitchFamily="2" charset="0"/>
              </a:rPr>
              <a:t>www.jpl.nasa.gov</a:t>
            </a:r>
            <a:endParaRPr lang="en-US" altLang="en-US" sz="900" b="1" dirty="0">
              <a:solidFill>
                <a:schemeClr val="tx1"/>
              </a:solidFill>
              <a:latin typeface="Helvetica" pitchFamily="2" charset="0"/>
              <a:ea typeface="MS PGothic" panose="020B0600070205080204" pitchFamily="34" charset="-128"/>
              <a:sym typeface="Helvetica Neue" panose="02000503000000020004" pitchFamily="2" charset="0"/>
            </a:endParaRPr>
          </a:p>
        </p:txBody>
      </p:sp>
      <p:pic>
        <p:nvPicPr>
          <p:cNvPr id="8" name="Picture 7" descr="Tribrand_ColorBlackText_RGB_small_040615.eps">
            <a:extLst>
              <a:ext uri="{FF2B5EF4-FFF2-40B4-BE49-F238E27FC236}">
                <a16:creationId xmlns:a16="http://schemas.microsoft.com/office/drawing/2014/main" id="{0C90A4E4-D986-944C-95D6-D376CB80F907}"/>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228600" y="3712729"/>
            <a:ext cx="3556449" cy="762097"/>
          </a:xfrm>
          <a:prstGeom prst="rect">
            <a:avLst/>
          </a:prstGeom>
        </p:spPr>
      </p:pic>
      <p:pic>
        <p:nvPicPr>
          <p:cNvPr id="9" name="Picture 8">
            <a:extLst>
              <a:ext uri="{FF2B5EF4-FFF2-40B4-BE49-F238E27FC236}">
                <a16:creationId xmlns:a16="http://schemas.microsoft.com/office/drawing/2014/main" id="{27430736-03E5-C74C-B4C6-E5D7A2EF68DD}"/>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1143000" y="4556609"/>
            <a:ext cx="2152407" cy="569765"/>
          </a:xfrm>
          <a:prstGeom prst="rect">
            <a:avLst/>
          </a:prstGeom>
        </p:spPr>
      </p:pic>
      <p:pic>
        <p:nvPicPr>
          <p:cNvPr id="12" name="Picture 11">
            <a:extLst>
              <a:ext uri="{FF2B5EF4-FFF2-40B4-BE49-F238E27FC236}">
                <a16:creationId xmlns:a16="http://schemas.microsoft.com/office/drawing/2014/main" id="{2B1004D6-9F48-3546-80A8-EF7DB58B7229}"/>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4754259" y="336883"/>
            <a:ext cx="7082725" cy="3320717"/>
          </a:xfrm>
          <a:prstGeom prst="rect">
            <a:avLst/>
          </a:prstGeom>
        </p:spPr>
      </p:pic>
      <p:pic>
        <p:nvPicPr>
          <p:cNvPr id="22" name="Picture 21">
            <a:extLst>
              <a:ext uri="{FF2B5EF4-FFF2-40B4-BE49-F238E27FC236}">
                <a16:creationId xmlns:a16="http://schemas.microsoft.com/office/drawing/2014/main" id="{001C87FE-EA4C-A44C-AEF7-5837393D7A20}"/>
              </a:ext>
            </a:extLst>
          </p:cNvPr>
          <p:cNvPicPr>
            <a:picLocks noChangeAspect="1"/>
          </p:cNvPicPr>
          <p:nvPr userDrawn="1"/>
        </p:nvPicPr>
        <p:blipFill rotWithShape="1">
          <a:blip r:embed="rId6" cstate="screen">
            <a:duotone>
              <a:prstClr val="black"/>
              <a:schemeClr val="tx2">
                <a:tint val="45000"/>
                <a:satMod val="400000"/>
              </a:schemeClr>
            </a:duotone>
            <a:extLst>
              <a:ext uri="{28A0092B-C50C-407E-A947-70E740481C1C}">
                <a14:useLocalDpi xmlns:a14="http://schemas.microsoft.com/office/drawing/2010/main"/>
              </a:ext>
            </a:extLst>
          </a:blip>
          <a:srcRect r="8754" b="17708"/>
          <a:stretch/>
        </p:blipFill>
        <p:spPr>
          <a:xfrm rot="17696915" flipH="1">
            <a:off x="4388371" y="2154150"/>
            <a:ext cx="1290440" cy="595676"/>
          </a:xfrm>
          <a:prstGeom prst="rect">
            <a:avLst/>
          </a:prstGeom>
        </p:spPr>
      </p:pic>
      <p:pic>
        <p:nvPicPr>
          <p:cNvPr id="23" name="Picture 22">
            <a:extLst>
              <a:ext uri="{FF2B5EF4-FFF2-40B4-BE49-F238E27FC236}">
                <a16:creationId xmlns:a16="http://schemas.microsoft.com/office/drawing/2014/main" id="{149E6E13-532B-6243-83D8-EC047FBF71B7}"/>
              </a:ext>
            </a:extLst>
          </p:cNvPr>
          <p:cNvPicPr>
            <a:picLocks noChangeAspect="1"/>
          </p:cNvPicPr>
          <p:nvPr userDrawn="1"/>
        </p:nvPicPr>
        <p:blipFill>
          <a:blip r:embed="rId7" cstate="screen">
            <a:clrChange>
              <a:clrFrom>
                <a:srgbClr val="000000"/>
              </a:clrFrom>
              <a:clrTo>
                <a:srgbClr val="000000">
                  <a:alpha val="0"/>
                </a:srgbClr>
              </a:clrTo>
            </a:clrChange>
            <a:extLst>
              <a:ext uri="{28A0092B-C50C-407E-A947-70E740481C1C}">
                <a14:useLocalDpi xmlns:a14="http://schemas.microsoft.com/office/drawing/2010/main"/>
              </a:ext>
            </a:extLst>
          </a:blip>
          <a:stretch>
            <a:fillRect/>
          </a:stretch>
        </p:blipFill>
        <p:spPr>
          <a:xfrm rot="4721586">
            <a:off x="5593438" y="1930369"/>
            <a:ext cx="80707" cy="133742"/>
          </a:xfrm>
          <a:prstGeom prst="rect">
            <a:avLst/>
          </a:prstGeom>
          <a:effectLst/>
        </p:spPr>
      </p:pic>
      <p:sp>
        <p:nvSpPr>
          <p:cNvPr id="18" name="TextBox 17">
            <a:extLst>
              <a:ext uri="{FF2B5EF4-FFF2-40B4-BE49-F238E27FC236}">
                <a16:creationId xmlns:a16="http://schemas.microsoft.com/office/drawing/2014/main" id="{8B59104B-2E0E-9A4B-8BF3-96005D73C29B}"/>
              </a:ext>
            </a:extLst>
          </p:cNvPr>
          <p:cNvSpPr txBox="1"/>
          <p:nvPr userDrawn="1"/>
        </p:nvSpPr>
        <p:spPr>
          <a:xfrm>
            <a:off x="587783" y="457200"/>
            <a:ext cx="3772121" cy="2862322"/>
          </a:xfrm>
          <a:prstGeom prst="rect">
            <a:avLst/>
          </a:prstGeom>
          <a:noFill/>
        </p:spPr>
        <p:txBody>
          <a:bodyPr wrap="square" rtlCol="0">
            <a:spAutoFit/>
          </a:bodyPr>
          <a:lstStyle/>
          <a:p>
            <a:pPr algn="l"/>
            <a:r>
              <a:rPr lang="en-US" sz="6000" spc="0" dirty="0">
                <a:solidFill>
                  <a:schemeClr val="bg1"/>
                </a:solidFill>
                <a:latin typeface="Futura Medium" panose="020B0602020204020303" pitchFamily="34" charset="-79"/>
                <a:cs typeface="Futura Medium" panose="020B0602020204020303" pitchFamily="34" charset="-79"/>
              </a:rPr>
              <a:t>Mars</a:t>
            </a:r>
          </a:p>
          <a:p>
            <a:pPr algn="l"/>
            <a:r>
              <a:rPr lang="en-US" sz="6000" spc="0" dirty="0">
                <a:solidFill>
                  <a:schemeClr val="bg1"/>
                </a:solidFill>
                <a:latin typeface="Futura Medium" panose="020B0602020204020303" pitchFamily="34" charset="-79"/>
                <a:cs typeface="Futura Medium" panose="020B0602020204020303" pitchFamily="34" charset="-79"/>
              </a:rPr>
              <a:t>Ascent</a:t>
            </a:r>
          </a:p>
          <a:p>
            <a:pPr algn="l"/>
            <a:r>
              <a:rPr lang="en-US" sz="6000" spc="0" dirty="0">
                <a:solidFill>
                  <a:schemeClr val="bg1"/>
                </a:solidFill>
                <a:latin typeface="Futura Medium" panose="020B0602020204020303" pitchFamily="34" charset="-79"/>
                <a:cs typeface="Futura Medium" panose="020B0602020204020303" pitchFamily="34" charset="-79"/>
              </a:rPr>
              <a:t>Vehicle</a:t>
            </a:r>
          </a:p>
        </p:txBody>
      </p:sp>
      <p:pic>
        <p:nvPicPr>
          <p:cNvPr id="13" name="Picture 12" descr="Tribrand_ColorBlackText_RGB_small_040615.eps">
            <a:extLst>
              <a:ext uri="{FF2B5EF4-FFF2-40B4-BE49-F238E27FC236}">
                <a16:creationId xmlns:a16="http://schemas.microsoft.com/office/drawing/2014/main" id="{0C90A4E4-D986-944C-95D6-D376CB80F907}"/>
              </a:ext>
            </a:extLst>
          </p:cNvPr>
          <p:cNvPicPr>
            <a:picLocks noChangeAspect="1"/>
          </p:cNvPicPr>
          <p:nvPr userDrawn="1"/>
        </p:nvPicPr>
        <p:blipFill rotWithShape="1">
          <a:blip r:embed="rId3" cstate="screen">
            <a:extLst>
              <a:ext uri="{28A0092B-C50C-407E-A947-70E740481C1C}">
                <a14:useLocalDpi xmlns:a14="http://schemas.microsoft.com/office/drawing/2010/main" val="0"/>
              </a:ext>
            </a:extLst>
          </a:blip>
          <a:srcRect r="75574"/>
          <a:stretch/>
        </p:blipFill>
        <p:spPr>
          <a:xfrm>
            <a:off x="228600" y="4460359"/>
            <a:ext cx="868680" cy="762097"/>
          </a:xfrm>
          <a:prstGeom prst="rect">
            <a:avLst/>
          </a:prstGeom>
        </p:spPr>
      </p:pic>
    </p:spTree>
    <p:extLst>
      <p:ext uri="{BB962C8B-B14F-4D97-AF65-F5344CB8AC3E}">
        <p14:creationId xmlns:p14="http://schemas.microsoft.com/office/powerpoint/2010/main" val="2002756119"/>
      </p:ext>
    </p:extLst>
  </p:cSld>
  <p:clrMap bg1="lt1" tx1="dk1" bg2="lt2" tx2="dk2" accent1="accent1" accent2="accent2" accent3="accent3" accent4="accent4" accent5="accent5" accent6="accent6" hlink="hlink" folHlink="folHlink"/>
  <p:sldLayoutIdLst>
    <p:sldLayoutId id="2147483661" r:id="rId1"/>
  </p:sldLayoutIdLst>
  <p:transition/>
  <p:hf sldNum="0" hdr="0" ftr="0" dt="0"/>
  <p:txStyles>
    <p:titleStyle>
      <a:lvl1pPr algn="ctr" rtl="0" eaLnBrk="0" fontAlgn="base" hangingPunct="0">
        <a:spcBef>
          <a:spcPct val="0"/>
        </a:spcBef>
        <a:spcAft>
          <a:spcPct val="0"/>
        </a:spcAft>
        <a:defRPr sz="4400">
          <a:solidFill>
            <a:srgbClr val="D40000"/>
          </a:solidFill>
          <a:latin typeface="+mj-lt"/>
          <a:ea typeface="+mj-ea"/>
          <a:cs typeface="+mj-cs"/>
          <a:sym typeface="Helvetica Neue" panose="02000503000000020004" pitchFamily="2" charset="0"/>
        </a:defRPr>
      </a:lvl1pPr>
      <a:lvl2pPr algn="ctr" rtl="0" eaLnBrk="0" fontAlgn="base" hangingPunct="0">
        <a:spcBef>
          <a:spcPct val="0"/>
        </a:spcBef>
        <a:spcAft>
          <a:spcPct val="0"/>
        </a:spcAft>
        <a:defRPr sz="4400">
          <a:solidFill>
            <a:srgbClr val="D40000"/>
          </a:solidFill>
          <a:latin typeface="Helvetica Neue" charset="0"/>
          <a:ea typeface="ヒラギノ角ゴ ProN W3" charset="0"/>
          <a:cs typeface="ヒラギノ角ゴ ProN W3" charset="0"/>
          <a:sym typeface="Helvetica Neue" panose="02000503000000020004" pitchFamily="2" charset="0"/>
        </a:defRPr>
      </a:lvl2pPr>
      <a:lvl3pPr algn="ctr" rtl="0" eaLnBrk="0" fontAlgn="base" hangingPunct="0">
        <a:spcBef>
          <a:spcPct val="0"/>
        </a:spcBef>
        <a:spcAft>
          <a:spcPct val="0"/>
        </a:spcAft>
        <a:defRPr sz="4400">
          <a:solidFill>
            <a:srgbClr val="D40000"/>
          </a:solidFill>
          <a:latin typeface="Helvetica Neue" charset="0"/>
          <a:ea typeface="ヒラギノ角ゴ ProN W3" charset="0"/>
          <a:cs typeface="ヒラギノ角ゴ ProN W3" charset="0"/>
          <a:sym typeface="Helvetica Neue" panose="02000503000000020004" pitchFamily="2" charset="0"/>
        </a:defRPr>
      </a:lvl3pPr>
      <a:lvl4pPr algn="ctr" rtl="0" eaLnBrk="0" fontAlgn="base" hangingPunct="0">
        <a:spcBef>
          <a:spcPct val="0"/>
        </a:spcBef>
        <a:spcAft>
          <a:spcPct val="0"/>
        </a:spcAft>
        <a:defRPr sz="4400">
          <a:solidFill>
            <a:srgbClr val="D40000"/>
          </a:solidFill>
          <a:latin typeface="Helvetica Neue" charset="0"/>
          <a:ea typeface="ヒラギノ角ゴ ProN W3" charset="0"/>
          <a:cs typeface="ヒラギノ角ゴ ProN W3" charset="0"/>
          <a:sym typeface="Helvetica Neue" panose="02000503000000020004" pitchFamily="2" charset="0"/>
        </a:defRPr>
      </a:lvl4pPr>
      <a:lvl5pPr algn="ctr" rtl="0" eaLnBrk="0" fontAlgn="base" hangingPunct="0">
        <a:spcBef>
          <a:spcPct val="0"/>
        </a:spcBef>
        <a:spcAft>
          <a:spcPct val="0"/>
        </a:spcAft>
        <a:defRPr sz="4400">
          <a:solidFill>
            <a:srgbClr val="D40000"/>
          </a:solidFill>
          <a:latin typeface="Helvetica Neue" charset="0"/>
          <a:ea typeface="ヒラギノ角ゴ ProN W3" charset="0"/>
          <a:cs typeface="ヒラギノ角ゴ ProN W3" charset="0"/>
          <a:sym typeface="Helvetica Neue" panose="02000503000000020004" pitchFamily="2" charset="0"/>
        </a:defRPr>
      </a:lvl5pPr>
      <a:lvl6pPr marL="321407" algn="ctr" rtl="0" fontAlgn="base">
        <a:spcBef>
          <a:spcPct val="0"/>
        </a:spcBef>
        <a:spcAft>
          <a:spcPct val="0"/>
        </a:spcAft>
        <a:defRPr sz="4400">
          <a:solidFill>
            <a:srgbClr val="D40000"/>
          </a:solidFill>
          <a:latin typeface="Helvetica Neue" charset="0"/>
          <a:ea typeface="ヒラギノ角ゴ ProN W3" charset="0"/>
          <a:cs typeface="ヒラギノ角ゴ ProN W3" charset="0"/>
          <a:sym typeface="Helvetica Neue" charset="0"/>
        </a:defRPr>
      </a:lvl6pPr>
      <a:lvl7pPr marL="642816" algn="ctr" rtl="0" fontAlgn="base">
        <a:spcBef>
          <a:spcPct val="0"/>
        </a:spcBef>
        <a:spcAft>
          <a:spcPct val="0"/>
        </a:spcAft>
        <a:defRPr sz="4400">
          <a:solidFill>
            <a:srgbClr val="D40000"/>
          </a:solidFill>
          <a:latin typeface="Helvetica Neue" charset="0"/>
          <a:ea typeface="ヒラギノ角ゴ ProN W3" charset="0"/>
          <a:cs typeface="ヒラギノ角ゴ ProN W3" charset="0"/>
          <a:sym typeface="Helvetica Neue" charset="0"/>
        </a:defRPr>
      </a:lvl7pPr>
      <a:lvl8pPr marL="964224" algn="ctr" rtl="0" fontAlgn="base">
        <a:spcBef>
          <a:spcPct val="0"/>
        </a:spcBef>
        <a:spcAft>
          <a:spcPct val="0"/>
        </a:spcAft>
        <a:defRPr sz="4400">
          <a:solidFill>
            <a:srgbClr val="D40000"/>
          </a:solidFill>
          <a:latin typeface="Helvetica Neue" charset="0"/>
          <a:ea typeface="ヒラギノ角ゴ ProN W3" charset="0"/>
          <a:cs typeface="ヒラギノ角ゴ ProN W3" charset="0"/>
          <a:sym typeface="Helvetica Neue" charset="0"/>
        </a:defRPr>
      </a:lvl8pPr>
      <a:lvl9pPr marL="1285631" algn="ctr" rtl="0" fontAlgn="base">
        <a:spcBef>
          <a:spcPct val="0"/>
        </a:spcBef>
        <a:spcAft>
          <a:spcPct val="0"/>
        </a:spcAft>
        <a:defRPr sz="4400">
          <a:solidFill>
            <a:srgbClr val="D40000"/>
          </a:solidFill>
          <a:latin typeface="Helvetica Neue" charset="0"/>
          <a:ea typeface="ヒラギノ角ゴ ProN W3" charset="0"/>
          <a:cs typeface="ヒラギノ角ゴ ProN W3" charset="0"/>
          <a:sym typeface="Helvetica Neue" charset="0"/>
        </a:defRPr>
      </a:lvl9pPr>
    </p:titleStyle>
    <p:bodyStyle>
      <a:lvl1pPr marL="239713" indent="-239713" algn="r" rtl="0" eaLnBrk="0" fontAlgn="base" hangingPunct="0">
        <a:spcBef>
          <a:spcPct val="0"/>
        </a:spcBef>
        <a:spcAft>
          <a:spcPct val="0"/>
        </a:spcAft>
        <a:defRPr sz="1500">
          <a:solidFill>
            <a:srgbClr val="D40000"/>
          </a:solidFill>
          <a:latin typeface="+mn-lt"/>
          <a:ea typeface="+mn-ea"/>
          <a:cs typeface="+mn-cs"/>
          <a:sym typeface="Helvetica Neue" panose="02000503000000020004" pitchFamily="2" charset="0"/>
        </a:defRPr>
      </a:lvl1pPr>
      <a:lvl2pPr marL="520700" indent="-198438" algn="r" rtl="0" eaLnBrk="0" fontAlgn="base" hangingPunct="0">
        <a:spcBef>
          <a:spcPct val="0"/>
        </a:spcBef>
        <a:spcAft>
          <a:spcPct val="0"/>
        </a:spcAft>
        <a:defRPr sz="1500">
          <a:solidFill>
            <a:srgbClr val="D40000"/>
          </a:solidFill>
          <a:latin typeface="+mn-lt"/>
          <a:ea typeface="+mn-ea"/>
          <a:cs typeface="+mn-cs"/>
          <a:sym typeface="Helvetica Neue" panose="02000503000000020004" pitchFamily="2" charset="0"/>
        </a:defRPr>
      </a:lvl2pPr>
      <a:lvl3pPr marL="801688" indent="-158750" algn="r" rtl="0" eaLnBrk="0" fontAlgn="base" hangingPunct="0">
        <a:spcBef>
          <a:spcPct val="0"/>
        </a:spcBef>
        <a:spcAft>
          <a:spcPct val="0"/>
        </a:spcAft>
        <a:defRPr sz="1500">
          <a:solidFill>
            <a:srgbClr val="D40000"/>
          </a:solidFill>
          <a:latin typeface="+mn-lt"/>
          <a:ea typeface="+mn-ea"/>
          <a:cs typeface="+mn-cs"/>
          <a:sym typeface="Helvetica Neue" panose="02000503000000020004" pitchFamily="2" charset="0"/>
        </a:defRPr>
      </a:lvl3pPr>
      <a:lvl4pPr marL="1123950" indent="-158750" algn="r" rtl="0" eaLnBrk="0" fontAlgn="base" hangingPunct="0">
        <a:spcBef>
          <a:spcPct val="0"/>
        </a:spcBef>
        <a:spcAft>
          <a:spcPct val="0"/>
        </a:spcAft>
        <a:defRPr sz="1500">
          <a:solidFill>
            <a:srgbClr val="D40000"/>
          </a:solidFill>
          <a:latin typeface="+mn-lt"/>
          <a:ea typeface="+mn-ea"/>
          <a:cs typeface="+mn-cs"/>
          <a:sym typeface="Helvetica Neue" panose="02000503000000020004" pitchFamily="2" charset="0"/>
        </a:defRPr>
      </a:lvl4pPr>
      <a:lvl5pPr marL="1444625" indent="-158750" algn="r" rtl="0" eaLnBrk="0" fontAlgn="base" hangingPunct="0">
        <a:spcBef>
          <a:spcPct val="0"/>
        </a:spcBef>
        <a:spcAft>
          <a:spcPct val="0"/>
        </a:spcAft>
        <a:defRPr sz="1500">
          <a:solidFill>
            <a:srgbClr val="D40000"/>
          </a:solidFill>
          <a:latin typeface="+mn-lt"/>
          <a:ea typeface="+mn-ea"/>
          <a:cs typeface="+mn-cs"/>
          <a:sym typeface="Helvetica Neue" panose="02000503000000020004" pitchFamily="2" charset="0"/>
        </a:defRPr>
      </a:lvl5pPr>
      <a:lvl6pPr marL="321407" algn="r" rtl="0" fontAlgn="base">
        <a:spcBef>
          <a:spcPct val="0"/>
        </a:spcBef>
        <a:spcAft>
          <a:spcPct val="0"/>
        </a:spcAft>
        <a:defRPr sz="1500">
          <a:solidFill>
            <a:srgbClr val="D40000"/>
          </a:solidFill>
          <a:latin typeface="+mn-lt"/>
          <a:ea typeface="+mn-ea"/>
          <a:cs typeface="+mn-cs"/>
          <a:sym typeface="Helvetica Neue" charset="0"/>
        </a:defRPr>
      </a:lvl6pPr>
      <a:lvl7pPr marL="642816" algn="r" rtl="0" fontAlgn="base">
        <a:spcBef>
          <a:spcPct val="0"/>
        </a:spcBef>
        <a:spcAft>
          <a:spcPct val="0"/>
        </a:spcAft>
        <a:defRPr sz="1500">
          <a:solidFill>
            <a:srgbClr val="D40000"/>
          </a:solidFill>
          <a:latin typeface="+mn-lt"/>
          <a:ea typeface="+mn-ea"/>
          <a:cs typeface="+mn-cs"/>
          <a:sym typeface="Helvetica Neue" charset="0"/>
        </a:defRPr>
      </a:lvl7pPr>
      <a:lvl8pPr marL="964224" algn="r" rtl="0" fontAlgn="base">
        <a:spcBef>
          <a:spcPct val="0"/>
        </a:spcBef>
        <a:spcAft>
          <a:spcPct val="0"/>
        </a:spcAft>
        <a:defRPr sz="1500">
          <a:solidFill>
            <a:srgbClr val="D40000"/>
          </a:solidFill>
          <a:latin typeface="+mn-lt"/>
          <a:ea typeface="+mn-ea"/>
          <a:cs typeface="+mn-cs"/>
          <a:sym typeface="Helvetica Neue" charset="0"/>
        </a:defRPr>
      </a:lvl8pPr>
      <a:lvl9pPr marL="1285631" algn="r" rtl="0" fontAlgn="base">
        <a:spcBef>
          <a:spcPct val="0"/>
        </a:spcBef>
        <a:spcAft>
          <a:spcPct val="0"/>
        </a:spcAft>
        <a:defRPr sz="1500">
          <a:solidFill>
            <a:srgbClr val="D40000"/>
          </a:solidFill>
          <a:latin typeface="+mn-lt"/>
          <a:ea typeface="+mn-ea"/>
          <a:cs typeface="+mn-cs"/>
          <a:sym typeface="Helvetica Neue" charset="0"/>
        </a:defRPr>
      </a:lvl9pPr>
    </p:bodyStyle>
    <p:otherStyle>
      <a:defPPr>
        <a:defRPr lang="en-US"/>
      </a:defPPr>
      <a:lvl1pPr marL="0" algn="l" defTabSz="321407" rtl="0" eaLnBrk="1" latinLnBrk="0" hangingPunct="1">
        <a:defRPr sz="1300" kern="1200">
          <a:solidFill>
            <a:schemeClr val="tx1"/>
          </a:solidFill>
          <a:latin typeface="+mn-lt"/>
          <a:ea typeface="+mn-ea"/>
          <a:cs typeface="+mn-cs"/>
        </a:defRPr>
      </a:lvl1pPr>
      <a:lvl2pPr marL="321407" algn="l" defTabSz="321407" rtl="0" eaLnBrk="1" latinLnBrk="0" hangingPunct="1">
        <a:defRPr sz="1300" kern="1200">
          <a:solidFill>
            <a:schemeClr val="tx1"/>
          </a:solidFill>
          <a:latin typeface="+mn-lt"/>
          <a:ea typeface="+mn-ea"/>
          <a:cs typeface="+mn-cs"/>
        </a:defRPr>
      </a:lvl2pPr>
      <a:lvl3pPr marL="642816" algn="l" defTabSz="321407" rtl="0" eaLnBrk="1" latinLnBrk="0" hangingPunct="1">
        <a:defRPr sz="1300" kern="1200">
          <a:solidFill>
            <a:schemeClr val="tx1"/>
          </a:solidFill>
          <a:latin typeface="+mn-lt"/>
          <a:ea typeface="+mn-ea"/>
          <a:cs typeface="+mn-cs"/>
        </a:defRPr>
      </a:lvl3pPr>
      <a:lvl4pPr marL="964224" algn="l" defTabSz="321407" rtl="0" eaLnBrk="1" latinLnBrk="0" hangingPunct="1">
        <a:defRPr sz="1300" kern="1200">
          <a:solidFill>
            <a:schemeClr val="tx1"/>
          </a:solidFill>
          <a:latin typeface="+mn-lt"/>
          <a:ea typeface="+mn-ea"/>
          <a:cs typeface="+mn-cs"/>
        </a:defRPr>
      </a:lvl4pPr>
      <a:lvl5pPr marL="1285631" algn="l" defTabSz="321407" rtl="0" eaLnBrk="1" latinLnBrk="0" hangingPunct="1">
        <a:defRPr sz="1300" kern="1200">
          <a:solidFill>
            <a:schemeClr val="tx1"/>
          </a:solidFill>
          <a:latin typeface="+mn-lt"/>
          <a:ea typeface="+mn-ea"/>
          <a:cs typeface="+mn-cs"/>
        </a:defRPr>
      </a:lvl5pPr>
      <a:lvl6pPr marL="1607041" algn="l" defTabSz="321407" rtl="0" eaLnBrk="1" latinLnBrk="0" hangingPunct="1">
        <a:defRPr sz="1300" kern="1200">
          <a:solidFill>
            <a:schemeClr val="tx1"/>
          </a:solidFill>
          <a:latin typeface="+mn-lt"/>
          <a:ea typeface="+mn-ea"/>
          <a:cs typeface="+mn-cs"/>
        </a:defRPr>
      </a:lvl6pPr>
      <a:lvl7pPr marL="1928447" algn="l" defTabSz="321407" rtl="0" eaLnBrk="1" latinLnBrk="0" hangingPunct="1">
        <a:defRPr sz="1300" kern="1200">
          <a:solidFill>
            <a:schemeClr val="tx1"/>
          </a:solidFill>
          <a:latin typeface="+mn-lt"/>
          <a:ea typeface="+mn-ea"/>
          <a:cs typeface="+mn-cs"/>
        </a:defRPr>
      </a:lvl7pPr>
      <a:lvl8pPr marL="2249856" algn="l" defTabSz="321407" rtl="0" eaLnBrk="1" latinLnBrk="0" hangingPunct="1">
        <a:defRPr sz="1300" kern="1200">
          <a:solidFill>
            <a:schemeClr val="tx1"/>
          </a:solidFill>
          <a:latin typeface="+mn-lt"/>
          <a:ea typeface="+mn-ea"/>
          <a:cs typeface="+mn-cs"/>
        </a:defRPr>
      </a:lvl8pPr>
      <a:lvl9pPr marL="2571264" algn="l" defTabSz="321407" rtl="0" eaLnBrk="1" latinLnBrk="0" hangingPunct="1">
        <a:defRPr sz="13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3" name="Rectangle 7">
            <a:extLst>
              <a:ext uri="{FF2B5EF4-FFF2-40B4-BE49-F238E27FC236}">
                <a16:creationId xmlns:a16="http://schemas.microsoft.com/office/drawing/2014/main" id="{A2201EB3-B4FF-D345-825C-446D39E101D9}"/>
              </a:ext>
            </a:extLst>
          </p:cNvPr>
          <p:cNvSpPr>
            <a:spLocks/>
          </p:cNvSpPr>
          <p:nvPr/>
        </p:nvSpPr>
        <p:spPr bwMode="auto">
          <a:xfrm>
            <a:off x="7387624" y="109322"/>
            <a:ext cx="3740151" cy="652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lIns="0" tIns="0" rIns="0" bIns="0" anchor="ctr"/>
          <a:lstStyle>
            <a:lvl1pPr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1pPr>
            <a:lvl2pPr marL="742950" indent="-28575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2pPr>
            <a:lvl3pPr marL="11430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3pPr>
            <a:lvl4pPr marL="16002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4pPr>
            <a:lvl5pPr marL="20574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5pPr>
            <a:lvl6pPr marL="25146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6pPr>
            <a:lvl7pPr marL="29718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7pPr>
            <a:lvl8pPr marL="34290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8pPr>
            <a:lvl9pPr marL="38862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9pPr>
          </a:lstStyle>
          <a:p>
            <a:pPr algn="r" eaLnBrk="1" hangingPunct="1"/>
            <a:r>
              <a:rPr lang="en-US" altLang="en-US" sz="1100" dirty="0">
                <a:solidFill>
                  <a:srgbClr val="0A1D5F"/>
                </a:solidFill>
                <a:latin typeface="Helvetica" pitchFamily="2" charset="0"/>
                <a:ea typeface="MS PGothic" panose="020B0600070205080204" pitchFamily="34" charset="-128"/>
                <a:sym typeface="Helvetica Neue" panose="02000503000000020004" pitchFamily="2" charset="0"/>
              </a:rPr>
              <a:t>National Aeronautics and Space Administration</a:t>
            </a:r>
          </a:p>
          <a:p>
            <a:pPr algn="r" rtl="0" eaLnBrk="1" fontAlgn="base" hangingPunct="1">
              <a:spcBef>
                <a:spcPct val="0"/>
              </a:spcBef>
              <a:spcAft>
                <a:spcPct val="0"/>
              </a:spcAft>
            </a:pPr>
            <a:r>
              <a:rPr lang="en-US" altLang="en-US" sz="1100" kern="1200" dirty="0">
                <a:solidFill>
                  <a:srgbClr val="0A1D5F"/>
                </a:solidFill>
                <a:latin typeface="Helvetica" pitchFamily="2" charset="0"/>
                <a:ea typeface="MS PGothic" panose="020B0600070205080204" pitchFamily="34" charset="-128"/>
                <a:cs typeface="+mn-cs"/>
                <a:sym typeface="Helvetica Neue" panose="02000503000000020004" pitchFamily="2" charset="0"/>
              </a:rPr>
              <a:t>Jet Propulsion Laboratory / Marshall Space Flight Center</a:t>
            </a:r>
          </a:p>
          <a:p>
            <a:pPr algn="r" rtl="0" eaLnBrk="1" fontAlgn="base" hangingPunct="1">
              <a:spcBef>
                <a:spcPct val="0"/>
              </a:spcBef>
              <a:spcAft>
                <a:spcPct val="0"/>
              </a:spcAft>
            </a:pPr>
            <a:r>
              <a:rPr lang="en-US" altLang="en-US" sz="1100" kern="1200" dirty="0">
                <a:solidFill>
                  <a:srgbClr val="0A1D5F"/>
                </a:solidFill>
                <a:latin typeface="Helvetica" pitchFamily="2" charset="0"/>
                <a:ea typeface="MS PGothic" panose="020B0600070205080204" pitchFamily="34" charset="-128"/>
                <a:cs typeface="+mn-cs"/>
                <a:sym typeface="Helvetica Neue" panose="02000503000000020004" pitchFamily="2" charset="0"/>
              </a:rPr>
              <a:t>Mars Ascent Vehicle Study</a:t>
            </a:r>
          </a:p>
        </p:txBody>
      </p:sp>
      <p:sp>
        <p:nvSpPr>
          <p:cNvPr id="2054" name="Rectangle 8">
            <a:extLst>
              <a:ext uri="{FF2B5EF4-FFF2-40B4-BE49-F238E27FC236}">
                <a16:creationId xmlns:a16="http://schemas.microsoft.com/office/drawing/2014/main" id="{1C8F920E-06A5-6B4E-8E9F-D5C51B677481}"/>
              </a:ext>
            </a:extLst>
          </p:cNvPr>
          <p:cNvSpPr>
            <a:spLocks/>
          </p:cNvSpPr>
          <p:nvPr/>
        </p:nvSpPr>
        <p:spPr bwMode="auto">
          <a:xfrm>
            <a:off x="11582400" y="6689147"/>
            <a:ext cx="486833" cy="123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wrap="square" lIns="0" tIns="0" rIns="0" bIns="0" anchor="ctr">
            <a:spAutoFit/>
          </a:bodyPr>
          <a:lstStyle>
            <a:lvl1pPr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1pPr>
            <a:lvl2pPr marL="742950" indent="-28575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2pPr>
            <a:lvl3pPr marL="11430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3pPr>
            <a:lvl4pPr marL="16002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4pPr>
            <a:lvl5pPr marL="20574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5pPr>
            <a:lvl6pPr marL="25146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6pPr>
            <a:lvl7pPr marL="29718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7pPr>
            <a:lvl8pPr marL="34290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8pPr>
            <a:lvl9pPr marL="38862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9pPr>
          </a:lstStyle>
          <a:p>
            <a:pPr algn="r" eaLnBrk="1" hangingPunct="1"/>
            <a:fld id="{5EAC0046-13E3-D042-B1E5-B187C183572A}" type="slidenum">
              <a:rPr lang="en-US" altLang="en-US" sz="800" smtClean="0">
                <a:solidFill>
                  <a:srgbClr val="0A1D5F"/>
                </a:solidFill>
                <a:latin typeface="Helvetica" pitchFamily="2" charset="0"/>
                <a:ea typeface="MS PGothic" panose="020B0600070205080204" pitchFamily="34" charset="-128"/>
                <a:sym typeface="Helvetica Neue" panose="02000503000000020004" pitchFamily="2" charset="0"/>
              </a:rPr>
              <a:pPr algn="r" eaLnBrk="1" hangingPunct="1"/>
              <a:t>‹#›</a:t>
            </a:fld>
            <a:endParaRPr lang="en-US" altLang="en-US" sz="800" dirty="0">
              <a:solidFill>
                <a:srgbClr val="0A1D5F"/>
              </a:solidFill>
              <a:latin typeface="Helvetica" pitchFamily="2" charset="0"/>
              <a:ea typeface="MS PGothic" panose="020B0600070205080204" pitchFamily="34" charset="-128"/>
              <a:sym typeface="Helvetica Neue" panose="02000503000000020004" pitchFamily="2" charset="0"/>
            </a:endParaRPr>
          </a:p>
        </p:txBody>
      </p:sp>
      <p:sp>
        <p:nvSpPr>
          <p:cNvPr id="2055" name="Rectangle 9">
            <a:extLst>
              <a:ext uri="{FF2B5EF4-FFF2-40B4-BE49-F238E27FC236}">
                <a16:creationId xmlns:a16="http://schemas.microsoft.com/office/drawing/2014/main" id="{DA284EA8-FE62-4243-95EC-09E470F83430}"/>
              </a:ext>
            </a:extLst>
          </p:cNvPr>
          <p:cNvSpPr>
            <a:spLocks/>
          </p:cNvSpPr>
          <p:nvPr/>
        </p:nvSpPr>
        <p:spPr bwMode="auto">
          <a:xfrm>
            <a:off x="406402" y="712791"/>
            <a:ext cx="8464551" cy="223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lIns="0" tIns="0" rIns="0" bIns="0" anchor="ctr"/>
          <a:lstStyle>
            <a:lvl1pPr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1pPr>
            <a:lvl2pPr marL="742950" indent="-28575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2pPr>
            <a:lvl3pPr marL="11430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3pPr>
            <a:lvl4pPr marL="16002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4pPr>
            <a:lvl5pPr marL="20574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5pPr>
            <a:lvl6pPr marL="25146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6pPr>
            <a:lvl7pPr marL="29718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7pPr>
            <a:lvl8pPr marL="34290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8pPr>
            <a:lvl9pPr marL="38862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9pPr>
          </a:lstStyle>
          <a:p>
            <a:pPr algn="l" eaLnBrk="1" hangingPunct="1"/>
            <a:endParaRPr lang="en-US" altLang="en-US" sz="1100" b="1" i="1" dirty="0">
              <a:solidFill>
                <a:schemeClr val="tx1"/>
              </a:solidFill>
              <a:latin typeface="Helvetica" pitchFamily="2" charset="0"/>
              <a:ea typeface="MS PGothic" panose="020B0600070205080204" pitchFamily="34" charset="-128"/>
              <a:sym typeface="Helvetica Neue" panose="02000503000000020004" pitchFamily="2" charset="0"/>
            </a:endParaRPr>
          </a:p>
        </p:txBody>
      </p:sp>
      <p:pic>
        <p:nvPicPr>
          <p:cNvPr id="9" name="Picture 3">
            <a:extLst>
              <a:ext uri="{FF2B5EF4-FFF2-40B4-BE49-F238E27FC236}">
                <a16:creationId xmlns:a16="http://schemas.microsoft.com/office/drawing/2014/main" id="{0BBD74DF-88BD-F14E-9B62-2101F532683C}"/>
              </a:ext>
            </a:extLst>
          </p:cNvPr>
          <p:cNvPicPr>
            <a:picLocks noChangeAspect="1" noChangeArrowheads="1"/>
          </p:cNvPicPr>
          <p:nvPr userDrawn="1"/>
        </p:nvPicPr>
        <p:blipFill>
          <a:blip r:embed="rId11" cstate="screen">
            <a:extLst>
              <a:ext uri="{28A0092B-C50C-407E-A947-70E740481C1C}">
                <a14:useLocalDpi xmlns:a14="http://schemas.microsoft.com/office/drawing/2010/main"/>
              </a:ext>
            </a:extLst>
          </a:blip>
          <a:srcRect/>
          <a:stretch>
            <a:fillRect/>
          </a:stretch>
        </p:blipFill>
        <p:spPr bwMode="auto">
          <a:xfrm>
            <a:off x="11273824" y="109321"/>
            <a:ext cx="785812" cy="652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pic>
    </p:spTree>
    <p:extLst>
      <p:ext uri="{BB962C8B-B14F-4D97-AF65-F5344CB8AC3E}">
        <p14:creationId xmlns:p14="http://schemas.microsoft.com/office/powerpoint/2010/main" val="388795665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Lst>
  <p:transition/>
  <p:hf sldNum="0" hdr="0" ftr="0" dt="0"/>
  <p:txStyles>
    <p:titleStyle>
      <a:lvl1pPr algn="l" rtl="0" eaLnBrk="0" fontAlgn="base" hangingPunct="0">
        <a:spcBef>
          <a:spcPct val="0"/>
        </a:spcBef>
        <a:spcAft>
          <a:spcPct val="0"/>
        </a:spcAft>
        <a:defRPr sz="2400" i="1">
          <a:solidFill>
            <a:srgbClr val="D40000"/>
          </a:solidFill>
          <a:latin typeface="+mj-lt"/>
          <a:ea typeface="+mj-ea"/>
          <a:cs typeface="+mj-cs"/>
          <a:sym typeface="Helvetica Neue" panose="02000503000000020004" pitchFamily="2" charset="0"/>
        </a:defRPr>
      </a:lvl1pPr>
      <a:lvl2pPr algn="l" rtl="0" eaLnBrk="0" fontAlgn="base" hangingPunct="0">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panose="02000503000000020004" pitchFamily="2" charset="0"/>
        </a:defRPr>
      </a:lvl2pPr>
      <a:lvl3pPr algn="l" rtl="0" eaLnBrk="0" fontAlgn="base" hangingPunct="0">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panose="02000503000000020004" pitchFamily="2" charset="0"/>
        </a:defRPr>
      </a:lvl3pPr>
      <a:lvl4pPr algn="l" rtl="0" eaLnBrk="0" fontAlgn="base" hangingPunct="0">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panose="02000503000000020004" pitchFamily="2" charset="0"/>
        </a:defRPr>
      </a:lvl4pPr>
      <a:lvl5pPr algn="l" rtl="0" eaLnBrk="0" fontAlgn="base" hangingPunct="0">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panose="02000503000000020004" pitchFamily="2" charset="0"/>
        </a:defRPr>
      </a:lvl5pPr>
      <a:lvl6pPr marL="321407" algn="l" rtl="0" fontAlgn="base">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charset="0"/>
        </a:defRPr>
      </a:lvl6pPr>
      <a:lvl7pPr marL="642816" algn="l" rtl="0" fontAlgn="base">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charset="0"/>
        </a:defRPr>
      </a:lvl7pPr>
      <a:lvl8pPr marL="964224" algn="l" rtl="0" fontAlgn="base">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charset="0"/>
        </a:defRPr>
      </a:lvl8pPr>
      <a:lvl9pPr marL="1285631" algn="l" rtl="0" fontAlgn="base">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charset="0"/>
        </a:defRPr>
      </a:lvl9pPr>
    </p:titleStyle>
    <p:bodyStyle>
      <a:lvl1pPr marL="554038" indent="-366713" algn="l" rtl="0" eaLnBrk="0" fontAlgn="base" hangingPunct="0">
        <a:spcBef>
          <a:spcPts val="638"/>
        </a:spcBef>
        <a:spcAft>
          <a:spcPct val="0"/>
        </a:spcAft>
        <a:buSzPct val="171000"/>
        <a:buFont typeface="Gill Sans" panose="020B0502020104020203" pitchFamily="34" charset="-79"/>
        <a:buChar char="•"/>
        <a:defRPr sz="2400">
          <a:solidFill>
            <a:srgbClr val="0A1D5F"/>
          </a:solidFill>
          <a:latin typeface="+mn-lt"/>
          <a:ea typeface="+mn-ea"/>
          <a:cs typeface="+mn-cs"/>
          <a:sym typeface="Helvetica Neue" panose="02000503000000020004" pitchFamily="2" charset="0"/>
        </a:defRPr>
      </a:lvl1pPr>
      <a:lvl2pPr marL="801688" indent="-301625" algn="l" rtl="0" eaLnBrk="0" fontAlgn="base" hangingPunct="0">
        <a:spcBef>
          <a:spcPts val="638"/>
        </a:spcBef>
        <a:spcAft>
          <a:spcPct val="0"/>
        </a:spcAft>
        <a:buSzPct val="171000"/>
        <a:buFont typeface="Gill Sans" panose="020B0502020104020203" pitchFamily="34" charset="-79"/>
        <a:buChar char="•"/>
        <a:defRPr sz="1500">
          <a:solidFill>
            <a:srgbClr val="0A1D5F"/>
          </a:solidFill>
          <a:latin typeface="+mn-lt"/>
          <a:ea typeface="+mn-ea"/>
          <a:cs typeface="+mn-cs"/>
          <a:sym typeface="Helvetica Neue" panose="02000503000000020004" pitchFamily="2" charset="0"/>
        </a:defRPr>
      </a:lvl2pPr>
      <a:lvl3pPr marL="1082675" indent="-269875" algn="l" rtl="0" eaLnBrk="0" fontAlgn="base" hangingPunct="0">
        <a:spcBef>
          <a:spcPts val="638"/>
        </a:spcBef>
        <a:spcAft>
          <a:spcPct val="0"/>
        </a:spcAft>
        <a:buSzPct val="171000"/>
        <a:buFont typeface="Gill Sans" panose="020B0502020104020203" pitchFamily="34" charset="-79"/>
        <a:buChar char="•"/>
        <a:defRPr sz="1100">
          <a:solidFill>
            <a:srgbClr val="0A1D5F"/>
          </a:solidFill>
          <a:latin typeface="+mn-lt"/>
          <a:ea typeface="+mn-ea"/>
          <a:cs typeface="+mn-cs"/>
          <a:sym typeface="Helvetica Neue" panose="02000503000000020004" pitchFamily="2" charset="0"/>
        </a:defRPr>
      </a:lvl3pPr>
      <a:lvl4pPr marL="1373188" indent="-247650" algn="l" rtl="0" eaLnBrk="0" fontAlgn="base" hangingPunct="0">
        <a:spcBef>
          <a:spcPts val="638"/>
        </a:spcBef>
        <a:spcAft>
          <a:spcPct val="0"/>
        </a:spcAft>
        <a:buSzPct val="171000"/>
        <a:buFont typeface="Gill Sans" panose="020B0502020104020203" pitchFamily="34" charset="-79"/>
        <a:buChar char="•"/>
        <a:defRPr sz="800">
          <a:solidFill>
            <a:srgbClr val="0A1D5F"/>
          </a:solidFill>
          <a:latin typeface="+mn-lt"/>
          <a:ea typeface="+mn-ea"/>
          <a:cs typeface="+mn-cs"/>
          <a:sym typeface="Helvetica Neue" panose="02000503000000020004" pitchFamily="2" charset="0"/>
        </a:defRPr>
      </a:lvl4pPr>
      <a:lvl5pPr marL="1674813" indent="-236538" algn="l" rtl="0" eaLnBrk="0" fontAlgn="base" hangingPunct="0">
        <a:spcBef>
          <a:spcPts val="638"/>
        </a:spcBef>
        <a:spcAft>
          <a:spcPct val="0"/>
        </a:spcAft>
        <a:buSzPct val="171000"/>
        <a:buFont typeface="Gill Sans" panose="020B0502020104020203" pitchFamily="34" charset="-79"/>
        <a:buChar char="•"/>
        <a:defRPr sz="800">
          <a:solidFill>
            <a:srgbClr val="0A1D5F"/>
          </a:solidFill>
          <a:latin typeface="+mn-lt"/>
          <a:ea typeface="+mn-ea"/>
          <a:cs typeface="+mn-cs"/>
          <a:sym typeface="Helvetica Neue" panose="02000503000000020004" pitchFamily="2" charset="0"/>
        </a:defRPr>
      </a:lvl5pPr>
      <a:lvl6pPr marL="1997641" indent="-238825" algn="l" rtl="0" fontAlgn="base">
        <a:spcBef>
          <a:spcPts val="633"/>
        </a:spcBef>
        <a:spcAft>
          <a:spcPct val="0"/>
        </a:spcAft>
        <a:buSzPct val="171000"/>
        <a:buFont typeface="Gill Sans" charset="0"/>
        <a:buChar char="•"/>
        <a:defRPr sz="800">
          <a:solidFill>
            <a:srgbClr val="0A1D5F"/>
          </a:solidFill>
          <a:latin typeface="+mn-lt"/>
          <a:ea typeface="+mn-ea"/>
          <a:cs typeface="+mn-cs"/>
          <a:sym typeface="Helvetica Neue" charset="0"/>
        </a:defRPr>
      </a:lvl6pPr>
      <a:lvl7pPr marL="2319047" indent="-238825" algn="l" rtl="0" fontAlgn="base">
        <a:spcBef>
          <a:spcPts val="633"/>
        </a:spcBef>
        <a:spcAft>
          <a:spcPct val="0"/>
        </a:spcAft>
        <a:buSzPct val="171000"/>
        <a:buFont typeface="Gill Sans" charset="0"/>
        <a:buChar char="•"/>
        <a:defRPr sz="800">
          <a:solidFill>
            <a:srgbClr val="0A1D5F"/>
          </a:solidFill>
          <a:latin typeface="+mn-lt"/>
          <a:ea typeface="+mn-ea"/>
          <a:cs typeface="+mn-cs"/>
          <a:sym typeface="Helvetica Neue" charset="0"/>
        </a:defRPr>
      </a:lvl7pPr>
      <a:lvl8pPr marL="2640456" indent="-238825" algn="l" rtl="0" fontAlgn="base">
        <a:spcBef>
          <a:spcPts val="633"/>
        </a:spcBef>
        <a:spcAft>
          <a:spcPct val="0"/>
        </a:spcAft>
        <a:buSzPct val="171000"/>
        <a:buFont typeface="Gill Sans" charset="0"/>
        <a:buChar char="•"/>
        <a:defRPr sz="800">
          <a:solidFill>
            <a:srgbClr val="0A1D5F"/>
          </a:solidFill>
          <a:latin typeface="+mn-lt"/>
          <a:ea typeface="+mn-ea"/>
          <a:cs typeface="+mn-cs"/>
          <a:sym typeface="Helvetica Neue" charset="0"/>
        </a:defRPr>
      </a:lvl8pPr>
      <a:lvl9pPr marL="2961864" indent="-238825" algn="l" rtl="0" fontAlgn="base">
        <a:spcBef>
          <a:spcPts val="633"/>
        </a:spcBef>
        <a:spcAft>
          <a:spcPct val="0"/>
        </a:spcAft>
        <a:buSzPct val="171000"/>
        <a:buFont typeface="Gill Sans" charset="0"/>
        <a:buChar char="•"/>
        <a:defRPr sz="800">
          <a:solidFill>
            <a:srgbClr val="0A1D5F"/>
          </a:solidFill>
          <a:latin typeface="+mn-lt"/>
          <a:ea typeface="+mn-ea"/>
          <a:cs typeface="+mn-cs"/>
          <a:sym typeface="Helvetica Neue" charset="0"/>
        </a:defRPr>
      </a:lvl9pPr>
    </p:bodyStyle>
    <p:otherStyle>
      <a:defPPr>
        <a:defRPr lang="en-US"/>
      </a:defPPr>
      <a:lvl1pPr marL="0" algn="l" defTabSz="321407" rtl="0" eaLnBrk="1" latinLnBrk="0" hangingPunct="1">
        <a:defRPr sz="1300" kern="1200">
          <a:solidFill>
            <a:schemeClr val="tx1"/>
          </a:solidFill>
          <a:latin typeface="+mn-lt"/>
          <a:ea typeface="+mn-ea"/>
          <a:cs typeface="+mn-cs"/>
        </a:defRPr>
      </a:lvl1pPr>
      <a:lvl2pPr marL="321407" algn="l" defTabSz="321407" rtl="0" eaLnBrk="1" latinLnBrk="0" hangingPunct="1">
        <a:defRPr sz="1300" kern="1200">
          <a:solidFill>
            <a:schemeClr val="tx1"/>
          </a:solidFill>
          <a:latin typeface="+mn-lt"/>
          <a:ea typeface="+mn-ea"/>
          <a:cs typeface="+mn-cs"/>
        </a:defRPr>
      </a:lvl2pPr>
      <a:lvl3pPr marL="642816" algn="l" defTabSz="321407" rtl="0" eaLnBrk="1" latinLnBrk="0" hangingPunct="1">
        <a:defRPr sz="1300" kern="1200">
          <a:solidFill>
            <a:schemeClr val="tx1"/>
          </a:solidFill>
          <a:latin typeface="+mn-lt"/>
          <a:ea typeface="+mn-ea"/>
          <a:cs typeface="+mn-cs"/>
        </a:defRPr>
      </a:lvl3pPr>
      <a:lvl4pPr marL="964224" algn="l" defTabSz="321407" rtl="0" eaLnBrk="1" latinLnBrk="0" hangingPunct="1">
        <a:defRPr sz="1300" kern="1200">
          <a:solidFill>
            <a:schemeClr val="tx1"/>
          </a:solidFill>
          <a:latin typeface="+mn-lt"/>
          <a:ea typeface="+mn-ea"/>
          <a:cs typeface="+mn-cs"/>
        </a:defRPr>
      </a:lvl4pPr>
      <a:lvl5pPr marL="1285631" algn="l" defTabSz="321407" rtl="0" eaLnBrk="1" latinLnBrk="0" hangingPunct="1">
        <a:defRPr sz="1300" kern="1200">
          <a:solidFill>
            <a:schemeClr val="tx1"/>
          </a:solidFill>
          <a:latin typeface="+mn-lt"/>
          <a:ea typeface="+mn-ea"/>
          <a:cs typeface="+mn-cs"/>
        </a:defRPr>
      </a:lvl5pPr>
      <a:lvl6pPr marL="1607041" algn="l" defTabSz="321407" rtl="0" eaLnBrk="1" latinLnBrk="0" hangingPunct="1">
        <a:defRPr sz="1300" kern="1200">
          <a:solidFill>
            <a:schemeClr val="tx1"/>
          </a:solidFill>
          <a:latin typeface="+mn-lt"/>
          <a:ea typeface="+mn-ea"/>
          <a:cs typeface="+mn-cs"/>
        </a:defRPr>
      </a:lvl6pPr>
      <a:lvl7pPr marL="1928447" algn="l" defTabSz="321407" rtl="0" eaLnBrk="1" latinLnBrk="0" hangingPunct="1">
        <a:defRPr sz="1300" kern="1200">
          <a:solidFill>
            <a:schemeClr val="tx1"/>
          </a:solidFill>
          <a:latin typeface="+mn-lt"/>
          <a:ea typeface="+mn-ea"/>
          <a:cs typeface="+mn-cs"/>
        </a:defRPr>
      </a:lvl7pPr>
      <a:lvl8pPr marL="2249856" algn="l" defTabSz="321407" rtl="0" eaLnBrk="1" latinLnBrk="0" hangingPunct="1">
        <a:defRPr sz="1300" kern="1200">
          <a:solidFill>
            <a:schemeClr val="tx1"/>
          </a:solidFill>
          <a:latin typeface="+mn-lt"/>
          <a:ea typeface="+mn-ea"/>
          <a:cs typeface="+mn-cs"/>
        </a:defRPr>
      </a:lvl8pPr>
      <a:lvl9pPr marL="2571264" algn="l" defTabSz="321407" rtl="0" eaLnBrk="1" latinLnBrk="0" hangingPunct="1">
        <a:defRPr sz="13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1">
            <a:extLst>
              <a:ext uri="{FF2B5EF4-FFF2-40B4-BE49-F238E27FC236}">
                <a16:creationId xmlns:a16="http://schemas.microsoft.com/office/drawing/2014/main" id="{C0E31050-8875-3441-BB3B-6E229083F464}"/>
              </a:ext>
            </a:extLst>
          </p:cNvPr>
          <p:cNvSpPr>
            <a:spLocks/>
          </p:cNvSpPr>
          <p:nvPr/>
        </p:nvSpPr>
        <p:spPr bwMode="auto">
          <a:xfrm>
            <a:off x="112412" y="6689147"/>
            <a:ext cx="11393788" cy="123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wrap="square" lIns="0" tIns="0" rIns="0" bIns="0" anchor="ctr">
            <a:spAutoFit/>
          </a:bodyPr>
          <a:lstStyle>
            <a:lvl1pPr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1pPr>
            <a:lvl2pPr marL="742950" indent="-28575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2pPr>
            <a:lvl3pPr marL="11430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3pPr>
            <a:lvl4pPr marL="16002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4pPr>
            <a:lvl5pPr marL="20574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5pPr>
            <a:lvl6pPr marL="25146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6pPr>
            <a:lvl7pPr marL="29718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7pPr>
            <a:lvl8pPr marL="34290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8pPr>
            <a:lvl9pPr marL="38862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9pPr>
          </a:lstStyle>
          <a:p>
            <a:pPr algn="l" eaLnBrk="1" hangingPunct="1"/>
            <a:r>
              <a:rPr lang="en-US" sz="800" dirty="0"/>
              <a:t>Pre-Decisional: For planning and discussion purposes only.</a:t>
            </a:r>
            <a:endParaRPr lang="en-US" altLang="en-US" sz="800" b="0" dirty="0">
              <a:solidFill>
                <a:srgbClr val="0A1D5F"/>
              </a:solidFill>
              <a:latin typeface="Helvetica" pitchFamily="2" charset="0"/>
              <a:ea typeface="MS PGothic" panose="020B0600070205080204" pitchFamily="34" charset="-128"/>
              <a:sym typeface="Garamond" panose="02020404030301010803" pitchFamily="18" charset="0"/>
            </a:endParaRPr>
          </a:p>
        </p:txBody>
      </p:sp>
      <p:sp>
        <p:nvSpPr>
          <p:cNvPr id="2053" name="Rectangle 7">
            <a:extLst>
              <a:ext uri="{FF2B5EF4-FFF2-40B4-BE49-F238E27FC236}">
                <a16:creationId xmlns:a16="http://schemas.microsoft.com/office/drawing/2014/main" id="{A2201EB3-B4FF-D345-825C-446D39E101D9}"/>
              </a:ext>
            </a:extLst>
          </p:cNvPr>
          <p:cNvSpPr>
            <a:spLocks/>
          </p:cNvSpPr>
          <p:nvPr/>
        </p:nvSpPr>
        <p:spPr bwMode="auto">
          <a:xfrm>
            <a:off x="7387624" y="109322"/>
            <a:ext cx="3740151" cy="652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lIns="0" tIns="0" rIns="0" bIns="0" anchor="ctr"/>
          <a:lstStyle>
            <a:lvl1pPr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1pPr>
            <a:lvl2pPr marL="742950" indent="-28575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2pPr>
            <a:lvl3pPr marL="11430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3pPr>
            <a:lvl4pPr marL="16002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4pPr>
            <a:lvl5pPr marL="20574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5pPr>
            <a:lvl6pPr marL="25146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6pPr>
            <a:lvl7pPr marL="29718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7pPr>
            <a:lvl8pPr marL="34290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8pPr>
            <a:lvl9pPr marL="38862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9pPr>
          </a:lstStyle>
          <a:p>
            <a:pPr algn="r" eaLnBrk="1" hangingPunct="1"/>
            <a:r>
              <a:rPr lang="en-US" altLang="en-US" sz="1100" dirty="0">
                <a:solidFill>
                  <a:srgbClr val="0A1D5F"/>
                </a:solidFill>
                <a:latin typeface="Helvetica" pitchFamily="2" charset="0"/>
                <a:ea typeface="MS PGothic" panose="020B0600070205080204" pitchFamily="34" charset="-128"/>
                <a:sym typeface="Helvetica Neue" panose="02000503000000020004" pitchFamily="2" charset="0"/>
              </a:rPr>
              <a:t>National Aeronautics and Space Administration</a:t>
            </a:r>
          </a:p>
          <a:p>
            <a:pPr algn="r" rtl="0" eaLnBrk="1" fontAlgn="base" hangingPunct="1">
              <a:spcBef>
                <a:spcPct val="0"/>
              </a:spcBef>
              <a:spcAft>
                <a:spcPct val="0"/>
              </a:spcAft>
            </a:pPr>
            <a:r>
              <a:rPr lang="en-US" altLang="en-US" sz="1100" kern="1200" dirty="0">
                <a:solidFill>
                  <a:srgbClr val="0A1D5F"/>
                </a:solidFill>
                <a:latin typeface="Helvetica" pitchFamily="2" charset="0"/>
                <a:ea typeface="MS PGothic" panose="020B0600070205080204" pitchFamily="34" charset="-128"/>
                <a:cs typeface="+mn-cs"/>
                <a:sym typeface="Helvetica Neue" panose="02000503000000020004" pitchFamily="2" charset="0"/>
              </a:rPr>
              <a:t>Jet Propulsion Laboratory / Marshall Space Flight Center</a:t>
            </a:r>
          </a:p>
          <a:p>
            <a:pPr algn="r" rtl="0" eaLnBrk="1" fontAlgn="base" hangingPunct="1">
              <a:spcBef>
                <a:spcPct val="0"/>
              </a:spcBef>
              <a:spcAft>
                <a:spcPct val="0"/>
              </a:spcAft>
            </a:pPr>
            <a:r>
              <a:rPr lang="en-US" altLang="en-US" sz="1100" kern="1200" dirty="0">
                <a:solidFill>
                  <a:srgbClr val="0A1D5F"/>
                </a:solidFill>
                <a:latin typeface="Helvetica" pitchFamily="2" charset="0"/>
                <a:ea typeface="MS PGothic" panose="020B0600070205080204" pitchFamily="34" charset="-128"/>
                <a:cs typeface="+mn-cs"/>
                <a:sym typeface="Helvetica Neue" panose="02000503000000020004" pitchFamily="2" charset="0"/>
              </a:rPr>
              <a:t>Mars Ascent Vehicle Study</a:t>
            </a:r>
          </a:p>
        </p:txBody>
      </p:sp>
      <p:sp>
        <p:nvSpPr>
          <p:cNvPr id="2054" name="Rectangle 8">
            <a:extLst>
              <a:ext uri="{FF2B5EF4-FFF2-40B4-BE49-F238E27FC236}">
                <a16:creationId xmlns:a16="http://schemas.microsoft.com/office/drawing/2014/main" id="{1C8F920E-06A5-6B4E-8E9F-D5C51B677481}"/>
              </a:ext>
            </a:extLst>
          </p:cNvPr>
          <p:cNvSpPr>
            <a:spLocks/>
          </p:cNvSpPr>
          <p:nvPr/>
        </p:nvSpPr>
        <p:spPr bwMode="auto">
          <a:xfrm>
            <a:off x="11582400" y="6689147"/>
            <a:ext cx="486833" cy="123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wrap="square" lIns="0" tIns="0" rIns="0" bIns="0" anchor="ctr">
            <a:spAutoFit/>
          </a:bodyPr>
          <a:lstStyle>
            <a:lvl1pPr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1pPr>
            <a:lvl2pPr marL="742950" indent="-28575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2pPr>
            <a:lvl3pPr marL="11430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3pPr>
            <a:lvl4pPr marL="16002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4pPr>
            <a:lvl5pPr marL="20574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5pPr>
            <a:lvl6pPr marL="25146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6pPr>
            <a:lvl7pPr marL="29718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7pPr>
            <a:lvl8pPr marL="34290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8pPr>
            <a:lvl9pPr marL="38862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9pPr>
          </a:lstStyle>
          <a:p>
            <a:pPr algn="r" eaLnBrk="1" hangingPunct="1"/>
            <a:fld id="{5EAC0046-13E3-D042-B1E5-B187C183572A}" type="slidenum">
              <a:rPr lang="en-US" altLang="en-US" sz="800" smtClean="0">
                <a:solidFill>
                  <a:srgbClr val="0A1D5F"/>
                </a:solidFill>
                <a:latin typeface="Helvetica" pitchFamily="2" charset="0"/>
                <a:ea typeface="MS PGothic" panose="020B0600070205080204" pitchFamily="34" charset="-128"/>
                <a:sym typeface="Helvetica Neue" panose="02000503000000020004" pitchFamily="2" charset="0"/>
              </a:rPr>
              <a:pPr algn="r" eaLnBrk="1" hangingPunct="1"/>
              <a:t>‹#›</a:t>
            </a:fld>
            <a:endParaRPr lang="en-US" altLang="en-US" sz="800" dirty="0">
              <a:solidFill>
                <a:srgbClr val="0A1D5F"/>
              </a:solidFill>
              <a:latin typeface="Helvetica" pitchFamily="2" charset="0"/>
              <a:ea typeface="MS PGothic" panose="020B0600070205080204" pitchFamily="34" charset="-128"/>
              <a:sym typeface="Helvetica Neue" panose="02000503000000020004" pitchFamily="2" charset="0"/>
            </a:endParaRPr>
          </a:p>
        </p:txBody>
      </p:sp>
      <p:sp>
        <p:nvSpPr>
          <p:cNvPr id="2055" name="Rectangle 9">
            <a:extLst>
              <a:ext uri="{FF2B5EF4-FFF2-40B4-BE49-F238E27FC236}">
                <a16:creationId xmlns:a16="http://schemas.microsoft.com/office/drawing/2014/main" id="{DA284EA8-FE62-4243-95EC-09E470F83430}"/>
              </a:ext>
            </a:extLst>
          </p:cNvPr>
          <p:cNvSpPr>
            <a:spLocks/>
          </p:cNvSpPr>
          <p:nvPr/>
        </p:nvSpPr>
        <p:spPr bwMode="auto">
          <a:xfrm>
            <a:off x="406402" y="712791"/>
            <a:ext cx="8464551" cy="223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lIns="0" tIns="0" rIns="0" bIns="0" anchor="ctr"/>
          <a:lstStyle>
            <a:lvl1pPr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1pPr>
            <a:lvl2pPr marL="742950" indent="-28575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2pPr>
            <a:lvl3pPr marL="11430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3pPr>
            <a:lvl4pPr marL="16002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4pPr>
            <a:lvl5pPr marL="2057400" indent="-228600" eaLnBrk="0" hangingPunct="0">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5pPr>
            <a:lvl6pPr marL="25146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6pPr>
            <a:lvl7pPr marL="29718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7pPr>
            <a:lvl8pPr marL="34290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8pPr>
            <a:lvl9pPr marL="3886200" indent="-228600" algn="ctr" eaLnBrk="0" fontAlgn="base" hangingPunct="0">
              <a:spcBef>
                <a:spcPct val="0"/>
              </a:spcBef>
              <a:spcAft>
                <a:spcPct val="0"/>
              </a:spcAft>
              <a:defRPr sz="2700">
                <a:solidFill>
                  <a:srgbClr val="000000"/>
                </a:solidFill>
                <a:latin typeface="Gill Sans" panose="020B0502020104020203" pitchFamily="34" charset="-79"/>
                <a:ea typeface="ヒラギノ角ゴ ProN W3" panose="020B0300000000000000" pitchFamily="34" charset="-128"/>
                <a:sym typeface="Gill Sans" panose="020B0502020104020203" pitchFamily="34" charset="-79"/>
              </a:defRPr>
            </a:lvl9pPr>
          </a:lstStyle>
          <a:p>
            <a:pPr algn="l" eaLnBrk="1" hangingPunct="1"/>
            <a:endParaRPr lang="en-US" altLang="en-US" sz="1100" b="1" i="1" dirty="0">
              <a:solidFill>
                <a:schemeClr val="tx1"/>
              </a:solidFill>
              <a:latin typeface="Helvetica" pitchFamily="2" charset="0"/>
              <a:ea typeface="MS PGothic" panose="020B0600070205080204" pitchFamily="34" charset="-128"/>
              <a:sym typeface="Helvetica Neue" panose="02000503000000020004" pitchFamily="2" charset="0"/>
            </a:endParaRPr>
          </a:p>
        </p:txBody>
      </p:sp>
      <p:pic>
        <p:nvPicPr>
          <p:cNvPr id="9" name="Picture 3">
            <a:extLst>
              <a:ext uri="{FF2B5EF4-FFF2-40B4-BE49-F238E27FC236}">
                <a16:creationId xmlns:a16="http://schemas.microsoft.com/office/drawing/2014/main" id="{0BBD74DF-88BD-F14E-9B62-2101F532683C}"/>
              </a:ext>
            </a:extLst>
          </p:cNvPr>
          <p:cNvPicPr>
            <a:picLocks noChangeAspect="1" noChangeArrowheads="1"/>
          </p:cNvPicPr>
          <p:nvPr userDrawn="1"/>
        </p:nvPicPr>
        <p:blipFill>
          <a:blip r:embed="rId7" cstate="print">
            <a:extLst>
              <a:ext uri="{28A0092B-C50C-407E-A947-70E740481C1C}">
                <a14:useLocalDpi xmlns:a14="http://schemas.microsoft.com/office/drawing/2010/main"/>
              </a:ext>
            </a:extLst>
          </a:blip>
          <a:srcRect/>
          <a:stretch>
            <a:fillRect/>
          </a:stretch>
        </p:blipFill>
        <p:spPr bwMode="auto">
          <a:xfrm>
            <a:off x="11273824" y="109321"/>
            <a:ext cx="785812" cy="652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pic>
    </p:spTree>
    <p:extLst>
      <p:ext uri="{BB962C8B-B14F-4D97-AF65-F5344CB8AC3E}">
        <p14:creationId xmlns:p14="http://schemas.microsoft.com/office/powerpoint/2010/main" val="110840113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Lst>
  <p:transition/>
  <p:hf sldNum="0" hdr="0" ftr="0" dt="0"/>
  <p:txStyles>
    <p:titleStyle>
      <a:lvl1pPr algn="l" rtl="0" eaLnBrk="0" fontAlgn="base" hangingPunct="0">
        <a:spcBef>
          <a:spcPct val="0"/>
        </a:spcBef>
        <a:spcAft>
          <a:spcPct val="0"/>
        </a:spcAft>
        <a:defRPr sz="2400" i="1">
          <a:solidFill>
            <a:srgbClr val="D40000"/>
          </a:solidFill>
          <a:latin typeface="+mj-lt"/>
          <a:ea typeface="+mj-ea"/>
          <a:cs typeface="+mj-cs"/>
          <a:sym typeface="Helvetica Neue" panose="02000503000000020004" pitchFamily="2" charset="0"/>
        </a:defRPr>
      </a:lvl1pPr>
      <a:lvl2pPr algn="l" rtl="0" eaLnBrk="0" fontAlgn="base" hangingPunct="0">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panose="02000503000000020004" pitchFamily="2" charset="0"/>
        </a:defRPr>
      </a:lvl2pPr>
      <a:lvl3pPr algn="l" rtl="0" eaLnBrk="0" fontAlgn="base" hangingPunct="0">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panose="02000503000000020004" pitchFamily="2" charset="0"/>
        </a:defRPr>
      </a:lvl3pPr>
      <a:lvl4pPr algn="l" rtl="0" eaLnBrk="0" fontAlgn="base" hangingPunct="0">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panose="02000503000000020004" pitchFamily="2" charset="0"/>
        </a:defRPr>
      </a:lvl4pPr>
      <a:lvl5pPr algn="l" rtl="0" eaLnBrk="0" fontAlgn="base" hangingPunct="0">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panose="02000503000000020004" pitchFamily="2" charset="0"/>
        </a:defRPr>
      </a:lvl5pPr>
      <a:lvl6pPr marL="321407" algn="l" rtl="0" fontAlgn="base">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charset="0"/>
        </a:defRPr>
      </a:lvl6pPr>
      <a:lvl7pPr marL="642816" algn="l" rtl="0" fontAlgn="base">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charset="0"/>
        </a:defRPr>
      </a:lvl7pPr>
      <a:lvl8pPr marL="964224" algn="l" rtl="0" fontAlgn="base">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charset="0"/>
        </a:defRPr>
      </a:lvl8pPr>
      <a:lvl9pPr marL="1285631" algn="l" rtl="0" fontAlgn="base">
        <a:spcBef>
          <a:spcPct val="0"/>
        </a:spcBef>
        <a:spcAft>
          <a:spcPct val="0"/>
        </a:spcAft>
        <a:defRPr sz="2400" i="1">
          <a:solidFill>
            <a:srgbClr val="D40000"/>
          </a:solidFill>
          <a:latin typeface="Helvetica Neue" charset="0"/>
          <a:ea typeface="ヒラギノ角ゴ ProN W3" charset="0"/>
          <a:cs typeface="ヒラギノ角ゴ ProN W3" charset="0"/>
          <a:sym typeface="Helvetica Neue" charset="0"/>
        </a:defRPr>
      </a:lvl9pPr>
    </p:titleStyle>
    <p:bodyStyle>
      <a:lvl1pPr marL="554038" indent="-366713" algn="l" rtl="0" eaLnBrk="0" fontAlgn="base" hangingPunct="0">
        <a:spcBef>
          <a:spcPts val="638"/>
        </a:spcBef>
        <a:spcAft>
          <a:spcPct val="0"/>
        </a:spcAft>
        <a:buSzPct val="171000"/>
        <a:buFont typeface="Gill Sans" panose="020B0502020104020203" pitchFamily="34" charset="-79"/>
        <a:buChar char="•"/>
        <a:defRPr sz="2400">
          <a:solidFill>
            <a:srgbClr val="0A1D5F"/>
          </a:solidFill>
          <a:latin typeface="+mn-lt"/>
          <a:ea typeface="+mn-ea"/>
          <a:cs typeface="+mn-cs"/>
          <a:sym typeface="Helvetica Neue" panose="02000503000000020004" pitchFamily="2" charset="0"/>
        </a:defRPr>
      </a:lvl1pPr>
      <a:lvl2pPr marL="801688" indent="-301625" algn="l" rtl="0" eaLnBrk="0" fontAlgn="base" hangingPunct="0">
        <a:spcBef>
          <a:spcPts val="638"/>
        </a:spcBef>
        <a:spcAft>
          <a:spcPct val="0"/>
        </a:spcAft>
        <a:buSzPct val="171000"/>
        <a:buFont typeface="Gill Sans" panose="020B0502020104020203" pitchFamily="34" charset="-79"/>
        <a:buChar char="•"/>
        <a:defRPr sz="1500">
          <a:solidFill>
            <a:srgbClr val="0A1D5F"/>
          </a:solidFill>
          <a:latin typeface="+mn-lt"/>
          <a:ea typeface="+mn-ea"/>
          <a:cs typeface="+mn-cs"/>
          <a:sym typeface="Helvetica Neue" panose="02000503000000020004" pitchFamily="2" charset="0"/>
        </a:defRPr>
      </a:lvl2pPr>
      <a:lvl3pPr marL="1082675" indent="-269875" algn="l" rtl="0" eaLnBrk="0" fontAlgn="base" hangingPunct="0">
        <a:spcBef>
          <a:spcPts val="638"/>
        </a:spcBef>
        <a:spcAft>
          <a:spcPct val="0"/>
        </a:spcAft>
        <a:buSzPct val="171000"/>
        <a:buFont typeface="Gill Sans" panose="020B0502020104020203" pitchFamily="34" charset="-79"/>
        <a:buChar char="•"/>
        <a:defRPr sz="1100">
          <a:solidFill>
            <a:srgbClr val="0A1D5F"/>
          </a:solidFill>
          <a:latin typeface="+mn-lt"/>
          <a:ea typeface="+mn-ea"/>
          <a:cs typeface="+mn-cs"/>
          <a:sym typeface="Helvetica Neue" panose="02000503000000020004" pitchFamily="2" charset="0"/>
        </a:defRPr>
      </a:lvl3pPr>
      <a:lvl4pPr marL="1373188" indent="-247650" algn="l" rtl="0" eaLnBrk="0" fontAlgn="base" hangingPunct="0">
        <a:spcBef>
          <a:spcPts val="638"/>
        </a:spcBef>
        <a:spcAft>
          <a:spcPct val="0"/>
        </a:spcAft>
        <a:buSzPct val="171000"/>
        <a:buFont typeface="Gill Sans" panose="020B0502020104020203" pitchFamily="34" charset="-79"/>
        <a:buChar char="•"/>
        <a:defRPr sz="800">
          <a:solidFill>
            <a:srgbClr val="0A1D5F"/>
          </a:solidFill>
          <a:latin typeface="+mn-lt"/>
          <a:ea typeface="+mn-ea"/>
          <a:cs typeface="+mn-cs"/>
          <a:sym typeface="Helvetica Neue" panose="02000503000000020004" pitchFamily="2" charset="0"/>
        </a:defRPr>
      </a:lvl4pPr>
      <a:lvl5pPr marL="1674813" indent="-236538" algn="l" rtl="0" eaLnBrk="0" fontAlgn="base" hangingPunct="0">
        <a:spcBef>
          <a:spcPts val="638"/>
        </a:spcBef>
        <a:spcAft>
          <a:spcPct val="0"/>
        </a:spcAft>
        <a:buSzPct val="171000"/>
        <a:buFont typeface="Gill Sans" panose="020B0502020104020203" pitchFamily="34" charset="-79"/>
        <a:buChar char="•"/>
        <a:defRPr sz="800">
          <a:solidFill>
            <a:srgbClr val="0A1D5F"/>
          </a:solidFill>
          <a:latin typeface="+mn-lt"/>
          <a:ea typeface="+mn-ea"/>
          <a:cs typeface="+mn-cs"/>
          <a:sym typeface="Helvetica Neue" panose="02000503000000020004" pitchFamily="2" charset="0"/>
        </a:defRPr>
      </a:lvl5pPr>
      <a:lvl6pPr marL="1997641" indent="-238825" algn="l" rtl="0" fontAlgn="base">
        <a:spcBef>
          <a:spcPts val="633"/>
        </a:spcBef>
        <a:spcAft>
          <a:spcPct val="0"/>
        </a:spcAft>
        <a:buSzPct val="171000"/>
        <a:buFont typeface="Gill Sans" charset="0"/>
        <a:buChar char="•"/>
        <a:defRPr sz="800">
          <a:solidFill>
            <a:srgbClr val="0A1D5F"/>
          </a:solidFill>
          <a:latin typeface="+mn-lt"/>
          <a:ea typeface="+mn-ea"/>
          <a:cs typeface="+mn-cs"/>
          <a:sym typeface="Helvetica Neue" charset="0"/>
        </a:defRPr>
      </a:lvl6pPr>
      <a:lvl7pPr marL="2319047" indent="-238825" algn="l" rtl="0" fontAlgn="base">
        <a:spcBef>
          <a:spcPts val="633"/>
        </a:spcBef>
        <a:spcAft>
          <a:spcPct val="0"/>
        </a:spcAft>
        <a:buSzPct val="171000"/>
        <a:buFont typeface="Gill Sans" charset="0"/>
        <a:buChar char="•"/>
        <a:defRPr sz="800">
          <a:solidFill>
            <a:srgbClr val="0A1D5F"/>
          </a:solidFill>
          <a:latin typeface="+mn-lt"/>
          <a:ea typeface="+mn-ea"/>
          <a:cs typeface="+mn-cs"/>
          <a:sym typeface="Helvetica Neue" charset="0"/>
        </a:defRPr>
      </a:lvl7pPr>
      <a:lvl8pPr marL="2640456" indent="-238825" algn="l" rtl="0" fontAlgn="base">
        <a:spcBef>
          <a:spcPts val="633"/>
        </a:spcBef>
        <a:spcAft>
          <a:spcPct val="0"/>
        </a:spcAft>
        <a:buSzPct val="171000"/>
        <a:buFont typeface="Gill Sans" charset="0"/>
        <a:buChar char="•"/>
        <a:defRPr sz="800">
          <a:solidFill>
            <a:srgbClr val="0A1D5F"/>
          </a:solidFill>
          <a:latin typeface="+mn-lt"/>
          <a:ea typeface="+mn-ea"/>
          <a:cs typeface="+mn-cs"/>
          <a:sym typeface="Helvetica Neue" charset="0"/>
        </a:defRPr>
      </a:lvl8pPr>
      <a:lvl9pPr marL="2961864" indent="-238825" algn="l" rtl="0" fontAlgn="base">
        <a:spcBef>
          <a:spcPts val="633"/>
        </a:spcBef>
        <a:spcAft>
          <a:spcPct val="0"/>
        </a:spcAft>
        <a:buSzPct val="171000"/>
        <a:buFont typeface="Gill Sans" charset="0"/>
        <a:buChar char="•"/>
        <a:defRPr sz="800">
          <a:solidFill>
            <a:srgbClr val="0A1D5F"/>
          </a:solidFill>
          <a:latin typeface="+mn-lt"/>
          <a:ea typeface="+mn-ea"/>
          <a:cs typeface="+mn-cs"/>
          <a:sym typeface="Helvetica Neue" charset="0"/>
        </a:defRPr>
      </a:lvl9pPr>
    </p:bodyStyle>
    <p:otherStyle>
      <a:defPPr>
        <a:defRPr lang="en-US"/>
      </a:defPPr>
      <a:lvl1pPr marL="0" algn="l" defTabSz="321407" rtl="0" eaLnBrk="1" latinLnBrk="0" hangingPunct="1">
        <a:defRPr sz="1300" kern="1200">
          <a:solidFill>
            <a:schemeClr val="tx1"/>
          </a:solidFill>
          <a:latin typeface="+mn-lt"/>
          <a:ea typeface="+mn-ea"/>
          <a:cs typeface="+mn-cs"/>
        </a:defRPr>
      </a:lvl1pPr>
      <a:lvl2pPr marL="321407" algn="l" defTabSz="321407" rtl="0" eaLnBrk="1" latinLnBrk="0" hangingPunct="1">
        <a:defRPr sz="1300" kern="1200">
          <a:solidFill>
            <a:schemeClr val="tx1"/>
          </a:solidFill>
          <a:latin typeface="+mn-lt"/>
          <a:ea typeface="+mn-ea"/>
          <a:cs typeface="+mn-cs"/>
        </a:defRPr>
      </a:lvl2pPr>
      <a:lvl3pPr marL="642816" algn="l" defTabSz="321407" rtl="0" eaLnBrk="1" latinLnBrk="0" hangingPunct="1">
        <a:defRPr sz="1300" kern="1200">
          <a:solidFill>
            <a:schemeClr val="tx1"/>
          </a:solidFill>
          <a:latin typeface="+mn-lt"/>
          <a:ea typeface="+mn-ea"/>
          <a:cs typeface="+mn-cs"/>
        </a:defRPr>
      </a:lvl3pPr>
      <a:lvl4pPr marL="964224" algn="l" defTabSz="321407" rtl="0" eaLnBrk="1" latinLnBrk="0" hangingPunct="1">
        <a:defRPr sz="1300" kern="1200">
          <a:solidFill>
            <a:schemeClr val="tx1"/>
          </a:solidFill>
          <a:latin typeface="+mn-lt"/>
          <a:ea typeface="+mn-ea"/>
          <a:cs typeface="+mn-cs"/>
        </a:defRPr>
      </a:lvl4pPr>
      <a:lvl5pPr marL="1285631" algn="l" defTabSz="321407" rtl="0" eaLnBrk="1" latinLnBrk="0" hangingPunct="1">
        <a:defRPr sz="1300" kern="1200">
          <a:solidFill>
            <a:schemeClr val="tx1"/>
          </a:solidFill>
          <a:latin typeface="+mn-lt"/>
          <a:ea typeface="+mn-ea"/>
          <a:cs typeface="+mn-cs"/>
        </a:defRPr>
      </a:lvl5pPr>
      <a:lvl6pPr marL="1607041" algn="l" defTabSz="321407" rtl="0" eaLnBrk="1" latinLnBrk="0" hangingPunct="1">
        <a:defRPr sz="1300" kern="1200">
          <a:solidFill>
            <a:schemeClr val="tx1"/>
          </a:solidFill>
          <a:latin typeface="+mn-lt"/>
          <a:ea typeface="+mn-ea"/>
          <a:cs typeface="+mn-cs"/>
        </a:defRPr>
      </a:lvl6pPr>
      <a:lvl7pPr marL="1928447" algn="l" defTabSz="321407" rtl="0" eaLnBrk="1" latinLnBrk="0" hangingPunct="1">
        <a:defRPr sz="1300" kern="1200">
          <a:solidFill>
            <a:schemeClr val="tx1"/>
          </a:solidFill>
          <a:latin typeface="+mn-lt"/>
          <a:ea typeface="+mn-ea"/>
          <a:cs typeface="+mn-cs"/>
        </a:defRPr>
      </a:lvl7pPr>
      <a:lvl8pPr marL="2249856" algn="l" defTabSz="321407" rtl="0" eaLnBrk="1" latinLnBrk="0" hangingPunct="1">
        <a:defRPr sz="1300" kern="1200">
          <a:solidFill>
            <a:schemeClr val="tx1"/>
          </a:solidFill>
          <a:latin typeface="+mn-lt"/>
          <a:ea typeface="+mn-ea"/>
          <a:cs typeface="+mn-cs"/>
        </a:defRPr>
      </a:lvl8pPr>
      <a:lvl9pPr marL="2571264" algn="l" defTabSz="321407" rtl="0" eaLnBrk="1" latinLnBrk="0" hangingPunct="1">
        <a:defRPr sz="13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 Id="rId9" Type="http://schemas.openxmlformats.org/officeDocument/2006/relationships/image" Target="../media/image17.jpeg"/></Relationships>
</file>

<file path=ppt/slides/_rels/slide5.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4.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26.png"/><Relationship Id="rId4" Type="http://schemas.openxmlformats.org/officeDocument/2006/relationships/diagramData" Target="../diagrams/data1.xml"/><Relationship Id="rId9"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png"/><Relationship Id="rId1" Type="http://schemas.openxmlformats.org/officeDocument/2006/relationships/slideLayout" Target="../slideLayouts/slideLayout4.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 Id="rId9" Type="http://schemas.openxmlformats.org/officeDocument/2006/relationships/image" Target="../media/image1.jpeg"/></Relationships>
</file>

<file path=ppt/slides/_rels/slide11.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emf"/><Relationship Id="rId7" Type="http://schemas.openxmlformats.org/officeDocument/2006/relationships/image" Target="../media/image41.jpeg"/><Relationship Id="rId12" Type="http://schemas.openxmlformats.org/officeDocument/2006/relationships/image" Target="../media/image45.jpeg"/><Relationship Id="rId2" Type="http://schemas.openxmlformats.org/officeDocument/2006/relationships/image" Target="../media/image36.png"/><Relationship Id="rId1" Type="http://schemas.openxmlformats.org/officeDocument/2006/relationships/slideLayout" Target="../slideLayouts/slideLayout4.xml"/><Relationship Id="rId6" Type="http://schemas.openxmlformats.org/officeDocument/2006/relationships/image" Target="../media/image40.jpeg"/><Relationship Id="rId11" Type="http://schemas.openxmlformats.org/officeDocument/2006/relationships/image" Target="../media/image1.jpeg"/><Relationship Id="rId5" Type="http://schemas.openxmlformats.org/officeDocument/2006/relationships/image" Target="../media/image39.jpeg"/><Relationship Id="rId10" Type="http://schemas.openxmlformats.org/officeDocument/2006/relationships/image" Target="../media/image44.png"/><Relationship Id="rId4" Type="http://schemas.openxmlformats.org/officeDocument/2006/relationships/image" Target="../media/image38.png"/><Relationship Id="rId9" Type="http://schemas.openxmlformats.org/officeDocument/2006/relationships/image" Target="../media/image43.png"/></Relationships>
</file>

<file path=ppt/slides/_rels/slide1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4.xml"/><Relationship Id="rId4" Type="http://schemas.openxmlformats.org/officeDocument/2006/relationships/image" Target="../media/image4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4.xml"/><Relationship Id="rId4" Type="http://schemas.openxmlformats.org/officeDocument/2006/relationships/image" Target="../media/image58.tiff"/></Relationships>
</file>

<file path=ppt/slides/_rels/slide2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png"/><Relationship Id="rId1" Type="http://schemas.openxmlformats.org/officeDocument/2006/relationships/slideLayout" Target="../slideLayouts/slideLayout4.xml"/><Relationship Id="rId6" Type="http://schemas.openxmlformats.org/officeDocument/2006/relationships/image" Target="../media/image65.jpeg"/><Relationship Id="rId5" Type="http://schemas.openxmlformats.org/officeDocument/2006/relationships/image" Target="../media/image64.tiff"/><Relationship Id="rId4" Type="http://schemas.openxmlformats.org/officeDocument/2006/relationships/image" Target="../media/image63.jpeg"/></Relationships>
</file>

<file path=ppt/slides/_rels/slide27.xml.rels><?xml version="1.0" encoding="UTF-8" standalone="yes"?>
<Relationships xmlns="http://schemas.openxmlformats.org/package/2006/relationships"><Relationship Id="rId2" Type="http://schemas.openxmlformats.org/officeDocument/2006/relationships/image" Target="../media/image67.emf"/><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70.emf"/><Relationship Id="rId2" Type="http://schemas.openxmlformats.org/officeDocument/2006/relationships/image" Target="../media/image69.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3895726" y="3893347"/>
            <a:ext cx="7924800" cy="526253"/>
          </a:xfrm>
        </p:spPr>
        <p:txBody>
          <a:bodyPr/>
          <a:lstStyle/>
          <a:p>
            <a:r>
              <a:rPr lang="en-US" dirty="0"/>
              <a:t>Mars Ascent Vehicle Hybrid Propulsion Effort</a:t>
            </a:r>
          </a:p>
        </p:txBody>
      </p:sp>
      <p:sp>
        <p:nvSpPr>
          <p:cNvPr id="2" name="Content Placeholder 1"/>
          <p:cNvSpPr>
            <a:spLocks noGrp="1"/>
          </p:cNvSpPr>
          <p:nvPr>
            <p:ph idx="10"/>
          </p:nvPr>
        </p:nvSpPr>
        <p:spPr>
          <a:xfrm>
            <a:off x="3895726" y="4543424"/>
            <a:ext cx="7924800" cy="1801761"/>
          </a:xfrm>
        </p:spPr>
        <p:txBody>
          <a:bodyPr/>
          <a:lstStyle/>
          <a:p>
            <a:r>
              <a:rPr lang="en-US" dirty="0"/>
              <a:t>George Story - NASA Marshall Space Flight Center</a:t>
            </a:r>
          </a:p>
          <a:p>
            <a:r>
              <a:rPr lang="en-US" dirty="0"/>
              <a:t>Ashley Karp and Barry Nakazono - Jet Propulsion Laboratory</a:t>
            </a:r>
          </a:p>
          <a:p>
            <a:r>
              <a:rPr lang="en-US" dirty="0"/>
              <a:t>Greg Zilliac - NASA Ames Research Center</a:t>
            </a:r>
          </a:p>
          <a:p>
            <a:r>
              <a:rPr lang="en-US" dirty="0"/>
              <a:t>Brian Evans - Space Propulsion Group</a:t>
            </a:r>
          </a:p>
          <a:p>
            <a:r>
              <a:rPr lang="en-US" dirty="0"/>
              <a:t>George Whittinghill - Whittinghill Aerospace</a:t>
            </a:r>
          </a:p>
          <a:p>
            <a:r>
              <a:rPr lang="en-US" dirty="0"/>
              <a:t>August 24, 2020</a:t>
            </a:r>
          </a:p>
          <a:p>
            <a:r>
              <a:rPr lang="en-US" dirty="0"/>
              <a:t>2020 AIAA Propulsion and Energy Conference</a:t>
            </a:r>
          </a:p>
        </p:txBody>
      </p:sp>
      <p:sp>
        <p:nvSpPr>
          <p:cNvPr id="3" name="TextBox 2">
            <a:extLst>
              <a:ext uri="{FF2B5EF4-FFF2-40B4-BE49-F238E27FC236}">
                <a16:creationId xmlns:a16="http://schemas.microsoft.com/office/drawing/2014/main" id="{D454587B-1FDB-4265-AE6E-DF6727875621}"/>
              </a:ext>
            </a:extLst>
          </p:cNvPr>
          <p:cNvSpPr txBox="1"/>
          <p:nvPr/>
        </p:nvSpPr>
        <p:spPr>
          <a:xfrm rot="20757102">
            <a:off x="1392862" y="5299583"/>
            <a:ext cx="3484928" cy="830997"/>
          </a:xfrm>
          <a:prstGeom prst="rect">
            <a:avLst/>
          </a:prstGeom>
          <a:noFill/>
        </p:spPr>
        <p:txBody>
          <a:bodyPr wrap="none" rtlCol="0">
            <a:spAutoFit/>
          </a:bodyPr>
          <a:lstStyle/>
          <a:p>
            <a:r>
              <a:rPr lang="en-US" sz="2400" dirty="0">
                <a:solidFill>
                  <a:srgbClr val="FF0000"/>
                </a:solidFill>
              </a:rPr>
              <a:t>Presented to HSV AIAA </a:t>
            </a:r>
          </a:p>
          <a:p>
            <a:r>
              <a:rPr lang="en-US" sz="2400" dirty="0">
                <a:solidFill>
                  <a:srgbClr val="FF0000"/>
                </a:solidFill>
              </a:rPr>
              <a:t>Oct 27, 2020</a:t>
            </a:r>
          </a:p>
        </p:txBody>
      </p:sp>
    </p:spTree>
    <p:extLst>
      <p:ext uri="{BB962C8B-B14F-4D97-AF65-F5344CB8AC3E}">
        <p14:creationId xmlns:p14="http://schemas.microsoft.com/office/powerpoint/2010/main" val="292187743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2"/>
          <a:stretch>
            <a:fillRect/>
          </a:stretch>
        </p:blipFill>
        <p:spPr>
          <a:xfrm>
            <a:off x="1293755" y="663729"/>
            <a:ext cx="9316735" cy="5982349"/>
          </a:xfrm>
          <a:prstGeom prst="rect">
            <a:avLst/>
          </a:prstGeom>
        </p:spPr>
      </p:pic>
      <p:sp>
        <p:nvSpPr>
          <p:cNvPr id="3" name="Title 2"/>
          <p:cNvSpPr>
            <a:spLocks noGrp="1"/>
          </p:cNvSpPr>
          <p:nvPr>
            <p:ph type="title"/>
          </p:nvPr>
        </p:nvSpPr>
        <p:spPr/>
        <p:txBody>
          <a:bodyPr/>
          <a:lstStyle/>
          <a:p>
            <a:r>
              <a:rPr lang="en-US" dirty="0"/>
              <a:t>Mars Sample Return and MAV</a:t>
            </a:r>
          </a:p>
        </p:txBody>
      </p:sp>
      <p:sp>
        <p:nvSpPr>
          <p:cNvPr id="8" name="TextBox 7"/>
          <p:cNvSpPr txBox="1"/>
          <p:nvPr/>
        </p:nvSpPr>
        <p:spPr>
          <a:xfrm>
            <a:off x="8971814" y="1160242"/>
            <a:ext cx="700014" cy="323165"/>
          </a:xfrm>
          <a:prstGeom prst="rect">
            <a:avLst/>
          </a:prstGeom>
          <a:noFill/>
        </p:spPr>
        <p:txBody>
          <a:bodyPr wrap="square" bIns="0" rtlCol="0" anchor="b" anchorCtr="0">
            <a:spAutoFit/>
          </a:bodyPr>
          <a:lstStyle/>
          <a:p>
            <a:pPr algn="ctr" defTabSz="457200"/>
            <a:r>
              <a:rPr lang="en-US" b="1" dirty="0">
                <a:solidFill>
                  <a:srgbClr val="003399"/>
                </a:solidFill>
                <a:latin typeface="Calibri"/>
              </a:rPr>
              <a:t>MAV</a:t>
            </a:r>
          </a:p>
        </p:txBody>
      </p:sp>
      <p:sp>
        <p:nvSpPr>
          <p:cNvPr id="9" name="Oval 8"/>
          <p:cNvSpPr/>
          <p:nvPr/>
        </p:nvSpPr>
        <p:spPr bwMode="auto">
          <a:xfrm>
            <a:off x="7641203" y="1339574"/>
            <a:ext cx="1228369" cy="1067195"/>
          </a:xfrm>
          <a:prstGeom prst="ellipse">
            <a:avLst/>
          </a:prstGeom>
          <a:noFill/>
          <a:ln w="44450" cap="flat" cmpd="sng" algn="ctr">
            <a:solidFill>
              <a:srgbClr val="003399"/>
            </a:solidFill>
            <a:prstDash val="sysDot"/>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eaLnBrk="0" fontAlgn="base" hangingPunct="0">
              <a:spcBef>
                <a:spcPct val="0"/>
              </a:spcBef>
              <a:spcAft>
                <a:spcPct val="0"/>
              </a:spcAft>
            </a:pPr>
            <a:endParaRPr lang="en-US" sz="1200" dirty="0">
              <a:solidFill>
                <a:prstClr val="black"/>
              </a:solidFill>
              <a:latin typeface="Arial Narrow" pitchFamily="34" charset="0"/>
            </a:endParaRPr>
          </a:p>
        </p:txBody>
      </p:sp>
      <p:cxnSp>
        <p:nvCxnSpPr>
          <p:cNvPr id="10" name="Straight Arrow Connector 9"/>
          <p:cNvCxnSpPr>
            <a:endCxn id="9" idx="7"/>
          </p:cNvCxnSpPr>
          <p:nvPr/>
        </p:nvCxnSpPr>
        <p:spPr bwMode="auto">
          <a:xfrm flipH="1">
            <a:off x="8689682" y="1339573"/>
            <a:ext cx="316295" cy="156288"/>
          </a:xfrm>
          <a:prstGeom prst="straightConnector1">
            <a:avLst/>
          </a:prstGeom>
          <a:noFill/>
          <a:ln w="25400" cap="flat" cmpd="sng" algn="ctr">
            <a:solidFill>
              <a:srgbClr val="003399"/>
            </a:solidFill>
            <a:prstDash val="solid"/>
            <a:round/>
            <a:headEnd type="none" w="med" len="med"/>
            <a:tailEnd type="stealth" w="lg" len="lg"/>
          </a:ln>
          <a:effectLst/>
        </p:spPr>
      </p:cxnSp>
      <p:sp>
        <p:nvSpPr>
          <p:cNvPr id="32" name="TextBox 31"/>
          <p:cNvSpPr txBox="1"/>
          <p:nvPr/>
        </p:nvSpPr>
        <p:spPr>
          <a:xfrm>
            <a:off x="0" y="6596390"/>
            <a:ext cx="8177842" cy="246221"/>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Pre-decisional. For planning and discussion purposes only. </a:t>
            </a:r>
          </a:p>
        </p:txBody>
      </p:sp>
    </p:spTree>
    <p:extLst>
      <p:ext uri="{BB962C8B-B14F-4D97-AF65-F5344CB8AC3E}">
        <p14:creationId xmlns:p14="http://schemas.microsoft.com/office/powerpoint/2010/main" val="4076386758"/>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2393303" y="1965830"/>
            <a:ext cx="8610601" cy="31210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en-US" dirty="0"/>
              <a:t>FY 14 Comparison of Systems </a:t>
            </a:r>
            <a:r>
              <a:rPr lang="en-US" sz="1400" dirty="0"/>
              <a:t>(Shotwell 2016)</a:t>
            </a:r>
            <a:endParaRPr lang="en-US" dirty="0"/>
          </a:p>
        </p:txBody>
      </p:sp>
      <p:sp>
        <p:nvSpPr>
          <p:cNvPr id="3" name="TextBox 2"/>
          <p:cNvSpPr txBox="1"/>
          <p:nvPr/>
        </p:nvSpPr>
        <p:spPr>
          <a:xfrm>
            <a:off x="4856279" y="809281"/>
            <a:ext cx="3571812" cy="338554"/>
          </a:xfrm>
          <a:prstGeom prst="rect">
            <a:avLst/>
          </a:prstGeom>
          <a:noFill/>
        </p:spPr>
        <p:txBody>
          <a:bodyPr wrap="none" rtlCol="0">
            <a:spAutoFit/>
          </a:bodyPr>
          <a:lstStyle/>
          <a:p>
            <a:r>
              <a:rPr lang="en-US" sz="1600" dirty="0"/>
              <a:t>6.65kg Payload, 20cm Reference OS</a:t>
            </a:r>
          </a:p>
        </p:txBody>
      </p:sp>
      <p:graphicFrame>
        <p:nvGraphicFramePr>
          <p:cNvPr id="8" name="Table 7"/>
          <p:cNvGraphicFramePr>
            <a:graphicFrameLocks noGrp="1"/>
          </p:cNvGraphicFramePr>
          <p:nvPr>
            <p:extLst>
              <p:ext uri="{D42A27DB-BD31-4B8C-83A1-F6EECF244321}">
                <p14:modId xmlns:p14="http://schemas.microsoft.com/office/powerpoint/2010/main" val="3830702767"/>
              </p:ext>
            </p:extLst>
          </p:nvPr>
        </p:nvGraphicFramePr>
        <p:xfrm>
          <a:off x="1913876" y="1147835"/>
          <a:ext cx="9144001" cy="5543900"/>
        </p:xfrm>
        <a:graphic>
          <a:graphicData uri="http://schemas.openxmlformats.org/drawingml/2006/table">
            <a:tbl>
              <a:tblPr firstRow="1" bandRow="1">
                <a:tableStyleId>{5940675A-B579-460E-94D1-54222C63F5DA}</a:tableStyleId>
              </a:tblPr>
              <a:tblGrid>
                <a:gridCol w="457201">
                  <a:extLst>
                    <a:ext uri="{9D8B030D-6E8A-4147-A177-3AD203B41FA5}">
                      <a16:colId xmlns:a16="http://schemas.microsoft.com/office/drawing/2014/main" val="20000"/>
                    </a:ext>
                  </a:extLst>
                </a:gridCol>
                <a:gridCol w="838200">
                  <a:extLst>
                    <a:ext uri="{9D8B030D-6E8A-4147-A177-3AD203B41FA5}">
                      <a16:colId xmlns:a16="http://schemas.microsoft.com/office/drawing/2014/main" val="20001"/>
                    </a:ext>
                  </a:extLst>
                </a:gridCol>
                <a:gridCol w="874362">
                  <a:extLst>
                    <a:ext uri="{9D8B030D-6E8A-4147-A177-3AD203B41FA5}">
                      <a16:colId xmlns:a16="http://schemas.microsoft.com/office/drawing/2014/main" val="20002"/>
                    </a:ext>
                  </a:extLst>
                </a:gridCol>
                <a:gridCol w="852407">
                  <a:extLst>
                    <a:ext uri="{9D8B030D-6E8A-4147-A177-3AD203B41FA5}">
                      <a16:colId xmlns:a16="http://schemas.microsoft.com/office/drawing/2014/main" val="20003"/>
                    </a:ext>
                  </a:extLst>
                </a:gridCol>
                <a:gridCol w="852407">
                  <a:extLst>
                    <a:ext uri="{9D8B030D-6E8A-4147-A177-3AD203B41FA5}">
                      <a16:colId xmlns:a16="http://schemas.microsoft.com/office/drawing/2014/main" val="20004"/>
                    </a:ext>
                  </a:extLst>
                </a:gridCol>
                <a:gridCol w="852407">
                  <a:extLst>
                    <a:ext uri="{9D8B030D-6E8A-4147-A177-3AD203B41FA5}">
                      <a16:colId xmlns:a16="http://schemas.microsoft.com/office/drawing/2014/main" val="20005"/>
                    </a:ext>
                  </a:extLst>
                </a:gridCol>
                <a:gridCol w="929898">
                  <a:extLst>
                    <a:ext uri="{9D8B030D-6E8A-4147-A177-3AD203B41FA5}">
                      <a16:colId xmlns:a16="http://schemas.microsoft.com/office/drawing/2014/main" val="20006"/>
                    </a:ext>
                  </a:extLst>
                </a:gridCol>
                <a:gridCol w="852407">
                  <a:extLst>
                    <a:ext uri="{9D8B030D-6E8A-4147-A177-3AD203B41FA5}">
                      <a16:colId xmlns:a16="http://schemas.microsoft.com/office/drawing/2014/main" val="20007"/>
                    </a:ext>
                  </a:extLst>
                </a:gridCol>
                <a:gridCol w="929898">
                  <a:extLst>
                    <a:ext uri="{9D8B030D-6E8A-4147-A177-3AD203B41FA5}">
                      <a16:colId xmlns:a16="http://schemas.microsoft.com/office/drawing/2014/main" val="20008"/>
                    </a:ext>
                  </a:extLst>
                </a:gridCol>
                <a:gridCol w="852407">
                  <a:extLst>
                    <a:ext uri="{9D8B030D-6E8A-4147-A177-3AD203B41FA5}">
                      <a16:colId xmlns:a16="http://schemas.microsoft.com/office/drawing/2014/main" val="20009"/>
                    </a:ext>
                  </a:extLst>
                </a:gridCol>
                <a:gridCol w="852407">
                  <a:extLst>
                    <a:ext uri="{9D8B030D-6E8A-4147-A177-3AD203B41FA5}">
                      <a16:colId xmlns:a16="http://schemas.microsoft.com/office/drawing/2014/main" val="20010"/>
                    </a:ext>
                  </a:extLst>
                </a:gridCol>
              </a:tblGrid>
              <a:tr h="388343">
                <a:tc>
                  <a:txBody>
                    <a:bodyPr/>
                    <a:lstStyle/>
                    <a:p>
                      <a:pPr algn="ctr"/>
                      <a:endParaRPr lang="en-US" sz="1200" dirty="0"/>
                    </a:p>
                  </a:txBody>
                  <a:tcPr anchor="ct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10</a:t>
                      </a:r>
                    </a:p>
                  </a:txBody>
                  <a:tcPr anchor="ct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414942">
                <a:tc>
                  <a:txBody>
                    <a:bodyPr/>
                    <a:lstStyle/>
                    <a:p>
                      <a:pPr algn="ctr"/>
                      <a:endParaRPr lang="en-US" sz="1000" dirty="0"/>
                    </a:p>
                  </a:txBody>
                  <a:tcPr anchor="ct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a:t>Solid-Solid</a:t>
                      </a:r>
                    </a:p>
                    <a:p>
                      <a:pPr algn="ctr"/>
                      <a:r>
                        <a:rPr lang="en-US" sz="1000" dirty="0"/>
                        <a:t>G-G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a:t>Solid-Solid</a:t>
                      </a:r>
                    </a:p>
                    <a:p>
                      <a:pPr algn="ctr"/>
                      <a:r>
                        <a:rPr lang="en-US" sz="1000" dirty="0"/>
                        <a:t>G-U</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a:t>Solid-Liquid</a:t>
                      </a:r>
                    </a:p>
                    <a:p>
                      <a:pPr algn="ctr"/>
                      <a:r>
                        <a:rPr lang="en-US" sz="1000" dirty="0"/>
                        <a:t>G-G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a:t>SSTO</a:t>
                      </a:r>
                      <a:br>
                        <a:rPr lang="en-US" sz="1000" dirty="0"/>
                      </a:br>
                      <a:r>
                        <a:rPr lang="en-US" sz="1000" dirty="0" err="1"/>
                        <a:t>Monoprop</a:t>
                      </a:r>
                      <a:endParaRPr lang="en-US" sz="10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a:t>SSTO</a:t>
                      </a:r>
                      <a:br>
                        <a:rPr lang="en-US" sz="1000" dirty="0"/>
                      </a:br>
                      <a:r>
                        <a:rPr lang="en-US" sz="1000" dirty="0"/>
                        <a:t>Pump </a:t>
                      </a:r>
                      <a:r>
                        <a:rPr lang="en-US" sz="1000" dirty="0" err="1"/>
                        <a:t>BiProp</a:t>
                      </a:r>
                      <a:endParaRPr lang="en-US" sz="10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a:t>SSTO</a:t>
                      </a:r>
                      <a:br>
                        <a:rPr lang="en-US" sz="1000" dirty="0"/>
                      </a:br>
                      <a:r>
                        <a:rPr lang="en-US" sz="1000" dirty="0"/>
                        <a:t>Reg. </a:t>
                      </a:r>
                      <a:r>
                        <a:rPr lang="en-US" sz="1000" dirty="0" err="1"/>
                        <a:t>BiProp</a:t>
                      </a:r>
                      <a:endParaRPr lang="en-US" sz="10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a:t>SSTO</a:t>
                      </a:r>
                      <a:br>
                        <a:rPr lang="en-US" sz="1000" dirty="0"/>
                      </a:br>
                      <a:r>
                        <a:rPr lang="en-US" sz="1000" dirty="0"/>
                        <a:t>Hybrid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err="1"/>
                        <a:t>Hyb-Hyb</a:t>
                      </a:r>
                      <a:br>
                        <a:rPr lang="en-US" sz="1000" dirty="0"/>
                      </a:br>
                      <a:r>
                        <a:rPr lang="en-US" sz="1000" dirty="0"/>
                        <a:t>G-G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err="1"/>
                        <a:t>Hyb</a:t>
                      </a:r>
                      <a:r>
                        <a:rPr lang="en-US" sz="1000" dirty="0"/>
                        <a:t>-Solid</a:t>
                      </a:r>
                      <a:br>
                        <a:rPr lang="en-US" sz="1000" dirty="0"/>
                      </a:br>
                      <a:r>
                        <a:rPr lang="en-US" sz="1000" dirty="0"/>
                        <a:t>G-G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err="1"/>
                        <a:t>BiProp-BiProp</a:t>
                      </a:r>
                      <a:br>
                        <a:rPr lang="en-US" sz="1000" dirty="0"/>
                      </a:br>
                      <a:r>
                        <a:rPr lang="en-US" sz="1000" dirty="0"/>
                        <a:t>G-G</a:t>
                      </a:r>
                    </a:p>
                  </a:txBody>
                  <a:tcPr anchor="ct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3053545">
                <a:tc>
                  <a:txBody>
                    <a:bodyPr/>
                    <a:lstStyle/>
                    <a:p>
                      <a:pPr algn="ctr"/>
                      <a:endParaRPr lang="en-US" sz="1200" dirty="0"/>
                    </a:p>
                  </a:txBody>
                  <a:tcPr anchor="ctr">
                    <a:lnL w="12700" cmpd="sng">
                      <a:noFill/>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388343">
                <a:tc>
                  <a:txBody>
                    <a:bodyPr/>
                    <a:lstStyle/>
                    <a:p>
                      <a:pPr algn="ctr"/>
                      <a:r>
                        <a:rPr lang="en-US" sz="1050" dirty="0"/>
                        <a:t>Score</a:t>
                      </a:r>
                    </a:p>
                  </a:txBody>
                  <a:tcPr marL="0" marR="0" anchor="ctr">
                    <a:lnL w="12700" cmpd="sng">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200" dirty="0"/>
                        <a:t>0.60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0.54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0.32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60000"/>
                        <a:lumOff val="4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0.52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0.79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0.76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0.76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0.621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0.52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0.57</a:t>
                      </a:r>
                    </a:p>
                  </a:txBody>
                  <a:tcPr anchor="ct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CC"/>
                    </a:solidFill>
                  </a:tcPr>
                </a:tc>
                <a:extLst>
                  <a:ext uri="{0D108BD9-81ED-4DB2-BD59-A6C34878D82A}">
                    <a16:rowId xmlns:a16="http://schemas.microsoft.com/office/drawing/2014/main" val="10003"/>
                  </a:ext>
                </a:extLst>
              </a:tr>
              <a:tr h="388343">
                <a:tc>
                  <a:txBody>
                    <a:bodyPr/>
                    <a:lstStyle/>
                    <a:p>
                      <a:pPr algn="ctr"/>
                      <a:r>
                        <a:rPr lang="en-US" sz="1050" dirty="0"/>
                        <a:t>GLOM</a:t>
                      </a:r>
                    </a:p>
                  </a:txBody>
                  <a:tcPr marL="0" marR="0" anchor="ctr">
                    <a:lnL w="12700" cmpd="sng">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a:r>
                        <a:rPr lang="en-US" sz="1200" dirty="0"/>
                        <a:t>176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158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237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2">
                        <a:lumMod val="60000"/>
                        <a:lumOff val="4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276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2">
                        <a:lumMod val="60000"/>
                        <a:lumOff val="4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182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187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166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173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157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190</a:t>
                      </a:r>
                    </a:p>
                  </a:txBody>
                  <a:tcPr anchor="ct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extLst>
                  <a:ext uri="{0D108BD9-81ED-4DB2-BD59-A6C34878D82A}">
                    <a16:rowId xmlns:a16="http://schemas.microsoft.com/office/drawing/2014/main" val="10004"/>
                  </a:ext>
                </a:extLst>
              </a:tr>
              <a:tr h="388343">
                <a:tc>
                  <a:txBody>
                    <a:bodyPr/>
                    <a:lstStyle/>
                    <a:p>
                      <a:pPr algn="ctr"/>
                      <a:r>
                        <a:rPr lang="en-US" sz="1050" dirty="0"/>
                        <a:t>Length</a:t>
                      </a:r>
                    </a:p>
                  </a:txBody>
                  <a:tcPr marL="0" marR="0" anchor="ct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dirty="0"/>
                        <a:t>1.88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1.98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2.09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2.76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60000"/>
                        <a:lumOff val="4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2.04m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2.29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2.16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2.78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60000"/>
                        <a:lumOff val="4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2.21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2.84 m</a:t>
                      </a:r>
                    </a:p>
                  </a:txBody>
                  <a:tcPr anchor="ct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accent2">
                        <a:lumMod val="60000"/>
                        <a:lumOff val="40000"/>
                      </a:schemeClr>
                    </a:solidFill>
                  </a:tcPr>
                </a:tc>
                <a:extLst>
                  <a:ext uri="{0D108BD9-81ED-4DB2-BD59-A6C34878D82A}">
                    <a16:rowId xmlns:a16="http://schemas.microsoft.com/office/drawing/2014/main" val="10005"/>
                  </a:ext>
                </a:extLst>
              </a:tr>
              <a:tr h="388343">
                <a:tc>
                  <a:txBody>
                    <a:bodyPr/>
                    <a:lstStyle/>
                    <a:p>
                      <a:pPr algn="ctr"/>
                      <a:r>
                        <a:rPr lang="en-US" sz="1050" dirty="0"/>
                        <a:t>AFT</a:t>
                      </a:r>
                    </a:p>
                  </a:txBody>
                  <a:tcPr marL="0" marR="0" anchor="ct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dirty="0"/>
                        <a:t>-40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-40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+17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60000"/>
                        <a:lumOff val="4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+8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60000"/>
                        <a:lumOff val="4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-37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-37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-66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-66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-40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-37 C</a:t>
                      </a:r>
                    </a:p>
                  </a:txBody>
                  <a:tcPr anchor="ct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FFFFCC"/>
                    </a:solidFill>
                  </a:tcPr>
                </a:tc>
                <a:extLst>
                  <a:ext uri="{0D108BD9-81ED-4DB2-BD59-A6C34878D82A}">
                    <a16:rowId xmlns:a16="http://schemas.microsoft.com/office/drawing/2014/main" val="10006"/>
                  </a:ext>
                </a:extLst>
              </a:tr>
            </a:tbl>
          </a:graphicData>
        </a:graphic>
      </p:graphicFrame>
      <p:sp>
        <p:nvSpPr>
          <p:cNvPr id="9" name="TextBox 8">
            <a:extLst>
              <a:ext uri="{FF2B5EF4-FFF2-40B4-BE49-F238E27FC236}">
                <a16:creationId xmlns:a16="http://schemas.microsoft.com/office/drawing/2014/main" id="{C9EAB215-EFF7-4DBB-B6EB-9C61A6971887}"/>
              </a:ext>
            </a:extLst>
          </p:cNvPr>
          <p:cNvSpPr txBox="1"/>
          <p:nvPr/>
        </p:nvSpPr>
        <p:spPr>
          <a:xfrm>
            <a:off x="126522" y="5623440"/>
            <a:ext cx="2499655" cy="861774"/>
          </a:xfrm>
          <a:prstGeom prst="rect">
            <a:avLst/>
          </a:prstGeom>
          <a:noFill/>
        </p:spPr>
        <p:txBody>
          <a:bodyPr wrap="square" rtlCol="0">
            <a:spAutoFit/>
          </a:bodyPr>
          <a:lstStyle/>
          <a:p>
            <a:r>
              <a:rPr lang="en-US" sz="1000" dirty="0"/>
              <a:t>GLOM – Gross Lift Off Mass</a:t>
            </a:r>
          </a:p>
          <a:p>
            <a:endParaRPr lang="en-US" sz="1000" dirty="0"/>
          </a:p>
          <a:p>
            <a:endParaRPr lang="en-US" sz="1000" dirty="0"/>
          </a:p>
          <a:p>
            <a:endParaRPr lang="en-US" sz="1000" dirty="0"/>
          </a:p>
          <a:p>
            <a:r>
              <a:rPr lang="en-US" sz="1000" dirty="0"/>
              <a:t>AFT – Allowable Flight temperature</a:t>
            </a:r>
          </a:p>
        </p:txBody>
      </p:sp>
    </p:spTree>
    <p:extLst>
      <p:ext uri="{BB962C8B-B14F-4D97-AF65-F5344CB8AC3E}">
        <p14:creationId xmlns:p14="http://schemas.microsoft.com/office/powerpoint/2010/main" val="1685354774"/>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itle 1"/>
          <p:cNvSpPr>
            <a:spLocks noGrp="1"/>
          </p:cNvSpPr>
          <p:nvPr>
            <p:ph type="title"/>
          </p:nvPr>
        </p:nvSpPr>
        <p:spPr/>
        <p:txBody>
          <a:bodyPr>
            <a:normAutofit fontScale="90000"/>
          </a:bodyPr>
          <a:lstStyle/>
          <a:p>
            <a:r>
              <a:rPr lang="en-US" altLang="en-US" sz="2800" dirty="0"/>
              <a:t>[FY15]Current Options Under Consideration</a:t>
            </a:r>
            <a:br>
              <a:rPr lang="en-US" altLang="en-US" sz="2800" dirty="0"/>
            </a:br>
            <a:r>
              <a:rPr lang="en-US" altLang="en-US" sz="1400" dirty="0"/>
              <a:t>(Shotwell 2016)</a:t>
            </a:r>
            <a:endParaRPr lang="en-US" altLang="en-US" sz="2800" dirty="0"/>
          </a:p>
        </p:txBody>
      </p:sp>
      <p:sp>
        <p:nvSpPr>
          <p:cNvPr id="7175" name="TextBox 2"/>
          <p:cNvSpPr txBox="1">
            <a:spLocks noChangeArrowheads="1"/>
          </p:cNvSpPr>
          <p:nvPr/>
        </p:nvSpPr>
        <p:spPr bwMode="auto">
          <a:xfrm>
            <a:off x="283579" y="1093835"/>
            <a:ext cx="195478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1600" b="1" dirty="0">
                <a:latin typeface="Arial" panose="020B0604020202020204" pitchFamily="34" charset="0"/>
              </a:rPr>
              <a:t>14kg Payload, 30cm Reference OS</a:t>
            </a:r>
          </a:p>
        </p:txBody>
      </p:sp>
      <p:graphicFrame>
        <p:nvGraphicFramePr>
          <p:cNvPr id="8" name="Table 7"/>
          <p:cNvGraphicFramePr>
            <a:graphicFrameLocks noGrp="1"/>
          </p:cNvGraphicFramePr>
          <p:nvPr>
            <p:extLst>
              <p:ext uri="{D42A27DB-BD31-4B8C-83A1-F6EECF244321}">
                <p14:modId xmlns:p14="http://schemas.microsoft.com/office/powerpoint/2010/main" val="3070749962"/>
              </p:ext>
            </p:extLst>
          </p:nvPr>
        </p:nvGraphicFramePr>
        <p:xfrm>
          <a:off x="2626178" y="598498"/>
          <a:ext cx="7384609" cy="5908195"/>
        </p:xfrm>
        <a:graphic>
          <a:graphicData uri="http://schemas.openxmlformats.org/drawingml/2006/table">
            <a:tbl>
              <a:tblPr firstRow="1" bandRow="1">
                <a:tableStyleId>{5940675A-B579-460E-94D1-54222C63F5DA}</a:tableStyleId>
              </a:tblPr>
              <a:tblGrid>
                <a:gridCol w="706373">
                  <a:extLst>
                    <a:ext uri="{9D8B030D-6E8A-4147-A177-3AD203B41FA5}">
                      <a16:colId xmlns:a16="http://schemas.microsoft.com/office/drawing/2014/main" val="20000"/>
                    </a:ext>
                  </a:extLst>
                </a:gridCol>
                <a:gridCol w="979925">
                  <a:extLst>
                    <a:ext uri="{9D8B030D-6E8A-4147-A177-3AD203B41FA5}">
                      <a16:colId xmlns:a16="http://schemas.microsoft.com/office/drawing/2014/main" val="20001"/>
                    </a:ext>
                  </a:extLst>
                </a:gridCol>
                <a:gridCol w="883722">
                  <a:extLst>
                    <a:ext uri="{9D8B030D-6E8A-4147-A177-3AD203B41FA5}">
                      <a16:colId xmlns:a16="http://schemas.microsoft.com/office/drawing/2014/main" val="20002"/>
                    </a:ext>
                  </a:extLst>
                </a:gridCol>
                <a:gridCol w="1040080">
                  <a:extLst>
                    <a:ext uri="{9D8B030D-6E8A-4147-A177-3AD203B41FA5}">
                      <a16:colId xmlns:a16="http://schemas.microsoft.com/office/drawing/2014/main" val="20003"/>
                    </a:ext>
                  </a:extLst>
                </a:gridCol>
                <a:gridCol w="926276">
                  <a:extLst>
                    <a:ext uri="{9D8B030D-6E8A-4147-A177-3AD203B41FA5}">
                      <a16:colId xmlns:a16="http://schemas.microsoft.com/office/drawing/2014/main" val="20004"/>
                    </a:ext>
                  </a:extLst>
                </a:gridCol>
                <a:gridCol w="985652">
                  <a:extLst>
                    <a:ext uri="{9D8B030D-6E8A-4147-A177-3AD203B41FA5}">
                      <a16:colId xmlns:a16="http://schemas.microsoft.com/office/drawing/2014/main" val="20005"/>
                    </a:ext>
                  </a:extLst>
                </a:gridCol>
                <a:gridCol w="983807">
                  <a:extLst>
                    <a:ext uri="{9D8B030D-6E8A-4147-A177-3AD203B41FA5}">
                      <a16:colId xmlns:a16="http://schemas.microsoft.com/office/drawing/2014/main" val="20006"/>
                    </a:ext>
                  </a:extLst>
                </a:gridCol>
                <a:gridCol w="878774">
                  <a:extLst>
                    <a:ext uri="{9D8B030D-6E8A-4147-A177-3AD203B41FA5}">
                      <a16:colId xmlns:a16="http://schemas.microsoft.com/office/drawing/2014/main" val="20007"/>
                    </a:ext>
                  </a:extLst>
                </a:gridCol>
              </a:tblGrid>
              <a:tr h="400437">
                <a:tc>
                  <a:txBody>
                    <a:bodyPr/>
                    <a:lstStyle/>
                    <a:p>
                      <a:pPr algn="ctr"/>
                      <a:endParaRPr lang="en-US" sz="1200" dirty="0"/>
                    </a:p>
                  </a:txBody>
                  <a:tcPr marT="45710" marB="4571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gn="ctr"/>
                      <a:r>
                        <a:rPr lang="en-US" sz="1600" b="1" dirty="0"/>
                        <a:t>Case 1a</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5">
                        <a:lumMod val="20000"/>
                        <a:lumOff val="80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1" dirty="0"/>
                        <a:t>Case 1b</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5">
                        <a:lumMod val="20000"/>
                        <a:lumOff val="80000"/>
                      </a:schemeClr>
                    </a:solidFill>
                  </a:tcPr>
                </a:tc>
                <a:tc>
                  <a:txBody>
                    <a:bodyPr/>
                    <a:lstStyle/>
                    <a:p>
                      <a:pPr algn="ctr"/>
                      <a:r>
                        <a:rPr lang="en-US" sz="1600" b="1" dirty="0"/>
                        <a:t>Case 2a</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5">
                        <a:lumMod val="20000"/>
                        <a:lumOff val="80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1" dirty="0"/>
                        <a:t>Case 2b</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5">
                        <a:lumMod val="20000"/>
                        <a:lumOff val="80000"/>
                      </a:schemeClr>
                    </a:solidFill>
                  </a:tcPr>
                </a:tc>
                <a:tc>
                  <a:txBody>
                    <a:bodyPr/>
                    <a:lstStyle/>
                    <a:p>
                      <a:pPr algn="ctr"/>
                      <a:r>
                        <a:rPr lang="en-US" sz="1600" b="1" dirty="0"/>
                        <a:t>Case 5</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4">
                        <a:lumMod val="20000"/>
                        <a:lumOff val="80000"/>
                      </a:schemeClr>
                    </a:solidFill>
                  </a:tcPr>
                </a:tc>
                <a:tc>
                  <a:txBody>
                    <a:bodyPr/>
                    <a:lstStyle/>
                    <a:p>
                      <a:pPr algn="ctr"/>
                      <a:r>
                        <a:rPr lang="en-US" sz="1600" b="1" dirty="0"/>
                        <a:t>Case 6</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4">
                        <a:lumMod val="20000"/>
                        <a:lumOff val="80000"/>
                      </a:schemeClr>
                    </a:solidFill>
                  </a:tcPr>
                </a:tc>
                <a:tc>
                  <a:txBody>
                    <a:bodyPr/>
                    <a:lstStyle/>
                    <a:p>
                      <a:pPr algn="ctr"/>
                      <a:r>
                        <a:rPr lang="en-US" sz="1600" b="1" dirty="0"/>
                        <a:t>Case 7</a:t>
                      </a:r>
                    </a:p>
                  </a:txBody>
                  <a:tcPr marT="45710" marB="4571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4">
                        <a:lumMod val="20000"/>
                        <a:lumOff val="80000"/>
                      </a:schemeClr>
                    </a:solidFill>
                  </a:tcPr>
                </a:tc>
                <a:extLst>
                  <a:ext uri="{0D108BD9-81ED-4DB2-BD59-A6C34878D82A}">
                    <a16:rowId xmlns:a16="http://schemas.microsoft.com/office/drawing/2014/main" val="10000"/>
                  </a:ext>
                </a:extLst>
              </a:tr>
              <a:tr h="681319">
                <a:tc>
                  <a:txBody>
                    <a:bodyPr/>
                    <a:lstStyle/>
                    <a:p>
                      <a:pPr algn="ctr"/>
                      <a:endParaRPr lang="en-US" sz="1000" dirty="0"/>
                    </a:p>
                  </a:txBody>
                  <a:tcPr marT="45710" marB="4571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Solid-Solid</a:t>
                      </a:r>
                    </a:p>
                    <a:p>
                      <a:pPr algn="ctr"/>
                      <a:r>
                        <a:rPr lang="en-US" sz="1200" dirty="0"/>
                        <a:t>G-G</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Fixed Solid-Solid</a:t>
                      </a:r>
                    </a:p>
                    <a:p>
                      <a:pPr algn="ctr"/>
                      <a:r>
                        <a:rPr lang="en-US" sz="1200" dirty="0"/>
                        <a:t>G-G</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Solid-Solid</a:t>
                      </a:r>
                    </a:p>
                    <a:p>
                      <a:pPr algn="ctr"/>
                      <a:r>
                        <a:rPr lang="en-US" sz="1200" dirty="0"/>
                        <a:t>G-U</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Fixed Solid-Solid</a:t>
                      </a:r>
                    </a:p>
                    <a:p>
                      <a:pPr algn="ctr"/>
                      <a:r>
                        <a:rPr lang="en-US" sz="1200" dirty="0"/>
                        <a:t>G-U</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SSTO</a:t>
                      </a:r>
                      <a:br>
                        <a:rPr lang="en-US" sz="1200" dirty="0"/>
                      </a:br>
                      <a:r>
                        <a:rPr lang="en-US" sz="1200" dirty="0"/>
                        <a:t>Pump </a:t>
                      </a:r>
                      <a:r>
                        <a:rPr lang="en-US" sz="1200" dirty="0" err="1"/>
                        <a:t>BiProp</a:t>
                      </a:r>
                      <a:endParaRPr lang="en-US" sz="1200" dirty="0"/>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SSTO</a:t>
                      </a:r>
                      <a:br>
                        <a:rPr lang="en-US" sz="1200" dirty="0"/>
                      </a:br>
                      <a:r>
                        <a:rPr lang="en-US" sz="1200" dirty="0"/>
                        <a:t>Reg. </a:t>
                      </a:r>
                      <a:r>
                        <a:rPr lang="en-US" sz="1200" dirty="0" err="1"/>
                        <a:t>BiProp</a:t>
                      </a:r>
                      <a:endParaRPr lang="en-US" sz="1200" dirty="0"/>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SSTO</a:t>
                      </a:r>
                      <a:br>
                        <a:rPr lang="en-US" sz="1200" dirty="0"/>
                      </a:br>
                      <a:r>
                        <a:rPr lang="en-US" sz="1200" dirty="0"/>
                        <a:t>Hybrid</a:t>
                      </a:r>
                    </a:p>
                  </a:txBody>
                  <a:tcPr marT="45710" marB="4571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3050857">
                <a:tc>
                  <a:txBody>
                    <a:bodyPr/>
                    <a:lstStyle/>
                    <a:p>
                      <a:pPr algn="ctr"/>
                      <a:endParaRPr lang="en-US" sz="1200" dirty="0"/>
                    </a:p>
                  </a:txBody>
                  <a:tcPr marT="45710" marB="4571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a:p>
                  </a:txBody>
                  <a:tcPr marT="45710" marB="4571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510478">
                <a:tc>
                  <a:txBody>
                    <a:bodyPr/>
                    <a:lstStyle/>
                    <a:p>
                      <a:pPr algn="ctr"/>
                      <a:r>
                        <a:rPr lang="en-US" sz="1100" dirty="0"/>
                        <a:t>Max OS</a:t>
                      </a:r>
                    </a:p>
                  </a:txBody>
                  <a:tcPr marL="0" marR="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40000"/>
                        <a:lumOff val="60000"/>
                      </a:schemeClr>
                    </a:solidFill>
                  </a:tcPr>
                </a:tc>
                <a:tc gridSpan="7">
                  <a:txBody>
                    <a:bodyPr/>
                    <a:lstStyle/>
                    <a:p>
                      <a:pPr algn="ctr"/>
                      <a:r>
                        <a:rPr lang="en-US" sz="1400" b="1" dirty="0"/>
                        <a:t>OS can grow up to</a:t>
                      </a:r>
                      <a:r>
                        <a:rPr lang="en-US" sz="1400" b="1" baseline="0" dirty="0"/>
                        <a:t> ~ 30 cm diameter without fairing (stay under max case diameter)</a:t>
                      </a:r>
                      <a:endParaRPr lang="en-US" sz="1400" b="1" dirty="0"/>
                    </a:p>
                  </a:txBody>
                  <a:tcPr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40000"/>
                        <a:lumOff val="60000"/>
                      </a:schemeClr>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3"/>
                  </a:ext>
                </a:extLst>
              </a:tr>
              <a:tr h="285169">
                <a:tc>
                  <a:txBody>
                    <a:bodyPr/>
                    <a:lstStyle/>
                    <a:p>
                      <a:pPr algn="ctr"/>
                      <a:r>
                        <a:rPr lang="en-US" sz="1000" dirty="0"/>
                        <a:t>GLOM</a:t>
                      </a:r>
                    </a:p>
                  </a:txBody>
                  <a:tcPr marL="0" marR="0" marT="45710" marB="4571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a:r>
                        <a:rPr lang="en-US" sz="1600" dirty="0">
                          <a:solidFill>
                            <a:schemeClr val="tx1"/>
                          </a:solidFill>
                        </a:rPr>
                        <a:t>318.8</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6">
                        <a:lumMod val="20000"/>
                        <a:lumOff val="80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solidFill>
                            <a:schemeClr val="tx1"/>
                          </a:solidFill>
                        </a:rPr>
                        <a:t>341.5</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6">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600" dirty="0">
                          <a:solidFill>
                            <a:schemeClr val="tx1"/>
                          </a:solidFill>
                        </a:rPr>
                        <a:t>274.1</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6">
                        <a:lumMod val="20000"/>
                        <a:lumOff val="80000"/>
                      </a:schemeClr>
                    </a:solidFill>
                  </a:tcPr>
                </a:tc>
                <a:tc>
                  <a:txBody>
                    <a:bodyPr/>
                    <a:lstStyle/>
                    <a:p>
                      <a:r>
                        <a:rPr lang="en-US" sz="1600" dirty="0"/>
                        <a:t>297.1</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6">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600" dirty="0"/>
                        <a:t>255.0</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6">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600" dirty="0">
                          <a:solidFill>
                            <a:schemeClr val="tx1"/>
                          </a:solidFill>
                        </a:rPr>
                        <a:t>269.8</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6">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600" dirty="0">
                          <a:solidFill>
                            <a:schemeClr val="tx1"/>
                          </a:solidFill>
                        </a:rPr>
                        <a:t>219.1</a:t>
                      </a:r>
                    </a:p>
                  </a:txBody>
                  <a:tcPr marT="45710" marB="4571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6">
                        <a:lumMod val="20000"/>
                        <a:lumOff val="80000"/>
                      </a:schemeClr>
                    </a:solidFill>
                  </a:tcPr>
                </a:tc>
                <a:extLst>
                  <a:ext uri="{0D108BD9-81ED-4DB2-BD59-A6C34878D82A}">
                    <a16:rowId xmlns:a16="http://schemas.microsoft.com/office/drawing/2014/main" val="10004"/>
                  </a:ext>
                </a:extLst>
              </a:tr>
              <a:tr h="258668">
                <a:tc>
                  <a:txBody>
                    <a:bodyPr/>
                    <a:lstStyle/>
                    <a:p>
                      <a:pPr algn="ctr"/>
                      <a:r>
                        <a:rPr lang="en-US" sz="1000" dirty="0"/>
                        <a:t>Length</a:t>
                      </a:r>
                    </a:p>
                  </a:txBody>
                  <a:tcPr marL="0" marR="0" marT="45710" marB="4571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400" dirty="0">
                          <a:solidFill>
                            <a:schemeClr val="tx1"/>
                          </a:solidFill>
                        </a:rPr>
                        <a:t>2.64 m</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5">
                        <a:lumMod val="20000"/>
                        <a:lumOff val="80000"/>
                      </a:schemeClr>
                    </a:solidFill>
                  </a:tcPr>
                </a:tc>
                <a:tc>
                  <a:txBody>
                    <a:bodyPr/>
                    <a:lstStyle/>
                    <a:p>
                      <a:r>
                        <a:rPr lang="en-US" sz="1400" baseline="0" dirty="0">
                          <a:solidFill>
                            <a:schemeClr val="tx1"/>
                          </a:solidFill>
                        </a:rPr>
                        <a:t>2.96 m</a:t>
                      </a:r>
                      <a:endParaRPr lang="en-US" sz="1400" dirty="0">
                        <a:solidFill>
                          <a:schemeClr val="tx1"/>
                        </a:solidFill>
                      </a:endParaRP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5">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400" dirty="0">
                          <a:solidFill>
                            <a:schemeClr val="tx1"/>
                          </a:solidFill>
                        </a:rPr>
                        <a:t>2.51 m</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5">
                        <a:lumMod val="20000"/>
                        <a:lumOff val="80000"/>
                      </a:schemeClr>
                    </a:solidFill>
                  </a:tcPr>
                </a:tc>
                <a:tc>
                  <a:txBody>
                    <a:bodyPr/>
                    <a:lstStyle/>
                    <a:p>
                      <a:r>
                        <a:rPr lang="en-US" sz="1400" dirty="0">
                          <a:solidFill>
                            <a:schemeClr val="tx1"/>
                          </a:solidFill>
                        </a:rPr>
                        <a:t>2.87 m</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5">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400" dirty="0">
                          <a:solidFill>
                            <a:schemeClr val="tx1"/>
                          </a:solidFill>
                        </a:rPr>
                        <a:t>3.21 m</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5">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400" dirty="0">
                          <a:solidFill>
                            <a:schemeClr val="tx1"/>
                          </a:solidFill>
                        </a:rPr>
                        <a:t>3.39 m</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5">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400" dirty="0">
                          <a:solidFill>
                            <a:schemeClr val="tx1"/>
                          </a:solidFill>
                        </a:rPr>
                        <a:t>2.89 m</a:t>
                      </a:r>
                    </a:p>
                  </a:txBody>
                  <a:tcPr marT="45710" marB="4571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0005"/>
                  </a:ext>
                </a:extLst>
              </a:tr>
              <a:tr h="203269">
                <a:tc>
                  <a:txBody>
                    <a:bodyPr/>
                    <a:lstStyle/>
                    <a:p>
                      <a:pPr algn="ctr"/>
                      <a:r>
                        <a:rPr lang="en-US" sz="1000" dirty="0"/>
                        <a:t>AFT</a:t>
                      </a:r>
                    </a:p>
                  </a:txBody>
                  <a:tcPr marL="0" marR="0" marT="45710" marB="4571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400" dirty="0">
                          <a:solidFill>
                            <a:schemeClr val="tx1"/>
                          </a:solidFill>
                        </a:rPr>
                        <a:t>-58 C</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solidFill>
                            <a:schemeClr val="tx1"/>
                          </a:solidFill>
                        </a:rPr>
                        <a:t>-58 C</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400" dirty="0">
                          <a:solidFill>
                            <a:schemeClr val="tx1"/>
                          </a:solidFill>
                        </a:rPr>
                        <a:t>-58 C</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solidFill>
                            <a:schemeClr val="tx1"/>
                          </a:solidFill>
                        </a:rPr>
                        <a:t>-58 C</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400" dirty="0"/>
                        <a:t>-90/-44 C</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400" dirty="0">
                          <a:solidFill>
                            <a:schemeClr val="tx1"/>
                          </a:solidFill>
                        </a:rPr>
                        <a:t>-90/-44 C</a:t>
                      </a:r>
                    </a:p>
                  </a:txBody>
                  <a:tcPr marT="45710" marB="4571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-90/-66 C</a:t>
                      </a:r>
                    </a:p>
                  </a:txBody>
                  <a:tcPr marT="45710" marB="4571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mpd="sng">
                      <a:noFill/>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6"/>
                  </a:ext>
                </a:extLst>
              </a:tr>
            </a:tbl>
          </a:graphicData>
        </a:graphic>
      </p:graphicFrame>
      <p:sp>
        <p:nvSpPr>
          <p:cNvPr id="3" name="TextBox 2"/>
          <p:cNvSpPr txBox="1"/>
          <p:nvPr/>
        </p:nvSpPr>
        <p:spPr>
          <a:xfrm>
            <a:off x="6651452" y="6054327"/>
            <a:ext cx="3852041" cy="276999"/>
          </a:xfrm>
          <a:prstGeom prst="rect">
            <a:avLst/>
          </a:prstGeom>
          <a:noFill/>
        </p:spPr>
        <p:txBody>
          <a:bodyPr wrap="square" rtlCol="0">
            <a:spAutoFit/>
          </a:bodyPr>
          <a:lstStyle/>
          <a:p>
            <a:r>
              <a:rPr lang="en-US" sz="1200" b="1" dirty="0"/>
              <a:t>(Temp limit if frozen, temp limit if not frozen)</a:t>
            </a:r>
          </a:p>
        </p:txBody>
      </p:sp>
      <p:pic>
        <p:nvPicPr>
          <p:cNvPr id="17" name="Content Placeholder 10"/>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bwMode="auto">
          <a:xfrm>
            <a:off x="9338171" y="2571033"/>
            <a:ext cx="348523" cy="2411204"/>
          </a:xfrm>
          <a:prstGeom prst="rect">
            <a:avLst/>
          </a:prstGeom>
          <a:noFill/>
          <a:ln w="9525">
            <a:noFill/>
            <a:miter lim="800000"/>
            <a:headEnd/>
            <a:tailEnd/>
          </a:ln>
        </p:spPr>
      </p:pic>
      <p:pic>
        <p:nvPicPr>
          <p:cNvPr id="18" name="Content Placeholder 10"/>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bwMode="auto">
          <a:xfrm>
            <a:off x="8477735" y="2179831"/>
            <a:ext cx="334297" cy="2802406"/>
          </a:xfrm>
          <a:prstGeom prst="rect">
            <a:avLst/>
          </a:prstGeom>
          <a:noFill/>
          <a:ln w="9525">
            <a:noFill/>
            <a:miter lim="800000"/>
            <a:headEnd/>
            <a:tailEnd/>
          </a:ln>
        </p:spPr>
      </p:pic>
      <p:pic>
        <p:nvPicPr>
          <p:cNvPr id="19" name="Content Placeholder 10"/>
          <p:cNvPicPr>
            <a:picLocks noChangeAspect="1"/>
          </p:cNvPicPr>
          <p:nvPr/>
        </p:nvPicPr>
        <p:blipFill rotWithShape="1">
          <a:blip r:embed="rId5" cstate="print">
            <a:extLst>
              <a:ext uri="{28A0092B-C50C-407E-A947-70E740481C1C}">
                <a14:useLocalDpi xmlns:a14="http://schemas.microsoft.com/office/drawing/2010/main" val="0"/>
              </a:ext>
            </a:extLst>
          </a:blip>
          <a:srcRect/>
          <a:stretch/>
        </p:blipFill>
        <p:spPr bwMode="auto">
          <a:xfrm>
            <a:off x="7471423" y="2336315"/>
            <a:ext cx="327184" cy="2645923"/>
          </a:xfrm>
          <a:prstGeom prst="rect">
            <a:avLst/>
          </a:prstGeom>
          <a:noFill/>
          <a:ln w="9525">
            <a:noFill/>
            <a:miter lim="800000"/>
            <a:headEnd/>
            <a:tailEnd/>
          </a:ln>
        </p:spPr>
      </p:pic>
      <p:pic>
        <p:nvPicPr>
          <p:cNvPr id="20" name="Content Placeholder 10"/>
          <p:cNvPicPr>
            <a:picLocks noChangeAspect="1"/>
          </p:cNvPicPr>
          <p:nvPr/>
        </p:nvPicPr>
        <p:blipFill rotWithShape="1">
          <a:blip r:embed="rId6" cstate="print">
            <a:extLst>
              <a:ext uri="{28A0092B-C50C-407E-A947-70E740481C1C}">
                <a14:useLocalDpi xmlns:a14="http://schemas.microsoft.com/office/drawing/2010/main" val="0"/>
              </a:ext>
            </a:extLst>
          </a:blip>
          <a:srcRect/>
          <a:stretch/>
        </p:blipFill>
        <p:spPr bwMode="auto">
          <a:xfrm>
            <a:off x="6484304" y="2585257"/>
            <a:ext cx="334297" cy="2396981"/>
          </a:xfrm>
          <a:prstGeom prst="rect">
            <a:avLst/>
          </a:prstGeom>
          <a:noFill/>
          <a:ln w="9525">
            <a:noFill/>
            <a:miter lim="800000"/>
            <a:headEnd/>
            <a:tailEnd/>
          </a:ln>
        </p:spPr>
      </p:pic>
      <p:pic>
        <p:nvPicPr>
          <p:cNvPr id="21" name="Content Placeholder 10"/>
          <p:cNvPicPr>
            <a:picLocks noChangeAspect="1"/>
          </p:cNvPicPr>
          <p:nvPr/>
        </p:nvPicPr>
        <p:blipFill rotWithShape="1">
          <a:blip r:embed="rId7" cstate="print">
            <a:extLst>
              <a:ext uri="{28A0092B-C50C-407E-A947-70E740481C1C}">
                <a14:useLocalDpi xmlns:a14="http://schemas.microsoft.com/office/drawing/2010/main" val="0"/>
              </a:ext>
            </a:extLst>
          </a:blip>
          <a:srcRect/>
          <a:stretch/>
        </p:blipFill>
        <p:spPr bwMode="auto">
          <a:xfrm>
            <a:off x="5532005" y="2883987"/>
            <a:ext cx="341410" cy="2098251"/>
          </a:xfrm>
          <a:prstGeom prst="rect">
            <a:avLst/>
          </a:prstGeom>
          <a:noFill/>
          <a:ln w="9525">
            <a:noFill/>
            <a:miter lim="800000"/>
            <a:headEnd/>
            <a:tailEnd/>
          </a:ln>
        </p:spPr>
      </p:pic>
      <p:pic>
        <p:nvPicPr>
          <p:cNvPr id="22" name="Content Placeholder 10"/>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bwMode="auto">
          <a:xfrm>
            <a:off x="4508110" y="2514125"/>
            <a:ext cx="341410" cy="2468113"/>
          </a:xfrm>
          <a:prstGeom prst="rect">
            <a:avLst/>
          </a:prstGeom>
          <a:noFill/>
          <a:ln w="9525">
            <a:noFill/>
            <a:miter lim="800000"/>
            <a:headEnd/>
            <a:tailEnd/>
          </a:ln>
        </p:spPr>
      </p:pic>
      <p:pic>
        <p:nvPicPr>
          <p:cNvPr id="23" name="Content Placeholder 10"/>
          <p:cNvPicPr>
            <a:picLocks noChangeAspect="1"/>
          </p:cNvPicPr>
          <p:nvPr/>
        </p:nvPicPr>
        <p:blipFill rotWithShape="1">
          <a:blip r:embed="rId9" cstate="print">
            <a:extLst>
              <a:ext uri="{28A0092B-C50C-407E-A947-70E740481C1C}">
                <a14:useLocalDpi xmlns:a14="http://schemas.microsoft.com/office/drawing/2010/main" val="0"/>
              </a:ext>
            </a:extLst>
          </a:blip>
          <a:srcRect/>
          <a:stretch/>
        </p:blipFill>
        <p:spPr bwMode="auto">
          <a:xfrm>
            <a:off x="3649420" y="2791525"/>
            <a:ext cx="341410" cy="2190712"/>
          </a:xfrm>
          <a:prstGeom prst="rect">
            <a:avLst/>
          </a:prstGeom>
          <a:noFill/>
          <a:ln w="9525">
            <a:noFill/>
            <a:miter lim="800000"/>
            <a:headEnd/>
            <a:tailEnd/>
          </a:ln>
        </p:spPr>
      </p:pic>
      <p:sp>
        <p:nvSpPr>
          <p:cNvPr id="4" name="TextBox 3">
            <a:extLst>
              <a:ext uri="{FF2B5EF4-FFF2-40B4-BE49-F238E27FC236}">
                <a16:creationId xmlns:a16="http://schemas.microsoft.com/office/drawing/2014/main" id="{352667A1-89B3-4838-AEBB-7DF7D9ACF073}"/>
              </a:ext>
            </a:extLst>
          </p:cNvPr>
          <p:cNvSpPr txBox="1"/>
          <p:nvPr/>
        </p:nvSpPr>
        <p:spPr>
          <a:xfrm>
            <a:off x="126522" y="5623440"/>
            <a:ext cx="2499655" cy="861774"/>
          </a:xfrm>
          <a:prstGeom prst="rect">
            <a:avLst/>
          </a:prstGeom>
          <a:noFill/>
        </p:spPr>
        <p:txBody>
          <a:bodyPr wrap="square" rtlCol="0">
            <a:spAutoFit/>
          </a:bodyPr>
          <a:lstStyle/>
          <a:p>
            <a:r>
              <a:rPr lang="en-US" sz="1000" dirty="0"/>
              <a:t>GLOM – Gross Lift Off Mass</a:t>
            </a:r>
          </a:p>
          <a:p>
            <a:endParaRPr lang="en-US" sz="1000" dirty="0"/>
          </a:p>
          <a:p>
            <a:endParaRPr lang="en-US" sz="1000" dirty="0"/>
          </a:p>
          <a:p>
            <a:endParaRPr lang="en-US" sz="1000" dirty="0"/>
          </a:p>
          <a:p>
            <a:r>
              <a:rPr lang="en-US" sz="1000" dirty="0"/>
              <a:t>AFT – Allowable Flight temperature</a:t>
            </a:r>
          </a:p>
        </p:txBody>
      </p:sp>
    </p:spTree>
    <p:extLst>
      <p:ext uri="{BB962C8B-B14F-4D97-AF65-F5344CB8AC3E}">
        <p14:creationId xmlns:p14="http://schemas.microsoft.com/office/powerpoint/2010/main" val="517368647"/>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996069" y="3922832"/>
            <a:ext cx="7924800" cy="2681252"/>
          </a:xfrm>
          <a:prstGeom prst="rect">
            <a:avLst/>
          </a:prstGeom>
        </p:spPr>
      </p:pic>
      <p:sp>
        <p:nvSpPr>
          <p:cNvPr id="2" name="Content Placeholder 1"/>
          <p:cNvSpPr>
            <a:spLocks noGrp="1"/>
          </p:cNvSpPr>
          <p:nvPr>
            <p:ph idx="1"/>
          </p:nvPr>
        </p:nvSpPr>
        <p:spPr>
          <a:xfrm>
            <a:off x="134294" y="796925"/>
            <a:ext cx="10000306" cy="3340185"/>
          </a:xfrm>
        </p:spPr>
        <p:txBody>
          <a:bodyPr>
            <a:normAutofit fontScale="92500" lnSpcReduction="10000"/>
          </a:bodyPr>
          <a:lstStyle/>
          <a:p>
            <a:r>
              <a:rPr lang="en-US" dirty="0"/>
              <a:t>Hybrid motor is based off of the 2016 Point of Departure Review </a:t>
            </a:r>
          </a:p>
          <a:p>
            <a:pPr lvl="1"/>
            <a:r>
              <a:rPr lang="en-US" dirty="0"/>
              <a:t>Updated for system level design changes and to incorporate results of recent analyses and testing.</a:t>
            </a:r>
          </a:p>
          <a:p>
            <a:r>
              <a:rPr lang="en-US" dirty="0"/>
              <a:t>The fuel is a wax based, liquefying hybrid fuel, developed for this application. (SP7 and the reduced regression SP7A)</a:t>
            </a:r>
          </a:p>
          <a:p>
            <a:pPr lvl="1"/>
            <a:r>
              <a:rPr lang="en-US" dirty="0"/>
              <a:t>Burn rate is dependent on oxidizer mass flux (very weak dependency on pressure and temperature)</a:t>
            </a:r>
          </a:p>
          <a:p>
            <a:pPr lvl="1"/>
            <a:r>
              <a:rPr lang="en-US" dirty="0"/>
              <a:t>Shear force from oxidizer creates instability (roll waves and droplets) in the fuel liquid layer, essentially acting as fuel injection system and increases burn rate over conventional hybrid fuels.</a:t>
            </a:r>
          </a:p>
          <a:p>
            <a:pPr marL="187325" indent="0">
              <a:buNone/>
            </a:pPr>
            <a:endParaRPr lang="en-US" dirty="0"/>
          </a:p>
        </p:txBody>
      </p:sp>
      <p:sp>
        <p:nvSpPr>
          <p:cNvPr id="3" name="Title 2"/>
          <p:cNvSpPr>
            <a:spLocks noGrp="1"/>
          </p:cNvSpPr>
          <p:nvPr>
            <p:ph type="title"/>
          </p:nvPr>
        </p:nvSpPr>
        <p:spPr/>
        <p:txBody>
          <a:bodyPr/>
          <a:lstStyle/>
          <a:p>
            <a:r>
              <a:rPr lang="en-US" dirty="0"/>
              <a:t>Hybrid Motor Overview</a:t>
            </a:r>
          </a:p>
        </p:txBody>
      </p:sp>
      <p:pic>
        <p:nvPicPr>
          <p:cNvPr id="4" name="Picture 3"/>
          <p:cNvPicPr>
            <a:picLocks noChangeAspect="1"/>
          </p:cNvPicPr>
          <p:nvPr/>
        </p:nvPicPr>
        <p:blipFill>
          <a:blip r:embed="rId4"/>
          <a:stretch>
            <a:fillRect/>
          </a:stretch>
        </p:blipFill>
        <p:spPr>
          <a:xfrm rot="5400000">
            <a:off x="7767960" y="3001640"/>
            <a:ext cx="5642210" cy="1213731"/>
          </a:xfrm>
          <a:prstGeom prst="rect">
            <a:avLst/>
          </a:prstGeom>
        </p:spPr>
      </p:pic>
      <p:sp>
        <p:nvSpPr>
          <p:cNvPr id="5" name="TextBox 4"/>
          <p:cNvSpPr txBox="1"/>
          <p:nvPr/>
        </p:nvSpPr>
        <p:spPr>
          <a:xfrm>
            <a:off x="9637522" y="6350169"/>
            <a:ext cx="1903085" cy="507831"/>
          </a:xfrm>
          <a:prstGeom prst="rect">
            <a:avLst/>
          </a:prstGeom>
          <a:noFill/>
        </p:spPr>
        <p:txBody>
          <a:bodyPr wrap="none" rtlCol="0">
            <a:spAutoFit/>
          </a:bodyPr>
          <a:lstStyle/>
          <a:p>
            <a:r>
              <a:rPr lang="en-US" dirty="0"/>
              <a:t>2016 PODR</a:t>
            </a:r>
          </a:p>
        </p:txBody>
      </p:sp>
    </p:spTree>
    <p:extLst>
      <p:ext uri="{BB962C8B-B14F-4D97-AF65-F5344CB8AC3E}">
        <p14:creationId xmlns:p14="http://schemas.microsoft.com/office/powerpoint/2010/main" val="171961432"/>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pPr marL="342900" lvl="1" indent="-342900">
              <a:buFontTx/>
              <a:buChar char="•"/>
            </a:pPr>
            <a:r>
              <a:rPr lang="en-US" dirty="0"/>
              <a:t>Space Propulsion Group, Inc. worked to developed new fuel (SP7) for operation in Mars-like temperatures</a:t>
            </a:r>
          </a:p>
          <a:p>
            <a:pPr lvl="1"/>
            <a:r>
              <a:rPr lang="en-US" dirty="0"/>
              <a:t>Tested paraffin (SP1) and SP7 with N</a:t>
            </a:r>
            <a:r>
              <a:rPr lang="en-US" baseline="-25000" dirty="0"/>
              <a:t>2</a:t>
            </a:r>
            <a:r>
              <a:rPr lang="en-US" dirty="0"/>
              <a:t>O (non toxic analog to MON) to determine performance and behavior of new fuel.</a:t>
            </a:r>
          </a:p>
          <a:p>
            <a:pPr lvl="1"/>
            <a:r>
              <a:rPr lang="en-US" dirty="0"/>
              <a:t>Tested SP7 with MON-3</a:t>
            </a:r>
          </a:p>
          <a:p>
            <a:pPr lvl="1"/>
            <a:r>
              <a:rPr lang="en-US" dirty="0"/>
              <a:t>Determined material properties of SP7, Matured processing of SP7, Initiated study into fuel/casing thermal mismatch</a:t>
            </a:r>
          </a:p>
        </p:txBody>
      </p:sp>
      <p:sp>
        <p:nvSpPr>
          <p:cNvPr id="4" name="Title 3"/>
          <p:cNvSpPr>
            <a:spLocks noGrp="1"/>
          </p:cNvSpPr>
          <p:nvPr>
            <p:ph type="title"/>
          </p:nvPr>
        </p:nvSpPr>
        <p:spPr/>
        <p:txBody>
          <a:bodyPr>
            <a:normAutofit/>
          </a:bodyPr>
          <a:lstStyle/>
          <a:p>
            <a:r>
              <a:rPr lang="en-US" dirty="0"/>
              <a:t>SPG Fuel Formulation</a:t>
            </a:r>
          </a:p>
        </p:txBody>
      </p:sp>
      <p:sp>
        <p:nvSpPr>
          <p:cNvPr id="9" name="Footer Placeholder 3"/>
          <p:cNvSpPr>
            <a:spLocks noGrp="1"/>
          </p:cNvSpPr>
          <p:nvPr>
            <p:ph type="ftr" sz="quarter" idx="4294967295"/>
          </p:nvPr>
        </p:nvSpPr>
        <p:spPr>
          <a:xfrm>
            <a:off x="5729288" y="6510338"/>
            <a:ext cx="6462712" cy="287337"/>
          </a:xfrm>
          <a:prstGeom prst="rect">
            <a:avLst/>
          </a:prstGeom>
        </p:spPr>
        <p:txBody>
          <a:bodyPr vert="horz" lIns="91440" tIns="45720" rIns="91440" bIns="45720" rtlCol="0" anchor="ctr"/>
          <a:lstStyle>
            <a:lvl1pPr algn="ctr">
              <a:defRPr lang="en-US" sz="1000" i="1" smtClean="0"/>
            </a:lvl1pPr>
          </a:lstStyle>
          <a:p>
            <a:pPr fontAlgn="base">
              <a:spcBef>
                <a:spcPct val="0"/>
              </a:spcBef>
              <a:spcAft>
                <a:spcPct val="0"/>
              </a:spcAft>
              <a:defRPr/>
            </a:pPr>
            <a:r>
              <a:rPr lang="en-US" dirty="0"/>
              <a:t>Pre-Decisional: For planning and discussion purposes only.</a:t>
            </a:r>
            <a:endParaRPr lang="en-US" dirty="0">
              <a:solidFill>
                <a:prstClr val="black">
                  <a:tint val="75000"/>
                </a:prstClr>
              </a:solidFill>
            </a:endParaRPr>
          </a:p>
        </p:txBody>
      </p:sp>
      <p:pic>
        <p:nvPicPr>
          <p:cNvPr id="2" name="Firing_04_2.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630516" y="3769858"/>
            <a:ext cx="5162653" cy="2903992"/>
          </a:xfrm>
          <a:prstGeom prst="rect">
            <a:avLst/>
          </a:prstGeom>
        </p:spPr>
      </p:pic>
      <p:pic>
        <p:nvPicPr>
          <p:cNvPr id="8" name="Picture 7">
            <a:extLst>
              <a:ext uri="{FF2B5EF4-FFF2-40B4-BE49-F238E27FC236}">
                <a16:creationId xmlns:a16="http://schemas.microsoft.com/office/drawing/2014/main" id="{DC6CE792-6543-4409-8B9C-3CF2A2DBF930}"/>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8115159" y="3769858"/>
            <a:ext cx="3329183" cy="2563270"/>
          </a:xfrm>
          <a:prstGeom prst="rect">
            <a:avLst/>
          </a:prstGeom>
        </p:spPr>
      </p:pic>
      <p:sp>
        <p:nvSpPr>
          <p:cNvPr id="3" name="TextBox 2">
            <a:extLst>
              <a:ext uri="{FF2B5EF4-FFF2-40B4-BE49-F238E27FC236}">
                <a16:creationId xmlns:a16="http://schemas.microsoft.com/office/drawing/2014/main" id="{6E88957E-2E41-4CAA-B5DA-8B56F05544B4}"/>
              </a:ext>
            </a:extLst>
          </p:cNvPr>
          <p:cNvSpPr txBox="1"/>
          <p:nvPr/>
        </p:nvSpPr>
        <p:spPr>
          <a:xfrm>
            <a:off x="639944" y="4450702"/>
            <a:ext cx="659155" cy="369332"/>
          </a:xfrm>
          <a:prstGeom prst="rect">
            <a:avLst/>
          </a:prstGeom>
          <a:noFill/>
        </p:spPr>
        <p:txBody>
          <a:bodyPr wrap="none" rtlCol="0">
            <a:spAutoFit/>
          </a:bodyPr>
          <a:lstStyle/>
          <a:p>
            <a:r>
              <a:rPr lang="en-US" dirty="0"/>
              <a:t>N2O</a:t>
            </a:r>
          </a:p>
        </p:txBody>
      </p:sp>
      <p:sp>
        <p:nvSpPr>
          <p:cNvPr id="10" name="TextBox 9">
            <a:extLst>
              <a:ext uri="{FF2B5EF4-FFF2-40B4-BE49-F238E27FC236}">
                <a16:creationId xmlns:a16="http://schemas.microsoft.com/office/drawing/2014/main" id="{01E65CB5-3564-4D01-9C5F-4433E204B421}"/>
              </a:ext>
            </a:extLst>
          </p:cNvPr>
          <p:cNvSpPr txBox="1"/>
          <p:nvPr/>
        </p:nvSpPr>
        <p:spPr>
          <a:xfrm>
            <a:off x="7124586" y="4488024"/>
            <a:ext cx="851515" cy="369332"/>
          </a:xfrm>
          <a:prstGeom prst="rect">
            <a:avLst/>
          </a:prstGeom>
          <a:noFill/>
        </p:spPr>
        <p:txBody>
          <a:bodyPr wrap="none" rtlCol="0">
            <a:spAutoFit/>
          </a:bodyPr>
          <a:lstStyle/>
          <a:p>
            <a:r>
              <a:rPr lang="en-US" dirty="0"/>
              <a:t>MON3</a:t>
            </a:r>
          </a:p>
        </p:txBody>
      </p:sp>
    </p:spTree>
    <p:extLst>
      <p:ext uri="{BB962C8B-B14F-4D97-AF65-F5344CB8AC3E}">
        <p14:creationId xmlns:p14="http://schemas.microsoft.com/office/powerpoint/2010/main" val="33584531"/>
      </p:ext>
    </p:extLst>
  </p:cSld>
  <p:clrMapOvr>
    <a:masterClrMapping/>
  </p:clrMapOvr>
  <mc:AlternateContent xmlns:mc="http://schemas.openxmlformats.org/markup-compatibility/2006" xmlns:p14="http://schemas.microsoft.com/office/powerpoint/2010/main">
    <mc:Choice Requires="p14">
      <p:transition spd="slow" p14:dur="2000" advTm="124130"/>
    </mc:Choice>
    <mc:Fallback xmlns="">
      <p:transition xmlns:p14="http://schemas.microsoft.com/office/powerpoint/2010/main" spd="slow" advTm="12413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mute="1">
                <p:cTn id="7" fill="hold" display="0">
                  <p:stCondLst>
                    <p:cond delay="indefinite"/>
                  </p:stCondLst>
                </p:cTn>
                <p:tgtEl>
                  <p:spTgt spid="2"/>
                </p:tgtEl>
              </p:cMediaNode>
            </p:video>
          </p:childTnLst>
        </p:cTn>
      </p:par>
    </p:tnLst>
  </p:timing>
  <p:extLst>
    <p:ext uri="{E180D4A7-C9FB-4DFB-919C-405C955672EB}">
      <p14:showEvtLst xmlns:p14="http://schemas.microsoft.com/office/powerpoint/2010/main">
        <p14:playEvt time="80714" objId="2"/>
        <p14:stopEvt time="92141" objId="2"/>
        <p14:playEvt time="95800" objId="2"/>
        <p14:stopEvt time="107062" objId="2"/>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7908B2B-5B6D-449D-B6F8-0232B997FB02}"/>
              </a:ext>
            </a:extLst>
          </p:cNvPr>
          <p:cNvSpPr>
            <a:spLocks noGrp="1"/>
          </p:cNvSpPr>
          <p:nvPr>
            <p:ph idx="1"/>
          </p:nvPr>
        </p:nvSpPr>
        <p:spPr>
          <a:xfrm>
            <a:off x="0" y="914400"/>
            <a:ext cx="7035282" cy="5638800"/>
          </a:xfrm>
        </p:spPr>
        <p:txBody>
          <a:bodyPr/>
          <a:lstStyle/>
          <a:p>
            <a:r>
              <a:rPr lang="en-US" dirty="0"/>
              <a:t>Testing indicated heat addition needed at the head end of the motor for combustion stability.</a:t>
            </a:r>
          </a:p>
          <a:p>
            <a:pPr lvl="1"/>
            <a:r>
              <a:rPr lang="en-US" dirty="0"/>
              <a:t>Testing with </a:t>
            </a:r>
            <a:r>
              <a:rPr lang="en-US" dirty="0" err="1"/>
              <a:t>Gox</a:t>
            </a:r>
            <a:r>
              <a:rPr lang="en-US" dirty="0"/>
              <a:t> injection confirmed heat addition necessary.</a:t>
            </a:r>
          </a:p>
          <a:p>
            <a:endParaRPr lang="en-US" dirty="0"/>
          </a:p>
          <a:p>
            <a:r>
              <a:rPr lang="en-US" dirty="0"/>
              <a:t>SPG pursued a composite overwrapped motor design.</a:t>
            </a:r>
          </a:p>
          <a:p>
            <a:pPr lvl="1"/>
            <a:r>
              <a:rPr lang="en-US" dirty="0"/>
              <a:t>Composite curing lead to a condition where the grain may not have been supported at ambient and cold conditions.</a:t>
            </a:r>
          </a:p>
          <a:p>
            <a:pPr lvl="1"/>
            <a:r>
              <a:rPr lang="en-US" dirty="0"/>
              <a:t>Flight weight motor case design to support grain in work at end of program.</a:t>
            </a:r>
          </a:p>
        </p:txBody>
      </p:sp>
      <p:sp>
        <p:nvSpPr>
          <p:cNvPr id="3" name="Title 2">
            <a:extLst>
              <a:ext uri="{FF2B5EF4-FFF2-40B4-BE49-F238E27FC236}">
                <a16:creationId xmlns:a16="http://schemas.microsoft.com/office/drawing/2014/main" id="{DE50DA03-0E35-4292-8497-E2484DE0BB23}"/>
              </a:ext>
            </a:extLst>
          </p:cNvPr>
          <p:cNvSpPr>
            <a:spLocks noGrp="1"/>
          </p:cNvSpPr>
          <p:nvPr>
            <p:ph type="title"/>
          </p:nvPr>
        </p:nvSpPr>
        <p:spPr/>
        <p:txBody>
          <a:bodyPr/>
          <a:lstStyle/>
          <a:p>
            <a:r>
              <a:rPr lang="en-US" dirty="0"/>
              <a:t>SPG Full Scale</a:t>
            </a:r>
          </a:p>
        </p:txBody>
      </p:sp>
      <p:pic>
        <p:nvPicPr>
          <p:cNvPr id="4" name="Picture 3">
            <a:extLst>
              <a:ext uri="{FF2B5EF4-FFF2-40B4-BE49-F238E27FC236}">
                <a16:creationId xmlns:a16="http://schemas.microsoft.com/office/drawing/2014/main" id="{62391E72-4C28-42DA-8D37-7F2A8908AE34}"/>
              </a:ext>
            </a:extLst>
          </p:cNvPr>
          <p:cNvPicPr>
            <a:picLocks noChangeAspect="1"/>
          </p:cNvPicPr>
          <p:nvPr/>
        </p:nvPicPr>
        <p:blipFill>
          <a:blip r:embed="rId2"/>
          <a:stretch>
            <a:fillRect/>
          </a:stretch>
        </p:blipFill>
        <p:spPr>
          <a:xfrm>
            <a:off x="8727746" y="914400"/>
            <a:ext cx="2499577" cy="2609314"/>
          </a:xfrm>
          <a:prstGeom prst="rect">
            <a:avLst/>
          </a:prstGeom>
        </p:spPr>
      </p:pic>
      <p:pic>
        <p:nvPicPr>
          <p:cNvPr id="5" name="Picture 4">
            <a:extLst>
              <a:ext uri="{FF2B5EF4-FFF2-40B4-BE49-F238E27FC236}">
                <a16:creationId xmlns:a16="http://schemas.microsoft.com/office/drawing/2014/main" id="{10944B5D-1438-440D-96B1-06D02445112A}"/>
              </a:ext>
            </a:extLst>
          </p:cNvPr>
          <p:cNvPicPr>
            <a:picLocks noChangeAspect="1"/>
          </p:cNvPicPr>
          <p:nvPr/>
        </p:nvPicPr>
        <p:blipFill>
          <a:blip r:embed="rId3"/>
          <a:stretch>
            <a:fillRect/>
          </a:stretch>
        </p:blipFill>
        <p:spPr>
          <a:xfrm>
            <a:off x="7172419" y="3523714"/>
            <a:ext cx="4381434" cy="3004659"/>
          </a:xfrm>
          <a:prstGeom prst="rect">
            <a:avLst/>
          </a:prstGeom>
        </p:spPr>
      </p:pic>
    </p:spTree>
    <p:extLst>
      <p:ext uri="{BB962C8B-B14F-4D97-AF65-F5344CB8AC3E}">
        <p14:creationId xmlns:p14="http://schemas.microsoft.com/office/powerpoint/2010/main" val="1156371464"/>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Content Placeholder 4"/>
          <p:cNvSpPr>
            <a:spLocks noGrp="1"/>
          </p:cNvSpPr>
          <p:nvPr>
            <p:ph idx="1"/>
          </p:nvPr>
        </p:nvSpPr>
        <p:spPr/>
        <p:txBody>
          <a:bodyPr/>
          <a:lstStyle/>
          <a:p>
            <a:pPr marL="0" indent="0">
              <a:buNone/>
            </a:pPr>
            <a:r>
              <a:rPr lang="en-US" sz="2200" dirty="0"/>
              <a:t>MSFC Results: Some </a:t>
            </a:r>
            <a:r>
              <a:rPr lang="en-US" sz="2200" dirty="0" err="1"/>
              <a:t>debonding</a:t>
            </a:r>
            <a:r>
              <a:rPr lang="en-US" sz="2200" dirty="0"/>
              <a:t> (case/core), no radial cracking</a:t>
            </a:r>
          </a:p>
        </p:txBody>
      </p:sp>
      <p:sp>
        <p:nvSpPr>
          <p:cNvPr id="2" name="Title 1"/>
          <p:cNvSpPr>
            <a:spLocks noGrp="1"/>
          </p:cNvSpPr>
          <p:nvPr>
            <p:ph type="title"/>
          </p:nvPr>
        </p:nvSpPr>
        <p:spPr/>
        <p:txBody>
          <a:bodyPr/>
          <a:lstStyle/>
          <a:p>
            <a:r>
              <a:rPr lang="en-US" dirty="0"/>
              <a:t>Thermal Cycling of Fuel Core Samples</a:t>
            </a:r>
          </a:p>
        </p:txBody>
      </p:sp>
      <p:sp>
        <p:nvSpPr>
          <p:cNvPr id="3" name="Slide Number Placeholder 2"/>
          <p:cNvSpPr>
            <a:spLocks noGrp="1"/>
          </p:cNvSpPr>
          <p:nvPr>
            <p:ph type="sldNum" sz="quarter" idx="4294967295"/>
          </p:nvPr>
        </p:nvSpPr>
        <p:spPr/>
        <p:txBody>
          <a:bodyPr/>
          <a:lstStyle/>
          <a:p>
            <a:pPr>
              <a:defRPr/>
            </a:pPr>
            <a:endParaRPr lang="en-US" dirty="0">
              <a:solidFill>
                <a:prstClr val="black">
                  <a:tint val="75000"/>
                </a:prstClr>
              </a:solidFill>
            </a:endParaRPr>
          </a:p>
        </p:txBody>
      </p:sp>
      <p:grpSp>
        <p:nvGrpSpPr>
          <p:cNvPr id="6" name="Group 5"/>
          <p:cNvGrpSpPr/>
          <p:nvPr/>
        </p:nvGrpSpPr>
        <p:grpSpPr>
          <a:xfrm>
            <a:off x="251907" y="1376822"/>
            <a:ext cx="6848781" cy="2753079"/>
            <a:chOff x="1187911" y="2542331"/>
            <a:chExt cx="6396852" cy="3436327"/>
          </a:xfrm>
        </p:grpSpPr>
        <p:pic>
          <p:nvPicPr>
            <p:cNvPr id="8" name="Picture 7"/>
            <p:cNvPicPr/>
            <p:nvPr/>
          </p:nvPicPr>
          <p:blipFill>
            <a:blip r:embed="rId3"/>
            <a:stretch>
              <a:fillRect/>
            </a:stretch>
          </p:blipFill>
          <p:spPr>
            <a:xfrm>
              <a:off x="1187911" y="3094481"/>
              <a:ext cx="6396852" cy="2884177"/>
            </a:xfrm>
            <a:prstGeom prst="rect">
              <a:avLst/>
            </a:prstGeom>
          </p:spPr>
        </p:pic>
        <p:grpSp>
          <p:nvGrpSpPr>
            <p:cNvPr id="4" name="Group 3"/>
            <p:cNvGrpSpPr/>
            <p:nvPr/>
          </p:nvGrpSpPr>
          <p:grpSpPr>
            <a:xfrm>
              <a:off x="1831192" y="2542331"/>
              <a:ext cx="5616848" cy="2987755"/>
              <a:chOff x="1831192" y="2542331"/>
              <a:chExt cx="5616848" cy="2987755"/>
            </a:xfrm>
          </p:grpSpPr>
          <p:cxnSp>
            <p:nvCxnSpPr>
              <p:cNvPr id="10" name="Straight Connector 9"/>
              <p:cNvCxnSpPr/>
              <p:nvPr/>
            </p:nvCxnSpPr>
            <p:spPr bwMode="auto">
              <a:xfrm flipV="1">
                <a:off x="3096882" y="3218206"/>
                <a:ext cx="0" cy="2311880"/>
              </a:xfrm>
              <a:prstGeom prst="line">
                <a:avLst/>
              </a:prstGeom>
              <a:noFill/>
              <a:ln w="38100" cap="flat" cmpd="sng" algn="ctr">
                <a:solidFill>
                  <a:schemeClr val="accent1"/>
                </a:solidFill>
                <a:prstDash val="solid"/>
                <a:round/>
                <a:headEnd type="none" w="med" len="med"/>
                <a:tailEnd type="none" w="med" len="med"/>
              </a:ln>
              <a:effectLst/>
            </p:spPr>
          </p:cxnSp>
          <p:cxnSp>
            <p:nvCxnSpPr>
              <p:cNvPr id="11" name="Straight Connector 10"/>
              <p:cNvCxnSpPr/>
              <p:nvPr/>
            </p:nvCxnSpPr>
            <p:spPr bwMode="auto">
              <a:xfrm flipV="1">
                <a:off x="4885427" y="3186970"/>
                <a:ext cx="0" cy="2311880"/>
              </a:xfrm>
              <a:prstGeom prst="line">
                <a:avLst/>
              </a:prstGeom>
              <a:noFill/>
              <a:ln w="38100" cap="flat" cmpd="sng" algn="ctr">
                <a:solidFill>
                  <a:schemeClr val="accent1"/>
                </a:solidFill>
                <a:prstDash val="solid"/>
                <a:round/>
                <a:headEnd type="none" w="med" len="med"/>
                <a:tailEnd type="none" w="med" len="med"/>
              </a:ln>
              <a:effectLst/>
            </p:spPr>
          </p:cxnSp>
          <p:cxnSp>
            <p:nvCxnSpPr>
              <p:cNvPr id="12" name="Straight Connector 11"/>
              <p:cNvCxnSpPr/>
              <p:nvPr/>
            </p:nvCxnSpPr>
            <p:spPr bwMode="auto">
              <a:xfrm flipV="1">
                <a:off x="6110375" y="3186970"/>
                <a:ext cx="0" cy="2311880"/>
              </a:xfrm>
              <a:prstGeom prst="line">
                <a:avLst/>
              </a:prstGeom>
              <a:noFill/>
              <a:ln w="38100" cap="flat" cmpd="sng" algn="ctr">
                <a:solidFill>
                  <a:schemeClr val="accent1"/>
                </a:solidFill>
                <a:prstDash val="solid"/>
                <a:round/>
                <a:headEnd type="none" w="med" len="med"/>
                <a:tailEnd type="none" w="med" len="med"/>
              </a:ln>
              <a:effectLst/>
            </p:spPr>
          </p:cxnSp>
          <p:sp>
            <p:nvSpPr>
              <p:cNvPr id="13" name="TextBox 12"/>
              <p:cNvSpPr txBox="1"/>
              <p:nvPr/>
            </p:nvSpPr>
            <p:spPr>
              <a:xfrm>
                <a:off x="1831192" y="2542331"/>
                <a:ext cx="1265690" cy="499408"/>
              </a:xfrm>
              <a:prstGeom prst="rect">
                <a:avLst/>
              </a:prstGeom>
              <a:noFill/>
            </p:spPr>
            <p:txBody>
              <a:bodyPr wrap="square" rtlCol="0">
                <a:spAutoFit/>
              </a:bodyPr>
              <a:lstStyle/>
              <a:p>
                <a:pPr algn="ctr"/>
                <a:r>
                  <a:rPr lang="en-US" sz="2000" u="sng" dirty="0"/>
                  <a:t>EDL</a:t>
                </a:r>
              </a:p>
            </p:txBody>
          </p:sp>
          <p:sp>
            <p:nvSpPr>
              <p:cNvPr id="14" name="TextBox 13"/>
              <p:cNvSpPr txBox="1"/>
              <p:nvPr/>
            </p:nvSpPr>
            <p:spPr>
              <a:xfrm>
                <a:off x="3096882" y="2542331"/>
                <a:ext cx="1788545" cy="499408"/>
              </a:xfrm>
              <a:prstGeom prst="rect">
                <a:avLst/>
              </a:prstGeom>
              <a:noFill/>
            </p:spPr>
            <p:txBody>
              <a:bodyPr wrap="square" rtlCol="0">
                <a:spAutoFit/>
              </a:bodyPr>
              <a:lstStyle/>
              <a:p>
                <a:pPr algn="ctr"/>
                <a:r>
                  <a:rPr lang="en-US" sz="2000" u="sng" dirty="0"/>
                  <a:t>Winter</a:t>
                </a:r>
              </a:p>
            </p:txBody>
          </p:sp>
          <p:sp>
            <p:nvSpPr>
              <p:cNvPr id="15" name="TextBox 14"/>
              <p:cNvSpPr txBox="1"/>
              <p:nvPr/>
            </p:nvSpPr>
            <p:spPr>
              <a:xfrm>
                <a:off x="4885429" y="2542332"/>
                <a:ext cx="1265689" cy="499408"/>
              </a:xfrm>
              <a:prstGeom prst="rect">
                <a:avLst/>
              </a:prstGeom>
              <a:noFill/>
            </p:spPr>
            <p:txBody>
              <a:bodyPr wrap="square" rtlCol="0">
                <a:spAutoFit/>
              </a:bodyPr>
              <a:lstStyle/>
              <a:p>
                <a:pPr algn="ctr"/>
                <a:r>
                  <a:rPr lang="en-US" sz="2000" u="sng" dirty="0"/>
                  <a:t>Spring</a:t>
                </a:r>
              </a:p>
            </p:txBody>
          </p:sp>
          <p:sp>
            <p:nvSpPr>
              <p:cNvPr id="16" name="TextBox 15"/>
              <p:cNvSpPr txBox="1"/>
              <p:nvPr/>
            </p:nvSpPr>
            <p:spPr>
              <a:xfrm>
                <a:off x="6110376" y="2542332"/>
                <a:ext cx="1337664" cy="499408"/>
              </a:xfrm>
              <a:prstGeom prst="rect">
                <a:avLst/>
              </a:prstGeom>
              <a:noFill/>
            </p:spPr>
            <p:txBody>
              <a:bodyPr wrap="square" rtlCol="0">
                <a:spAutoFit/>
              </a:bodyPr>
              <a:lstStyle/>
              <a:p>
                <a:pPr algn="ctr"/>
                <a:r>
                  <a:rPr lang="en-US" sz="2000" u="sng" dirty="0"/>
                  <a:t>Summer</a:t>
                </a:r>
              </a:p>
            </p:txBody>
          </p:sp>
        </p:grpSp>
      </p:grpSp>
      <p:graphicFrame>
        <p:nvGraphicFramePr>
          <p:cNvPr id="17" name="Table 16"/>
          <p:cNvGraphicFramePr>
            <a:graphicFrameLocks noGrp="1"/>
          </p:cNvGraphicFramePr>
          <p:nvPr>
            <p:extLst>
              <p:ext uri="{D42A27DB-BD31-4B8C-83A1-F6EECF244321}">
                <p14:modId xmlns:p14="http://schemas.microsoft.com/office/powerpoint/2010/main" val="1135829051"/>
              </p:ext>
            </p:extLst>
          </p:nvPr>
        </p:nvGraphicFramePr>
        <p:xfrm>
          <a:off x="733896" y="4171094"/>
          <a:ext cx="7818405" cy="1737360"/>
        </p:xfrm>
        <a:graphic>
          <a:graphicData uri="http://schemas.openxmlformats.org/drawingml/2006/table">
            <a:tbl>
              <a:tblPr firstRow="1">
                <a:tableStyleId>{5C22544A-7EE6-4342-B048-85BDC9FD1C3A}</a:tableStyleId>
              </a:tblPr>
              <a:tblGrid>
                <a:gridCol w="2041253">
                  <a:extLst>
                    <a:ext uri="{9D8B030D-6E8A-4147-A177-3AD203B41FA5}">
                      <a16:colId xmlns:a16="http://schemas.microsoft.com/office/drawing/2014/main" val="20000"/>
                    </a:ext>
                  </a:extLst>
                </a:gridCol>
                <a:gridCol w="1487385">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308281">
                  <a:extLst>
                    <a:ext uri="{9D8B030D-6E8A-4147-A177-3AD203B41FA5}">
                      <a16:colId xmlns:a16="http://schemas.microsoft.com/office/drawing/2014/main" val="20003"/>
                    </a:ext>
                  </a:extLst>
                </a:gridCol>
                <a:gridCol w="1609886">
                  <a:extLst>
                    <a:ext uri="{9D8B030D-6E8A-4147-A177-3AD203B41FA5}">
                      <a16:colId xmlns:a16="http://schemas.microsoft.com/office/drawing/2014/main" val="20004"/>
                    </a:ext>
                  </a:extLst>
                </a:gridCol>
              </a:tblGrid>
              <a:tr h="256865">
                <a:tc>
                  <a:txBody>
                    <a:bodyPr/>
                    <a:lstStyle/>
                    <a:p>
                      <a:pPr algn="ctr"/>
                      <a:r>
                        <a:rPr lang="en-US" sz="1400" b="1" dirty="0">
                          <a:ln>
                            <a:noFill/>
                          </a:ln>
                          <a:solidFill>
                            <a:schemeClr val="bg1"/>
                          </a:solidFill>
                          <a:latin typeface="Arial" charset="0"/>
                          <a:ea typeface="Arial" charset="0"/>
                          <a:cs typeface="Arial" charset="0"/>
                        </a:rPr>
                        <a:t>Average Test Results [Test Objectives]</a:t>
                      </a:r>
                    </a:p>
                  </a:txBody>
                  <a:tcPr>
                    <a:solidFill>
                      <a:schemeClr val="accent5">
                        <a:lumMod val="60000"/>
                        <a:lumOff val="40000"/>
                      </a:schemeClr>
                    </a:solidFill>
                  </a:tcPr>
                </a:tc>
                <a:tc>
                  <a:txBody>
                    <a:bodyPr/>
                    <a:lstStyle/>
                    <a:p>
                      <a:pPr algn="ctr"/>
                      <a:r>
                        <a:rPr lang="en-US" sz="1400" b="1" dirty="0">
                          <a:ln>
                            <a:noFill/>
                          </a:ln>
                          <a:solidFill>
                            <a:schemeClr val="bg1"/>
                          </a:solidFill>
                          <a:latin typeface="Arial" charset="0"/>
                          <a:ea typeface="Arial" charset="0"/>
                          <a:cs typeface="Arial" charset="0"/>
                        </a:rPr>
                        <a:t>EDL</a:t>
                      </a:r>
                    </a:p>
                  </a:txBody>
                  <a:tcPr anchor="ctr">
                    <a:solidFill>
                      <a:schemeClr val="accent1"/>
                    </a:solidFill>
                  </a:tcPr>
                </a:tc>
                <a:tc>
                  <a:txBody>
                    <a:bodyPr/>
                    <a:lstStyle/>
                    <a:p>
                      <a:pPr algn="ctr"/>
                      <a:r>
                        <a:rPr lang="en-US" sz="1400" b="1" dirty="0">
                          <a:ln>
                            <a:noFill/>
                          </a:ln>
                          <a:solidFill>
                            <a:schemeClr val="bg1"/>
                          </a:solidFill>
                          <a:latin typeface="Arial" charset="0"/>
                          <a:ea typeface="Arial" charset="0"/>
                          <a:cs typeface="Arial" charset="0"/>
                        </a:rPr>
                        <a:t>Winter</a:t>
                      </a:r>
                    </a:p>
                  </a:txBody>
                  <a:tcPr anchor="ctr">
                    <a:solidFill>
                      <a:schemeClr val="accent1"/>
                    </a:solidFill>
                  </a:tcPr>
                </a:tc>
                <a:tc>
                  <a:txBody>
                    <a:bodyPr/>
                    <a:lstStyle/>
                    <a:p>
                      <a:pPr algn="ctr"/>
                      <a:r>
                        <a:rPr lang="en-US" sz="1400" b="1" dirty="0">
                          <a:ln>
                            <a:noFill/>
                          </a:ln>
                          <a:solidFill>
                            <a:schemeClr val="bg1"/>
                          </a:solidFill>
                          <a:latin typeface="Arial" charset="0"/>
                          <a:ea typeface="Arial" charset="0"/>
                          <a:cs typeface="Arial" charset="0"/>
                        </a:rPr>
                        <a:t>Spring</a:t>
                      </a:r>
                    </a:p>
                  </a:txBody>
                  <a:tcPr anchor="ctr">
                    <a:solidFill>
                      <a:schemeClr val="accent1"/>
                    </a:solidFill>
                  </a:tcPr>
                </a:tc>
                <a:tc>
                  <a:txBody>
                    <a:bodyPr/>
                    <a:lstStyle/>
                    <a:p>
                      <a:pPr algn="ctr"/>
                      <a:r>
                        <a:rPr lang="en-US" sz="1400" b="1" dirty="0">
                          <a:ln>
                            <a:noFill/>
                          </a:ln>
                          <a:solidFill>
                            <a:schemeClr val="bg1"/>
                          </a:solidFill>
                          <a:latin typeface="Arial" charset="0"/>
                          <a:ea typeface="Arial" charset="0"/>
                          <a:cs typeface="Arial" charset="0"/>
                        </a:rPr>
                        <a:t>Summer</a:t>
                      </a:r>
                    </a:p>
                  </a:txBody>
                  <a:tcPr anchor="ctr">
                    <a:solidFill>
                      <a:schemeClr val="accent1"/>
                    </a:solidFill>
                  </a:tcPr>
                </a:tc>
                <a:extLst>
                  <a:ext uri="{0D108BD9-81ED-4DB2-BD59-A6C34878D82A}">
                    <a16:rowId xmlns:a16="http://schemas.microsoft.com/office/drawing/2014/main" val="10000"/>
                  </a:ext>
                </a:extLst>
              </a:tr>
              <a:tr h="256865">
                <a:tc>
                  <a:txBody>
                    <a:bodyPr/>
                    <a:lstStyle/>
                    <a:p>
                      <a:r>
                        <a:rPr lang="en-US" sz="1400" dirty="0">
                          <a:latin typeface="Arial" charset="0"/>
                          <a:ea typeface="Arial" charset="0"/>
                          <a:cs typeface="Arial" charset="0"/>
                        </a:rPr>
                        <a:t>Max Temperature, </a:t>
                      </a:r>
                      <a:r>
                        <a:rPr lang="en-US" sz="1400" dirty="0">
                          <a:effectLst/>
                          <a:latin typeface="Arial" charset="0"/>
                          <a:ea typeface="Arial" charset="0"/>
                          <a:cs typeface="Arial" charset="0"/>
                        </a:rPr>
                        <a:t>°C</a:t>
                      </a:r>
                      <a:endParaRPr lang="en-US" sz="1400" dirty="0">
                        <a:latin typeface="Arial" charset="0"/>
                        <a:ea typeface="Arial" charset="0"/>
                        <a:cs typeface="Arial" charset="0"/>
                      </a:endParaRP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charset="0"/>
                          <a:ea typeface="Arial" charset="0"/>
                          <a:cs typeface="Arial" charset="0"/>
                        </a:rPr>
                        <a:t>40.3 [50</a:t>
                      </a:r>
                      <a:r>
                        <a:rPr lang="en-US" sz="1400" baseline="0" dirty="0">
                          <a:latin typeface="Arial" charset="0"/>
                          <a:ea typeface="Arial" charset="0"/>
                          <a:cs typeface="Arial" charset="0"/>
                        </a:rPr>
                        <a:t>]</a:t>
                      </a:r>
                      <a:r>
                        <a:rPr lang="en-US" sz="1400" dirty="0">
                          <a:latin typeface="Arial" charset="0"/>
                          <a:ea typeface="Arial" charset="0"/>
                          <a:cs typeface="Arial" charset="0"/>
                        </a:rPr>
                        <a:t> </a:t>
                      </a:r>
                    </a:p>
                  </a:txBody>
                  <a:tcPr anchor="ctr">
                    <a:solidFill>
                      <a:srgbClr val="EDE8E8"/>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charset="0"/>
                          <a:ea typeface="Arial" charset="0"/>
                          <a:cs typeface="Arial" charset="0"/>
                        </a:rPr>
                        <a:t>-82.7 [-90]</a:t>
                      </a:r>
                    </a:p>
                  </a:txBody>
                  <a:tcPr anchor="ctr">
                    <a:solidFill>
                      <a:srgbClr val="EDE8E8"/>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charset="0"/>
                          <a:ea typeface="Arial" charset="0"/>
                          <a:cs typeface="Arial" charset="0"/>
                        </a:rPr>
                        <a:t>-41.9 [-44</a:t>
                      </a:r>
                      <a:r>
                        <a:rPr lang="en-US" sz="1400" baseline="0" dirty="0">
                          <a:latin typeface="Arial" charset="0"/>
                          <a:ea typeface="Arial" charset="0"/>
                          <a:cs typeface="Arial" charset="0"/>
                        </a:rPr>
                        <a:t>]</a:t>
                      </a:r>
                      <a:endParaRPr lang="en-US" sz="1400" dirty="0">
                        <a:latin typeface="Arial" charset="0"/>
                        <a:ea typeface="Arial" charset="0"/>
                        <a:cs typeface="Arial" charset="0"/>
                      </a:endParaRPr>
                    </a:p>
                  </a:txBody>
                  <a:tcPr anchor="ctr">
                    <a:solidFill>
                      <a:srgbClr val="EDE8E8"/>
                    </a:solidFill>
                  </a:tcPr>
                </a:tc>
                <a:tc>
                  <a:txBody>
                    <a:bodyPr/>
                    <a:lstStyle/>
                    <a:p>
                      <a:pPr algn="ctr"/>
                      <a:r>
                        <a:rPr lang="en-US" sz="1400" dirty="0">
                          <a:latin typeface="Arial" charset="0"/>
                          <a:ea typeface="Arial" charset="0"/>
                          <a:cs typeface="Arial" charset="0"/>
                        </a:rPr>
                        <a:t>-24.0 [-22]</a:t>
                      </a:r>
                    </a:p>
                  </a:txBody>
                  <a:tcPr anchor="ctr">
                    <a:solidFill>
                      <a:srgbClr val="EDE8E8"/>
                    </a:solidFill>
                  </a:tcPr>
                </a:tc>
                <a:extLst>
                  <a:ext uri="{0D108BD9-81ED-4DB2-BD59-A6C34878D82A}">
                    <a16:rowId xmlns:a16="http://schemas.microsoft.com/office/drawing/2014/main" val="10001"/>
                  </a:ext>
                </a:extLst>
              </a:tr>
              <a:tr h="256865">
                <a:tc>
                  <a:txBody>
                    <a:bodyPr/>
                    <a:lstStyle/>
                    <a:p>
                      <a:r>
                        <a:rPr lang="en-US" sz="1400" dirty="0">
                          <a:latin typeface="Arial" charset="0"/>
                          <a:ea typeface="Arial" charset="0"/>
                          <a:cs typeface="Arial" charset="0"/>
                        </a:rPr>
                        <a:t>Min Temperature, </a:t>
                      </a:r>
                      <a:r>
                        <a:rPr lang="en-US" sz="1400" dirty="0">
                          <a:effectLst/>
                          <a:latin typeface="Arial" charset="0"/>
                          <a:ea typeface="Arial" charset="0"/>
                          <a:cs typeface="Arial" charset="0"/>
                        </a:rPr>
                        <a:t>°C</a:t>
                      </a:r>
                      <a:endParaRPr lang="en-US" sz="1400" dirty="0">
                        <a:latin typeface="Arial" charset="0"/>
                        <a:ea typeface="Arial" charset="0"/>
                        <a:cs typeface="Arial" charset="0"/>
                      </a:endParaRP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charset="0"/>
                          <a:ea typeface="Arial" charset="0"/>
                          <a:cs typeface="Arial" charset="0"/>
                        </a:rPr>
                        <a:t>-99.3 [-105</a:t>
                      </a:r>
                      <a:r>
                        <a:rPr lang="en-US" sz="1400" baseline="0" dirty="0">
                          <a:latin typeface="Arial" charset="0"/>
                          <a:ea typeface="Arial" charset="0"/>
                          <a:cs typeface="Arial" charset="0"/>
                        </a:rPr>
                        <a:t>]</a:t>
                      </a:r>
                      <a:endParaRPr lang="en-US" sz="1400" dirty="0">
                        <a:latin typeface="Arial" charset="0"/>
                        <a:ea typeface="Arial" charset="0"/>
                        <a:cs typeface="Arial" charset="0"/>
                      </a:endParaRPr>
                    </a:p>
                  </a:txBody>
                  <a:tcPr anchor="ctr">
                    <a:solidFill>
                      <a:srgbClr val="EDE8E8"/>
                    </a:solidFill>
                  </a:tcPr>
                </a:tc>
                <a:tc>
                  <a:txBody>
                    <a:bodyPr/>
                    <a:lstStyle/>
                    <a:p>
                      <a:pPr algn="ctr"/>
                      <a:r>
                        <a:rPr lang="en-US" sz="1400" dirty="0">
                          <a:latin typeface="Arial" charset="0"/>
                          <a:ea typeface="Arial" charset="0"/>
                          <a:cs typeface="Arial" charset="0"/>
                        </a:rPr>
                        <a:t>-102.8 [-105] </a:t>
                      </a:r>
                    </a:p>
                  </a:txBody>
                  <a:tcPr anchor="ctr">
                    <a:solidFill>
                      <a:srgbClr val="EDE8E8"/>
                    </a:solidFill>
                  </a:tcPr>
                </a:tc>
                <a:tc>
                  <a:txBody>
                    <a:bodyPr/>
                    <a:lstStyle/>
                    <a:p>
                      <a:pPr algn="ctr"/>
                      <a:r>
                        <a:rPr lang="en-US" sz="1400" dirty="0">
                          <a:latin typeface="Arial" charset="0"/>
                          <a:ea typeface="Arial" charset="0"/>
                          <a:cs typeface="Arial" charset="0"/>
                        </a:rPr>
                        <a:t>-56.7 [-64] </a:t>
                      </a:r>
                    </a:p>
                  </a:txBody>
                  <a:tcPr anchor="ctr">
                    <a:solidFill>
                      <a:srgbClr val="EDE8E8"/>
                    </a:solidFill>
                  </a:tcPr>
                </a:tc>
                <a:tc>
                  <a:txBody>
                    <a:bodyPr/>
                    <a:lstStyle/>
                    <a:p>
                      <a:pPr algn="ctr"/>
                      <a:r>
                        <a:rPr lang="en-US" sz="1400" dirty="0">
                          <a:latin typeface="Arial" charset="0"/>
                          <a:ea typeface="Arial" charset="0"/>
                          <a:cs typeface="Arial" charset="0"/>
                        </a:rPr>
                        <a:t>-41.8 [-45]</a:t>
                      </a:r>
                    </a:p>
                  </a:txBody>
                  <a:tcPr anchor="ctr">
                    <a:solidFill>
                      <a:srgbClr val="EDE8E8"/>
                    </a:solidFill>
                  </a:tcPr>
                </a:tc>
                <a:extLst>
                  <a:ext uri="{0D108BD9-81ED-4DB2-BD59-A6C34878D82A}">
                    <a16:rowId xmlns:a16="http://schemas.microsoft.com/office/drawing/2014/main" val="10002"/>
                  </a:ext>
                </a:extLst>
              </a:tr>
              <a:tr h="256865">
                <a:tc>
                  <a:txBody>
                    <a:bodyPr/>
                    <a:lstStyle/>
                    <a:p>
                      <a:r>
                        <a:rPr lang="en-US" sz="1400" dirty="0">
                          <a:latin typeface="Arial" charset="0"/>
                          <a:ea typeface="Arial" charset="0"/>
                          <a:cs typeface="Arial" charset="0"/>
                        </a:rPr>
                        <a:t>Max Gradient, </a:t>
                      </a:r>
                      <a:r>
                        <a:rPr lang="en-US" sz="1400" dirty="0">
                          <a:effectLst/>
                          <a:latin typeface="Arial" charset="0"/>
                          <a:ea typeface="Arial" charset="0"/>
                          <a:cs typeface="Arial" charset="0"/>
                        </a:rPr>
                        <a:t>°C</a:t>
                      </a:r>
                      <a:endParaRPr lang="en-US" sz="1400" dirty="0">
                        <a:latin typeface="Arial" charset="0"/>
                        <a:ea typeface="Arial" charset="0"/>
                        <a:cs typeface="Arial" charset="0"/>
                      </a:endParaRP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charset="0"/>
                          <a:ea typeface="Arial" charset="0"/>
                          <a:cs typeface="Arial" charset="0"/>
                        </a:rPr>
                        <a:t>12.5 [7.0-17.5*]</a:t>
                      </a: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charset="0"/>
                          <a:ea typeface="Arial" charset="0"/>
                          <a:cs typeface="Arial" charset="0"/>
                        </a:rPr>
                        <a:t>7.4 [0.9-17.5*</a:t>
                      </a:r>
                      <a:r>
                        <a:rPr lang="en-US" sz="1400" baseline="0" dirty="0">
                          <a:latin typeface="Arial" charset="0"/>
                          <a:ea typeface="Arial" charset="0"/>
                          <a:cs typeface="Arial" charset="0"/>
                        </a:rPr>
                        <a:t>]</a:t>
                      </a:r>
                      <a:endParaRPr lang="en-US" sz="1400" dirty="0">
                        <a:latin typeface="Arial" charset="0"/>
                        <a:ea typeface="Arial" charset="0"/>
                        <a:cs typeface="Arial"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charset="0"/>
                          <a:ea typeface="Arial" charset="0"/>
                          <a:cs typeface="Arial" charset="0"/>
                        </a:rPr>
                        <a:t>6.2 [1.8-17.5*</a:t>
                      </a:r>
                      <a:r>
                        <a:rPr lang="en-US" sz="1400" baseline="0" dirty="0">
                          <a:latin typeface="Arial" charset="0"/>
                          <a:ea typeface="Arial" charset="0"/>
                          <a:cs typeface="Arial" charset="0"/>
                        </a:rPr>
                        <a:t>] </a:t>
                      </a:r>
                      <a:endParaRPr lang="en-US" sz="1400" dirty="0">
                        <a:latin typeface="Arial" charset="0"/>
                        <a:ea typeface="Arial" charset="0"/>
                        <a:cs typeface="Arial"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charset="0"/>
                          <a:ea typeface="Arial" charset="0"/>
                          <a:cs typeface="Arial" charset="0"/>
                        </a:rPr>
                        <a:t>7.0 [2.3-17.5*</a:t>
                      </a:r>
                      <a:r>
                        <a:rPr lang="en-US" sz="1400" baseline="0" dirty="0">
                          <a:latin typeface="Arial" charset="0"/>
                          <a:ea typeface="Arial" charset="0"/>
                          <a:cs typeface="Arial" charset="0"/>
                        </a:rPr>
                        <a:t>]</a:t>
                      </a:r>
                      <a:endParaRPr lang="en-US" sz="1400" dirty="0">
                        <a:latin typeface="Arial" charset="0"/>
                        <a:ea typeface="Arial" charset="0"/>
                        <a:cs typeface="Arial" charset="0"/>
                      </a:endParaRPr>
                    </a:p>
                  </a:txBody>
                  <a:tcPr anchor="ctr"/>
                </a:tc>
                <a:extLst>
                  <a:ext uri="{0D108BD9-81ED-4DB2-BD59-A6C34878D82A}">
                    <a16:rowId xmlns:a16="http://schemas.microsoft.com/office/drawing/2014/main" val="10003"/>
                  </a:ext>
                </a:extLst>
              </a:tr>
              <a:tr h="256865">
                <a:tc>
                  <a:txBody>
                    <a:bodyPr/>
                    <a:lstStyle/>
                    <a:p>
                      <a:r>
                        <a:rPr lang="en-US" sz="1400" dirty="0">
                          <a:latin typeface="Arial" charset="0"/>
                          <a:ea typeface="Arial" charset="0"/>
                          <a:cs typeface="Arial" charset="0"/>
                        </a:rPr>
                        <a:t>Max Ramp Rate,</a:t>
                      </a:r>
                      <a:r>
                        <a:rPr lang="en-US" sz="1400" dirty="0">
                          <a:effectLst/>
                          <a:latin typeface="Arial" charset="0"/>
                          <a:ea typeface="Arial" charset="0"/>
                          <a:cs typeface="Arial" charset="0"/>
                        </a:rPr>
                        <a:t> °C/</a:t>
                      </a:r>
                      <a:r>
                        <a:rPr lang="en-US" sz="1400" dirty="0" err="1">
                          <a:effectLst/>
                          <a:latin typeface="Arial" charset="0"/>
                          <a:ea typeface="Arial" charset="0"/>
                          <a:cs typeface="Arial" charset="0"/>
                        </a:rPr>
                        <a:t>hr</a:t>
                      </a:r>
                      <a:endParaRPr lang="en-US" sz="1400" dirty="0">
                        <a:latin typeface="Arial" charset="0"/>
                        <a:ea typeface="Arial" charset="0"/>
                        <a:cs typeface="Arial" charset="0"/>
                      </a:endParaRP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charset="0"/>
                          <a:ea typeface="Arial" charset="0"/>
                          <a:cs typeface="Arial" charset="0"/>
                        </a:rPr>
                        <a:t>7.6 [7.3-10.8] </a:t>
                      </a: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charset="0"/>
                          <a:ea typeface="Arial" charset="0"/>
                          <a:cs typeface="Arial" charset="0"/>
                        </a:rPr>
                        <a:t>7.5 [0.8-10.8] </a:t>
                      </a: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charset="0"/>
                          <a:ea typeface="Arial" charset="0"/>
                          <a:cs typeface="Arial" charset="0"/>
                        </a:rPr>
                        <a:t>5.9 [1.6-10.8]</a:t>
                      </a: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charset="0"/>
                          <a:ea typeface="Arial" charset="0"/>
                          <a:cs typeface="Arial" charset="0"/>
                        </a:rPr>
                        <a:t>6.0 [2.0</a:t>
                      </a:r>
                      <a:r>
                        <a:rPr lang="en-US" sz="1400" baseline="0" dirty="0">
                          <a:latin typeface="Arial" charset="0"/>
                          <a:ea typeface="Arial" charset="0"/>
                          <a:cs typeface="Arial" charset="0"/>
                        </a:rPr>
                        <a:t>-10.8]</a:t>
                      </a:r>
                      <a:endParaRPr lang="en-US" sz="1400" dirty="0">
                        <a:latin typeface="Arial" charset="0"/>
                        <a:ea typeface="Arial" charset="0"/>
                        <a:cs typeface="Arial" charset="0"/>
                      </a:endParaRPr>
                    </a:p>
                  </a:txBody>
                  <a:tcPr anchor="ctr"/>
                </a:tc>
                <a:extLst>
                  <a:ext uri="{0D108BD9-81ED-4DB2-BD59-A6C34878D82A}">
                    <a16:rowId xmlns:a16="http://schemas.microsoft.com/office/drawing/2014/main" val="10004"/>
                  </a:ext>
                </a:extLst>
              </a:tr>
            </a:tbl>
          </a:graphicData>
        </a:graphic>
      </p:graphicFrame>
      <p:sp>
        <p:nvSpPr>
          <p:cNvPr id="5" name="TextBox 4"/>
          <p:cNvSpPr txBox="1"/>
          <p:nvPr/>
        </p:nvSpPr>
        <p:spPr>
          <a:xfrm>
            <a:off x="733896" y="5990842"/>
            <a:ext cx="7818405" cy="523220"/>
          </a:xfrm>
          <a:prstGeom prst="rect">
            <a:avLst/>
          </a:prstGeom>
          <a:noFill/>
        </p:spPr>
        <p:txBody>
          <a:bodyPr wrap="square" rtlCol="0">
            <a:spAutoFit/>
          </a:bodyPr>
          <a:lstStyle/>
          <a:p>
            <a:r>
              <a:rPr lang="en-US" sz="1400" dirty="0">
                <a:latin typeface="Arial" charset="0"/>
                <a:ea typeface="Arial" charset="0"/>
                <a:cs typeface="Arial" charset="0"/>
              </a:rPr>
              <a:t>* Max gradient and ramp rate objectives include the range from the predicted gradient to the highest successfully tested gradient or ramp rate.  </a:t>
            </a:r>
          </a:p>
        </p:txBody>
      </p:sp>
      <p:graphicFrame>
        <p:nvGraphicFramePr>
          <p:cNvPr id="18" name="Diagram 17"/>
          <p:cNvGraphicFramePr/>
          <p:nvPr>
            <p:extLst>
              <p:ext uri="{D42A27DB-BD31-4B8C-83A1-F6EECF244321}">
                <p14:modId xmlns:p14="http://schemas.microsoft.com/office/powerpoint/2010/main" val="2012064936"/>
              </p:ext>
            </p:extLst>
          </p:nvPr>
        </p:nvGraphicFramePr>
        <p:xfrm>
          <a:off x="1772643" y="668338"/>
          <a:ext cx="7815260" cy="1488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21" name="Group 20"/>
          <p:cNvGrpSpPr/>
          <p:nvPr/>
        </p:nvGrpSpPr>
        <p:grpSpPr>
          <a:xfrm>
            <a:off x="9405898" y="4301427"/>
            <a:ext cx="2362470" cy="2029124"/>
            <a:chOff x="6035040" y="1931715"/>
            <a:chExt cx="3354042" cy="2887567"/>
          </a:xfrm>
        </p:grpSpPr>
        <p:pic>
          <p:nvPicPr>
            <p:cNvPr id="22" name="Picture 21" descr="Macintosh HD:Users:achandle:Documents:MAV:MAV_FY2015:SPG:Deliverables:FuelGrainsJune2015:Grain1.jpg"/>
            <p:cNvPicPr/>
            <p:nvPr/>
          </p:nvPicPr>
          <p:blipFill>
            <a:blip r:embed="rId9" cstate="print">
              <a:extLst>
                <a:ext uri="{28A0092B-C50C-407E-A947-70E740481C1C}">
                  <a14:useLocalDpi xmlns:a14="http://schemas.microsoft.com/office/drawing/2010/main"/>
                </a:ext>
              </a:extLst>
            </a:blip>
            <a:srcRect/>
            <a:stretch>
              <a:fillRect/>
            </a:stretch>
          </p:blipFill>
          <p:spPr bwMode="auto">
            <a:xfrm>
              <a:off x="6035040" y="2244216"/>
              <a:ext cx="3108960" cy="2422385"/>
            </a:xfrm>
            <a:prstGeom prst="rect">
              <a:avLst/>
            </a:prstGeom>
            <a:noFill/>
            <a:ln>
              <a:noFill/>
            </a:ln>
          </p:spPr>
        </p:pic>
        <p:cxnSp>
          <p:nvCxnSpPr>
            <p:cNvPr id="23" name="Straight Arrow Connector 22"/>
            <p:cNvCxnSpPr/>
            <p:nvPr/>
          </p:nvCxnSpPr>
          <p:spPr bwMode="auto">
            <a:xfrm>
              <a:off x="6256702" y="4345742"/>
              <a:ext cx="2415396" cy="0"/>
            </a:xfrm>
            <a:prstGeom prst="straightConnector1">
              <a:avLst/>
            </a:prstGeom>
            <a:noFill/>
            <a:ln w="38100" cap="flat" cmpd="sng" algn="ctr">
              <a:solidFill>
                <a:schemeClr val="accent1"/>
              </a:solidFill>
              <a:prstDash val="solid"/>
              <a:round/>
              <a:headEnd type="triangle"/>
              <a:tailEnd type="triangle"/>
            </a:ln>
            <a:effectLst/>
          </p:spPr>
        </p:cxnSp>
        <p:sp>
          <p:nvSpPr>
            <p:cNvPr id="24" name="TextBox 23"/>
            <p:cNvSpPr txBox="1"/>
            <p:nvPr/>
          </p:nvSpPr>
          <p:spPr>
            <a:xfrm>
              <a:off x="6972233" y="4337499"/>
              <a:ext cx="984333" cy="481783"/>
            </a:xfrm>
            <a:prstGeom prst="rect">
              <a:avLst/>
            </a:prstGeom>
            <a:noFill/>
          </p:spPr>
          <p:txBody>
            <a:bodyPr wrap="square" rtlCol="0">
              <a:spAutoFit/>
            </a:bodyPr>
            <a:lstStyle/>
            <a:p>
              <a:pPr algn="ctr"/>
              <a:r>
                <a:rPr lang="en-US" sz="1600" b="1" dirty="0">
                  <a:solidFill>
                    <a:schemeClr val="accent1"/>
                  </a:solidFill>
                </a:rPr>
                <a:t>10 in</a:t>
              </a:r>
            </a:p>
          </p:txBody>
        </p:sp>
        <p:cxnSp>
          <p:nvCxnSpPr>
            <p:cNvPr id="25" name="Straight Arrow Connector 24"/>
            <p:cNvCxnSpPr/>
            <p:nvPr/>
          </p:nvCxnSpPr>
          <p:spPr bwMode="auto">
            <a:xfrm>
              <a:off x="7003233" y="2293082"/>
              <a:ext cx="984632" cy="0"/>
            </a:xfrm>
            <a:prstGeom prst="straightConnector1">
              <a:avLst/>
            </a:prstGeom>
            <a:noFill/>
            <a:ln w="38100" cap="flat" cmpd="sng" algn="ctr">
              <a:solidFill>
                <a:schemeClr val="accent1"/>
              </a:solidFill>
              <a:prstDash val="solid"/>
              <a:round/>
              <a:headEnd type="triangle"/>
              <a:tailEnd type="triangle"/>
            </a:ln>
            <a:effectLst/>
          </p:spPr>
        </p:cxnSp>
        <p:sp>
          <p:nvSpPr>
            <p:cNvPr id="26" name="TextBox 25"/>
            <p:cNvSpPr txBox="1"/>
            <p:nvPr/>
          </p:nvSpPr>
          <p:spPr>
            <a:xfrm>
              <a:off x="6972233" y="1931715"/>
              <a:ext cx="984333" cy="481783"/>
            </a:xfrm>
            <a:prstGeom prst="rect">
              <a:avLst/>
            </a:prstGeom>
            <a:noFill/>
          </p:spPr>
          <p:txBody>
            <a:bodyPr wrap="square" rtlCol="0">
              <a:spAutoFit/>
            </a:bodyPr>
            <a:lstStyle/>
            <a:p>
              <a:pPr algn="ctr"/>
              <a:r>
                <a:rPr lang="en-US" sz="1600" b="1" dirty="0">
                  <a:solidFill>
                    <a:schemeClr val="accent1"/>
                  </a:solidFill>
                </a:rPr>
                <a:t>5 in</a:t>
              </a:r>
            </a:p>
          </p:txBody>
        </p:sp>
        <p:cxnSp>
          <p:nvCxnSpPr>
            <p:cNvPr id="27" name="Straight Arrow Connector 26"/>
            <p:cNvCxnSpPr/>
            <p:nvPr/>
          </p:nvCxnSpPr>
          <p:spPr bwMode="auto">
            <a:xfrm>
              <a:off x="8820317" y="3135661"/>
              <a:ext cx="0" cy="486840"/>
            </a:xfrm>
            <a:prstGeom prst="straightConnector1">
              <a:avLst/>
            </a:prstGeom>
            <a:noFill/>
            <a:ln w="38100" cap="flat" cmpd="sng" algn="ctr">
              <a:solidFill>
                <a:schemeClr val="accent1"/>
              </a:solidFill>
              <a:prstDash val="solid"/>
              <a:round/>
              <a:headEnd type="triangle"/>
              <a:tailEnd type="triangle"/>
            </a:ln>
            <a:effectLst/>
          </p:spPr>
        </p:cxnSp>
        <p:sp>
          <p:nvSpPr>
            <p:cNvPr id="28" name="TextBox 27"/>
            <p:cNvSpPr txBox="1"/>
            <p:nvPr/>
          </p:nvSpPr>
          <p:spPr>
            <a:xfrm>
              <a:off x="8404749" y="2425810"/>
              <a:ext cx="984333" cy="832170"/>
            </a:xfrm>
            <a:prstGeom prst="rect">
              <a:avLst/>
            </a:prstGeom>
            <a:noFill/>
          </p:spPr>
          <p:txBody>
            <a:bodyPr wrap="square" rtlCol="0">
              <a:spAutoFit/>
            </a:bodyPr>
            <a:lstStyle/>
            <a:p>
              <a:pPr algn="ctr"/>
              <a:r>
                <a:rPr lang="en-US" sz="1600" b="1" dirty="0">
                  <a:solidFill>
                    <a:schemeClr val="accent1"/>
                  </a:solidFill>
                </a:rPr>
                <a:t>2.5 in</a:t>
              </a:r>
            </a:p>
          </p:txBody>
        </p:sp>
      </p:grpSp>
      <p:pic>
        <p:nvPicPr>
          <p:cNvPr id="7" name="Picture 6">
            <a:extLst>
              <a:ext uri="{FF2B5EF4-FFF2-40B4-BE49-F238E27FC236}">
                <a16:creationId xmlns:a16="http://schemas.microsoft.com/office/drawing/2014/main" id="{3DD17845-CEB1-47B2-96F7-A1F912B61AFD}"/>
              </a:ext>
            </a:extLst>
          </p:cNvPr>
          <p:cNvPicPr>
            <a:picLocks noChangeAspect="1"/>
          </p:cNvPicPr>
          <p:nvPr/>
        </p:nvPicPr>
        <p:blipFill>
          <a:blip r:embed="rId10"/>
          <a:stretch>
            <a:fillRect/>
          </a:stretch>
        </p:blipFill>
        <p:spPr>
          <a:xfrm>
            <a:off x="7816332" y="1345643"/>
            <a:ext cx="3790950" cy="2524541"/>
          </a:xfrm>
          <a:prstGeom prst="rect">
            <a:avLst/>
          </a:prstGeom>
        </p:spPr>
      </p:pic>
    </p:spTree>
    <p:extLst>
      <p:ext uri="{BB962C8B-B14F-4D97-AF65-F5344CB8AC3E}">
        <p14:creationId xmlns:p14="http://schemas.microsoft.com/office/powerpoint/2010/main" val="702386850"/>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594829-9728-A046-8CE8-231C94A1C9F6}"/>
              </a:ext>
            </a:extLst>
          </p:cNvPr>
          <p:cNvSpPr>
            <a:spLocks noGrp="1"/>
          </p:cNvSpPr>
          <p:nvPr>
            <p:ph idx="1"/>
          </p:nvPr>
        </p:nvSpPr>
        <p:spPr/>
        <p:txBody>
          <a:bodyPr/>
          <a:lstStyle/>
          <a:p>
            <a:r>
              <a:rPr lang="en-US" dirty="0"/>
              <a:t>Purdue incorporated hypergolic additives by grinding the SP7, mixing the hypergolic materials in and pressing the mixture into fuel segments for a two inch motor.</a:t>
            </a:r>
          </a:p>
          <a:p>
            <a:r>
              <a:rPr lang="en-US" dirty="0"/>
              <a:t>Multiple materials were successfully tested at ambient conditions, with several restarts of the motor after holds.</a:t>
            </a:r>
          </a:p>
          <a:p>
            <a:r>
              <a:rPr lang="en-US" dirty="0"/>
              <a:t>A hybrid motor test stand was built inside a vacuum chamber and ignited at a near Mars vacuum condition.  </a:t>
            </a:r>
          </a:p>
          <a:p>
            <a:pPr lvl="1"/>
            <a:r>
              <a:rPr lang="en-US" dirty="0"/>
              <a:t>At a higher flux, it did not ignite.</a:t>
            </a:r>
          </a:p>
          <a:p>
            <a:r>
              <a:rPr lang="en-US" dirty="0"/>
              <a:t>Later investigation studied integration into a larger motor.</a:t>
            </a:r>
          </a:p>
          <a:p>
            <a:pPr lvl="1"/>
            <a:r>
              <a:rPr lang="en-US" dirty="0"/>
              <a:t>Separating the ignition and sustain functions.</a:t>
            </a:r>
          </a:p>
        </p:txBody>
      </p:sp>
      <p:sp>
        <p:nvSpPr>
          <p:cNvPr id="2" name="Title 1">
            <a:extLst>
              <a:ext uri="{FF2B5EF4-FFF2-40B4-BE49-F238E27FC236}">
                <a16:creationId xmlns:a16="http://schemas.microsoft.com/office/drawing/2014/main" id="{317AA581-2609-1840-9B69-65A19F7ED88D}"/>
              </a:ext>
            </a:extLst>
          </p:cNvPr>
          <p:cNvSpPr>
            <a:spLocks noGrp="1"/>
          </p:cNvSpPr>
          <p:nvPr>
            <p:ph type="title"/>
          </p:nvPr>
        </p:nvSpPr>
        <p:spPr/>
        <p:txBody>
          <a:bodyPr/>
          <a:lstStyle/>
          <a:p>
            <a:r>
              <a:rPr lang="en-US" dirty="0"/>
              <a:t>Solid Hypergolic Additives</a:t>
            </a:r>
          </a:p>
        </p:txBody>
      </p:sp>
      <p:pic>
        <p:nvPicPr>
          <p:cNvPr id="4" name="Picture 3">
            <a:extLst>
              <a:ext uri="{FF2B5EF4-FFF2-40B4-BE49-F238E27FC236}">
                <a16:creationId xmlns:a16="http://schemas.microsoft.com/office/drawing/2014/main" id="{AF889123-1E18-ED42-8E13-B1B240F7E1B2}"/>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615743" y="4928395"/>
            <a:ext cx="4681244" cy="1707536"/>
          </a:xfrm>
          <a:prstGeom prst="rect">
            <a:avLst/>
          </a:prstGeom>
        </p:spPr>
      </p:pic>
      <p:sp>
        <p:nvSpPr>
          <p:cNvPr id="6" name="TextBox 5">
            <a:extLst>
              <a:ext uri="{FF2B5EF4-FFF2-40B4-BE49-F238E27FC236}">
                <a16:creationId xmlns:a16="http://schemas.microsoft.com/office/drawing/2014/main" id="{EA090939-6D6A-0847-9832-7013019771DC}"/>
              </a:ext>
            </a:extLst>
          </p:cNvPr>
          <p:cNvSpPr txBox="1"/>
          <p:nvPr/>
        </p:nvSpPr>
        <p:spPr>
          <a:xfrm>
            <a:off x="5396232" y="6451684"/>
            <a:ext cx="4906894" cy="507831"/>
          </a:xfrm>
          <a:prstGeom prst="rect">
            <a:avLst/>
          </a:prstGeom>
          <a:noFill/>
        </p:spPr>
        <p:txBody>
          <a:bodyPr wrap="square" rtlCol="0">
            <a:spAutoFit/>
          </a:bodyPr>
          <a:lstStyle/>
          <a:p>
            <a:r>
              <a:rPr lang="en-US" dirty="0"/>
              <a:t>2” motor test at Purdue</a:t>
            </a:r>
          </a:p>
        </p:txBody>
      </p:sp>
      <p:pic>
        <p:nvPicPr>
          <p:cNvPr id="8" name="Picture 7">
            <a:extLst>
              <a:ext uri="{FF2B5EF4-FFF2-40B4-BE49-F238E27FC236}">
                <a16:creationId xmlns:a16="http://schemas.microsoft.com/office/drawing/2014/main" id="{8C3E0EDD-94C0-42BB-A386-8F0A8D6E7809}"/>
              </a:ext>
            </a:extLst>
          </p:cNvPr>
          <p:cNvPicPr>
            <a:picLocks noChangeAspect="1"/>
          </p:cNvPicPr>
          <p:nvPr/>
        </p:nvPicPr>
        <p:blipFill>
          <a:blip r:embed="rId3"/>
          <a:stretch>
            <a:fillRect/>
          </a:stretch>
        </p:blipFill>
        <p:spPr>
          <a:xfrm>
            <a:off x="8618595" y="3534861"/>
            <a:ext cx="3520250" cy="3018339"/>
          </a:xfrm>
          <a:prstGeom prst="rect">
            <a:avLst/>
          </a:prstGeom>
        </p:spPr>
      </p:pic>
      <p:sp>
        <p:nvSpPr>
          <p:cNvPr id="9" name="TextBox 8">
            <a:extLst>
              <a:ext uri="{FF2B5EF4-FFF2-40B4-BE49-F238E27FC236}">
                <a16:creationId xmlns:a16="http://schemas.microsoft.com/office/drawing/2014/main" id="{AE62F92C-90C1-40B0-A56B-DE01085B4F39}"/>
              </a:ext>
            </a:extLst>
          </p:cNvPr>
          <p:cNvSpPr txBox="1"/>
          <p:nvPr/>
        </p:nvSpPr>
        <p:spPr>
          <a:xfrm>
            <a:off x="6202576" y="5297269"/>
            <a:ext cx="2585080" cy="646331"/>
          </a:xfrm>
          <a:prstGeom prst="rect">
            <a:avLst/>
          </a:prstGeom>
          <a:noFill/>
        </p:spPr>
        <p:txBody>
          <a:bodyPr wrap="square" rtlCol="0">
            <a:spAutoFit/>
          </a:bodyPr>
          <a:lstStyle/>
          <a:p>
            <a:r>
              <a:rPr lang="en-US" dirty="0"/>
              <a:t>2” motor test repeated in a vacuum at Purdue</a:t>
            </a:r>
          </a:p>
        </p:txBody>
      </p:sp>
    </p:spTree>
    <p:extLst>
      <p:ext uri="{BB962C8B-B14F-4D97-AF65-F5344CB8AC3E}">
        <p14:creationId xmlns:p14="http://schemas.microsoft.com/office/powerpoint/2010/main" val="3881388752"/>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36D5168-00BD-4AF1-BA6D-CDF211A3F085}"/>
              </a:ext>
            </a:extLst>
          </p:cNvPr>
          <p:cNvSpPr>
            <a:spLocks noGrp="1"/>
          </p:cNvSpPr>
          <p:nvPr>
            <p:ph type="title"/>
          </p:nvPr>
        </p:nvSpPr>
        <p:spPr/>
        <p:txBody>
          <a:bodyPr/>
          <a:lstStyle/>
          <a:p>
            <a:r>
              <a:rPr lang="en-US" dirty="0"/>
              <a:t>MSFC Casting Effort</a:t>
            </a:r>
          </a:p>
        </p:txBody>
      </p:sp>
      <p:pic>
        <p:nvPicPr>
          <p:cNvPr id="4" name="Picture 3">
            <a:extLst>
              <a:ext uri="{FF2B5EF4-FFF2-40B4-BE49-F238E27FC236}">
                <a16:creationId xmlns:a16="http://schemas.microsoft.com/office/drawing/2014/main" id="{9038E8DB-8ADC-41A5-AB74-2A3420A997D1}"/>
              </a:ext>
            </a:extLst>
          </p:cNvPr>
          <p:cNvPicPr>
            <a:picLocks noChangeAspect="1"/>
          </p:cNvPicPr>
          <p:nvPr/>
        </p:nvPicPr>
        <p:blipFill>
          <a:blip r:embed="rId2"/>
          <a:stretch>
            <a:fillRect/>
          </a:stretch>
        </p:blipFill>
        <p:spPr>
          <a:xfrm>
            <a:off x="91022" y="847321"/>
            <a:ext cx="3928188" cy="2092842"/>
          </a:xfrm>
          <a:prstGeom prst="rect">
            <a:avLst/>
          </a:prstGeom>
          <a:ln>
            <a:noFill/>
          </a:ln>
        </p:spPr>
      </p:pic>
      <p:pic>
        <p:nvPicPr>
          <p:cNvPr id="5" name="Picture 4">
            <a:extLst>
              <a:ext uri="{FF2B5EF4-FFF2-40B4-BE49-F238E27FC236}">
                <a16:creationId xmlns:a16="http://schemas.microsoft.com/office/drawing/2014/main" id="{BA5435C5-5507-4661-B24D-39D3B20380E1}"/>
              </a:ext>
            </a:extLst>
          </p:cNvPr>
          <p:cNvPicPr>
            <a:picLocks noChangeAspect="1"/>
          </p:cNvPicPr>
          <p:nvPr/>
        </p:nvPicPr>
        <p:blipFill>
          <a:blip r:embed="rId3"/>
          <a:stretch>
            <a:fillRect/>
          </a:stretch>
        </p:blipFill>
        <p:spPr>
          <a:xfrm>
            <a:off x="7939835" y="933311"/>
            <a:ext cx="3968311" cy="2100871"/>
          </a:xfrm>
          <a:prstGeom prst="rect">
            <a:avLst/>
          </a:prstGeom>
        </p:spPr>
      </p:pic>
      <p:pic>
        <p:nvPicPr>
          <p:cNvPr id="6" name="Picture 5">
            <a:extLst>
              <a:ext uri="{FF2B5EF4-FFF2-40B4-BE49-F238E27FC236}">
                <a16:creationId xmlns:a16="http://schemas.microsoft.com/office/drawing/2014/main" id="{E4876DFD-0B54-4D60-A068-D0ADAE1F414D}"/>
              </a:ext>
            </a:extLst>
          </p:cNvPr>
          <p:cNvPicPr>
            <a:picLocks noChangeAspect="1"/>
          </p:cNvPicPr>
          <p:nvPr/>
        </p:nvPicPr>
        <p:blipFill>
          <a:blip r:embed="rId4"/>
          <a:stretch>
            <a:fillRect/>
          </a:stretch>
        </p:blipFill>
        <p:spPr>
          <a:xfrm>
            <a:off x="17116" y="3361320"/>
            <a:ext cx="3235712" cy="2906863"/>
          </a:xfrm>
          <a:prstGeom prst="rect">
            <a:avLst/>
          </a:prstGeom>
        </p:spPr>
      </p:pic>
      <p:pic>
        <p:nvPicPr>
          <p:cNvPr id="8" name="Picture 7">
            <a:extLst>
              <a:ext uri="{FF2B5EF4-FFF2-40B4-BE49-F238E27FC236}">
                <a16:creationId xmlns:a16="http://schemas.microsoft.com/office/drawing/2014/main" id="{4A1F24F0-1B44-4038-899B-920AA4876C3A}"/>
              </a:ext>
            </a:extLst>
          </p:cNvPr>
          <p:cNvPicPr>
            <a:picLocks noChangeAspect="1"/>
          </p:cNvPicPr>
          <p:nvPr/>
        </p:nvPicPr>
        <p:blipFill rotWithShape="1">
          <a:blip r:embed="rId5"/>
          <a:srcRect l="2312" t="2139" r="1695" b="3931"/>
          <a:stretch/>
        </p:blipFill>
        <p:spPr>
          <a:xfrm>
            <a:off x="4465319" y="894080"/>
            <a:ext cx="3048001" cy="2054114"/>
          </a:xfrm>
          <a:prstGeom prst="rect">
            <a:avLst/>
          </a:prstGeom>
          <a:ln w="9525">
            <a:noFill/>
          </a:ln>
        </p:spPr>
      </p:pic>
      <p:pic>
        <p:nvPicPr>
          <p:cNvPr id="9" name="Picture 8">
            <a:extLst>
              <a:ext uri="{FF2B5EF4-FFF2-40B4-BE49-F238E27FC236}">
                <a16:creationId xmlns:a16="http://schemas.microsoft.com/office/drawing/2014/main" id="{DBC96973-6011-4151-BA05-F4E0E68A1A3D}"/>
              </a:ext>
            </a:extLst>
          </p:cNvPr>
          <p:cNvPicPr>
            <a:picLocks noChangeAspect="1"/>
          </p:cNvPicPr>
          <p:nvPr/>
        </p:nvPicPr>
        <p:blipFill rotWithShape="1">
          <a:blip r:embed="rId6"/>
          <a:srcRect l="1730" t="3398" r="3683" b="4252"/>
          <a:stretch/>
        </p:blipFill>
        <p:spPr>
          <a:xfrm>
            <a:off x="9489440" y="4814752"/>
            <a:ext cx="2346960" cy="1570808"/>
          </a:xfrm>
          <a:prstGeom prst="rect">
            <a:avLst/>
          </a:prstGeom>
        </p:spPr>
      </p:pic>
      <p:pic>
        <p:nvPicPr>
          <p:cNvPr id="10" name="Picture 9">
            <a:extLst>
              <a:ext uri="{FF2B5EF4-FFF2-40B4-BE49-F238E27FC236}">
                <a16:creationId xmlns:a16="http://schemas.microsoft.com/office/drawing/2014/main" id="{B014EC45-39B5-493A-AA7C-D55C1E73CF94}"/>
              </a:ext>
            </a:extLst>
          </p:cNvPr>
          <p:cNvPicPr>
            <a:picLocks noChangeAspect="1"/>
          </p:cNvPicPr>
          <p:nvPr/>
        </p:nvPicPr>
        <p:blipFill rotWithShape="1">
          <a:blip r:embed="rId7"/>
          <a:srcRect l="2508" t="10521" r="5334" b="10846"/>
          <a:stretch/>
        </p:blipFill>
        <p:spPr>
          <a:xfrm>
            <a:off x="7213465" y="3795458"/>
            <a:ext cx="1725709" cy="2590102"/>
          </a:xfrm>
          <a:prstGeom prst="rect">
            <a:avLst/>
          </a:prstGeom>
        </p:spPr>
      </p:pic>
      <p:pic>
        <p:nvPicPr>
          <p:cNvPr id="11" name="Picture 10">
            <a:extLst>
              <a:ext uri="{FF2B5EF4-FFF2-40B4-BE49-F238E27FC236}">
                <a16:creationId xmlns:a16="http://schemas.microsoft.com/office/drawing/2014/main" id="{7267ECB7-DB11-4B85-A730-CFF5B37D19B2}"/>
              </a:ext>
            </a:extLst>
          </p:cNvPr>
          <p:cNvPicPr>
            <a:picLocks noChangeAspect="1"/>
          </p:cNvPicPr>
          <p:nvPr/>
        </p:nvPicPr>
        <p:blipFill rotWithShape="1">
          <a:blip r:embed="rId8"/>
          <a:srcRect l="2007" t="779" r="2535" b="4790"/>
          <a:stretch/>
        </p:blipFill>
        <p:spPr>
          <a:xfrm>
            <a:off x="3463356" y="4355615"/>
            <a:ext cx="3235712" cy="1853774"/>
          </a:xfrm>
          <a:prstGeom prst="rect">
            <a:avLst/>
          </a:prstGeom>
        </p:spPr>
      </p:pic>
      <p:sp>
        <p:nvSpPr>
          <p:cNvPr id="12" name="Arrow: Right 11">
            <a:extLst>
              <a:ext uri="{FF2B5EF4-FFF2-40B4-BE49-F238E27FC236}">
                <a16:creationId xmlns:a16="http://schemas.microsoft.com/office/drawing/2014/main" id="{32B90678-2C39-4EDD-BEBB-168B3B2CF4AB}"/>
              </a:ext>
            </a:extLst>
          </p:cNvPr>
          <p:cNvSpPr/>
          <p:nvPr/>
        </p:nvSpPr>
        <p:spPr bwMode="auto">
          <a:xfrm>
            <a:off x="4059797" y="1699687"/>
            <a:ext cx="291533" cy="326572"/>
          </a:xfrm>
          <a:prstGeom prst="rightArrow">
            <a:avLst/>
          </a:prstGeom>
          <a:blipFill dpi="0" rotWithShape="0">
            <a:blip r:embed="rId9"/>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13" name="Arrow: Right 12">
            <a:extLst>
              <a:ext uri="{FF2B5EF4-FFF2-40B4-BE49-F238E27FC236}">
                <a16:creationId xmlns:a16="http://schemas.microsoft.com/office/drawing/2014/main" id="{897B9327-F805-4830-BFFB-D74553ADF21C}"/>
              </a:ext>
            </a:extLst>
          </p:cNvPr>
          <p:cNvSpPr/>
          <p:nvPr/>
        </p:nvSpPr>
        <p:spPr bwMode="auto">
          <a:xfrm>
            <a:off x="7607714" y="1730456"/>
            <a:ext cx="291533" cy="326572"/>
          </a:xfrm>
          <a:prstGeom prst="rightArrow">
            <a:avLst/>
          </a:prstGeom>
          <a:blipFill dpi="0" rotWithShape="0">
            <a:blip r:embed="rId9"/>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14" name="Arrow: Right 13">
            <a:extLst>
              <a:ext uri="{FF2B5EF4-FFF2-40B4-BE49-F238E27FC236}">
                <a16:creationId xmlns:a16="http://schemas.microsoft.com/office/drawing/2014/main" id="{2B7A2DB9-B959-4C11-9167-67F9819AEC96}"/>
              </a:ext>
            </a:extLst>
          </p:cNvPr>
          <p:cNvSpPr/>
          <p:nvPr/>
        </p:nvSpPr>
        <p:spPr bwMode="auto">
          <a:xfrm rot="5400000">
            <a:off x="10541381" y="3486405"/>
            <a:ext cx="291533" cy="326572"/>
          </a:xfrm>
          <a:prstGeom prst="rightArrow">
            <a:avLst/>
          </a:prstGeom>
          <a:blipFill dpi="0" rotWithShape="0">
            <a:blip r:embed="rId9"/>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15" name="Arrow: Right 14">
            <a:extLst>
              <a:ext uri="{FF2B5EF4-FFF2-40B4-BE49-F238E27FC236}">
                <a16:creationId xmlns:a16="http://schemas.microsoft.com/office/drawing/2014/main" id="{86B2AB72-E4D3-4FD0-94BF-558554CC8851}"/>
              </a:ext>
            </a:extLst>
          </p:cNvPr>
          <p:cNvSpPr/>
          <p:nvPr/>
        </p:nvSpPr>
        <p:spPr bwMode="auto">
          <a:xfrm rot="10800000">
            <a:off x="9060999" y="5235931"/>
            <a:ext cx="291533" cy="326572"/>
          </a:xfrm>
          <a:prstGeom prst="rightArrow">
            <a:avLst/>
          </a:prstGeom>
          <a:blipFill dpi="0" rotWithShape="0">
            <a:blip r:embed="rId9"/>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16" name="Arrow: Right 15">
            <a:extLst>
              <a:ext uri="{FF2B5EF4-FFF2-40B4-BE49-F238E27FC236}">
                <a16:creationId xmlns:a16="http://schemas.microsoft.com/office/drawing/2014/main" id="{7889BEDA-154A-4D19-977F-8768621D6760}"/>
              </a:ext>
            </a:extLst>
          </p:cNvPr>
          <p:cNvSpPr/>
          <p:nvPr/>
        </p:nvSpPr>
        <p:spPr bwMode="auto">
          <a:xfrm rot="10800000">
            <a:off x="6785025" y="5039149"/>
            <a:ext cx="291533" cy="326572"/>
          </a:xfrm>
          <a:prstGeom prst="rightArrow">
            <a:avLst/>
          </a:prstGeom>
          <a:blipFill dpi="0" rotWithShape="0">
            <a:blip r:embed="rId9"/>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17" name="TextBox 16">
            <a:extLst>
              <a:ext uri="{FF2B5EF4-FFF2-40B4-BE49-F238E27FC236}">
                <a16:creationId xmlns:a16="http://schemas.microsoft.com/office/drawing/2014/main" id="{29D695BF-9F84-4201-99BB-731CAB009504}"/>
              </a:ext>
            </a:extLst>
          </p:cNvPr>
          <p:cNvSpPr txBox="1"/>
          <p:nvPr/>
        </p:nvSpPr>
        <p:spPr>
          <a:xfrm>
            <a:off x="466531" y="2943713"/>
            <a:ext cx="2206694" cy="369332"/>
          </a:xfrm>
          <a:prstGeom prst="rect">
            <a:avLst/>
          </a:prstGeom>
          <a:noFill/>
        </p:spPr>
        <p:txBody>
          <a:bodyPr wrap="none" rtlCol="0">
            <a:spAutoFit/>
          </a:bodyPr>
          <a:lstStyle/>
          <a:p>
            <a:r>
              <a:rPr lang="en-US" dirty="0"/>
              <a:t>Early casting efforts</a:t>
            </a:r>
          </a:p>
        </p:txBody>
      </p:sp>
      <p:sp>
        <p:nvSpPr>
          <p:cNvPr id="19" name="TextBox 18">
            <a:extLst>
              <a:ext uri="{FF2B5EF4-FFF2-40B4-BE49-F238E27FC236}">
                <a16:creationId xmlns:a16="http://schemas.microsoft.com/office/drawing/2014/main" id="{59C09E17-4B64-45A0-990F-45196D1A88B8}"/>
              </a:ext>
            </a:extLst>
          </p:cNvPr>
          <p:cNvSpPr txBox="1"/>
          <p:nvPr/>
        </p:nvSpPr>
        <p:spPr>
          <a:xfrm>
            <a:off x="9750358" y="4238323"/>
            <a:ext cx="1774845" cy="369332"/>
          </a:xfrm>
          <a:prstGeom prst="rect">
            <a:avLst/>
          </a:prstGeom>
          <a:noFill/>
        </p:spPr>
        <p:txBody>
          <a:bodyPr wrap="none" rtlCol="0">
            <a:spAutoFit/>
          </a:bodyPr>
          <a:lstStyle/>
          <a:p>
            <a:r>
              <a:rPr lang="en-US" dirty="0"/>
              <a:t>Pancake grains</a:t>
            </a:r>
          </a:p>
        </p:txBody>
      </p:sp>
      <p:sp>
        <p:nvSpPr>
          <p:cNvPr id="20" name="TextBox 19">
            <a:extLst>
              <a:ext uri="{FF2B5EF4-FFF2-40B4-BE49-F238E27FC236}">
                <a16:creationId xmlns:a16="http://schemas.microsoft.com/office/drawing/2014/main" id="{E1C9CB6E-FCAF-4326-962D-D601CFDD8B15}"/>
              </a:ext>
            </a:extLst>
          </p:cNvPr>
          <p:cNvSpPr txBox="1"/>
          <p:nvPr/>
        </p:nvSpPr>
        <p:spPr>
          <a:xfrm>
            <a:off x="5339999" y="2989239"/>
            <a:ext cx="4826962" cy="369332"/>
          </a:xfrm>
          <a:prstGeom prst="rect">
            <a:avLst/>
          </a:prstGeom>
          <a:noFill/>
        </p:spPr>
        <p:txBody>
          <a:bodyPr wrap="none" rtlCol="0">
            <a:spAutoFit/>
          </a:bodyPr>
          <a:lstStyle/>
          <a:p>
            <a:r>
              <a:rPr lang="en-US" dirty="0"/>
              <a:t>Thermal Mass and end cooler grain attempts</a:t>
            </a:r>
          </a:p>
        </p:txBody>
      </p:sp>
      <p:sp>
        <p:nvSpPr>
          <p:cNvPr id="21" name="TextBox 20">
            <a:extLst>
              <a:ext uri="{FF2B5EF4-FFF2-40B4-BE49-F238E27FC236}">
                <a16:creationId xmlns:a16="http://schemas.microsoft.com/office/drawing/2014/main" id="{E4F0BE8B-38AE-484F-BDDA-91D7D8625C8A}"/>
              </a:ext>
            </a:extLst>
          </p:cNvPr>
          <p:cNvSpPr txBox="1"/>
          <p:nvPr/>
        </p:nvSpPr>
        <p:spPr>
          <a:xfrm>
            <a:off x="189704" y="6268183"/>
            <a:ext cx="2890535" cy="369332"/>
          </a:xfrm>
          <a:prstGeom prst="rect">
            <a:avLst/>
          </a:prstGeom>
          <a:noFill/>
        </p:spPr>
        <p:txBody>
          <a:bodyPr wrap="none" rtlCol="0">
            <a:spAutoFit/>
          </a:bodyPr>
          <a:lstStyle/>
          <a:p>
            <a:r>
              <a:rPr lang="en-US" dirty="0"/>
              <a:t>Multi-segment Fuel Grains</a:t>
            </a:r>
          </a:p>
        </p:txBody>
      </p:sp>
    </p:spTree>
    <p:extLst>
      <p:ext uri="{BB962C8B-B14F-4D97-AF65-F5344CB8AC3E}">
        <p14:creationId xmlns:p14="http://schemas.microsoft.com/office/powerpoint/2010/main" val="601894925"/>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Content Placeholder 16">
            <a:extLst>
              <a:ext uri="{FF2B5EF4-FFF2-40B4-BE49-F238E27FC236}">
                <a16:creationId xmlns:a16="http://schemas.microsoft.com/office/drawing/2014/main" id="{F5A5B0AA-CD53-406C-8CE0-B93B056A12AC}"/>
              </a:ext>
            </a:extLst>
          </p:cNvPr>
          <p:cNvPicPr>
            <a:picLocks noGrp="1" noChangeAspect="1"/>
          </p:cNvPicPr>
          <p:nvPr>
            <p:ph idx="1"/>
          </p:nvPr>
        </p:nvPicPr>
        <p:blipFill>
          <a:blip r:embed="rId2"/>
          <a:stretch>
            <a:fillRect/>
          </a:stretch>
        </p:blipFill>
        <p:spPr>
          <a:xfrm>
            <a:off x="6434819" y="3956805"/>
            <a:ext cx="3270562" cy="2522537"/>
          </a:xfrm>
          <a:prstGeom prst="rect">
            <a:avLst/>
          </a:prstGeom>
        </p:spPr>
      </p:pic>
      <p:sp>
        <p:nvSpPr>
          <p:cNvPr id="3" name="Title 2">
            <a:extLst>
              <a:ext uri="{FF2B5EF4-FFF2-40B4-BE49-F238E27FC236}">
                <a16:creationId xmlns:a16="http://schemas.microsoft.com/office/drawing/2014/main" id="{A36D5168-00BD-4AF1-BA6D-CDF211A3F085}"/>
              </a:ext>
            </a:extLst>
          </p:cNvPr>
          <p:cNvSpPr>
            <a:spLocks noGrp="1"/>
          </p:cNvSpPr>
          <p:nvPr>
            <p:ph type="title"/>
          </p:nvPr>
        </p:nvSpPr>
        <p:spPr/>
        <p:txBody>
          <a:bodyPr/>
          <a:lstStyle/>
          <a:p>
            <a:r>
              <a:rPr lang="en-US" dirty="0"/>
              <a:t>MSFC Casting Effort</a:t>
            </a:r>
          </a:p>
        </p:txBody>
      </p:sp>
      <p:pic>
        <p:nvPicPr>
          <p:cNvPr id="11" name="Picture 10">
            <a:extLst>
              <a:ext uri="{FF2B5EF4-FFF2-40B4-BE49-F238E27FC236}">
                <a16:creationId xmlns:a16="http://schemas.microsoft.com/office/drawing/2014/main" id="{C2C7E203-60D3-4916-A76A-AF9AF09F45FD}"/>
              </a:ext>
            </a:extLst>
          </p:cNvPr>
          <p:cNvPicPr>
            <a:picLocks noChangeAspect="1"/>
          </p:cNvPicPr>
          <p:nvPr/>
        </p:nvPicPr>
        <p:blipFill>
          <a:blip r:embed="rId3"/>
          <a:stretch>
            <a:fillRect/>
          </a:stretch>
        </p:blipFill>
        <p:spPr>
          <a:xfrm>
            <a:off x="6185658" y="816494"/>
            <a:ext cx="1692662" cy="3005937"/>
          </a:xfrm>
          <a:prstGeom prst="rect">
            <a:avLst/>
          </a:prstGeom>
          <a:ln w="38100">
            <a:noFill/>
          </a:ln>
        </p:spPr>
      </p:pic>
      <p:pic>
        <p:nvPicPr>
          <p:cNvPr id="12" name="Picture 11">
            <a:extLst>
              <a:ext uri="{FF2B5EF4-FFF2-40B4-BE49-F238E27FC236}">
                <a16:creationId xmlns:a16="http://schemas.microsoft.com/office/drawing/2014/main" id="{E8CE64CA-C7EA-45DE-B0E1-82361D36EE30}"/>
              </a:ext>
            </a:extLst>
          </p:cNvPr>
          <p:cNvPicPr>
            <a:picLocks noChangeAspect="1"/>
          </p:cNvPicPr>
          <p:nvPr/>
        </p:nvPicPr>
        <p:blipFill rotWithShape="1">
          <a:blip r:embed="rId4"/>
          <a:srcRect r="57251"/>
          <a:stretch/>
        </p:blipFill>
        <p:spPr>
          <a:xfrm>
            <a:off x="2213992" y="816494"/>
            <a:ext cx="1967963" cy="2685890"/>
          </a:xfrm>
          <a:prstGeom prst="rect">
            <a:avLst/>
          </a:prstGeom>
          <a:ln w="38100">
            <a:noFill/>
          </a:ln>
        </p:spPr>
      </p:pic>
      <p:pic>
        <p:nvPicPr>
          <p:cNvPr id="13" name="Content Placeholder 6">
            <a:extLst>
              <a:ext uri="{FF2B5EF4-FFF2-40B4-BE49-F238E27FC236}">
                <a16:creationId xmlns:a16="http://schemas.microsoft.com/office/drawing/2014/main" id="{09E40506-019D-4197-8E2D-AD17F91B17F5}"/>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a:xfrm>
            <a:off x="134294" y="838608"/>
            <a:ext cx="1997548" cy="2663776"/>
          </a:xfrm>
          <a:prstGeom prst="rect">
            <a:avLst/>
          </a:prstGeom>
          <a:ln w="15875">
            <a:noFill/>
          </a:ln>
        </p:spPr>
      </p:pic>
      <p:pic>
        <p:nvPicPr>
          <p:cNvPr id="15" name="Picture 14">
            <a:extLst>
              <a:ext uri="{FF2B5EF4-FFF2-40B4-BE49-F238E27FC236}">
                <a16:creationId xmlns:a16="http://schemas.microsoft.com/office/drawing/2014/main" id="{0F4A8746-29D7-4686-899C-47A14630A13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319857" y="838608"/>
            <a:ext cx="1825875" cy="2434500"/>
          </a:xfrm>
          <a:prstGeom prst="rect">
            <a:avLst/>
          </a:prstGeom>
          <a:ln w="38100">
            <a:noFill/>
          </a:ln>
        </p:spPr>
      </p:pic>
      <p:pic>
        <p:nvPicPr>
          <p:cNvPr id="16" name="Picture 15">
            <a:extLst>
              <a:ext uri="{FF2B5EF4-FFF2-40B4-BE49-F238E27FC236}">
                <a16:creationId xmlns:a16="http://schemas.microsoft.com/office/drawing/2014/main" id="{34D3CBFB-EE8E-4C3C-B415-A47F67131C4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256045" y="838608"/>
            <a:ext cx="1490603" cy="2434500"/>
          </a:xfrm>
          <a:prstGeom prst="rect">
            <a:avLst/>
          </a:prstGeom>
          <a:ln w="38100">
            <a:noFill/>
          </a:ln>
        </p:spPr>
      </p:pic>
      <p:pic>
        <p:nvPicPr>
          <p:cNvPr id="18" name="Picture 17">
            <a:extLst>
              <a:ext uri="{FF2B5EF4-FFF2-40B4-BE49-F238E27FC236}">
                <a16:creationId xmlns:a16="http://schemas.microsoft.com/office/drawing/2014/main" id="{76F340EE-4379-42DA-92D2-32FEB459ACFF}"/>
              </a:ext>
            </a:extLst>
          </p:cNvPr>
          <p:cNvPicPr>
            <a:picLocks noChangeAspect="1"/>
          </p:cNvPicPr>
          <p:nvPr/>
        </p:nvPicPr>
        <p:blipFill>
          <a:blip r:embed="rId8"/>
          <a:stretch>
            <a:fillRect/>
          </a:stretch>
        </p:blipFill>
        <p:spPr>
          <a:xfrm>
            <a:off x="9969334" y="3578992"/>
            <a:ext cx="1916358" cy="2685890"/>
          </a:xfrm>
          <a:prstGeom prst="rect">
            <a:avLst/>
          </a:prstGeom>
        </p:spPr>
      </p:pic>
      <p:pic>
        <p:nvPicPr>
          <p:cNvPr id="19" name="Picture 18">
            <a:extLst>
              <a:ext uri="{FF2B5EF4-FFF2-40B4-BE49-F238E27FC236}">
                <a16:creationId xmlns:a16="http://schemas.microsoft.com/office/drawing/2014/main" id="{72B649A0-5554-49C3-84FB-EF957013D352}"/>
              </a:ext>
            </a:extLst>
          </p:cNvPr>
          <p:cNvPicPr>
            <a:picLocks noChangeAspect="1"/>
          </p:cNvPicPr>
          <p:nvPr/>
        </p:nvPicPr>
        <p:blipFill>
          <a:blip r:embed="rId9"/>
          <a:stretch>
            <a:fillRect/>
          </a:stretch>
        </p:blipFill>
        <p:spPr>
          <a:xfrm>
            <a:off x="4181955" y="3994720"/>
            <a:ext cx="2176233" cy="2685890"/>
          </a:xfrm>
          <a:prstGeom prst="rect">
            <a:avLst/>
          </a:prstGeom>
        </p:spPr>
      </p:pic>
      <p:pic>
        <p:nvPicPr>
          <p:cNvPr id="20" name="Picture 19">
            <a:extLst>
              <a:ext uri="{FF2B5EF4-FFF2-40B4-BE49-F238E27FC236}">
                <a16:creationId xmlns:a16="http://schemas.microsoft.com/office/drawing/2014/main" id="{E65F5F76-C5C1-44A9-B070-FE6E3D5C1BE6}"/>
              </a:ext>
            </a:extLst>
          </p:cNvPr>
          <p:cNvPicPr>
            <a:picLocks noChangeAspect="1"/>
          </p:cNvPicPr>
          <p:nvPr/>
        </p:nvPicPr>
        <p:blipFill>
          <a:blip r:embed="rId10"/>
          <a:stretch>
            <a:fillRect/>
          </a:stretch>
        </p:blipFill>
        <p:spPr>
          <a:xfrm>
            <a:off x="306308" y="4303718"/>
            <a:ext cx="3362325" cy="2286000"/>
          </a:xfrm>
          <a:prstGeom prst="rect">
            <a:avLst/>
          </a:prstGeom>
        </p:spPr>
      </p:pic>
      <p:sp>
        <p:nvSpPr>
          <p:cNvPr id="21" name="Arrow: Right 20">
            <a:extLst>
              <a:ext uri="{FF2B5EF4-FFF2-40B4-BE49-F238E27FC236}">
                <a16:creationId xmlns:a16="http://schemas.microsoft.com/office/drawing/2014/main" id="{5FCB407F-F13B-445E-B660-74EE678F34BB}"/>
              </a:ext>
            </a:extLst>
          </p:cNvPr>
          <p:cNvSpPr/>
          <p:nvPr/>
        </p:nvSpPr>
        <p:spPr bwMode="auto">
          <a:xfrm>
            <a:off x="4263122" y="2007210"/>
            <a:ext cx="291533" cy="326572"/>
          </a:xfrm>
          <a:prstGeom prst="rightArrow">
            <a:avLst/>
          </a:prstGeom>
          <a:blipFill dpi="0" rotWithShape="0">
            <a:blip r:embed="rId1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2" name="Arrow: Right 21">
            <a:extLst>
              <a:ext uri="{FF2B5EF4-FFF2-40B4-BE49-F238E27FC236}">
                <a16:creationId xmlns:a16="http://schemas.microsoft.com/office/drawing/2014/main" id="{08B62720-C686-42D0-BC39-B6597318F45C}"/>
              </a:ext>
            </a:extLst>
          </p:cNvPr>
          <p:cNvSpPr/>
          <p:nvPr/>
        </p:nvSpPr>
        <p:spPr bwMode="auto">
          <a:xfrm>
            <a:off x="7986908" y="1377738"/>
            <a:ext cx="291533" cy="326572"/>
          </a:xfrm>
          <a:prstGeom prst="rightArrow">
            <a:avLst/>
          </a:prstGeom>
          <a:blipFill dpi="0" rotWithShape="0">
            <a:blip r:embed="rId1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3" name="Arrow: Right 22">
            <a:extLst>
              <a:ext uri="{FF2B5EF4-FFF2-40B4-BE49-F238E27FC236}">
                <a16:creationId xmlns:a16="http://schemas.microsoft.com/office/drawing/2014/main" id="{EE541A15-E193-48C6-A5D4-82E2CD24BD0A}"/>
              </a:ext>
            </a:extLst>
          </p:cNvPr>
          <p:cNvSpPr/>
          <p:nvPr/>
        </p:nvSpPr>
        <p:spPr bwMode="auto">
          <a:xfrm rot="5400000">
            <a:off x="11847623" y="3212046"/>
            <a:ext cx="291533" cy="326572"/>
          </a:xfrm>
          <a:prstGeom prst="rightArrow">
            <a:avLst/>
          </a:prstGeom>
          <a:blipFill dpi="0" rotWithShape="0">
            <a:blip r:embed="rId1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4" name="Arrow: Right 23">
            <a:extLst>
              <a:ext uri="{FF2B5EF4-FFF2-40B4-BE49-F238E27FC236}">
                <a16:creationId xmlns:a16="http://schemas.microsoft.com/office/drawing/2014/main" id="{9FE135F8-88A1-4033-8F1C-FF9F8C868878}"/>
              </a:ext>
            </a:extLst>
          </p:cNvPr>
          <p:cNvSpPr/>
          <p:nvPr/>
        </p:nvSpPr>
        <p:spPr bwMode="auto">
          <a:xfrm rot="10800000">
            <a:off x="9732958" y="5092770"/>
            <a:ext cx="291533" cy="326572"/>
          </a:xfrm>
          <a:prstGeom prst="rightArrow">
            <a:avLst/>
          </a:prstGeom>
          <a:blipFill dpi="0" rotWithShape="0">
            <a:blip r:embed="rId1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5" name="Arrow: Right 24">
            <a:extLst>
              <a:ext uri="{FF2B5EF4-FFF2-40B4-BE49-F238E27FC236}">
                <a16:creationId xmlns:a16="http://schemas.microsoft.com/office/drawing/2014/main" id="{A150F821-1328-428A-AF62-E0F84439AD1F}"/>
              </a:ext>
            </a:extLst>
          </p:cNvPr>
          <p:cNvSpPr/>
          <p:nvPr/>
        </p:nvSpPr>
        <p:spPr bwMode="auto">
          <a:xfrm rot="10800000">
            <a:off x="3711909" y="5092770"/>
            <a:ext cx="291533" cy="326572"/>
          </a:xfrm>
          <a:prstGeom prst="rightArrow">
            <a:avLst/>
          </a:prstGeom>
          <a:blipFill dpi="0" rotWithShape="0">
            <a:blip r:embed="rId1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6" name="TextBox 25">
            <a:extLst>
              <a:ext uri="{FF2B5EF4-FFF2-40B4-BE49-F238E27FC236}">
                <a16:creationId xmlns:a16="http://schemas.microsoft.com/office/drawing/2014/main" id="{3C97C681-C70E-4964-B735-9CB698BDAD64}"/>
              </a:ext>
            </a:extLst>
          </p:cNvPr>
          <p:cNvSpPr txBox="1"/>
          <p:nvPr/>
        </p:nvSpPr>
        <p:spPr>
          <a:xfrm>
            <a:off x="652972" y="3578992"/>
            <a:ext cx="2407454" cy="369332"/>
          </a:xfrm>
          <a:prstGeom prst="rect">
            <a:avLst/>
          </a:prstGeom>
          <a:noFill/>
        </p:spPr>
        <p:txBody>
          <a:bodyPr wrap="none" rtlCol="0">
            <a:spAutoFit/>
          </a:bodyPr>
          <a:lstStyle/>
          <a:p>
            <a:r>
              <a:rPr lang="en-US" dirty="0"/>
              <a:t>Wax Melter and Oven</a:t>
            </a:r>
          </a:p>
        </p:txBody>
      </p:sp>
      <p:sp>
        <p:nvSpPr>
          <p:cNvPr id="27" name="TextBox 26">
            <a:extLst>
              <a:ext uri="{FF2B5EF4-FFF2-40B4-BE49-F238E27FC236}">
                <a16:creationId xmlns:a16="http://schemas.microsoft.com/office/drawing/2014/main" id="{93CBD618-11F5-45A2-8693-BD4FAC0D2C6F}"/>
              </a:ext>
            </a:extLst>
          </p:cNvPr>
          <p:cNvSpPr txBox="1"/>
          <p:nvPr/>
        </p:nvSpPr>
        <p:spPr>
          <a:xfrm>
            <a:off x="8027777" y="3502384"/>
            <a:ext cx="1941557" cy="369332"/>
          </a:xfrm>
          <a:prstGeom prst="rect">
            <a:avLst/>
          </a:prstGeom>
          <a:noFill/>
        </p:spPr>
        <p:txBody>
          <a:bodyPr wrap="none" rtlCol="0">
            <a:spAutoFit/>
          </a:bodyPr>
          <a:lstStyle/>
          <a:p>
            <a:r>
              <a:rPr lang="en-US" dirty="0"/>
              <a:t>Lathe processing</a:t>
            </a:r>
          </a:p>
        </p:txBody>
      </p:sp>
      <p:sp>
        <p:nvSpPr>
          <p:cNvPr id="28" name="TextBox 27">
            <a:extLst>
              <a:ext uri="{FF2B5EF4-FFF2-40B4-BE49-F238E27FC236}">
                <a16:creationId xmlns:a16="http://schemas.microsoft.com/office/drawing/2014/main" id="{EEA82641-DF58-4367-AFFA-166F3B075F29}"/>
              </a:ext>
            </a:extLst>
          </p:cNvPr>
          <p:cNvSpPr txBox="1"/>
          <p:nvPr/>
        </p:nvSpPr>
        <p:spPr>
          <a:xfrm>
            <a:off x="10075453" y="6294676"/>
            <a:ext cx="1851789" cy="369332"/>
          </a:xfrm>
          <a:prstGeom prst="rect">
            <a:avLst/>
          </a:prstGeom>
          <a:noFill/>
        </p:spPr>
        <p:txBody>
          <a:bodyPr wrap="none" rtlCol="0">
            <a:spAutoFit/>
          </a:bodyPr>
          <a:lstStyle/>
          <a:p>
            <a:r>
              <a:rPr lang="en-US" dirty="0"/>
              <a:t>Freezer process</a:t>
            </a:r>
          </a:p>
        </p:txBody>
      </p:sp>
      <p:sp>
        <p:nvSpPr>
          <p:cNvPr id="29" name="TextBox 28">
            <a:extLst>
              <a:ext uri="{FF2B5EF4-FFF2-40B4-BE49-F238E27FC236}">
                <a16:creationId xmlns:a16="http://schemas.microsoft.com/office/drawing/2014/main" id="{A501A904-36F8-445B-A2F6-7608D5B123AB}"/>
              </a:ext>
            </a:extLst>
          </p:cNvPr>
          <p:cNvSpPr txBox="1"/>
          <p:nvPr/>
        </p:nvSpPr>
        <p:spPr>
          <a:xfrm>
            <a:off x="6713352" y="6479342"/>
            <a:ext cx="2912016" cy="369332"/>
          </a:xfrm>
          <a:prstGeom prst="rect">
            <a:avLst/>
          </a:prstGeom>
          <a:noFill/>
        </p:spPr>
        <p:txBody>
          <a:bodyPr wrap="none" rtlCol="0">
            <a:spAutoFit/>
          </a:bodyPr>
          <a:lstStyle/>
          <a:p>
            <a:r>
              <a:rPr lang="en-US" dirty="0"/>
              <a:t>Relearning Thermal Shock</a:t>
            </a:r>
          </a:p>
        </p:txBody>
      </p:sp>
      <p:pic>
        <p:nvPicPr>
          <p:cNvPr id="30" name="Picture 29">
            <a:extLst>
              <a:ext uri="{FF2B5EF4-FFF2-40B4-BE49-F238E27FC236}">
                <a16:creationId xmlns:a16="http://schemas.microsoft.com/office/drawing/2014/main" id="{E78B522A-AE5E-42C0-9344-70A22867E48B}"/>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t="7021" b="9176"/>
          <a:stretch/>
        </p:blipFill>
        <p:spPr>
          <a:xfrm>
            <a:off x="4572069" y="816494"/>
            <a:ext cx="1476239" cy="2199312"/>
          </a:xfrm>
          <a:prstGeom prst="rect">
            <a:avLst/>
          </a:prstGeom>
          <a:ln w="38100">
            <a:noFill/>
          </a:ln>
        </p:spPr>
      </p:pic>
    </p:spTree>
    <p:extLst>
      <p:ext uri="{BB962C8B-B14F-4D97-AF65-F5344CB8AC3E}">
        <p14:creationId xmlns:p14="http://schemas.microsoft.com/office/powerpoint/2010/main" val="434216368"/>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1A4AC0-D040-4163-8D2C-66A9ED709FF3}"/>
              </a:ext>
            </a:extLst>
          </p:cNvPr>
          <p:cNvSpPr>
            <a:spLocks noGrp="1"/>
          </p:cNvSpPr>
          <p:nvPr>
            <p:ph idx="1"/>
          </p:nvPr>
        </p:nvSpPr>
        <p:spPr>
          <a:xfrm>
            <a:off x="134294" y="914400"/>
            <a:ext cx="5781314" cy="5638800"/>
          </a:xfrm>
        </p:spPr>
        <p:txBody>
          <a:bodyPr/>
          <a:lstStyle/>
          <a:p>
            <a:r>
              <a:rPr lang="en-US" dirty="0"/>
              <a:t>Motors A, B and C were tests with MON-25 and -20C Mars conditions</a:t>
            </a:r>
          </a:p>
          <a:p>
            <a:r>
              <a:rPr lang="en-US" dirty="0"/>
              <a:t>Motors B and C had ignition by a series of gates to quicken the ignition</a:t>
            </a:r>
          </a:p>
          <a:p>
            <a:r>
              <a:rPr lang="en-US" dirty="0"/>
              <a:t>Motors A and B had efficiency increasing devices</a:t>
            </a:r>
          </a:p>
          <a:p>
            <a:r>
              <a:rPr lang="en-US" dirty="0"/>
              <a:t>Motor C was a lighter weight version without all the efficiency increasing devices</a:t>
            </a:r>
          </a:p>
          <a:p>
            <a:r>
              <a:rPr lang="en-US" dirty="0"/>
              <a:t>Grains were assembled into the motor case at -20C for motor A and -40C for B and C</a:t>
            </a:r>
          </a:p>
          <a:p>
            <a:r>
              <a:rPr lang="en-US" dirty="0"/>
              <a:t>Nozzle material changes between tests</a:t>
            </a:r>
          </a:p>
          <a:p>
            <a:pPr marL="187325" indent="0">
              <a:buNone/>
            </a:pPr>
            <a:endParaRPr lang="en-US" dirty="0"/>
          </a:p>
          <a:p>
            <a:endParaRPr lang="en-US" dirty="0"/>
          </a:p>
        </p:txBody>
      </p:sp>
      <p:sp>
        <p:nvSpPr>
          <p:cNvPr id="3" name="Title 2">
            <a:extLst>
              <a:ext uri="{FF2B5EF4-FFF2-40B4-BE49-F238E27FC236}">
                <a16:creationId xmlns:a16="http://schemas.microsoft.com/office/drawing/2014/main" id="{7BBF951D-48AD-4ACA-B129-63E2046CA6F6}"/>
              </a:ext>
            </a:extLst>
          </p:cNvPr>
          <p:cNvSpPr>
            <a:spLocks noGrp="1"/>
          </p:cNvSpPr>
          <p:nvPr>
            <p:ph type="title"/>
          </p:nvPr>
        </p:nvSpPr>
        <p:spPr/>
        <p:txBody>
          <a:bodyPr/>
          <a:lstStyle/>
          <a:p>
            <a:r>
              <a:rPr lang="en-US" dirty="0"/>
              <a:t>Whittinghill Aerospace</a:t>
            </a:r>
          </a:p>
        </p:txBody>
      </p:sp>
      <p:pic>
        <p:nvPicPr>
          <p:cNvPr id="4" name="Picture 3">
            <a:extLst>
              <a:ext uri="{FF2B5EF4-FFF2-40B4-BE49-F238E27FC236}">
                <a16:creationId xmlns:a16="http://schemas.microsoft.com/office/drawing/2014/main" id="{E2FAFE29-898B-4A8F-82C2-4EA6BB3E930F}"/>
              </a:ext>
            </a:extLst>
          </p:cNvPr>
          <p:cNvPicPr>
            <a:picLocks noChangeAspect="1"/>
          </p:cNvPicPr>
          <p:nvPr/>
        </p:nvPicPr>
        <p:blipFill>
          <a:blip r:embed="rId2"/>
          <a:stretch>
            <a:fillRect/>
          </a:stretch>
        </p:blipFill>
        <p:spPr>
          <a:xfrm>
            <a:off x="6061233" y="1017037"/>
            <a:ext cx="5996473" cy="3373016"/>
          </a:xfrm>
          <a:prstGeom prst="rect">
            <a:avLst/>
          </a:prstGeom>
        </p:spPr>
      </p:pic>
      <p:pic>
        <p:nvPicPr>
          <p:cNvPr id="5" name="Picture 4">
            <a:extLst>
              <a:ext uri="{FF2B5EF4-FFF2-40B4-BE49-F238E27FC236}">
                <a16:creationId xmlns:a16="http://schemas.microsoft.com/office/drawing/2014/main" id="{B6F95497-5D7D-493C-BE70-3AA0136BCD4D}"/>
              </a:ext>
            </a:extLst>
          </p:cNvPr>
          <p:cNvPicPr>
            <a:picLocks noChangeAspect="1"/>
          </p:cNvPicPr>
          <p:nvPr/>
        </p:nvPicPr>
        <p:blipFill>
          <a:blip r:embed="rId3"/>
          <a:stretch>
            <a:fillRect/>
          </a:stretch>
        </p:blipFill>
        <p:spPr>
          <a:xfrm>
            <a:off x="8966304" y="4390053"/>
            <a:ext cx="2952065" cy="2416574"/>
          </a:xfrm>
          <a:prstGeom prst="rect">
            <a:avLst/>
          </a:prstGeom>
        </p:spPr>
      </p:pic>
      <p:pic>
        <p:nvPicPr>
          <p:cNvPr id="6" name="Picture 5">
            <a:extLst>
              <a:ext uri="{FF2B5EF4-FFF2-40B4-BE49-F238E27FC236}">
                <a16:creationId xmlns:a16="http://schemas.microsoft.com/office/drawing/2014/main" id="{41F24EB1-EACA-49FE-AE7C-E5F042AB3C57}"/>
              </a:ext>
            </a:extLst>
          </p:cNvPr>
          <p:cNvPicPr>
            <a:picLocks noChangeAspect="1"/>
          </p:cNvPicPr>
          <p:nvPr/>
        </p:nvPicPr>
        <p:blipFill>
          <a:blip r:embed="rId4"/>
          <a:stretch>
            <a:fillRect/>
          </a:stretch>
        </p:blipFill>
        <p:spPr>
          <a:xfrm>
            <a:off x="5842381" y="4390053"/>
            <a:ext cx="3190447" cy="2416574"/>
          </a:xfrm>
          <a:prstGeom prst="rect">
            <a:avLst/>
          </a:prstGeom>
        </p:spPr>
      </p:pic>
    </p:spTree>
    <p:extLst>
      <p:ext uri="{BB962C8B-B14F-4D97-AF65-F5344CB8AC3E}">
        <p14:creationId xmlns:p14="http://schemas.microsoft.com/office/powerpoint/2010/main" val="3849687356"/>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WASP Motor B Video</a:t>
            </a:r>
          </a:p>
        </p:txBody>
      </p:sp>
      <p:pic>
        <p:nvPicPr>
          <p:cNvPr id="4" name="ft04 motor b">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199529141"/>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59756">
                <p:cTn id="7" fill="hold"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3AB3EDA-46DE-4E43-886B-7383E2A495F5}"/>
              </a:ext>
            </a:extLst>
          </p:cNvPr>
          <p:cNvGraphicFramePr>
            <a:graphicFrameLocks noGrp="1"/>
          </p:cNvGraphicFramePr>
          <p:nvPr>
            <p:ph idx="1"/>
            <p:extLst>
              <p:ext uri="{D42A27DB-BD31-4B8C-83A1-F6EECF244321}">
                <p14:modId xmlns:p14="http://schemas.microsoft.com/office/powerpoint/2010/main" val="3635700649"/>
              </p:ext>
            </p:extLst>
          </p:nvPr>
        </p:nvGraphicFramePr>
        <p:xfrm>
          <a:off x="134294" y="762000"/>
          <a:ext cx="11923413" cy="5574151"/>
        </p:xfrm>
        <a:graphic>
          <a:graphicData uri="http://schemas.openxmlformats.org/drawingml/2006/table">
            <a:tbl>
              <a:tblPr firstRow="1" bandRow="1"/>
              <a:tblGrid>
                <a:gridCol w="3168743">
                  <a:extLst>
                    <a:ext uri="{9D8B030D-6E8A-4147-A177-3AD203B41FA5}">
                      <a16:colId xmlns:a16="http://schemas.microsoft.com/office/drawing/2014/main" val="939157475"/>
                    </a:ext>
                  </a:extLst>
                </a:gridCol>
                <a:gridCol w="2491273">
                  <a:extLst>
                    <a:ext uri="{9D8B030D-6E8A-4147-A177-3AD203B41FA5}">
                      <a16:colId xmlns:a16="http://schemas.microsoft.com/office/drawing/2014/main" val="474675078"/>
                    </a:ext>
                  </a:extLst>
                </a:gridCol>
                <a:gridCol w="2258008">
                  <a:extLst>
                    <a:ext uri="{9D8B030D-6E8A-4147-A177-3AD203B41FA5}">
                      <a16:colId xmlns:a16="http://schemas.microsoft.com/office/drawing/2014/main" val="1489259657"/>
                    </a:ext>
                  </a:extLst>
                </a:gridCol>
                <a:gridCol w="4005389">
                  <a:extLst>
                    <a:ext uri="{9D8B030D-6E8A-4147-A177-3AD203B41FA5}">
                      <a16:colId xmlns:a16="http://schemas.microsoft.com/office/drawing/2014/main" val="2039144702"/>
                    </a:ext>
                  </a:extLst>
                </a:gridCol>
              </a:tblGrid>
              <a:tr h="314978">
                <a:tc>
                  <a:txBody>
                    <a:bodyPr/>
                    <a:lstStyle/>
                    <a:p>
                      <a:pPr marL="0" marR="0" algn="l">
                        <a:spcBef>
                          <a:spcPts val="0"/>
                        </a:spcBef>
                        <a:spcAft>
                          <a:spcPts val="0"/>
                        </a:spcAft>
                      </a:pPr>
                      <a:r>
                        <a:rPr lang="en-US" sz="1600" dirty="0">
                          <a:effectLst/>
                          <a:latin typeface="Times New Roman" panose="02020603050405020304" pitchFamily="18" charset="0"/>
                          <a:ea typeface="Times New Roman" panose="02020603050405020304" pitchFamily="18" charset="0"/>
                        </a:rPr>
                        <a:t> </a:t>
                      </a:r>
                    </a:p>
                  </a:txBody>
                  <a:tcPr>
                    <a:lnL w="12700" cap="flat" cmpd="sng" algn="ctr">
                      <a:solidFill>
                        <a:srgbClr val="D58328"/>
                      </a:solidFill>
                      <a:prstDash val="solid"/>
                      <a:round/>
                      <a:headEnd type="none" w="med" len="med"/>
                      <a:tailEnd type="none" w="med" len="med"/>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solidFill>
                      <a:srgbClr val="D6862D"/>
                    </a:solidFill>
                  </a:tcPr>
                </a:tc>
                <a:tc>
                  <a:txBody>
                    <a:bodyPr/>
                    <a:lstStyle/>
                    <a:p>
                      <a:pPr marL="0" marR="0" algn="l">
                        <a:spcBef>
                          <a:spcPts val="0"/>
                        </a:spcBef>
                        <a:spcAft>
                          <a:spcPts val="0"/>
                        </a:spcAft>
                      </a:pPr>
                      <a:r>
                        <a:rPr lang="en-US" sz="1600" b="1" kern="1200">
                          <a:solidFill>
                            <a:srgbClr val="FFFFFF"/>
                          </a:solidFill>
                          <a:effectLst/>
                          <a:latin typeface="Times New Roman" panose="02020603050405020304" pitchFamily="18" charset="0"/>
                          <a:ea typeface="Times New Roman" panose="02020603050405020304" pitchFamily="18" charset="0"/>
                        </a:rPr>
                        <a:t>Required</a:t>
                      </a:r>
                      <a:endParaRPr lang="en-US" sz="160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solidFill>
                      <a:srgbClr val="D6862D"/>
                    </a:solidFill>
                  </a:tcPr>
                </a:tc>
                <a:tc>
                  <a:txBody>
                    <a:bodyPr/>
                    <a:lstStyle/>
                    <a:p>
                      <a:pPr marL="0" marR="0" algn="l">
                        <a:spcBef>
                          <a:spcPts val="0"/>
                        </a:spcBef>
                        <a:spcAft>
                          <a:spcPts val="0"/>
                        </a:spcAft>
                      </a:pPr>
                      <a:r>
                        <a:rPr lang="en-US" sz="1600" b="1" kern="1200">
                          <a:solidFill>
                            <a:srgbClr val="FFFFFF"/>
                          </a:solidFill>
                          <a:effectLst/>
                          <a:latin typeface="Times New Roman" panose="02020603050405020304" pitchFamily="18" charset="0"/>
                          <a:ea typeface="Times New Roman" panose="02020603050405020304" pitchFamily="18" charset="0"/>
                        </a:rPr>
                        <a:t>Achieved</a:t>
                      </a:r>
                      <a:endParaRPr lang="en-US" sz="160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solidFill>
                      <a:srgbClr val="D6862D"/>
                    </a:solidFill>
                  </a:tcPr>
                </a:tc>
                <a:tc>
                  <a:txBody>
                    <a:bodyPr/>
                    <a:lstStyle/>
                    <a:p>
                      <a:pPr marL="0" marR="0" algn="l">
                        <a:spcBef>
                          <a:spcPts val="0"/>
                        </a:spcBef>
                        <a:spcAft>
                          <a:spcPts val="0"/>
                        </a:spcAft>
                      </a:pPr>
                      <a:r>
                        <a:rPr lang="en-US" sz="1600" b="1" kern="1200">
                          <a:solidFill>
                            <a:srgbClr val="FFFFFF"/>
                          </a:solidFill>
                          <a:effectLst/>
                          <a:latin typeface="Times New Roman" panose="02020603050405020304" pitchFamily="18" charset="0"/>
                          <a:ea typeface="Times New Roman" panose="02020603050405020304" pitchFamily="18" charset="0"/>
                        </a:rPr>
                        <a:t>Notes</a:t>
                      </a:r>
                      <a:endParaRPr lang="en-US" sz="1600">
                        <a:effectLst/>
                        <a:latin typeface="Times New Roman" panose="02020603050405020304" pitchFamily="18" charset="0"/>
                        <a:ea typeface="Times New Roman" panose="02020603050405020304" pitchFamily="18" charset="0"/>
                      </a:endParaRPr>
                    </a:p>
                  </a:txBody>
                  <a:tcPr>
                    <a:lnL>
                      <a:noFill/>
                    </a:lnL>
                    <a:lnR w="12700" cap="flat" cmpd="sng" algn="ctr">
                      <a:solidFill>
                        <a:srgbClr val="D58328"/>
                      </a:solidFill>
                      <a:prstDash val="solid"/>
                      <a:round/>
                      <a:headEnd type="none" w="med" len="med"/>
                      <a:tailEnd type="none" w="med" len="med"/>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solidFill>
                      <a:srgbClr val="D6862D"/>
                    </a:solidFill>
                  </a:tcPr>
                </a:tc>
                <a:extLst>
                  <a:ext uri="{0D108BD9-81ED-4DB2-BD59-A6C34878D82A}">
                    <a16:rowId xmlns:a16="http://schemas.microsoft.com/office/drawing/2014/main" val="4262984520"/>
                  </a:ext>
                </a:extLst>
              </a:tr>
              <a:tr h="511841">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New propellant combination demonstrated</a:t>
                      </a:r>
                      <a:endParaRPr lang="en-US" sz="1600" dirty="0">
                        <a:effectLst/>
                        <a:latin typeface="Times New Roman" panose="02020603050405020304" pitchFamily="18" charset="0"/>
                        <a:ea typeface="Times New Roman" panose="02020603050405020304" pitchFamily="18" charset="0"/>
                      </a:endParaRPr>
                    </a:p>
                  </a:txBody>
                  <a:tcPr>
                    <a:lnL w="12700" cap="flat" cmpd="sng" algn="ctr">
                      <a:solidFill>
                        <a:srgbClr val="D58328"/>
                      </a:solidFill>
                      <a:prstDash val="solid"/>
                      <a:round/>
                      <a:headEnd type="none" w="med" len="med"/>
                      <a:tailEnd type="none" w="med" len="med"/>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a:solidFill>
                            <a:srgbClr val="000000"/>
                          </a:solidFill>
                          <a:effectLst/>
                          <a:latin typeface="Times New Roman" panose="02020603050405020304" pitchFamily="18" charset="0"/>
                          <a:ea typeface="Times New Roman" panose="02020603050405020304" pitchFamily="18" charset="0"/>
                        </a:rPr>
                        <a:t>MON-25 w/SP7</a:t>
                      </a:r>
                      <a:endParaRPr lang="en-US" sz="160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a:solidFill>
                            <a:srgbClr val="000000"/>
                          </a:solidFill>
                          <a:effectLst/>
                          <a:latin typeface="Times New Roman" panose="02020603050405020304" pitchFamily="18" charset="0"/>
                          <a:ea typeface="Times New Roman" panose="02020603050405020304" pitchFamily="18" charset="0"/>
                        </a:rPr>
                        <a:t>MON-25 w/SP7</a:t>
                      </a:r>
                      <a:endParaRPr lang="en-US" sz="160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endParaRPr lang="en-US" sz="1600">
                        <a:effectLst/>
                        <a:latin typeface="Times New Roman" panose="02020603050405020304" pitchFamily="18" charset="0"/>
                      </a:endParaRPr>
                    </a:p>
                  </a:txBody>
                  <a:tcPr>
                    <a:lnL>
                      <a:noFill/>
                    </a:lnL>
                    <a:lnR w="12700" cap="flat" cmpd="sng" algn="ctr">
                      <a:solidFill>
                        <a:srgbClr val="D58328"/>
                      </a:solidFill>
                      <a:prstDash val="solid"/>
                      <a:round/>
                      <a:headEnd type="none" w="med" len="med"/>
                      <a:tailEnd type="none" w="med" len="med"/>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extLst>
                  <a:ext uri="{0D108BD9-81ED-4DB2-BD59-A6C34878D82A}">
                    <a16:rowId xmlns:a16="http://schemas.microsoft.com/office/drawing/2014/main" val="922261333"/>
                  </a:ext>
                </a:extLst>
              </a:tr>
              <a:tr h="708702">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Rapid</a:t>
                      </a:r>
                      <a:r>
                        <a:rPr lang="en-US" sz="1600" kern="1200" dirty="0">
                          <a:solidFill>
                            <a:srgbClr val="FF0000"/>
                          </a:solidFill>
                          <a:effectLst/>
                          <a:latin typeface="Times New Roman" panose="02020603050405020304" pitchFamily="18" charset="0"/>
                          <a:ea typeface="Times New Roman" panose="02020603050405020304" pitchFamily="18" charset="0"/>
                        </a:rPr>
                        <a:t> </a:t>
                      </a:r>
                      <a:r>
                        <a:rPr lang="en-US" sz="1600" kern="1200" dirty="0">
                          <a:solidFill>
                            <a:srgbClr val="000000"/>
                          </a:solidFill>
                          <a:effectLst/>
                          <a:latin typeface="Times New Roman" panose="02020603050405020304" pitchFamily="18" charset="0"/>
                          <a:ea typeface="Times New Roman" panose="02020603050405020304" pitchFamily="18" charset="0"/>
                        </a:rPr>
                        <a:t>ignition</a:t>
                      </a:r>
                      <a:endParaRPr lang="en-US" sz="1600" dirty="0">
                        <a:effectLst/>
                        <a:latin typeface="Times New Roman" panose="02020603050405020304" pitchFamily="18" charset="0"/>
                        <a:ea typeface="Times New Roman" panose="02020603050405020304" pitchFamily="18" charset="0"/>
                      </a:endParaRPr>
                    </a:p>
                    <a:p>
                      <a:pPr marL="45720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Mars ambient </a:t>
                      </a:r>
                    </a:p>
                    <a:p>
                      <a:pPr marL="45720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Hypergolic if possible</a:t>
                      </a:r>
                      <a:endParaRPr lang="en-US" sz="1600" dirty="0">
                        <a:effectLst/>
                        <a:latin typeface="Times New Roman" panose="02020603050405020304" pitchFamily="18" charset="0"/>
                        <a:ea typeface="Times New Roman" panose="02020603050405020304" pitchFamily="18" charset="0"/>
                      </a:endParaRPr>
                    </a:p>
                  </a:txBody>
                  <a:tcPr>
                    <a:lnL w="12700" cap="flat" cmpd="sng" algn="ctr">
                      <a:solidFill>
                        <a:srgbClr val="D58328"/>
                      </a:solidFill>
                      <a:prstDash val="solid"/>
                      <a:round/>
                      <a:headEnd type="none" w="med" len="med"/>
                      <a:tailEnd type="none" w="med" len="med"/>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&lt;750 </a:t>
                      </a:r>
                      <a:r>
                        <a:rPr lang="en-US" sz="1600" kern="1200" dirty="0" err="1">
                          <a:solidFill>
                            <a:srgbClr val="000000"/>
                          </a:solidFill>
                          <a:effectLst/>
                          <a:latin typeface="Times New Roman" panose="02020603050405020304" pitchFamily="18" charset="0"/>
                          <a:ea typeface="Times New Roman" panose="02020603050405020304" pitchFamily="18" charset="0"/>
                        </a:rPr>
                        <a:t>ms</a:t>
                      </a:r>
                      <a:endParaRPr lang="en-US" sz="1600" dirty="0">
                        <a:effectLst/>
                        <a:latin typeface="Times New Roman" panose="02020603050405020304" pitchFamily="18" charset="0"/>
                        <a:ea typeface="Times New Roman" panose="02020603050405020304" pitchFamily="18" charset="0"/>
                      </a:endParaRPr>
                    </a:p>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0.1 psi</a:t>
                      </a:r>
                      <a:endParaRPr lang="en-US" sz="1600" dirty="0">
                        <a:effectLst/>
                        <a:latin typeface="Times New Roman" panose="02020603050405020304" pitchFamily="18" charset="0"/>
                        <a:ea typeface="Times New Roman" panose="02020603050405020304" pitchFamily="18" charset="0"/>
                      </a:endParaRPr>
                    </a:p>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MMH or solid additive</a:t>
                      </a:r>
                      <a:endParaRPr lang="en-US" sz="1600" dirty="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a:solidFill>
                            <a:srgbClr val="000000"/>
                          </a:solidFill>
                          <a:effectLst/>
                          <a:latin typeface="Times New Roman" panose="02020603050405020304" pitchFamily="18" charset="0"/>
                          <a:ea typeface="Times New Roman" panose="02020603050405020304" pitchFamily="18" charset="0"/>
                        </a:rPr>
                        <a:t>507 ms</a:t>
                      </a:r>
                      <a:endParaRPr lang="en-US" sz="1600">
                        <a:effectLst/>
                        <a:latin typeface="Times New Roman" panose="02020603050405020304" pitchFamily="18" charset="0"/>
                        <a:ea typeface="Times New Roman" panose="02020603050405020304" pitchFamily="18" charset="0"/>
                      </a:endParaRPr>
                    </a:p>
                    <a:p>
                      <a:pPr marL="0" marR="0" algn="l">
                        <a:spcBef>
                          <a:spcPts val="0"/>
                        </a:spcBef>
                        <a:spcAft>
                          <a:spcPts val="0"/>
                        </a:spcAft>
                      </a:pPr>
                      <a:r>
                        <a:rPr lang="en-US" sz="1600" kern="1200">
                          <a:solidFill>
                            <a:srgbClr val="000000"/>
                          </a:solidFill>
                          <a:effectLst/>
                          <a:latin typeface="Times New Roman" panose="02020603050405020304" pitchFamily="18" charset="0"/>
                          <a:ea typeface="Times New Roman" panose="02020603050405020304" pitchFamily="18" charset="0"/>
                        </a:rPr>
                        <a:t>0.1 psi</a:t>
                      </a:r>
                      <a:endParaRPr lang="en-US" sz="1600">
                        <a:effectLst/>
                        <a:latin typeface="Times New Roman" panose="02020603050405020304" pitchFamily="18" charset="0"/>
                        <a:ea typeface="Times New Roman" panose="02020603050405020304" pitchFamily="18" charset="0"/>
                      </a:endParaRPr>
                    </a:p>
                    <a:p>
                      <a:pPr marL="0" marR="0" algn="l">
                        <a:spcBef>
                          <a:spcPts val="0"/>
                        </a:spcBef>
                        <a:spcAft>
                          <a:spcPts val="0"/>
                        </a:spcAft>
                      </a:pPr>
                      <a:r>
                        <a:rPr lang="en-US" sz="1600" kern="1200">
                          <a:solidFill>
                            <a:srgbClr val="000000"/>
                          </a:solidFill>
                          <a:effectLst/>
                          <a:latin typeface="Times New Roman" panose="02020603050405020304" pitchFamily="18" charset="0"/>
                          <a:ea typeface="Times New Roman" panose="02020603050405020304" pitchFamily="18" charset="0"/>
                        </a:rPr>
                        <a:t>GOX/TEA/TEB</a:t>
                      </a:r>
                      <a:endParaRPr lang="en-US" sz="160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endParaRPr lang="en-US" sz="1600">
                        <a:effectLst/>
                        <a:latin typeface="Times New Roman" panose="02020603050405020304" pitchFamily="18" charset="0"/>
                      </a:endParaRPr>
                    </a:p>
                  </a:txBody>
                  <a:tcPr>
                    <a:lnL>
                      <a:noFill/>
                    </a:lnL>
                    <a:lnR w="12700" cap="flat" cmpd="sng" algn="ctr">
                      <a:solidFill>
                        <a:srgbClr val="D58328"/>
                      </a:solidFill>
                      <a:prstDash val="solid"/>
                      <a:round/>
                      <a:headEnd type="none" w="med" len="med"/>
                      <a:tailEnd type="none" w="med" len="med"/>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extLst>
                  <a:ext uri="{0D108BD9-81ED-4DB2-BD59-A6C34878D82A}">
                    <a16:rowId xmlns:a16="http://schemas.microsoft.com/office/drawing/2014/main" val="497292456"/>
                  </a:ext>
                </a:extLst>
              </a:tr>
              <a:tr h="511841">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Cold propellants (Operation/ Storage Qualification)</a:t>
                      </a:r>
                      <a:endParaRPr lang="en-US" sz="1600" dirty="0">
                        <a:effectLst/>
                        <a:latin typeface="Times New Roman" panose="02020603050405020304" pitchFamily="18" charset="0"/>
                        <a:ea typeface="Times New Roman" panose="02020603050405020304" pitchFamily="18" charset="0"/>
                      </a:endParaRPr>
                    </a:p>
                  </a:txBody>
                  <a:tcPr>
                    <a:lnL w="12700" cap="flat" cmpd="sng" algn="ctr">
                      <a:solidFill>
                        <a:srgbClr val="D58328"/>
                      </a:solidFill>
                      <a:prstDash val="solid"/>
                      <a:round/>
                      <a:headEnd type="none" w="med" len="med"/>
                      <a:tailEnd type="none" w="med" len="med"/>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-20ºC/-50ºC</a:t>
                      </a:r>
                      <a:endParaRPr lang="en-US" sz="1600" dirty="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a:solidFill>
                            <a:srgbClr val="000000"/>
                          </a:solidFill>
                          <a:effectLst/>
                          <a:latin typeface="Times New Roman" panose="02020603050405020304" pitchFamily="18" charset="0"/>
                          <a:ea typeface="Times New Roman" panose="02020603050405020304" pitchFamily="18" charset="0"/>
                        </a:rPr>
                        <a:t>-20ºC/-50ºC</a:t>
                      </a:r>
                      <a:endParaRPr lang="en-US" sz="160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a:solidFill>
                            <a:srgbClr val="000000"/>
                          </a:solidFill>
                          <a:effectLst/>
                          <a:latin typeface="Times New Roman" panose="02020603050405020304" pitchFamily="18" charset="0"/>
                          <a:ea typeface="Times New Roman" panose="02020603050405020304" pitchFamily="18" charset="0"/>
                        </a:rPr>
                        <a:t>Limited by MON-25</a:t>
                      </a:r>
                      <a:endParaRPr lang="en-US" sz="1600">
                        <a:effectLst/>
                        <a:latin typeface="Times New Roman" panose="02020603050405020304" pitchFamily="18" charset="0"/>
                        <a:ea typeface="Times New Roman" panose="02020603050405020304" pitchFamily="18" charset="0"/>
                      </a:endParaRPr>
                    </a:p>
                  </a:txBody>
                  <a:tcPr>
                    <a:lnL>
                      <a:noFill/>
                    </a:lnL>
                    <a:lnR w="12700" cap="flat" cmpd="sng" algn="ctr">
                      <a:solidFill>
                        <a:srgbClr val="D58328"/>
                      </a:solidFill>
                      <a:prstDash val="solid"/>
                      <a:round/>
                      <a:headEnd type="none" w="med" len="med"/>
                      <a:tailEnd type="none" w="med" len="med"/>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extLst>
                  <a:ext uri="{0D108BD9-81ED-4DB2-BD59-A6C34878D82A}">
                    <a16:rowId xmlns:a16="http://schemas.microsoft.com/office/drawing/2014/main" val="1055349388"/>
                  </a:ext>
                </a:extLst>
              </a:tr>
              <a:tr h="905565">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Mission profile burns: long first burn with coast and restart</a:t>
                      </a:r>
                      <a:endParaRPr lang="en-US" sz="1600" dirty="0">
                        <a:effectLst/>
                        <a:latin typeface="Times New Roman" panose="02020603050405020304" pitchFamily="18" charset="0"/>
                        <a:ea typeface="Times New Roman" panose="02020603050405020304" pitchFamily="18" charset="0"/>
                      </a:endParaRPr>
                    </a:p>
                  </a:txBody>
                  <a:tcPr>
                    <a:lnL w="12700" cap="flat" cmpd="sng" algn="ctr">
                      <a:solidFill>
                        <a:srgbClr val="D58328"/>
                      </a:solidFill>
                      <a:prstDash val="solid"/>
                      <a:round/>
                      <a:headEnd type="none" w="med" len="med"/>
                      <a:tailEnd type="none" w="med" len="med"/>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121.5 s (93.3 s +</a:t>
                      </a:r>
                      <a:endParaRPr lang="en-US" sz="1600" dirty="0">
                        <a:effectLst/>
                        <a:latin typeface="Times New Roman" panose="02020603050405020304" pitchFamily="18" charset="0"/>
                        <a:ea typeface="Times New Roman" panose="02020603050405020304" pitchFamily="18" charset="0"/>
                      </a:endParaRPr>
                    </a:p>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+27.9 s)</a:t>
                      </a:r>
                      <a:endParaRPr lang="en-US" sz="1600" dirty="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105 s (85 s + 20 s)</a:t>
                      </a:r>
                      <a:endParaRPr lang="en-US" sz="1600" dirty="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a:solidFill>
                            <a:srgbClr val="000000"/>
                          </a:solidFill>
                          <a:effectLst/>
                          <a:latin typeface="Times New Roman" panose="02020603050405020304" pitchFamily="18" charset="0"/>
                          <a:ea typeface="Times New Roman" panose="02020603050405020304" pitchFamily="18" charset="0"/>
                        </a:rPr>
                        <a:t>Achieved was full duration when motor case was manufactured. Limiting factor is nozzle erosion. </a:t>
                      </a:r>
                      <a:endParaRPr lang="en-US" sz="1600">
                        <a:effectLst/>
                        <a:latin typeface="Times New Roman" panose="02020603050405020304" pitchFamily="18" charset="0"/>
                        <a:ea typeface="Times New Roman" panose="02020603050405020304" pitchFamily="18" charset="0"/>
                      </a:endParaRPr>
                    </a:p>
                  </a:txBody>
                  <a:tcPr>
                    <a:lnL>
                      <a:noFill/>
                    </a:lnL>
                    <a:lnR w="12700" cap="flat" cmpd="sng" algn="ctr">
                      <a:solidFill>
                        <a:srgbClr val="D58328"/>
                      </a:solidFill>
                      <a:prstDash val="solid"/>
                      <a:round/>
                      <a:headEnd type="none" w="med" len="med"/>
                      <a:tailEnd type="none" w="med" len="med"/>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extLst>
                  <a:ext uri="{0D108BD9-81ED-4DB2-BD59-A6C34878D82A}">
                    <a16:rowId xmlns:a16="http://schemas.microsoft.com/office/drawing/2014/main" val="1843849282"/>
                  </a:ext>
                </a:extLst>
              </a:tr>
              <a:tr h="314978">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Stable combustion</a:t>
                      </a:r>
                      <a:endParaRPr lang="en-US" sz="1600" dirty="0">
                        <a:effectLst/>
                        <a:latin typeface="Times New Roman" panose="02020603050405020304" pitchFamily="18" charset="0"/>
                        <a:ea typeface="Times New Roman" panose="02020603050405020304" pitchFamily="18" charset="0"/>
                      </a:endParaRPr>
                    </a:p>
                  </a:txBody>
                  <a:tcPr>
                    <a:lnL w="12700" cap="flat" cmpd="sng" algn="ctr">
                      <a:solidFill>
                        <a:srgbClr val="D58328"/>
                      </a:solidFill>
                      <a:prstDash val="solid"/>
                      <a:round/>
                      <a:headEnd type="none" w="med" len="med"/>
                      <a:tailEnd type="none" w="med" len="med"/>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a:solidFill>
                            <a:srgbClr val="000000"/>
                          </a:solidFill>
                          <a:effectLst/>
                          <a:latin typeface="Times New Roman" panose="02020603050405020304" pitchFamily="18" charset="0"/>
                          <a:ea typeface="Times New Roman" panose="02020603050405020304" pitchFamily="18" charset="0"/>
                        </a:rPr>
                        <a:t>P</a:t>
                      </a:r>
                      <a:r>
                        <a:rPr lang="en-US" sz="1600" kern="1200" baseline="-25000">
                          <a:solidFill>
                            <a:srgbClr val="000000"/>
                          </a:solidFill>
                          <a:effectLst/>
                          <a:latin typeface="Times New Roman" panose="02020603050405020304" pitchFamily="18" charset="0"/>
                          <a:ea typeface="Times New Roman" panose="02020603050405020304" pitchFamily="18" charset="0"/>
                        </a:rPr>
                        <a:t>c</a:t>
                      </a:r>
                      <a:r>
                        <a:rPr lang="en-US" sz="1600" kern="1200">
                          <a:solidFill>
                            <a:srgbClr val="000000"/>
                          </a:solidFill>
                          <a:effectLst/>
                          <a:latin typeface="Times New Roman" panose="02020603050405020304" pitchFamily="18" charset="0"/>
                          <a:ea typeface="Times New Roman" panose="02020603050405020304" pitchFamily="18" charset="0"/>
                        </a:rPr>
                        <a:t>&lt; 5% peak to peak</a:t>
                      </a:r>
                      <a:endParaRPr lang="en-US" sz="160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P</a:t>
                      </a:r>
                      <a:r>
                        <a:rPr lang="en-US" sz="1600" kern="1200" baseline="-25000" dirty="0">
                          <a:solidFill>
                            <a:srgbClr val="000000"/>
                          </a:solidFill>
                          <a:effectLst/>
                          <a:latin typeface="Times New Roman" panose="02020603050405020304" pitchFamily="18" charset="0"/>
                          <a:ea typeface="Times New Roman" panose="02020603050405020304" pitchFamily="18" charset="0"/>
                        </a:rPr>
                        <a:t>c</a:t>
                      </a:r>
                      <a:r>
                        <a:rPr lang="en-US" sz="1600" kern="1200" dirty="0">
                          <a:solidFill>
                            <a:srgbClr val="000000"/>
                          </a:solidFill>
                          <a:effectLst/>
                          <a:latin typeface="Times New Roman" panose="02020603050405020304" pitchFamily="18" charset="0"/>
                          <a:ea typeface="Times New Roman" panose="02020603050405020304" pitchFamily="18" charset="0"/>
                        </a:rPr>
                        <a:t>&lt; 5% peak to peak</a:t>
                      </a:r>
                      <a:endParaRPr lang="en-US" sz="1600" dirty="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endParaRPr lang="en-US" sz="1600">
                        <a:effectLst/>
                        <a:latin typeface="Times New Roman" panose="02020603050405020304" pitchFamily="18" charset="0"/>
                      </a:endParaRPr>
                    </a:p>
                  </a:txBody>
                  <a:tcPr>
                    <a:lnL>
                      <a:noFill/>
                    </a:lnL>
                    <a:lnR w="12700" cap="flat" cmpd="sng" algn="ctr">
                      <a:solidFill>
                        <a:srgbClr val="D58328"/>
                      </a:solidFill>
                      <a:prstDash val="solid"/>
                      <a:round/>
                      <a:headEnd type="none" w="med" len="med"/>
                      <a:tailEnd type="none" w="med" len="med"/>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extLst>
                  <a:ext uri="{0D108BD9-81ED-4DB2-BD59-A6C34878D82A}">
                    <a16:rowId xmlns:a16="http://schemas.microsoft.com/office/drawing/2014/main" val="3483584708"/>
                  </a:ext>
                </a:extLst>
              </a:tr>
              <a:tr h="1102426">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High performance</a:t>
                      </a:r>
                      <a:endParaRPr lang="en-US" sz="1600" dirty="0">
                        <a:effectLst/>
                        <a:latin typeface="Times New Roman" panose="02020603050405020304" pitchFamily="18" charset="0"/>
                        <a:ea typeface="Times New Roman" panose="02020603050405020304" pitchFamily="18" charset="0"/>
                      </a:endParaRPr>
                    </a:p>
                  </a:txBody>
                  <a:tcPr>
                    <a:lnL w="12700" cap="flat" cmpd="sng" algn="ctr">
                      <a:solidFill>
                        <a:srgbClr val="D58328"/>
                      </a:solidFill>
                      <a:prstDash val="solid"/>
                      <a:round/>
                      <a:headEnd type="none" w="med" len="med"/>
                      <a:tailEnd type="none" w="med" len="med"/>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a:solidFill>
                            <a:srgbClr val="000000"/>
                          </a:solidFill>
                          <a:effectLst/>
                          <a:latin typeface="Times New Roman" panose="02020603050405020304" pitchFamily="18" charset="0"/>
                          <a:ea typeface="Times New Roman" panose="02020603050405020304" pitchFamily="18" charset="0"/>
                        </a:rPr>
                        <a:t>C* &gt; 95%</a:t>
                      </a:r>
                      <a:endParaRPr lang="en-US" sz="160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&gt; 95% for almost 40 s</a:t>
                      </a:r>
                      <a:endParaRPr lang="en-US" sz="1600" dirty="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Strong dependence on chamber pressure– can be improved by lowering the nozzle erosion and potentially incorporating mixing devices</a:t>
                      </a:r>
                      <a:endParaRPr lang="en-US" sz="1600" dirty="0">
                        <a:effectLst/>
                        <a:latin typeface="Times New Roman" panose="02020603050405020304" pitchFamily="18" charset="0"/>
                        <a:ea typeface="Times New Roman" panose="02020603050405020304" pitchFamily="18" charset="0"/>
                      </a:endParaRPr>
                    </a:p>
                  </a:txBody>
                  <a:tcPr>
                    <a:lnL>
                      <a:noFill/>
                    </a:lnL>
                    <a:lnR w="12700" cap="flat" cmpd="sng" algn="ctr">
                      <a:solidFill>
                        <a:srgbClr val="D58328"/>
                      </a:solidFill>
                      <a:prstDash val="solid"/>
                      <a:round/>
                      <a:headEnd type="none" w="med" len="med"/>
                      <a:tailEnd type="none" w="med" len="med"/>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extLst>
                  <a:ext uri="{0D108BD9-81ED-4DB2-BD59-A6C34878D82A}">
                    <a16:rowId xmlns:a16="http://schemas.microsoft.com/office/drawing/2014/main" val="2762770426"/>
                  </a:ext>
                </a:extLst>
              </a:tr>
              <a:tr h="314978">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High fuel utilization</a:t>
                      </a:r>
                      <a:endParaRPr lang="en-US" sz="1600" dirty="0">
                        <a:effectLst/>
                        <a:latin typeface="Times New Roman" panose="02020603050405020304" pitchFamily="18" charset="0"/>
                        <a:ea typeface="Times New Roman" panose="02020603050405020304" pitchFamily="18" charset="0"/>
                      </a:endParaRPr>
                    </a:p>
                  </a:txBody>
                  <a:tcPr>
                    <a:lnL w="12700" cap="flat" cmpd="sng" algn="ctr">
                      <a:solidFill>
                        <a:srgbClr val="D58328"/>
                      </a:solidFill>
                      <a:prstDash val="solid"/>
                      <a:round/>
                      <a:headEnd type="none" w="med" len="med"/>
                      <a:tailEnd type="none" w="med" len="med"/>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a:solidFill>
                            <a:srgbClr val="000000"/>
                          </a:solidFill>
                          <a:effectLst/>
                          <a:latin typeface="Times New Roman" panose="02020603050405020304" pitchFamily="18" charset="0"/>
                          <a:ea typeface="Times New Roman" panose="02020603050405020304" pitchFamily="18" charset="0"/>
                        </a:rPr>
                        <a:t>&lt; 2% residual</a:t>
                      </a:r>
                      <a:endParaRPr lang="en-US" sz="160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a:solidFill>
                            <a:srgbClr val="000000"/>
                          </a:solidFill>
                          <a:effectLst/>
                          <a:latin typeface="Times New Roman" panose="02020603050405020304" pitchFamily="18" charset="0"/>
                          <a:ea typeface="Times New Roman" panose="02020603050405020304" pitchFamily="18" charset="0"/>
                        </a:rPr>
                        <a:t>~0.4% residual</a:t>
                      </a:r>
                      <a:endParaRPr lang="en-US" sz="160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endParaRPr lang="en-US" sz="1600" dirty="0">
                        <a:effectLst/>
                        <a:latin typeface="Times New Roman" panose="02020603050405020304" pitchFamily="18" charset="0"/>
                      </a:endParaRPr>
                    </a:p>
                  </a:txBody>
                  <a:tcPr>
                    <a:lnL>
                      <a:noFill/>
                    </a:lnL>
                    <a:lnR w="12700" cap="flat" cmpd="sng" algn="ctr">
                      <a:solidFill>
                        <a:srgbClr val="D58328"/>
                      </a:solidFill>
                      <a:prstDash val="solid"/>
                      <a:round/>
                      <a:headEnd type="none" w="med" len="med"/>
                      <a:tailEnd type="none" w="med" len="med"/>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extLst>
                  <a:ext uri="{0D108BD9-81ED-4DB2-BD59-A6C34878D82A}">
                    <a16:rowId xmlns:a16="http://schemas.microsoft.com/office/drawing/2014/main" val="949563023"/>
                  </a:ext>
                </a:extLst>
              </a:tr>
              <a:tr h="511841">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Liquid Injection Thrust Vector Control</a:t>
                      </a:r>
                      <a:endParaRPr lang="en-US" sz="1600" dirty="0">
                        <a:effectLst/>
                        <a:latin typeface="Times New Roman" panose="02020603050405020304" pitchFamily="18" charset="0"/>
                        <a:ea typeface="Times New Roman" panose="02020603050405020304" pitchFamily="18" charset="0"/>
                      </a:endParaRPr>
                    </a:p>
                  </a:txBody>
                  <a:tcPr>
                    <a:lnL w="12700" cap="flat" cmpd="sng" algn="ctr">
                      <a:solidFill>
                        <a:srgbClr val="D58328"/>
                      </a:solidFill>
                      <a:prstDash val="solid"/>
                      <a:round/>
                      <a:headEnd type="none" w="med" len="med"/>
                      <a:tailEnd type="none" w="med" len="med"/>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MON-25 at vacuum</a:t>
                      </a:r>
                      <a:endParaRPr lang="en-US" sz="1600" dirty="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MON-3 at ambient</a:t>
                      </a:r>
                      <a:endParaRPr lang="en-US" sz="1600" dirty="0">
                        <a:effectLst/>
                        <a:latin typeface="Times New Roman" panose="02020603050405020304" pitchFamily="18" charset="0"/>
                        <a:ea typeface="Times New Roman" panose="02020603050405020304" pitchFamily="18" charset="0"/>
                      </a:endParaRPr>
                    </a:p>
                  </a:txBody>
                  <a:tcPr>
                    <a:lnL>
                      <a:noFill/>
                    </a:lnL>
                    <a:lnR>
                      <a:noFill/>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tc>
                  <a:txBody>
                    <a:bodyPr/>
                    <a:lstStyle/>
                    <a:p>
                      <a:pPr marL="0" marR="0" algn="l">
                        <a:spcBef>
                          <a:spcPts val="0"/>
                        </a:spcBef>
                        <a:spcAft>
                          <a:spcPts val="0"/>
                        </a:spcAft>
                      </a:pPr>
                      <a:r>
                        <a:rPr lang="en-US" sz="1600" kern="1200" dirty="0">
                          <a:solidFill>
                            <a:srgbClr val="000000"/>
                          </a:solidFill>
                          <a:effectLst/>
                          <a:latin typeface="Times New Roman" panose="02020603050405020304" pitchFamily="18" charset="0"/>
                          <a:ea typeface="Times New Roman" panose="02020603050405020304" pitchFamily="18" charset="0"/>
                        </a:rPr>
                        <a:t>WSTF test descoped</a:t>
                      </a:r>
                      <a:endParaRPr lang="en-US" sz="1600" dirty="0">
                        <a:effectLst/>
                        <a:latin typeface="Times New Roman" panose="02020603050405020304" pitchFamily="18" charset="0"/>
                        <a:ea typeface="Times New Roman" panose="02020603050405020304" pitchFamily="18" charset="0"/>
                      </a:endParaRPr>
                    </a:p>
                  </a:txBody>
                  <a:tcPr>
                    <a:lnL>
                      <a:noFill/>
                    </a:lnL>
                    <a:lnR w="12700" cap="flat" cmpd="sng" algn="ctr">
                      <a:solidFill>
                        <a:srgbClr val="D58328"/>
                      </a:solidFill>
                      <a:prstDash val="solid"/>
                      <a:round/>
                      <a:headEnd type="none" w="med" len="med"/>
                      <a:tailEnd type="none" w="med" len="med"/>
                    </a:lnR>
                    <a:lnT w="12700" cap="flat" cmpd="sng" algn="ctr">
                      <a:solidFill>
                        <a:srgbClr val="D58328"/>
                      </a:solidFill>
                      <a:prstDash val="solid"/>
                      <a:round/>
                      <a:headEnd type="none" w="med" len="med"/>
                      <a:tailEnd type="none" w="med" len="med"/>
                    </a:lnT>
                    <a:lnB w="12700" cap="flat" cmpd="sng" algn="ctr">
                      <a:solidFill>
                        <a:srgbClr val="D58328"/>
                      </a:solidFill>
                      <a:prstDash val="solid"/>
                      <a:round/>
                      <a:headEnd type="none" w="med" len="med"/>
                      <a:tailEnd type="none" w="med" len="med"/>
                    </a:lnB>
                  </a:tcPr>
                </a:tc>
                <a:extLst>
                  <a:ext uri="{0D108BD9-81ED-4DB2-BD59-A6C34878D82A}">
                    <a16:rowId xmlns:a16="http://schemas.microsoft.com/office/drawing/2014/main" val="713883557"/>
                  </a:ext>
                </a:extLst>
              </a:tr>
            </a:tbl>
          </a:graphicData>
        </a:graphic>
      </p:graphicFrame>
      <p:sp>
        <p:nvSpPr>
          <p:cNvPr id="3" name="Title 2">
            <a:extLst>
              <a:ext uri="{FF2B5EF4-FFF2-40B4-BE49-F238E27FC236}">
                <a16:creationId xmlns:a16="http://schemas.microsoft.com/office/drawing/2014/main" id="{B9CE2CCE-58B9-431C-8323-13E802E836DD}"/>
              </a:ext>
            </a:extLst>
          </p:cNvPr>
          <p:cNvSpPr>
            <a:spLocks noGrp="1"/>
          </p:cNvSpPr>
          <p:nvPr>
            <p:ph type="title"/>
          </p:nvPr>
        </p:nvSpPr>
        <p:spPr>
          <a:xfrm>
            <a:off x="134293" y="115156"/>
            <a:ext cx="7239000" cy="646844"/>
          </a:xfrm>
        </p:spPr>
        <p:txBody>
          <a:bodyPr/>
          <a:lstStyle/>
          <a:p>
            <a:r>
              <a:rPr lang="en-US" dirty="0"/>
              <a:t>Progress From Clean Sheet to…</a:t>
            </a:r>
          </a:p>
        </p:txBody>
      </p:sp>
      <p:sp>
        <p:nvSpPr>
          <p:cNvPr id="2" name="Rectangle 1">
            <a:extLst>
              <a:ext uri="{FF2B5EF4-FFF2-40B4-BE49-F238E27FC236}">
                <a16:creationId xmlns:a16="http://schemas.microsoft.com/office/drawing/2014/main" id="{DB7FD507-C226-47BE-B2C9-A9EC16F87206}"/>
              </a:ext>
            </a:extLst>
          </p:cNvPr>
          <p:cNvSpPr/>
          <p:nvPr/>
        </p:nvSpPr>
        <p:spPr>
          <a:xfrm>
            <a:off x="1240099" y="6334780"/>
            <a:ext cx="9844426" cy="523220"/>
          </a:xfrm>
          <a:prstGeom prst="rect">
            <a:avLst/>
          </a:prstGeom>
        </p:spPr>
        <p:txBody>
          <a:bodyPr wrap="none">
            <a:spAutoFit/>
          </a:bodyPr>
          <a:lstStyle/>
          <a:p>
            <a:r>
              <a:rPr lang="en-US" sz="2800" b="1" dirty="0">
                <a:latin typeface="Arial" panose="020B0604020202020204" pitchFamily="34" charset="0"/>
                <a:cs typeface="Arial" panose="020B0604020202020204" pitchFamily="34" charset="0"/>
              </a:rPr>
              <a:t>A Technology Readiness Level of 5+ for the flight design</a:t>
            </a:r>
          </a:p>
        </p:txBody>
      </p:sp>
    </p:spTree>
    <p:extLst>
      <p:ext uri="{BB962C8B-B14F-4D97-AF65-F5344CB8AC3E}">
        <p14:creationId xmlns:p14="http://schemas.microsoft.com/office/powerpoint/2010/main" val="440065352"/>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0365" y="4109617"/>
            <a:ext cx="3217792" cy="2553390"/>
          </a:xfrm>
          <a:prstGeom prst="rect">
            <a:avLst/>
          </a:prstGeom>
        </p:spPr>
      </p:pic>
      <p:sp>
        <p:nvSpPr>
          <p:cNvPr id="3" name="Title 2"/>
          <p:cNvSpPr>
            <a:spLocks noGrp="1"/>
          </p:cNvSpPr>
          <p:nvPr>
            <p:ph type="title"/>
          </p:nvPr>
        </p:nvSpPr>
        <p:spPr/>
        <p:txBody>
          <a:bodyPr>
            <a:normAutofit fontScale="90000"/>
          </a:bodyPr>
          <a:lstStyle/>
          <a:p>
            <a:r>
              <a:rPr lang="en-US" dirty="0"/>
              <a:t>Preliminary Architecture Assessment Hybrid Configuration</a:t>
            </a:r>
          </a:p>
        </p:txBody>
      </p:sp>
      <p:sp>
        <p:nvSpPr>
          <p:cNvPr id="28" name="Content Placeholder 1"/>
          <p:cNvSpPr>
            <a:spLocks noGrp="1"/>
          </p:cNvSpPr>
          <p:nvPr>
            <p:ph idx="1"/>
          </p:nvPr>
        </p:nvSpPr>
        <p:spPr>
          <a:xfrm>
            <a:off x="0" y="920225"/>
            <a:ext cx="5580307" cy="3818627"/>
          </a:xfrm>
        </p:spPr>
        <p:txBody>
          <a:bodyPr>
            <a:normAutofit fontScale="92500" lnSpcReduction="10000"/>
          </a:bodyPr>
          <a:lstStyle/>
          <a:p>
            <a:pPr marL="187325" indent="0">
              <a:buNone/>
            </a:pPr>
            <a:r>
              <a:rPr lang="en-US" b="1" dirty="0"/>
              <a:t>Single-Stage Hybrid Motor Vehicle</a:t>
            </a:r>
            <a:endParaRPr lang="en-US" dirty="0"/>
          </a:p>
          <a:p>
            <a:r>
              <a:rPr lang="en-US" sz="2000" dirty="0"/>
              <a:t>Designed to deliver 14kg payload to circular orbit of 343km @ 25</a:t>
            </a:r>
            <a:r>
              <a:rPr lang="en-US" sz="2000" baseline="30000" dirty="0"/>
              <a:t>o</a:t>
            </a:r>
            <a:r>
              <a:rPr lang="en-US" sz="2000" dirty="0"/>
              <a:t> inclination</a:t>
            </a:r>
          </a:p>
          <a:p>
            <a:r>
              <a:rPr lang="en-US" sz="2000" dirty="0"/>
              <a:t>Storable, pressure-fed liquid oxidizer</a:t>
            </a:r>
          </a:p>
          <a:p>
            <a:r>
              <a:rPr lang="en-US" sz="2000" dirty="0"/>
              <a:t>Solid fuel</a:t>
            </a:r>
          </a:p>
          <a:p>
            <a:r>
              <a:rPr lang="en-US" sz="2000" dirty="0"/>
              <a:t>Liquid Injection Thrust Vector Control (LITVC)</a:t>
            </a:r>
          </a:p>
          <a:p>
            <a:r>
              <a:rPr lang="en-US" sz="2000" dirty="0"/>
              <a:t>Cold-gas Reaction Control System (RCS)</a:t>
            </a:r>
          </a:p>
          <a:p>
            <a:r>
              <a:rPr lang="en-US" sz="2000" dirty="0"/>
              <a:t>Hypergolic ignition</a:t>
            </a:r>
          </a:p>
          <a:p>
            <a:r>
              <a:rPr lang="en-US" sz="2000" b="1" dirty="0"/>
              <a:t>Note: Some systems have changed dramatically since the conclusion of the PAA.</a:t>
            </a:r>
          </a:p>
        </p:txBody>
      </p:sp>
      <p:grpSp>
        <p:nvGrpSpPr>
          <p:cNvPr id="104" name="Group 103"/>
          <p:cNvGrpSpPr>
            <a:grpSpLocks noChangeAspect="1"/>
          </p:cNvGrpSpPr>
          <p:nvPr/>
        </p:nvGrpSpPr>
        <p:grpSpPr>
          <a:xfrm>
            <a:off x="5311030" y="1260896"/>
            <a:ext cx="6880970" cy="5122651"/>
            <a:chOff x="2564446" y="1402075"/>
            <a:chExt cx="6690617" cy="4980939"/>
          </a:xfrm>
        </p:grpSpPr>
        <p:pic>
          <p:nvPicPr>
            <p:cNvPr id="105" name="Picture 104"/>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553006" y="1402075"/>
              <a:ext cx="3959208" cy="4980939"/>
            </a:xfrm>
            <a:prstGeom prst="rect">
              <a:avLst/>
            </a:prstGeom>
          </p:spPr>
        </p:pic>
        <p:sp>
          <p:nvSpPr>
            <p:cNvPr id="106" name="TextBox 105"/>
            <p:cNvSpPr txBox="1"/>
            <p:nvPr/>
          </p:nvSpPr>
          <p:spPr>
            <a:xfrm>
              <a:off x="7771969" y="1491419"/>
              <a:ext cx="1483094" cy="26933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rPr>
                <a:t>MPA</a:t>
              </a:r>
              <a:r>
                <a:rPr kumimoji="0" lang="en-US" sz="1200" b="1" i="0" u="none" strike="noStrike" kern="1200" cap="none" spc="0" normalizeH="0" noProof="0" dirty="0">
                  <a:ln>
                    <a:noFill/>
                  </a:ln>
                  <a:solidFill>
                    <a:srgbClr val="232323"/>
                  </a:solidFill>
                  <a:effectLst/>
                  <a:uLnTx/>
                  <a:uFillTx/>
                  <a:latin typeface="Arial"/>
                  <a:ea typeface="ヒラギノ角ゴ ProN W3"/>
                  <a:sym typeface="Gill Sans" panose="020B0502020104020203" pitchFamily="34" charset="-79"/>
                </a:rPr>
                <a:t>  (20 samples)</a:t>
              </a:r>
              <a:endPar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endParaRPr>
            </a:p>
          </p:txBody>
        </p:sp>
        <p:cxnSp>
          <p:nvCxnSpPr>
            <p:cNvPr id="107" name="Straight Arrow Connector 106"/>
            <p:cNvCxnSpPr/>
            <p:nvPr/>
          </p:nvCxnSpPr>
          <p:spPr bwMode="auto">
            <a:xfrm flipV="1">
              <a:off x="7390547" y="1666495"/>
              <a:ext cx="373544" cy="55588"/>
            </a:xfrm>
            <a:prstGeom prst="straightConnector1">
              <a:avLst/>
            </a:prstGeom>
            <a:noFill/>
            <a:ln w="9525" cap="flat" cmpd="sng" algn="ctr">
              <a:solidFill>
                <a:sysClr val="windowText" lastClr="000000"/>
              </a:solidFill>
              <a:prstDash val="solid"/>
              <a:headEnd type="triangle" w="med" len="med"/>
              <a:tailEnd type="none" w="med" len="med"/>
            </a:ln>
            <a:effectLst/>
          </p:spPr>
        </p:cxnSp>
        <p:cxnSp>
          <p:nvCxnSpPr>
            <p:cNvPr id="108" name="Straight Arrow Connector 107"/>
            <p:cNvCxnSpPr/>
            <p:nvPr/>
          </p:nvCxnSpPr>
          <p:spPr bwMode="auto">
            <a:xfrm flipV="1">
              <a:off x="6706522" y="3213529"/>
              <a:ext cx="620328" cy="121862"/>
            </a:xfrm>
            <a:prstGeom prst="straightConnector1">
              <a:avLst/>
            </a:prstGeom>
            <a:noFill/>
            <a:ln w="9525" cap="flat" cmpd="sng" algn="ctr">
              <a:solidFill>
                <a:sysClr val="windowText" lastClr="000000"/>
              </a:solidFill>
              <a:prstDash val="solid"/>
              <a:headEnd type="triangle" w="med" len="med"/>
              <a:tailEnd type="none" w="med" len="med"/>
            </a:ln>
            <a:effectLst/>
          </p:spPr>
        </p:cxnSp>
        <p:sp>
          <p:nvSpPr>
            <p:cNvPr id="109" name="TextBox 108"/>
            <p:cNvSpPr txBox="1"/>
            <p:nvPr/>
          </p:nvSpPr>
          <p:spPr>
            <a:xfrm>
              <a:off x="7326850" y="3054553"/>
              <a:ext cx="1644509" cy="26933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rPr>
                <a:t>Liquid Oxidizer</a:t>
              </a:r>
              <a:r>
                <a:rPr kumimoji="0" lang="en-US" sz="1200" b="1" i="0" u="none" strike="noStrike" kern="1200" cap="none" spc="0" normalizeH="0" noProof="0" dirty="0">
                  <a:ln>
                    <a:noFill/>
                  </a:ln>
                  <a:solidFill>
                    <a:srgbClr val="232323"/>
                  </a:solidFill>
                  <a:effectLst/>
                  <a:uLnTx/>
                  <a:uFillTx/>
                  <a:latin typeface="Arial"/>
                  <a:ea typeface="ヒラギノ角ゴ ProN W3"/>
                  <a:sym typeface="Gill Sans" panose="020B0502020104020203" pitchFamily="34" charset="-79"/>
                </a:rPr>
                <a:t> T</a:t>
              </a:r>
              <a:r>
                <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rPr>
                <a:t>ank</a:t>
              </a:r>
            </a:p>
          </p:txBody>
        </p:sp>
        <p:cxnSp>
          <p:nvCxnSpPr>
            <p:cNvPr id="110" name="Straight Arrow Connector 109"/>
            <p:cNvCxnSpPr>
              <a:endCxn id="111" idx="3"/>
            </p:cNvCxnSpPr>
            <p:nvPr/>
          </p:nvCxnSpPr>
          <p:spPr bwMode="auto">
            <a:xfrm flipH="1">
              <a:off x="3348763" y="5159215"/>
              <a:ext cx="531598" cy="228661"/>
            </a:xfrm>
            <a:prstGeom prst="straightConnector1">
              <a:avLst/>
            </a:prstGeom>
            <a:noFill/>
            <a:ln w="9525" cap="flat" cmpd="sng" algn="ctr">
              <a:solidFill>
                <a:sysClr val="windowText" lastClr="000000"/>
              </a:solidFill>
              <a:prstDash val="solid"/>
              <a:headEnd type="triangle" w="med" len="med"/>
              <a:tailEnd type="none" w="med" len="med"/>
            </a:ln>
            <a:effectLst/>
          </p:spPr>
        </p:cxnSp>
        <p:sp>
          <p:nvSpPr>
            <p:cNvPr id="111" name="TextBox 110"/>
            <p:cNvSpPr txBox="1"/>
            <p:nvPr/>
          </p:nvSpPr>
          <p:spPr>
            <a:xfrm>
              <a:off x="2564446" y="5253208"/>
              <a:ext cx="784317" cy="26933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rPr>
                <a:t>Aft Deck</a:t>
              </a:r>
            </a:p>
          </p:txBody>
        </p:sp>
        <p:cxnSp>
          <p:nvCxnSpPr>
            <p:cNvPr id="112" name="Straight Arrow Connector 111"/>
            <p:cNvCxnSpPr/>
            <p:nvPr/>
          </p:nvCxnSpPr>
          <p:spPr bwMode="auto">
            <a:xfrm flipV="1">
              <a:off x="4315393" y="6092179"/>
              <a:ext cx="618552" cy="57167"/>
            </a:xfrm>
            <a:prstGeom prst="straightConnector1">
              <a:avLst/>
            </a:prstGeom>
            <a:noFill/>
            <a:ln w="9525" cap="flat" cmpd="sng" algn="ctr">
              <a:solidFill>
                <a:sysClr val="windowText" lastClr="000000"/>
              </a:solidFill>
              <a:prstDash val="solid"/>
              <a:headEnd type="triangle" w="med" len="med"/>
              <a:tailEnd type="none" w="med" len="med"/>
            </a:ln>
            <a:effectLst/>
          </p:spPr>
        </p:cxnSp>
        <p:sp>
          <p:nvSpPr>
            <p:cNvPr id="113" name="TextBox 112"/>
            <p:cNvSpPr txBox="1"/>
            <p:nvPr/>
          </p:nvSpPr>
          <p:spPr>
            <a:xfrm>
              <a:off x="4987768" y="5938291"/>
              <a:ext cx="1111635" cy="26933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lang="en-US" sz="1200" b="1" dirty="0">
                  <a:solidFill>
                    <a:srgbClr val="232323"/>
                  </a:solidFill>
                  <a:latin typeface="Arial"/>
                  <a:ea typeface="ヒラギノ角ゴ ProN W3"/>
                </a:rPr>
                <a:t>Motor</a:t>
              </a:r>
              <a:r>
                <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rPr>
                <a:t> Nozzle</a:t>
              </a:r>
            </a:p>
          </p:txBody>
        </p:sp>
        <p:sp>
          <p:nvSpPr>
            <p:cNvPr id="114" name="TextBox 113"/>
            <p:cNvSpPr txBox="1"/>
            <p:nvPr/>
          </p:nvSpPr>
          <p:spPr>
            <a:xfrm>
              <a:off x="6499692" y="4731777"/>
              <a:ext cx="1421621" cy="26933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1" i="0" u="none" strike="noStrike" kern="1200" cap="none" spc="0" normalizeH="0" baseline="0" noProof="0" dirty="0" err="1">
                  <a:ln>
                    <a:noFill/>
                  </a:ln>
                  <a:solidFill>
                    <a:srgbClr val="232323"/>
                  </a:solidFill>
                  <a:effectLst/>
                  <a:uLnTx/>
                  <a:uFillTx/>
                  <a:latin typeface="Arial"/>
                  <a:ea typeface="ヒラギノ角ゴ ProN W3"/>
                  <a:sym typeface="Gill Sans" panose="020B0502020104020203" pitchFamily="34" charset="-79"/>
                </a:rPr>
                <a:t>Pressurant</a:t>
              </a:r>
              <a:r>
                <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rPr>
                <a:t> Tank</a:t>
              </a:r>
              <a:r>
                <a:rPr lang="en-US" sz="1200" b="1" dirty="0">
                  <a:solidFill>
                    <a:srgbClr val="232323"/>
                  </a:solidFill>
                  <a:latin typeface="Arial"/>
                  <a:ea typeface="ヒラギノ角ゴ ProN W3"/>
                </a:rPr>
                <a:t>s</a:t>
              </a:r>
              <a:endPar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endParaRPr>
            </a:p>
          </p:txBody>
        </p:sp>
        <p:cxnSp>
          <p:nvCxnSpPr>
            <p:cNvPr id="115" name="Straight Arrow Connector 114"/>
            <p:cNvCxnSpPr/>
            <p:nvPr/>
          </p:nvCxnSpPr>
          <p:spPr bwMode="auto">
            <a:xfrm flipH="1" flipV="1">
              <a:off x="4166818" y="3891060"/>
              <a:ext cx="572788" cy="241832"/>
            </a:xfrm>
            <a:prstGeom prst="straightConnector1">
              <a:avLst/>
            </a:prstGeom>
            <a:noFill/>
            <a:ln w="9525" cap="flat" cmpd="sng" algn="ctr">
              <a:solidFill>
                <a:sysClr val="windowText" lastClr="000000"/>
              </a:solidFill>
              <a:prstDash val="solid"/>
              <a:headEnd type="triangle" w="med" len="med"/>
              <a:tailEnd type="none" w="med" len="med"/>
            </a:ln>
            <a:effectLst/>
          </p:spPr>
        </p:cxnSp>
        <p:cxnSp>
          <p:nvCxnSpPr>
            <p:cNvPr id="116" name="Straight Arrow Connector 115"/>
            <p:cNvCxnSpPr/>
            <p:nvPr/>
          </p:nvCxnSpPr>
          <p:spPr bwMode="auto">
            <a:xfrm flipV="1">
              <a:off x="5637144" y="3948707"/>
              <a:ext cx="1268369" cy="140173"/>
            </a:xfrm>
            <a:prstGeom prst="straightConnector1">
              <a:avLst/>
            </a:prstGeom>
            <a:noFill/>
            <a:ln w="9525" cap="flat" cmpd="sng" algn="ctr">
              <a:solidFill>
                <a:sysClr val="windowText" lastClr="000000"/>
              </a:solidFill>
              <a:prstDash val="solid"/>
              <a:headEnd type="triangle" w="med" len="med"/>
              <a:tailEnd type="none" w="med" len="med"/>
            </a:ln>
            <a:effectLst/>
          </p:spPr>
        </p:cxnSp>
        <p:sp>
          <p:nvSpPr>
            <p:cNvPr id="117" name="TextBox 116"/>
            <p:cNvSpPr txBox="1"/>
            <p:nvPr/>
          </p:nvSpPr>
          <p:spPr>
            <a:xfrm>
              <a:off x="6911159" y="3755010"/>
              <a:ext cx="1111635" cy="26933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lang="en-US" sz="1200" b="1" dirty="0">
                  <a:solidFill>
                    <a:srgbClr val="232323"/>
                  </a:solidFill>
                  <a:latin typeface="Arial"/>
                  <a:ea typeface="ヒラギノ角ゴ ProN W3"/>
                </a:rPr>
                <a:t>Hybrid Motor</a:t>
              </a:r>
              <a:endPar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endParaRPr>
            </a:p>
          </p:txBody>
        </p:sp>
        <p:sp>
          <p:nvSpPr>
            <p:cNvPr id="118" name="TextBox 117"/>
            <p:cNvSpPr txBox="1"/>
            <p:nvPr/>
          </p:nvSpPr>
          <p:spPr>
            <a:xfrm>
              <a:off x="7661178" y="2112300"/>
              <a:ext cx="1476360" cy="26933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rPr>
                <a:t>Forward</a:t>
              </a:r>
              <a:r>
                <a:rPr kumimoji="0" lang="en-US" sz="1200" b="1" i="0" u="none" strike="noStrike" kern="1200" cap="none" spc="0" normalizeH="0" noProof="0" dirty="0">
                  <a:ln>
                    <a:noFill/>
                  </a:ln>
                  <a:solidFill>
                    <a:srgbClr val="232323"/>
                  </a:solidFill>
                  <a:effectLst/>
                  <a:uLnTx/>
                  <a:uFillTx/>
                  <a:latin typeface="Arial"/>
                  <a:ea typeface="ヒラギノ角ゴ ProN W3"/>
                  <a:sym typeface="Gill Sans" panose="020B0502020104020203" pitchFamily="34" charset="-79"/>
                </a:rPr>
                <a:t> Structure</a:t>
              </a:r>
              <a:endPar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endParaRPr>
            </a:p>
          </p:txBody>
        </p:sp>
        <p:cxnSp>
          <p:nvCxnSpPr>
            <p:cNvPr id="119" name="Straight Arrow Connector 118"/>
            <p:cNvCxnSpPr/>
            <p:nvPr/>
          </p:nvCxnSpPr>
          <p:spPr bwMode="auto">
            <a:xfrm flipV="1">
              <a:off x="7258599" y="2268060"/>
              <a:ext cx="401294" cy="59718"/>
            </a:xfrm>
            <a:prstGeom prst="straightConnector1">
              <a:avLst/>
            </a:prstGeom>
            <a:noFill/>
            <a:ln w="9525" cap="flat" cmpd="sng" algn="ctr">
              <a:solidFill>
                <a:sysClr val="windowText" lastClr="000000"/>
              </a:solidFill>
              <a:prstDash val="solid"/>
              <a:headEnd type="triangle" w="med" len="med"/>
              <a:tailEnd type="none" w="med" len="med"/>
            </a:ln>
            <a:effectLst/>
          </p:spPr>
        </p:cxnSp>
        <p:cxnSp>
          <p:nvCxnSpPr>
            <p:cNvPr id="120" name="Straight Arrow Connector 119"/>
            <p:cNvCxnSpPr/>
            <p:nvPr/>
          </p:nvCxnSpPr>
          <p:spPr bwMode="auto">
            <a:xfrm flipV="1">
              <a:off x="5378971" y="4893852"/>
              <a:ext cx="1093773" cy="106932"/>
            </a:xfrm>
            <a:prstGeom prst="straightConnector1">
              <a:avLst/>
            </a:prstGeom>
            <a:noFill/>
            <a:ln w="9525" cap="flat" cmpd="sng" algn="ctr">
              <a:solidFill>
                <a:sysClr val="windowText" lastClr="000000"/>
              </a:solidFill>
              <a:prstDash val="solid"/>
              <a:headEnd type="triangle" w="med" len="med"/>
              <a:tailEnd type="none" w="med" len="med"/>
            </a:ln>
            <a:effectLst/>
          </p:spPr>
        </p:cxnSp>
        <p:sp>
          <p:nvSpPr>
            <p:cNvPr id="121" name="TextBox 120"/>
            <p:cNvSpPr txBox="1"/>
            <p:nvPr/>
          </p:nvSpPr>
          <p:spPr>
            <a:xfrm>
              <a:off x="3019860" y="3608888"/>
              <a:ext cx="1415386" cy="26933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1" i="0" u="none" strike="noStrike" kern="1200" cap="none" spc="0" normalizeH="0" baseline="0" noProof="0" dirty="0" err="1">
                  <a:ln>
                    <a:noFill/>
                  </a:ln>
                  <a:solidFill>
                    <a:srgbClr val="232323"/>
                  </a:solidFill>
                  <a:effectLst/>
                  <a:uLnTx/>
                  <a:uFillTx/>
                  <a:latin typeface="Arial"/>
                  <a:ea typeface="ヒラギノ角ゴ ProN W3"/>
                  <a:sym typeface="Gill Sans" panose="020B0502020104020203" pitchFamily="34" charset="-79"/>
                </a:rPr>
                <a:t>Hypergolics</a:t>
              </a:r>
              <a:r>
                <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rPr>
                <a:t> Tank</a:t>
              </a:r>
            </a:p>
          </p:txBody>
        </p:sp>
        <p:cxnSp>
          <p:nvCxnSpPr>
            <p:cNvPr id="122" name="Straight Arrow Connector 121"/>
            <p:cNvCxnSpPr/>
            <p:nvPr/>
          </p:nvCxnSpPr>
          <p:spPr bwMode="auto">
            <a:xfrm flipH="1" flipV="1">
              <a:off x="5924038" y="1750778"/>
              <a:ext cx="421508" cy="164120"/>
            </a:xfrm>
            <a:prstGeom prst="straightConnector1">
              <a:avLst/>
            </a:prstGeom>
            <a:noFill/>
            <a:ln w="9525" cap="flat" cmpd="sng" algn="ctr">
              <a:solidFill>
                <a:sysClr val="windowText" lastClr="000000"/>
              </a:solidFill>
              <a:prstDash val="solid"/>
              <a:headEnd type="triangle" w="med" len="med"/>
              <a:tailEnd type="none" w="med" len="med"/>
            </a:ln>
            <a:effectLst/>
          </p:spPr>
        </p:cxnSp>
        <p:sp>
          <p:nvSpPr>
            <p:cNvPr id="123" name="TextBox 122"/>
            <p:cNvSpPr txBox="1"/>
            <p:nvPr/>
          </p:nvSpPr>
          <p:spPr>
            <a:xfrm>
              <a:off x="4575102" y="1462020"/>
              <a:ext cx="1444315" cy="26933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rPr>
                <a:t>Avionics Package</a:t>
              </a:r>
            </a:p>
          </p:txBody>
        </p:sp>
        <p:sp>
          <p:nvSpPr>
            <p:cNvPr id="124" name="TextBox 123"/>
            <p:cNvSpPr txBox="1"/>
            <p:nvPr/>
          </p:nvSpPr>
          <p:spPr>
            <a:xfrm>
              <a:off x="7044765" y="4187574"/>
              <a:ext cx="860692" cy="26933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1" i="0" u="none" strike="noStrike" kern="1200" cap="none" spc="0" normalizeH="0" baseline="0" noProof="0" dirty="0" err="1">
                  <a:ln>
                    <a:noFill/>
                  </a:ln>
                  <a:solidFill>
                    <a:srgbClr val="232323"/>
                  </a:solidFill>
                  <a:effectLst/>
                  <a:uLnTx/>
                  <a:uFillTx/>
                  <a:latin typeface="Arial"/>
                  <a:ea typeface="ヒラギノ角ゴ ProN W3"/>
                  <a:sym typeface="Gill Sans" panose="020B0502020104020203" pitchFamily="34" charset="-79"/>
                </a:rPr>
                <a:t>Aeroshell</a:t>
              </a:r>
              <a:endPar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endParaRPr>
            </a:p>
          </p:txBody>
        </p:sp>
        <p:cxnSp>
          <p:nvCxnSpPr>
            <p:cNvPr id="125" name="Straight Arrow Connector 124"/>
            <p:cNvCxnSpPr/>
            <p:nvPr/>
          </p:nvCxnSpPr>
          <p:spPr bwMode="auto">
            <a:xfrm flipV="1">
              <a:off x="5901362" y="4361587"/>
              <a:ext cx="1004151" cy="88643"/>
            </a:xfrm>
            <a:prstGeom prst="straightConnector1">
              <a:avLst/>
            </a:prstGeom>
            <a:noFill/>
            <a:ln w="9525" cap="flat" cmpd="sng" algn="ctr">
              <a:solidFill>
                <a:sysClr val="windowText" lastClr="000000"/>
              </a:solidFill>
              <a:prstDash val="solid"/>
              <a:headEnd type="triangle" w="med" len="med"/>
              <a:tailEnd type="none" w="med" len="med"/>
            </a:ln>
            <a:effectLst/>
          </p:spPr>
        </p:cxnSp>
        <p:cxnSp>
          <p:nvCxnSpPr>
            <p:cNvPr id="126" name="Straight Arrow Connector 125"/>
            <p:cNvCxnSpPr/>
            <p:nvPr/>
          </p:nvCxnSpPr>
          <p:spPr bwMode="auto">
            <a:xfrm flipH="1" flipV="1">
              <a:off x="4801220" y="3118546"/>
              <a:ext cx="510743" cy="201052"/>
            </a:xfrm>
            <a:prstGeom prst="straightConnector1">
              <a:avLst/>
            </a:prstGeom>
            <a:noFill/>
            <a:ln w="9525" cap="flat" cmpd="sng" algn="ctr">
              <a:solidFill>
                <a:sysClr val="windowText" lastClr="000000"/>
              </a:solidFill>
              <a:prstDash val="solid"/>
              <a:headEnd type="triangle" w="med" len="med"/>
              <a:tailEnd type="none" w="med" len="med"/>
            </a:ln>
            <a:effectLst/>
          </p:spPr>
        </p:cxnSp>
        <p:sp>
          <p:nvSpPr>
            <p:cNvPr id="127" name="TextBox 126"/>
            <p:cNvSpPr txBox="1"/>
            <p:nvPr/>
          </p:nvSpPr>
          <p:spPr>
            <a:xfrm>
              <a:off x="3966643" y="2878210"/>
              <a:ext cx="829519" cy="26933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1" i="0" u="none" strike="noStrike" kern="1200" cap="none" spc="0" normalizeH="0" baseline="0" noProof="0" dirty="0" err="1">
                  <a:ln>
                    <a:noFill/>
                  </a:ln>
                  <a:solidFill>
                    <a:srgbClr val="232323"/>
                  </a:solidFill>
                  <a:effectLst/>
                  <a:uLnTx/>
                  <a:uFillTx/>
                  <a:latin typeface="Arial"/>
                  <a:ea typeface="ヒラギノ角ゴ ProN W3"/>
                  <a:sym typeface="Gill Sans" panose="020B0502020104020203" pitchFamily="34" charset="-79"/>
                </a:rPr>
                <a:t>Milkstool</a:t>
              </a:r>
              <a:endParaRPr kumimoji="0" lang="en-US" sz="1200" b="1" i="0" u="none" strike="noStrike" kern="1200" cap="none" spc="0" normalizeH="0" baseline="0" noProof="0" dirty="0">
                <a:ln>
                  <a:noFill/>
                </a:ln>
                <a:solidFill>
                  <a:srgbClr val="232323"/>
                </a:solidFill>
                <a:effectLst/>
                <a:uLnTx/>
                <a:uFillTx/>
                <a:latin typeface="Arial"/>
                <a:ea typeface="ヒラギノ角ゴ ProN W3"/>
                <a:sym typeface="Gill Sans" panose="020B0502020104020203" pitchFamily="34" charset="-79"/>
              </a:endParaRPr>
            </a:p>
          </p:txBody>
        </p:sp>
      </p:grpSp>
    </p:spTree>
    <p:extLst>
      <p:ext uri="{BB962C8B-B14F-4D97-AF65-F5344CB8AC3E}">
        <p14:creationId xmlns:p14="http://schemas.microsoft.com/office/powerpoint/2010/main" val="1115731417"/>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34294" y="914400"/>
            <a:ext cx="11905306" cy="3355675"/>
          </a:xfrm>
        </p:spPr>
        <p:txBody>
          <a:bodyPr/>
          <a:lstStyle/>
          <a:p>
            <a:r>
              <a:rPr lang="en-US" dirty="0"/>
              <a:t>Hybrid configuration was found to successfully deliver 14kg payload of an expected 20 sample tubes to Martian orbit, meeting all size and mass constraints</a:t>
            </a:r>
          </a:p>
          <a:p>
            <a:r>
              <a:rPr lang="en-US" dirty="0"/>
              <a:t>This design featured versatility in ability to meet mission design constraints through hybrid propulsion technology; orbital accuracy can be attained</a:t>
            </a:r>
          </a:p>
          <a:p>
            <a:r>
              <a:rPr lang="en-US" dirty="0"/>
              <a:t>Largest downside to hybrid vehicle is lower TRL, presenting a significant risk in MSR campaign</a:t>
            </a:r>
          </a:p>
          <a:p>
            <a:r>
              <a:rPr lang="en-US" dirty="0"/>
              <a:t>Decision Package Review held at NASA MSFC in December 2019. Ultimately, the solid vehicle design was chosen going forward</a:t>
            </a:r>
          </a:p>
          <a:p>
            <a:endParaRPr lang="en-US" dirty="0"/>
          </a:p>
        </p:txBody>
      </p:sp>
      <p:sp>
        <p:nvSpPr>
          <p:cNvPr id="3" name="Title 2"/>
          <p:cNvSpPr>
            <a:spLocks noGrp="1"/>
          </p:cNvSpPr>
          <p:nvPr>
            <p:ph type="title"/>
          </p:nvPr>
        </p:nvSpPr>
        <p:spPr/>
        <p:txBody>
          <a:bodyPr/>
          <a:lstStyle/>
          <a:p>
            <a:r>
              <a:rPr lang="en-US" dirty="0"/>
              <a:t>Decision Package for MAV</a:t>
            </a:r>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16092" y="4422475"/>
            <a:ext cx="9941710" cy="2108045"/>
          </a:xfrm>
          <a:prstGeom prst="rect">
            <a:avLst/>
          </a:prstGeom>
        </p:spPr>
      </p:pic>
    </p:spTree>
    <p:extLst>
      <p:ext uri="{BB962C8B-B14F-4D97-AF65-F5344CB8AC3E}">
        <p14:creationId xmlns:p14="http://schemas.microsoft.com/office/powerpoint/2010/main" val="4141548116"/>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DC537D5-1E7F-4734-945D-3DC91B6793A0}"/>
              </a:ext>
            </a:extLst>
          </p:cNvPr>
          <p:cNvPicPr>
            <a:picLocks noChangeAspect="1"/>
          </p:cNvPicPr>
          <p:nvPr/>
        </p:nvPicPr>
        <p:blipFill rotWithShape="1">
          <a:blip r:embed="rId2"/>
          <a:srcRect l="5863" t="4354" r="2534" b="5834"/>
          <a:stretch/>
        </p:blipFill>
        <p:spPr>
          <a:xfrm>
            <a:off x="0" y="0"/>
            <a:ext cx="12211292" cy="6858000"/>
          </a:xfrm>
          <a:prstGeom prst="rect">
            <a:avLst/>
          </a:prstGeom>
        </p:spPr>
      </p:pic>
      <p:sp>
        <p:nvSpPr>
          <p:cNvPr id="3" name="Title 2"/>
          <p:cNvSpPr>
            <a:spLocks noGrp="1"/>
          </p:cNvSpPr>
          <p:nvPr>
            <p:ph type="title"/>
          </p:nvPr>
        </p:nvSpPr>
        <p:spPr>
          <a:xfrm>
            <a:off x="85132" y="98321"/>
            <a:ext cx="7239000" cy="6359569"/>
          </a:xfrm>
          <a:ln>
            <a:noFill/>
          </a:ln>
        </p:spPr>
        <p:txBody>
          <a:bodyPr>
            <a:normAutofit fontScale="90000"/>
          </a:bodyPr>
          <a:lstStyle/>
          <a:p>
            <a:br>
              <a:rPr lang="en-US" sz="4400" dirty="0">
                <a:ln>
                  <a:solidFill>
                    <a:schemeClr val="tx2"/>
                  </a:solidFill>
                </a:ln>
                <a:solidFill>
                  <a:srgbClr val="FFC000"/>
                </a:solidFill>
                <a:latin typeface="Britannic Bold" panose="020B0903060703020204" pitchFamily="34" charset="0"/>
              </a:rPr>
            </a:br>
            <a:br>
              <a:rPr lang="en-US" sz="4400" dirty="0">
                <a:ln>
                  <a:solidFill>
                    <a:schemeClr val="tx2"/>
                  </a:solidFill>
                </a:ln>
                <a:solidFill>
                  <a:srgbClr val="FFC000"/>
                </a:solidFill>
                <a:latin typeface="Britannic Bold" panose="020B0903060703020204" pitchFamily="34" charset="0"/>
              </a:rPr>
            </a:br>
            <a:r>
              <a:rPr lang="en-US" sz="4400" dirty="0">
                <a:ln>
                  <a:solidFill>
                    <a:schemeClr val="tx2"/>
                  </a:solidFill>
                </a:ln>
                <a:solidFill>
                  <a:srgbClr val="FF0000"/>
                </a:solidFill>
                <a:latin typeface="Britannic Bold" panose="020B0903060703020204" pitchFamily="34" charset="0"/>
              </a:rPr>
              <a:t>Questions?</a:t>
            </a:r>
            <a:br>
              <a:rPr lang="en-US" sz="3600" dirty="0">
                <a:ln>
                  <a:solidFill>
                    <a:schemeClr val="tx2"/>
                  </a:solidFill>
                </a:ln>
                <a:solidFill>
                  <a:srgbClr val="FF0000"/>
                </a:solidFill>
                <a:latin typeface="Britannic Bold" panose="020B0903060703020204" pitchFamily="34" charset="0"/>
              </a:rPr>
            </a:br>
            <a:br>
              <a:rPr lang="en-US" sz="3600" dirty="0">
                <a:ln>
                  <a:solidFill>
                    <a:schemeClr val="tx2"/>
                  </a:solidFill>
                </a:ln>
                <a:solidFill>
                  <a:srgbClr val="FF0000"/>
                </a:solidFill>
                <a:latin typeface="Britannic Bold" panose="020B0903060703020204" pitchFamily="34" charset="0"/>
              </a:rPr>
            </a:br>
            <a:br>
              <a:rPr lang="en-US" sz="3600" dirty="0">
                <a:ln>
                  <a:solidFill>
                    <a:schemeClr val="tx2"/>
                  </a:solidFill>
                </a:ln>
                <a:solidFill>
                  <a:srgbClr val="FF0000"/>
                </a:solidFill>
                <a:latin typeface="Britannic Bold" panose="020B0903060703020204" pitchFamily="34" charset="0"/>
              </a:rPr>
            </a:br>
            <a:br>
              <a:rPr lang="en-US" sz="3600" dirty="0">
                <a:ln>
                  <a:solidFill>
                    <a:schemeClr val="tx2"/>
                  </a:solidFill>
                </a:ln>
                <a:solidFill>
                  <a:srgbClr val="FF0000"/>
                </a:solidFill>
                <a:latin typeface="Britannic Bold" panose="020B0903060703020204" pitchFamily="34" charset="0"/>
              </a:rPr>
            </a:br>
            <a:br>
              <a:rPr lang="en-US" sz="3600" dirty="0">
                <a:ln>
                  <a:solidFill>
                    <a:schemeClr val="tx2"/>
                  </a:solidFill>
                </a:ln>
                <a:solidFill>
                  <a:srgbClr val="FF0000"/>
                </a:solidFill>
                <a:latin typeface="Britannic Bold" panose="020B0903060703020204" pitchFamily="34" charset="0"/>
              </a:rPr>
            </a:br>
            <a:br>
              <a:rPr lang="en-US" sz="3600" dirty="0">
                <a:ln>
                  <a:solidFill>
                    <a:schemeClr val="tx2"/>
                  </a:solidFill>
                </a:ln>
                <a:solidFill>
                  <a:srgbClr val="FF0000"/>
                </a:solidFill>
                <a:latin typeface="Britannic Bold" panose="020B0903060703020204" pitchFamily="34" charset="0"/>
              </a:rPr>
            </a:br>
            <a:br>
              <a:rPr lang="en-US" sz="3600" dirty="0">
                <a:ln>
                  <a:solidFill>
                    <a:schemeClr val="tx2"/>
                  </a:solidFill>
                </a:ln>
                <a:solidFill>
                  <a:srgbClr val="FF0000"/>
                </a:solidFill>
                <a:latin typeface="Britannic Bold" panose="020B0903060703020204" pitchFamily="34" charset="0"/>
              </a:rPr>
            </a:br>
            <a:r>
              <a:rPr lang="en-US" dirty="0">
                <a:ln>
                  <a:solidFill>
                    <a:schemeClr val="tx2"/>
                  </a:solidFill>
                </a:ln>
                <a:solidFill>
                  <a:srgbClr val="FF0000"/>
                </a:solidFill>
                <a:latin typeface="Britannic Bold" panose="020B0903060703020204" pitchFamily="34" charset="0"/>
              </a:rPr>
              <a:t>George Story</a:t>
            </a:r>
            <a:br>
              <a:rPr lang="en-US" dirty="0">
                <a:ln>
                  <a:solidFill>
                    <a:schemeClr val="tx2"/>
                  </a:solidFill>
                </a:ln>
                <a:solidFill>
                  <a:srgbClr val="FF0000"/>
                </a:solidFill>
                <a:latin typeface="Britannic Bold" panose="020B0903060703020204" pitchFamily="34" charset="0"/>
              </a:rPr>
            </a:br>
            <a:r>
              <a:rPr lang="en-US" dirty="0">
                <a:ln>
                  <a:solidFill>
                    <a:schemeClr val="tx2"/>
                  </a:solidFill>
                </a:ln>
                <a:solidFill>
                  <a:srgbClr val="FF0000"/>
                </a:solidFill>
                <a:latin typeface="Britannic Bold" panose="020B0903060703020204" pitchFamily="34" charset="0"/>
              </a:rPr>
              <a:t>NASA Marshall Space Flight Center</a:t>
            </a:r>
            <a:br>
              <a:rPr lang="en-US" dirty="0">
                <a:ln>
                  <a:solidFill>
                    <a:schemeClr val="tx2"/>
                  </a:solidFill>
                </a:ln>
                <a:solidFill>
                  <a:srgbClr val="FF0000"/>
                </a:solidFill>
                <a:latin typeface="Britannic Bold" panose="020B0903060703020204" pitchFamily="34" charset="0"/>
              </a:rPr>
            </a:br>
            <a:br>
              <a:rPr lang="en-US" dirty="0">
                <a:ln>
                  <a:solidFill>
                    <a:schemeClr val="tx2"/>
                  </a:solidFill>
                </a:ln>
                <a:solidFill>
                  <a:srgbClr val="FF0000"/>
                </a:solidFill>
                <a:latin typeface="Britannic Bold" panose="020B0903060703020204" pitchFamily="34" charset="0"/>
              </a:rPr>
            </a:br>
            <a:r>
              <a:rPr lang="en-US" dirty="0">
                <a:ln>
                  <a:solidFill>
                    <a:schemeClr val="tx2"/>
                  </a:solidFill>
                </a:ln>
                <a:solidFill>
                  <a:srgbClr val="FF0000"/>
                </a:solidFill>
                <a:latin typeface="Britannic Bold" panose="020B0903060703020204" pitchFamily="34" charset="0"/>
              </a:rPr>
              <a:t>George.Story@nasa.gov</a:t>
            </a:r>
            <a:endParaRPr lang="en-US" sz="3600" dirty="0">
              <a:ln>
                <a:solidFill>
                  <a:schemeClr val="tx2"/>
                </a:solidFill>
              </a:ln>
              <a:solidFill>
                <a:srgbClr val="FF0000"/>
              </a:solidFill>
              <a:latin typeface="Britannic Bold" panose="020B0903060703020204" pitchFamily="34" charset="0"/>
            </a:endParaRPr>
          </a:p>
        </p:txBody>
      </p:sp>
    </p:spTree>
    <p:extLst>
      <p:ext uri="{BB962C8B-B14F-4D97-AF65-F5344CB8AC3E}">
        <p14:creationId xmlns:p14="http://schemas.microsoft.com/office/powerpoint/2010/main" val="4130462729"/>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MAV Mission Objectives</a:t>
            </a:r>
          </a:p>
        </p:txBody>
      </p:sp>
      <p:sp>
        <p:nvSpPr>
          <p:cNvPr id="6" name="Content Placeholder 1"/>
          <p:cNvSpPr txBox="1">
            <a:spLocks/>
          </p:cNvSpPr>
          <p:nvPr/>
        </p:nvSpPr>
        <p:spPr bwMode="auto">
          <a:xfrm>
            <a:off x="229064" y="1833408"/>
            <a:ext cx="3480294" cy="2738592"/>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lvl1pPr marL="342900" indent="-342900" algn="l" rtl="0" eaLnBrk="1" fontAlgn="base" hangingPunct="1">
              <a:spcBef>
                <a:spcPct val="20000"/>
              </a:spcBef>
              <a:spcAft>
                <a:spcPct val="0"/>
              </a:spcAft>
              <a:buChar char="•"/>
              <a:defRPr sz="2000">
                <a:solidFill>
                  <a:schemeClr val="tx1"/>
                </a:solidFill>
                <a:latin typeface="Arial" panose="020B0604020202020204" pitchFamily="34" charset="0"/>
                <a:ea typeface="ＭＳ Ｐゴシック" charset="0"/>
                <a:cs typeface="Arial" panose="020B0604020202020204" pitchFamily="34" charset="0"/>
              </a:defRPr>
            </a:lvl1pPr>
            <a:lvl2pPr marL="742950" indent="-285750" algn="l" rtl="0" eaLnBrk="1" fontAlgn="base" hangingPunct="1">
              <a:spcBef>
                <a:spcPct val="20000"/>
              </a:spcBef>
              <a:spcAft>
                <a:spcPct val="0"/>
              </a:spcAft>
              <a:buChar char="–"/>
              <a:defRPr sz="1800">
                <a:solidFill>
                  <a:schemeClr val="tx1"/>
                </a:solidFill>
                <a:latin typeface="Arial" panose="020B0604020202020204" pitchFamily="34" charset="0"/>
                <a:ea typeface="ＭＳ Ｐゴシック" charset="-128"/>
                <a:cs typeface="Arial" panose="020B0604020202020204" pitchFamily="34" charset="0"/>
              </a:defRPr>
            </a:lvl2pPr>
            <a:lvl3pPr marL="1143000" indent="-228600" algn="l" rtl="0" eaLnBrk="1" fontAlgn="base" hangingPunct="1">
              <a:spcBef>
                <a:spcPct val="20000"/>
              </a:spcBef>
              <a:spcAft>
                <a:spcPct val="0"/>
              </a:spcAft>
              <a:buChar char="•"/>
              <a:defRPr sz="1600">
                <a:solidFill>
                  <a:schemeClr val="tx1"/>
                </a:solidFill>
                <a:latin typeface="Arial" panose="020B0604020202020204" pitchFamily="34" charset="0"/>
                <a:ea typeface="ＭＳ Ｐゴシック" charset="-128"/>
                <a:cs typeface="Arial" panose="020B0604020202020204" pitchFamily="34" charset="0"/>
              </a:defRPr>
            </a:lvl3pPr>
            <a:lvl4pPr marL="1600200" indent="-228600" algn="l" rtl="0" eaLnBrk="1" fontAlgn="base" hangingPunct="1">
              <a:spcBef>
                <a:spcPct val="20000"/>
              </a:spcBef>
              <a:spcAft>
                <a:spcPct val="0"/>
              </a:spcAft>
              <a:buChar char="–"/>
              <a:defRPr sz="1400">
                <a:solidFill>
                  <a:schemeClr val="tx1"/>
                </a:solidFill>
                <a:latin typeface="Arial" panose="020B0604020202020204" pitchFamily="34" charset="0"/>
                <a:ea typeface="ＭＳ Ｐゴシック" charset="-128"/>
                <a:cs typeface="Arial" panose="020B0604020202020204" pitchFamily="34" charset="0"/>
              </a:defRPr>
            </a:lvl4pPr>
            <a:lvl5pPr marL="2057400" indent="-228600" algn="l" rtl="0" eaLnBrk="1" fontAlgn="base" hangingPunct="1">
              <a:spcBef>
                <a:spcPct val="20000"/>
              </a:spcBef>
              <a:spcAft>
                <a:spcPct val="0"/>
              </a:spcAft>
              <a:buChar char="»"/>
              <a:defRPr sz="1200">
                <a:solidFill>
                  <a:schemeClr val="tx1"/>
                </a:solidFill>
                <a:latin typeface="Arial" panose="020B0604020202020204" pitchFamily="34" charset="0"/>
                <a:ea typeface="ＭＳ Ｐゴシック" charset="-128"/>
                <a:cs typeface="Arial" panose="020B0604020202020204" pitchFamily="34" charset="0"/>
              </a:defRPr>
            </a:lvl5pPr>
            <a:lvl6pPr marL="2514600" indent="-228600" algn="l" rtl="0" eaLnBrk="1" fontAlgn="base" hangingPunct="1">
              <a:spcBef>
                <a:spcPct val="20000"/>
              </a:spcBef>
              <a:spcAft>
                <a:spcPct val="0"/>
              </a:spcAft>
              <a:buChar char="»"/>
              <a:defRPr sz="1400">
                <a:solidFill>
                  <a:srgbClr val="004080"/>
                </a:solidFill>
                <a:latin typeface="+mn-lt"/>
              </a:defRPr>
            </a:lvl6pPr>
            <a:lvl7pPr marL="2971800" indent="-228600" algn="l" rtl="0" eaLnBrk="1" fontAlgn="base" hangingPunct="1">
              <a:spcBef>
                <a:spcPct val="20000"/>
              </a:spcBef>
              <a:spcAft>
                <a:spcPct val="0"/>
              </a:spcAft>
              <a:buChar char="»"/>
              <a:defRPr sz="1400">
                <a:solidFill>
                  <a:srgbClr val="004080"/>
                </a:solidFill>
                <a:latin typeface="+mn-lt"/>
              </a:defRPr>
            </a:lvl7pPr>
            <a:lvl8pPr marL="3429000" indent="-228600" algn="l" rtl="0" eaLnBrk="1" fontAlgn="base" hangingPunct="1">
              <a:spcBef>
                <a:spcPct val="20000"/>
              </a:spcBef>
              <a:spcAft>
                <a:spcPct val="0"/>
              </a:spcAft>
              <a:buChar char="»"/>
              <a:defRPr sz="1400">
                <a:solidFill>
                  <a:srgbClr val="004080"/>
                </a:solidFill>
                <a:latin typeface="+mn-lt"/>
              </a:defRPr>
            </a:lvl8pPr>
            <a:lvl9pPr marL="3886200" indent="-228600" algn="l" rtl="0" eaLnBrk="1" fontAlgn="base" hangingPunct="1">
              <a:spcBef>
                <a:spcPct val="20000"/>
              </a:spcBef>
              <a:spcAft>
                <a:spcPct val="0"/>
              </a:spcAft>
              <a:buChar char="»"/>
              <a:defRPr sz="1400">
                <a:solidFill>
                  <a:srgbClr val="004080"/>
                </a:solidFill>
                <a:latin typeface="+mn-lt"/>
              </a:defRPr>
            </a:lvl9pPr>
          </a:lstStyle>
          <a:p>
            <a:pPr marL="457200" marR="0" lvl="0" indent="-342900" algn="l" defTabSz="914400" rtl="0" eaLnBrk="1" fontAlgn="base" latinLnBrk="0" hangingPunct="1">
              <a:lnSpc>
                <a:spcPct val="100000"/>
              </a:lnSpc>
              <a:spcBef>
                <a:spcPts val="0"/>
              </a:spcBef>
              <a:spcAft>
                <a:spcPts val="600"/>
              </a:spcAft>
              <a:buClrTx/>
              <a:buSzTx/>
              <a:buFont typeface="+mj-lt"/>
              <a:buAutoNum type="arabicPeriod"/>
              <a:tabLst/>
              <a:defRPr/>
            </a:pPr>
            <a:r>
              <a:rPr kumimoji="0" lang="en-US" sz="2000" b="0" i="0" u="none" strike="noStrike" kern="0" cap="none" spc="0" normalizeH="0" baseline="0" noProof="0" dirty="0">
                <a:ln>
                  <a:noFill/>
                </a:ln>
                <a:solidFill>
                  <a:sysClr val="windowText" lastClr="000000"/>
                </a:solidFill>
                <a:effectLst/>
                <a:uLnTx/>
                <a:uFillTx/>
                <a:latin typeface="Arial" panose="020B0604020202020204" pitchFamily="34" charset="0"/>
                <a:ea typeface="ＭＳ Ｐゴシック" charset="0"/>
                <a:cs typeface="Arial" panose="020B0604020202020204" pitchFamily="34" charset="0"/>
              </a:rPr>
              <a:t>Receive sample tubes inside Orbiting Sample (OS) on Mars surface.</a:t>
            </a:r>
          </a:p>
          <a:p>
            <a:pPr marL="457200" marR="0" lvl="0" indent="-342900" algn="l" defTabSz="914400" rtl="0" eaLnBrk="1" fontAlgn="base" latinLnBrk="0" hangingPunct="1">
              <a:lnSpc>
                <a:spcPct val="100000"/>
              </a:lnSpc>
              <a:spcBef>
                <a:spcPts val="0"/>
              </a:spcBef>
              <a:spcAft>
                <a:spcPts val="600"/>
              </a:spcAft>
              <a:buClrTx/>
              <a:buSzTx/>
              <a:buFont typeface="+mj-lt"/>
              <a:buAutoNum type="arabicPeriod"/>
              <a:tabLst/>
              <a:defRPr/>
            </a:pPr>
            <a:r>
              <a:rPr kumimoji="0" lang="en-US" sz="2000" b="0" i="0" u="none" strike="noStrike" kern="0" cap="none" spc="0" normalizeH="0" baseline="0" noProof="0" dirty="0">
                <a:ln>
                  <a:noFill/>
                </a:ln>
                <a:solidFill>
                  <a:sysClr val="windowText" lastClr="000000"/>
                </a:solidFill>
                <a:effectLst/>
                <a:uLnTx/>
                <a:uFillTx/>
                <a:latin typeface="Arial" panose="020B0604020202020204" pitchFamily="34" charset="0"/>
                <a:ea typeface="ＭＳ Ｐゴシック" charset="0"/>
                <a:cs typeface="Arial" panose="020B0604020202020204" pitchFamily="34" charset="0"/>
              </a:rPr>
              <a:t>Launch to predefined Martian orbit.</a:t>
            </a:r>
          </a:p>
          <a:p>
            <a:pPr marL="457200" marR="0" lvl="0" indent="-342900" algn="l" defTabSz="914400" rtl="0" eaLnBrk="1" fontAlgn="base" latinLnBrk="0" hangingPunct="1">
              <a:lnSpc>
                <a:spcPct val="100000"/>
              </a:lnSpc>
              <a:spcBef>
                <a:spcPts val="0"/>
              </a:spcBef>
              <a:spcAft>
                <a:spcPts val="600"/>
              </a:spcAft>
              <a:buClrTx/>
              <a:buSzTx/>
              <a:buFont typeface="+mj-lt"/>
              <a:buAutoNum type="arabicPeriod"/>
              <a:tabLst/>
              <a:defRPr/>
            </a:pPr>
            <a:r>
              <a:rPr kumimoji="0" lang="en-US" sz="2000" b="0" i="0" u="none" strike="noStrike" kern="0" cap="none" spc="0" normalizeH="0" baseline="0" noProof="0" dirty="0">
                <a:ln>
                  <a:noFill/>
                </a:ln>
                <a:solidFill>
                  <a:sysClr val="windowText" lastClr="000000"/>
                </a:solidFill>
                <a:effectLst/>
                <a:uLnTx/>
                <a:uFillTx/>
                <a:latin typeface="Arial" panose="020B0604020202020204" pitchFamily="34" charset="0"/>
                <a:ea typeface="ＭＳ Ｐゴシック" charset="0"/>
                <a:cs typeface="Arial" panose="020B0604020202020204" pitchFamily="34" charset="0"/>
              </a:rPr>
              <a:t>Eject OS into orbit</a:t>
            </a:r>
            <a:r>
              <a:rPr kumimoji="0" lang="en-US" sz="2000" b="0" i="0" u="none" strike="noStrike" kern="0" cap="none" spc="0" normalizeH="0" noProof="0" dirty="0">
                <a:ln>
                  <a:noFill/>
                </a:ln>
                <a:solidFill>
                  <a:sysClr val="windowText" lastClr="000000"/>
                </a:solidFill>
                <a:effectLst/>
                <a:uLnTx/>
                <a:uFillTx/>
                <a:latin typeface="Arial" panose="020B0604020202020204" pitchFamily="34" charset="0"/>
                <a:ea typeface="ＭＳ Ｐゴシック" charset="0"/>
                <a:cs typeface="Arial" panose="020B0604020202020204" pitchFamily="34" charset="0"/>
              </a:rPr>
              <a:t> for pickup by Earth Return Orbiter (ERO).</a:t>
            </a:r>
            <a:endParaRPr kumimoji="0" lang="en-US" sz="2000" b="0" i="0" u="none" strike="noStrike" kern="0" cap="none" spc="0" normalizeH="0" baseline="0" noProof="0" dirty="0">
              <a:ln>
                <a:noFill/>
              </a:ln>
              <a:solidFill>
                <a:sysClr val="windowText" lastClr="000000"/>
              </a:solidFill>
              <a:effectLst/>
              <a:uLnTx/>
              <a:uFillTx/>
              <a:latin typeface="Arial" panose="020B0604020202020204" pitchFamily="34" charset="0"/>
              <a:ea typeface="ＭＳ Ｐゴシック" charset="0"/>
              <a:cs typeface="Arial" panose="020B0604020202020204" pitchFamily="34" charset="0"/>
            </a:endParaRPr>
          </a:p>
        </p:txBody>
      </p:sp>
      <p:pic>
        <p:nvPicPr>
          <p:cNvPr id="40" name="Picture 39"/>
          <p:cNvPicPr>
            <a:picLocks noChangeAspect="1"/>
          </p:cNvPicPr>
          <p:nvPr/>
        </p:nvPicPr>
        <p:blipFill>
          <a:blip r:embed="rId2"/>
          <a:stretch>
            <a:fillRect/>
          </a:stretch>
        </p:blipFill>
        <p:spPr>
          <a:xfrm>
            <a:off x="4104164" y="974132"/>
            <a:ext cx="7882811" cy="5755123"/>
          </a:xfrm>
          <a:prstGeom prst="rect">
            <a:avLst/>
          </a:prstGeom>
        </p:spPr>
      </p:pic>
    </p:spTree>
    <p:extLst>
      <p:ext uri="{BB962C8B-B14F-4D97-AF65-F5344CB8AC3E}">
        <p14:creationId xmlns:p14="http://schemas.microsoft.com/office/powerpoint/2010/main" val="132351441"/>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Single Stage to Orbit (SSTO) hybrid propulsion system was being studied as an option for a conceptual Mars Ascent Vehicle (MAV). </a:t>
            </a:r>
          </a:p>
          <a:p>
            <a:r>
              <a:rPr lang="en-US" dirty="0"/>
              <a:t>Benefits of the hybrid option include its predicted low temperature behavior, high performance and ability to restart (enabling the SSTO). </a:t>
            </a:r>
          </a:p>
          <a:p>
            <a:pPr lvl="1"/>
            <a:r>
              <a:rPr lang="en-US" dirty="0"/>
              <a:t>However, the hybrid technology remained at a relatively low Technology Readiness Level (TRL). </a:t>
            </a:r>
          </a:p>
        </p:txBody>
      </p:sp>
      <p:sp>
        <p:nvSpPr>
          <p:cNvPr id="3" name="Title 2"/>
          <p:cNvSpPr>
            <a:spLocks noGrp="1"/>
          </p:cNvSpPr>
          <p:nvPr>
            <p:ph type="title"/>
          </p:nvPr>
        </p:nvSpPr>
        <p:spPr/>
        <p:txBody>
          <a:bodyPr/>
          <a:lstStyle/>
          <a:p>
            <a:r>
              <a:rPr lang="en-US" dirty="0"/>
              <a:t>Intro</a:t>
            </a:r>
          </a:p>
        </p:txBody>
      </p:sp>
    </p:spTree>
    <p:extLst>
      <p:ext uri="{BB962C8B-B14F-4D97-AF65-F5344CB8AC3E}">
        <p14:creationId xmlns:p14="http://schemas.microsoft.com/office/powerpoint/2010/main" val="2909803020"/>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p:cNvGraphicFramePr>
            <a:graphicFrameLocks noGrp="1"/>
          </p:cNvGraphicFramePr>
          <p:nvPr>
            <p:extLst>
              <p:ext uri="{D42A27DB-BD31-4B8C-83A1-F6EECF244321}">
                <p14:modId xmlns:p14="http://schemas.microsoft.com/office/powerpoint/2010/main" val="3521721267"/>
              </p:ext>
            </p:extLst>
          </p:nvPr>
        </p:nvGraphicFramePr>
        <p:xfrm>
          <a:off x="2205137" y="1004576"/>
          <a:ext cx="9144001" cy="5543900"/>
        </p:xfrm>
        <a:graphic>
          <a:graphicData uri="http://schemas.openxmlformats.org/drawingml/2006/table">
            <a:tbl>
              <a:tblPr firstRow="1" bandRow="1">
                <a:tableStyleId>{5940675A-B579-460E-94D1-54222C63F5DA}</a:tableStyleId>
              </a:tblPr>
              <a:tblGrid>
                <a:gridCol w="457201">
                  <a:extLst>
                    <a:ext uri="{9D8B030D-6E8A-4147-A177-3AD203B41FA5}">
                      <a16:colId xmlns:a16="http://schemas.microsoft.com/office/drawing/2014/main" val="20000"/>
                    </a:ext>
                  </a:extLst>
                </a:gridCol>
                <a:gridCol w="838200">
                  <a:extLst>
                    <a:ext uri="{9D8B030D-6E8A-4147-A177-3AD203B41FA5}">
                      <a16:colId xmlns:a16="http://schemas.microsoft.com/office/drawing/2014/main" val="20001"/>
                    </a:ext>
                  </a:extLst>
                </a:gridCol>
                <a:gridCol w="874362">
                  <a:extLst>
                    <a:ext uri="{9D8B030D-6E8A-4147-A177-3AD203B41FA5}">
                      <a16:colId xmlns:a16="http://schemas.microsoft.com/office/drawing/2014/main" val="20002"/>
                    </a:ext>
                  </a:extLst>
                </a:gridCol>
                <a:gridCol w="852407">
                  <a:extLst>
                    <a:ext uri="{9D8B030D-6E8A-4147-A177-3AD203B41FA5}">
                      <a16:colId xmlns:a16="http://schemas.microsoft.com/office/drawing/2014/main" val="20003"/>
                    </a:ext>
                  </a:extLst>
                </a:gridCol>
                <a:gridCol w="852407">
                  <a:extLst>
                    <a:ext uri="{9D8B030D-6E8A-4147-A177-3AD203B41FA5}">
                      <a16:colId xmlns:a16="http://schemas.microsoft.com/office/drawing/2014/main" val="20004"/>
                    </a:ext>
                  </a:extLst>
                </a:gridCol>
                <a:gridCol w="852407">
                  <a:extLst>
                    <a:ext uri="{9D8B030D-6E8A-4147-A177-3AD203B41FA5}">
                      <a16:colId xmlns:a16="http://schemas.microsoft.com/office/drawing/2014/main" val="20005"/>
                    </a:ext>
                  </a:extLst>
                </a:gridCol>
                <a:gridCol w="929898">
                  <a:extLst>
                    <a:ext uri="{9D8B030D-6E8A-4147-A177-3AD203B41FA5}">
                      <a16:colId xmlns:a16="http://schemas.microsoft.com/office/drawing/2014/main" val="20006"/>
                    </a:ext>
                  </a:extLst>
                </a:gridCol>
                <a:gridCol w="852407">
                  <a:extLst>
                    <a:ext uri="{9D8B030D-6E8A-4147-A177-3AD203B41FA5}">
                      <a16:colId xmlns:a16="http://schemas.microsoft.com/office/drawing/2014/main" val="20007"/>
                    </a:ext>
                  </a:extLst>
                </a:gridCol>
                <a:gridCol w="929898">
                  <a:extLst>
                    <a:ext uri="{9D8B030D-6E8A-4147-A177-3AD203B41FA5}">
                      <a16:colId xmlns:a16="http://schemas.microsoft.com/office/drawing/2014/main" val="20008"/>
                    </a:ext>
                  </a:extLst>
                </a:gridCol>
                <a:gridCol w="852407">
                  <a:extLst>
                    <a:ext uri="{9D8B030D-6E8A-4147-A177-3AD203B41FA5}">
                      <a16:colId xmlns:a16="http://schemas.microsoft.com/office/drawing/2014/main" val="20009"/>
                    </a:ext>
                  </a:extLst>
                </a:gridCol>
                <a:gridCol w="852407">
                  <a:extLst>
                    <a:ext uri="{9D8B030D-6E8A-4147-A177-3AD203B41FA5}">
                      <a16:colId xmlns:a16="http://schemas.microsoft.com/office/drawing/2014/main" val="20010"/>
                    </a:ext>
                  </a:extLst>
                </a:gridCol>
              </a:tblGrid>
              <a:tr h="388343">
                <a:tc>
                  <a:txBody>
                    <a:bodyPr/>
                    <a:lstStyle/>
                    <a:p>
                      <a:pPr algn="ctr"/>
                      <a:endParaRPr lang="en-US" sz="1200" dirty="0"/>
                    </a:p>
                  </a:txBody>
                  <a:tcPr anchor="ct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200" dirty="0"/>
                        <a:t>Case 10</a:t>
                      </a:r>
                    </a:p>
                  </a:txBody>
                  <a:tcPr anchor="ct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414942">
                <a:tc>
                  <a:txBody>
                    <a:bodyPr/>
                    <a:lstStyle/>
                    <a:p>
                      <a:pPr algn="ctr"/>
                      <a:endParaRPr lang="en-US" sz="1000" dirty="0"/>
                    </a:p>
                  </a:txBody>
                  <a:tcPr anchor="ct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a:t>Solid-Solid</a:t>
                      </a:r>
                    </a:p>
                    <a:p>
                      <a:pPr algn="ctr"/>
                      <a:r>
                        <a:rPr lang="en-US" sz="1000" dirty="0"/>
                        <a:t>G-G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a:t>Solid-Solid</a:t>
                      </a:r>
                    </a:p>
                    <a:p>
                      <a:pPr algn="ctr"/>
                      <a:r>
                        <a:rPr lang="en-US" sz="1000" dirty="0"/>
                        <a:t>G-U</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a:t>Solid-Liquid</a:t>
                      </a:r>
                    </a:p>
                    <a:p>
                      <a:pPr algn="ctr"/>
                      <a:r>
                        <a:rPr lang="en-US" sz="1000" dirty="0"/>
                        <a:t>G-G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a:t>SSTO</a:t>
                      </a:r>
                      <a:br>
                        <a:rPr lang="en-US" sz="1000" dirty="0"/>
                      </a:br>
                      <a:r>
                        <a:rPr lang="en-US" sz="1000" dirty="0" err="1"/>
                        <a:t>Monoprop</a:t>
                      </a:r>
                      <a:endParaRPr lang="en-US" sz="10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a:t>SSTO</a:t>
                      </a:r>
                      <a:br>
                        <a:rPr lang="en-US" sz="1000" dirty="0"/>
                      </a:br>
                      <a:r>
                        <a:rPr lang="en-US" sz="1000" dirty="0"/>
                        <a:t>Pump </a:t>
                      </a:r>
                      <a:r>
                        <a:rPr lang="en-US" sz="1000" dirty="0" err="1"/>
                        <a:t>BiProp</a:t>
                      </a:r>
                      <a:endParaRPr lang="en-US" sz="10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a:t>SSTO</a:t>
                      </a:r>
                      <a:br>
                        <a:rPr lang="en-US" sz="1000" dirty="0"/>
                      </a:br>
                      <a:r>
                        <a:rPr lang="en-US" sz="1000" dirty="0"/>
                        <a:t>Reg. </a:t>
                      </a:r>
                      <a:r>
                        <a:rPr lang="en-US" sz="1000" dirty="0" err="1"/>
                        <a:t>BiProp</a:t>
                      </a:r>
                      <a:endParaRPr lang="en-US" sz="10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a:t>SSTO</a:t>
                      </a:r>
                      <a:br>
                        <a:rPr lang="en-US" sz="1000" dirty="0"/>
                      </a:br>
                      <a:r>
                        <a:rPr lang="en-US" sz="1000" dirty="0"/>
                        <a:t>Hybrid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err="1"/>
                        <a:t>Hyb-Hyb</a:t>
                      </a:r>
                      <a:br>
                        <a:rPr lang="en-US" sz="1000" dirty="0"/>
                      </a:br>
                      <a:r>
                        <a:rPr lang="en-US" sz="1000" dirty="0"/>
                        <a:t>G-G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err="1"/>
                        <a:t>Hyb</a:t>
                      </a:r>
                      <a:r>
                        <a:rPr lang="en-US" sz="1000" dirty="0"/>
                        <a:t>-Solid</a:t>
                      </a:r>
                      <a:br>
                        <a:rPr lang="en-US" sz="1000" dirty="0"/>
                      </a:br>
                      <a:r>
                        <a:rPr lang="en-US" sz="1000" dirty="0"/>
                        <a:t>G-G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algn="ctr"/>
                      <a:r>
                        <a:rPr lang="en-US" sz="1000" dirty="0" err="1"/>
                        <a:t>BiProp-BiProp</a:t>
                      </a:r>
                      <a:br>
                        <a:rPr lang="en-US" sz="1000" dirty="0"/>
                      </a:br>
                      <a:r>
                        <a:rPr lang="en-US" sz="1000" dirty="0"/>
                        <a:t>G-G</a:t>
                      </a:r>
                    </a:p>
                  </a:txBody>
                  <a:tcPr anchor="ct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3053545">
                <a:tc>
                  <a:txBody>
                    <a:bodyPr/>
                    <a:lstStyle/>
                    <a:p>
                      <a:pPr algn="ctr"/>
                      <a:endParaRPr lang="en-US" sz="1200" dirty="0"/>
                    </a:p>
                  </a:txBody>
                  <a:tcPr anchor="ctr">
                    <a:lnL w="12700" cmpd="sng">
                      <a:noFill/>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200" dirty="0"/>
                    </a:p>
                  </a:txBody>
                  <a:tcPr anchor="ctr">
                    <a:lnL w="12700" cap="flat" cmpd="sng" algn="ctr">
                      <a:solidFill>
                        <a:schemeClr val="tx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388343">
                <a:tc>
                  <a:txBody>
                    <a:bodyPr/>
                    <a:lstStyle/>
                    <a:p>
                      <a:pPr algn="ctr"/>
                      <a:r>
                        <a:rPr lang="en-US" sz="1050" dirty="0"/>
                        <a:t>Score</a:t>
                      </a:r>
                    </a:p>
                  </a:txBody>
                  <a:tcPr marL="0" marR="0" anchor="ctr">
                    <a:lnL w="12700" cmpd="sng">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200" dirty="0"/>
                        <a:t>0.60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0.54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0.32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60000"/>
                        <a:lumOff val="4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0.52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0.79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0.76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0.76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0.621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0.52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0.57</a:t>
                      </a:r>
                    </a:p>
                  </a:txBody>
                  <a:tcPr anchor="ct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CC"/>
                    </a:solidFill>
                  </a:tcPr>
                </a:tc>
                <a:extLst>
                  <a:ext uri="{0D108BD9-81ED-4DB2-BD59-A6C34878D82A}">
                    <a16:rowId xmlns:a16="http://schemas.microsoft.com/office/drawing/2014/main" val="10003"/>
                  </a:ext>
                </a:extLst>
              </a:tr>
              <a:tr h="388343">
                <a:tc>
                  <a:txBody>
                    <a:bodyPr/>
                    <a:lstStyle/>
                    <a:p>
                      <a:pPr algn="ctr"/>
                      <a:r>
                        <a:rPr lang="en-US" sz="1050" dirty="0"/>
                        <a:t>GLOM</a:t>
                      </a:r>
                    </a:p>
                  </a:txBody>
                  <a:tcPr marL="0" marR="0" anchor="ctr">
                    <a:lnL w="12700" cmpd="sng">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a:r>
                        <a:rPr lang="en-US" sz="1200" dirty="0"/>
                        <a:t>176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158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237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2">
                        <a:lumMod val="60000"/>
                        <a:lumOff val="4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276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2">
                        <a:lumMod val="60000"/>
                        <a:lumOff val="4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182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187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166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173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157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190</a:t>
                      </a:r>
                    </a:p>
                  </a:txBody>
                  <a:tcPr anchor="ct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92D050"/>
                    </a:solidFill>
                  </a:tcPr>
                </a:tc>
                <a:extLst>
                  <a:ext uri="{0D108BD9-81ED-4DB2-BD59-A6C34878D82A}">
                    <a16:rowId xmlns:a16="http://schemas.microsoft.com/office/drawing/2014/main" val="10004"/>
                  </a:ext>
                </a:extLst>
              </a:tr>
              <a:tr h="388343">
                <a:tc>
                  <a:txBody>
                    <a:bodyPr/>
                    <a:lstStyle/>
                    <a:p>
                      <a:pPr algn="ctr"/>
                      <a:r>
                        <a:rPr lang="en-US" sz="1050" dirty="0"/>
                        <a:t>Length</a:t>
                      </a:r>
                    </a:p>
                  </a:txBody>
                  <a:tcPr marL="0" marR="0" anchor="ct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dirty="0"/>
                        <a:t>1.88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1.98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2.09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2.76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60000"/>
                        <a:lumOff val="4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2.04m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2.29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2.16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2.78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60000"/>
                        <a:lumOff val="4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2.21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2.84 m</a:t>
                      </a:r>
                    </a:p>
                  </a:txBody>
                  <a:tcPr anchor="ct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accent2">
                        <a:lumMod val="60000"/>
                        <a:lumOff val="40000"/>
                      </a:schemeClr>
                    </a:solidFill>
                  </a:tcPr>
                </a:tc>
                <a:extLst>
                  <a:ext uri="{0D108BD9-81ED-4DB2-BD59-A6C34878D82A}">
                    <a16:rowId xmlns:a16="http://schemas.microsoft.com/office/drawing/2014/main" val="10005"/>
                  </a:ext>
                </a:extLst>
              </a:tr>
              <a:tr h="388343">
                <a:tc>
                  <a:txBody>
                    <a:bodyPr/>
                    <a:lstStyle/>
                    <a:p>
                      <a:pPr algn="ctr"/>
                      <a:r>
                        <a:rPr lang="en-US" sz="1050" dirty="0"/>
                        <a:t>AFT</a:t>
                      </a:r>
                    </a:p>
                  </a:txBody>
                  <a:tcPr marL="0" marR="0" anchor="ct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dirty="0"/>
                        <a:t>-40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-40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+17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60000"/>
                        <a:lumOff val="4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+8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60000"/>
                        <a:lumOff val="4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-37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-37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-66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-66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92D050"/>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-40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CC"/>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dirty="0"/>
                        <a:t>-37 C</a:t>
                      </a:r>
                    </a:p>
                  </a:txBody>
                  <a:tcPr anchor="ct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FFFFCC"/>
                    </a:solidFill>
                  </a:tcPr>
                </a:tc>
                <a:extLst>
                  <a:ext uri="{0D108BD9-81ED-4DB2-BD59-A6C34878D82A}">
                    <a16:rowId xmlns:a16="http://schemas.microsoft.com/office/drawing/2014/main" val="10006"/>
                  </a:ext>
                </a:extLst>
              </a:tr>
            </a:tbl>
          </a:graphicData>
        </a:graphic>
      </p:graphicFrame>
      <p:pic>
        <p:nvPicPr>
          <p:cNvPr id="1028" name="Picture 4"/>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2691882" y="1881850"/>
            <a:ext cx="8610601" cy="31210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en-US" dirty="0"/>
              <a:t>Comparison of Systems </a:t>
            </a:r>
            <a:r>
              <a:rPr lang="en-US" sz="1400" dirty="0"/>
              <a:t>(</a:t>
            </a:r>
            <a:r>
              <a:rPr lang="en-US" sz="1600" dirty="0"/>
              <a:t>Shotwell 2016)</a:t>
            </a:r>
            <a:endParaRPr lang="en-US" dirty="0"/>
          </a:p>
        </p:txBody>
      </p:sp>
      <p:sp>
        <p:nvSpPr>
          <p:cNvPr id="3" name="TextBox 2"/>
          <p:cNvSpPr txBox="1"/>
          <p:nvPr/>
        </p:nvSpPr>
        <p:spPr>
          <a:xfrm>
            <a:off x="5019146" y="714011"/>
            <a:ext cx="3571812" cy="338554"/>
          </a:xfrm>
          <a:prstGeom prst="rect">
            <a:avLst/>
          </a:prstGeom>
          <a:noFill/>
        </p:spPr>
        <p:txBody>
          <a:bodyPr wrap="none" rtlCol="0">
            <a:spAutoFit/>
          </a:bodyPr>
          <a:lstStyle/>
          <a:p>
            <a:r>
              <a:rPr lang="en-US" sz="1600" dirty="0"/>
              <a:t>6.65kg Payload, 20cm Reference OS</a:t>
            </a:r>
          </a:p>
        </p:txBody>
      </p:sp>
      <p:sp>
        <p:nvSpPr>
          <p:cNvPr id="7" name="Rectangle 6"/>
          <p:cNvSpPr/>
          <p:nvPr/>
        </p:nvSpPr>
        <p:spPr bwMode="auto">
          <a:xfrm>
            <a:off x="4370113" y="1013637"/>
            <a:ext cx="846943" cy="5585525"/>
          </a:xfrm>
          <a:prstGeom prst="rect">
            <a:avLst/>
          </a:prstGeom>
          <a:solidFill>
            <a:schemeClr val="bg1">
              <a:lumMod val="65000"/>
            </a:schemeClr>
          </a:solidFill>
          <a:ln w="9525" cap="flat" cmpd="sng" algn="ctr">
            <a:solidFill>
              <a:schemeClr val="accent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eaLnBrk="0" fontAlgn="base" hangingPunct="0">
              <a:spcBef>
                <a:spcPct val="0"/>
              </a:spcBef>
              <a:spcAft>
                <a:spcPct val="0"/>
              </a:spcAft>
            </a:pPr>
            <a:endParaRPr lang="en-US" sz="1200" dirty="0">
              <a:latin typeface="Arial Narrow" pitchFamily="34" charset="0"/>
            </a:endParaRPr>
          </a:p>
        </p:txBody>
      </p:sp>
      <p:sp>
        <p:nvSpPr>
          <p:cNvPr id="10" name="Rectangle 9"/>
          <p:cNvSpPr/>
          <p:nvPr/>
        </p:nvSpPr>
        <p:spPr bwMode="auto">
          <a:xfrm>
            <a:off x="8758337" y="1026565"/>
            <a:ext cx="846943" cy="5585525"/>
          </a:xfrm>
          <a:prstGeom prst="rect">
            <a:avLst/>
          </a:prstGeom>
          <a:solidFill>
            <a:schemeClr val="bg1">
              <a:lumMod val="65000"/>
            </a:schemeClr>
          </a:solidFill>
          <a:ln w="9525" cap="flat" cmpd="sng" algn="ctr">
            <a:solidFill>
              <a:schemeClr val="accent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eaLnBrk="0" fontAlgn="base" hangingPunct="0">
              <a:spcBef>
                <a:spcPct val="0"/>
              </a:spcBef>
              <a:spcAft>
                <a:spcPct val="0"/>
              </a:spcAft>
            </a:pPr>
            <a:endParaRPr lang="en-US" sz="1200" dirty="0">
              <a:latin typeface="Arial Narrow" pitchFamily="34" charset="0"/>
            </a:endParaRPr>
          </a:p>
        </p:txBody>
      </p:sp>
      <p:sp>
        <p:nvSpPr>
          <p:cNvPr id="11" name="Rectangle 10"/>
          <p:cNvSpPr/>
          <p:nvPr/>
        </p:nvSpPr>
        <p:spPr bwMode="auto">
          <a:xfrm>
            <a:off x="9630265" y="1026565"/>
            <a:ext cx="846943" cy="5585525"/>
          </a:xfrm>
          <a:prstGeom prst="rect">
            <a:avLst/>
          </a:prstGeom>
          <a:solidFill>
            <a:schemeClr val="bg1">
              <a:lumMod val="65000"/>
            </a:schemeClr>
          </a:solidFill>
          <a:ln w="9525" cap="flat" cmpd="sng" algn="ctr">
            <a:solidFill>
              <a:schemeClr val="accent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eaLnBrk="0" fontAlgn="base" hangingPunct="0">
              <a:spcBef>
                <a:spcPct val="0"/>
              </a:spcBef>
              <a:spcAft>
                <a:spcPct val="0"/>
              </a:spcAft>
            </a:pPr>
            <a:endParaRPr lang="en-US" sz="1200" dirty="0">
              <a:latin typeface="Arial Narrow" pitchFamily="34" charset="0"/>
            </a:endParaRPr>
          </a:p>
        </p:txBody>
      </p:sp>
      <p:sp>
        <p:nvSpPr>
          <p:cNvPr id="12" name="Rectangle 11"/>
          <p:cNvSpPr/>
          <p:nvPr/>
        </p:nvSpPr>
        <p:spPr bwMode="auto">
          <a:xfrm>
            <a:off x="10502195" y="1026565"/>
            <a:ext cx="846943" cy="5585525"/>
          </a:xfrm>
          <a:prstGeom prst="rect">
            <a:avLst/>
          </a:prstGeom>
          <a:solidFill>
            <a:schemeClr val="bg1">
              <a:lumMod val="65000"/>
            </a:schemeClr>
          </a:solidFill>
          <a:ln w="9525" cap="flat" cmpd="sng" algn="ctr">
            <a:solidFill>
              <a:schemeClr val="accent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eaLnBrk="0" fontAlgn="base" hangingPunct="0">
              <a:spcBef>
                <a:spcPct val="0"/>
              </a:spcBef>
              <a:spcAft>
                <a:spcPct val="0"/>
              </a:spcAft>
            </a:pPr>
            <a:endParaRPr lang="en-US" sz="1200" dirty="0">
              <a:latin typeface="Arial Narrow" pitchFamily="34" charset="0"/>
            </a:endParaRPr>
          </a:p>
        </p:txBody>
      </p:sp>
      <p:sp>
        <p:nvSpPr>
          <p:cNvPr id="13" name="Rectangle 12"/>
          <p:cNvSpPr/>
          <p:nvPr/>
        </p:nvSpPr>
        <p:spPr bwMode="auto">
          <a:xfrm>
            <a:off x="5242041" y="1013637"/>
            <a:ext cx="846943" cy="5585525"/>
          </a:xfrm>
          <a:prstGeom prst="rect">
            <a:avLst/>
          </a:prstGeom>
          <a:solidFill>
            <a:schemeClr val="bg1">
              <a:lumMod val="65000"/>
            </a:schemeClr>
          </a:solidFill>
          <a:ln w="9525" cap="flat" cmpd="sng" algn="ctr">
            <a:solidFill>
              <a:schemeClr val="accent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eaLnBrk="0" fontAlgn="base" hangingPunct="0">
              <a:spcBef>
                <a:spcPct val="0"/>
              </a:spcBef>
              <a:spcAft>
                <a:spcPct val="0"/>
              </a:spcAft>
            </a:pPr>
            <a:endParaRPr lang="en-US" sz="1200" dirty="0">
              <a:latin typeface="Arial Narrow" pitchFamily="34" charset="0"/>
            </a:endParaRPr>
          </a:p>
        </p:txBody>
      </p:sp>
      <p:sp>
        <p:nvSpPr>
          <p:cNvPr id="15" name="TextBox 14">
            <a:extLst>
              <a:ext uri="{FF2B5EF4-FFF2-40B4-BE49-F238E27FC236}">
                <a16:creationId xmlns:a16="http://schemas.microsoft.com/office/drawing/2014/main" id="{EC936BCA-87D4-4367-8584-7BA5D343BCA6}"/>
              </a:ext>
            </a:extLst>
          </p:cNvPr>
          <p:cNvSpPr txBox="1"/>
          <p:nvPr/>
        </p:nvSpPr>
        <p:spPr>
          <a:xfrm>
            <a:off x="126522" y="5623440"/>
            <a:ext cx="2499655" cy="861774"/>
          </a:xfrm>
          <a:prstGeom prst="rect">
            <a:avLst/>
          </a:prstGeom>
          <a:noFill/>
        </p:spPr>
        <p:txBody>
          <a:bodyPr wrap="square" rtlCol="0">
            <a:spAutoFit/>
          </a:bodyPr>
          <a:lstStyle/>
          <a:p>
            <a:r>
              <a:rPr lang="en-US" sz="1000" dirty="0"/>
              <a:t>GLOM – Gross Lift Off Mass</a:t>
            </a:r>
          </a:p>
          <a:p>
            <a:endParaRPr lang="en-US" sz="1000" dirty="0"/>
          </a:p>
          <a:p>
            <a:endParaRPr lang="en-US" sz="1000" dirty="0"/>
          </a:p>
          <a:p>
            <a:endParaRPr lang="en-US" sz="1000" dirty="0"/>
          </a:p>
          <a:p>
            <a:r>
              <a:rPr lang="en-US" sz="1000" dirty="0"/>
              <a:t>AFT – Allowable Flight temperature</a:t>
            </a:r>
          </a:p>
        </p:txBody>
      </p:sp>
    </p:spTree>
    <p:extLst>
      <p:ext uri="{BB962C8B-B14F-4D97-AF65-F5344CB8AC3E}">
        <p14:creationId xmlns:p14="http://schemas.microsoft.com/office/powerpoint/2010/main" val="56492145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ppt_x"/>
                                          </p:val>
                                        </p:tav>
                                        <p:tav tm="100000">
                                          <p:val>
                                            <p:strVal val="#ppt_x"/>
                                          </p:val>
                                        </p:tav>
                                      </p:tavLst>
                                    </p:anim>
                                    <p:anim calcmode="lin" valueType="num">
                                      <p:cBhvr additive="base">
                                        <p:cTn id="16" dur="500" fill="hold"/>
                                        <p:tgtEl>
                                          <p:spTgt spid="10"/>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ppt_x"/>
                                          </p:val>
                                        </p:tav>
                                        <p:tav tm="100000">
                                          <p:val>
                                            <p:strVal val="#ppt_x"/>
                                          </p:val>
                                        </p:tav>
                                      </p:tavLst>
                                    </p:anim>
                                    <p:anim calcmode="lin" valueType="num">
                                      <p:cBhvr additive="base">
                                        <p:cTn id="2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1" grpId="0" animBg="1"/>
      <p:bldP spid="12" grpId="0" animBg="1"/>
      <p:bldP spid="1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MAV 2015 Study concluded that for a certain set of requirements, hybrids had advantages.  However TRL was low and plan made to develop the technology to be ready to compete for &gt; 2030 launch.</a:t>
            </a:r>
          </a:p>
          <a:p>
            <a:endParaRPr lang="en-US" dirty="0"/>
          </a:p>
          <a:p>
            <a:endParaRPr lang="en-US" dirty="0"/>
          </a:p>
        </p:txBody>
      </p:sp>
      <p:sp>
        <p:nvSpPr>
          <p:cNvPr id="3" name="Title 2"/>
          <p:cNvSpPr>
            <a:spLocks noGrp="1"/>
          </p:cNvSpPr>
          <p:nvPr>
            <p:ph type="title"/>
          </p:nvPr>
        </p:nvSpPr>
        <p:spPr/>
        <p:txBody>
          <a:bodyPr/>
          <a:lstStyle/>
          <a:p>
            <a:r>
              <a:rPr lang="en-US" dirty="0"/>
              <a:t>MAV Studies</a:t>
            </a:r>
          </a:p>
        </p:txBody>
      </p:sp>
    </p:spTree>
    <p:extLst>
      <p:ext uri="{BB962C8B-B14F-4D97-AF65-F5344CB8AC3E}">
        <p14:creationId xmlns:p14="http://schemas.microsoft.com/office/powerpoint/2010/main" val="698177893"/>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A4E3AD0-9E69-4FD6-94EF-DE8343568307}"/>
              </a:ext>
            </a:extLst>
          </p:cNvPr>
          <p:cNvSpPr>
            <a:spLocks noGrp="1"/>
          </p:cNvSpPr>
          <p:nvPr>
            <p:ph idx="1"/>
          </p:nvPr>
        </p:nvSpPr>
        <p:spPr>
          <a:xfrm>
            <a:off x="5887616" y="914400"/>
            <a:ext cx="6304385" cy="5638800"/>
          </a:xfrm>
        </p:spPr>
        <p:txBody>
          <a:bodyPr/>
          <a:lstStyle/>
          <a:p>
            <a:r>
              <a:rPr lang="en-US" dirty="0"/>
              <a:t>In 2016, </a:t>
            </a:r>
            <a:r>
              <a:rPr lang="en-US" dirty="0" err="1"/>
              <a:t>Parabilis</a:t>
            </a:r>
            <a:r>
              <a:rPr lang="en-US" dirty="0"/>
              <a:t> was contracted to do regression rate tests with full scale MON-3 and SP7 in a 10 inch diameter motor.</a:t>
            </a:r>
          </a:p>
          <a:p>
            <a:r>
              <a:rPr lang="en-US" dirty="0"/>
              <a:t>4 tests completed with problems keeping the motor ignited.</a:t>
            </a:r>
          </a:p>
          <a:p>
            <a:r>
              <a:rPr lang="en-US" dirty="0"/>
              <a:t>Last test auto-aborted do to instability induced low pressure oscillation, post test inspection revealed ~1lbm of melted SP7 outside the motor and cracks on the ID of the grain.</a:t>
            </a:r>
          </a:p>
          <a:p>
            <a:r>
              <a:rPr lang="en-US" dirty="0"/>
              <a:t>Issues found remained, how to sustain combustion and keep grains from cracking during tests.</a:t>
            </a:r>
          </a:p>
          <a:p>
            <a:endParaRPr lang="en-US" dirty="0"/>
          </a:p>
        </p:txBody>
      </p:sp>
      <p:sp>
        <p:nvSpPr>
          <p:cNvPr id="3" name="Title 2">
            <a:extLst>
              <a:ext uri="{FF2B5EF4-FFF2-40B4-BE49-F238E27FC236}">
                <a16:creationId xmlns:a16="http://schemas.microsoft.com/office/drawing/2014/main" id="{4557B0B5-D4EF-4537-8415-994D11619D7E}"/>
              </a:ext>
            </a:extLst>
          </p:cNvPr>
          <p:cNvSpPr>
            <a:spLocks noGrp="1"/>
          </p:cNvSpPr>
          <p:nvPr>
            <p:ph type="title"/>
          </p:nvPr>
        </p:nvSpPr>
        <p:spPr/>
        <p:txBody>
          <a:bodyPr/>
          <a:lstStyle/>
          <a:p>
            <a:r>
              <a:rPr lang="en-US" dirty="0" err="1"/>
              <a:t>Parabilis</a:t>
            </a:r>
            <a:r>
              <a:rPr lang="en-US" dirty="0"/>
              <a:t> Effort</a:t>
            </a:r>
          </a:p>
        </p:txBody>
      </p:sp>
      <p:pic>
        <p:nvPicPr>
          <p:cNvPr id="4" name="Picture 3">
            <a:extLst>
              <a:ext uri="{FF2B5EF4-FFF2-40B4-BE49-F238E27FC236}">
                <a16:creationId xmlns:a16="http://schemas.microsoft.com/office/drawing/2014/main" id="{66E37D97-26A1-4CD4-B642-3D6AC1EF7157}"/>
              </a:ext>
            </a:extLst>
          </p:cNvPr>
          <p:cNvPicPr>
            <a:picLocks noChangeAspect="1"/>
          </p:cNvPicPr>
          <p:nvPr/>
        </p:nvPicPr>
        <p:blipFill>
          <a:blip r:embed="rId2"/>
          <a:stretch>
            <a:fillRect/>
          </a:stretch>
        </p:blipFill>
        <p:spPr>
          <a:xfrm>
            <a:off x="151885" y="914400"/>
            <a:ext cx="5944115" cy="3060457"/>
          </a:xfrm>
          <a:prstGeom prst="rect">
            <a:avLst/>
          </a:prstGeom>
        </p:spPr>
      </p:pic>
    </p:spTree>
    <p:extLst>
      <p:ext uri="{BB962C8B-B14F-4D97-AF65-F5344CB8AC3E}">
        <p14:creationId xmlns:p14="http://schemas.microsoft.com/office/powerpoint/2010/main" val="2689326929"/>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94F450-6347-9444-8754-354148250191}"/>
              </a:ext>
            </a:extLst>
          </p:cNvPr>
          <p:cNvSpPr>
            <a:spLocks noGrp="1"/>
          </p:cNvSpPr>
          <p:nvPr>
            <p:ph idx="1"/>
          </p:nvPr>
        </p:nvSpPr>
        <p:spPr/>
        <p:txBody>
          <a:bodyPr/>
          <a:lstStyle/>
          <a:p>
            <a:r>
              <a:rPr lang="en-US" dirty="0"/>
              <a:t>Previous studies suggested that a hypergolic material added to the fuel ignition would be the lightest mass option for MAV </a:t>
            </a:r>
          </a:p>
          <a:p>
            <a:endParaRPr lang="en-US" dirty="0"/>
          </a:p>
          <a:p>
            <a:r>
              <a:rPr lang="en-US" dirty="0"/>
              <a:t>Two methods of hypergolic ignition were used during the program. </a:t>
            </a:r>
          </a:p>
          <a:p>
            <a:pPr lvl="1"/>
            <a:r>
              <a:rPr lang="en-US" dirty="0"/>
              <a:t>Liquid: Triethyl Aluminum and Triethyl Borane (TEA/TEB) with the MON oxidizer. </a:t>
            </a:r>
          </a:p>
          <a:p>
            <a:pPr lvl="2"/>
            <a:r>
              <a:rPr lang="en-US" dirty="0"/>
              <a:t>Commonly used (with oxygen) in rocket applications</a:t>
            </a:r>
          </a:p>
          <a:p>
            <a:pPr lvl="2"/>
            <a:r>
              <a:rPr lang="en-US" dirty="0"/>
              <a:t>Purdue completed a drop test with N</a:t>
            </a:r>
            <a:r>
              <a:rPr lang="en-US" baseline="-25000" dirty="0"/>
              <a:t>2</a:t>
            </a:r>
            <a:r>
              <a:rPr lang="en-US" dirty="0"/>
              <a:t>O</a:t>
            </a:r>
            <a:r>
              <a:rPr lang="en-US" baseline="-25000" dirty="0"/>
              <a:t>4</a:t>
            </a:r>
            <a:r>
              <a:rPr lang="en-US" dirty="0"/>
              <a:t> that indicated it is hypergolic with TEA</a:t>
            </a:r>
          </a:p>
          <a:p>
            <a:pPr lvl="1"/>
            <a:r>
              <a:rPr lang="en-US" dirty="0"/>
              <a:t>Solid: Solid materials are added to the hybrid fuel grain that are hypergolic with MON.</a:t>
            </a:r>
          </a:p>
          <a:p>
            <a:pPr lvl="2"/>
            <a:r>
              <a:rPr lang="en-US" dirty="0"/>
              <a:t>Testing and development work at Penn State and Purdue</a:t>
            </a:r>
          </a:p>
          <a:p>
            <a:pPr marL="499968" lvl="1" indent="0">
              <a:buNone/>
            </a:pPr>
            <a:endParaRPr lang="en-US" dirty="0"/>
          </a:p>
          <a:p>
            <a:endParaRPr lang="en-US" dirty="0"/>
          </a:p>
        </p:txBody>
      </p:sp>
      <p:sp>
        <p:nvSpPr>
          <p:cNvPr id="2" name="Title 1">
            <a:extLst>
              <a:ext uri="{FF2B5EF4-FFF2-40B4-BE49-F238E27FC236}">
                <a16:creationId xmlns:a16="http://schemas.microsoft.com/office/drawing/2014/main" id="{9DADE0CB-5F4E-B849-9141-D12AE6AD566B}"/>
              </a:ext>
            </a:extLst>
          </p:cNvPr>
          <p:cNvSpPr>
            <a:spLocks noGrp="1"/>
          </p:cNvSpPr>
          <p:nvPr>
            <p:ph type="title"/>
          </p:nvPr>
        </p:nvSpPr>
        <p:spPr/>
        <p:txBody>
          <a:bodyPr/>
          <a:lstStyle/>
          <a:p>
            <a:r>
              <a:rPr lang="en-US" dirty="0"/>
              <a:t>Hypergolic Ignition</a:t>
            </a:r>
          </a:p>
        </p:txBody>
      </p:sp>
    </p:spTree>
    <p:extLst>
      <p:ext uri="{BB962C8B-B14F-4D97-AF65-F5344CB8AC3E}">
        <p14:creationId xmlns:p14="http://schemas.microsoft.com/office/powerpoint/2010/main" val="576878220"/>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D4A5B6-297F-DB46-BD9A-CD129E48FFA8}"/>
              </a:ext>
            </a:extLst>
          </p:cNvPr>
          <p:cNvSpPr>
            <a:spLocks noGrp="1"/>
          </p:cNvSpPr>
          <p:nvPr>
            <p:ph idx="1"/>
          </p:nvPr>
        </p:nvSpPr>
        <p:spPr/>
        <p:txBody>
          <a:bodyPr/>
          <a:lstStyle/>
          <a:p>
            <a:r>
              <a:rPr lang="en-US" dirty="0"/>
              <a:t>TEA/TEB was used with a small amount of </a:t>
            </a:r>
            <a:r>
              <a:rPr lang="en-US" dirty="0" err="1"/>
              <a:t>GOx</a:t>
            </a:r>
            <a:r>
              <a:rPr lang="en-US" dirty="0"/>
              <a:t> to ignite the motor and maintain stable combustion throughout the burn (vaporize the MON)</a:t>
            </a:r>
          </a:p>
          <a:p>
            <a:r>
              <a:rPr lang="en-US" dirty="0"/>
              <a:t>Disadvantages:</a:t>
            </a:r>
          </a:p>
          <a:p>
            <a:pPr lvl="1"/>
            <a:r>
              <a:rPr lang="en-US" dirty="0"/>
              <a:t>The TEA/TEB system accounts for nearly 20% of the total component count in the feed system.</a:t>
            </a:r>
          </a:p>
          <a:p>
            <a:pPr lvl="1"/>
            <a:r>
              <a:rPr lang="en-US" dirty="0"/>
              <a:t>Safety considerations of carrying a hypergolic liquid </a:t>
            </a:r>
          </a:p>
          <a:p>
            <a:pPr lvl="1"/>
            <a:r>
              <a:rPr lang="en-US" dirty="0"/>
              <a:t>Performance at low temperatures may not be sufficient </a:t>
            </a:r>
          </a:p>
          <a:p>
            <a:r>
              <a:rPr lang="en-US" sz="2600" dirty="0"/>
              <a:t>Ignition fluid tests were run, however unsuccessful.  </a:t>
            </a:r>
          </a:p>
          <a:p>
            <a:r>
              <a:rPr lang="en-US" sz="2600" dirty="0"/>
              <a:t>Due to timing issues, the next candidate fluid, MMH, was not tested even though it was baselined for the MAV.</a:t>
            </a:r>
          </a:p>
          <a:p>
            <a:pPr lvl="1"/>
            <a:r>
              <a:rPr lang="en-US" sz="2400" dirty="0"/>
              <a:t>MMH&amp;MON-25 used in a hypergolic thruster.</a:t>
            </a:r>
          </a:p>
          <a:p>
            <a:r>
              <a:rPr lang="en-US" sz="2600" dirty="0"/>
              <a:t>Alternative ignition designs were analyzed.</a:t>
            </a:r>
          </a:p>
          <a:p>
            <a:pPr lvl="1"/>
            <a:r>
              <a:rPr lang="en-US" dirty="0"/>
              <a:t>Small ignition cavity off MON injector.</a:t>
            </a:r>
          </a:p>
          <a:p>
            <a:pPr lvl="1"/>
            <a:endParaRPr lang="en-US" dirty="0"/>
          </a:p>
        </p:txBody>
      </p:sp>
      <p:sp>
        <p:nvSpPr>
          <p:cNvPr id="2" name="Title 1">
            <a:extLst>
              <a:ext uri="{FF2B5EF4-FFF2-40B4-BE49-F238E27FC236}">
                <a16:creationId xmlns:a16="http://schemas.microsoft.com/office/drawing/2014/main" id="{9D945178-5699-564A-BDAC-DECFB8A520C4}"/>
              </a:ext>
            </a:extLst>
          </p:cNvPr>
          <p:cNvSpPr>
            <a:spLocks noGrp="1"/>
          </p:cNvSpPr>
          <p:nvPr>
            <p:ph type="title"/>
          </p:nvPr>
        </p:nvSpPr>
        <p:spPr/>
        <p:txBody>
          <a:bodyPr/>
          <a:lstStyle/>
          <a:p>
            <a:r>
              <a:rPr lang="en-US" dirty="0"/>
              <a:t>Liquid Ignition: TEA/TEB, MMH</a:t>
            </a:r>
          </a:p>
        </p:txBody>
      </p:sp>
      <p:pic>
        <p:nvPicPr>
          <p:cNvPr id="4" name="Picture 3">
            <a:extLst>
              <a:ext uri="{FF2B5EF4-FFF2-40B4-BE49-F238E27FC236}">
                <a16:creationId xmlns:a16="http://schemas.microsoft.com/office/drawing/2014/main" id="{C92322F4-62B6-ED47-9D6D-E7B2AF1F0A1E}"/>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bwMode="auto">
          <a:xfrm>
            <a:off x="7662612" y="4741382"/>
            <a:ext cx="3725834" cy="1964218"/>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3180D998-B2A3-41FC-9DE7-AC2B4495AAAE}"/>
              </a:ext>
            </a:extLst>
          </p:cNvPr>
          <p:cNvPicPr>
            <a:picLocks noChangeAspect="1"/>
          </p:cNvPicPr>
          <p:nvPr/>
        </p:nvPicPr>
        <p:blipFill>
          <a:blip r:embed="rId3"/>
          <a:stretch>
            <a:fillRect/>
          </a:stretch>
        </p:blipFill>
        <p:spPr>
          <a:xfrm>
            <a:off x="8251961" y="2633209"/>
            <a:ext cx="1689884" cy="1591581"/>
          </a:xfrm>
          <a:prstGeom prst="rect">
            <a:avLst/>
          </a:prstGeom>
        </p:spPr>
      </p:pic>
      <p:grpSp>
        <p:nvGrpSpPr>
          <p:cNvPr id="7" name="Group 6">
            <a:extLst>
              <a:ext uri="{FF2B5EF4-FFF2-40B4-BE49-F238E27FC236}">
                <a16:creationId xmlns:a16="http://schemas.microsoft.com/office/drawing/2014/main" id="{EE7C5BD5-1912-470D-9F84-4F5F9722A53D}"/>
              </a:ext>
            </a:extLst>
          </p:cNvPr>
          <p:cNvGrpSpPr/>
          <p:nvPr/>
        </p:nvGrpSpPr>
        <p:grpSpPr>
          <a:xfrm>
            <a:off x="9968506" y="2633208"/>
            <a:ext cx="2089200" cy="1591581"/>
            <a:chOff x="762000" y="1616840"/>
            <a:chExt cx="3251911" cy="2177686"/>
          </a:xfrm>
        </p:grpSpPr>
        <p:pic>
          <p:nvPicPr>
            <p:cNvPr id="8" name="Picture 7">
              <a:extLst>
                <a:ext uri="{FF2B5EF4-FFF2-40B4-BE49-F238E27FC236}">
                  <a16:creationId xmlns:a16="http://schemas.microsoft.com/office/drawing/2014/main" id="{ACC53C9D-3430-4C54-9D9A-33AE38AFCA6B}"/>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762000" y="1616840"/>
              <a:ext cx="3251911" cy="2154543"/>
            </a:xfrm>
            <a:prstGeom prst="rect">
              <a:avLst/>
            </a:prstGeom>
          </p:spPr>
        </p:pic>
        <p:sp>
          <p:nvSpPr>
            <p:cNvPr id="9" name="TextBox 8">
              <a:extLst>
                <a:ext uri="{FF2B5EF4-FFF2-40B4-BE49-F238E27FC236}">
                  <a16:creationId xmlns:a16="http://schemas.microsoft.com/office/drawing/2014/main" id="{7D33B30D-EA78-4B3D-B3A7-3665C575E04D}"/>
                </a:ext>
              </a:extLst>
            </p:cNvPr>
            <p:cNvSpPr txBox="1"/>
            <p:nvPr/>
          </p:nvSpPr>
          <p:spPr>
            <a:xfrm>
              <a:off x="762000" y="3394416"/>
              <a:ext cx="1396537" cy="400110"/>
            </a:xfrm>
            <a:prstGeom prst="rect">
              <a:avLst/>
            </a:prstGeom>
            <a:noFill/>
          </p:spPr>
          <p:txBody>
            <a:bodyPr wrap="none" rtlCol="0">
              <a:spAutoFit/>
            </a:bodyPr>
            <a:lstStyle/>
            <a:p>
              <a:r>
                <a:rPr lang="en-US" sz="2000" dirty="0">
                  <a:solidFill>
                    <a:schemeClr val="bg1"/>
                  </a:solidFill>
                </a:rPr>
                <a:t>Whittinghill</a:t>
              </a:r>
            </a:p>
          </p:txBody>
        </p:sp>
      </p:grpSp>
    </p:spTree>
    <p:extLst>
      <p:ext uri="{BB962C8B-B14F-4D97-AF65-F5344CB8AC3E}">
        <p14:creationId xmlns:p14="http://schemas.microsoft.com/office/powerpoint/2010/main" val="3725880576"/>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9CF9A25-7B31-4E09-9B6C-324F2C9CF6BA}"/>
              </a:ext>
            </a:extLst>
          </p:cNvPr>
          <p:cNvPicPr>
            <a:picLocks noChangeAspect="1"/>
          </p:cNvPicPr>
          <p:nvPr/>
        </p:nvPicPr>
        <p:blipFill>
          <a:blip r:embed="rId2"/>
          <a:stretch>
            <a:fillRect/>
          </a:stretch>
        </p:blipFill>
        <p:spPr>
          <a:xfrm>
            <a:off x="7024195" y="3961862"/>
            <a:ext cx="3127078" cy="2928534"/>
          </a:xfrm>
          <a:prstGeom prst="rect">
            <a:avLst/>
          </a:prstGeom>
        </p:spPr>
      </p:pic>
      <p:sp>
        <p:nvSpPr>
          <p:cNvPr id="3" name="Content Placeholder 2">
            <a:extLst>
              <a:ext uri="{FF2B5EF4-FFF2-40B4-BE49-F238E27FC236}">
                <a16:creationId xmlns:a16="http://schemas.microsoft.com/office/drawing/2014/main" id="{88594829-9728-A046-8CE8-231C94A1C9F6}"/>
              </a:ext>
            </a:extLst>
          </p:cNvPr>
          <p:cNvSpPr>
            <a:spLocks noGrp="1"/>
          </p:cNvSpPr>
          <p:nvPr>
            <p:ph idx="1"/>
          </p:nvPr>
        </p:nvSpPr>
        <p:spPr/>
        <p:txBody>
          <a:bodyPr/>
          <a:lstStyle/>
          <a:p>
            <a:r>
              <a:rPr lang="en-US" dirty="0"/>
              <a:t>Solid hypergolic materials simplify the design by not requiring additional tanks/plumbing</a:t>
            </a:r>
          </a:p>
          <a:p>
            <a:r>
              <a:rPr lang="en-US" dirty="0"/>
              <a:t>Penn State and Purdue did drop tests to test for hypergolic ignition with various </a:t>
            </a:r>
            <a:r>
              <a:rPr lang="en-US" dirty="0" err="1"/>
              <a:t>canidate</a:t>
            </a:r>
            <a:r>
              <a:rPr lang="en-US" dirty="0"/>
              <a:t> materials.</a:t>
            </a:r>
          </a:p>
          <a:p>
            <a:r>
              <a:rPr lang="en-US" dirty="0"/>
              <a:t>Penn State found several neat compounds hypergolic with MON-3 in drop tests.</a:t>
            </a:r>
          </a:p>
          <a:p>
            <a:pPr lvl="1"/>
            <a:r>
              <a:rPr lang="en-US" dirty="0"/>
              <a:t>However, when the materials were encapsulated with SP7, the wax inhibited further reaction.</a:t>
            </a:r>
          </a:p>
          <a:p>
            <a:r>
              <a:rPr lang="en-US" dirty="0"/>
              <a:t>Purdue University also found several compounds that were hypergolic with NTO and MON.</a:t>
            </a:r>
          </a:p>
          <a:p>
            <a:endParaRPr lang="en-US" dirty="0"/>
          </a:p>
        </p:txBody>
      </p:sp>
      <p:sp>
        <p:nvSpPr>
          <p:cNvPr id="2" name="Title 1">
            <a:extLst>
              <a:ext uri="{FF2B5EF4-FFF2-40B4-BE49-F238E27FC236}">
                <a16:creationId xmlns:a16="http://schemas.microsoft.com/office/drawing/2014/main" id="{317AA581-2609-1840-9B69-65A19F7ED88D}"/>
              </a:ext>
            </a:extLst>
          </p:cNvPr>
          <p:cNvSpPr>
            <a:spLocks noGrp="1"/>
          </p:cNvSpPr>
          <p:nvPr>
            <p:ph type="title"/>
          </p:nvPr>
        </p:nvSpPr>
        <p:spPr/>
        <p:txBody>
          <a:bodyPr/>
          <a:lstStyle/>
          <a:p>
            <a:r>
              <a:rPr lang="en-US" dirty="0"/>
              <a:t>Solid Hypergolic Additives</a:t>
            </a:r>
          </a:p>
        </p:txBody>
      </p:sp>
      <p:pic>
        <p:nvPicPr>
          <p:cNvPr id="5" name="Picture 4">
            <a:extLst>
              <a:ext uri="{FF2B5EF4-FFF2-40B4-BE49-F238E27FC236}">
                <a16:creationId xmlns:a16="http://schemas.microsoft.com/office/drawing/2014/main" id="{848027BB-679B-4C91-A6E8-D89134F0A863}"/>
              </a:ext>
            </a:extLst>
          </p:cNvPr>
          <p:cNvPicPr>
            <a:picLocks noChangeAspect="1"/>
          </p:cNvPicPr>
          <p:nvPr/>
        </p:nvPicPr>
        <p:blipFill>
          <a:blip r:embed="rId3"/>
          <a:stretch>
            <a:fillRect/>
          </a:stretch>
        </p:blipFill>
        <p:spPr>
          <a:xfrm>
            <a:off x="2215036" y="5056797"/>
            <a:ext cx="4291956" cy="1353429"/>
          </a:xfrm>
          <a:prstGeom prst="rect">
            <a:avLst/>
          </a:prstGeom>
        </p:spPr>
      </p:pic>
      <p:sp>
        <p:nvSpPr>
          <p:cNvPr id="7" name="TextBox 6">
            <a:extLst>
              <a:ext uri="{FF2B5EF4-FFF2-40B4-BE49-F238E27FC236}">
                <a16:creationId xmlns:a16="http://schemas.microsoft.com/office/drawing/2014/main" id="{0ACE9F19-C287-4D7D-AB77-9CE6AF040741}"/>
              </a:ext>
            </a:extLst>
          </p:cNvPr>
          <p:cNvSpPr txBox="1"/>
          <p:nvPr/>
        </p:nvSpPr>
        <p:spPr>
          <a:xfrm>
            <a:off x="3753794" y="6428983"/>
            <a:ext cx="1326004" cy="369332"/>
          </a:xfrm>
          <a:prstGeom prst="rect">
            <a:avLst/>
          </a:prstGeom>
          <a:noFill/>
        </p:spPr>
        <p:txBody>
          <a:bodyPr wrap="none" rtlCol="0">
            <a:spAutoFit/>
          </a:bodyPr>
          <a:lstStyle/>
          <a:p>
            <a:r>
              <a:rPr lang="en-US" dirty="0"/>
              <a:t>Penn State</a:t>
            </a:r>
          </a:p>
        </p:txBody>
      </p:sp>
      <p:sp>
        <p:nvSpPr>
          <p:cNvPr id="10" name="TextBox 9">
            <a:extLst>
              <a:ext uri="{FF2B5EF4-FFF2-40B4-BE49-F238E27FC236}">
                <a16:creationId xmlns:a16="http://schemas.microsoft.com/office/drawing/2014/main" id="{52E4BC04-F4F5-45BD-9D31-3C8DA4439872}"/>
              </a:ext>
            </a:extLst>
          </p:cNvPr>
          <p:cNvSpPr txBox="1"/>
          <p:nvPr/>
        </p:nvSpPr>
        <p:spPr>
          <a:xfrm>
            <a:off x="10033923" y="5065733"/>
            <a:ext cx="2005677" cy="369332"/>
          </a:xfrm>
          <a:prstGeom prst="rect">
            <a:avLst/>
          </a:prstGeom>
          <a:noFill/>
        </p:spPr>
        <p:txBody>
          <a:bodyPr wrap="none" rtlCol="0">
            <a:spAutoFit/>
          </a:bodyPr>
          <a:lstStyle/>
          <a:p>
            <a:r>
              <a:rPr lang="en-US" dirty="0"/>
              <a:t>Purdue University</a:t>
            </a:r>
          </a:p>
        </p:txBody>
      </p:sp>
    </p:spTree>
    <p:extLst>
      <p:ext uri="{BB962C8B-B14F-4D97-AF65-F5344CB8AC3E}">
        <p14:creationId xmlns:p14="http://schemas.microsoft.com/office/powerpoint/2010/main" val="1043249112"/>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6092519" y="1509251"/>
            <a:ext cx="2934702" cy="2441077"/>
          </a:xfrm>
          <a:prstGeom prst="rect">
            <a:avLst/>
          </a:prstGeom>
        </p:spPr>
      </p:pic>
      <p:pic>
        <p:nvPicPr>
          <p:cNvPr id="29" name="Picture 28">
            <a:extLst>
              <a:ext uri="{FF2B5EF4-FFF2-40B4-BE49-F238E27FC236}">
                <a16:creationId xmlns:a16="http://schemas.microsoft.com/office/drawing/2014/main" id="{10563241-5ADB-FC49-8F29-942B0672CCEB}"/>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rot="10800000">
            <a:off x="617841" y="3777777"/>
            <a:ext cx="4779046" cy="2659857"/>
          </a:xfrm>
          <a:prstGeom prst="rect">
            <a:avLst/>
          </a:prstGeom>
        </p:spPr>
      </p:pic>
      <p:sp>
        <p:nvSpPr>
          <p:cNvPr id="3" name="Title 2"/>
          <p:cNvSpPr>
            <a:spLocks noGrp="1"/>
          </p:cNvSpPr>
          <p:nvPr>
            <p:ph type="title"/>
          </p:nvPr>
        </p:nvSpPr>
        <p:spPr/>
        <p:txBody>
          <a:bodyPr/>
          <a:lstStyle/>
          <a:p>
            <a:r>
              <a:rPr lang="en-US" dirty="0"/>
              <a:t>Hybrid Testing – Regression &amp; Motor</a:t>
            </a:r>
          </a:p>
        </p:txBody>
      </p:sp>
      <p:sp>
        <p:nvSpPr>
          <p:cNvPr id="7" name="TextBox 6"/>
          <p:cNvSpPr txBox="1"/>
          <p:nvPr/>
        </p:nvSpPr>
        <p:spPr>
          <a:xfrm>
            <a:off x="3530614" y="5606637"/>
            <a:ext cx="1866273" cy="830997"/>
          </a:xfrm>
          <a:prstGeom prst="rect">
            <a:avLst/>
          </a:prstGeom>
          <a:noFill/>
        </p:spPr>
        <p:txBody>
          <a:bodyPr wrap="square" rtlCol="0">
            <a:spAutoFit/>
          </a:bodyPr>
          <a:lstStyle/>
          <a:p>
            <a:pPr algn="r"/>
            <a:r>
              <a:rPr lang="en-US" sz="2400" dirty="0">
                <a:solidFill>
                  <a:schemeClr val="bg1"/>
                </a:solidFill>
              </a:rPr>
              <a:t>SP7/</a:t>
            </a:r>
          </a:p>
          <a:p>
            <a:pPr algn="r"/>
            <a:r>
              <a:rPr lang="en-US" sz="2400" dirty="0">
                <a:solidFill>
                  <a:schemeClr val="bg1"/>
                </a:solidFill>
              </a:rPr>
              <a:t>MON-3</a:t>
            </a:r>
          </a:p>
        </p:txBody>
      </p:sp>
      <p:sp>
        <p:nvSpPr>
          <p:cNvPr id="2" name="TextBox 1">
            <a:extLst>
              <a:ext uri="{FF2B5EF4-FFF2-40B4-BE49-F238E27FC236}">
                <a16:creationId xmlns:a16="http://schemas.microsoft.com/office/drawing/2014/main" id="{B998752A-D7E2-164B-A82A-740FAB5A8825}"/>
              </a:ext>
            </a:extLst>
          </p:cNvPr>
          <p:cNvSpPr txBox="1"/>
          <p:nvPr/>
        </p:nvSpPr>
        <p:spPr>
          <a:xfrm>
            <a:off x="533400" y="939969"/>
            <a:ext cx="5181601" cy="507831"/>
          </a:xfrm>
          <a:prstGeom prst="rect">
            <a:avLst/>
          </a:prstGeom>
          <a:noFill/>
        </p:spPr>
        <p:txBody>
          <a:bodyPr wrap="square" rtlCol="0">
            <a:spAutoFit/>
          </a:bodyPr>
          <a:lstStyle/>
          <a:p>
            <a:pPr algn="l"/>
            <a:r>
              <a:rPr lang="en-US" dirty="0"/>
              <a:t>Space Propulsion Group</a:t>
            </a:r>
          </a:p>
        </p:txBody>
      </p:sp>
      <p:pic>
        <p:nvPicPr>
          <p:cNvPr id="32" name="Content Placeholder 11">
            <a:extLst>
              <a:ext uri="{FF2B5EF4-FFF2-40B4-BE49-F238E27FC236}">
                <a16:creationId xmlns:a16="http://schemas.microsoft.com/office/drawing/2014/main" id="{59FD13E7-74A8-3F48-B13E-87B8008A7755}"/>
              </a:ext>
            </a:extLst>
          </p:cNvPr>
          <p:cNvPicPr>
            <a:picLocks noGrp="1" noChangeAspect="1"/>
          </p:cNvPicPr>
          <p:nvPr>
            <p:ph idx="1"/>
          </p:nvPr>
        </p:nvPicPr>
        <p:blipFill rotWithShape="1">
          <a:blip r:embed="rId4" cstate="print">
            <a:extLst>
              <a:ext uri="{28A0092B-C50C-407E-A947-70E740481C1C}">
                <a14:useLocalDpi xmlns:a14="http://schemas.microsoft.com/office/drawing/2010/main"/>
              </a:ext>
            </a:extLst>
          </a:blip>
          <a:srcRect/>
          <a:stretch/>
        </p:blipFill>
        <p:spPr>
          <a:xfrm>
            <a:off x="599572" y="1470216"/>
            <a:ext cx="2106022" cy="2162452"/>
          </a:xfrm>
          <a:prstGeom prst="rect">
            <a:avLst/>
          </a:prstGeom>
        </p:spPr>
      </p:pic>
      <p:pic>
        <p:nvPicPr>
          <p:cNvPr id="15" name="Picture 14">
            <a:extLst>
              <a:ext uri="{FF2B5EF4-FFF2-40B4-BE49-F238E27FC236}">
                <a16:creationId xmlns:a16="http://schemas.microsoft.com/office/drawing/2014/main" id="{7AEBEE7B-60C0-934D-AE78-FCA0C4F4F44A}"/>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2771768" y="1458450"/>
            <a:ext cx="2801717" cy="2162452"/>
          </a:xfrm>
          <a:prstGeom prst="rect">
            <a:avLst/>
          </a:prstGeom>
        </p:spPr>
      </p:pic>
      <p:sp>
        <p:nvSpPr>
          <p:cNvPr id="20" name="TextBox 19">
            <a:extLst>
              <a:ext uri="{FF2B5EF4-FFF2-40B4-BE49-F238E27FC236}">
                <a16:creationId xmlns:a16="http://schemas.microsoft.com/office/drawing/2014/main" id="{563426C2-6BF2-FE49-954F-CE4FE343B830}"/>
              </a:ext>
            </a:extLst>
          </p:cNvPr>
          <p:cNvSpPr txBox="1"/>
          <p:nvPr/>
        </p:nvSpPr>
        <p:spPr>
          <a:xfrm>
            <a:off x="525637" y="2849390"/>
            <a:ext cx="2238367" cy="461665"/>
          </a:xfrm>
          <a:prstGeom prst="rect">
            <a:avLst/>
          </a:prstGeom>
          <a:noFill/>
        </p:spPr>
        <p:txBody>
          <a:bodyPr wrap="square" rtlCol="0">
            <a:spAutoFit/>
          </a:bodyPr>
          <a:lstStyle/>
          <a:p>
            <a:r>
              <a:rPr lang="en-US" sz="2400" dirty="0">
                <a:solidFill>
                  <a:schemeClr val="bg1"/>
                </a:solidFill>
              </a:rPr>
              <a:t>Regression Rate</a:t>
            </a:r>
          </a:p>
        </p:txBody>
      </p:sp>
      <p:sp>
        <p:nvSpPr>
          <p:cNvPr id="22" name="Rectangle 21">
            <a:extLst>
              <a:ext uri="{FF2B5EF4-FFF2-40B4-BE49-F238E27FC236}">
                <a16:creationId xmlns:a16="http://schemas.microsoft.com/office/drawing/2014/main" id="{59EC0A2E-8290-E742-9001-FC16375894A1}"/>
              </a:ext>
            </a:extLst>
          </p:cNvPr>
          <p:cNvSpPr/>
          <p:nvPr/>
        </p:nvSpPr>
        <p:spPr bwMode="auto">
          <a:xfrm>
            <a:off x="381000" y="914400"/>
            <a:ext cx="5236246" cy="5671490"/>
          </a:xfrm>
          <a:prstGeom prst="rect">
            <a:avLst/>
          </a:prstGeom>
          <a:noFill/>
          <a:ln w="28575">
            <a:headEnd type="none" w="med" len="med"/>
            <a:tailEnd type="none" w="med" len="me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grpSp>
        <p:nvGrpSpPr>
          <p:cNvPr id="27" name="Group 26">
            <a:extLst>
              <a:ext uri="{FF2B5EF4-FFF2-40B4-BE49-F238E27FC236}">
                <a16:creationId xmlns:a16="http://schemas.microsoft.com/office/drawing/2014/main" id="{AFE2790D-9E01-3E48-AE86-FF637E7983E2}"/>
              </a:ext>
            </a:extLst>
          </p:cNvPr>
          <p:cNvGrpSpPr/>
          <p:nvPr/>
        </p:nvGrpSpPr>
        <p:grpSpPr>
          <a:xfrm>
            <a:off x="5715000" y="914400"/>
            <a:ext cx="6288935" cy="5671490"/>
            <a:chOff x="5903620" y="914400"/>
            <a:chExt cx="6288935" cy="5671490"/>
          </a:xfrm>
        </p:grpSpPr>
        <p:grpSp>
          <p:nvGrpSpPr>
            <p:cNvPr id="26" name="Group 25">
              <a:extLst>
                <a:ext uri="{FF2B5EF4-FFF2-40B4-BE49-F238E27FC236}">
                  <a16:creationId xmlns:a16="http://schemas.microsoft.com/office/drawing/2014/main" id="{849BFE55-E4A6-274F-BFB3-F92621E1156D}"/>
                </a:ext>
              </a:extLst>
            </p:cNvPr>
            <p:cNvGrpSpPr/>
            <p:nvPr/>
          </p:nvGrpSpPr>
          <p:grpSpPr>
            <a:xfrm>
              <a:off x="6047205" y="1699460"/>
              <a:ext cx="6027165" cy="4809745"/>
              <a:chOff x="5988145" y="1699460"/>
              <a:chExt cx="6027165" cy="4809745"/>
            </a:xfrm>
          </p:grpSpPr>
          <p:pic>
            <p:nvPicPr>
              <p:cNvPr id="4" name="Picture 3"/>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5988145" y="3962400"/>
                <a:ext cx="6027165" cy="2546805"/>
              </a:xfrm>
              <a:prstGeom prst="rect">
                <a:avLst/>
              </a:prstGeom>
            </p:spPr>
          </p:pic>
          <p:sp>
            <p:nvSpPr>
              <p:cNvPr id="6" name="TextBox 5"/>
              <p:cNvSpPr txBox="1"/>
              <p:nvPr/>
            </p:nvSpPr>
            <p:spPr>
              <a:xfrm>
                <a:off x="6788242" y="6045200"/>
                <a:ext cx="5227067" cy="461665"/>
              </a:xfrm>
              <a:prstGeom prst="rect">
                <a:avLst/>
              </a:prstGeom>
              <a:noFill/>
            </p:spPr>
            <p:txBody>
              <a:bodyPr wrap="square" rtlCol="0">
                <a:spAutoFit/>
              </a:bodyPr>
              <a:lstStyle/>
              <a:p>
                <a:pPr algn="r"/>
                <a:r>
                  <a:rPr lang="en-US" sz="2400" dirty="0">
                    <a:solidFill>
                      <a:schemeClr val="bg1"/>
                    </a:solidFill>
                  </a:rPr>
                  <a:t>SP7/MON-25 at -20 C</a:t>
                </a:r>
              </a:p>
            </p:txBody>
          </p:sp>
          <p:pic>
            <p:nvPicPr>
              <p:cNvPr id="17" name="Picture 16">
                <a:extLst>
                  <a:ext uri="{FF2B5EF4-FFF2-40B4-BE49-F238E27FC236}">
                    <a16:creationId xmlns:a16="http://schemas.microsoft.com/office/drawing/2014/main" id="{F1FBB377-B96A-834E-931F-2A2C21EB4C46}"/>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9298296" y="1699460"/>
                <a:ext cx="2717014" cy="1971120"/>
              </a:xfrm>
              <a:prstGeom prst="rect">
                <a:avLst/>
              </a:prstGeom>
            </p:spPr>
          </p:pic>
          <p:sp>
            <p:nvSpPr>
              <p:cNvPr id="18" name="TextBox 17">
                <a:extLst>
                  <a:ext uri="{FF2B5EF4-FFF2-40B4-BE49-F238E27FC236}">
                    <a16:creationId xmlns:a16="http://schemas.microsoft.com/office/drawing/2014/main" id="{52D170D7-B687-C146-92A9-96A53493BBA8}"/>
                  </a:ext>
                </a:extLst>
              </p:cNvPr>
              <p:cNvSpPr txBox="1"/>
              <p:nvPr/>
            </p:nvSpPr>
            <p:spPr>
              <a:xfrm>
                <a:off x="9380300" y="3198167"/>
                <a:ext cx="1440099" cy="461665"/>
              </a:xfrm>
              <a:prstGeom prst="rect">
                <a:avLst/>
              </a:prstGeom>
              <a:noFill/>
            </p:spPr>
            <p:txBody>
              <a:bodyPr wrap="square" rtlCol="0">
                <a:spAutoFit/>
              </a:bodyPr>
              <a:lstStyle/>
              <a:p>
                <a:pPr algn="l"/>
                <a:r>
                  <a:rPr lang="en-US" sz="2400" dirty="0">
                    <a:solidFill>
                      <a:schemeClr val="bg1"/>
                    </a:solidFill>
                  </a:rPr>
                  <a:t>LITVC</a:t>
                </a:r>
              </a:p>
            </p:txBody>
          </p:sp>
          <p:sp>
            <p:nvSpPr>
              <p:cNvPr id="19" name="TextBox 18">
                <a:extLst>
                  <a:ext uri="{FF2B5EF4-FFF2-40B4-BE49-F238E27FC236}">
                    <a16:creationId xmlns:a16="http://schemas.microsoft.com/office/drawing/2014/main" id="{1A5BD067-1E0D-2245-AA91-53EC36355604}"/>
                  </a:ext>
                </a:extLst>
              </p:cNvPr>
              <p:cNvSpPr txBox="1"/>
              <p:nvPr/>
            </p:nvSpPr>
            <p:spPr>
              <a:xfrm>
                <a:off x="6714085" y="3208915"/>
                <a:ext cx="1440099" cy="461665"/>
              </a:xfrm>
              <a:prstGeom prst="rect">
                <a:avLst/>
              </a:prstGeom>
              <a:noFill/>
            </p:spPr>
            <p:txBody>
              <a:bodyPr wrap="square" rtlCol="0">
                <a:spAutoFit/>
              </a:bodyPr>
              <a:lstStyle/>
              <a:p>
                <a:r>
                  <a:rPr lang="en-US" sz="2400" dirty="0">
                    <a:solidFill>
                      <a:schemeClr val="tx1"/>
                    </a:solidFill>
                  </a:rPr>
                  <a:t>Restart</a:t>
                </a:r>
              </a:p>
            </p:txBody>
          </p:sp>
        </p:grpSp>
        <p:sp>
          <p:nvSpPr>
            <p:cNvPr id="21" name="TextBox 20">
              <a:extLst>
                <a:ext uri="{FF2B5EF4-FFF2-40B4-BE49-F238E27FC236}">
                  <a16:creationId xmlns:a16="http://schemas.microsoft.com/office/drawing/2014/main" id="{ADAA5806-2359-B84C-8B9B-747E5F096610}"/>
                </a:ext>
              </a:extLst>
            </p:cNvPr>
            <p:cNvSpPr txBox="1"/>
            <p:nvPr/>
          </p:nvSpPr>
          <p:spPr>
            <a:xfrm>
              <a:off x="6114387" y="957910"/>
              <a:ext cx="5867400" cy="507831"/>
            </a:xfrm>
            <a:prstGeom prst="rect">
              <a:avLst/>
            </a:prstGeom>
            <a:noFill/>
          </p:spPr>
          <p:txBody>
            <a:bodyPr wrap="square" rtlCol="0">
              <a:spAutoFit/>
            </a:bodyPr>
            <a:lstStyle/>
            <a:p>
              <a:pPr algn="l"/>
              <a:r>
                <a:rPr lang="en-US" dirty="0"/>
                <a:t>Whittinghill Aerospace</a:t>
              </a:r>
            </a:p>
          </p:txBody>
        </p:sp>
        <p:sp>
          <p:nvSpPr>
            <p:cNvPr id="25" name="Rectangle 24">
              <a:extLst>
                <a:ext uri="{FF2B5EF4-FFF2-40B4-BE49-F238E27FC236}">
                  <a16:creationId xmlns:a16="http://schemas.microsoft.com/office/drawing/2014/main" id="{A07F0257-5310-7F4D-AF66-66E04E58D624}"/>
                </a:ext>
              </a:extLst>
            </p:cNvPr>
            <p:cNvSpPr/>
            <p:nvPr/>
          </p:nvSpPr>
          <p:spPr bwMode="auto">
            <a:xfrm>
              <a:off x="5903620" y="914400"/>
              <a:ext cx="6288935" cy="5671490"/>
            </a:xfrm>
            <a:prstGeom prst="rect">
              <a:avLst/>
            </a:prstGeom>
            <a:noFill/>
            <a:ln w="28575">
              <a:headEnd type="none" w="med" len="med"/>
              <a:tailEnd type="none" w="med" len="me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grpSp>
      <p:sp>
        <p:nvSpPr>
          <p:cNvPr id="5" name="Rectangle 4"/>
          <p:cNvSpPr/>
          <p:nvPr/>
        </p:nvSpPr>
        <p:spPr bwMode="auto">
          <a:xfrm>
            <a:off x="2882189" y="1465741"/>
            <a:ext cx="89611" cy="2166927"/>
          </a:xfrm>
          <a:prstGeom prst="rect">
            <a:avLst/>
          </a:prstGeom>
          <a:solidFill>
            <a:schemeClr val="bg1"/>
          </a:solidFill>
          <a:ln w="25400" cap="flat" cmpd="sng" algn="ctr">
            <a:solidFill>
              <a:schemeClr val="bg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Tree>
    <p:extLst>
      <p:ext uri="{BB962C8B-B14F-4D97-AF65-F5344CB8AC3E}">
        <p14:creationId xmlns:p14="http://schemas.microsoft.com/office/powerpoint/2010/main" val="533536486"/>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34294" y="914400"/>
            <a:ext cx="11905306" cy="3398808"/>
          </a:xfrm>
        </p:spPr>
        <p:txBody>
          <a:bodyPr>
            <a:normAutofit fontScale="92500" lnSpcReduction="20000"/>
          </a:bodyPr>
          <a:lstStyle/>
          <a:p>
            <a:r>
              <a:rPr lang="en-US" dirty="0"/>
              <a:t>Reaction Control System (RCS) provides roll control during motor burn and full control during coast. Liquid Injected Thrust Vector Control (LITVC) provides pitch and yaw control during burn.</a:t>
            </a:r>
          </a:p>
          <a:p>
            <a:r>
              <a:rPr lang="en-US" dirty="0"/>
              <a:t>RCS consists of a helium cold gas system.</a:t>
            </a:r>
          </a:p>
          <a:p>
            <a:pPr lvl="1"/>
            <a:r>
              <a:rPr lang="en-US" dirty="0"/>
              <a:t>Helium already used as an oxidizer </a:t>
            </a:r>
            <a:r>
              <a:rPr lang="en-US" dirty="0" err="1"/>
              <a:t>pressurant</a:t>
            </a:r>
            <a:r>
              <a:rPr lang="en-US" dirty="0"/>
              <a:t>.</a:t>
            </a:r>
          </a:p>
          <a:p>
            <a:pPr lvl="1"/>
            <a:r>
              <a:rPr lang="en-US" dirty="0"/>
              <a:t>Six independent thrusters to provide attitude control and two thrusters for settling</a:t>
            </a:r>
          </a:p>
          <a:p>
            <a:r>
              <a:rPr lang="en-US" dirty="0"/>
              <a:t>LITVC deflects flow at specific injection points within motor nozzle, allowing pitch and yaw control without the need for traditional external actuators.</a:t>
            </a:r>
          </a:p>
          <a:p>
            <a:pPr lvl="1"/>
            <a:r>
              <a:rPr lang="en-US" dirty="0"/>
              <a:t>Shares oxidizer and </a:t>
            </a:r>
            <a:r>
              <a:rPr lang="en-US" dirty="0" err="1"/>
              <a:t>pressurant</a:t>
            </a:r>
            <a:r>
              <a:rPr lang="en-US" dirty="0"/>
              <a:t> tanks with main motor</a:t>
            </a:r>
          </a:p>
          <a:p>
            <a:pPr lvl="1"/>
            <a:r>
              <a:rPr lang="en-US" dirty="0"/>
              <a:t>Eight valves, similar in design to RCS</a:t>
            </a:r>
          </a:p>
        </p:txBody>
      </p:sp>
      <p:sp>
        <p:nvSpPr>
          <p:cNvPr id="3" name="Title 2"/>
          <p:cNvSpPr>
            <a:spLocks noGrp="1"/>
          </p:cNvSpPr>
          <p:nvPr>
            <p:ph type="title"/>
          </p:nvPr>
        </p:nvSpPr>
        <p:spPr/>
        <p:txBody>
          <a:bodyPr/>
          <a:lstStyle/>
          <a:p>
            <a:r>
              <a:rPr lang="en-US" dirty="0"/>
              <a:t>RCS/TVC Design</a:t>
            </a:r>
          </a:p>
        </p:txBody>
      </p:sp>
      <p:pic>
        <p:nvPicPr>
          <p:cNvPr id="4" name="Picture 3"/>
          <p:cNvPicPr>
            <a:picLocks noChangeAspect="1"/>
          </p:cNvPicPr>
          <p:nvPr/>
        </p:nvPicPr>
        <p:blipFill>
          <a:blip r:embed="rId2"/>
          <a:stretch>
            <a:fillRect/>
          </a:stretch>
        </p:blipFill>
        <p:spPr>
          <a:xfrm>
            <a:off x="2729987" y="4091880"/>
            <a:ext cx="6612421" cy="2617467"/>
          </a:xfrm>
          <a:prstGeom prst="rect">
            <a:avLst/>
          </a:prstGeom>
        </p:spPr>
      </p:pic>
    </p:spTree>
    <p:extLst>
      <p:ext uri="{BB962C8B-B14F-4D97-AF65-F5344CB8AC3E}">
        <p14:creationId xmlns:p14="http://schemas.microsoft.com/office/powerpoint/2010/main" val="243645151"/>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From January-July 2019, PAA was performed to mature the designs for two MAV concepts: MAV-Hybrid and MAV-Solid. </a:t>
            </a:r>
          </a:p>
          <a:p>
            <a:r>
              <a:rPr lang="en-US" dirty="0"/>
              <a:t>Analysis focused on </a:t>
            </a:r>
            <a:r>
              <a:rPr lang="en-US" b="1" dirty="0"/>
              <a:t>discriminators</a:t>
            </a:r>
            <a:r>
              <a:rPr lang="en-US" dirty="0"/>
              <a:t> between two designs</a:t>
            </a:r>
          </a:p>
          <a:p>
            <a:r>
              <a:rPr lang="en-US" dirty="0"/>
              <a:t>Hybrid Propulsion Overview</a:t>
            </a:r>
          </a:p>
          <a:p>
            <a:pPr lvl="1"/>
            <a:r>
              <a:rPr lang="en-US" sz="2000" dirty="0"/>
              <a:t>Liquid oxidizer with solid fuel</a:t>
            </a:r>
          </a:p>
          <a:p>
            <a:pPr lvl="1"/>
            <a:r>
              <a:rPr lang="en-US" sz="2000" dirty="0"/>
              <a:t>Capable of active shut down and throttling</a:t>
            </a:r>
          </a:p>
          <a:p>
            <a:pPr lvl="1"/>
            <a:r>
              <a:rPr lang="en-US" sz="2000" dirty="0"/>
              <a:t>Higher </a:t>
            </a:r>
            <a:r>
              <a:rPr lang="en-US" sz="2000" dirty="0" err="1"/>
              <a:t>Isp</a:t>
            </a:r>
            <a:r>
              <a:rPr lang="en-US" sz="2000" i="1" baseline="-25000" dirty="0"/>
              <a:t> </a:t>
            </a:r>
            <a:r>
              <a:rPr lang="en-US" sz="2000" dirty="0"/>
              <a:t>than solid counterparts, lower than liquid</a:t>
            </a:r>
          </a:p>
          <a:p>
            <a:pPr lvl="1"/>
            <a:r>
              <a:rPr lang="en-US" sz="2000" dirty="0"/>
              <a:t>Flexibility with hypergolic ignition options</a:t>
            </a:r>
          </a:p>
          <a:p>
            <a:pPr lvl="1"/>
            <a:r>
              <a:rPr lang="en-US" sz="2000" dirty="0"/>
              <a:t>Performance in cold environments</a:t>
            </a:r>
          </a:p>
          <a:p>
            <a:pPr lvl="1"/>
            <a:r>
              <a:rPr lang="en-US" sz="2000" dirty="0"/>
              <a:t>Significant hazards avoided</a:t>
            </a:r>
          </a:p>
          <a:p>
            <a:pPr lvl="1"/>
            <a:r>
              <a:rPr lang="en-US" sz="2000" dirty="0"/>
              <a:t>Added complexity</a:t>
            </a:r>
          </a:p>
          <a:p>
            <a:pPr lvl="1"/>
            <a:r>
              <a:rPr lang="en-US" sz="2000" dirty="0"/>
              <a:t>Lower Technology Readiness Level (TRL) compared to solids/liquids</a:t>
            </a:r>
          </a:p>
          <a:p>
            <a:endParaRPr lang="en-US" dirty="0"/>
          </a:p>
        </p:txBody>
      </p:sp>
      <p:sp>
        <p:nvSpPr>
          <p:cNvPr id="3" name="Title 2"/>
          <p:cNvSpPr>
            <a:spLocks noGrp="1"/>
          </p:cNvSpPr>
          <p:nvPr>
            <p:ph type="title"/>
          </p:nvPr>
        </p:nvSpPr>
        <p:spPr/>
        <p:txBody>
          <a:bodyPr/>
          <a:lstStyle/>
          <a:p>
            <a:r>
              <a:rPr lang="en-US" dirty="0"/>
              <a:t>Preliminary Architecture Assessment</a:t>
            </a:r>
          </a:p>
        </p:txBody>
      </p:sp>
      <p:pic>
        <p:nvPicPr>
          <p:cNvPr id="17" name="Picture 16"/>
          <p:cNvPicPr>
            <a:picLocks noChangeAspect="1"/>
          </p:cNvPicPr>
          <p:nvPr/>
        </p:nvPicPr>
        <p:blipFill>
          <a:blip r:embed="rId2"/>
          <a:stretch>
            <a:fillRect/>
          </a:stretch>
        </p:blipFill>
        <p:spPr>
          <a:xfrm>
            <a:off x="8779402" y="1409437"/>
            <a:ext cx="3157268" cy="4949953"/>
          </a:xfrm>
          <a:prstGeom prst="rect">
            <a:avLst/>
          </a:prstGeom>
        </p:spPr>
      </p:pic>
    </p:spTree>
    <p:extLst>
      <p:ext uri="{BB962C8B-B14F-4D97-AF65-F5344CB8AC3E}">
        <p14:creationId xmlns:p14="http://schemas.microsoft.com/office/powerpoint/2010/main" val="1439120395"/>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2"/>
          <a:stretch>
            <a:fillRect/>
          </a:stretch>
        </p:blipFill>
        <p:spPr>
          <a:xfrm>
            <a:off x="8192848" y="1888198"/>
            <a:ext cx="4220516" cy="2299713"/>
          </a:xfrm>
          <a:prstGeom prst="rect">
            <a:avLst/>
          </a:prstGeom>
        </p:spPr>
      </p:pic>
      <p:sp>
        <p:nvSpPr>
          <p:cNvPr id="2" name="Content Placeholder 1"/>
          <p:cNvSpPr>
            <a:spLocks noGrp="1"/>
          </p:cNvSpPr>
          <p:nvPr>
            <p:ph idx="1"/>
          </p:nvPr>
        </p:nvSpPr>
        <p:spPr>
          <a:xfrm>
            <a:off x="134294" y="914400"/>
            <a:ext cx="8129812" cy="3273511"/>
          </a:xfrm>
        </p:spPr>
        <p:txBody>
          <a:bodyPr>
            <a:normAutofit fontScale="77500" lnSpcReduction="20000"/>
          </a:bodyPr>
          <a:lstStyle/>
          <a:p>
            <a:r>
              <a:rPr lang="en-US" dirty="0"/>
              <a:t>Initial sizing driven by mass and physical size constraints</a:t>
            </a:r>
          </a:p>
          <a:p>
            <a:r>
              <a:rPr lang="en-US" dirty="0"/>
              <a:t>Hybrid propulsion offers versatility and performance at extremely low temperatures. Orbital quality met with ability to turn off motor when orbit reached.</a:t>
            </a:r>
          </a:p>
          <a:p>
            <a:r>
              <a:rPr lang="en-US" dirty="0"/>
              <a:t>MON-25 liquid oxidizer with SP7A wax-based solid fuel. SP7A has a high coefficient of thermal expansion.</a:t>
            </a:r>
          </a:p>
          <a:p>
            <a:r>
              <a:rPr lang="en-US" dirty="0"/>
              <a:t>Helium </a:t>
            </a:r>
            <a:r>
              <a:rPr lang="en-US" dirty="0" err="1"/>
              <a:t>pressurant</a:t>
            </a:r>
            <a:r>
              <a:rPr lang="en-US" dirty="0"/>
              <a:t> injects oxidizer and hypergolic MMH* into hybrid motor HTPB** forward dome for ignition.</a:t>
            </a:r>
          </a:p>
          <a:p>
            <a:r>
              <a:rPr lang="en-US" dirty="0"/>
              <a:t>Slosh analysis not included in PAA, however, slosh baffles were included in tank design to account for additional mass.</a:t>
            </a:r>
          </a:p>
          <a:p>
            <a:r>
              <a:rPr lang="en-US" dirty="0"/>
              <a:t>Fixed design motor nozzle that must survive two burns. Throat erosion a cause for concern, requiring more testing.</a:t>
            </a:r>
          </a:p>
          <a:p>
            <a:endParaRPr lang="en-US" dirty="0"/>
          </a:p>
        </p:txBody>
      </p:sp>
      <p:sp>
        <p:nvSpPr>
          <p:cNvPr id="3" name="Title 2"/>
          <p:cNvSpPr>
            <a:spLocks noGrp="1"/>
          </p:cNvSpPr>
          <p:nvPr>
            <p:ph type="title"/>
          </p:nvPr>
        </p:nvSpPr>
        <p:spPr/>
        <p:txBody>
          <a:bodyPr/>
          <a:lstStyle/>
          <a:p>
            <a:r>
              <a:rPr lang="en-US" dirty="0"/>
              <a:t>Propulsion Design</a:t>
            </a:r>
          </a:p>
        </p:txBody>
      </p:sp>
      <p:pic>
        <p:nvPicPr>
          <p:cNvPr id="6" name="Picture 5"/>
          <p:cNvPicPr>
            <a:picLocks noChangeAspect="1"/>
          </p:cNvPicPr>
          <p:nvPr/>
        </p:nvPicPr>
        <p:blipFill>
          <a:blip r:embed="rId3"/>
          <a:stretch>
            <a:fillRect/>
          </a:stretch>
        </p:blipFill>
        <p:spPr>
          <a:xfrm>
            <a:off x="3884090" y="4257194"/>
            <a:ext cx="4998652" cy="2600806"/>
          </a:xfrm>
          <a:prstGeom prst="rect">
            <a:avLst/>
          </a:prstGeom>
        </p:spPr>
      </p:pic>
      <p:sp>
        <p:nvSpPr>
          <p:cNvPr id="10" name="TextBox 9"/>
          <p:cNvSpPr txBox="1"/>
          <p:nvPr/>
        </p:nvSpPr>
        <p:spPr>
          <a:xfrm>
            <a:off x="0" y="6117661"/>
            <a:ext cx="4097547" cy="461665"/>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*MMH = </a:t>
            </a:r>
            <a:r>
              <a:rPr lang="en-US" sz="1200" dirty="0" err="1">
                <a:latin typeface="Arial" panose="020B0604020202020204" pitchFamily="34" charset="0"/>
                <a:cs typeface="Arial" panose="020B0604020202020204" pitchFamily="34" charset="0"/>
              </a:rPr>
              <a:t>Monomethylhydrazine</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**HTPB = Hydroxyl-Terminated </a:t>
            </a:r>
            <a:r>
              <a:rPr lang="en-US" sz="1200" dirty="0" err="1">
                <a:latin typeface="Arial" panose="020B0604020202020204" pitchFamily="34" charset="0"/>
                <a:cs typeface="Arial" panose="020B0604020202020204" pitchFamily="34" charset="0"/>
              </a:rPr>
              <a:t>PolyButadiene</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3155192"/>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6D2F724-C5C0-4066-A5FF-BDCB308D4FEE}"/>
              </a:ext>
            </a:extLst>
          </p:cNvPr>
          <p:cNvSpPr>
            <a:spLocks noGrp="1"/>
          </p:cNvSpPr>
          <p:nvPr>
            <p:ph idx="1"/>
          </p:nvPr>
        </p:nvSpPr>
        <p:spPr/>
        <p:txBody>
          <a:bodyPr>
            <a:normAutofit fontScale="92500" lnSpcReduction="10000"/>
          </a:bodyPr>
          <a:lstStyle/>
          <a:p>
            <a:r>
              <a:rPr lang="en-US" dirty="0"/>
              <a:t>1)	Demonstration of selected flight ignition system</a:t>
            </a:r>
          </a:p>
          <a:p>
            <a:pPr lvl="1"/>
            <a:r>
              <a:rPr lang="en-US" dirty="0" err="1"/>
              <a:t>Gox</a:t>
            </a:r>
            <a:r>
              <a:rPr lang="en-US" dirty="0"/>
              <a:t> Tea/</a:t>
            </a:r>
            <a:r>
              <a:rPr lang="en-US" dirty="0" err="1"/>
              <a:t>Teb</a:t>
            </a:r>
            <a:r>
              <a:rPr lang="en-US" dirty="0"/>
              <a:t> tested</a:t>
            </a:r>
          </a:p>
          <a:p>
            <a:pPr lvl="1"/>
            <a:r>
              <a:rPr lang="en-US" dirty="0"/>
              <a:t>MMH in the design</a:t>
            </a:r>
          </a:p>
          <a:p>
            <a:pPr lvl="1"/>
            <a:r>
              <a:rPr lang="en-US" dirty="0"/>
              <a:t>Hypergolic addition to solid fuel requires more work</a:t>
            </a:r>
          </a:p>
          <a:p>
            <a:r>
              <a:rPr lang="en-US" dirty="0"/>
              <a:t>2)	Further understanding of nozzle performance – </a:t>
            </a:r>
          </a:p>
          <a:p>
            <a:pPr lvl="1"/>
            <a:r>
              <a:rPr lang="en-US" dirty="0"/>
              <a:t>Requirement of less than 0.5 mils/sec was not met over the length of the burn.  </a:t>
            </a:r>
          </a:p>
          <a:p>
            <a:pPr lvl="1"/>
            <a:r>
              <a:rPr lang="en-US" dirty="0"/>
              <a:t>Two Dimensional Kinetics indicated a lower </a:t>
            </a:r>
            <a:r>
              <a:rPr lang="en-US" dirty="0" err="1"/>
              <a:t>Cf</a:t>
            </a:r>
            <a:r>
              <a:rPr lang="en-US" dirty="0"/>
              <a:t> then expected from textbook</a:t>
            </a:r>
          </a:p>
          <a:p>
            <a:pPr lvl="1"/>
            <a:r>
              <a:rPr lang="en-US" dirty="0"/>
              <a:t>Nozzle and fuel grain needed to survive a long boost firing, and heat soak back over ~10 minute coast time and a second circularization burn.   </a:t>
            </a:r>
          </a:p>
          <a:p>
            <a:r>
              <a:rPr lang="en-US" dirty="0"/>
              <a:t>3)	Demonstration of LITVC with MON-25 at vacuum </a:t>
            </a:r>
          </a:p>
          <a:p>
            <a:r>
              <a:rPr lang="en-US" dirty="0"/>
              <a:t>4) 	Improved understanding of grain processing and assembly including a repeatable process</a:t>
            </a:r>
          </a:p>
          <a:p>
            <a:r>
              <a:rPr lang="en-US" dirty="0"/>
              <a:t>5)	Internal ballistics model – The need for additional energy for MON vaporization and stability coupled with the particulars of the injector design resulted in more complex regression behavior than typical hybrid motors leading to complex modeling.</a:t>
            </a:r>
          </a:p>
          <a:p>
            <a:endParaRPr lang="en-US" dirty="0"/>
          </a:p>
        </p:txBody>
      </p:sp>
      <p:sp>
        <p:nvSpPr>
          <p:cNvPr id="3" name="Title 2">
            <a:extLst>
              <a:ext uri="{FF2B5EF4-FFF2-40B4-BE49-F238E27FC236}">
                <a16:creationId xmlns:a16="http://schemas.microsoft.com/office/drawing/2014/main" id="{D54D706D-067C-4E1F-BBCC-1B6DEA33BFF6}"/>
              </a:ext>
            </a:extLst>
          </p:cNvPr>
          <p:cNvSpPr>
            <a:spLocks noGrp="1"/>
          </p:cNvSpPr>
          <p:nvPr>
            <p:ph type="title"/>
          </p:nvPr>
        </p:nvSpPr>
        <p:spPr/>
        <p:txBody>
          <a:bodyPr/>
          <a:lstStyle/>
          <a:p>
            <a:r>
              <a:rPr lang="en-US" dirty="0"/>
              <a:t>Decision Package Remaining Challenges</a:t>
            </a:r>
          </a:p>
        </p:txBody>
      </p:sp>
    </p:spTree>
    <p:extLst>
      <p:ext uri="{BB962C8B-B14F-4D97-AF65-F5344CB8AC3E}">
        <p14:creationId xmlns:p14="http://schemas.microsoft.com/office/powerpoint/2010/main" val="1333741147"/>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FF13EB-B614-4D92-8223-FA9ED57923D6}"/>
              </a:ext>
            </a:extLst>
          </p:cNvPr>
          <p:cNvSpPr>
            <a:spLocks noGrp="1"/>
          </p:cNvSpPr>
          <p:nvPr>
            <p:ph idx="1"/>
          </p:nvPr>
        </p:nvSpPr>
        <p:spPr>
          <a:xfrm>
            <a:off x="0" y="762000"/>
            <a:ext cx="12192000" cy="6096000"/>
          </a:xfrm>
        </p:spPr>
        <p:txBody>
          <a:bodyPr>
            <a:normAutofit/>
          </a:bodyPr>
          <a:lstStyle/>
          <a:p>
            <a:r>
              <a:rPr lang="en-US" sz="1400" dirty="0"/>
              <a:t>A wax-based fuel was developed</a:t>
            </a:r>
          </a:p>
          <a:p>
            <a:pPr lvl="1"/>
            <a:r>
              <a:rPr lang="en-US" sz="1200" dirty="0"/>
              <a:t>Mars Summer, Spring/Fall and Winter temperature cycling turned out to be much more challenging than what would be required a potential MSR campaign as it is understood at this time.</a:t>
            </a:r>
          </a:p>
          <a:p>
            <a:pPr lvl="1"/>
            <a:r>
              <a:rPr lang="en-US" sz="1200" dirty="0"/>
              <a:t>Process was developed and scaled up to produce grain sizes to support a full-scale motor design. </a:t>
            </a:r>
          </a:p>
          <a:p>
            <a:pPr lvl="1"/>
            <a:r>
              <a:rPr lang="en-US" sz="1200" dirty="0"/>
              <a:t>Multiple segments are being used with the fuel grain under compression (assembled at lower temperature) to ensure it is fully supported during combustion. </a:t>
            </a:r>
          </a:p>
          <a:p>
            <a:pPr lvl="1"/>
            <a:r>
              <a:rPr lang="en-US" sz="1200" dirty="0"/>
              <a:t>The wax-based fuel formulation can be re-proportioned to adjust the burn rate if desired, as was done during this program due to scaling effects on the regression rate.  </a:t>
            </a:r>
          </a:p>
          <a:p>
            <a:r>
              <a:rPr lang="en-US" sz="1400" dirty="0"/>
              <a:t>All supporting analyses and efforts to enable the demonstration of a full duration burn of a SP7A/MON-25 hybrid motor at -20ºC with vacuum ignition were completed.</a:t>
            </a:r>
          </a:p>
          <a:p>
            <a:r>
              <a:rPr lang="en-US" sz="1400" dirty="0"/>
              <a:t>The final propulsion system was tested in a relevant environment, except for the LITVC.  Unfortunately, the vacuum LITVC demonstration test, with a flight expansion nozzle, that was planned for 2019 at White Sands Test Facility was canceled due to funding issues. </a:t>
            </a:r>
          </a:p>
          <a:p>
            <a:r>
              <a:rPr lang="en-US" sz="1400" dirty="0"/>
              <a:t>Progress was made in the nozzle design, resulting in a low regression rate nozzle.</a:t>
            </a:r>
          </a:p>
          <a:p>
            <a:pPr lvl="1"/>
            <a:r>
              <a:rPr lang="en-US" sz="1200" dirty="0"/>
              <a:t>Additional system level changes, like lowering the average O/F over the burn, may be required to get the nozzle throat regression rate where we need it to be.  </a:t>
            </a:r>
          </a:p>
          <a:p>
            <a:pPr lvl="1"/>
            <a:r>
              <a:rPr lang="en-US" sz="1200" dirty="0"/>
              <a:t>The throat erosion lowers the chamber pressure, which is believed to have contributed to the C* efficiency decrement over the burn. </a:t>
            </a:r>
          </a:p>
          <a:p>
            <a:pPr lvl="1"/>
            <a:r>
              <a:rPr lang="en-US" sz="1200" dirty="0"/>
              <a:t>Decreased nozzle erosion is crucial to the adoption of hybrid rocket technology for long duration burns and future work in this area is recommended.</a:t>
            </a:r>
          </a:p>
          <a:p>
            <a:r>
              <a:rPr lang="en-US" sz="1400" dirty="0"/>
              <a:t>The ignition system tested in the full-scale motors didn’t implement a hypergolic system that could be used in the Martin conditions.  However, MMH has been demonstrated hypergolic with MON-25 at temperatures under these conditions and was slated to be tested in the future.  A simpler ignition system, with hypergolic additives to the fuel grain and no additional plumbing or valves, has been researched and developed and eventually demonstrated in a vacuum at subscale conditions.</a:t>
            </a:r>
          </a:p>
          <a:p>
            <a:r>
              <a:rPr lang="en-US" sz="1400" dirty="0"/>
              <a:t>While there are still several open items left to analyze or test, this technology development effort resulted in a dramatic step forward in hybrid rocket development. A wax/MON based motor could be moved to qualification with a little more effort. Alternatives such as HTPB fuel or different methods of energy addition to stabilize the combustion could be considered. </a:t>
            </a:r>
          </a:p>
          <a:p>
            <a:r>
              <a:rPr lang="en-US" sz="1400" dirty="0"/>
              <a:t>Clean sheet to TRL 5+ in 5 years.	</a:t>
            </a:r>
          </a:p>
        </p:txBody>
      </p:sp>
      <p:sp>
        <p:nvSpPr>
          <p:cNvPr id="3" name="Title 2">
            <a:extLst>
              <a:ext uri="{FF2B5EF4-FFF2-40B4-BE49-F238E27FC236}">
                <a16:creationId xmlns:a16="http://schemas.microsoft.com/office/drawing/2014/main" id="{6E5D52A2-592E-4B50-831A-2CB512E4F813}"/>
              </a:ext>
            </a:extLst>
          </p:cNvPr>
          <p:cNvSpPr>
            <a:spLocks noGrp="1"/>
          </p:cNvSpPr>
          <p:nvPr>
            <p:ph type="title"/>
          </p:nvPr>
        </p:nvSpPr>
        <p:spPr/>
        <p:txBody>
          <a:bodyPr/>
          <a:lstStyle/>
          <a:p>
            <a:r>
              <a:rPr lang="en-US" dirty="0"/>
              <a:t>Conclusions</a:t>
            </a:r>
          </a:p>
        </p:txBody>
      </p:sp>
    </p:spTree>
    <p:extLst>
      <p:ext uri="{BB962C8B-B14F-4D97-AF65-F5344CB8AC3E}">
        <p14:creationId xmlns:p14="http://schemas.microsoft.com/office/powerpoint/2010/main" val="1397122854"/>
      </p:ext>
    </p:extLst>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hapter">
  <a:themeElements>
    <a:clrScheme name="Front Slid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Front Slide">
      <a:majorFont>
        <a:latin typeface="Helvetica Neue"/>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Front Slid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Basic">
  <a:themeElements>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Title &amp; Bullets">
      <a:majorFont>
        <a:latin typeface="Helvetica Neue"/>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Basic">
  <a:themeElements>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Title &amp; Bullets">
      <a:majorFont>
        <a:latin typeface="Helvetica Neue"/>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38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objectDefaults>
  <a:extraClrSchemeLst>
    <a:extraClrScheme>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 xmlns="ce204e60-067e-4038-94f2-854b39719b5c">4SDW4C4EAYDZ-240-11468</_dlc_DocId>
    <_dlc_DocIdUrl xmlns="ce204e60-067e-4038-94f2-854b39719b5c">
      <Url>https://sharepoint.msfc.nasa.gov/sites/sciencetech/ST20/MAV/_layouts/15/DocIdRedir.aspx?ID=4SDW4C4EAYDZ-240-11468</Url>
      <Description>4SDW4C4EAYDZ-240-11468</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A4C9F5C73DABA34E893AF03DB4D3914E" ma:contentTypeVersion="8" ma:contentTypeDescription="Create a new document." ma:contentTypeScope="" ma:versionID="5cf8075303e5a7efd7dd51e1c75fb95f">
  <xsd:schema xmlns:xsd="http://www.w3.org/2001/XMLSchema" xmlns:xs="http://www.w3.org/2001/XMLSchema" xmlns:p="http://schemas.microsoft.com/office/2006/metadata/properties" xmlns:ns1="http://schemas.microsoft.com/sharepoint/v3" xmlns:ns2="ce204e60-067e-4038-94f2-854b39719b5c" xmlns:ns3="3f1e7afc-562e-4f22-ab96-6e0a4fb11dcb" targetNamespace="http://schemas.microsoft.com/office/2006/metadata/properties" ma:root="true" ma:fieldsID="7ebd170916ef3b635e2d53d9b9677a84" ns1:_="" ns2:_="" ns3:_="">
    <xsd:import namespace="http://schemas.microsoft.com/sharepoint/v3"/>
    <xsd:import namespace="ce204e60-067e-4038-94f2-854b39719b5c"/>
    <xsd:import namespace="3f1e7afc-562e-4f22-ab96-6e0a4fb11dcb"/>
    <xsd:element name="properties">
      <xsd:complexType>
        <xsd:sequence>
          <xsd:element name="documentManagement">
            <xsd:complexType>
              <xsd:all>
                <xsd:element ref="ns2:_dlc_DocId" minOccurs="0"/>
                <xsd:element ref="ns2:_dlc_DocIdUrl" minOccurs="0"/>
                <xsd:element ref="ns2:_dlc_DocIdPersistId" minOccurs="0"/>
                <xsd:element ref="ns1:PublishingStartDate" minOccurs="0"/>
                <xsd:element ref="ns1:PublishingExpirationDate"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1" nillable="true" ma:displayName="Scheduling Start Date" ma:description="Scheduling Start Date is a site column created by the Publishing feature. It is used to specify the date and time on which this page will first appear to site visitors." ma:internalName="PublishingStartDate" ma:readOnly="false">
      <xsd:simpleType>
        <xsd:restriction base="dms:Unknown"/>
      </xsd:simpleType>
    </xsd:element>
    <xsd:element name="PublishingExpirationDate" ma:index="12"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e204e60-067e-4038-94f2-854b39719b5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3f1e7afc-562e-4f22-ab96-6e0a4fb11dcb" elementFormDefault="qualified">
    <xsd:import namespace="http://schemas.microsoft.com/office/2006/documentManagement/types"/>
    <xsd:import namespace="http://schemas.microsoft.com/office/infopath/2007/PartnerControls"/>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91F78D4-DA25-40C5-9251-38EF501756D3}">
  <ds:schemaRefs>
    <ds:schemaRef ds:uri="http://schemas.microsoft.com/sharepoint/events"/>
  </ds:schemaRefs>
</ds:datastoreItem>
</file>

<file path=customXml/itemProps2.xml><?xml version="1.0" encoding="utf-8"?>
<ds:datastoreItem xmlns:ds="http://schemas.openxmlformats.org/officeDocument/2006/customXml" ds:itemID="{558BBA40-3E55-4718-9719-E13FAE6100B7}">
  <ds:schemaRefs>
    <ds:schemaRef ds:uri="http://schemas.microsoft.com/sharepoint/v3/contenttype/forms"/>
  </ds:schemaRefs>
</ds:datastoreItem>
</file>

<file path=customXml/itemProps3.xml><?xml version="1.0" encoding="utf-8"?>
<ds:datastoreItem xmlns:ds="http://schemas.openxmlformats.org/officeDocument/2006/customXml" ds:itemID="{4BC53424-8A71-42B1-BBA9-1CD009523916}">
  <ds:schemaRefs>
    <ds:schemaRef ds:uri="http://purl.org/dc/terms/"/>
    <ds:schemaRef ds:uri="http://schemas.microsoft.com/office/infopath/2007/PartnerControls"/>
    <ds:schemaRef ds:uri="http://schemas.microsoft.com/office/2006/metadata/properties"/>
    <ds:schemaRef ds:uri="http://schemas.microsoft.com/office/2006/documentManagement/types"/>
    <ds:schemaRef ds:uri="http://purl.org/dc/dcmitype/"/>
    <ds:schemaRef ds:uri="http://schemas.openxmlformats.org/package/2006/metadata/core-properties"/>
    <ds:schemaRef ds:uri="3f1e7afc-562e-4f22-ab96-6e0a4fb11dcb"/>
    <ds:schemaRef ds:uri="http://purl.org/dc/elements/1.1/"/>
    <ds:schemaRef ds:uri="ce204e60-067e-4038-94f2-854b39719b5c"/>
    <ds:schemaRef ds:uri="http://schemas.microsoft.com/sharepoint/v3"/>
    <ds:schemaRef ds:uri="http://www.w3.org/XML/1998/namespace"/>
  </ds:schemaRefs>
</ds:datastoreItem>
</file>

<file path=customXml/itemProps4.xml><?xml version="1.0" encoding="utf-8"?>
<ds:datastoreItem xmlns:ds="http://schemas.openxmlformats.org/officeDocument/2006/customXml" ds:itemID="{2250E55E-052E-467A-8335-12044C7EA9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e204e60-067e-4038-94f2-854b39719b5c"/>
    <ds:schemaRef ds:uri="3f1e7afc-562e-4f22-ab96-6e0a4fb11d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18791</TotalTime>
  <Words>2883</Words>
  <Application>Microsoft Office PowerPoint</Application>
  <PresentationFormat>Widescreen</PresentationFormat>
  <Paragraphs>484</Paragraphs>
  <Slides>31</Slides>
  <Notes>3</Notes>
  <HiddenSlides>0</HiddenSlides>
  <MMClips>2</MMClips>
  <ScaleCrop>false</ScaleCrop>
  <HeadingPairs>
    <vt:vector size="6" baseType="variant">
      <vt:variant>
        <vt:lpstr>Fonts Used</vt:lpstr>
      </vt:variant>
      <vt:variant>
        <vt:i4>13</vt:i4>
      </vt:variant>
      <vt:variant>
        <vt:lpstr>Theme</vt:lpstr>
      </vt:variant>
      <vt:variant>
        <vt:i4>3</vt:i4>
      </vt:variant>
      <vt:variant>
        <vt:lpstr>Slide Titles</vt:lpstr>
      </vt:variant>
      <vt:variant>
        <vt:i4>31</vt:i4>
      </vt:variant>
    </vt:vector>
  </HeadingPairs>
  <TitlesOfParts>
    <vt:vector size="47" baseType="lpstr">
      <vt:lpstr>Arial</vt:lpstr>
      <vt:lpstr>Arial Narrow</vt:lpstr>
      <vt:lpstr>Britannic Bold</vt:lpstr>
      <vt:lpstr>Calibri</vt:lpstr>
      <vt:lpstr>Century Gothic</vt:lpstr>
      <vt:lpstr>Courier New</vt:lpstr>
      <vt:lpstr>Futura Medium</vt:lpstr>
      <vt:lpstr>Gill Sans</vt:lpstr>
      <vt:lpstr>Helvetica</vt:lpstr>
      <vt:lpstr>Helvetica Neue</vt:lpstr>
      <vt:lpstr>LucidaGrande</vt:lpstr>
      <vt:lpstr>Times New Roman</vt:lpstr>
      <vt:lpstr>Wingdings</vt:lpstr>
      <vt:lpstr>Chapter</vt:lpstr>
      <vt:lpstr>Basic</vt:lpstr>
      <vt:lpstr>1_Basic</vt:lpstr>
      <vt:lpstr>PowerPoint Presentation</vt:lpstr>
      <vt:lpstr>Mars Sample Return and MAV</vt:lpstr>
      <vt:lpstr>FY 14 Comparison of Systems (Shotwell 2016)</vt:lpstr>
      <vt:lpstr>[FY15]Current Options Under Consideration (Shotwell 2016)</vt:lpstr>
      <vt:lpstr>Hybrid Motor Overview</vt:lpstr>
      <vt:lpstr>SPG Fuel Formulation</vt:lpstr>
      <vt:lpstr>SPG Full Scale</vt:lpstr>
      <vt:lpstr>Thermal Cycling of Fuel Core Samples</vt:lpstr>
      <vt:lpstr>Solid Hypergolic Additives</vt:lpstr>
      <vt:lpstr>MSFC Casting Effort</vt:lpstr>
      <vt:lpstr>MSFC Casting Effort</vt:lpstr>
      <vt:lpstr>Whittinghill Aerospace</vt:lpstr>
      <vt:lpstr>WASP Motor B Video</vt:lpstr>
      <vt:lpstr>Progress From Clean Sheet to…</vt:lpstr>
      <vt:lpstr>Preliminary Architecture Assessment Hybrid Configuration</vt:lpstr>
      <vt:lpstr>Decision Package for MAV</vt:lpstr>
      <vt:lpstr>  Questions?       George Story NASA Marshall Space Flight Center  George.Story@nasa.gov</vt:lpstr>
      <vt:lpstr>MAV Mission Objectives</vt:lpstr>
      <vt:lpstr>Intro</vt:lpstr>
      <vt:lpstr>Comparison of Systems (Shotwell 2016)</vt:lpstr>
      <vt:lpstr>MAV Studies</vt:lpstr>
      <vt:lpstr>Parabilis Effort</vt:lpstr>
      <vt:lpstr>Hypergolic Ignition</vt:lpstr>
      <vt:lpstr>Liquid Ignition: TEA/TEB, MMH</vt:lpstr>
      <vt:lpstr>Solid Hypergolic Additives</vt:lpstr>
      <vt:lpstr>Hybrid Testing – Regression &amp; Motor</vt:lpstr>
      <vt:lpstr>RCS/TVC Design</vt:lpstr>
      <vt:lpstr>Preliminary Architecture Assessment</vt:lpstr>
      <vt:lpstr>Propulsion Design</vt:lpstr>
      <vt:lpstr>Decision Package Remaining Challenges</vt:lpstr>
      <vt:lpstr>Conclusions</vt:lpstr>
    </vt:vector>
  </TitlesOfParts>
  <Company>HPES ACES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Yaghoubi, Darius F. (MSFC-EV41)</dc:creator>
  <cp:lastModifiedBy>Story, George T. (MSFC-ER62)</cp:lastModifiedBy>
  <cp:revision>105</cp:revision>
  <dcterms:created xsi:type="dcterms:W3CDTF">2020-01-31T21:08:04Z</dcterms:created>
  <dcterms:modified xsi:type="dcterms:W3CDTF">2020-10-14T18:30:09Z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0x010100A4C9F5C73DABA34E893AF03DB4D3914E</vt:lpwstr>
  </property>
  <property fmtid="{D5CDD505-2E9C-101B-9397-08002B2CF9AE}" pid="3" name="_dlc_DocIdItemGuid">
    <vt:lpwstr>9b23df73-b25a-455c-8920-7293887a752b</vt:lpwstr>
  </property>
</Properties>
</file>