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3" r:id="rId4"/>
    <p:sldId id="260" r:id="rId5"/>
    <p:sldId id="256" r:id="rId6"/>
    <p:sldId id="258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E6F0B12-2903-4102-8AA7-071887AC9C61}">
          <p14:sldIdLst>
            <p14:sldId id="264"/>
            <p14:sldId id="265"/>
            <p14:sldId id="263"/>
            <p14:sldId id="260"/>
            <p14:sldId id="256"/>
            <p14:sldId id="258"/>
            <p14:sldId id="259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5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36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23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27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3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73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3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6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0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20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743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94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296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43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34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0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135F95-B264-4518-B99E-8C2F17A29855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54517-4E20-45D1-AC95-9754E2530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478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ceflightinsider.com/organizations/nasa/nasa-administrator-bolden-visits-msfc-reviews-progress-sls/" TargetMode="External"/><Relationship Id="rId2" Type="http://schemas.openxmlformats.org/officeDocument/2006/relationships/hyperlink" Target="https://www.nasa.gov/exploration/systems/sls/multimedia/image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logs.nasa.gov/Rocketology/2016/07/01/sls-avionics-the-brain-without-a-body/" TargetMode="External"/><Relationship Id="rId5" Type="http://schemas.openxmlformats.org/officeDocument/2006/relationships/hyperlink" Target="https://www.google.com/search?q=sls+system+integration+lab&amp;tbm=isch&amp;source=hp&amp;sa=X&amp;ved=2ahUKEwjn2LLthorjAhUJhOAKHQkzDPMQsAR6BAgGEAE&amp;biw=1790&amp;bih=941&amp;dpr=1" TargetMode="External"/><Relationship Id="rId4" Type="http://schemas.openxmlformats.org/officeDocument/2006/relationships/hyperlink" Target="https://www.nasaspaceflight.com/2019/04/sls-flight-software-avionics-run-record-test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BC4444-AFD1-4EAB-ADCD-FF01E6DB9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111" y="452718"/>
            <a:ext cx="9404723" cy="140053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3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1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Alternating Between Software Models and Real Hardware in the System Integration Lab for the Incremental Development of the Space Launch System Program Avionics</a:t>
            </a:r>
            <a:endParaRPr lang="en-US" sz="2300" b="1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AC3CB28-42C0-4452-9A60-180DF9AE3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1042" y="2520057"/>
            <a:ext cx="8946541" cy="419548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r>
              <a:rPr lang="en-US" dirty="0">
                <a:solidFill>
                  <a:schemeClr val="tx1"/>
                </a:solidFill>
              </a:rPr>
              <a:t>Matthew Pickard</a:t>
            </a:r>
          </a:p>
          <a:p>
            <a:pPr>
              <a:buFont typeface="Wingdings 3" charset="2"/>
              <a:buChar char=""/>
            </a:pPr>
            <a:r>
              <a:rPr lang="en-US" dirty="0">
                <a:solidFill>
                  <a:schemeClr val="tx1"/>
                </a:solidFill>
              </a:rPr>
              <a:t>Aaron Itzkovitz</a:t>
            </a:r>
          </a:p>
          <a:p>
            <a:pPr>
              <a:buFont typeface="Wingdings 3" charset="2"/>
              <a:buChar char="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 3" charset="2"/>
              <a:buChar char=""/>
            </a:pPr>
            <a:r>
              <a:rPr lang="en-US" dirty="0">
                <a:solidFill>
                  <a:schemeClr val="tx1"/>
                </a:solidFill>
              </a:rPr>
              <a:t>10-23-2020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D4155E77-34E6-466D-A914-CD8D5D4F1D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47" y="2622109"/>
            <a:ext cx="3363330" cy="2776440"/>
          </a:xfrm>
          <a:prstGeom prst="rect">
            <a:avLst/>
          </a:prstGeom>
        </p:spPr>
      </p:pic>
      <p:pic>
        <p:nvPicPr>
          <p:cNvPr id="3078" name="Picture 6" descr="Jacobs Jobs - Jobs in New Zealand">
            <a:extLst>
              <a:ext uri="{FF2B5EF4-FFF2-40B4-BE49-F238E27FC236}">
                <a16:creationId xmlns:a16="http://schemas.microsoft.com/office/drawing/2014/main" id="{D45DF392-AD82-42ED-B0F0-3531902DE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272" y="5408162"/>
            <a:ext cx="2092357" cy="50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21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6C2CA7-0271-4498-869F-41DBB450D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295" y="1396289"/>
            <a:ext cx="4668257" cy="1325563"/>
          </a:xfrm>
        </p:spPr>
        <p:txBody>
          <a:bodyPr>
            <a:normAutofit/>
          </a:bodyPr>
          <a:lstStyle/>
          <a:p>
            <a:r>
              <a:rPr lang="en-US"/>
              <a:t>ARTEMIS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48B173-44E6-4CFA-96A0-30C01FFE7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296" y="2871982"/>
            <a:ext cx="4668256" cy="3181684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The Artemis program is a US government-funded crewed spaceflight program that has the goal of landing "the first woman and the next man" on the Moon, specifically at the lunar south pole region by 2024.</a:t>
            </a:r>
          </a:p>
          <a:p>
            <a:r>
              <a:rPr lang="en-US" dirty="0"/>
              <a:t>Launch vehicles planned to be used will include the NASA Space Launch System</a:t>
            </a:r>
            <a:endParaRPr lang="en-US" sz="1800" dirty="0"/>
          </a:p>
        </p:txBody>
      </p:sp>
      <p:pic>
        <p:nvPicPr>
          <p:cNvPr id="2054" name="Picture 6" descr="Artemis Mission Phases - Explore Deep Space">
            <a:extLst>
              <a:ext uri="{FF2B5EF4-FFF2-40B4-BE49-F238E27FC236}">
                <a16:creationId xmlns:a16="http://schemas.microsoft.com/office/drawing/2014/main" id="{BBAA965C-6D26-448D-B16A-C1BD4CFD8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r="39596" b="-2"/>
          <a:stretch/>
        </p:blipFill>
        <p:spPr bwMode="auto"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rtemis is the name of NASA's program to return astronauts to the lunar  surface by 2024. We are going forward to the Moon t… | Astronauts on the  moon, Artemis, Nasa">
            <a:extLst>
              <a:ext uri="{FF2B5EF4-FFF2-40B4-BE49-F238E27FC236}">
                <a16:creationId xmlns:a16="http://schemas.microsoft.com/office/drawing/2014/main" id="{28526FF3-ED74-475D-A058-24A266F79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9" r="16236" b="-1"/>
          <a:stretch/>
        </p:blipFill>
        <p:spPr bwMode="auto"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ASA will likely add a rendezvous test to the first piloted Orion space  mission – Spaceflight Now">
            <a:extLst>
              <a:ext uri="{FF2B5EF4-FFF2-40B4-BE49-F238E27FC236}">
                <a16:creationId xmlns:a16="http://schemas.microsoft.com/office/drawing/2014/main" id="{256E5FD9-F2A1-4580-9CDD-EE4C1C024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69" b="1"/>
          <a:stretch/>
        </p:blipFill>
        <p:spPr bwMode="auto"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063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34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BB7143-8CCF-46C1-B73C-2B56C82C8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What is the Space Launch System (SLS)?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6A17D-4036-4BBF-9F9F-583969ADA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188189" cy="37854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NASA’s new heavy-lift launch vehicle for the next generation of human space exploration beyond low-Earth Orbit</a:t>
            </a:r>
          </a:p>
        </p:txBody>
      </p:sp>
      <p:sp>
        <p:nvSpPr>
          <p:cNvPr id="137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27D707-A060-4C3B-8F40-6887365147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09" r="-1" b="3357"/>
          <a:stretch/>
        </p:blipFill>
        <p:spPr>
          <a:xfrm>
            <a:off x="7230352" y="2"/>
            <a:ext cx="4962068" cy="3428999"/>
          </a:xfrm>
          <a:custGeom>
            <a:avLst/>
            <a:gdLst/>
            <a:ahLst/>
            <a:cxnLst/>
            <a:rect l="l" t="t" r="r" b="b"/>
            <a:pathLst>
              <a:path w="4962068" h="3428999">
                <a:moveTo>
                  <a:pt x="0" y="0"/>
                </a:moveTo>
                <a:lnTo>
                  <a:pt x="1343538" y="0"/>
                </a:lnTo>
                <a:lnTo>
                  <a:pt x="1343538" y="1"/>
                </a:lnTo>
                <a:lnTo>
                  <a:pt x="4962068" y="1"/>
                </a:lnTo>
                <a:lnTo>
                  <a:pt x="4962067" y="3428999"/>
                </a:lnTo>
                <a:lnTo>
                  <a:pt x="250957" y="3428999"/>
                </a:lnTo>
                <a:lnTo>
                  <a:pt x="250957" y="3343961"/>
                </a:lnTo>
                <a:lnTo>
                  <a:pt x="251965" y="3201315"/>
                </a:lnTo>
                <a:lnTo>
                  <a:pt x="250957" y="3057297"/>
                </a:lnTo>
                <a:lnTo>
                  <a:pt x="248940" y="2911221"/>
                </a:lnTo>
                <a:lnTo>
                  <a:pt x="247091" y="2765146"/>
                </a:lnTo>
                <a:lnTo>
                  <a:pt x="243057" y="2617013"/>
                </a:lnTo>
                <a:lnTo>
                  <a:pt x="238855" y="2467509"/>
                </a:lnTo>
                <a:lnTo>
                  <a:pt x="233980" y="2318004"/>
                </a:lnTo>
                <a:lnTo>
                  <a:pt x="227089" y="2167128"/>
                </a:lnTo>
                <a:lnTo>
                  <a:pt x="218852" y="2014881"/>
                </a:lnTo>
                <a:lnTo>
                  <a:pt x="210952" y="1861947"/>
                </a:lnTo>
                <a:lnTo>
                  <a:pt x="200867" y="1709014"/>
                </a:lnTo>
                <a:lnTo>
                  <a:pt x="188764" y="1554023"/>
                </a:lnTo>
                <a:lnTo>
                  <a:pt x="176662" y="1401090"/>
                </a:lnTo>
                <a:lnTo>
                  <a:pt x="162710" y="1245413"/>
                </a:lnTo>
                <a:lnTo>
                  <a:pt x="147414" y="1089051"/>
                </a:lnTo>
                <a:lnTo>
                  <a:pt x="131278" y="934746"/>
                </a:lnTo>
                <a:lnTo>
                  <a:pt x="112452" y="778383"/>
                </a:lnTo>
                <a:lnTo>
                  <a:pt x="92281" y="622707"/>
                </a:lnTo>
                <a:lnTo>
                  <a:pt x="72278" y="466344"/>
                </a:lnTo>
                <a:lnTo>
                  <a:pt x="48914" y="310668"/>
                </a:lnTo>
                <a:lnTo>
                  <a:pt x="25045" y="155677"/>
                </a:lnTo>
                <a:close/>
              </a:path>
            </a:pathLst>
          </a:custGeom>
        </p:spPr>
      </p:pic>
      <p:pic>
        <p:nvPicPr>
          <p:cNvPr id="1026" name="Picture 2" descr="Artemis Block I Crew">
            <a:extLst>
              <a:ext uri="{FF2B5EF4-FFF2-40B4-BE49-F238E27FC236}">
                <a16:creationId xmlns:a16="http://schemas.microsoft.com/office/drawing/2014/main" id="{75BFE04C-A383-4514-B174-0AD11DF0B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6"/>
          <a:stretch/>
        </p:blipFill>
        <p:spPr bwMode="auto">
          <a:xfrm>
            <a:off x="7228756" y="3428997"/>
            <a:ext cx="4963244" cy="3429002"/>
          </a:xfrm>
          <a:custGeom>
            <a:avLst/>
            <a:gdLst/>
            <a:ahLst/>
            <a:cxnLst/>
            <a:rect l="l" t="t" r="r" b="b"/>
            <a:pathLst>
              <a:path w="4963244" h="3429002">
                <a:moveTo>
                  <a:pt x="252134" y="0"/>
                </a:moveTo>
                <a:lnTo>
                  <a:pt x="4963244" y="0"/>
                </a:lnTo>
                <a:lnTo>
                  <a:pt x="4963244" y="3429002"/>
                </a:lnTo>
                <a:lnTo>
                  <a:pt x="900697" y="3429002"/>
                </a:lnTo>
                <a:lnTo>
                  <a:pt x="900697" y="3429001"/>
                </a:lnTo>
                <a:lnTo>
                  <a:pt x="0" y="3429001"/>
                </a:lnTo>
                <a:lnTo>
                  <a:pt x="5883" y="3388539"/>
                </a:lnTo>
                <a:lnTo>
                  <a:pt x="23196" y="3269895"/>
                </a:lnTo>
                <a:lnTo>
                  <a:pt x="35299" y="3183484"/>
                </a:lnTo>
                <a:lnTo>
                  <a:pt x="48073" y="3080614"/>
                </a:lnTo>
                <a:lnTo>
                  <a:pt x="63369" y="2958542"/>
                </a:lnTo>
                <a:lnTo>
                  <a:pt x="79506" y="2823439"/>
                </a:lnTo>
                <a:lnTo>
                  <a:pt x="96483" y="2671192"/>
                </a:lnTo>
                <a:lnTo>
                  <a:pt x="114469" y="2505228"/>
                </a:lnTo>
                <a:lnTo>
                  <a:pt x="132454" y="2324863"/>
                </a:lnTo>
                <a:lnTo>
                  <a:pt x="150776" y="2132839"/>
                </a:lnTo>
                <a:lnTo>
                  <a:pt x="167753" y="1925727"/>
                </a:lnTo>
                <a:lnTo>
                  <a:pt x="184058" y="1709014"/>
                </a:lnTo>
                <a:lnTo>
                  <a:pt x="198849" y="1479957"/>
                </a:lnTo>
                <a:lnTo>
                  <a:pt x="212969" y="1241299"/>
                </a:lnTo>
                <a:lnTo>
                  <a:pt x="226248" y="992353"/>
                </a:lnTo>
                <a:lnTo>
                  <a:pt x="230955" y="864794"/>
                </a:lnTo>
                <a:lnTo>
                  <a:pt x="236165" y="734493"/>
                </a:lnTo>
                <a:lnTo>
                  <a:pt x="241040" y="602134"/>
                </a:lnTo>
                <a:lnTo>
                  <a:pt x="244234" y="469088"/>
                </a:lnTo>
                <a:lnTo>
                  <a:pt x="247091" y="333300"/>
                </a:lnTo>
                <a:lnTo>
                  <a:pt x="250117" y="196140"/>
                </a:lnTo>
                <a:lnTo>
                  <a:pt x="252134" y="562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07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BB6B8D-950A-4747-9CA4-5208DC17A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85" y="7472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MSFC SLS Testing Facilities:</a:t>
            </a:r>
            <a:br>
              <a:rPr lang="en-US" sz="5400" b="1" dirty="0"/>
            </a:br>
            <a:r>
              <a:rPr lang="en-US" sz="3100" b="1" dirty="0"/>
              <a:t>System Integration Lab (SIL)</a:t>
            </a:r>
            <a:br>
              <a:rPr lang="en-US" sz="3100" b="1" dirty="0"/>
            </a:br>
            <a:r>
              <a:rPr lang="en-US" sz="3100" b="1" dirty="0"/>
              <a:t>System Integration Testing </a:t>
            </a:r>
            <a:br>
              <a:rPr lang="en-US" sz="3100" b="1" dirty="0"/>
            </a:br>
            <a:r>
              <a:rPr lang="en-US" sz="3100" b="1" dirty="0"/>
              <a:t>Facility (SITF)</a:t>
            </a:r>
            <a:br>
              <a:rPr lang="en-US" sz="5400" b="1" dirty="0"/>
            </a:br>
            <a:endParaRPr lang="en-US" sz="5400" b="1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87DABC-74D2-48E7-8E83-76C31DC534F2}"/>
              </a:ext>
            </a:extLst>
          </p:cNvPr>
          <p:cNvGrpSpPr/>
          <p:nvPr/>
        </p:nvGrpSpPr>
        <p:grpSpPr>
          <a:xfrm>
            <a:off x="6543413" y="1463223"/>
            <a:ext cx="5494680" cy="4647501"/>
            <a:chOff x="461394" y="1635715"/>
            <a:chExt cx="6476192" cy="505031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DE1813D-0328-49ED-90B7-39AF18FA7647}"/>
                </a:ext>
              </a:extLst>
            </p:cNvPr>
            <p:cNvGrpSpPr/>
            <p:nvPr/>
          </p:nvGrpSpPr>
          <p:grpSpPr>
            <a:xfrm>
              <a:off x="845235" y="2022304"/>
              <a:ext cx="5570474" cy="4428192"/>
              <a:chOff x="2688944" y="1980229"/>
              <a:chExt cx="5570474" cy="442819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D7B515BA-6EB2-4FD6-9683-7AF585E169EE}"/>
                  </a:ext>
                </a:extLst>
              </p:cNvPr>
              <p:cNvSpPr/>
              <p:nvPr/>
            </p:nvSpPr>
            <p:spPr>
              <a:xfrm>
                <a:off x="3416781" y="2272414"/>
                <a:ext cx="4114800" cy="3826565"/>
              </a:xfrm>
              <a:prstGeom prst="ellipse">
                <a:avLst/>
              </a:prstGeom>
              <a:noFill/>
              <a:ln w="603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35DE1F-A385-4BD4-BBB2-E3DAFFF2F14F}"/>
                  </a:ext>
                </a:extLst>
              </p:cNvPr>
              <p:cNvSpPr/>
              <p:nvPr/>
            </p:nvSpPr>
            <p:spPr>
              <a:xfrm>
                <a:off x="4550213" y="1980229"/>
                <a:ext cx="1669403" cy="80142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</a:rPr>
                  <a:t>Flight</a:t>
                </a:r>
              </a:p>
              <a:p>
                <a:pPr algn="ctr"/>
                <a:r>
                  <a:rPr lang="en-US" b="1" dirty="0">
                    <a:solidFill>
                      <a:schemeClr val="bg2"/>
                    </a:solidFill>
                  </a:rPr>
                  <a:t>Computer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AC50C33F-0647-487B-87AF-610455D63A2C}"/>
                  </a:ext>
                </a:extLst>
              </p:cNvPr>
              <p:cNvSpPr/>
              <p:nvPr/>
            </p:nvSpPr>
            <p:spPr>
              <a:xfrm>
                <a:off x="6078811" y="2877035"/>
                <a:ext cx="2180607" cy="102738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</a:rPr>
                  <a:t>Engine</a:t>
                </a:r>
              </a:p>
              <a:p>
                <a:pPr algn="ctr"/>
                <a:r>
                  <a:rPr lang="en-US" b="1" dirty="0">
                    <a:solidFill>
                      <a:schemeClr val="bg2"/>
                    </a:solidFill>
                  </a:rPr>
                  <a:t>Controller</a:t>
                </a:r>
              </a:p>
            </p:txBody>
          </p:sp>
          <p:sp>
            <p:nvSpPr>
              <p:cNvPr id="9" name="Hexagon 8">
                <a:extLst>
                  <a:ext uri="{FF2B5EF4-FFF2-40B4-BE49-F238E27FC236}">
                    <a16:creationId xmlns:a16="http://schemas.microsoft.com/office/drawing/2014/main" id="{1CECF578-7D0F-4963-A963-0368633F2115}"/>
                  </a:ext>
                </a:extLst>
              </p:cNvPr>
              <p:cNvSpPr/>
              <p:nvPr/>
            </p:nvSpPr>
            <p:spPr>
              <a:xfrm>
                <a:off x="6219615" y="4594524"/>
                <a:ext cx="1915251" cy="1222523"/>
              </a:xfrm>
              <a:prstGeom prst="hexag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</a:rPr>
                  <a:t>Fuel Tank Level</a:t>
                </a:r>
              </a:p>
              <a:p>
                <a:pPr algn="ctr"/>
                <a:r>
                  <a:rPr lang="en-US" b="1" dirty="0">
                    <a:solidFill>
                      <a:schemeClr val="bg2"/>
                    </a:solidFill>
                  </a:rPr>
                  <a:t>Sensors</a:t>
                </a:r>
              </a:p>
            </p:txBody>
          </p:sp>
          <p:sp>
            <p:nvSpPr>
              <p:cNvPr id="10" name="Trapezoid 9">
                <a:extLst>
                  <a:ext uri="{FF2B5EF4-FFF2-40B4-BE49-F238E27FC236}">
                    <a16:creationId xmlns:a16="http://schemas.microsoft.com/office/drawing/2014/main" id="{D74AA649-6FFA-4291-8887-49389079B498}"/>
                  </a:ext>
                </a:extLst>
              </p:cNvPr>
              <p:cNvSpPr/>
              <p:nvPr/>
            </p:nvSpPr>
            <p:spPr>
              <a:xfrm>
                <a:off x="2688944" y="3137782"/>
                <a:ext cx="2180607" cy="1202636"/>
              </a:xfrm>
              <a:prstGeom prst="trapezoid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bg2"/>
                    </a:solidFill>
                  </a:rPr>
                  <a:t>Global Positioning Sensors</a:t>
                </a:r>
              </a:p>
            </p:txBody>
          </p:sp>
          <p:sp>
            <p:nvSpPr>
              <p:cNvPr id="11" name="Flowchart: Decision 10">
                <a:extLst>
                  <a:ext uri="{FF2B5EF4-FFF2-40B4-BE49-F238E27FC236}">
                    <a16:creationId xmlns:a16="http://schemas.microsoft.com/office/drawing/2014/main" id="{7ED19ECE-7AE9-4C0A-B1F5-146DC6DF9D5C}"/>
                  </a:ext>
                </a:extLst>
              </p:cNvPr>
              <p:cNvSpPr/>
              <p:nvPr/>
            </p:nvSpPr>
            <p:spPr>
              <a:xfrm>
                <a:off x="2688944" y="5205785"/>
                <a:ext cx="3284425" cy="1202636"/>
              </a:xfrm>
              <a:prstGeom prst="flowChartDecisi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/>
                    </a:solidFill>
                  </a:rPr>
                  <a:t>Radio Transmitter</a:t>
                </a: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FCB59DC-BA09-4BC7-A988-89A5CAEADF06}"/>
                </a:ext>
              </a:extLst>
            </p:cNvPr>
            <p:cNvSpPr txBox="1"/>
            <p:nvPr/>
          </p:nvSpPr>
          <p:spPr>
            <a:xfrm>
              <a:off x="461394" y="1635715"/>
              <a:ext cx="1556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Real Hardware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0CADE6-635E-42A9-A7B1-70DE0BDEA9A5}"/>
                </a:ext>
              </a:extLst>
            </p:cNvPr>
            <p:cNvSpPr/>
            <p:nvPr/>
          </p:nvSpPr>
          <p:spPr>
            <a:xfrm>
              <a:off x="461394" y="1697139"/>
              <a:ext cx="6476192" cy="4988887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3138A04-9A47-4020-A211-CAE3F45122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84" y="2968162"/>
            <a:ext cx="5943600" cy="292925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B6803BE-7DAA-45BB-A47E-9182B7B884E5}"/>
              </a:ext>
            </a:extLst>
          </p:cNvPr>
          <p:cNvSpPr txBox="1"/>
          <p:nvPr/>
        </p:nvSpPr>
        <p:spPr>
          <a:xfrm>
            <a:off x="404284" y="5893980"/>
            <a:ext cx="49936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https://blogs.nasa.gov/Rocketology/2016/07/01/sls-avionics-the-brain-without-a-body/</a:t>
            </a:r>
          </a:p>
        </p:txBody>
      </p:sp>
    </p:spTree>
    <p:extLst>
      <p:ext uri="{BB962C8B-B14F-4D97-AF65-F5344CB8AC3E}">
        <p14:creationId xmlns:p14="http://schemas.microsoft.com/office/powerpoint/2010/main" val="333901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BB6B8D-950A-4747-9CA4-5208DC17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Testing Facility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E1813D-0328-49ED-90B7-39AF18FA7647}"/>
              </a:ext>
            </a:extLst>
          </p:cNvPr>
          <p:cNvGrpSpPr/>
          <p:nvPr/>
        </p:nvGrpSpPr>
        <p:grpSpPr>
          <a:xfrm>
            <a:off x="845235" y="2022304"/>
            <a:ext cx="5570475" cy="4428192"/>
            <a:chOff x="2688944" y="1980229"/>
            <a:chExt cx="5570475" cy="442819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7B515BA-6EB2-4FD6-9683-7AF585E169EE}"/>
                </a:ext>
              </a:extLst>
            </p:cNvPr>
            <p:cNvSpPr/>
            <p:nvPr/>
          </p:nvSpPr>
          <p:spPr>
            <a:xfrm>
              <a:off x="3416781" y="2272414"/>
              <a:ext cx="4114800" cy="3826565"/>
            </a:xfrm>
            <a:prstGeom prst="ellipse">
              <a:avLst/>
            </a:prstGeom>
            <a:noFill/>
            <a:ln w="603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635DE1F-A385-4BD4-BBB2-E3DAFFF2F14F}"/>
                </a:ext>
              </a:extLst>
            </p:cNvPr>
            <p:cNvSpPr/>
            <p:nvPr/>
          </p:nvSpPr>
          <p:spPr>
            <a:xfrm>
              <a:off x="4728745" y="1980229"/>
              <a:ext cx="1490871" cy="80142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Flight</a:t>
              </a:r>
            </a:p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Computer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C50C33F-0647-487B-87AF-610455D63A2C}"/>
                </a:ext>
              </a:extLst>
            </p:cNvPr>
            <p:cNvSpPr/>
            <p:nvPr/>
          </p:nvSpPr>
          <p:spPr>
            <a:xfrm>
              <a:off x="6404631" y="2877035"/>
              <a:ext cx="1854788" cy="102738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Engine</a:t>
              </a:r>
            </a:p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Controller</a:t>
              </a:r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1CECF578-7D0F-4963-A963-0368633F2115}"/>
                </a:ext>
              </a:extLst>
            </p:cNvPr>
            <p:cNvSpPr/>
            <p:nvPr/>
          </p:nvSpPr>
          <p:spPr>
            <a:xfrm>
              <a:off x="6404630" y="4594524"/>
              <a:ext cx="1490870" cy="1222523"/>
            </a:xfrm>
            <a:prstGeom prst="hexagon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Fuel Tank Level</a:t>
              </a:r>
            </a:p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Sensors</a:t>
              </a:r>
            </a:p>
          </p:txBody>
        </p:sp>
        <p:sp>
          <p:nvSpPr>
            <p:cNvPr id="10" name="Trapezoid 9">
              <a:extLst>
                <a:ext uri="{FF2B5EF4-FFF2-40B4-BE49-F238E27FC236}">
                  <a16:creationId xmlns:a16="http://schemas.microsoft.com/office/drawing/2014/main" id="{D74AA649-6FFA-4291-8887-49389079B498}"/>
                </a:ext>
              </a:extLst>
            </p:cNvPr>
            <p:cNvSpPr/>
            <p:nvPr/>
          </p:nvSpPr>
          <p:spPr>
            <a:xfrm>
              <a:off x="2688944" y="3137782"/>
              <a:ext cx="2039801" cy="1202636"/>
            </a:xfrm>
            <a:prstGeom prst="trapezoid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Global Positioning Sensors</a:t>
              </a:r>
            </a:p>
          </p:txBody>
        </p:sp>
        <p:sp>
          <p:nvSpPr>
            <p:cNvPr id="11" name="Flowchart: Decision 10">
              <a:extLst>
                <a:ext uri="{FF2B5EF4-FFF2-40B4-BE49-F238E27FC236}">
                  <a16:creationId xmlns:a16="http://schemas.microsoft.com/office/drawing/2014/main" id="{7ED19ECE-7AE9-4C0A-B1F5-146DC6DF9D5C}"/>
                </a:ext>
              </a:extLst>
            </p:cNvPr>
            <p:cNvSpPr/>
            <p:nvPr/>
          </p:nvSpPr>
          <p:spPr>
            <a:xfrm>
              <a:off x="2984428" y="5205785"/>
              <a:ext cx="2885997" cy="1202636"/>
            </a:xfrm>
            <a:prstGeom prst="flowChartDecision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Radio Transmitter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FCB59DC-BA09-4BC7-A988-89A5CAEADF06}"/>
              </a:ext>
            </a:extLst>
          </p:cNvPr>
          <p:cNvSpPr txBox="1"/>
          <p:nvPr/>
        </p:nvSpPr>
        <p:spPr>
          <a:xfrm>
            <a:off x="461394" y="1635715"/>
            <a:ext cx="1556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Real Hardware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0CADE6-635E-42A9-A7B1-70DE0BDEA9A5}"/>
              </a:ext>
            </a:extLst>
          </p:cNvPr>
          <p:cNvSpPr/>
          <p:nvPr/>
        </p:nvSpPr>
        <p:spPr>
          <a:xfrm>
            <a:off x="461394" y="1697139"/>
            <a:ext cx="6476192" cy="498888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0B59F6-C6C0-476D-B737-891F759859FD}"/>
              </a:ext>
            </a:extLst>
          </p:cNvPr>
          <p:cNvGrpSpPr/>
          <p:nvPr/>
        </p:nvGrpSpPr>
        <p:grpSpPr>
          <a:xfrm>
            <a:off x="4221618" y="365037"/>
            <a:ext cx="4182222" cy="2092564"/>
            <a:chOff x="5864087" y="395947"/>
            <a:chExt cx="4182222" cy="209256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EB2B54E-D50F-4CD0-84BB-6ADB0EEA61AF}"/>
                </a:ext>
              </a:extLst>
            </p:cNvPr>
            <p:cNvGrpSpPr/>
            <p:nvPr/>
          </p:nvGrpSpPr>
          <p:grpSpPr>
            <a:xfrm>
              <a:off x="6967331" y="395947"/>
              <a:ext cx="3078978" cy="2092564"/>
              <a:chOff x="6967331" y="395947"/>
              <a:chExt cx="3078978" cy="2092564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82C36A3-2F14-4087-85E6-D588BC832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067407" y="395947"/>
                <a:ext cx="2978902" cy="1910922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F755096-640E-406C-8E91-88B40F3025A1}"/>
                  </a:ext>
                </a:extLst>
              </p:cNvPr>
              <p:cNvSpPr txBox="1"/>
              <p:nvPr/>
            </p:nvSpPr>
            <p:spPr>
              <a:xfrm>
                <a:off x="6967331" y="2273067"/>
                <a:ext cx="304923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https://www.nasaspaceflight.com/2019/04/sls-flight-software-avionics-run-record-testing</a:t>
                </a:r>
                <a:r>
                  <a:rPr lang="en-US" sz="800" dirty="0"/>
                  <a:t>/</a:t>
                </a:r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1879C9-5449-461F-A5B5-F52B2427D1CE}"/>
                </a:ext>
              </a:extLst>
            </p:cNvPr>
            <p:cNvSpPr/>
            <p:nvPr/>
          </p:nvSpPr>
          <p:spPr>
            <a:xfrm>
              <a:off x="5864087" y="407504"/>
              <a:ext cx="1212574" cy="1908313"/>
            </a:xfrm>
            <a:custGeom>
              <a:avLst/>
              <a:gdLst>
                <a:gd name="connsiteX0" fmla="*/ 0 w 1212574"/>
                <a:gd name="connsiteY0" fmla="*/ 1908313 h 1908313"/>
                <a:gd name="connsiteX1" fmla="*/ 1212574 w 1212574"/>
                <a:gd name="connsiteY1" fmla="*/ 0 h 1908313"/>
                <a:gd name="connsiteX2" fmla="*/ 1212574 w 1212574"/>
                <a:gd name="connsiteY2" fmla="*/ 1898374 h 1908313"/>
                <a:gd name="connsiteX3" fmla="*/ 0 w 1212574"/>
                <a:gd name="connsiteY3" fmla="*/ 1908313 h 190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574" h="1908313">
                  <a:moveTo>
                    <a:pt x="0" y="1908313"/>
                  </a:moveTo>
                  <a:lnTo>
                    <a:pt x="1212574" y="0"/>
                  </a:lnTo>
                  <a:lnTo>
                    <a:pt x="1212574" y="1898374"/>
                  </a:lnTo>
                  <a:lnTo>
                    <a:pt x="0" y="1908313"/>
                  </a:lnTo>
                  <a:close/>
                </a:path>
              </a:pathLst>
            </a:custGeom>
            <a:solidFill>
              <a:schemeClr val="accent1">
                <a:alpha val="67000"/>
              </a:schemeClr>
            </a:solidFill>
            <a:ln>
              <a:solidFill>
                <a:schemeClr val="accent1">
                  <a:shade val="50000"/>
                  <a:alpha val="4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CEFD076-3CE1-484C-B0FC-5F2E32B401AB}"/>
              </a:ext>
            </a:extLst>
          </p:cNvPr>
          <p:cNvGrpSpPr/>
          <p:nvPr/>
        </p:nvGrpSpPr>
        <p:grpSpPr>
          <a:xfrm>
            <a:off x="5738214" y="2791160"/>
            <a:ext cx="5313067" cy="2712054"/>
            <a:chOff x="5738214" y="2791160"/>
            <a:chExt cx="5313067" cy="2712054"/>
          </a:xfrm>
        </p:grpSpPr>
        <p:sp>
          <p:nvSpPr>
            <p:cNvPr id="15" name="Cloud 14">
              <a:extLst>
                <a:ext uri="{FF2B5EF4-FFF2-40B4-BE49-F238E27FC236}">
                  <a16:creationId xmlns:a16="http://schemas.microsoft.com/office/drawing/2014/main" id="{387721AD-EDB0-49E2-A75A-09FBBF658BC7}"/>
                </a:ext>
              </a:extLst>
            </p:cNvPr>
            <p:cNvSpPr/>
            <p:nvPr/>
          </p:nvSpPr>
          <p:spPr>
            <a:xfrm>
              <a:off x="7379150" y="2791160"/>
              <a:ext cx="3672131" cy="2712054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ARTEMIS Simulation</a:t>
              </a:r>
            </a:p>
          </p:txBody>
        </p:sp>
        <p:sp>
          <p:nvSpPr>
            <p:cNvPr id="19" name="Arrow: Left-Right 18">
              <a:extLst>
                <a:ext uri="{FF2B5EF4-FFF2-40B4-BE49-F238E27FC236}">
                  <a16:creationId xmlns:a16="http://schemas.microsoft.com/office/drawing/2014/main" id="{C698111F-E6F9-4EB4-BF75-492FA621AAC9}"/>
                </a:ext>
              </a:extLst>
            </p:cNvPr>
            <p:cNvSpPr/>
            <p:nvPr/>
          </p:nvSpPr>
          <p:spPr>
            <a:xfrm>
              <a:off x="5738214" y="4049232"/>
              <a:ext cx="1640935" cy="484632"/>
            </a:xfrm>
            <a:prstGeom prst="leftRightArrow">
              <a:avLst/>
            </a:prstGeom>
            <a:solidFill>
              <a:schemeClr val="bg2">
                <a:lumMod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409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BB6B8D-950A-4747-9CA4-5208DC17A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94" y="342534"/>
            <a:ext cx="9404723" cy="1400530"/>
          </a:xfrm>
        </p:spPr>
        <p:txBody>
          <a:bodyPr>
            <a:noAutofit/>
          </a:bodyPr>
          <a:lstStyle/>
          <a:p>
            <a:r>
              <a:rPr lang="en-US" sz="4000" b="1" dirty="0"/>
              <a:t>Swapping out hardware for a model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7B515BA-6EB2-4FD6-9683-7AF585E169EE}"/>
              </a:ext>
            </a:extLst>
          </p:cNvPr>
          <p:cNvSpPr/>
          <p:nvPr/>
        </p:nvSpPr>
        <p:spPr>
          <a:xfrm>
            <a:off x="1573072" y="2314489"/>
            <a:ext cx="4114800" cy="3826565"/>
          </a:xfrm>
          <a:prstGeom prst="ellipse">
            <a:avLst/>
          </a:prstGeom>
          <a:noFill/>
          <a:ln w="603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35DE1F-A385-4BD4-BBB2-E3DAFFF2F14F}"/>
              </a:ext>
            </a:extLst>
          </p:cNvPr>
          <p:cNvSpPr/>
          <p:nvPr/>
        </p:nvSpPr>
        <p:spPr>
          <a:xfrm>
            <a:off x="2885036" y="2022304"/>
            <a:ext cx="1490871" cy="8014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C50C33F-0647-487B-87AF-610455D63A2C}"/>
              </a:ext>
            </a:extLst>
          </p:cNvPr>
          <p:cNvSpPr/>
          <p:nvPr/>
        </p:nvSpPr>
        <p:spPr>
          <a:xfrm>
            <a:off x="4656482" y="2919110"/>
            <a:ext cx="1759227" cy="102738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Controller</a:t>
            </a: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1CECF578-7D0F-4963-A963-0368633F2115}"/>
              </a:ext>
            </a:extLst>
          </p:cNvPr>
          <p:cNvSpPr/>
          <p:nvPr/>
        </p:nvSpPr>
        <p:spPr>
          <a:xfrm>
            <a:off x="4560921" y="4636599"/>
            <a:ext cx="1490870" cy="1222523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Fuel Tank Level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Sensors</a:t>
            </a: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D74AA649-6FFA-4291-8887-49389079B498}"/>
              </a:ext>
            </a:extLst>
          </p:cNvPr>
          <p:cNvSpPr/>
          <p:nvPr/>
        </p:nvSpPr>
        <p:spPr>
          <a:xfrm>
            <a:off x="845235" y="3179857"/>
            <a:ext cx="1659835" cy="1202636"/>
          </a:xfrm>
          <a:prstGeom prst="trapezoi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Global Positioning Sensors</a:t>
            </a:r>
          </a:p>
        </p:txBody>
      </p:sp>
      <p:sp>
        <p:nvSpPr>
          <p:cNvPr id="11" name="Flowchart: Decision 10">
            <a:extLst>
              <a:ext uri="{FF2B5EF4-FFF2-40B4-BE49-F238E27FC236}">
                <a16:creationId xmlns:a16="http://schemas.microsoft.com/office/drawing/2014/main" id="{7ED19ECE-7AE9-4C0A-B1F5-146DC6DF9D5C}"/>
              </a:ext>
            </a:extLst>
          </p:cNvPr>
          <p:cNvSpPr/>
          <p:nvPr/>
        </p:nvSpPr>
        <p:spPr>
          <a:xfrm>
            <a:off x="1140719" y="5247860"/>
            <a:ext cx="2524539" cy="1202636"/>
          </a:xfrm>
          <a:prstGeom prst="flowChartDecisi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 Transmitter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CB59DC-BA09-4BC7-A988-89A5CAEADF06}"/>
              </a:ext>
            </a:extLst>
          </p:cNvPr>
          <p:cNvSpPr txBox="1"/>
          <p:nvPr/>
        </p:nvSpPr>
        <p:spPr>
          <a:xfrm>
            <a:off x="461394" y="1635715"/>
            <a:ext cx="1556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 Hardware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0CADE6-635E-42A9-A7B1-70DE0BDEA9A5}"/>
              </a:ext>
            </a:extLst>
          </p:cNvPr>
          <p:cNvSpPr/>
          <p:nvPr/>
        </p:nvSpPr>
        <p:spPr>
          <a:xfrm>
            <a:off x="461394" y="1697139"/>
            <a:ext cx="6476192" cy="498888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CEFD076-3CE1-484C-B0FC-5F2E32B401AB}"/>
              </a:ext>
            </a:extLst>
          </p:cNvPr>
          <p:cNvGrpSpPr/>
          <p:nvPr/>
        </p:nvGrpSpPr>
        <p:grpSpPr>
          <a:xfrm>
            <a:off x="5738214" y="2791160"/>
            <a:ext cx="5313067" cy="2712054"/>
            <a:chOff x="5738214" y="2791160"/>
            <a:chExt cx="5313067" cy="2712054"/>
          </a:xfrm>
        </p:grpSpPr>
        <p:sp>
          <p:nvSpPr>
            <p:cNvPr id="15" name="Cloud 14">
              <a:extLst>
                <a:ext uri="{FF2B5EF4-FFF2-40B4-BE49-F238E27FC236}">
                  <a16:creationId xmlns:a16="http://schemas.microsoft.com/office/drawing/2014/main" id="{387721AD-EDB0-49E2-A75A-09FBBF658BC7}"/>
                </a:ext>
              </a:extLst>
            </p:cNvPr>
            <p:cNvSpPr/>
            <p:nvPr/>
          </p:nvSpPr>
          <p:spPr>
            <a:xfrm>
              <a:off x="7379150" y="2791160"/>
              <a:ext cx="3672131" cy="2712054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ARTEMIS Simulation</a:t>
              </a:r>
            </a:p>
          </p:txBody>
        </p:sp>
        <p:sp>
          <p:nvSpPr>
            <p:cNvPr id="19" name="Arrow: Left-Right 18">
              <a:extLst>
                <a:ext uri="{FF2B5EF4-FFF2-40B4-BE49-F238E27FC236}">
                  <a16:creationId xmlns:a16="http://schemas.microsoft.com/office/drawing/2014/main" id="{C698111F-E6F9-4EB4-BF75-492FA621AAC9}"/>
                </a:ext>
              </a:extLst>
            </p:cNvPr>
            <p:cNvSpPr/>
            <p:nvPr/>
          </p:nvSpPr>
          <p:spPr>
            <a:xfrm>
              <a:off x="5738214" y="4049232"/>
              <a:ext cx="1640935" cy="484632"/>
            </a:xfrm>
            <a:prstGeom prst="leftRightArrow">
              <a:avLst/>
            </a:prstGeom>
            <a:solidFill>
              <a:schemeClr val="bg2">
                <a:lumMod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Cloud 17">
            <a:extLst>
              <a:ext uri="{FF2B5EF4-FFF2-40B4-BE49-F238E27FC236}">
                <a16:creationId xmlns:a16="http://schemas.microsoft.com/office/drawing/2014/main" id="{97873C12-43DB-4ED9-AD4A-47A0036ACD7C}"/>
              </a:ext>
            </a:extLst>
          </p:cNvPr>
          <p:cNvSpPr/>
          <p:nvPr/>
        </p:nvSpPr>
        <p:spPr>
          <a:xfrm>
            <a:off x="4427882" y="2792821"/>
            <a:ext cx="2216426" cy="13987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SW Model of</a:t>
            </a: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Engine Controller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1C1D99-B7C2-4D15-8715-C65CD34C3A13}"/>
              </a:ext>
            </a:extLst>
          </p:cNvPr>
          <p:cNvGrpSpPr/>
          <p:nvPr/>
        </p:nvGrpSpPr>
        <p:grpSpPr>
          <a:xfrm>
            <a:off x="6065038" y="1122021"/>
            <a:ext cx="5041795" cy="1563575"/>
            <a:chOff x="6065038" y="1122021"/>
            <a:chExt cx="5041795" cy="156357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F75B6B9-B58A-47C9-A2D7-8DB21038C1DF}"/>
                </a:ext>
              </a:extLst>
            </p:cNvPr>
            <p:cNvSpPr/>
            <p:nvPr/>
          </p:nvSpPr>
          <p:spPr>
            <a:xfrm>
              <a:off x="7751724" y="1122021"/>
              <a:ext cx="1759227" cy="102738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Engine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Controller</a:t>
              </a:r>
            </a:p>
          </p:txBody>
        </p:sp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668708AA-9CE7-4E63-AF85-77A2A11C8DC8}"/>
                </a:ext>
              </a:extLst>
            </p:cNvPr>
            <p:cNvSpPr/>
            <p:nvPr/>
          </p:nvSpPr>
          <p:spPr>
            <a:xfrm rot="18971977">
              <a:off x="6065038" y="2200964"/>
              <a:ext cx="1858243" cy="484632"/>
            </a:xfrm>
            <a:prstGeom prst="right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E9CDB36-EB69-4610-A2B7-B6ADB66BB097}"/>
                </a:ext>
              </a:extLst>
            </p:cNvPr>
            <p:cNvSpPr txBox="1"/>
            <p:nvPr/>
          </p:nvSpPr>
          <p:spPr>
            <a:xfrm>
              <a:off x="9497572" y="1497215"/>
              <a:ext cx="16092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Unit returned to</a:t>
              </a:r>
            </a:p>
            <a:p>
              <a:r>
                <a: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vendor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672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B1C118-8386-4EA6-BA64-44729E881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Advantages of Hardware in the Loop (HWIL) Integrated Testing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500540-8BE0-43AF-9DCF-931E0B42C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Perform early hardware/software integration as components are developed and built</a:t>
            </a:r>
          </a:p>
          <a:p>
            <a:r>
              <a:rPr lang="en-US" dirty="0"/>
              <a:t>Risk Mitigation:</a:t>
            </a:r>
          </a:p>
          <a:p>
            <a:pPr lvl="1"/>
            <a:r>
              <a:rPr lang="en-US" dirty="0"/>
              <a:t>Potential architecture and interface problems can be addressed</a:t>
            </a:r>
          </a:p>
          <a:p>
            <a:pPr lvl="1"/>
            <a:r>
              <a:rPr lang="en-US" altLang="en-US" dirty="0"/>
              <a:t>Reduce risk as early in the design cycle as possible when problems are the least expensive to resolve while also improving the design and requirements.</a:t>
            </a:r>
            <a:endParaRPr lang="en-US" dirty="0"/>
          </a:p>
          <a:p>
            <a:r>
              <a:rPr lang="en-US" dirty="0"/>
              <a:t>Avionics components can be tested and integrated as they are developed and built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Problems detected with fuel tank sensor hardware</a:t>
            </a:r>
          </a:p>
          <a:p>
            <a:pPr lvl="1"/>
            <a:r>
              <a:rPr lang="en-US" dirty="0"/>
              <a:t>This HW can be removed and returned to vendor/manufacturer</a:t>
            </a:r>
          </a:p>
          <a:p>
            <a:pPr lvl="1"/>
            <a:r>
              <a:rPr lang="en-US" dirty="0"/>
              <a:t>Testing can continue of the integrated system using software model surrogates </a:t>
            </a:r>
          </a:p>
        </p:txBody>
      </p:sp>
    </p:spTree>
    <p:extLst>
      <p:ext uri="{BB962C8B-B14F-4D97-AF65-F5344CB8AC3E}">
        <p14:creationId xmlns:p14="http://schemas.microsoft.com/office/powerpoint/2010/main" val="248382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4C90B-09F4-49C9-9457-7D37B9ED1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2F935-102A-480E-B3D5-8C649DACC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https://www.nasa.gov/exploration/systems/sls/multimedia/images.html</a:t>
            </a:r>
            <a:endParaRPr lang="en-US" u="sng" dirty="0">
              <a:hlinkClick r:id="rId3"/>
            </a:endParaRPr>
          </a:p>
          <a:p>
            <a:r>
              <a:rPr lang="en-US" u="sng" dirty="0">
                <a:hlinkClick r:id="rId3"/>
              </a:rPr>
              <a:t>https://www.spaceflightinsider.com/organizations/nasa/nasa-administrator-bolden-visits-msfc-reviews-progress-sls/</a:t>
            </a:r>
            <a:endParaRPr lang="en-US" dirty="0"/>
          </a:p>
          <a:p>
            <a:r>
              <a:rPr lang="en-US" u="sng" dirty="0">
                <a:hlinkClick r:id="rId4"/>
              </a:rPr>
              <a:t>https://www.nasaspaceflight.com/2019/04/sls-flight-software-avionics-run-record-testing/</a:t>
            </a:r>
            <a:endParaRPr lang="en-US" u="sng" dirty="0"/>
          </a:p>
          <a:p>
            <a:r>
              <a:rPr lang="en-US" u="sng" dirty="0">
                <a:hlinkClick r:id="rId5"/>
              </a:rPr>
              <a:t>https://www.google.com/search?q=sls+system+integration+lab&amp;tbm=isch&amp;source=hp&amp;sa=X&amp;ved=2ahUKEwjn2LLthorjAhUJhOAKHQkzDPMQsAR6BAgGEAE&amp;biw=1790&amp;bih=941&amp;dpr=1</a:t>
            </a:r>
            <a:endParaRPr lang="en-US" dirty="0"/>
          </a:p>
          <a:p>
            <a:r>
              <a:rPr lang="en-US" u="sng" dirty="0">
                <a:hlinkClick r:id="rId6"/>
              </a:rPr>
              <a:t>https://blogs.nasa.gov/Rocketology/2016/07/01/sls-avionics-the-brain-without-a-body/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677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390</Words>
  <Application>Microsoft Office PowerPoint</Application>
  <PresentationFormat>Widescreen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Angsana New</vt:lpstr>
      <vt:lpstr>Arial</vt:lpstr>
      <vt:lpstr>Calibri</vt:lpstr>
      <vt:lpstr>Century Gothic</vt:lpstr>
      <vt:lpstr>Wingdings 3</vt:lpstr>
      <vt:lpstr>Ion</vt:lpstr>
      <vt:lpstr> Alternating Between Software Models and Real Hardware in the System Integration Lab for the Incremental Development of the Space Launch System Program Avionics</vt:lpstr>
      <vt:lpstr>ARTEMIS</vt:lpstr>
      <vt:lpstr>What is the Space Launch System (SLS)?</vt:lpstr>
      <vt:lpstr>MSFC SLS Testing Facilities: System Integration Lab (SIL) System Integration Testing  Facility (SITF) </vt:lpstr>
      <vt:lpstr>Testing Facility</vt:lpstr>
      <vt:lpstr>Swapping out hardware for a model</vt:lpstr>
      <vt:lpstr>Advantages of Hardware in the Loop (HWIL) Integrated Testing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Alternating Between Software Models and Real Hardware in the System Integration Lab for the Incremental Development of the Space Launch System Program Avionics</dc:title>
  <dc:creator>Pickard, Matthew T. (MSFC-ES53)[ESSCA]</dc:creator>
  <cp:lastModifiedBy>Pickard, Matthew T. (MSFC-ES53)[ESSCA]</cp:lastModifiedBy>
  <cp:revision>8</cp:revision>
  <dcterms:created xsi:type="dcterms:W3CDTF">2020-10-02T11:38:07Z</dcterms:created>
  <dcterms:modified xsi:type="dcterms:W3CDTF">2020-10-15T13:51:20Z</dcterms:modified>
</cp:coreProperties>
</file>