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949" r:id="rId3"/>
    <p:sldId id="955" r:id="rId4"/>
    <p:sldId id="356" r:id="rId5"/>
    <p:sldId id="259" r:id="rId6"/>
    <p:sldId id="257" r:id="rId7"/>
    <p:sldId id="952" r:id="rId8"/>
    <p:sldId id="954" r:id="rId9"/>
    <p:sldId id="95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83"/>
  </p:normalViewPr>
  <p:slideViewPr>
    <p:cSldViewPr snapToGrid="0" snapToObjects="1">
      <p:cViewPr varScale="1">
        <p:scale>
          <a:sx n="128" d="100"/>
          <a:sy n="128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77C38F-3001-3545-8A58-BAEA58716673}" type="datetimeFigureOut">
              <a:rPr lang="en-US" smtClean="0"/>
              <a:t>10/16/20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63F5F-949A-0B45-B4AF-A0A86A03F1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948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4C2B7-5763-7446-808B-1AB3E35D1C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ABBCB0-65AC-9547-9AB8-B8E2227AD5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0C5AB1-24B1-8F4E-B77B-0B3C22AAE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6B0B-227B-6F4F-BFBC-F962AA0AB8BC}" type="datetimeFigureOut">
              <a:rPr lang="en-US" smtClean="0"/>
              <a:t>10/16/20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A812C-E70D-DC4A-B64E-3D4763892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6F899-E483-B648-9C3F-8E41EA43F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A81C7-93A2-6645-BEF1-A0E5B7110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077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17DE8-3384-EA42-8723-6341CF52D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54071F-67F2-5F46-B862-44B71508C5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EE297-4592-8247-9345-3A20E4AA3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6B0B-227B-6F4F-BFBC-F962AA0AB8BC}" type="datetimeFigureOut">
              <a:rPr lang="en-US" smtClean="0"/>
              <a:t>10/16/20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AD98C9-C74F-EC44-919D-272530603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5058E-1996-6547-8D37-763679EB7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A81C7-93A2-6645-BEF1-A0E5B7110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07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E67697-6DC6-3540-9A10-CBEB3A10A1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7DDC60-A8F5-7244-833A-3BD2273C4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9DCCF-0A6A-2C46-9D18-89C80D60D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6B0B-227B-6F4F-BFBC-F962AA0AB8BC}" type="datetimeFigureOut">
              <a:rPr lang="en-US" smtClean="0"/>
              <a:t>10/16/20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20E21C-D136-9946-9552-012846E60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88418-92B6-5E4C-B056-8FC08B43F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A81C7-93A2-6645-BEF1-A0E5B7110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32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50C81-A0ED-1A42-9453-C0226369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1FEA4-4E27-EA4F-9FE9-BCA3F5C1B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2206AD-5870-534A-B8A1-6A0934FE1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6B0B-227B-6F4F-BFBC-F962AA0AB8BC}" type="datetimeFigureOut">
              <a:rPr lang="en-US" smtClean="0"/>
              <a:t>10/16/20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E80DB-0DD6-B54C-95EC-E4C3BCB6B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2A619-3889-CB48-9FC1-D521696A1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A81C7-93A2-6645-BEF1-A0E5B7110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54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C747A-C2F5-F645-9882-2593F1CBA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CCD61-721D-EF4C-A880-B817668F80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C12B0-D2F5-E147-AAEF-2A092565F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6B0B-227B-6F4F-BFBC-F962AA0AB8BC}" type="datetimeFigureOut">
              <a:rPr lang="en-US" smtClean="0"/>
              <a:t>10/16/20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E405B3-E51E-F945-97E0-6CC061629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6C440-F4A9-E64E-B2FC-C7BC63355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A81C7-93A2-6645-BEF1-A0E5B7110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26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11DF4-1F49-C341-88D9-378A04116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2CE62-8928-A14F-8501-9C3428022F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1ADFF8-E69D-BC4B-A62A-1067D1620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ACF9E0-B574-1F48-87F3-36384F6E5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6B0B-227B-6F4F-BFBC-F962AA0AB8BC}" type="datetimeFigureOut">
              <a:rPr lang="en-US" smtClean="0"/>
              <a:t>10/16/20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10BB71-518A-4F44-B0E3-1CB94DB87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5C0E7-A2DC-044C-A918-854F87F67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A81C7-93A2-6645-BEF1-A0E5B7110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916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72D99-1234-D14C-9C2A-67009BD8D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50AEFF-FBFE-7F46-BB96-A08D78199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EB0A9D-523E-A747-B847-CBC5C27BDC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18CA44-F01C-4644-B3A3-E9A22CB021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6AFE5F-4616-F64C-98AF-7C93EA25DD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947353-A50E-C84A-85E2-1E4829197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6B0B-227B-6F4F-BFBC-F962AA0AB8BC}" type="datetimeFigureOut">
              <a:rPr lang="en-US" smtClean="0"/>
              <a:t>10/16/20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361E9A-58FB-3343-88C6-C51F74CBD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7EDEC6-C5E6-7A43-903A-255D012F2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A81C7-93A2-6645-BEF1-A0E5B7110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988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6FE55-D7FD-6442-B880-8AC1D9940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B6C744-A20E-B149-BFD9-E5CA3881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6B0B-227B-6F4F-BFBC-F962AA0AB8BC}" type="datetimeFigureOut">
              <a:rPr lang="en-US" smtClean="0"/>
              <a:t>10/16/20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AEE7F6-EAAF-A147-B010-F4565374A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655CFF-21A0-9D44-8103-7426641BE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A81C7-93A2-6645-BEF1-A0E5B7110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19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F3620E-5C7A-7244-8F33-4694FA6CE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6B0B-227B-6F4F-BFBC-F962AA0AB8BC}" type="datetimeFigureOut">
              <a:rPr lang="en-US" smtClean="0"/>
              <a:t>10/16/20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216649-C547-344E-B7D7-908C101DF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45233-9B78-2C4B-935E-D535C6495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A81C7-93A2-6645-BEF1-A0E5B7110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44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DD8B0-3001-C145-AE5E-4E8E14105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9A008-20A8-BB4A-92C2-32F057EBF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1D98B4-967B-8A45-932C-84FA8E9F7E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1EA04D-FF05-BF48-A745-EE906870D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6B0B-227B-6F4F-BFBC-F962AA0AB8BC}" type="datetimeFigureOut">
              <a:rPr lang="en-US" smtClean="0"/>
              <a:t>10/16/20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8058B-9AA6-864F-B0B1-D8544C8C0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F88D80-3241-9B44-A5CC-9D2634DCC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A81C7-93A2-6645-BEF1-A0E5B7110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01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B80CB-0AAF-8D4F-A3F0-FA9868245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5E21BC-021E-5D49-BBC9-35AD34851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1B07BF-F98D-1242-905C-6B980C2AA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C62150-640C-A443-8AD1-ECC258392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A6B0B-227B-6F4F-BFBC-F962AA0AB8BC}" type="datetimeFigureOut">
              <a:rPr lang="en-US" smtClean="0"/>
              <a:t>10/16/20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4DB39E-C1BA-B94A-B566-1DC71EC53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D4A3DB-DD57-F04F-A71C-03B150CC6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A81C7-93A2-6645-BEF1-A0E5B7110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675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4DA468-6D5D-5847-B583-9A586CE0E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64CC86-A803-FF4B-94ED-05435E364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7D990-BD48-8945-8445-35F9F7C9F9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A6B0B-227B-6F4F-BFBC-F962AA0AB8BC}" type="datetimeFigureOut">
              <a:rPr lang="en-US" smtClean="0"/>
              <a:t>10/16/20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EF4C9-D060-1B49-8B8D-2B55AAC28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2C52CE-4DFF-1E4C-978B-AF3643568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A81C7-93A2-6645-BEF1-A0E5B71106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874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nasa/PyAMPR/" TargetMode="External"/><Relationship Id="rId2" Type="http://schemas.openxmlformats.org/officeDocument/2006/relationships/hyperlink" Target="https://ghrc.nsstc.nasa.gov/home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hyperlink" Target="mailto:timothy.j.lang@nasa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5F2EC66-FC0B-4A4D-82EE-02EA42EFD2E6}"/>
              </a:ext>
            </a:extLst>
          </p:cNvPr>
          <p:cNvSpPr txBox="1"/>
          <p:nvPr/>
        </p:nvSpPr>
        <p:spPr>
          <a:xfrm>
            <a:off x="562707" y="410306"/>
            <a:ext cx="957775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Advanced Microwave Precipitation Radiometer (AMPR) observations during IMPACTS 2020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400" dirty="0"/>
              <a:t>Timothy J. Lang</a:t>
            </a:r>
          </a:p>
          <a:p>
            <a:r>
              <a:rPr lang="en-US" sz="2400" i="1" dirty="0"/>
              <a:t>NASA Marshall Space Flight Center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20B8C2-47BF-8F44-89C1-944FA1F80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6227" y="3429000"/>
            <a:ext cx="2878357" cy="28623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F34F1F-14A7-894E-9C92-B590554FD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210" y="3565643"/>
            <a:ext cx="3283951" cy="272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23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30240" y="972514"/>
            <a:ext cx="6971514" cy="5647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  <a:defRPr/>
            </a:pPr>
            <a:r>
              <a:rPr lang="en-US" b="1" u="sng" dirty="0">
                <a:solidFill>
                  <a:srgbClr val="000000"/>
                </a:solidFill>
                <a:cs typeface="Arial" panose="020B0604020202020204" pitchFamily="34" charset="0"/>
              </a:rPr>
              <a:t>Instrument name /team:</a:t>
            </a:r>
            <a:r>
              <a:rPr lang="en-US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300"/>
              </a:spcAft>
              <a:defRPr/>
            </a:pPr>
            <a:r>
              <a:rPr lang="en-US" b="1" dirty="0">
                <a:solidFill>
                  <a:srgbClr val="FF0000"/>
                </a:solidFill>
                <a:cs typeface="Arial" panose="020B0604020202020204" pitchFamily="34" charset="0"/>
              </a:rPr>
              <a:t>AMPR</a:t>
            </a:r>
            <a:r>
              <a:rPr lang="en-US" dirty="0">
                <a:solidFill>
                  <a:srgbClr val="FF0000"/>
                </a:solidFill>
                <a:cs typeface="Arial" panose="020B0604020202020204" pitchFamily="34" charset="0"/>
              </a:rPr>
              <a:t> (Advanced Microwave Precipitation Radiometer) </a:t>
            </a:r>
          </a:p>
          <a:p>
            <a:pPr>
              <a:spcAft>
                <a:spcPts val="300"/>
              </a:spcAft>
              <a:defRPr/>
            </a:pPr>
            <a:r>
              <a:rPr lang="en-US" dirty="0">
                <a:solidFill>
                  <a:srgbClr val="FF0000"/>
                </a:solidFill>
                <a:cs typeface="Arial" panose="020B0604020202020204" pitchFamily="34" charset="0"/>
              </a:rPr>
              <a:t>Team: Timothy Lang (PI), Paul Meyer (PM), Eric Cantrell, Max Vankeuren, Doug Huie, Amanda Richter, Corey Amiot, Sayak Biswas, Sue O’Brien, Tom Phillips, Mark James, Chris Anthony</a:t>
            </a:r>
          </a:p>
          <a:p>
            <a:pPr>
              <a:spcAft>
                <a:spcPts val="300"/>
              </a:spcAft>
              <a:defRPr/>
            </a:pPr>
            <a:endParaRPr lang="en-US" sz="2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300"/>
              </a:spcAft>
              <a:defRPr/>
            </a:pPr>
            <a:r>
              <a:rPr lang="en-US" b="1" u="sng" dirty="0">
                <a:solidFill>
                  <a:srgbClr val="000000"/>
                </a:solidFill>
                <a:cs typeface="Arial" panose="020B0604020202020204" pitchFamily="34" charset="0"/>
              </a:rPr>
              <a:t>1) What does AMPR measure?</a:t>
            </a:r>
            <a:r>
              <a:rPr lang="en-US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</a:p>
          <a:p>
            <a:pPr marL="174625" indent="-174625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cs typeface="Arial" panose="020B0604020202020204" pitchFamily="34" charset="0"/>
              </a:rPr>
              <a:t>Passive microwave radiometer – Retrieve surface emission, cloud liquid water, ice water path, water vapor, ocean wind speeds, etc.</a:t>
            </a:r>
          </a:p>
          <a:p>
            <a:pPr marL="174625" indent="-174625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cs typeface="Arial" panose="020B0604020202020204" pitchFamily="34" charset="0"/>
              </a:rPr>
              <a:t>Four frequencies - 10.7, 19.35, 37.1, 85.5 GHz, with 2 variable polarization channels apiece (Channel A: V -&gt; H and Channel B: H -&gt; V)</a:t>
            </a:r>
          </a:p>
          <a:p>
            <a:pPr marL="174625" indent="-174625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0000"/>
                </a:solidFill>
                <a:cs typeface="Arial" panose="020B0604020202020204" pitchFamily="34" charset="0"/>
              </a:rPr>
              <a:t>Cross-track scanning (can also do nadir staring)</a:t>
            </a:r>
          </a:p>
          <a:p>
            <a:pPr marL="174625" indent="-174625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  <a:defRPr/>
            </a:pPr>
            <a:r>
              <a:rPr lang="en-US" b="1" u="sng" dirty="0"/>
              <a:t>2) What science role is AMPR playing in IMPACTS?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Objective 1: Characterize the spatial/temporal scales/structures of snowbands - Precipitation horizontal structure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Together with CoSMIR, provide coverage of 10-183 GHz microwave channel range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Low frequencies provided by AMPR especially valuable over water</a:t>
            </a:r>
          </a:p>
        </p:txBody>
      </p:sp>
      <p:pic>
        <p:nvPicPr>
          <p:cNvPr id="8" name="Picture 7" descr="IMG_20120627_070944.jpg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2" r="5137"/>
          <a:stretch/>
        </p:blipFill>
        <p:spPr>
          <a:xfrm>
            <a:off x="690826" y="1030312"/>
            <a:ext cx="3330281" cy="2913429"/>
          </a:xfrm>
          <a:prstGeom prst="rect">
            <a:avLst/>
          </a:prstGeom>
        </p:spPr>
      </p:pic>
      <p:pic>
        <p:nvPicPr>
          <p:cNvPr id="9" name="Picture 8" descr="DSC_014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26" y="4100129"/>
            <a:ext cx="3330281" cy="220577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69512" y="58165"/>
            <a:ext cx="4976281" cy="869197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6778006" y="261930"/>
            <a:ext cx="2681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Arial" charset="0"/>
                <a:ea typeface="Arial" charset="0"/>
                <a:cs typeface="Arial" charset="0"/>
              </a:rPr>
              <a:t>IMPACTS ER-2 Payload</a:t>
            </a:r>
          </a:p>
        </p:txBody>
      </p:sp>
    </p:spTree>
    <p:extLst>
      <p:ext uri="{BB962C8B-B14F-4D97-AF65-F5344CB8AC3E}">
        <p14:creationId xmlns:p14="http://schemas.microsoft.com/office/powerpoint/2010/main" val="1536184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id="{8A8BC8D7-0ABC-BB42-9C63-7457B3A787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6886491"/>
              </p:ext>
            </p:extLst>
          </p:nvPr>
        </p:nvGraphicFramePr>
        <p:xfrm>
          <a:off x="175160" y="4593294"/>
          <a:ext cx="6928443" cy="2173266"/>
        </p:xfrm>
        <a:graphic>
          <a:graphicData uri="http://schemas.openxmlformats.org/drawingml/2006/table">
            <a:tbl>
              <a:tblPr/>
              <a:tblGrid>
                <a:gridCol w="2979230">
                  <a:extLst>
                    <a:ext uri="{9D8B030D-6E8A-4147-A177-3AD203B41FA5}">
                      <a16:colId xmlns:a16="http://schemas.microsoft.com/office/drawing/2014/main" val="2504940898"/>
                    </a:ext>
                  </a:extLst>
                </a:gridCol>
                <a:gridCol w="969982">
                  <a:extLst>
                    <a:ext uri="{9D8B030D-6E8A-4147-A177-3AD203B41FA5}">
                      <a16:colId xmlns:a16="http://schemas.microsoft.com/office/drawing/2014/main" val="3703635846"/>
                    </a:ext>
                  </a:extLst>
                </a:gridCol>
                <a:gridCol w="969982">
                  <a:extLst>
                    <a:ext uri="{9D8B030D-6E8A-4147-A177-3AD203B41FA5}">
                      <a16:colId xmlns:a16="http://schemas.microsoft.com/office/drawing/2014/main" val="1027562459"/>
                    </a:ext>
                  </a:extLst>
                </a:gridCol>
                <a:gridCol w="1108551">
                  <a:extLst>
                    <a:ext uri="{9D8B030D-6E8A-4147-A177-3AD203B41FA5}">
                      <a16:colId xmlns:a16="http://schemas.microsoft.com/office/drawing/2014/main" val="1743137189"/>
                    </a:ext>
                  </a:extLst>
                </a:gridCol>
                <a:gridCol w="900698">
                  <a:extLst>
                    <a:ext uri="{9D8B030D-6E8A-4147-A177-3AD203B41FA5}">
                      <a16:colId xmlns:a16="http://schemas.microsoft.com/office/drawing/2014/main" val="1924226970"/>
                    </a:ext>
                  </a:extLst>
                </a:gridCol>
              </a:tblGrid>
              <a:tr h="24147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Channel Center Frequency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85.5GHz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37.1GHz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19.35GHz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10.7GHz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4672694"/>
                  </a:ext>
                </a:extLst>
              </a:tr>
              <a:tr h="24147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Polarization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A/B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A/B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A/B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A/B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80967"/>
                  </a:ext>
                </a:extLst>
              </a:tr>
              <a:tr h="24147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Pre-Detection Bandwidth (MHz)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1400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900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240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338597"/>
                  </a:ext>
                </a:extLst>
              </a:tr>
              <a:tr h="24147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Integration Time (ms)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2053947"/>
                  </a:ext>
                </a:extLst>
              </a:tr>
              <a:tr h="241474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Horn Type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SSM/I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SSM/I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SSM/I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GTRI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77371"/>
                  </a:ext>
                </a:extLst>
              </a:tr>
              <a:tr h="241474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Lens Diameter (inches)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5.3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5.3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5.3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9.7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43314"/>
                  </a:ext>
                </a:extLst>
              </a:tr>
              <a:tr h="241474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Beam width (degrees)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1.8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4.2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8.0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8.0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8246911"/>
                  </a:ext>
                </a:extLst>
              </a:tr>
              <a:tr h="482948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Footprint (km) [@20 km ER-2 alt. 500kts]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0.64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1.48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2.78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2.78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324167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CC3174C-2B26-D341-92A8-B16E7DB0F132}"/>
              </a:ext>
            </a:extLst>
          </p:cNvPr>
          <p:cNvSpPr txBox="1"/>
          <p:nvPr/>
        </p:nvSpPr>
        <p:spPr>
          <a:xfrm>
            <a:off x="6784544" y="306950"/>
            <a:ext cx="1181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NASA ER-2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C0D5C33-B0C8-5245-B62A-D3E541965E9D}"/>
              </a:ext>
            </a:extLst>
          </p:cNvPr>
          <p:cNvGrpSpPr>
            <a:grpSpLocks noChangeAspect="1"/>
          </p:cNvGrpSpPr>
          <p:nvPr/>
        </p:nvGrpSpPr>
        <p:grpSpPr>
          <a:xfrm>
            <a:off x="2356722" y="1292710"/>
            <a:ext cx="4746881" cy="3228430"/>
            <a:chOff x="121914" y="647420"/>
            <a:chExt cx="5601314" cy="380954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9C78D4E-2A1D-B845-82BA-B428E65537CC}"/>
                </a:ext>
              </a:extLst>
            </p:cNvPr>
            <p:cNvGrpSpPr/>
            <p:nvPr/>
          </p:nvGrpSpPr>
          <p:grpSpPr>
            <a:xfrm>
              <a:off x="174174" y="752575"/>
              <a:ext cx="5549054" cy="3704388"/>
              <a:chOff x="174174" y="752575"/>
              <a:chExt cx="5549054" cy="3704388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FA54E37-47A6-3D4D-9C56-E03B947544AC}"/>
                  </a:ext>
                </a:extLst>
              </p:cNvPr>
              <p:cNvGrpSpPr/>
              <p:nvPr/>
            </p:nvGrpSpPr>
            <p:grpSpPr>
              <a:xfrm>
                <a:off x="174174" y="752575"/>
                <a:ext cx="5549054" cy="3704388"/>
                <a:chOff x="174174" y="595819"/>
                <a:chExt cx="5549054" cy="3704388"/>
              </a:xfrm>
            </p:grpSpPr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6DB78DD9-0C77-F54D-B6F0-003B165C3C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747" t="16278" r="24031" b="20270"/>
                <a:stretch/>
              </p:blipFill>
              <p:spPr>
                <a:xfrm flipH="1">
                  <a:off x="174174" y="655876"/>
                  <a:ext cx="3737042" cy="3610351"/>
                </a:xfrm>
                <a:prstGeom prst="rect">
                  <a:avLst/>
                </a:prstGeom>
              </p:spPr>
            </p:pic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EC38290B-662A-3B47-965D-878A3DA5F6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761" t="7968" r="4853" b="7714"/>
                <a:stretch/>
              </p:blipFill>
              <p:spPr>
                <a:xfrm rot="5400000">
                  <a:off x="3925734" y="357810"/>
                  <a:ext cx="1537203" cy="2013221"/>
                </a:xfrm>
                <a:prstGeom prst="rect">
                  <a:avLst/>
                </a:prstGeom>
              </p:spPr>
            </p:pic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C174B3DA-0FA9-0049-92DF-7B4FFF94E149}"/>
                    </a:ext>
                  </a:extLst>
                </p:cNvPr>
                <p:cNvSpPr txBox="1"/>
                <p:nvPr/>
              </p:nvSpPr>
              <p:spPr>
                <a:xfrm>
                  <a:off x="3955782" y="2146929"/>
                  <a:ext cx="125707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SSMI MFFH</a:t>
                  </a: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1130C3C9-C46A-7C42-B91E-83984ED10C65}"/>
                    </a:ext>
                  </a:extLst>
                </p:cNvPr>
                <p:cNvSpPr txBox="1"/>
                <p:nvPr/>
              </p:nvSpPr>
              <p:spPr>
                <a:xfrm>
                  <a:off x="3580944" y="3900714"/>
                  <a:ext cx="2142284" cy="3994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/>
                    <a:t>GTRI 10.7 GHz horn</a:t>
                  </a:r>
                </a:p>
              </p:txBody>
            </p:sp>
            <p:cxnSp>
              <p:nvCxnSpPr>
                <p:cNvPr id="14" name="Straight Arrow Connector 13">
                  <a:extLst>
                    <a:ext uri="{FF2B5EF4-FFF2-40B4-BE49-F238E27FC236}">
                      <a16:creationId xmlns:a16="http://schemas.microsoft.com/office/drawing/2014/main" id="{5BA4FF2E-01D0-554B-89B5-47F988C8BF0A}"/>
                    </a:ext>
                  </a:extLst>
                </p:cNvPr>
                <p:cNvCxnSpPr>
                  <a:endCxn id="15" idx="2"/>
                </p:cNvCxnSpPr>
                <p:nvPr/>
              </p:nvCxnSpPr>
              <p:spPr>
                <a:xfrm>
                  <a:off x="2934443" y="2988262"/>
                  <a:ext cx="846951" cy="266019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F8973925-652E-3541-A021-F6DB1C1870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6903" t="11939" r="26489" b="41873"/>
                <a:stretch/>
              </p:blipFill>
              <p:spPr>
                <a:xfrm rot="5400000">
                  <a:off x="3985924" y="2325638"/>
                  <a:ext cx="1448224" cy="1857285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  <p:cxnSp>
              <p:nvCxnSpPr>
                <p:cNvPr id="16" name="Straight Arrow Connector 15">
                  <a:extLst>
                    <a:ext uri="{FF2B5EF4-FFF2-40B4-BE49-F238E27FC236}">
                      <a16:creationId xmlns:a16="http://schemas.microsoft.com/office/drawing/2014/main" id="{9FF01F73-E696-5C4B-BBBC-D9266DA888B6}"/>
                    </a:ext>
                  </a:extLst>
                </p:cNvPr>
                <p:cNvCxnSpPr/>
                <p:nvPr/>
              </p:nvCxnSpPr>
              <p:spPr>
                <a:xfrm flipV="1">
                  <a:off x="2888418" y="1758182"/>
                  <a:ext cx="1067363" cy="571487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775D8759-F8E7-D744-B511-46E4D1FB1818}"/>
                  </a:ext>
                </a:extLst>
              </p:cNvPr>
              <p:cNvCxnSpPr/>
              <p:nvPr/>
            </p:nvCxnSpPr>
            <p:spPr>
              <a:xfrm>
                <a:off x="1955608" y="3587931"/>
                <a:ext cx="98323" cy="43315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3FADB3-90AC-0C49-8AEF-D4CB73EF40F8}"/>
                  </a:ext>
                </a:extLst>
              </p:cNvPr>
              <p:cNvSpPr txBox="1"/>
              <p:nvPr/>
            </p:nvSpPr>
            <p:spPr>
              <a:xfrm>
                <a:off x="1534969" y="4021088"/>
                <a:ext cx="165000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Mirror reflector</a:t>
                </a:r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0E19E97-BC23-DB47-8678-C4B2672CF017}"/>
                </a:ext>
              </a:extLst>
            </p:cNvPr>
            <p:cNvSpPr/>
            <p:nvPr/>
          </p:nvSpPr>
          <p:spPr>
            <a:xfrm>
              <a:off x="121914" y="647420"/>
              <a:ext cx="5579032" cy="3795637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83B4865-3911-8945-A38B-1F7604A7A1B0}"/>
              </a:ext>
            </a:extLst>
          </p:cNvPr>
          <p:cNvGrpSpPr>
            <a:grpSpLocks noChangeAspect="1"/>
          </p:cNvGrpSpPr>
          <p:nvPr/>
        </p:nvGrpSpPr>
        <p:grpSpPr>
          <a:xfrm>
            <a:off x="7201824" y="1834317"/>
            <a:ext cx="4186343" cy="4267790"/>
            <a:chOff x="5075865" y="2495033"/>
            <a:chExt cx="3439485" cy="350640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85F0122-A212-6A4E-9E6E-86DB47DC647C}"/>
                </a:ext>
              </a:extLst>
            </p:cNvPr>
            <p:cNvGrpSpPr/>
            <p:nvPr/>
          </p:nvGrpSpPr>
          <p:grpSpPr>
            <a:xfrm>
              <a:off x="5075865" y="2495033"/>
              <a:ext cx="3439485" cy="3506402"/>
              <a:chOff x="5692904" y="199665"/>
              <a:chExt cx="3439485" cy="3506402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045B625E-FE08-3E4F-B813-E9F9BDBFDC28}"/>
                  </a:ext>
                </a:extLst>
              </p:cNvPr>
              <p:cNvGrpSpPr/>
              <p:nvPr/>
            </p:nvGrpSpPr>
            <p:grpSpPr>
              <a:xfrm>
                <a:off x="5692904" y="222781"/>
                <a:ext cx="3413912" cy="3483285"/>
                <a:chOff x="5692904" y="222781"/>
                <a:chExt cx="3413912" cy="3483285"/>
              </a:xfrm>
            </p:grpSpPr>
            <p:pic>
              <p:nvPicPr>
                <p:cNvPr id="22" name="Picture 21">
                  <a:extLst>
                    <a:ext uri="{FF2B5EF4-FFF2-40B4-BE49-F238E27FC236}">
                      <a16:creationId xmlns:a16="http://schemas.microsoft.com/office/drawing/2014/main" id="{13E641C8-63AE-E744-B957-441A73FA88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5700951" y="1450233"/>
                  <a:ext cx="3405865" cy="2255833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pic>
              <p:nvPicPr>
                <p:cNvPr id="23" name="Picture 22">
                  <a:extLst>
                    <a:ext uri="{FF2B5EF4-FFF2-40B4-BE49-F238E27FC236}">
                      <a16:creationId xmlns:a16="http://schemas.microsoft.com/office/drawing/2014/main" id="{0F511966-5A82-1B4A-9D48-050CA5A8A00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2091" t="34797" r="3430" b="20325"/>
                <a:stretch/>
              </p:blipFill>
              <p:spPr>
                <a:xfrm>
                  <a:off x="5692904" y="222781"/>
                  <a:ext cx="3413912" cy="1201192"/>
                </a:xfrm>
                <a:prstGeom prst="rect">
                  <a:avLst/>
                </a:prstGeom>
              </p:spPr>
            </p:pic>
            <p:cxnSp>
              <p:nvCxnSpPr>
                <p:cNvPr id="24" name="Straight Arrow Connector 23">
                  <a:extLst>
                    <a:ext uri="{FF2B5EF4-FFF2-40B4-BE49-F238E27FC236}">
                      <a16:creationId xmlns:a16="http://schemas.microsoft.com/office/drawing/2014/main" id="{B9EAF724-22F0-9B4E-AB4B-39B7B2CBE30F}"/>
                    </a:ext>
                  </a:extLst>
                </p:cNvPr>
                <p:cNvCxnSpPr/>
                <p:nvPr/>
              </p:nvCxnSpPr>
              <p:spPr>
                <a:xfrm flipV="1">
                  <a:off x="7598942" y="1072478"/>
                  <a:ext cx="360692" cy="916738"/>
                </a:xfrm>
                <a:prstGeom prst="straightConnector1">
                  <a:avLst/>
                </a:prstGeom>
                <a:ln w="28575">
                  <a:solidFill>
                    <a:srgbClr val="FF0000"/>
                  </a:solidFill>
                  <a:tailEnd type="triangle"/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D378BD9-F9D6-B94D-87E1-4F9D1E65F8AB}"/>
                  </a:ext>
                </a:extLst>
              </p:cNvPr>
              <p:cNvSpPr/>
              <p:nvPr/>
            </p:nvSpPr>
            <p:spPr>
              <a:xfrm>
                <a:off x="5700951" y="199665"/>
                <a:ext cx="3431438" cy="3506402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7D8E3F-082E-B64B-92BE-2741C5F07938}"/>
                </a:ext>
              </a:extLst>
            </p:cNvPr>
            <p:cNvSpPr txBox="1"/>
            <p:nvPr/>
          </p:nvSpPr>
          <p:spPr>
            <a:xfrm>
              <a:off x="6245113" y="2573666"/>
              <a:ext cx="11816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NASA ER-2</a:t>
              </a:r>
            </a:p>
          </p:txBody>
        </p:sp>
      </p:grpSp>
      <p:pic>
        <p:nvPicPr>
          <p:cNvPr id="26" name="Picture 4" descr="https://weather.msfc.nasa.gov/ampr/images/banner.jpg">
            <a:extLst>
              <a:ext uri="{FF2B5EF4-FFF2-40B4-BE49-F238E27FC236}">
                <a16:creationId xmlns:a16="http://schemas.microsoft.com/office/drawing/2014/main" id="{D107A9C9-DA05-364E-A351-43F63BC2F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349" y="91440"/>
            <a:ext cx="6689301" cy="1145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025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823E36-EB4B-9F4A-97FA-81E7EB59EE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48" t="5775" r="5582" b="8587"/>
          <a:stretch/>
        </p:blipFill>
        <p:spPr>
          <a:xfrm>
            <a:off x="6096000" y="1010414"/>
            <a:ext cx="5735634" cy="55837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ACA900A-B12A-D948-A966-76D8827FC6C3}"/>
              </a:ext>
            </a:extLst>
          </p:cNvPr>
          <p:cNvSpPr txBox="1">
            <a:spLocks/>
          </p:cNvSpPr>
          <p:nvPr/>
        </p:nvSpPr>
        <p:spPr>
          <a:xfrm>
            <a:off x="738555" y="2103625"/>
            <a:ext cx="5357445" cy="362914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60375" indent="-230188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+mn-lt"/>
            </a:endParaRPr>
          </a:p>
          <a:p>
            <a:pPr marL="460375" indent="-230188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AMPR flew on 10 IMPACTS 2020 transit and science flights (~61 hours of observations) </a:t>
            </a:r>
          </a:p>
          <a:p>
            <a:pPr marL="460375" indent="-230188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+mn-lt"/>
            </a:endParaRPr>
          </a:p>
          <a:p>
            <a:pPr marL="460375" indent="-230188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While AMPR’s primary science role in IMPACTS is for over-water flights, 37- &amp; 85-GHz channels also provided useful precipitation observations over land.</a:t>
            </a:r>
          </a:p>
          <a:p>
            <a:pPr marL="460375" indent="-230188" algn="l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  <a:latin typeface="+mn-lt"/>
            </a:endParaRPr>
          </a:p>
          <a:p>
            <a:pPr marL="460375" indent="-230188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AMPR supported a Global Precipitation Measurement (GPM) underflight on 2/1/2020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97F53F-52B5-1747-A54F-4481838C481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9512" y="58165"/>
            <a:ext cx="4976281" cy="869197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CE7853-5269-5440-AA3D-752383434E11}"/>
              </a:ext>
            </a:extLst>
          </p:cNvPr>
          <p:cNvSpPr txBox="1"/>
          <p:nvPr/>
        </p:nvSpPr>
        <p:spPr>
          <a:xfrm>
            <a:off x="1014778" y="1641960"/>
            <a:ext cx="4388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AMPR Overview – IMPACTS 2020</a:t>
            </a:r>
          </a:p>
        </p:txBody>
      </p:sp>
    </p:spTree>
    <p:extLst>
      <p:ext uri="{BB962C8B-B14F-4D97-AF65-F5344CB8AC3E}">
        <p14:creationId xmlns:p14="http://schemas.microsoft.com/office/powerpoint/2010/main" val="2478690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F31837-74D3-EE4B-8B9B-775C88FA0F3F}"/>
              </a:ext>
            </a:extLst>
          </p:cNvPr>
          <p:cNvSpPr txBox="1"/>
          <p:nvPr/>
        </p:nvSpPr>
        <p:spPr>
          <a:xfrm>
            <a:off x="1070244" y="1095810"/>
            <a:ext cx="9490858" cy="2696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0187">
              <a:lnSpc>
                <a:spcPct val="90000"/>
              </a:lnSpc>
            </a:pPr>
            <a:r>
              <a:rPr lang="en-US" sz="2800" b="1" dirty="0">
                <a:solidFill>
                  <a:srgbClr val="000000"/>
                </a:solidFill>
              </a:rPr>
              <a:t>AMPR Issues During IMPACTS 2021</a:t>
            </a:r>
          </a:p>
          <a:p>
            <a:pPr marL="460375" indent="-230188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460375" indent="-23018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Partial data loss occurred on two flights (1/18 &amp; 1/25) due to likely failure of Compact Flash (CF) card reader at altitude. Successfully mitigated afterward by switching to internal hard drive and archiving realtime data feed.</a:t>
            </a:r>
          </a:p>
          <a:p>
            <a:pPr marL="460375" indent="-230188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0000"/>
              </a:solidFill>
            </a:endParaRPr>
          </a:p>
          <a:p>
            <a:pPr marL="460375" indent="-230188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Significant noise occurred on the 37-GHz (B) channel, and minor noise was observed on the 85-GHz (B) channel. Noise is being mitigated during IMPACTS 2021 preparations. Both A channels for these frequencies were nominal.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13BED2-AEC5-B448-9505-D4F189CD61C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9512" y="58165"/>
            <a:ext cx="4976281" cy="869197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A91F27-71AC-EB4F-B9BA-85EDF92FC1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211" y="3890043"/>
            <a:ext cx="10374923" cy="283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19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896D4497-A324-B84E-9FF9-85A05FA1C2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607"/>
          <a:stretch/>
        </p:blipFill>
        <p:spPr>
          <a:xfrm>
            <a:off x="1658470" y="304800"/>
            <a:ext cx="8875059" cy="64048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455DA94-E61F-3E4D-9C8D-E841F37155CD}"/>
              </a:ext>
            </a:extLst>
          </p:cNvPr>
          <p:cNvSpPr txBox="1"/>
          <p:nvPr/>
        </p:nvSpPr>
        <p:spPr>
          <a:xfrm>
            <a:off x="231120" y="148302"/>
            <a:ext cx="4740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AMPR Highlights – 25  January 2020</a:t>
            </a:r>
          </a:p>
        </p:txBody>
      </p:sp>
    </p:spTree>
    <p:extLst>
      <p:ext uri="{BB962C8B-B14F-4D97-AF65-F5344CB8AC3E}">
        <p14:creationId xmlns:p14="http://schemas.microsoft.com/office/powerpoint/2010/main" val="3421363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E9C297-8FF1-4E4E-B86D-77B9DF938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957" y="785813"/>
            <a:ext cx="6390043" cy="49377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D69A2F-F978-9D4E-86D3-455F73F94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5813"/>
            <a:ext cx="6390042" cy="49377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F7D5B3-0D1C-714E-BFAC-8B6D2ECD29C9}"/>
              </a:ext>
            </a:extLst>
          </p:cNvPr>
          <p:cNvSpPr txBox="1"/>
          <p:nvPr/>
        </p:nvSpPr>
        <p:spPr>
          <a:xfrm>
            <a:off x="4099735" y="324148"/>
            <a:ext cx="46622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AMPR Highlights – 7 February 2020</a:t>
            </a:r>
          </a:p>
        </p:txBody>
      </p:sp>
    </p:spTree>
    <p:extLst>
      <p:ext uri="{BB962C8B-B14F-4D97-AF65-F5344CB8AC3E}">
        <p14:creationId xmlns:p14="http://schemas.microsoft.com/office/powerpoint/2010/main" val="1434396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9E3A21F5-CB5E-194C-A4A8-5B6EF484B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8470" y="0"/>
            <a:ext cx="887505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0E53A0-7325-624A-9BAB-FB729EC60E4E}"/>
              </a:ext>
            </a:extLst>
          </p:cNvPr>
          <p:cNvSpPr txBox="1"/>
          <p:nvPr/>
        </p:nvSpPr>
        <p:spPr>
          <a:xfrm>
            <a:off x="278012" y="160025"/>
            <a:ext cx="4817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AMPR Highlights – 27 February 2020</a:t>
            </a:r>
          </a:p>
        </p:txBody>
      </p:sp>
    </p:spTree>
    <p:extLst>
      <p:ext uri="{BB962C8B-B14F-4D97-AF65-F5344CB8AC3E}">
        <p14:creationId xmlns:p14="http://schemas.microsoft.com/office/powerpoint/2010/main" val="438518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8C4C485-5AEB-C444-A03E-88633C92099D}"/>
              </a:ext>
            </a:extLst>
          </p:cNvPr>
          <p:cNvSpPr txBox="1"/>
          <p:nvPr/>
        </p:nvSpPr>
        <p:spPr>
          <a:xfrm>
            <a:off x="1157719" y="1185780"/>
            <a:ext cx="9876561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AMPR Summary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AMPR observed precipitation signals on all nearly all IMPACTS 2020 flights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85 GHz and some 37 GHz overflights were useful for precip over land; lower frequencies indicate enhanced soil moisture or snow cover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All frequencies useful over water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Don’t use 37B or 85B channels without consulting MSFC first</a:t>
            </a:r>
          </a:p>
          <a:p>
            <a:endParaRPr lang="en-US" sz="2400" dirty="0"/>
          </a:p>
          <a:p>
            <a:r>
              <a:rPr lang="en-US" sz="2400" dirty="0"/>
              <a:t>AMPR self-describing, CF-compliant netCDF4 data available from GHRC DAAC:</a:t>
            </a:r>
          </a:p>
          <a:p>
            <a:r>
              <a:rPr lang="en-US" sz="2400" dirty="0">
                <a:hlinkClick r:id="rId2"/>
              </a:rPr>
              <a:t>https://ghrc.nsstc.nasa.gov/home/</a:t>
            </a:r>
            <a:endParaRPr lang="en-US" sz="2400" dirty="0"/>
          </a:p>
          <a:p>
            <a:r>
              <a:rPr lang="en-US" sz="2400" dirty="0"/>
              <a:t>AMPR software here:</a:t>
            </a:r>
          </a:p>
          <a:p>
            <a:r>
              <a:rPr lang="en-US" sz="2400" dirty="0">
                <a:hlinkClick r:id="rId3"/>
              </a:rPr>
              <a:t>https://github.com/nasa/PyAMPR/</a:t>
            </a:r>
            <a:endParaRPr lang="en-US" sz="2400" dirty="0"/>
          </a:p>
          <a:p>
            <a:r>
              <a:rPr lang="en-US" sz="2400" dirty="0"/>
              <a:t>PI contact:</a:t>
            </a:r>
          </a:p>
          <a:p>
            <a:r>
              <a:rPr lang="en-US" sz="2400" dirty="0">
                <a:hlinkClick r:id="rId4"/>
              </a:rPr>
              <a:t>timothy.j.lang@nasa.gov</a:t>
            </a: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2C1741-DF98-9843-9488-D4150B127D3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57719" y="282572"/>
            <a:ext cx="4976281" cy="8691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6409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559</Words>
  <Application>Microsoft Macintosh PowerPoint</Application>
  <PresentationFormat>Widescreen</PresentationFormat>
  <Paragraphs>93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Lang, Timothy J. (MSFC-ST11)</dc:creator>
  <cp:lastModifiedBy>Lang, Timothy J. (MSFC-ST11)</cp:lastModifiedBy>
  <cp:revision>17</cp:revision>
  <dcterms:created xsi:type="dcterms:W3CDTF">2020-07-16T12:40:37Z</dcterms:created>
  <dcterms:modified xsi:type="dcterms:W3CDTF">2020-10-16T12:52:40Z</dcterms:modified>
</cp:coreProperties>
</file>