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handoutMasterIdLst>
    <p:handoutMasterId r:id="rId25"/>
  </p:handoutMasterIdLst>
  <p:sldIdLst>
    <p:sldId id="256" r:id="rId5"/>
    <p:sldId id="289" r:id="rId6"/>
    <p:sldId id="290" r:id="rId7"/>
    <p:sldId id="291" r:id="rId8"/>
    <p:sldId id="292" r:id="rId9"/>
    <p:sldId id="302" r:id="rId10"/>
    <p:sldId id="293" r:id="rId11"/>
    <p:sldId id="303" r:id="rId12"/>
    <p:sldId id="294" r:id="rId13"/>
    <p:sldId id="304" r:id="rId14"/>
    <p:sldId id="305" r:id="rId15"/>
    <p:sldId id="306" r:id="rId16"/>
    <p:sldId id="307" r:id="rId17"/>
    <p:sldId id="309" r:id="rId18"/>
    <p:sldId id="311" r:id="rId19"/>
    <p:sldId id="312" r:id="rId20"/>
    <p:sldId id="313" r:id="rId21"/>
    <p:sldId id="310" r:id="rId22"/>
    <p:sldId id="301" r:id="rId23"/>
  </p:sldIdLst>
  <p:sldSz cx="9601200" cy="7315200"/>
  <p:notesSz cx="7010400" cy="9296400"/>
  <p:defaultTextStyle>
    <a:defPPr>
      <a:defRPr lang="en-US"/>
    </a:defPPr>
    <a:lvl1pPr marL="0" algn="l" defTabSz="483306" rtl="0" eaLnBrk="1" latinLnBrk="0" hangingPunct="1">
      <a:defRPr sz="1903" kern="1200">
        <a:solidFill>
          <a:schemeClr val="tx1"/>
        </a:solidFill>
        <a:latin typeface="+mn-lt"/>
        <a:ea typeface="+mn-ea"/>
        <a:cs typeface="+mn-cs"/>
      </a:defRPr>
    </a:lvl1pPr>
    <a:lvl2pPr marL="483306" algn="l" defTabSz="483306" rtl="0" eaLnBrk="1" latinLnBrk="0" hangingPunct="1">
      <a:defRPr sz="1903" kern="1200">
        <a:solidFill>
          <a:schemeClr val="tx1"/>
        </a:solidFill>
        <a:latin typeface="+mn-lt"/>
        <a:ea typeface="+mn-ea"/>
        <a:cs typeface="+mn-cs"/>
      </a:defRPr>
    </a:lvl2pPr>
    <a:lvl3pPr marL="966612" algn="l" defTabSz="483306" rtl="0" eaLnBrk="1" latinLnBrk="0" hangingPunct="1">
      <a:defRPr sz="1903" kern="1200">
        <a:solidFill>
          <a:schemeClr val="tx1"/>
        </a:solidFill>
        <a:latin typeface="+mn-lt"/>
        <a:ea typeface="+mn-ea"/>
        <a:cs typeface="+mn-cs"/>
      </a:defRPr>
    </a:lvl3pPr>
    <a:lvl4pPr marL="1449918" algn="l" defTabSz="483306" rtl="0" eaLnBrk="1" latinLnBrk="0" hangingPunct="1">
      <a:defRPr sz="1903" kern="1200">
        <a:solidFill>
          <a:schemeClr val="tx1"/>
        </a:solidFill>
        <a:latin typeface="+mn-lt"/>
        <a:ea typeface="+mn-ea"/>
        <a:cs typeface="+mn-cs"/>
      </a:defRPr>
    </a:lvl4pPr>
    <a:lvl5pPr marL="1933224" algn="l" defTabSz="483306" rtl="0" eaLnBrk="1" latinLnBrk="0" hangingPunct="1">
      <a:defRPr sz="1903" kern="1200">
        <a:solidFill>
          <a:schemeClr val="tx1"/>
        </a:solidFill>
        <a:latin typeface="+mn-lt"/>
        <a:ea typeface="+mn-ea"/>
        <a:cs typeface="+mn-cs"/>
      </a:defRPr>
    </a:lvl5pPr>
    <a:lvl6pPr marL="2416531" algn="l" defTabSz="483306" rtl="0" eaLnBrk="1" latinLnBrk="0" hangingPunct="1">
      <a:defRPr sz="1903" kern="1200">
        <a:solidFill>
          <a:schemeClr val="tx1"/>
        </a:solidFill>
        <a:latin typeface="+mn-lt"/>
        <a:ea typeface="+mn-ea"/>
        <a:cs typeface="+mn-cs"/>
      </a:defRPr>
    </a:lvl6pPr>
    <a:lvl7pPr marL="2899837" algn="l" defTabSz="483306" rtl="0" eaLnBrk="1" latinLnBrk="0" hangingPunct="1">
      <a:defRPr sz="1903" kern="1200">
        <a:solidFill>
          <a:schemeClr val="tx1"/>
        </a:solidFill>
        <a:latin typeface="+mn-lt"/>
        <a:ea typeface="+mn-ea"/>
        <a:cs typeface="+mn-cs"/>
      </a:defRPr>
    </a:lvl7pPr>
    <a:lvl8pPr marL="3383143" algn="l" defTabSz="483306" rtl="0" eaLnBrk="1" latinLnBrk="0" hangingPunct="1">
      <a:defRPr sz="1903" kern="1200">
        <a:solidFill>
          <a:schemeClr val="tx1"/>
        </a:solidFill>
        <a:latin typeface="+mn-lt"/>
        <a:ea typeface="+mn-ea"/>
        <a:cs typeface="+mn-cs"/>
      </a:defRPr>
    </a:lvl8pPr>
    <a:lvl9pPr marL="3866449" algn="l" defTabSz="483306" rtl="0" eaLnBrk="1" latinLnBrk="0" hangingPunct="1">
      <a:defRPr sz="190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80" userDrawn="1">
          <p15:clr>
            <a:srgbClr val="A4A3A4"/>
          </p15:clr>
        </p15:guide>
        <p15:guide id="2" pos="304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eves, Scott (MSFC-HP27)[HOSC SERVICES CONTRACT]" initials="RS(SC" lastIdx="6" clrIdx="0">
    <p:extLst>
      <p:ext uri="{19B8F6BF-5375-455C-9EA6-DF929625EA0E}">
        <p15:presenceInfo xmlns:p15="http://schemas.microsoft.com/office/powerpoint/2012/main" userId="S-1-5-21-330711430-3775241029-4075259233-4603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6" autoAdjust="0"/>
    <p:restoredTop sz="90909" autoAdjust="0"/>
  </p:normalViewPr>
  <p:slideViewPr>
    <p:cSldViewPr snapToGrid="0" snapToObjects="1">
      <p:cViewPr varScale="1">
        <p:scale>
          <a:sx n="53" d="100"/>
          <a:sy n="53" d="100"/>
        </p:scale>
        <p:origin x="1626" y="60"/>
      </p:cViewPr>
      <p:guideLst>
        <p:guide orient="horz" pos="2280"/>
        <p:guide pos="3048"/>
      </p:guideLst>
    </p:cSldViewPr>
  </p:slideViewPr>
  <p:notesTextViewPr>
    <p:cViewPr>
      <p:scale>
        <a:sx n="100" d="100"/>
        <a:sy n="100" d="100"/>
      </p:scale>
      <p:origin x="0" y="0"/>
    </p:cViewPr>
  </p:notesTextViewPr>
  <p:notesViewPr>
    <p:cSldViewPr snapToGrid="0" snapToObjects="1" showGuides="1">
      <p:cViewPr varScale="1">
        <p:scale>
          <a:sx n="34" d="100"/>
          <a:sy n="34" d="100"/>
        </p:scale>
        <p:origin x="227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C36B915-9BBE-4A90-9511-4C9F9B6DF519}" type="datetimeFigureOut">
              <a:rPr lang="en-US" smtClean="0"/>
              <a:t>10/16/2020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0384D7A-D9A7-41DC-80E3-1BA41AE00AB6}" type="slidenum">
              <a:rPr lang="en-US" smtClean="0"/>
              <a:t>‹#›</a:t>
            </a:fld>
            <a:endParaRPr lang="en-US"/>
          </a:p>
        </p:txBody>
      </p:sp>
    </p:spTree>
    <p:extLst>
      <p:ext uri="{BB962C8B-B14F-4D97-AF65-F5344CB8AC3E}">
        <p14:creationId xmlns:p14="http://schemas.microsoft.com/office/powerpoint/2010/main" val="39668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C84D58B-812B-4BE9-8177-140594CC9B29}" type="datetimeFigureOut">
              <a:rPr lang="en-US" smtClean="0"/>
              <a:t>10/16/2020</a:t>
            </a:fld>
            <a:endParaRPr lang="en-US"/>
          </a:p>
        </p:txBody>
      </p:sp>
      <p:sp>
        <p:nvSpPr>
          <p:cNvPr id="4" name="Slide Image Placeholder 3"/>
          <p:cNvSpPr>
            <a:spLocks noGrp="1" noRot="1" noChangeAspect="1"/>
          </p:cNvSpPr>
          <p:nvPr>
            <p:ph type="sldImg" idx="2"/>
          </p:nvPr>
        </p:nvSpPr>
        <p:spPr>
          <a:xfrm>
            <a:off x="1446213" y="1162050"/>
            <a:ext cx="41179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DCF3B3A-B4B6-4D2A-864D-96BE3A19F021}" type="slidenum">
              <a:rPr lang="en-US" smtClean="0"/>
              <a:t>‹#›</a:t>
            </a:fld>
            <a:endParaRPr lang="en-US"/>
          </a:p>
        </p:txBody>
      </p:sp>
    </p:spTree>
    <p:extLst>
      <p:ext uri="{BB962C8B-B14F-4D97-AF65-F5344CB8AC3E}">
        <p14:creationId xmlns:p14="http://schemas.microsoft.com/office/powerpoint/2010/main" val="426949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272454"/>
            <a:ext cx="816102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40180" y="4145280"/>
            <a:ext cx="6720840" cy="18694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5" name="Footer Placeholder 4"/>
          <p:cNvSpPr>
            <a:spLocks noGrp="1"/>
          </p:cNvSpPr>
          <p:nvPr>
            <p:ph type="ftr" sz="quarter" idx="11"/>
          </p:nvPr>
        </p:nvSpPr>
        <p:spPr>
          <a:xfrm>
            <a:off x="3280410" y="6384896"/>
            <a:ext cx="3040380" cy="389467"/>
          </a:xfrm>
          <a:prstGeom prst="rect">
            <a:avLst/>
          </a:prstGeom>
        </p:spPr>
        <p:txBody>
          <a:bodyPr/>
          <a:lstStyle/>
          <a:p>
            <a:endParaRPr lang="en-US"/>
          </a:p>
        </p:txBody>
      </p:sp>
      <p:sp>
        <p:nvSpPr>
          <p:cNvPr id="6" name="Slide Number Placeholder 5"/>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pic>
        <p:nvPicPr>
          <p:cNvPr id="8" name="Picture 7" descr="title _chart.jpg"/>
          <p:cNvPicPr>
            <a:picLocks noChangeAspect="1"/>
          </p:cNvPicPr>
          <p:nvPr userDrawn="1"/>
        </p:nvPicPr>
        <p:blipFill>
          <a:blip r:embed="rId2"/>
          <a:stretch>
            <a:fillRect/>
          </a:stretch>
        </p:blipFill>
        <p:spPr>
          <a:xfrm>
            <a:off x="0" y="0"/>
            <a:ext cx="9601200" cy="7315200"/>
          </a:xfrm>
          <a:prstGeom prst="rect">
            <a:avLst/>
          </a:prstGeom>
        </p:spPr>
      </p:pic>
      <p:sp>
        <p:nvSpPr>
          <p:cNvPr id="21" name="Rectangle 20"/>
          <p:cNvSpPr/>
          <p:nvPr userDrawn="1"/>
        </p:nvSpPr>
        <p:spPr>
          <a:xfrm>
            <a:off x="8774234" y="0"/>
            <a:ext cx="826966" cy="70701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9448" y="1422798"/>
            <a:ext cx="8641080" cy="48276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5" name="Footer Placeholder 4"/>
          <p:cNvSpPr>
            <a:spLocks noGrp="1"/>
          </p:cNvSpPr>
          <p:nvPr>
            <p:ph type="ftr" sz="quarter" idx="11"/>
          </p:nvPr>
        </p:nvSpPr>
        <p:spPr>
          <a:xfrm>
            <a:off x="3280410" y="6384896"/>
            <a:ext cx="3040380" cy="389467"/>
          </a:xfrm>
          <a:prstGeom prst="rect">
            <a:avLst/>
          </a:prstGeom>
        </p:spPr>
        <p:txBody>
          <a:bodyPr/>
          <a:lstStyle/>
          <a:p>
            <a:endParaRPr lang="en-US"/>
          </a:p>
        </p:txBody>
      </p:sp>
      <p:sp>
        <p:nvSpPr>
          <p:cNvPr id="6" name="Slide Number Placeholder 5"/>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39158"/>
            <a:ext cx="2160270" cy="6241627"/>
          </a:xfrm>
        </p:spPr>
        <p:txBody>
          <a:bodyPr vert="eaVert">
            <a:normAutofit/>
          </a:bodyPr>
          <a:lstStyle>
            <a:lvl1pPr>
              <a:defRPr sz="2400"/>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80060" y="539158"/>
            <a:ext cx="6320790" cy="6241627"/>
          </a:xfrm>
        </p:spPr>
        <p:txBody>
          <a:bodyPr vert="eaVert"/>
          <a:lstStyle>
            <a:lvl1pPr>
              <a:defRPr sz="24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5" name="Footer Placeholder 4"/>
          <p:cNvSpPr>
            <a:spLocks noGrp="1"/>
          </p:cNvSpPr>
          <p:nvPr>
            <p:ph type="ftr" sz="quarter" idx="11"/>
          </p:nvPr>
        </p:nvSpPr>
        <p:spPr>
          <a:xfrm>
            <a:off x="3280410" y="6384896"/>
            <a:ext cx="3040380" cy="389467"/>
          </a:xfrm>
          <a:prstGeom prst="rect">
            <a:avLst/>
          </a:prstGeom>
        </p:spPr>
        <p:txBody>
          <a:bodyPr/>
          <a:lstStyle/>
          <a:p>
            <a:endParaRPr lang="en-US"/>
          </a:p>
        </p:txBody>
      </p:sp>
      <p:sp>
        <p:nvSpPr>
          <p:cNvPr id="6" name="Slide Number Placeholder 5"/>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0060" y="731520"/>
            <a:ext cx="8641080" cy="12192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80060" y="1706880"/>
            <a:ext cx="8641080" cy="4827694"/>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06777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txBox="1">
            <a:spLocks/>
          </p:cNvSpPr>
          <p:nvPr userDrawn="1"/>
        </p:nvSpPr>
        <p:spPr>
          <a:xfrm>
            <a:off x="1457864" y="7599"/>
            <a:ext cx="2501661" cy="77326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800" b="1" kern="1200">
                <a:solidFill>
                  <a:schemeClr val="tx1"/>
                </a:solidFill>
                <a:latin typeface="Arial"/>
                <a:ea typeface="+mj-ea"/>
                <a:cs typeface="Arial"/>
              </a:defRPr>
            </a:lvl1pPr>
          </a:lstStyle>
          <a:p>
            <a:pPr algn="l"/>
            <a:r>
              <a:rPr lang="en-US" dirty="0" smtClean="0"/>
              <a:t>HM-3597</a:t>
            </a:r>
            <a:endParaRPr lang="en-US" dirty="0">
              <a:solidFill>
                <a:srgbClr val="FF0000"/>
              </a:solidFill>
            </a:endParaRPr>
          </a:p>
        </p:txBody>
      </p:sp>
    </p:spTree>
    <p:extLst>
      <p:ext uri="{BB962C8B-B14F-4D97-AF65-F5344CB8AC3E}">
        <p14:creationId xmlns:p14="http://schemas.microsoft.com/office/powerpoint/2010/main" val="52601059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766339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2" name="Title 1"/>
          <p:cNvSpPr>
            <a:spLocks noGrp="1"/>
          </p:cNvSpPr>
          <p:nvPr>
            <p:ph type="title"/>
          </p:nvPr>
        </p:nvSpPr>
        <p:spPr>
          <a:xfrm>
            <a:off x="480060" y="292947"/>
            <a:ext cx="8641080" cy="1219200"/>
          </a:xfrm>
          <a:prstGeom prst="rect">
            <a:avLst/>
          </a:prstGeom>
        </p:spPr>
        <p:txBody>
          <a:bodyPr/>
          <a:lstStyle/>
          <a:p>
            <a:r>
              <a:rPr lang="en-US" smtClean="0"/>
              <a:t>Click to edit Master title style</a:t>
            </a:r>
            <a:endParaRPr lang="en-US" dirty="0"/>
          </a:p>
        </p:txBody>
      </p:sp>
    </p:spTree>
    <p:extLst>
      <p:ext uri="{BB962C8B-B14F-4D97-AF65-F5344CB8AC3E}">
        <p14:creationId xmlns:p14="http://schemas.microsoft.com/office/powerpoint/2010/main" val="3499055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93390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024552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014237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84674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380" y="1129239"/>
            <a:ext cx="9153765" cy="5631994"/>
          </a:xfrm>
        </p:spPr>
        <p:txBody>
          <a:bodyPr>
            <a:normAutofit/>
          </a:bodyPr>
          <a:lstStyle>
            <a:lvl1pPr>
              <a:defRPr sz="24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1"/>
          <p:cNvSpPr txBox="1">
            <a:spLocks/>
          </p:cNvSpPr>
          <p:nvPr userDrawn="1"/>
        </p:nvSpPr>
        <p:spPr>
          <a:xfrm>
            <a:off x="1457864" y="7599"/>
            <a:ext cx="2501661" cy="77326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800" b="1" kern="1200">
                <a:solidFill>
                  <a:schemeClr val="tx1"/>
                </a:solidFill>
                <a:latin typeface="Arial"/>
                <a:ea typeface="+mj-ea"/>
                <a:cs typeface="Arial"/>
              </a:defRPr>
            </a:lvl1pPr>
          </a:lstStyle>
          <a:p>
            <a:pPr algn="l"/>
            <a:endParaRPr lang="en-US" dirty="0">
              <a:solidFill>
                <a:srgbClr val="FF0000"/>
              </a:solidFill>
            </a:endParaRPr>
          </a:p>
        </p:txBody>
      </p:sp>
      <p:sp>
        <p:nvSpPr>
          <p:cNvPr id="8" name="Date Placeholder 7"/>
          <p:cNvSpPr>
            <a:spLocks noGrp="1"/>
          </p:cNvSpPr>
          <p:nvPr>
            <p:ph type="dt" sz="half" idx="10"/>
          </p:nvPr>
        </p:nvSpPr>
        <p:spPr>
          <a:xfrm>
            <a:off x="2560320" y="6081502"/>
            <a:ext cx="2240280" cy="389467"/>
          </a:xfrm>
          <a:prstGeom prst="rect">
            <a:avLst/>
          </a:prstGeom>
        </p:spPr>
        <p:txBody>
          <a:bodyPr/>
          <a:lstStyle>
            <a:lvl1pPr>
              <a:defRPr/>
            </a:lvl1pPr>
          </a:lstStyle>
          <a:p>
            <a:r>
              <a:rPr lang="en-US" dirty="0" smtClean="0"/>
              <a:t>03/15/2017</a:t>
            </a:r>
            <a:endParaRPr lang="en-US" dirty="0"/>
          </a:p>
        </p:txBody>
      </p:sp>
      <p:sp>
        <p:nvSpPr>
          <p:cNvPr id="10" name="Slide Number Placeholder 9"/>
          <p:cNvSpPr>
            <a:spLocks noGrp="1"/>
          </p:cNvSpPr>
          <p:nvPr>
            <p:ph type="sldNum" sz="quarter" idx="12"/>
          </p:nvPr>
        </p:nvSpPr>
        <p:spPr>
          <a:xfrm>
            <a:off x="6988116" y="6086519"/>
            <a:ext cx="2240280" cy="389467"/>
          </a:xfrm>
          <a:prstGeom prst="rect">
            <a:avLst/>
          </a:prstGeom>
        </p:spPr>
        <p:txBody>
          <a:bodyPr/>
          <a:lstStyle>
            <a:lvl1pPr>
              <a:defRPr/>
            </a:lvl1pPr>
          </a:lstStyle>
          <a:p>
            <a:r>
              <a:rPr lang="en-US" dirty="0" smtClean="0"/>
              <a:t>&lt;#&gt;</a:t>
            </a:r>
            <a:endParaRPr lang="en-US" dirty="0"/>
          </a:p>
        </p:txBody>
      </p:sp>
      <p:sp>
        <p:nvSpPr>
          <p:cNvPr id="4" name="Content Placeholder 3"/>
          <p:cNvSpPr>
            <a:spLocks noGrp="1"/>
          </p:cNvSpPr>
          <p:nvPr>
            <p:ph sz="quarter" idx="13"/>
          </p:nvPr>
        </p:nvSpPr>
        <p:spPr>
          <a:xfrm>
            <a:off x="1768475" y="554038"/>
            <a:ext cx="914400" cy="914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836896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812552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2_Blank">
    <p:spTree>
      <p:nvGrpSpPr>
        <p:cNvPr id="1" name=""/>
        <p:cNvGrpSpPr/>
        <p:nvPr/>
      </p:nvGrpSpPr>
      <p:grpSpPr>
        <a:xfrm>
          <a:off x="0" y="0"/>
          <a:ext cx="0" cy="0"/>
          <a:chOff x="0" y="0"/>
          <a:chExt cx="0" cy="0"/>
        </a:xfrm>
      </p:grpSpPr>
      <p:sp>
        <p:nvSpPr>
          <p:cNvPr id="2" name="Title 1"/>
          <p:cNvSpPr>
            <a:spLocks noGrp="1"/>
          </p:cNvSpPr>
          <p:nvPr>
            <p:ph type="title"/>
          </p:nvPr>
        </p:nvSpPr>
        <p:spPr>
          <a:xfrm>
            <a:off x="480060" y="292947"/>
            <a:ext cx="8641080" cy="1219200"/>
          </a:xfrm>
          <a:prstGeom prst="rect">
            <a:avLst/>
          </a:prstGeom>
        </p:spPr>
        <p:txBody>
          <a:bodyPr/>
          <a:lstStyle/>
          <a:p>
            <a:r>
              <a:rPr lang="en-US" smtClean="0"/>
              <a:t>Click to edit Master title style</a:t>
            </a:r>
            <a:endParaRPr lang="en-US" dirty="0"/>
          </a:p>
        </p:txBody>
      </p:sp>
    </p:spTree>
    <p:extLst>
      <p:ext uri="{BB962C8B-B14F-4D97-AF65-F5344CB8AC3E}">
        <p14:creationId xmlns:p14="http://schemas.microsoft.com/office/powerpoint/2010/main" val="3153631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4700694"/>
            <a:ext cx="8161020" cy="1452880"/>
          </a:xfrm>
        </p:spPr>
        <p:txBody>
          <a:bodyPr anchor="t">
            <a:normAutofit/>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58429" y="3100495"/>
            <a:ext cx="8161020" cy="16001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5" name="Footer Placeholder 4"/>
          <p:cNvSpPr>
            <a:spLocks noGrp="1"/>
          </p:cNvSpPr>
          <p:nvPr>
            <p:ph type="ftr" sz="quarter" idx="11"/>
          </p:nvPr>
        </p:nvSpPr>
        <p:spPr>
          <a:xfrm>
            <a:off x="3280410" y="6384896"/>
            <a:ext cx="3040380" cy="389467"/>
          </a:xfrm>
          <a:prstGeom prst="rect">
            <a:avLst/>
          </a:prstGeom>
        </p:spPr>
        <p:txBody>
          <a:bodyPr/>
          <a:lstStyle/>
          <a:p>
            <a:endParaRPr lang="en-US"/>
          </a:p>
        </p:txBody>
      </p:sp>
      <p:sp>
        <p:nvSpPr>
          <p:cNvPr id="6" name="Slide Number Placeholder 5"/>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80060" y="1145811"/>
            <a:ext cx="4240530" cy="556807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80610" y="1145811"/>
            <a:ext cx="4240530" cy="556807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6" name="Footer Placeholder 5"/>
          <p:cNvSpPr>
            <a:spLocks noGrp="1"/>
          </p:cNvSpPr>
          <p:nvPr>
            <p:ph type="ftr" sz="quarter" idx="11"/>
          </p:nvPr>
        </p:nvSpPr>
        <p:spPr>
          <a:xfrm>
            <a:off x="3280410" y="6384896"/>
            <a:ext cx="3040380" cy="389467"/>
          </a:xfrm>
          <a:prstGeom prst="rect">
            <a:avLst/>
          </a:prstGeom>
        </p:spPr>
        <p:txBody>
          <a:bodyPr/>
          <a:lstStyle/>
          <a:p>
            <a:endParaRPr lang="en-US"/>
          </a:p>
        </p:txBody>
      </p:sp>
      <p:sp>
        <p:nvSpPr>
          <p:cNvPr id="7" name="Slide Number Placeholder 6"/>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80060" y="1316263"/>
            <a:ext cx="4242197" cy="1003604"/>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80060" y="2017007"/>
            <a:ext cx="4242197" cy="4687409"/>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7277" y="1316263"/>
            <a:ext cx="4243864" cy="1003604"/>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7277" y="2017007"/>
            <a:ext cx="4243864" cy="4687409"/>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8" name="Footer Placeholder 7"/>
          <p:cNvSpPr>
            <a:spLocks noGrp="1"/>
          </p:cNvSpPr>
          <p:nvPr>
            <p:ph type="ftr" sz="quarter" idx="11"/>
          </p:nvPr>
        </p:nvSpPr>
        <p:spPr>
          <a:xfrm>
            <a:off x="3280410" y="6384896"/>
            <a:ext cx="3040380" cy="389467"/>
          </a:xfrm>
          <a:prstGeom prst="rect">
            <a:avLst/>
          </a:prstGeom>
        </p:spPr>
        <p:txBody>
          <a:bodyPr/>
          <a:lstStyle/>
          <a:p>
            <a:endParaRPr lang="en-US"/>
          </a:p>
        </p:txBody>
      </p:sp>
      <p:sp>
        <p:nvSpPr>
          <p:cNvPr id="9" name="Slide Number Placeholder 8"/>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4" name="Footer Placeholder 3"/>
          <p:cNvSpPr>
            <a:spLocks noGrp="1"/>
          </p:cNvSpPr>
          <p:nvPr>
            <p:ph type="ftr" sz="quarter" idx="11"/>
          </p:nvPr>
        </p:nvSpPr>
        <p:spPr>
          <a:xfrm>
            <a:off x="3280410" y="6384896"/>
            <a:ext cx="3040380" cy="389467"/>
          </a:xfrm>
          <a:prstGeom prst="rect">
            <a:avLst/>
          </a:prstGeom>
        </p:spPr>
        <p:txBody>
          <a:bodyPr/>
          <a:lstStyle/>
          <a:p>
            <a:endParaRPr lang="en-US"/>
          </a:p>
        </p:txBody>
      </p:sp>
      <p:sp>
        <p:nvSpPr>
          <p:cNvPr id="5" name="Slide Number Placeholder 4"/>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3" name="Footer Placeholder 2"/>
          <p:cNvSpPr>
            <a:spLocks noGrp="1"/>
          </p:cNvSpPr>
          <p:nvPr>
            <p:ph type="ftr" sz="quarter" idx="11"/>
          </p:nvPr>
        </p:nvSpPr>
        <p:spPr>
          <a:xfrm>
            <a:off x="3280410" y="6384896"/>
            <a:ext cx="3040380" cy="389467"/>
          </a:xfrm>
          <a:prstGeom prst="rect">
            <a:avLst/>
          </a:prstGeom>
        </p:spPr>
        <p:txBody>
          <a:bodyPr/>
          <a:lstStyle/>
          <a:p>
            <a:endParaRPr lang="en-US"/>
          </a:p>
        </p:txBody>
      </p:sp>
      <p:sp>
        <p:nvSpPr>
          <p:cNvPr id="4" name="Slide Number Placeholder 3"/>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sp>
        <p:nvSpPr>
          <p:cNvPr id="5" name="Title 1"/>
          <p:cNvSpPr txBox="1">
            <a:spLocks/>
          </p:cNvSpPr>
          <p:nvPr userDrawn="1"/>
        </p:nvSpPr>
        <p:spPr>
          <a:xfrm>
            <a:off x="1457864" y="7599"/>
            <a:ext cx="2501661" cy="77326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800" b="1" kern="1200">
                <a:solidFill>
                  <a:schemeClr val="tx1"/>
                </a:solidFill>
                <a:latin typeface="Arial"/>
                <a:ea typeface="+mj-ea"/>
                <a:cs typeface="Arial"/>
              </a:defRPr>
            </a:lvl1pPr>
          </a:lstStyle>
          <a:p>
            <a:pPr algn="l"/>
            <a:r>
              <a:rPr lang="en-US" dirty="0" smtClean="0"/>
              <a:t>HM-3597</a:t>
            </a:r>
            <a:endParaRPr lang="en-US" dirty="0">
              <a:solidFill>
                <a:srgbClr val="FF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0" y="726851"/>
            <a:ext cx="3158729" cy="1239520"/>
          </a:xfrm>
        </p:spPr>
        <p:txBody>
          <a:bodyPr anchor="b">
            <a:normAutofit/>
          </a:bodyPr>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753802" y="726852"/>
            <a:ext cx="5367338" cy="6243321"/>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0060" y="1530774"/>
            <a:ext cx="3158729" cy="50038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6" name="Footer Placeholder 5"/>
          <p:cNvSpPr>
            <a:spLocks noGrp="1"/>
          </p:cNvSpPr>
          <p:nvPr>
            <p:ph type="ftr" sz="quarter" idx="11"/>
          </p:nvPr>
        </p:nvSpPr>
        <p:spPr>
          <a:xfrm>
            <a:off x="3280410" y="6384896"/>
            <a:ext cx="3040380" cy="389467"/>
          </a:xfrm>
          <a:prstGeom prst="rect">
            <a:avLst/>
          </a:prstGeom>
        </p:spPr>
        <p:txBody>
          <a:bodyPr/>
          <a:lstStyle/>
          <a:p>
            <a:endParaRPr lang="en-US"/>
          </a:p>
        </p:txBody>
      </p:sp>
      <p:sp>
        <p:nvSpPr>
          <p:cNvPr id="7" name="Slide Number Placeholder 6"/>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5215335"/>
            <a:ext cx="5760720" cy="60452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1902" y="928243"/>
            <a:ext cx="5760720" cy="43891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881902" y="5999777"/>
            <a:ext cx="5760720" cy="858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25485" y="6446815"/>
            <a:ext cx="2240280" cy="389467"/>
          </a:xfrm>
          <a:prstGeom prst="rect">
            <a:avLst/>
          </a:prstGeom>
        </p:spPr>
        <p:txBody>
          <a:bodyPr/>
          <a:lstStyle/>
          <a:p>
            <a:fld id="{BA14F2BB-3D0E-2849-AB26-D57E66AE004F}" type="datetimeFigureOut">
              <a:rPr lang="en-US" smtClean="0"/>
              <a:t>10/16/2020</a:t>
            </a:fld>
            <a:endParaRPr lang="en-US"/>
          </a:p>
        </p:txBody>
      </p:sp>
      <p:sp>
        <p:nvSpPr>
          <p:cNvPr id="6" name="Footer Placeholder 5"/>
          <p:cNvSpPr>
            <a:spLocks noGrp="1"/>
          </p:cNvSpPr>
          <p:nvPr>
            <p:ph type="ftr" sz="quarter" idx="11"/>
          </p:nvPr>
        </p:nvSpPr>
        <p:spPr>
          <a:xfrm>
            <a:off x="3280410" y="6384896"/>
            <a:ext cx="3040380" cy="389467"/>
          </a:xfrm>
          <a:prstGeom prst="rect">
            <a:avLst/>
          </a:prstGeom>
        </p:spPr>
        <p:txBody>
          <a:bodyPr/>
          <a:lstStyle/>
          <a:p>
            <a:endParaRPr lang="en-US"/>
          </a:p>
        </p:txBody>
      </p:sp>
      <p:sp>
        <p:nvSpPr>
          <p:cNvPr id="7" name="Slide Number Placeholder 6"/>
          <p:cNvSpPr>
            <a:spLocks noGrp="1"/>
          </p:cNvSpPr>
          <p:nvPr>
            <p:ph type="sldNum" sz="quarter" idx="12"/>
          </p:nvPr>
        </p:nvSpPr>
        <p:spPr>
          <a:xfrm>
            <a:off x="7141865" y="6579630"/>
            <a:ext cx="2240280" cy="389467"/>
          </a:xfrm>
          <a:prstGeom prst="rect">
            <a:avLst/>
          </a:prstGeom>
        </p:spPr>
        <p:txBody>
          <a:bodyPr/>
          <a:lstStyle/>
          <a:p>
            <a:fld id="{DC08A8CE-3B9E-3C44-AF95-D45061CE486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 y="7599"/>
            <a:ext cx="9601199" cy="773264"/>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509448" y="1129240"/>
            <a:ext cx="8641080" cy="482769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HEDOO_sm.jpg"/>
          <p:cNvPicPr>
            <a:picLocks noChangeAspect="1"/>
          </p:cNvPicPr>
          <p:nvPr userDrawn="1"/>
        </p:nvPicPr>
        <p:blipFill>
          <a:blip r:embed="rId24"/>
          <a:stretch>
            <a:fillRect/>
          </a:stretch>
        </p:blipFill>
        <p:spPr>
          <a:xfrm>
            <a:off x="55135" y="-1"/>
            <a:ext cx="1261782" cy="841248"/>
          </a:xfrm>
          <a:prstGeom prst="rect">
            <a:avLst/>
          </a:prstGeom>
        </p:spPr>
      </p:pic>
      <p:cxnSp>
        <p:nvCxnSpPr>
          <p:cNvPr id="11" name="Straight Connector 10"/>
          <p:cNvCxnSpPr/>
          <p:nvPr userDrawn="1"/>
        </p:nvCxnSpPr>
        <p:spPr>
          <a:xfrm>
            <a:off x="1284046" y="723647"/>
            <a:ext cx="73358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221341" y="7073587"/>
            <a:ext cx="9161363" cy="1694"/>
          </a:xfrm>
          <a:prstGeom prst="line">
            <a:avLst/>
          </a:prstGeom>
          <a:ln w="38100" cap="flat" cmpd="dbl"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a:xfrm>
            <a:off x="8722431" y="71680"/>
            <a:ext cx="832104" cy="698889"/>
          </a:xfrm>
          <a:prstGeom prst="rect">
            <a:avLst/>
          </a:prstGeom>
        </p:spPr>
      </p:pic>
      <p:sp>
        <p:nvSpPr>
          <p:cNvPr id="13" name="Footer Placeholder 8"/>
          <p:cNvSpPr txBox="1">
            <a:spLocks/>
          </p:cNvSpPr>
          <p:nvPr userDrawn="1"/>
        </p:nvSpPr>
        <p:spPr>
          <a:xfrm>
            <a:off x="228379" y="6988444"/>
            <a:ext cx="9069369" cy="389467"/>
          </a:xfrm>
          <a:prstGeom prst="rect">
            <a:avLst/>
          </a:prstGeom>
        </p:spPr>
        <p:txBody>
          <a:bodyPr/>
          <a:lstStyle>
            <a:defPPr>
              <a:defRPr lang="en-US"/>
            </a:defPPr>
            <a:lvl1pPr marL="0" algn="l" defTabSz="483306" rtl="0" eaLnBrk="1" latinLnBrk="0" hangingPunct="1">
              <a:tabLst>
                <a:tab pos="4459288" algn="ctr"/>
              </a:tabLst>
              <a:defRPr sz="1903" kern="1200">
                <a:solidFill>
                  <a:schemeClr val="tx1"/>
                </a:solidFill>
                <a:latin typeface="+mn-lt"/>
                <a:ea typeface="+mn-ea"/>
                <a:cs typeface="+mn-cs"/>
              </a:defRPr>
            </a:lvl1pPr>
            <a:lvl2pPr marL="483306" algn="l" defTabSz="483306" rtl="0" eaLnBrk="1" latinLnBrk="0" hangingPunct="1">
              <a:defRPr sz="1903" kern="1200">
                <a:solidFill>
                  <a:schemeClr val="tx1"/>
                </a:solidFill>
                <a:latin typeface="+mn-lt"/>
                <a:ea typeface="+mn-ea"/>
                <a:cs typeface="+mn-cs"/>
              </a:defRPr>
            </a:lvl2pPr>
            <a:lvl3pPr marL="966612" algn="l" defTabSz="483306" rtl="0" eaLnBrk="1" latinLnBrk="0" hangingPunct="1">
              <a:defRPr sz="1903" kern="1200">
                <a:solidFill>
                  <a:schemeClr val="tx1"/>
                </a:solidFill>
                <a:latin typeface="+mn-lt"/>
                <a:ea typeface="+mn-ea"/>
                <a:cs typeface="+mn-cs"/>
              </a:defRPr>
            </a:lvl3pPr>
            <a:lvl4pPr marL="1449918" algn="l" defTabSz="483306" rtl="0" eaLnBrk="1" latinLnBrk="0" hangingPunct="1">
              <a:defRPr sz="1903" kern="1200">
                <a:solidFill>
                  <a:schemeClr val="tx1"/>
                </a:solidFill>
                <a:latin typeface="+mn-lt"/>
                <a:ea typeface="+mn-ea"/>
                <a:cs typeface="+mn-cs"/>
              </a:defRPr>
            </a:lvl4pPr>
            <a:lvl5pPr marL="1933224" algn="l" defTabSz="483306" rtl="0" eaLnBrk="1" latinLnBrk="0" hangingPunct="1">
              <a:defRPr sz="1903" kern="1200">
                <a:solidFill>
                  <a:schemeClr val="tx1"/>
                </a:solidFill>
                <a:latin typeface="+mn-lt"/>
                <a:ea typeface="+mn-ea"/>
                <a:cs typeface="+mn-cs"/>
              </a:defRPr>
            </a:lvl5pPr>
            <a:lvl6pPr marL="2416531" algn="l" defTabSz="483306" rtl="0" eaLnBrk="1" latinLnBrk="0" hangingPunct="1">
              <a:defRPr sz="1903" kern="1200">
                <a:solidFill>
                  <a:schemeClr val="tx1"/>
                </a:solidFill>
                <a:latin typeface="+mn-lt"/>
                <a:ea typeface="+mn-ea"/>
                <a:cs typeface="+mn-cs"/>
              </a:defRPr>
            </a:lvl6pPr>
            <a:lvl7pPr marL="2899837" algn="l" defTabSz="483306" rtl="0" eaLnBrk="1" latinLnBrk="0" hangingPunct="1">
              <a:defRPr sz="1903" kern="1200">
                <a:solidFill>
                  <a:schemeClr val="tx1"/>
                </a:solidFill>
                <a:latin typeface="+mn-lt"/>
                <a:ea typeface="+mn-ea"/>
                <a:cs typeface="+mn-cs"/>
              </a:defRPr>
            </a:lvl7pPr>
            <a:lvl8pPr marL="3383143" algn="l" defTabSz="483306" rtl="0" eaLnBrk="1" latinLnBrk="0" hangingPunct="1">
              <a:defRPr sz="1903" kern="1200">
                <a:solidFill>
                  <a:schemeClr val="tx1"/>
                </a:solidFill>
                <a:latin typeface="+mn-lt"/>
                <a:ea typeface="+mn-ea"/>
                <a:cs typeface="+mn-cs"/>
              </a:defRPr>
            </a:lvl8pPr>
            <a:lvl9pPr marL="3866449" algn="l" defTabSz="483306" rtl="0" eaLnBrk="1" latinLnBrk="0" hangingPunct="1">
              <a:defRPr sz="1903" kern="1200">
                <a:solidFill>
                  <a:schemeClr val="tx1"/>
                </a:solidFill>
                <a:latin typeface="+mn-lt"/>
                <a:ea typeface="+mn-ea"/>
                <a:cs typeface="+mn-cs"/>
              </a:defRPr>
            </a:lvl9pPr>
          </a:lstStyle>
          <a:p>
            <a:pPr defTabSz="514350">
              <a:tabLst>
                <a:tab pos="4459288" algn="ctr"/>
                <a:tab pos="8804275" algn="r"/>
              </a:tabLst>
            </a:pPr>
            <a:r>
              <a:rPr lang="en-US" dirty="0" smtClean="0">
                <a:solidFill>
                  <a:schemeClr val="tx1"/>
                </a:solidFill>
              </a:rPr>
              <a:t>	</a:t>
            </a:r>
            <a:fld id="{BE9CB6FD-0ABA-4FBE-A0E3-CA8B8FA93029}" type="slidenum">
              <a:rPr lang="en-US" sz="1400" smtClean="0">
                <a:solidFill>
                  <a:schemeClr val="tx1"/>
                </a:solidFill>
              </a:rPr>
              <a:t>‹#›</a:t>
            </a:fld>
            <a:r>
              <a:rPr lang="en-US" dirty="0" smtClean="0">
                <a:solidFill>
                  <a:schemeClr val="tx1"/>
                </a:solidFill>
              </a:rPr>
              <a:t>	</a:t>
            </a:r>
            <a:r>
              <a:rPr lang="en-US" sz="1400" dirty="0" smtClean="0">
                <a:solidFill>
                  <a:schemeClr val="tx1"/>
                </a:solidFill>
              </a:rPr>
              <a:t>10/28/2020</a:t>
            </a:r>
            <a:endParaRPr lang="en-US" sz="14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iming>
    <p:tnLst>
      <p:par>
        <p:cTn id="1" dur="indefinite" restart="never" nodeType="tmRoot"/>
      </p:par>
    </p:tnLst>
  </p:timing>
  <p:txStyles>
    <p:titleStyle>
      <a:lvl1pPr algn="ctr" defTabSz="457200" rtl="0" eaLnBrk="1" latinLnBrk="0" hangingPunct="1">
        <a:spcBef>
          <a:spcPct val="0"/>
        </a:spcBef>
        <a:buNone/>
        <a:defRPr sz="28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hyperlink" Target="https://datatracker.ietf.org/doc/draft-ietf-dtn-bibect"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s://public.ccsds.org/Pubs/734x2b1.pdf" TargetMode="External"/><Relationship Id="rId2" Type="http://schemas.openxmlformats.org/officeDocument/2006/relationships/hyperlink" Target="https://www.rfc-editor.org/rfc/pdfrfc/rfc6260.txt.pdf" TargetMode="External"/><Relationship Id="rId1" Type="http://schemas.openxmlformats.org/officeDocument/2006/relationships/slideLayout" Target="../slideLayouts/slideLayout12.xml"/><Relationship Id="rId4" Type="http://schemas.openxmlformats.org/officeDocument/2006/relationships/hyperlink" Target="https://public.ccsds.org/Pubs/734x1b1.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html/draft-ietf-dtn-tcpclv4-21" TargetMode="External"/><Relationship Id="rId2" Type="http://schemas.openxmlformats.org/officeDocument/2006/relationships/hyperlink" Target="file:///C:\Users\rlpitts\Desktop\PC_VOL_E\ccsds\dtn%20wg\blue%20book\v7\Minimal%20TCP" TargetMode="External"/><Relationship Id="rId1" Type="http://schemas.openxmlformats.org/officeDocument/2006/relationships/slideLayout" Target="../slideLayouts/slideLayout12.xml"/><Relationship Id="rId6" Type="http://schemas.openxmlformats.org/officeDocument/2006/relationships/hyperlink" Target="https://tools.ietf.org/pdf/draft-birrane-dtn-amp-07.pdf" TargetMode="External"/><Relationship Id="rId5" Type="http://schemas.openxmlformats.org/officeDocument/2006/relationships/hyperlink" Target="https://tools.ietf.org/html/rfc5740" TargetMode="External"/><Relationship Id="rId4" Type="http://schemas.openxmlformats.org/officeDocument/2006/relationships/hyperlink" Target="https://tools.ietf.org/html/rfc7122"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hyperlink" Target="https://public.ccsds.org/Pubs/734x2b1.pdf"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6280" y="1436059"/>
            <a:ext cx="7522590" cy="1200329"/>
          </a:xfrm>
          <a:prstGeom prst="rect">
            <a:avLst/>
          </a:prstGeom>
          <a:noFill/>
        </p:spPr>
        <p:txBody>
          <a:bodyPr wrap="square" rtlCol="0">
            <a:spAutoFit/>
          </a:bodyPr>
          <a:lstStyle/>
          <a:p>
            <a:pPr algn="ctr">
              <a:lnSpc>
                <a:spcPct val="90000"/>
              </a:lnSpc>
              <a:spcBef>
                <a:spcPct val="0"/>
              </a:spcBef>
              <a:buFontTx/>
              <a:buNone/>
            </a:pPr>
            <a:r>
              <a:rPr lang="en-US" sz="4000" dirty="0">
                <a:latin typeface="Times New Roman" panose="02020603050405020304" pitchFamily="18" charset="0"/>
                <a:cs typeface="Times New Roman" panose="02020603050405020304" pitchFamily="18" charset="0"/>
              </a:rPr>
              <a:t>CCSDS BP V7 Bluebook </a:t>
            </a:r>
            <a:r>
              <a:rPr lang="en-US" sz="4000" dirty="0" smtClean="0">
                <a:latin typeface="Times New Roman" panose="02020603050405020304" pitchFamily="18" charset="0"/>
                <a:cs typeface="Times New Roman" panose="02020603050405020304" pitchFamily="18" charset="0"/>
              </a:rPr>
              <a:t>Recommendation</a:t>
            </a:r>
            <a:endParaRPr lang="en-US" sz="4000" b="1" dirty="0"/>
          </a:p>
        </p:txBody>
      </p:sp>
      <p:sp>
        <p:nvSpPr>
          <p:cNvPr id="4" name="TextBox 3"/>
          <p:cNvSpPr txBox="1"/>
          <p:nvPr/>
        </p:nvSpPr>
        <p:spPr>
          <a:xfrm>
            <a:off x="1570006" y="4058777"/>
            <a:ext cx="7258864" cy="1077218"/>
          </a:xfrm>
          <a:prstGeom prst="rect">
            <a:avLst/>
          </a:prstGeom>
          <a:noFill/>
        </p:spPr>
        <p:txBody>
          <a:bodyPr wrap="square" rtlCol="0">
            <a:spAutoFit/>
          </a:bodyPr>
          <a:lstStyle/>
          <a:p>
            <a:pPr>
              <a:spcBef>
                <a:spcPct val="0"/>
              </a:spcBef>
              <a:buFontTx/>
              <a:buNone/>
            </a:pPr>
            <a:r>
              <a:rPr lang="en-US" altLang="en-US" sz="1600" b="1" i="1" dirty="0">
                <a:latin typeface="Calibri" panose="020F0502020204030204" pitchFamily="34" charset="0"/>
              </a:rPr>
              <a:t>Sponsoring Org/Office Code:   </a:t>
            </a:r>
            <a:r>
              <a:rPr lang="en-US" altLang="en-US" sz="1600" b="1" i="1" dirty="0" smtClean="0">
                <a:latin typeface="Calibri" panose="020F0502020204030204" pitchFamily="34" charset="0"/>
              </a:rPr>
              <a:t>HP27</a:t>
            </a:r>
          </a:p>
          <a:p>
            <a:pPr>
              <a:spcBef>
                <a:spcPct val="0"/>
              </a:spcBef>
              <a:buFontTx/>
              <a:buNone/>
            </a:pPr>
            <a:r>
              <a:rPr lang="en-US" altLang="en-US" sz="1600" b="1" i="1" dirty="0" smtClean="0">
                <a:latin typeface="Calibri" panose="020F0502020204030204" pitchFamily="34" charset="0"/>
              </a:rPr>
              <a:t>Stakeholders: Rodney Grubbs</a:t>
            </a:r>
          </a:p>
          <a:p>
            <a:pPr>
              <a:spcBef>
                <a:spcPct val="0"/>
              </a:spcBef>
              <a:buFontTx/>
              <a:buNone/>
            </a:pPr>
            <a:r>
              <a:rPr lang="en-US" altLang="en-US" sz="1600" b="1" i="1" dirty="0" smtClean="0">
                <a:latin typeface="Calibri" panose="020F0502020204030204" pitchFamily="34" charset="0"/>
              </a:rPr>
              <a:t>Name </a:t>
            </a:r>
            <a:r>
              <a:rPr lang="en-US" altLang="en-US" sz="1600" b="1" i="1" dirty="0">
                <a:latin typeface="Calibri" panose="020F0502020204030204" pitchFamily="34" charset="0"/>
              </a:rPr>
              <a:t>of Forum: </a:t>
            </a:r>
            <a:r>
              <a:rPr lang="en-US" altLang="en-US" sz="1600" i="1" dirty="0">
                <a:latin typeface="Calibri" panose="020F0502020204030204" pitchFamily="34" charset="0"/>
              </a:rPr>
              <a:t> </a:t>
            </a:r>
            <a:r>
              <a:rPr lang="en-US" altLang="en-US" sz="1600" i="1" dirty="0" smtClean="0">
                <a:latin typeface="Calibri" panose="020F0502020204030204" pitchFamily="34" charset="0"/>
              </a:rPr>
              <a:t>CCSDS Fall Virtual Technical Meeting</a:t>
            </a:r>
          </a:p>
          <a:p>
            <a:pPr>
              <a:spcBef>
                <a:spcPct val="0"/>
              </a:spcBef>
              <a:buFontTx/>
              <a:buNone/>
            </a:pPr>
            <a:r>
              <a:rPr lang="en-US" altLang="en-US" sz="1600" b="1" i="1" dirty="0" smtClean="0">
                <a:latin typeface="Calibri" panose="020F0502020204030204" pitchFamily="34" charset="0"/>
              </a:rPr>
              <a:t>Date: </a:t>
            </a:r>
            <a:r>
              <a:rPr lang="en-US" altLang="en-US" sz="1600" b="1" i="1" dirty="0">
                <a:latin typeface="Calibri" panose="020F0502020204030204" pitchFamily="34" charset="0"/>
              </a:rPr>
              <a:t>10/28/2020</a:t>
            </a:r>
          </a:p>
        </p:txBody>
      </p:sp>
      <p:sp>
        <p:nvSpPr>
          <p:cNvPr id="6" name="Rectangle 7"/>
          <p:cNvSpPr>
            <a:spLocks noChangeArrowheads="1"/>
          </p:cNvSpPr>
          <p:nvPr/>
        </p:nvSpPr>
        <p:spPr bwMode="auto">
          <a:xfrm>
            <a:off x="6852249" y="4998011"/>
            <a:ext cx="1600200"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600" b="1" i="1" u="sng" dirty="0" smtClean="0">
                <a:latin typeface="Calibri" panose="020F0502020204030204" pitchFamily="34" charset="0"/>
              </a:rPr>
              <a:t>Presenter Name</a:t>
            </a:r>
          </a:p>
          <a:p>
            <a:pPr>
              <a:spcBef>
                <a:spcPct val="0"/>
              </a:spcBef>
              <a:buFontTx/>
              <a:buNone/>
            </a:pPr>
            <a:r>
              <a:rPr lang="en-US" altLang="en-US" sz="1600" dirty="0" smtClean="0">
                <a:latin typeface="Calibri" panose="020F0502020204030204" pitchFamily="34" charset="0"/>
              </a:rPr>
              <a:t>Robert Lee Pitts</a:t>
            </a:r>
            <a:endParaRPr lang="en-US" altLang="en-US" sz="1600" dirty="0">
              <a:latin typeface="Calibri" panose="020F0502020204030204" pitchFamily="34" charset="0"/>
            </a:endParaRPr>
          </a:p>
        </p:txBody>
      </p:sp>
      <p:sp>
        <p:nvSpPr>
          <p:cNvPr id="3" name="Rectangle 2"/>
          <p:cNvSpPr/>
          <p:nvPr/>
        </p:nvSpPr>
        <p:spPr>
          <a:xfrm>
            <a:off x="1723869" y="3303657"/>
            <a:ext cx="6190937" cy="400110"/>
          </a:xfrm>
          <a:prstGeom prst="rect">
            <a:avLst/>
          </a:prstGeom>
        </p:spPr>
        <p:txBody>
          <a:bodyPr wrap="square">
            <a:spAutoFit/>
          </a:bodyPr>
          <a:lstStyle/>
          <a:p>
            <a:r>
              <a:rPr lang="en-US" sz="2000" dirty="0">
                <a:solidFill>
                  <a:srgbClr val="1F497D"/>
                </a:solidFill>
                <a:latin typeface="Calibri" panose="020F0502020204030204" pitchFamily="34" charset="0"/>
                <a:ea typeface="Calibri" panose="020F0502020204030204" pitchFamily="34" charset="0"/>
                <a:cs typeface="Times New Roman" panose="02020603050405020304" pitchFamily="18" charset="0"/>
              </a:rPr>
              <a:t>“Approved for Public Release; Distribution is Unlimited”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422719" cy="5925736"/>
          </a:xfrm>
        </p:spPr>
        <p:txBody>
          <a:bodyPr>
            <a:noAutofit/>
          </a:bodyPr>
          <a:lstStyle/>
          <a:p>
            <a:r>
              <a:rPr lang="en-US" sz="2000" b="1" u="sng" dirty="0">
                <a:latin typeface="+mn-lt"/>
              </a:rPr>
              <a:t>Section 2:</a:t>
            </a:r>
            <a:r>
              <a:rPr lang="en-US" sz="2000" dirty="0">
                <a:latin typeface="+mn-lt"/>
              </a:rPr>
              <a:t>	This section is the overview section that explains supported and unsupported features in the specification.  The amount of detail is flexible as long as it discusses all the reasonable limitations and services.  This should probably be a more detailed section since there are more RFCs and history to consider.</a:t>
            </a:r>
          </a:p>
          <a:p>
            <a:r>
              <a:rPr lang="en-US" sz="2000" dirty="0">
                <a:latin typeface="+mn-lt"/>
              </a:rPr>
              <a:t>2.1	Generally needs an update based on the BPBIS RFC and defining terms such as routing, scheduling, etc.  However, it should also specify that this specification is more compatible and scalable than RFC 5050.  Since V6 will not be extended further, the expectation is that V7 will be widely be supported.</a:t>
            </a:r>
          </a:p>
          <a:p>
            <a:r>
              <a:rPr lang="en-US" sz="2000" dirty="0">
                <a:latin typeface="+mn-lt"/>
              </a:rPr>
              <a:t>2.2 	Details the infrastructure options and defines implementation boundaries. (Note: This section provides high-level guidelines and does not specify implementation details.)</a:t>
            </a:r>
          </a:p>
          <a:p>
            <a:r>
              <a:rPr lang="en-US" sz="2000" dirty="0">
                <a:latin typeface="+mn-lt"/>
              </a:rPr>
              <a:t>2.3	Services to include are BIBE as well as BP services.  BIBE is a major item to support V7 that was inherent in BP with RFC 5050 and several other draft RFCs to include “Custody Transfer Enhancement Block” and “Aggregate Custody Signals” by A. Jenkins S. </a:t>
            </a:r>
            <a:r>
              <a:rPr lang="en-US" sz="2000" dirty="0" err="1">
                <a:latin typeface="+mn-lt"/>
              </a:rPr>
              <a:t>Kuzminsky</a:t>
            </a:r>
            <a:r>
              <a:rPr lang="en-US" sz="2000" dirty="0">
                <a:latin typeface="+mn-lt"/>
              </a:rPr>
              <a:t>.</a:t>
            </a:r>
          </a:p>
          <a:p>
            <a:r>
              <a:rPr lang="en-US" sz="2000" dirty="0">
                <a:latin typeface="+mn-lt"/>
              </a:rPr>
              <a:t>2.4	Add any additional capabilities and details to enable compatibility with the overall infrastructure.</a:t>
            </a:r>
          </a:p>
        </p:txBody>
      </p:sp>
    </p:spTree>
    <p:extLst>
      <p:ext uri="{BB962C8B-B14F-4D97-AF65-F5344CB8AC3E}">
        <p14:creationId xmlns:p14="http://schemas.microsoft.com/office/powerpoint/2010/main" val="1286247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707516" cy="5925736"/>
          </a:xfrm>
        </p:spPr>
        <p:txBody>
          <a:bodyPr>
            <a:noAutofit/>
          </a:bodyPr>
          <a:lstStyle/>
          <a:p>
            <a:pPr marL="0" indent="0">
              <a:buNone/>
            </a:pPr>
            <a:r>
              <a:rPr lang="en-US" sz="2000" b="1" u="sng" dirty="0">
                <a:latin typeface="+mn-lt"/>
              </a:rPr>
              <a:t>Section 3:</a:t>
            </a:r>
            <a:r>
              <a:rPr lang="en-US" sz="2000" dirty="0">
                <a:latin typeface="+mn-lt"/>
              </a:rPr>
              <a:t>	This is a very important section of the document.  It describes the actual boundaries of CCSDS use. It requires an update for the new RFCs and any direction CCSDS wants to take.</a:t>
            </a:r>
          </a:p>
          <a:p>
            <a:pPr lvl="1"/>
            <a:r>
              <a:rPr lang="en-US" sz="2000" dirty="0">
                <a:latin typeface="+mn-lt"/>
              </a:rPr>
              <a:t>3.1 	Sets the stage and should be updated accordingly.  </a:t>
            </a:r>
          </a:p>
          <a:p>
            <a:pPr lvl="1"/>
            <a:r>
              <a:rPr lang="en-US" sz="2000" dirty="0">
                <a:latin typeface="+mn-lt"/>
              </a:rPr>
              <a:t>3.2	BPBIS, BIBE, CBHE</a:t>
            </a:r>
          </a:p>
          <a:p>
            <a:pPr marL="0" indent="0">
              <a:buNone/>
            </a:pPr>
            <a:r>
              <a:rPr lang="en-US" sz="2000" dirty="0">
                <a:latin typeface="+mn-lt"/>
              </a:rPr>
              <a:t>	</a:t>
            </a:r>
            <a:r>
              <a:rPr lang="en-US" sz="2000" dirty="0" smtClean="0">
                <a:latin typeface="+mn-lt"/>
              </a:rPr>
              <a:t>		a</a:t>
            </a:r>
            <a:r>
              <a:rPr lang="en-US" sz="2000" dirty="0">
                <a:latin typeface="+mn-lt"/>
              </a:rPr>
              <a:t>.	BIBE explicitly calls for support of encapsulation.  In addition, </a:t>
            </a:r>
            <a:r>
              <a:rPr lang="en-US" sz="2000" dirty="0" smtClean="0">
                <a:latin typeface="+mn-lt"/>
              </a:rPr>
              <a:t>				custody </a:t>
            </a:r>
            <a:r>
              <a:rPr lang="en-US" sz="2000" dirty="0">
                <a:latin typeface="+mn-lt"/>
              </a:rPr>
              <a:t>transfer support to include ACS is included. Normal custody </a:t>
            </a:r>
            <a:r>
              <a:rPr lang="en-US" sz="2000" dirty="0" smtClean="0">
                <a:latin typeface="+mn-lt"/>
              </a:rPr>
              <a:t>			transfer </a:t>
            </a:r>
            <a:r>
              <a:rPr lang="en-US" sz="2000" dirty="0">
                <a:latin typeface="+mn-lt"/>
              </a:rPr>
              <a:t>under RFC 5050 is functionally a subset of ACS.  </a:t>
            </a:r>
          </a:p>
          <a:p>
            <a:pPr marL="0" lvl="3" indent="0">
              <a:buNone/>
            </a:pPr>
            <a:r>
              <a:rPr lang="en-US" dirty="0" smtClean="0">
                <a:latin typeface="+mn-lt"/>
              </a:rPr>
              <a:t>			b</a:t>
            </a:r>
            <a:r>
              <a:rPr lang="en-US" dirty="0">
                <a:latin typeface="+mn-lt"/>
              </a:rPr>
              <a:t>.	The original CBHE RFC is not required.  The IPN scheme as </a:t>
            </a:r>
            <a:r>
              <a:rPr lang="en-US" dirty="0" smtClean="0">
                <a:latin typeface="+mn-lt"/>
              </a:rPr>
              <a:t>				outlined </a:t>
            </a:r>
            <a:r>
              <a:rPr lang="en-US" dirty="0">
                <a:latin typeface="+mn-lt"/>
              </a:rPr>
              <a:t>in the BPBIS (Section 4.1.5.1.2), should explicitly be </a:t>
            </a:r>
            <a:r>
              <a:rPr lang="en-US" dirty="0" smtClean="0">
                <a:latin typeface="+mn-lt"/>
              </a:rPr>
              <a:t>					identified </a:t>
            </a:r>
            <a:r>
              <a:rPr lang="en-US" dirty="0">
                <a:latin typeface="+mn-lt"/>
              </a:rPr>
              <a:t>as required, versus the DTN scheme.</a:t>
            </a:r>
          </a:p>
          <a:p>
            <a:pPr lvl="1"/>
            <a:r>
              <a:rPr lang="en-US" sz="2000" dirty="0">
                <a:latin typeface="+mn-lt"/>
              </a:rPr>
              <a:t>3.3	ECOS may be required.  Though it is not yet significantly used, it is </a:t>
            </a:r>
            <a:r>
              <a:rPr lang="en-US" sz="2000" dirty="0" smtClean="0">
                <a:latin typeface="+mn-lt"/>
              </a:rPr>
              <a:t>			anticipated </a:t>
            </a:r>
            <a:r>
              <a:rPr lang="en-US" sz="2000" dirty="0">
                <a:latin typeface="+mn-lt"/>
              </a:rPr>
              <a:t>as necessary in a multi-mission exploration environment. </a:t>
            </a:r>
          </a:p>
          <a:p>
            <a:pPr marL="1371600" lvl="3" indent="0">
              <a:buNone/>
            </a:pPr>
            <a:r>
              <a:rPr lang="en-US" dirty="0">
                <a:latin typeface="+mn-lt"/>
              </a:rPr>
              <a:t>a.	ECOS original inclusion was due to the CCSDS working group deciding it was important to support more than three levels of priority.</a:t>
            </a:r>
          </a:p>
          <a:p>
            <a:pPr marL="1371600" lvl="3" indent="0">
              <a:buNone/>
            </a:pPr>
            <a:r>
              <a:rPr lang="en-US" dirty="0">
                <a:latin typeface="+mn-lt"/>
              </a:rPr>
              <a:t>b.	In BPv6, ECOS was used to trigger </a:t>
            </a:r>
            <a:r>
              <a:rPr lang="en-US" dirty="0" err="1">
                <a:latin typeface="+mn-lt"/>
              </a:rPr>
              <a:t>Licklider</a:t>
            </a:r>
            <a:r>
              <a:rPr lang="en-US" dirty="0">
                <a:latin typeface="+mn-lt"/>
              </a:rPr>
              <a:t> Transmission Protocol (LTP) green versus red.</a:t>
            </a:r>
          </a:p>
          <a:p>
            <a:pPr marL="0" indent="0">
              <a:buNone/>
            </a:pPr>
            <a:endParaRPr lang="en-US" sz="2000" dirty="0">
              <a:latin typeface="+mn-lt"/>
            </a:endParaRPr>
          </a:p>
        </p:txBody>
      </p:sp>
    </p:spTree>
    <p:extLst>
      <p:ext uri="{BB962C8B-B14F-4D97-AF65-F5344CB8AC3E}">
        <p14:creationId xmlns:p14="http://schemas.microsoft.com/office/powerpoint/2010/main" val="706839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707516" cy="5925736"/>
          </a:xfrm>
        </p:spPr>
        <p:txBody>
          <a:bodyPr>
            <a:noAutofit/>
          </a:bodyPr>
          <a:lstStyle/>
          <a:p>
            <a:pPr marL="0" indent="0">
              <a:buNone/>
            </a:pPr>
            <a:r>
              <a:rPr lang="en-US" sz="2000" b="1" u="sng" dirty="0">
                <a:latin typeface="+mn-lt"/>
              </a:rPr>
              <a:t>Section 3:</a:t>
            </a:r>
            <a:r>
              <a:rPr lang="en-US" sz="2000" dirty="0">
                <a:latin typeface="+mn-lt"/>
              </a:rPr>
              <a:t>	This is a very important section of the document.  It describes the actual boundaries of CCSDS use. It requires an update for the new RFCs and any direction CCSDS wants to take.</a:t>
            </a:r>
          </a:p>
          <a:p>
            <a:pPr lvl="1"/>
            <a:r>
              <a:rPr lang="en-US" sz="2000" dirty="0" smtClean="0">
                <a:latin typeface="+mn-lt"/>
              </a:rPr>
              <a:t>3.4</a:t>
            </a:r>
            <a:r>
              <a:rPr lang="en-US" sz="2000" dirty="0">
                <a:latin typeface="+mn-lt"/>
              </a:rPr>
              <a:t>	Emphasize Time and reinforce language.  </a:t>
            </a:r>
          </a:p>
          <a:p>
            <a:pPr marL="1371600" lvl="3" indent="0">
              <a:buNone/>
            </a:pPr>
            <a:r>
              <a:rPr lang="en-US" dirty="0">
                <a:latin typeface="+mn-lt"/>
              </a:rPr>
              <a:t>a.	Explore and define conditions with ground lunar and planetary bodies need to be explored/nailed down to include correlation/synchronization to UTC. </a:t>
            </a:r>
          </a:p>
          <a:p>
            <a:pPr marL="1371600" lvl="3" indent="0">
              <a:buNone/>
            </a:pPr>
            <a:r>
              <a:rPr lang="en-US" dirty="0">
                <a:latin typeface="+mn-lt"/>
              </a:rPr>
              <a:t>b.	Define how the addition of the Bundle Age extension blocks that tracks accumulated time is used.  Additionally, describe the basic unit of time.</a:t>
            </a:r>
          </a:p>
          <a:p>
            <a:pPr lvl="1"/>
            <a:r>
              <a:rPr lang="en-US" sz="2000" dirty="0">
                <a:latin typeface="+mn-lt"/>
              </a:rPr>
              <a:t>3.5	Asynchronous Management Protocol (AMP) – Like BPSEC, this is beyond the scope of this specification.  It is included here to highlight that management is a critical issue.  As number of nodes requiring oversight and physical dispersal of nodes increases, management becomes exponentially important.  See Section 4 below. </a:t>
            </a:r>
          </a:p>
        </p:txBody>
      </p:sp>
    </p:spTree>
    <p:extLst>
      <p:ext uri="{BB962C8B-B14F-4D97-AF65-F5344CB8AC3E}">
        <p14:creationId xmlns:p14="http://schemas.microsoft.com/office/powerpoint/2010/main" val="1121528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707516" cy="5925736"/>
          </a:xfrm>
        </p:spPr>
        <p:txBody>
          <a:bodyPr>
            <a:noAutofit/>
          </a:bodyPr>
          <a:lstStyle/>
          <a:p>
            <a:pPr marL="0" indent="0">
              <a:buNone/>
            </a:pPr>
            <a:r>
              <a:rPr lang="en-US" sz="2000" b="1" u="sng" dirty="0">
                <a:latin typeface="+mn-lt"/>
              </a:rPr>
              <a:t>Section 3:</a:t>
            </a:r>
            <a:r>
              <a:rPr lang="en-US" sz="2000" dirty="0">
                <a:latin typeface="+mn-lt"/>
              </a:rPr>
              <a:t>	This is a very important section of the document.  It describes the actual boundaries of CCSDS use. It requires an update for the new RFCs and any direction CCSDS wants to take.</a:t>
            </a:r>
          </a:p>
          <a:p>
            <a:pPr lvl="1"/>
            <a:r>
              <a:rPr lang="en-US" sz="2000" dirty="0" smtClean="0">
                <a:latin typeface="+mn-lt"/>
              </a:rPr>
              <a:t>3.7</a:t>
            </a:r>
            <a:r>
              <a:rPr lang="en-US" sz="2000" dirty="0">
                <a:latin typeface="+mn-lt"/>
              </a:rPr>
              <a:t>	Supported CLAs; </a:t>
            </a:r>
          </a:p>
          <a:p>
            <a:pPr marL="914400" lvl="2" indent="0">
              <a:buNone/>
            </a:pPr>
            <a:r>
              <a:rPr lang="en-US" sz="2000" dirty="0" smtClean="0">
                <a:latin typeface="+mn-lt"/>
              </a:rPr>
              <a:t>	a</a:t>
            </a:r>
            <a:r>
              <a:rPr lang="en-US" sz="2000" dirty="0">
                <a:latin typeface="+mn-lt"/>
              </a:rPr>
              <a:t>.	More detail in the </a:t>
            </a:r>
            <a:r>
              <a:rPr lang="en-US" sz="2000" dirty="0" smtClean="0">
                <a:latin typeface="+mn-lt"/>
              </a:rPr>
              <a:t>appendices.</a:t>
            </a:r>
          </a:p>
          <a:p>
            <a:pPr marL="914400" lvl="2" indent="0">
              <a:buNone/>
            </a:pPr>
            <a:r>
              <a:rPr lang="en-US" sz="2000" dirty="0">
                <a:latin typeface="+mn-lt"/>
              </a:rPr>
              <a:t>	</a:t>
            </a:r>
            <a:r>
              <a:rPr lang="en-US" sz="2000" dirty="0" smtClean="0">
                <a:latin typeface="+mn-lt"/>
              </a:rPr>
              <a:t>b	LTP</a:t>
            </a:r>
            <a:r>
              <a:rPr lang="en-US" sz="2000" dirty="0">
                <a:latin typeface="+mn-lt"/>
              </a:rPr>
              <a:t>, </a:t>
            </a:r>
            <a:r>
              <a:rPr lang="en-US" sz="2000" dirty="0" err="1">
                <a:latin typeface="+mn-lt"/>
              </a:rPr>
              <a:t>Nack</a:t>
            </a:r>
            <a:r>
              <a:rPr lang="en-US" sz="2000" dirty="0">
                <a:latin typeface="+mn-lt"/>
              </a:rPr>
              <a:t> Oriented Reliable Multicast (NORM), User Datagram </a:t>
            </a:r>
            <a:r>
              <a:rPr lang="en-US" sz="2000" dirty="0" smtClean="0">
                <a:latin typeface="+mn-lt"/>
              </a:rPr>
              <a:t>	Protocol </a:t>
            </a:r>
            <a:r>
              <a:rPr lang="en-US" sz="2000" dirty="0">
                <a:latin typeface="+mn-lt"/>
              </a:rPr>
              <a:t>(UDP), </a:t>
            </a:r>
            <a:r>
              <a:rPr lang="en-US" sz="2000" dirty="0" smtClean="0">
                <a:latin typeface="+mn-lt"/>
              </a:rPr>
              <a:t>Transmission </a:t>
            </a:r>
            <a:r>
              <a:rPr lang="en-US" sz="2000" dirty="0">
                <a:latin typeface="+mn-lt"/>
              </a:rPr>
              <a:t>Control Protocol (TCP) (what color)</a:t>
            </a:r>
          </a:p>
          <a:p>
            <a:pPr marL="914400" lvl="2" indent="0">
              <a:buNone/>
            </a:pPr>
            <a:r>
              <a:rPr lang="en-US" sz="2000" dirty="0" smtClean="0">
                <a:latin typeface="+mn-lt"/>
              </a:rPr>
              <a:t>	c</a:t>
            </a:r>
            <a:r>
              <a:rPr lang="en-US" sz="2000" dirty="0">
                <a:latin typeface="+mn-lt"/>
              </a:rPr>
              <a:t>.	Identify link utilization, IP Encapsulation (IPENCAP), Space </a:t>
            </a:r>
            <a:r>
              <a:rPr lang="en-US" sz="2000" dirty="0" smtClean="0">
                <a:latin typeface="+mn-lt"/>
              </a:rPr>
              <a:t>	Packet</a:t>
            </a:r>
            <a:r>
              <a:rPr lang="en-US" sz="2000" dirty="0">
                <a:latin typeface="+mn-lt"/>
              </a:rPr>
              <a:t>, and any other </a:t>
            </a:r>
            <a:r>
              <a:rPr lang="en-US" sz="2000" dirty="0" smtClean="0">
                <a:latin typeface="+mn-lt"/>
              </a:rPr>
              <a:t>methods </a:t>
            </a:r>
            <a:r>
              <a:rPr lang="en-US" sz="2000" dirty="0">
                <a:latin typeface="+mn-lt"/>
              </a:rPr>
              <a:t>and implemented in relation to </a:t>
            </a:r>
            <a:r>
              <a:rPr lang="en-US" sz="2000" dirty="0" smtClean="0">
                <a:latin typeface="+mn-lt"/>
              </a:rPr>
              <a:t>	current </a:t>
            </a:r>
            <a:r>
              <a:rPr lang="en-US" sz="2000" dirty="0">
                <a:latin typeface="+mn-lt"/>
              </a:rPr>
              <a:t>specifications.   </a:t>
            </a:r>
          </a:p>
          <a:p>
            <a:pPr lvl="1"/>
            <a:r>
              <a:rPr lang="en-US" sz="2000" dirty="0">
                <a:latin typeface="+mn-lt"/>
              </a:rPr>
              <a:t>3.8	Describe the role of the Space Assigned Numbers Authority (SANA) and which of its registries are important?</a:t>
            </a:r>
          </a:p>
        </p:txBody>
      </p:sp>
    </p:spTree>
    <p:extLst>
      <p:ext uri="{BB962C8B-B14F-4D97-AF65-F5344CB8AC3E}">
        <p14:creationId xmlns:p14="http://schemas.microsoft.com/office/powerpoint/2010/main" val="1302126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707516" cy="6031948"/>
          </a:xfrm>
        </p:spPr>
        <p:txBody>
          <a:bodyPr>
            <a:noAutofit/>
          </a:bodyPr>
          <a:lstStyle/>
          <a:p>
            <a:pPr marL="0" indent="0">
              <a:buNone/>
            </a:pPr>
            <a:r>
              <a:rPr lang="en-US" sz="2000" b="1" u="sng" dirty="0" smtClean="0">
                <a:latin typeface="+mn-lt"/>
              </a:rPr>
              <a:t>Section 4:</a:t>
            </a:r>
            <a:r>
              <a:rPr lang="en-US" sz="2000" dirty="0">
                <a:latin typeface="+mn-lt"/>
              </a:rPr>
              <a:t>	Service Description will require a careful detailed analysis of the BIBE and BPBIS RFCs.</a:t>
            </a:r>
          </a:p>
          <a:p>
            <a:pPr lvl="1"/>
            <a:r>
              <a:rPr lang="en-US" sz="2000" dirty="0">
                <a:latin typeface="+mn-lt"/>
              </a:rPr>
              <a:t>Specific block types and endpoints: </a:t>
            </a:r>
          </a:p>
          <a:p>
            <a:pPr marL="1314450" lvl="2" indent="-457200">
              <a:buFont typeface="+mj-lt"/>
              <a:buAutoNum type="alphaLcPeriod"/>
            </a:pPr>
            <a:r>
              <a:rPr lang="en-US" sz="2000" dirty="0" smtClean="0">
                <a:latin typeface="+mn-lt"/>
              </a:rPr>
              <a:t>Multicast</a:t>
            </a:r>
            <a:endParaRPr lang="en-US" sz="2000" dirty="0">
              <a:latin typeface="+mn-lt"/>
            </a:endParaRPr>
          </a:p>
          <a:p>
            <a:pPr lvl="3"/>
            <a:r>
              <a:rPr lang="en-US" dirty="0">
                <a:latin typeface="+mn-lt"/>
              </a:rPr>
              <a:t>The ISS program or any of its sundry endeavors do not currently use Bundle Multicast.  </a:t>
            </a:r>
            <a:endParaRPr lang="en-US" dirty="0" smtClean="0">
              <a:latin typeface="+mn-lt"/>
            </a:endParaRPr>
          </a:p>
          <a:p>
            <a:pPr lvl="4"/>
            <a:r>
              <a:rPr lang="en-US" dirty="0" smtClean="0">
                <a:latin typeface="+mn-lt"/>
              </a:rPr>
              <a:t>All </a:t>
            </a:r>
            <a:r>
              <a:rPr lang="en-US" dirty="0">
                <a:latin typeface="+mn-lt"/>
              </a:rPr>
              <a:t>bundle traffic is point to point.  </a:t>
            </a:r>
            <a:endParaRPr lang="en-US" dirty="0" smtClean="0">
              <a:latin typeface="+mn-lt"/>
            </a:endParaRPr>
          </a:p>
          <a:p>
            <a:pPr lvl="4"/>
            <a:r>
              <a:rPr lang="en-US" dirty="0" smtClean="0">
                <a:latin typeface="+mn-lt"/>
              </a:rPr>
              <a:t>Exploration </a:t>
            </a:r>
            <a:r>
              <a:rPr lang="en-US" dirty="0">
                <a:latin typeface="+mn-lt"/>
              </a:rPr>
              <a:t>has discussed in detail the need to send bundles to multiple diverse locations.  </a:t>
            </a:r>
            <a:endParaRPr lang="en-US" dirty="0" smtClean="0">
              <a:latin typeface="+mn-lt"/>
            </a:endParaRPr>
          </a:p>
          <a:p>
            <a:pPr lvl="3"/>
            <a:r>
              <a:rPr lang="en-US" dirty="0" smtClean="0">
                <a:latin typeface="+mn-lt"/>
              </a:rPr>
              <a:t>Methods </a:t>
            </a:r>
            <a:r>
              <a:rPr lang="en-US" dirty="0">
                <a:latin typeface="+mn-lt"/>
              </a:rPr>
              <a:t>discussed are multiple sends and BP multicast</a:t>
            </a:r>
            <a:r>
              <a:rPr lang="en-US" dirty="0" smtClean="0">
                <a:latin typeface="+mn-lt"/>
              </a:rPr>
              <a:t>.</a:t>
            </a:r>
          </a:p>
          <a:p>
            <a:pPr lvl="4"/>
            <a:r>
              <a:rPr lang="en-US" dirty="0" smtClean="0">
                <a:latin typeface="+mn-lt"/>
              </a:rPr>
              <a:t>Example1: Multiple endpoints on Earth</a:t>
            </a:r>
          </a:p>
          <a:p>
            <a:pPr lvl="4"/>
            <a:r>
              <a:rPr lang="en-US" dirty="0" smtClean="0">
                <a:latin typeface="+mn-lt"/>
              </a:rPr>
              <a:t>Example2: Multiple endpoints on Earth and Moon</a:t>
            </a:r>
          </a:p>
          <a:p>
            <a:pPr lvl="4"/>
            <a:r>
              <a:rPr lang="en-US" dirty="0" smtClean="0">
                <a:latin typeface="+mn-lt"/>
              </a:rPr>
              <a:t>Network loading is different for each method  </a:t>
            </a:r>
          </a:p>
        </p:txBody>
      </p:sp>
    </p:spTree>
    <p:extLst>
      <p:ext uri="{BB962C8B-B14F-4D97-AF65-F5344CB8AC3E}">
        <p14:creationId xmlns:p14="http://schemas.microsoft.com/office/powerpoint/2010/main" val="3849478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707516" cy="6103666"/>
          </a:xfrm>
        </p:spPr>
        <p:txBody>
          <a:bodyPr>
            <a:noAutofit/>
          </a:bodyPr>
          <a:lstStyle/>
          <a:p>
            <a:pPr marL="0" indent="0">
              <a:buNone/>
            </a:pPr>
            <a:r>
              <a:rPr lang="en-US" sz="2000" b="1" u="sng" dirty="0" smtClean="0">
                <a:latin typeface="+mn-lt"/>
              </a:rPr>
              <a:t>Section 4:</a:t>
            </a:r>
            <a:r>
              <a:rPr lang="en-US" sz="2000" dirty="0">
                <a:latin typeface="+mn-lt"/>
              </a:rPr>
              <a:t>	Service Description will require a careful detailed analysis of the BIBE and BPBIS RFCs.</a:t>
            </a:r>
          </a:p>
          <a:p>
            <a:pPr lvl="1"/>
            <a:r>
              <a:rPr lang="en-US" sz="2000" dirty="0">
                <a:latin typeface="+mn-lt"/>
              </a:rPr>
              <a:t>Specific block types and endpoints: </a:t>
            </a:r>
          </a:p>
          <a:p>
            <a:pPr marL="1314450" lvl="2" indent="-457200">
              <a:buFont typeface="+mj-lt"/>
              <a:buAutoNum type="alphaLcPeriod" startAt="2"/>
            </a:pPr>
            <a:r>
              <a:rPr lang="en-US" sz="2000" dirty="0" smtClean="0">
                <a:latin typeface="+mn-lt"/>
              </a:rPr>
              <a:t>Bundle </a:t>
            </a:r>
            <a:r>
              <a:rPr lang="en-US" sz="2000" dirty="0">
                <a:latin typeface="+mn-lt"/>
              </a:rPr>
              <a:t>Protocol Security (</a:t>
            </a:r>
            <a:r>
              <a:rPr lang="en-US" sz="2000" dirty="0" err="1">
                <a:latin typeface="+mn-lt"/>
              </a:rPr>
              <a:t>BPSec</a:t>
            </a:r>
            <a:r>
              <a:rPr lang="en-US" sz="2000" dirty="0">
                <a:latin typeface="+mn-lt"/>
              </a:rPr>
              <a:t>) </a:t>
            </a:r>
            <a:endParaRPr lang="en-US" sz="2000" dirty="0" smtClean="0">
              <a:latin typeface="+mn-lt"/>
            </a:endParaRPr>
          </a:p>
          <a:p>
            <a:pPr lvl="3"/>
            <a:r>
              <a:rPr lang="en-US" dirty="0" err="1">
                <a:latin typeface="+mn-lt"/>
              </a:rPr>
              <a:t>BPSec</a:t>
            </a:r>
            <a:r>
              <a:rPr lang="en-US" dirty="0">
                <a:latin typeface="+mn-lt"/>
              </a:rPr>
              <a:t> is well beyond the scope for inclusion in the bundle </a:t>
            </a:r>
            <a:r>
              <a:rPr lang="en-US" dirty="0" smtClean="0">
                <a:latin typeface="+mn-lt"/>
              </a:rPr>
              <a:t>specification.</a:t>
            </a:r>
          </a:p>
          <a:p>
            <a:pPr lvl="3"/>
            <a:r>
              <a:rPr lang="en-US" dirty="0" smtClean="0">
                <a:latin typeface="+mn-lt"/>
              </a:rPr>
              <a:t>Update is required for the </a:t>
            </a:r>
            <a:r>
              <a:rPr lang="en-US" dirty="0">
                <a:latin typeface="+mn-lt"/>
              </a:rPr>
              <a:t>security section of ANNEX </a:t>
            </a:r>
            <a:r>
              <a:rPr lang="en-US" dirty="0" smtClean="0">
                <a:latin typeface="+mn-lt"/>
              </a:rPr>
              <a:t>G</a:t>
            </a:r>
          </a:p>
          <a:p>
            <a:pPr lvl="3"/>
            <a:r>
              <a:rPr lang="en-US" dirty="0" smtClean="0">
                <a:latin typeface="+mn-lt"/>
              </a:rPr>
              <a:t>Should explicitly add </a:t>
            </a:r>
            <a:r>
              <a:rPr lang="en-US" dirty="0">
                <a:latin typeface="+mn-lt"/>
              </a:rPr>
              <a:t>that all non-compliant nodes act as a </a:t>
            </a:r>
            <a:r>
              <a:rPr lang="en-US" dirty="0" smtClean="0">
                <a:latin typeface="+mn-lt"/>
              </a:rPr>
              <a:t>pass-through</a:t>
            </a:r>
          </a:p>
          <a:p>
            <a:pPr marL="1314450" lvl="2" indent="-457200">
              <a:buFont typeface="+mj-lt"/>
              <a:buAutoNum type="alphaLcPeriod" startAt="2"/>
            </a:pPr>
            <a:r>
              <a:rPr lang="en-US" sz="2000" dirty="0">
                <a:latin typeface="+mn-lt"/>
              </a:rPr>
              <a:t>Custody transfer </a:t>
            </a:r>
          </a:p>
          <a:p>
            <a:pPr lvl="3"/>
            <a:r>
              <a:rPr lang="en-US" dirty="0" smtClean="0">
                <a:latin typeface="+mn-lt"/>
              </a:rPr>
              <a:t>Included </a:t>
            </a:r>
            <a:r>
              <a:rPr lang="en-US" dirty="0">
                <a:latin typeface="+mn-lt"/>
              </a:rPr>
              <a:t>in IRTF RFC 5050, however BPBIS does not directly </a:t>
            </a:r>
            <a:r>
              <a:rPr lang="en-US" dirty="0" smtClean="0">
                <a:latin typeface="+mn-lt"/>
              </a:rPr>
              <a:t>support </a:t>
            </a:r>
          </a:p>
          <a:p>
            <a:pPr lvl="3"/>
            <a:r>
              <a:rPr lang="en-US" dirty="0" smtClean="0">
                <a:latin typeface="+mn-lt"/>
              </a:rPr>
              <a:t>An </a:t>
            </a:r>
            <a:r>
              <a:rPr lang="en-US" dirty="0">
                <a:latin typeface="+mn-lt"/>
              </a:rPr>
              <a:t>additional IETF RFC is </a:t>
            </a:r>
            <a:r>
              <a:rPr lang="en-US" dirty="0" smtClean="0">
                <a:latin typeface="+mn-lt"/>
              </a:rPr>
              <a:t>being </a:t>
            </a:r>
            <a:r>
              <a:rPr lang="en-US" dirty="0">
                <a:latin typeface="+mn-lt"/>
              </a:rPr>
              <a:t>generated called BIBE (</a:t>
            </a:r>
            <a:r>
              <a:rPr lang="en-US" u="sng" dirty="0">
                <a:latin typeface="+mn-lt"/>
                <a:hlinkClick r:id="rId2"/>
              </a:rPr>
              <a:t>https://datatracker.ietf.org/doc/draft-ietf-dtn-bibect</a:t>
            </a:r>
            <a:r>
              <a:rPr lang="en-US" dirty="0">
                <a:latin typeface="+mn-lt"/>
              </a:rPr>
              <a:t> ). </a:t>
            </a:r>
            <a:endParaRPr lang="en-US" dirty="0" smtClean="0">
              <a:latin typeface="+mn-lt"/>
            </a:endParaRPr>
          </a:p>
          <a:p>
            <a:pPr lvl="3"/>
            <a:r>
              <a:rPr lang="en-US" dirty="0" smtClean="0">
                <a:latin typeface="+mn-lt"/>
              </a:rPr>
              <a:t>Prior to completion, </a:t>
            </a:r>
            <a:r>
              <a:rPr lang="en-US" dirty="0">
                <a:latin typeface="+mn-lt"/>
              </a:rPr>
              <a:t>it is probably necessary to rewrite the ACS appendix D to accommodate.</a:t>
            </a:r>
          </a:p>
          <a:p>
            <a:pPr marL="1771650" lvl="3" indent="-457200">
              <a:buFont typeface="+mj-lt"/>
              <a:buAutoNum type="alphaLcPeriod"/>
            </a:pPr>
            <a:endParaRPr lang="en-US" dirty="0" smtClean="0">
              <a:latin typeface="+mn-lt"/>
            </a:endParaRPr>
          </a:p>
          <a:p>
            <a:pPr marL="1771650" lvl="3" indent="-457200">
              <a:buFont typeface="+mj-lt"/>
              <a:buAutoNum type="alphaLcPeriod"/>
            </a:pPr>
            <a:endParaRPr lang="en-US" dirty="0">
              <a:latin typeface="+mn-lt"/>
            </a:endParaRPr>
          </a:p>
          <a:p>
            <a:pPr lvl="1"/>
            <a:endParaRPr lang="en-US" sz="2000" dirty="0">
              <a:latin typeface="+mn-lt"/>
            </a:endParaRPr>
          </a:p>
        </p:txBody>
      </p:sp>
    </p:spTree>
    <p:extLst>
      <p:ext uri="{BB962C8B-B14F-4D97-AF65-F5344CB8AC3E}">
        <p14:creationId xmlns:p14="http://schemas.microsoft.com/office/powerpoint/2010/main" val="685557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707516" cy="6103666"/>
          </a:xfrm>
        </p:spPr>
        <p:txBody>
          <a:bodyPr>
            <a:noAutofit/>
          </a:bodyPr>
          <a:lstStyle/>
          <a:p>
            <a:pPr marL="0" indent="0">
              <a:buNone/>
            </a:pPr>
            <a:r>
              <a:rPr lang="en-US" sz="2000" b="1" u="sng" dirty="0" smtClean="0">
                <a:latin typeface="+mn-lt"/>
              </a:rPr>
              <a:t>Section 4:</a:t>
            </a:r>
            <a:r>
              <a:rPr lang="en-US" sz="2000" dirty="0">
                <a:latin typeface="+mn-lt"/>
              </a:rPr>
              <a:t>	Service Description will require a careful detailed analysis of the BIBE and BPBIS RFCs.</a:t>
            </a:r>
          </a:p>
          <a:p>
            <a:pPr lvl="1"/>
            <a:r>
              <a:rPr lang="en-US" sz="2000" dirty="0">
                <a:latin typeface="+mn-lt"/>
              </a:rPr>
              <a:t>Specific block types and endpoints: </a:t>
            </a:r>
          </a:p>
          <a:p>
            <a:pPr marL="1371600" lvl="2" indent="-457200">
              <a:buFont typeface="+mj-lt"/>
              <a:buAutoNum type="alphaLcPeriod" startAt="4"/>
            </a:pPr>
            <a:r>
              <a:rPr lang="en-US" sz="2000" dirty="0">
                <a:latin typeface="+mn-lt"/>
              </a:rPr>
              <a:t>Compressed Bundle Header Encoding (CBHE) -  RFC 6260 (</a:t>
            </a:r>
            <a:r>
              <a:rPr lang="en-US" sz="2000" u="sng" dirty="0">
                <a:latin typeface="+mn-lt"/>
                <a:hlinkClick r:id="rId2"/>
              </a:rPr>
              <a:t>https://www.rfc-editor.org/rfc/pdfrfc/rfc6260.txt.pdf</a:t>
            </a:r>
            <a:r>
              <a:rPr lang="en-US" sz="2000" dirty="0">
                <a:latin typeface="+mn-lt"/>
              </a:rPr>
              <a:t> ).  As previously stated, it is subsumed by BPBIS section 4.1.5.1.2.</a:t>
            </a:r>
          </a:p>
          <a:p>
            <a:pPr marL="1371600" lvl="2" indent="-457200">
              <a:buFont typeface="+mj-lt"/>
              <a:buAutoNum type="alphaLcPeriod" startAt="4"/>
            </a:pPr>
            <a:r>
              <a:rPr lang="en-US" sz="2000" dirty="0">
                <a:latin typeface="+mn-lt"/>
              </a:rPr>
              <a:t>ACS – specification as defined in Annex D of CCSDS BUNDLE PROTOCOL SPECIFICATION.  To be deleted. (</a:t>
            </a:r>
            <a:r>
              <a:rPr lang="en-US" sz="2000" u="sng" dirty="0">
                <a:latin typeface="+mn-lt"/>
                <a:hlinkClick r:id="rId3"/>
              </a:rPr>
              <a:t>https://public.ccsds.org/Pubs/734x2b1.pdf</a:t>
            </a:r>
            <a:r>
              <a:rPr lang="en-US" sz="2000" dirty="0">
                <a:latin typeface="+mn-lt"/>
              </a:rPr>
              <a:t>)  see BIBE in item 4c above.</a:t>
            </a:r>
          </a:p>
          <a:p>
            <a:pPr marL="1371600" lvl="2" indent="-457200">
              <a:buFont typeface="+mj-lt"/>
              <a:buAutoNum type="alphaLcPeriod" startAt="4"/>
            </a:pPr>
            <a:r>
              <a:rPr lang="en-US" sz="2000" dirty="0">
                <a:latin typeface="+mn-lt"/>
              </a:rPr>
              <a:t>LTP - as defined by </a:t>
            </a:r>
            <a:r>
              <a:rPr lang="en-US" sz="2000" u="sng" dirty="0">
                <a:latin typeface="+mn-lt"/>
                <a:hlinkClick r:id="rId4"/>
              </a:rPr>
              <a:t>https://public.ccsds.org/Pubs/734x1b1.pdf</a:t>
            </a:r>
            <a:r>
              <a:rPr lang="en-US" sz="2000" dirty="0">
                <a:latin typeface="+mn-lt"/>
              </a:rPr>
              <a:t> .  This was extended by RFC 7122 to support LTP using UDP/DCCP.  Candidate for inclusion.</a:t>
            </a:r>
          </a:p>
          <a:p>
            <a:pPr marL="1314450" lvl="3" indent="0">
              <a:buNone/>
            </a:pPr>
            <a:endParaRPr lang="en-US" dirty="0" smtClean="0">
              <a:latin typeface="+mn-lt"/>
            </a:endParaRPr>
          </a:p>
          <a:p>
            <a:pPr marL="1771650" lvl="3" indent="-457200">
              <a:buFont typeface="+mj-lt"/>
              <a:buAutoNum type="alphaLcPeriod"/>
            </a:pPr>
            <a:endParaRPr lang="en-US" dirty="0">
              <a:latin typeface="+mn-lt"/>
            </a:endParaRPr>
          </a:p>
          <a:p>
            <a:pPr lvl="1"/>
            <a:endParaRPr lang="en-US" sz="2000" dirty="0">
              <a:latin typeface="+mn-lt"/>
            </a:endParaRPr>
          </a:p>
        </p:txBody>
      </p:sp>
    </p:spTree>
    <p:extLst>
      <p:ext uri="{BB962C8B-B14F-4D97-AF65-F5344CB8AC3E}">
        <p14:creationId xmlns:p14="http://schemas.microsoft.com/office/powerpoint/2010/main" val="3346280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707516" cy="6103666"/>
          </a:xfrm>
        </p:spPr>
        <p:txBody>
          <a:bodyPr>
            <a:noAutofit/>
          </a:bodyPr>
          <a:lstStyle/>
          <a:p>
            <a:pPr marL="0" indent="0">
              <a:buNone/>
            </a:pPr>
            <a:r>
              <a:rPr lang="en-US" sz="2000" b="1" u="sng" dirty="0" smtClean="0">
                <a:latin typeface="+mn-lt"/>
              </a:rPr>
              <a:t>Section 4:</a:t>
            </a:r>
            <a:r>
              <a:rPr lang="en-US" sz="2000" dirty="0">
                <a:latin typeface="+mn-lt"/>
              </a:rPr>
              <a:t>	Service Description will require a careful detailed analysis of the BIBE and BPBIS RFCs.</a:t>
            </a:r>
          </a:p>
          <a:p>
            <a:pPr lvl="1"/>
            <a:r>
              <a:rPr lang="en-US" sz="2000" dirty="0">
                <a:latin typeface="+mn-lt"/>
              </a:rPr>
              <a:t>Specific block types and endpoints: </a:t>
            </a:r>
          </a:p>
          <a:p>
            <a:pPr marL="1371600" lvl="2" indent="-457200">
              <a:buFont typeface="+mj-lt"/>
              <a:buAutoNum type="alphaLcPeriod" startAt="7"/>
            </a:pPr>
            <a:r>
              <a:rPr lang="en-US" sz="2000" dirty="0" smtClean="0">
                <a:latin typeface="+mn-lt"/>
              </a:rPr>
              <a:t>Specific </a:t>
            </a:r>
            <a:r>
              <a:rPr lang="en-US" sz="2000" dirty="0">
                <a:latin typeface="+mn-lt"/>
              </a:rPr>
              <a:t>Convergence Layer Adapters (CLAs) –LTP, NORM over UDP, UDP, TCP (RFC 7242) as candidates</a:t>
            </a:r>
            <a:r>
              <a:rPr lang="en-US" sz="2000" dirty="0" smtClean="0">
                <a:latin typeface="+mn-lt"/>
              </a:rPr>
              <a:t>.</a:t>
            </a:r>
          </a:p>
          <a:p>
            <a:pPr lvl="3"/>
            <a:r>
              <a:rPr lang="en-US" sz="1200" dirty="0" smtClean="0"/>
              <a:t>The ISS implementation was deployed with the </a:t>
            </a:r>
            <a:r>
              <a:rPr lang="en-US" sz="1200" dirty="0"/>
              <a:t>limited set of convergence </a:t>
            </a:r>
            <a:r>
              <a:rPr lang="en-US" sz="1200" dirty="0" smtClean="0"/>
              <a:t>layers of TCP</a:t>
            </a:r>
            <a:r>
              <a:rPr lang="en-US" sz="1200" dirty="0"/>
              <a:t>, LTP over UDP for </a:t>
            </a:r>
            <a:r>
              <a:rPr lang="en-US" sz="1200" dirty="0" err="1"/>
              <a:t>spacelink</a:t>
            </a:r>
            <a:r>
              <a:rPr lang="en-US" sz="1200" dirty="0"/>
              <a:t>, UDP, and </a:t>
            </a:r>
            <a:r>
              <a:rPr lang="en-US" sz="1200" dirty="0" err="1"/>
              <a:t>sTCP</a:t>
            </a:r>
            <a:r>
              <a:rPr lang="en-US" sz="1200" dirty="0"/>
              <a:t>.  </a:t>
            </a:r>
          </a:p>
          <a:p>
            <a:pPr lvl="3"/>
            <a:r>
              <a:rPr lang="en-US" sz="1200" dirty="0" smtClean="0"/>
              <a:t>IETF RFCs have provide additional CLAs. Following </a:t>
            </a:r>
            <a:r>
              <a:rPr lang="en-US" sz="1200" dirty="0"/>
              <a:t>are a list of those that require consideration.</a:t>
            </a:r>
          </a:p>
          <a:p>
            <a:pPr lvl="4"/>
            <a:r>
              <a:rPr lang="en-US" sz="1200" u="sng" dirty="0">
                <a:hlinkClick r:id="rId2"/>
              </a:rPr>
              <a:t>Minimal TCP</a:t>
            </a:r>
            <a:r>
              <a:rPr lang="en-US" sz="1200" dirty="0"/>
              <a:t> to replace </a:t>
            </a:r>
            <a:r>
              <a:rPr lang="en-US" sz="1200" dirty="0" err="1"/>
              <a:t>sTCP</a:t>
            </a:r>
            <a:r>
              <a:rPr lang="en-US" sz="1200" dirty="0"/>
              <a:t> – incorporates reduced overhead and increased security (optional). Experience with it has indicated that the use of Transport Layer Security (TLS) in the security option </a:t>
            </a:r>
            <a:r>
              <a:rPr lang="en-US" sz="1200" dirty="0" smtClean="0"/>
              <a:t>has </a:t>
            </a:r>
            <a:r>
              <a:rPr lang="en-US" sz="1200" dirty="0"/>
              <a:t>an excessive performance hit. </a:t>
            </a:r>
          </a:p>
          <a:p>
            <a:pPr lvl="4"/>
            <a:r>
              <a:rPr lang="en-US" sz="1200" u="sng" dirty="0">
                <a:hlinkClick r:id="rId3"/>
              </a:rPr>
              <a:t>Delay-Tolerant Networking TCP Convergence Layer Protocol Version 4</a:t>
            </a:r>
            <a:r>
              <a:rPr lang="en-US" sz="1200" dirty="0"/>
              <a:t> </a:t>
            </a:r>
            <a:r>
              <a:rPr lang="en-US" sz="1200" dirty="0" smtClean="0"/>
              <a:t>to </a:t>
            </a:r>
            <a:r>
              <a:rPr lang="en-US" sz="1200" dirty="0"/>
              <a:t>replace TCP – supports Bundle protocol V7.</a:t>
            </a:r>
          </a:p>
          <a:p>
            <a:pPr lvl="4"/>
            <a:r>
              <a:rPr lang="en-US" sz="1200" u="sng" dirty="0">
                <a:hlinkClick r:id="rId4"/>
              </a:rPr>
              <a:t>LTP over UDP/DCCP</a:t>
            </a:r>
            <a:r>
              <a:rPr lang="en-US" sz="1200" dirty="0"/>
              <a:t> – RFC supporting congestion control of LTP over networks</a:t>
            </a:r>
          </a:p>
          <a:p>
            <a:pPr lvl="4"/>
            <a:r>
              <a:rPr lang="en-US" sz="1200" dirty="0"/>
              <a:t>DTN over </a:t>
            </a:r>
            <a:r>
              <a:rPr lang="en-US" sz="1200" u="sng" dirty="0">
                <a:hlinkClick r:id="rId5"/>
              </a:rPr>
              <a:t>NORM</a:t>
            </a:r>
            <a:r>
              <a:rPr lang="en-US" sz="1200" dirty="0"/>
              <a:t> – Efficient replacement for LTP over limited distances such as Earth to the Moon</a:t>
            </a:r>
          </a:p>
          <a:p>
            <a:pPr marL="1371600" lvl="2" indent="-457200">
              <a:buFont typeface="+mj-lt"/>
              <a:buAutoNum type="alphaLcPeriod" startAt="7"/>
            </a:pPr>
            <a:r>
              <a:rPr lang="en-US" sz="2000" dirty="0">
                <a:latin typeface="+mn-lt"/>
                <a:hlinkClick r:id="rId6"/>
              </a:rPr>
              <a:t>AMP</a:t>
            </a:r>
            <a:r>
              <a:rPr lang="en-US" sz="2000" dirty="0">
                <a:latin typeface="+mn-lt"/>
              </a:rPr>
              <a:t> – In the ISS environment, management has become a growing concern.  As distance </a:t>
            </a:r>
            <a:r>
              <a:rPr lang="en-US" sz="2000" dirty="0" smtClean="0">
                <a:latin typeface="+mn-lt"/>
              </a:rPr>
              <a:t>increases </a:t>
            </a:r>
            <a:r>
              <a:rPr lang="en-US" sz="2000" dirty="0">
                <a:latin typeface="+mn-lt"/>
              </a:rPr>
              <a:t>in exploration activities, AMP becomes a necessity.  Somewhere in the specification, it should highlight the need and recommend a minimum set of Application Data Models (ADMs). The actual standard should be a standalone book.</a:t>
            </a:r>
          </a:p>
          <a:p>
            <a:pPr marL="1828800" lvl="3" indent="-457200">
              <a:buFont typeface="+mj-lt"/>
              <a:buAutoNum type="alphaLcPeriod"/>
            </a:pPr>
            <a:endParaRPr lang="en-US" dirty="0">
              <a:latin typeface="+mn-lt"/>
            </a:endParaRPr>
          </a:p>
          <a:p>
            <a:pPr marL="1771650" lvl="3" indent="-457200">
              <a:buFont typeface="+mj-lt"/>
              <a:buAutoNum type="alphaLcPeriod"/>
            </a:pPr>
            <a:endParaRPr lang="en-US" dirty="0" smtClean="0">
              <a:latin typeface="+mn-lt"/>
            </a:endParaRPr>
          </a:p>
          <a:p>
            <a:pPr marL="1771650" lvl="3" indent="-457200">
              <a:buFont typeface="+mj-lt"/>
              <a:buAutoNum type="alphaLcPeriod"/>
            </a:pPr>
            <a:endParaRPr lang="en-US" dirty="0">
              <a:latin typeface="+mn-lt"/>
            </a:endParaRPr>
          </a:p>
          <a:p>
            <a:pPr lvl="1"/>
            <a:endParaRPr lang="en-US" sz="2000" dirty="0">
              <a:latin typeface="+mn-lt"/>
            </a:endParaRPr>
          </a:p>
        </p:txBody>
      </p:sp>
    </p:spTree>
    <p:extLst>
      <p:ext uri="{BB962C8B-B14F-4D97-AF65-F5344CB8AC3E}">
        <p14:creationId xmlns:p14="http://schemas.microsoft.com/office/powerpoint/2010/main" val="38030782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707516" cy="5925736"/>
          </a:xfrm>
        </p:spPr>
        <p:txBody>
          <a:bodyPr>
            <a:noAutofit/>
          </a:bodyPr>
          <a:lstStyle/>
          <a:p>
            <a:pPr marL="0" indent="0">
              <a:buNone/>
            </a:pPr>
            <a:r>
              <a:rPr lang="en-US" sz="2000" b="1" u="sng" dirty="0" smtClean="0">
                <a:latin typeface="+mn-lt"/>
              </a:rPr>
              <a:t>Section 5:</a:t>
            </a:r>
            <a:r>
              <a:rPr lang="en-US" sz="2000" dirty="0">
                <a:latin typeface="+mn-lt"/>
              </a:rPr>
              <a:t>	Services required includes on orbit and ground instances.  However, our experiences should color this based on ISS. Items in this section should remain and another service requires consideration: Bundle replay. </a:t>
            </a:r>
            <a:endParaRPr lang="en-US" sz="2000" dirty="0" smtClean="0">
              <a:latin typeface="+mn-lt"/>
            </a:endParaRPr>
          </a:p>
          <a:p>
            <a:pPr lvl="1"/>
            <a:r>
              <a:rPr lang="en-US" sz="2000" dirty="0" smtClean="0">
                <a:latin typeface="+mn-lt"/>
              </a:rPr>
              <a:t>5.1</a:t>
            </a:r>
            <a:r>
              <a:rPr lang="en-US" sz="2000" dirty="0">
                <a:latin typeface="+mn-lt"/>
              </a:rPr>
              <a:t>	</a:t>
            </a:r>
            <a:r>
              <a:rPr lang="en-US" sz="2000" dirty="0" smtClean="0">
                <a:latin typeface="+mn-lt"/>
              </a:rPr>
              <a:t>Reliable </a:t>
            </a:r>
            <a:r>
              <a:rPr lang="en-US" sz="2000" dirty="0">
                <a:latin typeface="+mn-lt"/>
              </a:rPr>
              <a:t>storage requirement  - </a:t>
            </a:r>
            <a:r>
              <a:rPr lang="en-US" sz="2000" dirty="0" smtClean="0">
                <a:latin typeface="+mn-lt"/>
              </a:rPr>
              <a:t>Is an important consideration based on mission requirements</a:t>
            </a:r>
          </a:p>
          <a:p>
            <a:pPr lvl="1"/>
            <a:r>
              <a:rPr lang="en-US" sz="2000" dirty="0" smtClean="0">
                <a:latin typeface="+mn-lt"/>
              </a:rPr>
              <a:t>5.2	Underlying communication service requirement  - section is still required and is unique to the node situation/environment.  </a:t>
            </a:r>
          </a:p>
          <a:p>
            <a:pPr lvl="1"/>
            <a:r>
              <a:rPr lang="en-US" sz="2000" dirty="0" smtClean="0">
                <a:latin typeface="+mn-lt"/>
              </a:rPr>
              <a:t>5.</a:t>
            </a:r>
            <a:r>
              <a:rPr lang="en-US" sz="2000" dirty="0" smtClean="0">
                <a:solidFill>
                  <a:srgbClr val="FF0000"/>
                </a:solidFill>
                <a:latin typeface="+mn-lt"/>
              </a:rPr>
              <a:t>n</a:t>
            </a:r>
            <a:r>
              <a:rPr lang="en-US" sz="2000" dirty="0" smtClean="0">
                <a:latin typeface="+mn-lt"/>
              </a:rPr>
              <a:t>	Bundle replay is the capability to replay “lost” bundles.  Ground systems often have queued data pending a replay.  For DTN bundles, the data may expire.  Bundle replay allows a user to recover this lost data and replay it into a bundle node.  Originally developed as an engineering capability, it has been useful in recovering data that would otherwise be lost due to misadventure, failure, or incompetence.</a:t>
            </a:r>
            <a:endParaRPr lang="en-US" sz="2000" dirty="0">
              <a:latin typeface="+mn-lt"/>
            </a:endParaRPr>
          </a:p>
        </p:txBody>
      </p:sp>
    </p:spTree>
    <p:extLst>
      <p:ext uri="{BB962C8B-B14F-4D97-AF65-F5344CB8AC3E}">
        <p14:creationId xmlns:p14="http://schemas.microsoft.com/office/powerpoint/2010/main" val="825836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001" y="180650"/>
            <a:ext cx="8641080" cy="550870"/>
          </a:xfrm>
        </p:spPr>
        <p:txBody>
          <a:bodyPr/>
          <a:lstStyle/>
          <a:p>
            <a:r>
              <a:rPr lang="en-US" dirty="0" smtClean="0"/>
              <a:t>Summary</a:t>
            </a:r>
            <a:endParaRPr lang="en-US" dirty="0"/>
          </a:p>
        </p:txBody>
      </p:sp>
      <p:sp>
        <p:nvSpPr>
          <p:cNvPr id="3" name="Content Placeholder 2"/>
          <p:cNvSpPr>
            <a:spLocks noGrp="1"/>
          </p:cNvSpPr>
          <p:nvPr>
            <p:ph idx="1"/>
          </p:nvPr>
        </p:nvSpPr>
        <p:spPr>
          <a:xfrm>
            <a:off x="402001" y="870539"/>
            <a:ext cx="8641080" cy="3423165"/>
          </a:xfrm>
        </p:spPr>
        <p:txBody>
          <a:bodyPr>
            <a:normAutofit/>
          </a:bodyPr>
          <a:lstStyle/>
          <a:p>
            <a:r>
              <a:rPr lang="en-US" sz="2400" dirty="0">
                <a:latin typeface="+mn-lt"/>
              </a:rPr>
              <a:t>This </a:t>
            </a:r>
            <a:r>
              <a:rPr lang="en-US" sz="2400" dirty="0" smtClean="0">
                <a:latin typeface="+mn-lt"/>
              </a:rPr>
              <a:t>presentation and supporting white paper has </a:t>
            </a:r>
            <a:r>
              <a:rPr lang="en-US" sz="2400" dirty="0">
                <a:latin typeface="+mn-lt"/>
              </a:rPr>
              <a:t>two goals:  </a:t>
            </a:r>
          </a:p>
          <a:p>
            <a:pPr marL="914400" lvl="1" indent="-457200">
              <a:buFont typeface="+mj-lt"/>
              <a:buAutoNum type="arabicPeriod"/>
            </a:pPr>
            <a:r>
              <a:rPr lang="en-US" sz="2400" dirty="0">
                <a:latin typeface="+mn-lt"/>
              </a:rPr>
              <a:t>Identify BP V7 needs based on the V6 </a:t>
            </a:r>
            <a:r>
              <a:rPr lang="en-US" sz="2400" dirty="0" smtClean="0">
                <a:latin typeface="+mn-lt"/>
              </a:rPr>
              <a:t>experience.</a:t>
            </a:r>
          </a:p>
          <a:p>
            <a:pPr lvl="2"/>
            <a:r>
              <a:rPr lang="en-US" dirty="0">
                <a:latin typeface="+mn-lt"/>
              </a:rPr>
              <a:t>The BP V7 needs identified in this paper resulted from discussions within various DTN forums and ISS experience.  </a:t>
            </a:r>
          </a:p>
          <a:p>
            <a:pPr marL="914400" lvl="1" indent="-457200">
              <a:buFont typeface="+mj-lt"/>
              <a:buAutoNum type="arabicPeriod"/>
            </a:pPr>
            <a:r>
              <a:rPr lang="en-US" sz="2400" dirty="0">
                <a:latin typeface="+mn-lt"/>
              </a:rPr>
              <a:t>Describe minimum needs for a new blue book.  </a:t>
            </a:r>
            <a:endParaRPr lang="en-US" sz="2400" dirty="0" smtClean="0">
              <a:latin typeface="+mn-lt"/>
            </a:endParaRPr>
          </a:p>
          <a:p>
            <a:pPr lvl="2"/>
            <a:r>
              <a:rPr lang="en-US" dirty="0" smtClean="0">
                <a:latin typeface="+mn-lt"/>
              </a:rPr>
              <a:t>Exploration </a:t>
            </a:r>
            <a:r>
              <a:rPr lang="en-US" dirty="0">
                <a:latin typeface="+mn-lt"/>
              </a:rPr>
              <a:t>activities, experience with DTN, and conduct of operations informed the minimum needs for a new blue book.  </a:t>
            </a:r>
          </a:p>
        </p:txBody>
      </p:sp>
      <p:sp>
        <p:nvSpPr>
          <p:cNvPr id="4" name="TextBox 3"/>
          <p:cNvSpPr txBox="1"/>
          <p:nvPr/>
        </p:nvSpPr>
        <p:spPr>
          <a:xfrm>
            <a:off x="546652" y="5421090"/>
            <a:ext cx="8328992" cy="1569660"/>
          </a:xfrm>
          <a:prstGeom prst="rect">
            <a:avLst/>
          </a:prstGeom>
          <a:solidFill>
            <a:srgbClr val="FF0000"/>
          </a:solidFill>
        </p:spPr>
        <p:txBody>
          <a:bodyPr wrap="square" rtlCol="0">
            <a:spAutoFit/>
          </a:bodyPr>
          <a:lstStyle/>
          <a:p>
            <a:pPr lvl="1" algn="ctr"/>
            <a:r>
              <a:rPr lang="en-US" sz="2400" dirty="0">
                <a:solidFill>
                  <a:srgbClr val="FFFF00"/>
                </a:solidFill>
              </a:rPr>
              <a:t>In no way is this to limit DTN capabilities but only to establish a solid, ground floor baseline for adding new capabilities for long term deployment.  Therefore, it will act as a platform for AMP, new CLAs, and unique implementations.</a:t>
            </a:r>
          </a:p>
        </p:txBody>
      </p:sp>
    </p:spTree>
    <p:extLst>
      <p:ext uri="{BB962C8B-B14F-4D97-AF65-F5344CB8AC3E}">
        <p14:creationId xmlns:p14="http://schemas.microsoft.com/office/powerpoint/2010/main" val="1574675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80060" y="147196"/>
            <a:ext cx="8641080" cy="58432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30" tIns="50916" rIns="101830" bIns="50916" numCol="1" rtlCol="0" anchor="ctr" anchorCtr="0" compatLnSpc="1">
            <a:prstTxWarp prst="textNoShape">
              <a:avLst/>
            </a:prstTxWarp>
            <a:normAutofit/>
          </a:bodyPr>
          <a:lstStyle/>
          <a:p>
            <a:pPr defTabSz="483306" eaLnBrk="0" fontAlgn="base" hangingPunct="0">
              <a:spcAft>
                <a:spcPct val="0"/>
              </a:spcAft>
            </a:pPr>
            <a:r>
              <a:rPr lang="en-US" sz="2520" kern="0" dirty="0">
                <a:solidFill>
                  <a:srgbClr val="004386"/>
                </a:solidFill>
                <a:latin typeface="Helvetica Neue" charset="0"/>
                <a:cs typeface="+mj-cs"/>
              </a:rPr>
              <a:t>Outline</a:t>
            </a:r>
          </a:p>
        </p:txBody>
      </p:sp>
      <p:sp>
        <p:nvSpPr>
          <p:cNvPr id="3075" name="Rectangle 3"/>
          <p:cNvSpPr>
            <a:spLocks noGrp="1" noChangeArrowheads="1"/>
          </p:cNvSpPr>
          <p:nvPr>
            <p:ph type="body" idx="1"/>
          </p:nvPr>
        </p:nvSpPr>
        <p:spPr>
          <a:xfrm>
            <a:off x="480060" y="788020"/>
            <a:ext cx="8641080" cy="4827694"/>
          </a:xfrm>
        </p:spPr>
        <p:txBody>
          <a:bodyPr>
            <a:normAutofit/>
          </a:bodyPr>
          <a:lstStyle/>
          <a:p>
            <a:pPr marL="0" indent="0">
              <a:buNone/>
            </a:pPr>
            <a:endParaRPr lang="en-US" sz="2400" dirty="0">
              <a:latin typeface="+mn-lt"/>
              <a:cs typeface="Times New Roman" panose="02020603050405020304" pitchFamily="18" charset="0"/>
            </a:endParaRPr>
          </a:p>
          <a:p>
            <a:pPr marL="454025" indent="-454025" fontAlgn="base">
              <a:spcAft>
                <a:spcPct val="0"/>
              </a:spcAft>
              <a:buClr>
                <a:schemeClr val="tx1"/>
              </a:buClr>
              <a:buFont typeface="Wingdings" pitchFamily="2" charset="2"/>
              <a:buChar char="u"/>
            </a:pPr>
            <a:r>
              <a:rPr lang="en-US" sz="2400" dirty="0" smtClean="0">
                <a:latin typeface="+mn-lt"/>
              </a:rPr>
              <a:t>Purpose</a:t>
            </a:r>
            <a:endParaRPr lang="en-US" sz="2400" dirty="0">
              <a:latin typeface="+mn-lt"/>
            </a:endParaRPr>
          </a:p>
          <a:p>
            <a:pPr marL="454025" indent="-454025" fontAlgn="base">
              <a:spcAft>
                <a:spcPct val="0"/>
              </a:spcAft>
              <a:buClr>
                <a:schemeClr val="tx1"/>
              </a:buClr>
              <a:buFont typeface="Wingdings" pitchFamily="2" charset="2"/>
              <a:buChar char="u"/>
            </a:pPr>
            <a:r>
              <a:rPr lang="en-US" sz="2400" dirty="0" smtClean="0">
                <a:latin typeface="+mn-lt"/>
              </a:rPr>
              <a:t>Description</a:t>
            </a:r>
          </a:p>
          <a:p>
            <a:pPr marL="454025" indent="-454025" fontAlgn="base">
              <a:spcAft>
                <a:spcPct val="0"/>
              </a:spcAft>
              <a:buClr>
                <a:schemeClr val="tx1"/>
              </a:buClr>
              <a:buFont typeface="Wingdings" pitchFamily="2" charset="2"/>
              <a:buChar char="u"/>
            </a:pPr>
            <a:r>
              <a:rPr lang="en-US" sz="2400" dirty="0" smtClean="0">
                <a:latin typeface="+mn-lt"/>
              </a:rPr>
              <a:t>Discussion</a:t>
            </a:r>
          </a:p>
          <a:p>
            <a:pPr marL="454025" indent="-454025" fontAlgn="base">
              <a:spcAft>
                <a:spcPct val="0"/>
              </a:spcAft>
              <a:buClr>
                <a:schemeClr val="tx1"/>
              </a:buClr>
              <a:buFont typeface="Wingdings" pitchFamily="2" charset="2"/>
              <a:buChar char="u"/>
            </a:pPr>
            <a:r>
              <a:rPr lang="en-US" sz="2400" dirty="0" smtClean="0">
                <a:latin typeface="+mn-lt"/>
              </a:rPr>
              <a:t>Summary</a:t>
            </a:r>
            <a:endParaRPr lang="en-US" sz="2400" dirty="0">
              <a:latin typeface="+mn-lt"/>
            </a:endParaRPr>
          </a:p>
          <a:p>
            <a:endParaRPr lang="en-US" sz="2400" dirty="0" smtClean="0">
              <a:latin typeface="+mn-lt"/>
              <a:cs typeface="Times New Roman" panose="02020603050405020304" pitchFamily="18" charset="0"/>
            </a:endParaRPr>
          </a:p>
          <a:p>
            <a:pPr marL="0" indent="0">
              <a:buNone/>
            </a:pPr>
            <a:endParaRPr lang="en-US" sz="2400" dirty="0" smtClean="0">
              <a:latin typeface="+mn-lt"/>
            </a:endParaRPr>
          </a:p>
          <a:p>
            <a:pPr marL="0" indent="0">
              <a:buNone/>
            </a:pPr>
            <a:endParaRPr lang="en-US" sz="2400" dirty="0" smtClean="0">
              <a:latin typeface="+mn-lt"/>
            </a:endParaRPr>
          </a:p>
        </p:txBody>
      </p:sp>
    </p:spTree>
    <p:extLst>
      <p:ext uri="{BB962C8B-B14F-4D97-AF65-F5344CB8AC3E}">
        <p14:creationId xmlns:p14="http://schemas.microsoft.com/office/powerpoint/2010/main" val="1004325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145" y="118204"/>
            <a:ext cx="6980107" cy="606626"/>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30" tIns="50916" rIns="101830" bIns="50916" numCol="1" anchor="ctr" anchorCtr="0" compatLnSpc="1">
            <a:prstTxWarp prst="textNoShape">
              <a:avLst/>
            </a:prstTxWarp>
          </a:bodyPr>
          <a:lstStyle/>
          <a:p>
            <a:pPr defTabSz="483306" eaLnBrk="0" fontAlgn="base" hangingPunct="0">
              <a:spcAft>
                <a:spcPct val="0"/>
              </a:spcAft>
            </a:pPr>
            <a:r>
              <a:rPr lang="en-US" sz="2520" kern="0" dirty="0" smtClean="0">
                <a:solidFill>
                  <a:srgbClr val="004386"/>
                </a:solidFill>
                <a:latin typeface="Helvetica Neue" charset="0"/>
                <a:cs typeface="+mj-cs"/>
              </a:rPr>
              <a:t>Purpose </a:t>
            </a:r>
            <a:endParaRPr lang="en-US" sz="2520" kern="0" dirty="0">
              <a:solidFill>
                <a:srgbClr val="004386"/>
              </a:solidFill>
              <a:latin typeface="Helvetica Neue" charset="0"/>
              <a:cs typeface="+mj-cs"/>
            </a:endParaRPr>
          </a:p>
        </p:txBody>
      </p:sp>
      <p:sp>
        <p:nvSpPr>
          <p:cNvPr id="3" name="Content Placeholder 2"/>
          <p:cNvSpPr>
            <a:spLocks noGrp="1"/>
          </p:cNvSpPr>
          <p:nvPr>
            <p:ph idx="1"/>
          </p:nvPr>
        </p:nvSpPr>
        <p:spPr>
          <a:xfrm>
            <a:off x="470829" y="952904"/>
            <a:ext cx="8899572" cy="5974670"/>
          </a:xfrm>
        </p:spPr>
        <p:txBody>
          <a:bodyPr>
            <a:normAutofit fontScale="92500" lnSpcReduction="20000"/>
          </a:bodyPr>
          <a:lstStyle/>
          <a:p>
            <a:r>
              <a:rPr lang="en-US" dirty="0" smtClean="0">
                <a:latin typeface="+mn-lt"/>
              </a:rPr>
              <a:t>This briefing outlines what is required to support a CCSDS blue book for Bundle Protocol v7</a:t>
            </a:r>
          </a:p>
          <a:p>
            <a:pPr lvl="1"/>
            <a:r>
              <a:rPr lang="en-US" dirty="0" smtClean="0">
                <a:latin typeface="+mn-lt"/>
              </a:rPr>
              <a:t>Based on BPBIS v26 or later</a:t>
            </a:r>
          </a:p>
          <a:p>
            <a:pPr lvl="1"/>
            <a:r>
              <a:rPr lang="en-US" dirty="0" smtClean="0">
                <a:latin typeface="+mn-lt"/>
              </a:rPr>
              <a:t>Consistent with </a:t>
            </a:r>
            <a:r>
              <a:rPr lang="en-US" dirty="0" smtClean="0">
                <a:latin typeface="+mn-lt"/>
                <a:hlinkClick r:id="rId2"/>
              </a:rPr>
              <a:t>CCSDS 734x2b1</a:t>
            </a:r>
            <a:endParaRPr lang="en-US" dirty="0" smtClean="0">
              <a:latin typeface="+mn-lt"/>
            </a:endParaRPr>
          </a:p>
          <a:p>
            <a:pPr lvl="1"/>
            <a:r>
              <a:rPr lang="en-US" dirty="0" smtClean="0">
                <a:latin typeface="+mn-lt"/>
              </a:rPr>
              <a:t>Reflects the lessons learned of long term on-orbit operations</a:t>
            </a:r>
          </a:p>
          <a:p>
            <a:pPr lvl="1"/>
            <a:r>
              <a:rPr lang="en-US" dirty="0" smtClean="0">
                <a:latin typeface="+mn-lt"/>
              </a:rPr>
              <a:t>Anticipates future needs based on mission networking.</a:t>
            </a:r>
          </a:p>
          <a:p>
            <a:r>
              <a:rPr lang="en-US" dirty="0">
                <a:latin typeface="+mn-lt"/>
              </a:rPr>
              <a:t>The CCSDS Bundle </a:t>
            </a:r>
            <a:r>
              <a:rPr lang="en-US" dirty="0" smtClean="0">
                <a:latin typeface="+mn-lt"/>
              </a:rPr>
              <a:t>Protocol is a </a:t>
            </a:r>
            <a:r>
              <a:rPr lang="en-US" dirty="0">
                <a:latin typeface="+mn-lt"/>
              </a:rPr>
              <a:t>specification for space </a:t>
            </a:r>
            <a:r>
              <a:rPr lang="en-US" dirty="0" smtClean="0">
                <a:latin typeface="+mn-lt"/>
              </a:rPr>
              <a:t>applications</a:t>
            </a:r>
          </a:p>
          <a:p>
            <a:pPr lvl="1"/>
            <a:r>
              <a:rPr lang="en-US" dirty="0" smtClean="0">
                <a:latin typeface="+mn-lt"/>
              </a:rPr>
              <a:t>Out </a:t>
            </a:r>
            <a:r>
              <a:rPr lang="en-US" dirty="0">
                <a:latin typeface="+mn-lt"/>
              </a:rPr>
              <a:t>of necessity </a:t>
            </a:r>
            <a:r>
              <a:rPr lang="en-US" dirty="0" smtClean="0">
                <a:latin typeface="+mn-lt"/>
              </a:rPr>
              <a:t>it interacts </a:t>
            </a:r>
            <a:r>
              <a:rPr lang="en-US" dirty="0">
                <a:latin typeface="+mn-lt"/>
              </a:rPr>
              <a:t>with the terrestrial </a:t>
            </a:r>
            <a:r>
              <a:rPr lang="en-US" dirty="0" smtClean="0">
                <a:latin typeface="+mn-lt"/>
              </a:rPr>
              <a:t>internet</a:t>
            </a:r>
          </a:p>
          <a:p>
            <a:pPr lvl="1"/>
            <a:r>
              <a:rPr lang="en-US" dirty="0" smtClean="0">
                <a:latin typeface="+mn-lt"/>
              </a:rPr>
              <a:t>By </a:t>
            </a:r>
            <a:r>
              <a:rPr lang="en-US" dirty="0">
                <a:latin typeface="+mn-lt"/>
              </a:rPr>
              <a:t>the same </a:t>
            </a:r>
            <a:r>
              <a:rPr lang="en-US" dirty="0" smtClean="0">
                <a:latin typeface="+mn-lt"/>
              </a:rPr>
              <a:t>necessity, it </a:t>
            </a:r>
            <a:r>
              <a:rPr lang="en-US" dirty="0">
                <a:latin typeface="+mn-lt"/>
              </a:rPr>
              <a:t>will in some instances be used in a terrestrial fashion on large </a:t>
            </a:r>
            <a:r>
              <a:rPr lang="en-US" dirty="0" smtClean="0">
                <a:latin typeface="+mn-lt"/>
              </a:rPr>
              <a:t>network implementations </a:t>
            </a:r>
            <a:r>
              <a:rPr lang="en-US" dirty="0">
                <a:latin typeface="+mn-lt"/>
              </a:rPr>
              <a:t>on the extra-terrestrial side of </a:t>
            </a:r>
            <a:r>
              <a:rPr lang="en-US" dirty="0" smtClean="0">
                <a:latin typeface="+mn-lt"/>
              </a:rPr>
              <a:t>the space network; e.g. Lunar, Mars ground networks </a:t>
            </a:r>
          </a:p>
          <a:p>
            <a:r>
              <a:rPr lang="en-US" dirty="0" smtClean="0">
                <a:latin typeface="+mn-lt"/>
              </a:rPr>
              <a:t>Usage in this briefing of the term exploration is based on the international effort </a:t>
            </a:r>
            <a:endParaRPr lang="en-US" dirty="0">
              <a:latin typeface="+mn-lt"/>
            </a:endParaRPr>
          </a:p>
        </p:txBody>
      </p:sp>
    </p:spTree>
    <p:extLst>
      <p:ext uri="{BB962C8B-B14F-4D97-AF65-F5344CB8AC3E}">
        <p14:creationId xmlns:p14="http://schemas.microsoft.com/office/powerpoint/2010/main" val="1032731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1920240" y="537210"/>
            <a:ext cx="6640830" cy="42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30" tIns="50916" rIns="101830" bIns="50916" numCol="1" anchor="ctr" anchorCtr="0" compatLnSpc="1">
            <a:prstTxWarp prst="textNoShape">
              <a:avLst/>
            </a:prstTxWarp>
          </a:bodyPr>
          <a:lst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defRPr>
            </a:lvl2pPr>
            <a:lvl3pPr algn="ctr" rtl="0" eaLnBrk="0" fontAlgn="base" hangingPunct="0">
              <a:spcBef>
                <a:spcPct val="0"/>
              </a:spcBef>
              <a:spcAft>
                <a:spcPct val="0"/>
              </a:spcAft>
              <a:defRPr sz="2400">
                <a:solidFill>
                  <a:schemeClr val="tx2"/>
                </a:solidFill>
                <a:latin typeface="Arial" charset="0"/>
              </a:defRPr>
            </a:lvl3pPr>
            <a:lvl4pPr algn="ctr" rtl="0" eaLnBrk="0" fontAlgn="base" hangingPunct="0">
              <a:spcBef>
                <a:spcPct val="0"/>
              </a:spcBef>
              <a:spcAft>
                <a:spcPct val="0"/>
              </a:spcAft>
              <a:defRPr sz="2400">
                <a:solidFill>
                  <a:schemeClr val="tx2"/>
                </a:solidFill>
                <a:latin typeface="Arial" charset="0"/>
              </a:defRPr>
            </a:lvl4pPr>
            <a:lvl5pPr algn="ctr" rtl="0" eaLnBrk="0" fontAlgn="base" hangingPunct="0">
              <a:spcBef>
                <a:spcPct val="0"/>
              </a:spcBef>
              <a:spcAft>
                <a:spcPct val="0"/>
              </a:spcAft>
              <a:defRPr sz="2400">
                <a:solidFill>
                  <a:schemeClr val="tx2"/>
                </a:solidFill>
                <a:latin typeface="Arial" charset="0"/>
              </a:defRPr>
            </a:lvl5pPr>
            <a:lvl6pPr marL="457200" algn="ctr" rtl="0" eaLnBrk="0" fontAlgn="base" hangingPunct="0">
              <a:spcBef>
                <a:spcPct val="0"/>
              </a:spcBef>
              <a:spcAft>
                <a:spcPct val="0"/>
              </a:spcAft>
              <a:defRPr sz="2400">
                <a:solidFill>
                  <a:schemeClr val="tx2"/>
                </a:solidFill>
                <a:latin typeface="Arial" charset="0"/>
              </a:defRPr>
            </a:lvl6pPr>
            <a:lvl7pPr marL="914400" algn="ctr" rtl="0" eaLnBrk="0" fontAlgn="base" hangingPunct="0">
              <a:spcBef>
                <a:spcPct val="0"/>
              </a:spcBef>
              <a:spcAft>
                <a:spcPct val="0"/>
              </a:spcAft>
              <a:defRPr sz="2400">
                <a:solidFill>
                  <a:schemeClr val="tx2"/>
                </a:solidFill>
                <a:latin typeface="Arial" charset="0"/>
              </a:defRPr>
            </a:lvl7pPr>
            <a:lvl8pPr marL="1371600" algn="ctr" rtl="0" eaLnBrk="0" fontAlgn="base" hangingPunct="0">
              <a:spcBef>
                <a:spcPct val="0"/>
              </a:spcBef>
              <a:spcAft>
                <a:spcPct val="0"/>
              </a:spcAft>
              <a:defRPr sz="2400">
                <a:solidFill>
                  <a:schemeClr val="tx2"/>
                </a:solidFill>
                <a:latin typeface="Arial" charset="0"/>
              </a:defRPr>
            </a:lvl8pPr>
            <a:lvl9pPr marL="1828800" algn="ctr" rtl="0" eaLnBrk="0" fontAlgn="base" hangingPunct="0">
              <a:spcBef>
                <a:spcPct val="0"/>
              </a:spcBef>
              <a:spcAft>
                <a:spcPct val="0"/>
              </a:spcAft>
              <a:defRPr sz="2400">
                <a:solidFill>
                  <a:schemeClr val="tx2"/>
                </a:solidFill>
                <a:latin typeface="Arial" charset="0"/>
              </a:defRPr>
            </a:lvl9pPr>
          </a:lstStyle>
          <a:p>
            <a:endParaRPr lang="en-US" sz="3360" b="1" dirty="0">
              <a:solidFill>
                <a:srgbClr val="000000"/>
              </a:solidFill>
            </a:endParaRPr>
          </a:p>
        </p:txBody>
      </p:sp>
      <p:sp>
        <p:nvSpPr>
          <p:cNvPr id="180227" name="Rectangle 3"/>
          <p:cNvSpPr>
            <a:spLocks noChangeArrowheads="1"/>
          </p:cNvSpPr>
          <p:nvPr/>
        </p:nvSpPr>
        <p:spPr bwMode="auto">
          <a:xfrm>
            <a:off x="496729" y="1177290"/>
            <a:ext cx="8697754" cy="5520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680210" lvl="3" indent="-240030">
              <a:lnSpc>
                <a:spcPct val="90000"/>
              </a:lnSpc>
              <a:spcBef>
                <a:spcPct val="20000"/>
              </a:spcBef>
            </a:pPr>
            <a:endParaRPr lang="en-US" sz="2100" b="1" dirty="0">
              <a:solidFill>
                <a:srgbClr val="000000"/>
              </a:solidFill>
              <a:latin typeface="Times New Roman" pitchFamily="18" charset="0"/>
            </a:endParaRPr>
          </a:p>
        </p:txBody>
      </p:sp>
      <p:sp>
        <p:nvSpPr>
          <p:cNvPr id="7" name="Title 4"/>
          <p:cNvSpPr>
            <a:spLocks noGrp="1"/>
          </p:cNvSpPr>
          <p:nvPr>
            <p:ph type="title"/>
          </p:nvPr>
        </p:nvSpPr>
        <p:spPr>
          <a:xfrm>
            <a:off x="1640205" y="537210"/>
            <a:ext cx="7000875" cy="428387"/>
          </a:xfrm>
        </p:spPr>
        <p:txBody>
          <a:bodyPr>
            <a:normAutofit fontScale="90000"/>
          </a:bodyPr>
          <a:lstStyle/>
          <a:p>
            <a:pPr lvl="2"/>
            <a:r>
              <a:rPr lang="en-US" sz="1890" dirty="0"/>
              <a:t/>
            </a:r>
            <a:br>
              <a:rPr lang="en-US" sz="1890" dirty="0"/>
            </a:br>
            <a:endParaRPr lang="en-US" dirty="0">
              <a:solidFill>
                <a:schemeClr val="tx1"/>
              </a:solidFill>
              <a:latin typeface="Helvetica Neue" charset="0"/>
            </a:endParaRPr>
          </a:p>
        </p:txBody>
      </p:sp>
      <p:sp>
        <p:nvSpPr>
          <p:cNvPr id="9" name="Title 4"/>
          <p:cNvSpPr txBox="1">
            <a:spLocks/>
          </p:cNvSpPr>
          <p:nvPr/>
        </p:nvSpPr>
        <p:spPr bwMode="auto">
          <a:xfrm>
            <a:off x="960120" y="289935"/>
            <a:ext cx="7680960" cy="42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30" tIns="50916" rIns="101830" bIns="50916" numCol="1" anchor="ctr" anchorCtr="0" compatLnSpc="1">
            <a:prstTxWarp prst="textNoShape">
              <a:avLst/>
            </a:prstTxWarp>
          </a:bodyPr>
          <a:lst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defRPr>
            </a:lvl2pPr>
            <a:lvl3pPr algn="ctr" rtl="0" eaLnBrk="0" fontAlgn="base" hangingPunct="0">
              <a:spcBef>
                <a:spcPct val="0"/>
              </a:spcBef>
              <a:spcAft>
                <a:spcPct val="0"/>
              </a:spcAft>
              <a:defRPr sz="2400">
                <a:solidFill>
                  <a:schemeClr val="tx2"/>
                </a:solidFill>
                <a:latin typeface="Arial" charset="0"/>
              </a:defRPr>
            </a:lvl3pPr>
            <a:lvl4pPr algn="ctr" rtl="0" eaLnBrk="0" fontAlgn="base" hangingPunct="0">
              <a:spcBef>
                <a:spcPct val="0"/>
              </a:spcBef>
              <a:spcAft>
                <a:spcPct val="0"/>
              </a:spcAft>
              <a:defRPr sz="2400">
                <a:solidFill>
                  <a:schemeClr val="tx2"/>
                </a:solidFill>
                <a:latin typeface="Arial" charset="0"/>
              </a:defRPr>
            </a:lvl4pPr>
            <a:lvl5pPr algn="ctr" rtl="0" eaLnBrk="0" fontAlgn="base" hangingPunct="0">
              <a:spcBef>
                <a:spcPct val="0"/>
              </a:spcBef>
              <a:spcAft>
                <a:spcPct val="0"/>
              </a:spcAft>
              <a:defRPr sz="2400">
                <a:solidFill>
                  <a:schemeClr val="tx2"/>
                </a:solidFill>
                <a:latin typeface="Arial" charset="0"/>
              </a:defRPr>
            </a:lvl5pPr>
            <a:lvl6pPr marL="457200" algn="ctr" rtl="0" eaLnBrk="0" fontAlgn="base" hangingPunct="0">
              <a:spcBef>
                <a:spcPct val="0"/>
              </a:spcBef>
              <a:spcAft>
                <a:spcPct val="0"/>
              </a:spcAft>
              <a:defRPr sz="2400">
                <a:solidFill>
                  <a:schemeClr val="tx2"/>
                </a:solidFill>
                <a:latin typeface="Arial" charset="0"/>
              </a:defRPr>
            </a:lvl6pPr>
            <a:lvl7pPr marL="914400" algn="ctr" rtl="0" eaLnBrk="0" fontAlgn="base" hangingPunct="0">
              <a:spcBef>
                <a:spcPct val="0"/>
              </a:spcBef>
              <a:spcAft>
                <a:spcPct val="0"/>
              </a:spcAft>
              <a:defRPr sz="2400">
                <a:solidFill>
                  <a:schemeClr val="tx2"/>
                </a:solidFill>
                <a:latin typeface="Arial" charset="0"/>
              </a:defRPr>
            </a:lvl7pPr>
            <a:lvl8pPr marL="1371600" algn="ctr" rtl="0" eaLnBrk="0" fontAlgn="base" hangingPunct="0">
              <a:spcBef>
                <a:spcPct val="0"/>
              </a:spcBef>
              <a:spcAft>
                <a:spcPct val="0"/>
              </a:spcAft>
              <a:defRPr sz="2400">
                <a:solidFill>
                  <a:schemeClr val="tx2"/>
                </a:solidFill>
                <a:latin typeface="Arial" charset="0"/>
              </a:defRPr>
            </a:lvl8pPr>
            <a:lvl9pPr marL="1828800" algn="ctr" rtl="0" eaLnBrk="0" fontAlgn="base" hangingPunct="0">
              <a:spcBef>
                <a:spcPct val="0"/>
              </a:spcBef>
              <a:spcAft>
                <a:spcPct val="0"/>
              </a:spcAft>
              <a:defRPr sz="2400">
                <a:solidFill>
                  <a:schemeClr val="tx2"/>
                </a:solidFill>
                <a:latin typeface="Arial" charset="0"/>
              </a:defRPr>
            </a:lvl9pPr>
          </a:lstStyle>
          <a:p>
            <a:r>
              <a:rPr lang="en-US" sz="2520" b="1" kern="0" dirty="0" smtClean="0">
                <a:solidFill>
                  <a:srgbClr val="004386"/>
                </a:solidFill>
                <a:latin typeface="Helvetica Neue" charset="0"/>
              </a:rPr>
              <a:t>Description</a:t>
            </a:r>
            <a:endParaRPr lang="en-US" sz="2520" b="1" kern="0" dirty="0">
              <a:solidFill>
                <a:srgbClr val="004386"/>
              </a:solidFill>
              <a:latin typeface="Helvetica Neue" charset="0"/>
            </a:endParaRPr>
          </a:p>
        </p:txBody>
      </p:sp>
      <p:sp>
        <p:nvSpPr>
          <p:cNvPr id="4" name="Rectangle 3"/>
          <p:cNvSpPr/>
          <p:nvPr/>
        </p:nvSpPr>
        <p:spPr>
          <a:xfrm>
            <a:off x="519957" y="784269"/>
            <a:ext cx="8785412" cy="4770497"/>
          </a:xfrm>
          <a:prstGeom prst="rect">
            <a:avLst/>
          </a:prstGeom>
          <a:noFill/>
          <a:ln w="9525">
            <a:noFill/>
            <a:miter lim="800000"/>
            <a:headEnd/>
            <a:tailEnd/>
          </a:ln>
        </p:spPr>
        <p:txBody>
          <a:bodyPr vert="horz" wrap="square" lIns="96012" tIns="48006" rIns="96012" bIns="48006" numCol="1" anchor="t" anchorCtr="0" compatLnSpc="1">
            <a:prstTxWarp prst="textNoShape">
              <a:avLst/>
            </a:prstTxWarp>
          </a:bodyPr>
          <a:lstStyle/>
          <a:p>
            <a:pPr marL="476726" indent="-476726">
              <a:lnSpc>
                <a:spcPct val="107000"/>
              </a:lnSpc>
              <a:spcBef>
                <a:spcPct val="20000"/>
              </a:spcBef>
              <a:buClr>
                <a:schemeClr val="tx1"/>
              </a:buClr>
              <a:buFont typeface="Arial" panose="020B0604020202020204" pitchFamily="34" charset="0"/>
              <a:buChar char="•"/>
            </a:pPr>
            <a:r>
              <a:rPr lang="en-US" sz="2400" dirty="0" smtClean="0">
                <a:cs typeface="Arial" panose="020B0604020202020204" pitchFamily="34" charset="0"/>
              </a:rPr>
              <a:t>The CCSDS bundle protocol is a specification for use with space applications that: </a:t>
            </a:r>
          </a:p>
          <a:p>
            <a:pPr marL="742950" lvl="1" indent="-285750" defTabSz="457200">
              <a:lnSpc>
                <a:spcPct val="90000"/>
              </a:lnSpc>
              <a:spcBef>
                <a:spcPct val="20000"/>
              </a:spcBef>
              <a:buClr>
                <a:schemeClr val="tx1"/>
              </a:buClr>
              <a:buFont typeface="Arial"/>
              <a:buChar char="–"/>
            </a:pPr>
            <a:r>
              <a:rPr lang="en-US" sz="2400" dirty="0" smtClean="0">
                <a:cs typeface="Arial" panose="020B0604020202020204" pitchFamily="34" charset="0"/>
              </a:rPr>
              <a:t>Intersects with </a:t>
            </a:r>
            <a:r>
              <a:rPr lang="en-US" sz="2400" dirty="0">
                <a:cs typeface="Arial" panose="020B0604020202020204" pitchFamily="34" charset="0"/>
              </a:rPr>
              <a:t>the terrestrial internet</a:t>
            </a:r>
          </a:p>
          <a:p>
            <a:pPr marL="742950" lvl="1" indent="-285750" defTabSz="457200">
              <a:lnSpc>
                <a:spcPct val="90000"/>
              </a:lnSpc>
              <a:spcBef>
                <a:spcPct val="20000"/>
              </a:spcBef>
              <a:buClr>
                <a:schemeClr val="tx1"/>
              </a:buClr>
              <a:buFont typeface="Arial"/>
              <a:buChar char="–"/>
            </a:pPr>
            <a:r>
              <a:rPr lang="en-US" sz="2400" dirty="0" smtClean="0">
                <a:cs typeface="Arial" panose="020B0604020202020204" pitchFamily="34" charset="0"/>
              </a:rPr>
              <a:t>Utilizes </a:t>
            </a:r>
            <a:r>
              <a:rPr lang="en-US" sz="2400" dirty="0">
                <a:cs typeface="Arial" panose="020B0604020202020204" pitchFamily="34" charset="0"/>
              </a:rPr>
              <a:t>space links</a:t>
            </a:r>
          </a:p>
          <a:p>
            <a:pPr marL="742950" lvl="1" indent="-285750" defTabSz="457200">
              <a:lnSpc>
                <a:spcPct val="90000"/>
              </a:lnSpc>
              <a:spcBef>
                <a:spcPct val="20000"/>
              </a:spcBef>
              <a:buClr>
                <a:schemeClr val="tx1"/>
              </a:buClr>
              <a:buFont typeface="Arial"/>
              <a:buChar char="–"/>
            </a:pPr>
            <a:r>
              <a:rPr lang="en-US" sz="2400" dirty="0">
                <a:cs typeface="Arial" panose="020B0604020202020204" pitchFamily="34" charset="0"/>
              </a:rPr>
              <a:t>Will create </a:t>
            </a:r>
            <a:r>
              <a:rPr lang="en-US" sz="2400" dirty="0" smtClean="0">
                <a:cs typeface="Arial" panose="020B0604020202020204" pitchFamily="34" charset="0"/>
              </a:rPr>
              <a:t>extra-terrestrial networks</a:t>
            </a:r>
            <a:endParaRPr lang="en-US" sz="2400" dirty="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2223251" y="2814920"/>
            <a:ext cx="7083746" cy="4252383"/>
          </a:xfrm>
          <a:prstGeom prst="rect">
            <a:avLst/>
          </a:prstGeom>
        </p:spPr>
      </p:pic>
      <p:sp>
        <p:nvSpPr>
          <p:cNvPr id="3" name="TextBox 2"/>
          <p:cNvSpPr txBox="1"/>
          <p:nvPr/>
        </p:nvSpPr>
        <p:spPr>
          <a:xfrm flipH="1">
            <a:off x="7532815" y="6615889"/>
            <a:ext cx="1854427" cy="385170"/>
          </a:xfrm>
          <a:prstGeom prst="rect">
            <a:avLst/>
          </a:prstGeom>
          <a:noFill/>
        </p:spPr>
        <p:txBody>
          <a:bodyPr wrap="square" rtlCol="0">
            <a:spAutoFit/>
          </a:bodyPr>
          <a:lstStyle/>
          <a:p>
            <a:r>
              <a:rPr lang="en-US" dirty="0" smtClean="0">
                <a:solidFill>
                  <a:schemeClr val="bg1"/>
                </a:solidFill>
              </a:rPr>
              <a:t>Courtesy of AJH</a:t>
            </a:r>
            <a:endParaRPr lang="en-US" dirty="0">
              <a:solidFill>
                <a:schemeClr val="bg1"/>
              </a:solidFill>
            </a:endParaRPr>
          </a:p>
        </p:txBody>
      </p:sp>
    </p:spTree>
    <p:extLst>
      <p:ext uri="{BB962C8B-B14F-4D97-AF65-F5344CB8AC3E}">
        <p14:creationId xmlns:p14="http://schemas.microsoft.com/office/powerpoint/2010/main" val="1569958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1920240" y="537210"/>
            <a:ext cx="6640830" cy="42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30" tIns="50916" rIns="101830" bIns="50916" numCol="1" anchor="ctr" anchorCtr="0" compatLnSpc="1">
            <a:prstTxWarp prst="textNoShape">
              <a:avLst/>
            </a:prstTxWarp>
          </a:bodyPr>
          <a:lst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defRPr>
            </a:lvl2pPr>
            <a:lvl3pPr algn="ctr" rtl="0" eaLnBrk="0" fontAlgn="base" hangingPunct="0">
              <a:spcBef>
                <a:spcPct val="0"/>
              </a:spcBef>
              <a:spcAft>
                <a:spcPct val="0"/>
              </a:spcAft>
              <a:defRPr sz="2400">
                <a:solidFill>
                  <a:schemeClr val="tx2"/>
                </a:solidFill>
                <a:latin typeface="Arial" charset="0"/>
              </a:defRPr>
            </a:lvl3pPr>
            <a:lvl4pPr algn="ctr" rtl="0" eaLnBrk="0" fontAlgn="base" hangingPunct="0">
              <a:spcBef>
                <a:spcPct val="0"/>
              </a:spcBef>
              <a:spcAft>
                <a:spcPct val="0"/>
              </a:spcAft>
              <a:defRPr sz="2400">
                <a:solidFill>
                  <a:schemeClr val="tx2"/>
                </a:solidFill>
                <a:latin typeface="Arial" charset="0"/>
              </a:defRPr>
            </a:lvl4pPr>
            <a:lvl5pPr algn="ctr" rtl="0" eaLnBrk="0" fontAlgn="base" hangingPunct="0">
              <a:spcBef>
                <a:spcPct val="0"/>
              </a:spcBef>
              <a:spcAft>
                <a:spcPct val="0"/>
              </a:spcAft>
              <a:defRPr sz="2400">
                <a:solidFill>
                  <a:schemeClr val="tx2"/>
                </a:solidFill>
                <a:latin typeface="Arial" charset="0"/>
              </a:defRPr>
            </a:lvl5pPr>
            <a:lvl6pPr marL="457200" algn="ctr" rtl="0" eaLnBrk="0" fontAlgn="base" hangingPunct="0">
              <a:spcBef>
                <a:spcPct val="0"/>
              </a:spcBef>
              <a:spcAft>
                <a:spcPct val="0"/>
              </a:spcAft>
              <a:defRPr sz="2400">
                <a:solidFill>
                  <a:schemeClr val="tx2"/>
                </a:solidFill>
                <a:latin typeface="Arial" charset="0"/>
              </a:defRPr>
            </a:lvl6pPr>
            <a:lvl7pPr marL="914400" algn="ctr" rtl="0" eaLnBrk="0" fontAlgn="base" hangingPunct="0">
              <a:spcBef>
                <a:spcPct val="0"/>
              </a:spcBef>
              <a:spcAft>
                <a:spcPct val="0"/>
              </a:spcAft>
              <a:defRPr sz="2400">
                <a:solidFill>
                  <a:schemeClr val="tx2"/>
                </a:solidFill>
                <a:latin typeface="Arial" charset="0"/>
              </a:defRPr>
            </a:lvl7pPr>
            <a:lvl8pPr marL="1371600" algn="ctr" rtl="0" eaLnBrk="0" fontAlgn="base" hangingPunct="0">
              <a:spcBef>
                <a:spcPct val="0"/>
              </a:spcBef>
              <a:spcAft>
                <a:spcPct val="0"/>
              </a:spcAft>
              <a:defRPr sz="2400">
                <a:solidFill>
                  <a:schemeClr val="tx2"/>
                </a:solidFill>
                <a:latin typeface="Arial" charset="0"/>
              </a:defRPr>
            </a:lvl8pPr>
            <a:lvl9pPr marL="1828800" algn="ctr" rtl="0" eaLnBrk="0" fontAlgn="base" hangingPunct="0">
              <a:spcBef>
                <a:spcPct val="0"/>
              </a:spcBef>
              <a:spcAft>
                <a:spcPct val="0"/>
              </a:spcAft>
              <a:defRPr sz="2400">
                <a:solidFill>
                  <a:schemeClr val="tx2"/>
                </a:solidFill>
                <a:latin typeface="Arial" charset="0"/>
              </a:defRPr>
            </a:lvl9pPr>
          </a:lstStyle>
          <a:p>
            <a:endParaRPr lang="en-US" sz="3360" b="1" dirty="0">
              <a:solidFill>
                <a:srgbClr val="000000"/>
              </a:solidFill>
            </a:endParaRPr>
          </a:p>
        </p:txBody>
      </p:sp>
      <p:sp>
        <p:nvSpPr>
          <p:cNvPr id="180227" name="Rectangle 3"/>
          <p:cNvSpPr>
            <a:spLocks noChangeArrowheads="1"/>
          </p:cNvSpPr>
          <p:nvPr/>
        </p:nvSpPr>
        <p:spPr bwMode="auto">
          <a:xfrm>
            <a:off x="496729" y="1177290"/>
            <a:ext cx="8697754" cy="5520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680210" lvl="3" indent="-240030">
              <a:lnSpc>
                <a:spcPct val="90000"/>
              </a:lnSpc>
              <a:spcBef>
                <a:spcPct val="20000"/>
              </a:spcBef>
            </a:pPr>
            <a:endParaRPr lang="en-US" sz="2100" b="1" dirty="0">
              <a:solidFill>
                <a:srgbClr val="000000"/>
              </a:solidFill>
              <a:latin typeface="Times New Roman" pitchFamily="18" charset="0"/>
            </a:endParaRPr>
          </a:p>
        </p:txBody>
      </p:sp>
      <p:sp>
        <p:nvSpPr>
          <p:cNvPr id="7" name="Title 4"/>
          <p:cNvSpPr>
            <a:spLocks noGrp="1"/>
          </p:cNvSpPr>
          <p:nvPr>
            <p:ph type="title"/>
          </p:nvPr>
        </p:nvSpPr>
        <p:spPr>
          <a:xfrm>
            <a:off x="1640205" y="537210"/>
            <a:ext cx="7000875" cy="428387"/>
          </a:xfrm>
        </p:spPr>
        <p:txBody>
          <a:bodyPr>
            <a:normAutofit fontScale="90000"/>
          </a:bodyPr>
          <a:lstStyle/>
          <a:p>
            <a:pPr lvl="2"/>
            <a:r>
              <a:rPr lang="en-US" sz="1890" dirty="0"/>
              <a:t/>
            </a:r>
            <a:br>
              <a:rPr lang="en-US" sz="1890" dirty="0"/>
            </a:br>
            <a:endParaRPr lang="en-US" dirty="0">
              <a:solidFill>
                <a:schemeClr val="tx1"/>
              </a:solidFill>
              <a:latin typeface="Helvetica Neue" charset="0"/>
            </a:endParaRPr>
          </a:p>
        </p:txBody>
      </p:sp>
      <p:sp>
        <p:nvSpPr>
          <p:cNvPr id="9" name="Title 4"/>
          <p:cNvSpPr txBox="1">
            <a:spLocks/>
          </p:cNvSpPr>
          <p:nvPr/>
        </p:nvSpPr>
        <p:spPr bwMode="auto">
          <a:xfrm>
            <a:off x="960120" y="278783"/>
            <a:ext cx="7680960" cy="42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30" tIns="50916" rIns="101830" bIns="50916" numCol="1" anchor="ctr" anchorCtr="0" compatLnSpc="1">
            <a:prstTxWarp prst="textNoShape">
              <a:avLst/>
            </a:prstTxWarp>
          </a:bodyPr>
          <a:lst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defRPr>
            </a:lvl2pPr>
            <a:lvl3pPr algn="ctr" rtl="0" eaLnBrk="0" fontAlgn="base" hangingPunct="0">
              <a:spcBef>
                <a:spcPct val="0"/>
              </a:spcBef>
              <a:spcAft>
                <a:spcPct val="0"/>
              </a:spcAft>
              <a:defRPr sz="2400">
                <a:solidFill>
                  <a:schemeClr val="tx2"/>
                </a:solidFill>
                <a:latin typeface="Arial" charset="0"/>
              </a:defRPr>
            </a:lvl3pPr>
            <a:lvl4pPr algn="ctr" rtl="0" eaLnBrk="0" fontAlgn="base" hangingPunct="0">
              <a:spcBef>
                <a:spcPct val="0"/>
              </a:spcBef>
              <a:spcAft>
                <a:spcPct val="0"/>
              </a:spcAft>
              <a:defRPr sz="2400">
                <a:solidFill>
                  <a:schemeClr val="tx2"/>
                </a:solidFill>
                <a:latin typeface="Arial" charset="0"/>
              </a:defRPr>
            </a:lvl4pPr>
            <a:lvl5pPr algn="ctr" rtl="0" eaLnBrk="0" fontAlgn="base" hangingPunct="0">
              <a:spcBef>
                <a:spcPct val="0"/>
              </a:spcBef>
              <a:spcAft>
                <a:spcPct val="0"/>
              </a:spcAft>
              <a:defRPr sz="2400">
                <a:solidFill>
                  <a:schemeClr val="tx2"/>
                </a:solidFill>
                <a:latin typeface="Arial" charset="0"/>
              </a:defRPr>
            </a:lvl5pPr>
            <a:lvl6pPr marL="457200" algn="ctr" rtl="0" eaLnBrk="0" fontAlgn="base" hangingPunct="0">
              <a:spcBef>
                <a:spcPct val="0"/>
              </a:spcBef>
              <a:spcAft>
                <a:spcPct val="0"/>
              </a:spcAft>
              <a:defRPr sz="2400">
                <a:solidFill>
                  <a:schemeClr val="tx2"/>
                </a:solidFill>
                <a:latin typeface="Arial" charset="0"/>
              </a:defRPr>
            </a:lvl6pPr>
            <a:lvl7pPr marL="914400" algn="ctr" rtl="0" eaLnBrk="0" fontAlgn="base" hangingPunct="0">
              <a:spcBef>
                <a:spcPct val="0"/>
              </a:spcBef>
              <a:spcAft>
                <a:spcPct val="0"/>
              </a:spcAft>
              <a:defRPr sz="2400">
                <a:solidFill>
                  <a:schemeClr val="tx2"/>
                </a:solidFill>
                <a:latin typeface="Arial" charset="0"/>
              </a:defRPr>
            </a:lvl7pPr>
            <a:lvl8pPr marL="1371600" algn="ctr" rtl="0" eaLnBrk="0" fontAlgn="base" hangingPunct="0">
              <a:spcBef>
                <a:spcPct val="0"/>
              </a:spcBef>
              <a:spcAft>
                <a:spcPct val="0"/>
              </a:spcAft>
              <a:defRPr sz="2400">
                <a:solidFill>
                  <a:schemeClr val="tx2"/>
                </a:solidFill>
                <a:latin typeface="Arial" charset="0"/>
              </a:defRPr>
            </a:lvl8pPr>
            <a:lvl9pPr marL="1828800" algn="ctr" rtl="0" eaLnBrk="0" fontAlgn="base" hangingPunct="0">
              <a:spcBef>
                <a:spcPct val="0"/>
              </a:spcBef>
              <a:spcAft>
                <a:spcPct val="0"/>
              </a:spcAft>
              <a:defRPr sz="2400">
                <a:solidFill>
                  <a:schemeClr val="tx2"/>
                </a:solidFill>
                <a:latin typeface="Arial" charset="0"/>
              </a:defRPr>
            </a:lvl9pPr>
          </a:lstStyle>
          <a:p>
            <a:r>
              <a:rPr lang="en-US" sz="2520" b="1" kern="0" dirty="0">
                <a:solidFill>
                  <a:srgbClr val="004386"/>
                </a:solidFill>
                <a:latin typeface="Helvetica Neue" charset="0"/>
              </a:rPr>
              <a:t>Description</a:t>
            </a:r>
          </a:p>
        </p:txBody>
      </p:sp>
      <p:sp>
        <p:nvSpPr>
          <p:cNvPr id="4" name="Rectangle 3"/>
          <p:cNvSpPr/>
          <p:nvPr/>
        </p:nvSpPr>
        <p:spPr>
          <a:xfrm>
            <a:off x="508966" y="858024"/>
            <a:ext cx="9068959" cy="5071432"/>
          </a:xfrm>
          <a:prstGeom prst="rect">
            <a:avLst/>
          </a:prstGeom>
          <a:noFill/>
          <a:ln w="9525">
            <a:noFill/>
            <a:miter lim="800000"/>
            <a:headEnd/>
            <a:tailEnd/>
          </a:ln>
        </p:spPr>
        <p:txBody>
          <a:bodyPr vert="horz" wrap="square" lIns="96012" tIns="48006" rIns="96012" bIns="48006" numCol="1" anchor="t" anchorCtr="0" compatLnSpc="1">
            <a:prstTxWarp prst="textNoShape">
              <a:avLst/>
            </a:prstTxWarp>
          </a:bodyPr>
          <a:lstStyle/>
          <a:p>
            <a:pPr marL="476726" indent="-476726">
              <a:lnSpc>
                <a:spcPct val="107000"/>
              </a:lnSpc>
              <a:spcBef>
                <a:spcPct val="20000"/>
              </a:spcBef>
              <a:buClr>
                <a:schemeClr val="tx1"/>
              </a:buClr>
              <a:buFont typeface="Arial" panose="020B0604020202020204" pitchFamily="34" charset="0"/>
              <a:buChar char="•"/>
            </a:pPr>
            <a:r>
              <a:rPr lang="en-US" sz="2400" dirty="0"/>
              <a:t>In an “ideal DTN” model, an entire network is DTN and the endpoints are (or host) DTN nodes to handle the translation of bundle data to communications for their internal </a:t>
            </a:r>
            <a:r>
              <a:rPr lang="en-US" sz="2400" dirty="0" smtClean="0"/>
              <a:t>subsystems </a:t>
            </a:r>
            <a:endParaRPr lang="en-US" sz="2400" dirty="0"/>
          </a:p>
          <a:p>
            <a:pPr marL="476726" indent="-476726">
              <a:lnSpc>
                <a:spcPct val="107000"/>
              </a:lnSpc>
              <a:spcBef>
                <a:spcPct val="20000"/>
              </a:spcBef>
              <a:buClr>
                <a:schemeClr val="tx1"/>
              </a:buClr>
              <a:buFont typeface="Arial" panose="020B0604020202020204" pitchFamily="34" charset="0"/>
              <a:buChar char="•"/>
            </a:pPr>
            <a:r>
              <a:rPr lang="en-US" sz="2400" dirty="0"/>
              <a:t>Experience has shown that this approach is an idealized </a:t>
            </a:r>
            <a:r>
              <a:rPr lang="en-US" sz="2400" dirty="0" smtClean="0"/>
              <a:t>model</a:t>
            </a:r>
            <a:endParaRPr lang="en-US" sz="2400" dirty="0"/>
          </a:p>
          <a:p>
            <a:pPr marL="960120" lvl="1" indent="-480060">
              <a:lnSpc>
                <a:spcPct val="107000"/>
              </a:lnSpc>
              <a:buFont typeface="Wingdings" panose="05000000000000000000" pitchFamily="2" charset="2"/>
              <a:buChar char="ü"/>
            </a:pPr>
            <a:r>
              <a:rPr lang="en-US" sz="2400" dirty="0" smtClean="0">
                <a:ea typeface="Calibri" panose="020F0502020204030204" pitchFamily="34" charset="0"/>
                <a:cs typeface="Times New Roman" panose="02020603050405020304" pitchFamily="18" charset="0"/>
              </a:rPr>
              <a:t>Users </a:t>
            </a:r>
            <a:r>
              <a:rPr lang="en-US" sz="2400" dirty="0">
                <a:ea typeface="Calibri" panose="020F0502020204030204" pitchFamily="34" charset="0"/>
                <a:cs typeface="Times New Roman" panose="02020603050405020304" pitchFamily="18" charset="0"/>
              </a:rPr>
              <a:t>do not want the overhead or the need to integrate a new network regimen.  </a:t>
            </a:r>
          </a:p>
          <a:p>
            <a:pPr marL="1440180" lvl="5" indent="-480060">
              <a:lnSpc>
                <a:spcPct val="107000"/>
              </a:lnSpc>
              <a:buFont typeface="Arial" panose="020B0604020202020204" pitchFamily="34" charset="0"/>
              <a:buChar char="•"/>
            </a:pPr>
            <a:r>
              <a:rPr lang="en-US" sz="2400" dirty="0">
                <a:ea typeface="Calibri" panose="020F0502020204030204" pitchFamily="34" charset="0"/>
                <a:cs typeface="Times New Roman" panose="02020603050405020304" pitchFamily="18" charset="0"/>
              </a:rPr>
              <a:t>Payload developers want to be in their lab</a:t>
            </a:r>
          </a:p>
          <a:p>
            <a:pPr marL="1440180" lvl="5" indent="-480060">
              <a:lnSpc>
                <a:spcPct val="107000"/>
              </a:lnSpc>
              <a:buFont typeface="Arial" panose="020B0604020202020204" pitchFamily="34" charset="0"/>
              <a:buChar char="•"/>
            </a:pPr>
            <a:r>
              <a:rPr lang="en-US" sz="2400" dirty="0">
                <a:ea typeface="Calibri" panose="020F0502020204030204" pitchFamily="34" charset="0"/>
                <a:cs typeface="Times New Roman" panose="02020603050405020304" pitchFamily="18" charset="0"/>
              </a:rPr>
              <a:t>S</a:t>
            </a:r>
            <a:r>
              <a:rPr lang="en-US" sz="2400" dirty="0" smtClean="0">
                <a:ea typeface="Calibri" panose="020F0502020204030204" pitchFamily="34" charset="0"/>
                <a:cs typeface="Times New Roman" panose="02020603050405020304" pitchFamily="18" charset="0"/>
              </a:rPr>
              <a:t>pacecraft </a:t>
            </a:r>
            <a:r>
              <a:rPr lang="en-US" sz="2400" dirty="0">
                <a:ea typeface="Calibri" panose="020F0502020204030204" pitchFamily="34" charset="0"/>
                <a:cs typeface="Times New Roman" panose="02020603050405020304" pitchFamily="18" charset="0"/>
              </a:rPr>
              <a:t>designers want well defined options for critical services</a:t>
            </a:r>
          </a:p>
          <a:p>
            <a:pPr marL="1440180" lvl="5" indent="-480060">
              <a:lnSpc>
                <a:spcPct val="107000"/>
              </a:lnSpc>
              <a:buFont typeface="Arial" panose="020B0604020202020204" pitchFamily="34" charset="0"/>
              <a:buChar char="•"/>
            </a:pPr>
            <a:r>
              <a:rPr lang="en-US" sz="2400" dirty="0">
                <a:ea typeface="Calibri" panose="020F0502020204030204" pitchFamily="34" charset="0"/>
                <a:cs typeface="Times New Roman" panose="02020603050405020304" pitchFamily="18" charset="0"/>
              </a:rPr>
              <a:t>C</a:t>
            </a:r>
            <a:r>
              <a:rPr lang="en-US" sz="2400" dirty="0" smtClean="0">
                <a:ea typeface="Calibri" panose="020F0502020204030204" pitchFamily="34" charset="0"/>
                <a:cs typeface="Times New Roman" panose="02020603050405020304" pitchFamily="18" charset="0"/>
              </a:rPr>
              <a:t>ommunications </a:t>
            </a:r>
            <a:r>
              <a:rPr lang="en-US" sz="2400" dirty="0">
                <a:ea typeface="Calibri" panose="020F0502020204030204" pitchFamily="34" charset="0"/>
                <a:cs typeface="Times New Roman" panose="02020603050405020304" pitchFamily="18" charset="0"/>
              </a:rPr>
              <a:t>providers want deterministic communications</a:t>
            </a:r>
          </a:p>
          <a:p>
            <a:pPr marL="960120" lvl="1" indent="-480060">
              <a:lnSpc>
                <a:spcPct val="107000"/>
              </a:lnSpc>
              <a:buFont typeface="Wingdings" panose="05000000000000000000" pitchFamily="2" charset="2"/>
              <a:buChar char="ü"/>
            </a:pPr>
            <a:r>
              <a:rPr lang="en-US" sz="2400" dirty="0">
                <a:ea typeface="Calibri" panose="020F0502020204030204" pitchFamily="34" charset="0"/>
                <a:cs typeface="Times New Roman" panose="02020603050405020304" pitchFamily="18" charset="0"/>
              </a:rPr>
              <a:t>Payload developers, spacecraft builders and communication providers prefer a more traditional </a:t>
            </a:r>
            <a:r>
              <a:rPr lang="en-US" sz="2400" dirty="0" smtClean="0">
                <a:ea typeface="Calibri" panose="020F0502020204030204" pitchFamily="34" charset="0"/>
                <a:cs typeface="Times New Roman" panose="02020603050405020304" pitchFamily="18" charset="0"/>
              </a:rPr>
              <a:t>model</a:t>
            </a:r>
            <a:endParaRPr lang="en-US" sz="2400" dirty="0">
              <a:ea typeface="Calibri" panose="020F0502020204030204" pitchFamily="34" charset="0"/>
              <a:cs typeface="Times New Roman" panose="02020603050405020304" pitchFamily="18" charset="0"/>
            </a:endParaRPr>
          </a:p>
          <a:p>
            <a:pPr marL="960120" lvl="1" indent="-480060">
              <a:lnSpc>
                <a:spcPct val="107000"/>
              </a:lnSpc>
              <a:spcAft>
                <a:spcPts val="840"/>
              </a:spcAft>
              <a:buFont typeface="Wingdings" panose="05000000000000000000" pitchFamily="2" charset="2"/>
              <a:buChar char="ü"/>
            </a:pPr>
            <a:r>
              <a:rPr lang="en-US" sz="2400" dirty="0">
                <a:ea typeface="Calibri" panose="020F0502020204030204" pitchFamily="34" charset="0"/>
                <a:cs typeface="Times New Roman" panose="02020603050405020304" pitchFamily="18" charset="0"/>
              </a:rPr>
              <a:t>They want the capabilities and benefits of DTN</a:t>
            </a:r>
          </a:p>
        </p:txBody>
      </p:sp>
    </p:spTree>
    <p:extLst>
      <p:ext uri="{BB962C8B-B14F-4D97-AF65-F5344CB8AC3E}">
        <p14:creationId xmlns:p14="http://schemas.microsoft.com/office/powerpoint/2010/main" val="309631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1920240" y="537210"/>
            <a:ext cx="6640830" cy="42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30" tIns="50916" rIns="101830" bIns="50916" numCol="1" anchor="ctr" anchorCtr="0" compatLnSpc="1">
            <a:prstTxWarp prst="textNoShape">
              <a:avLst/>
            </a:prstTxWarp>
          </a:bodyPr>
          <a:lst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defRPr>
            </a:lvl2pPr>
            <a:lvl3pPr algn="ctr" rtl="0" eaLnBrk="0" fontAlgn="base" hangingPunct="0">
              <a:spcBef>
                <a:spcPct val="0"/>
              </a:spcBef>
              <a:spcAft>
                <a:spcPct val="0"/>
              </a:spcAft>
              <a:defRPr sz="2400">
                <a:solidFill>
                  <a:schemeClr val="tx2"/>
                </a:solidFill>
                <a:latin typeface="Arial" charset="0"/>
              </a:defRPr>
            </a:lvl3pPr>
            <a:lvl4pPr algn="ctr" rtl="0" eaLnBrk="0" fontAlgn="base" hangingPunct="0">
              <a:spcBef>
                <a:spcPct val="0"/>
              </a:spcBef>
              <a:spcAft>
                <a:spcPct val="0"/>
              </a:spcAft>
              <a:defRPr sz="2400">
                <a:solidFill>
                  <a:schemeClr val="tx2"/>
                </a:solidFill>
                <a:latin typeface="Arial" charset="0"/>
              </a:defRPr>
            </a:lvl4pPr>
            <a:lvl5pPr algn="ctr" rtl="0" eaLnBrk="0" fontAlgn="base" hangingPunct="0">
              <a:spcBef>
                <a:spcPct val="0"/>
              </a:spcBef>
              <a:spcAft>
                <a:spcPct val="0"/>
              </a:spcAft>
              <a:defRPr sz="2400">
                <a:solidFill>
                  <a:schemeClr val="tx2"/>
                </a:solidFill>
                <a:latin typeface="Arial" charset="0"/>
              </a:defRPr>
            </a:lvl5pPr>
            <a:lvl6pPr marL="457200" algn="ctr" rtl="0" eaLnBrk="0" fontAlgn="base" hangingPunct="0">
              <a:spcBef>
                <a:spcPct val="0"/>
              </a:spcBef>
              <a:spcAft>
                <a:spcPct val="0"/>
              </a:spcAft>
              <a:defRPr sz="2400">
                <a:solidFill>
                  <a:schemeClr val="tx2"/>
                </a:solidFill>
                <a:latin typeface="Arial" charset="0"/>
              </a:defRPr>
            </a:lvl6pPr>
            <a:lvl7pPr marL="914400" algn="ctr" rtl="0" eaLnBrk="0" fontAlgn="base" hangingPunct="0">
              <a:spcBef>
                <a:spcPct val="0"/>
              </a:spcBef>
              <a:spcAft>
                <a:spcPct val="0"/>
              </a:spcAft>
              <a:defRPr sz="2400">
                <a:solidFill>
                  <a:schemeClr val="tx2"/>
                </a:solidFill>
                <a:latin typeface="Arial" charset="0"/>
              </a:defRPr>
            </a:lvl7pPr>
            <a:lvl8pPr marL="1371600" algn="ctr" rtl="0" eaLnBrk="0" fontAlgn="base" hangingPunct="0">
              <a:spcBef>
                <a:spcPct val="0"/>
              </a:spcBef>
              <a:spcAft>
                <a:spcPct val="0"/>
              </a:spcAft>
              <a:defRPr sz="2400">
                <a:solidFill>
                  <a:schemeClr val="tx2"/>
                </a:solidFill>
                <a:latin typeface="Arial" charset="0"/>
              </a:defRPr>
            </a:lvl8pPr>
            <a:lvl9pPr marL="1828800" algn="ctr" rtl="0" eaLnBrk="0" fontAlgn="base" hangingPunct="0">
              <a:spcBef>
                <a:spcPct val="0"/>
              </a:spcBef>
              <a:spcAft>
                <a:spcPct val="0"/>
              </a:spcAft>
              <a:defRPr sz="2400">
                <a:solidFill>
                  <a:schemeClr val="tx2"/>
                </a:solidFill>
                <a:latin typeface="Arial" charset="0"/>
              </a:defRPr>
            </a:lvl9pPr>
          </a:lstStyle>
          <a:p>
            <a:endParaRPr lang="en-US" sz="3360" b="1" dirty="0">
              <a:solidFill>
                <a:srgbClr val="000000"/>
              </a:solidFill>
            </a:endParaRPr>
          </a:p>
        </p:txBody>
      </p:sp>
      <p:sp>
        <p:nvSpPr>
          <p:cNvPr id="180227" name="Rectangle 3"/>
          <p:cNvSpPr>
            <a:spLocks noChangeArrowheads="1"/>
          </p:cNvSpPr>
          <p:nvPr/>
        </p:nvSpPr>
        <p:spPr bwMode="auto">
          <a:xfrm>
            <a:off x="496729" y="3151074"/>
            <a:ext cx="8697754" cy="3525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680210" lvl="3" indent="-240030">
              <a:lnSpc>
                <a:spcPct val="90000"/>
              </a:lnSpc>
              <a:spcBef>
                <a:spcPct val="20000"/>
              </a:spcBef>
            </a:pPr>
            <a:r>
              <a:rPr lang="en-US" dirty="0" smtClean="0"/>
              <a:t>				Last </a:t>
            </a:r>
            <a:r>
              <a:rPr lang="en-US" dirty="0"/>
              <a:t>Hop </a:t>
            </a:r>
            <a:r>
              <a:rPr lang="en-US" dirty="0" smtClean="0"/>
              <a:t>implementation</a:t>
            </a:r>
          </a:p>
          <a:p>
            <a:pPr marL="333162" indent="-342900">
              <a:lnSpc>
                <a:spcPct val="90000"/>
              </a:lnSpc>
              <a:spcBef>
                <a:spcPct val="20000"/>
              </a:spcBef>
              <a:buFont typeface="Arial" panose="020B0604020202020204" pitchFamily="34" charset="0"/>
              <a:buChar char="•"/>
            </a:pPr>
            <a:r>
              <a:rPr lang="en-US" sz="2100" b="1" dirty="0">
                <a:solidFill>
                  <a:srgbClr val="000000"/>
                </a:solidFill>
                <a:latin typeface="Times New Roman" pitchFamily="18" charset="0"/>
              </a:rPr>
              <a:t> </a:t>
            </a:r>
            <a:r>
              <a:rPr lang="en-US" sz="2400" dirty="0" smtClean="0">
                <a:solidFill>
                  <a:srgbClr val="000000"/>
                </a:solidFill>
                <a:cs typeface="Calibri" panose="020F0502020204030204" pitchFamily="34" charset="0"/>
              </a:rPr>
              <a:t>If BP v7 is to be the backbone of space networking, the end to end model must be supportable and clients can be at the </a:t>
            </a:r>
          </a:p>
          <a:p>
            <a:pPr marL="816468" lvl="1" indent="-342900">
              <a:lnSpc>
                <a:spcPct val="90000"/>
              </a:lnSpc>
              <a:spcBef>
                <a:spcPct val="20000"/>
              </a:spcBef>
              <a:buFont typeface="Arial" panose="020B0604020202020204" pitchFamily="34" charset="0"/>
              <a:buChar char="•"/>
            </a:pPr>
            <a:r>
              <a:rPr lang="en-US" sz="2400" dirty="0" smtClean="0">
                <a:solidFill>
                  <a:srgbClr val="000000"/>
                </a:solidFill>
              </a:rPr>
              <a:t>Node A endpoint</a:t>
            </a:r>
          </a:p>
          <a:p>
            <a:pPr marL="816468" lvl="1" indent="-342900">
              <a:lnSpc>
                <a:spcPct val="90000"/>
              </a:lnSpc>
              <a:spcBef>
                <a:spcPct val="20000"/>
              </a:spcBef>
              <a:buFont typeface="Arial" panose="020B0604020202020204" pitchFamily="34" charset="0"/>
              <a:buChar char="•"/>
            </a:pPr>
            <a:r>
              <a:rPr lang="en-US" sz="2400" dirty="0" smtClean="0">
                <a:solidFill>
                  <a:srgbClr val="000000"/>
                </a:solidFill>
              </a:rPr>
              <a:t>Communication Node</a:t>
            </a:r>
          </a:p>
          <a:p>
            <a:pPr marL="816468" lvl="1" indent="-342900">
              <a:lnSpc>
                <a:spcPct val="90000"/>
              </a:lnSpc>
              <a:spcBef>
                <a:spcPct val="20000"/>
              </a:spcBef>
              <a:buFont typeface="Arial" panose="020B0604020202020204" pitchFamily="34" charset="0"/>
              <a:buChar char="•"/>
            </a:pPr>
            <a:r>
              <a:rPr lang="en-US" sz="2400" dirty="0" smtClean="0">
                <a:solidFill>
                  <a:srgbClr val="000000"/>
                </a:solidFill>
              </a:rPr>
              <a:t>Gateway D endpoint</a:t>
            </a:r>
          </a:p>
          <a:p>
            <a:pPr marL="816468" lvl="1" indent="-342900">
              <a:lnSpc>
                <a:spcPct val="90000"/>
              </a:lnSpc>
              <a:spcBef>
                <a:spcPct val="20000"/>
              </a:spcBef>
              <a:buFont typeface="Arial" panose="020B0604020202020204" pitchFamily="34" charset="0"/>
              <a:buChar char="•"/>
            </a:pPr>
            <a:r>
              <a:rPr lang="en-US" sz="2400" dirty="0" smtClean="0">
                <a:solidFill>
                  <a:srgbClr val="000000"/>
                </a:solidFill>
              </a:rPr>
              <a:t>Last hop endpoint</a:t>
            </a:r>
            <a:endParaRPr lang="en-US" sz="2400" dirty="0">
              <a:solidFill>
                <a:srgbClr val="000000"/>
              </a:solidFill>
            </a:endParaRPr>
          </a:p>
        </p:txBody>
      </p:sp>
      <p:sp>
        <p:nvSpPr>
          <p:cNvPr id="7" name="Title 4"/>
          <p:cNvSpPr>
            <a:spLocks noGrp="1"/>
          </p:cNvSpPr>
          <p:nvPr>
            <p:ph type="title"/>
          </p:nvPr>
        </p:nvSpPr>
        <p:spPr>
          <a:xfrm>
            <a:off x="1640205" y="537210"/>
            <a:ext cx="7000875" cy="428387"/>
          </a:xfrm>
        </p:spPr>
        <p:txBody>
          <a:bodyPr>
            <a:normAutofit fontScale="90000"/>
          </a:bodyPr>
          <a:lstStyle/>
          <a:p>
            <a:pPr lvl="2"/>
            <a:r>
              <a:rPr lang="en-US" sz="1890" dirty="0"/>
              <a:t/>
            </a:r>
            <a:br>
              <a:rPr lang="en-US" sz="1890" dirty="0"/>
            </a:br>
            <a:endParaRPr lang="en-US" dirty="0">
              <a:solidFill>
                <a:schemeClr val="tx1"/>
              </a:solidFill>
              <a:latin typeface="Helvetica Neue" charset="0"/>
            </a:endParaRPr>
          </a:p>
        </p:txBody>
      </p:sp>
      <p:sp>
        <p:nvSpPr>
          <p:cNvPr id="9" name="Title 4"/>
          <p:cNvSpPr txBox="1">
            <a:spLocks/>
          </p:cNvSpPr>
          <p:nvPr/>
        </p:nvSpPr>
        <p:spPr bwMode="auto">
          <a:xfrm>
            <a:off x="960120" y="278783"/>
            <a:ext cx="7680960" cy="42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30" tIns="50916" rIns="101830" bIns="50916" numCol="1" anchor="ctr" anchorCtr="0" compatLnSpc="1">
            <a:prstTxWarp prst="textNoShape">
              <a:avLst/>
            </a:prstTxWarp>
          </a:bodyPr>
          <a:lst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defRPr>
            </a:lvl2pPr>
            <a:lvl3pPr algn="ctr" rtl="0" eaLnBrk="0" fontAlgn="base" hangingPunct="0">
              <a:spcBef>
                <a:spcPct val="0"/>
              </a:spcBef>
              <a:spcAft>
                <a:spcPct val="0"/>
              </a:spcAft>
              <a:defRPr sz="2400">
                <a:solidFill>
                  <a:schemeClr val="tx2"/>
                </a:solidFill>
                <a:latin typeface="Arial" charset="0"/>
              </a:defRPr>
            </a:lvl3pPr>
            <a:lvl4pPr algn="ctr" rtl="0" eaLnBrk="0" fontAlgn="base" hangingPunct="0">
              <a:spcBef>
                <a:spcPct val="0"/>
              </a:spcBef>
              <a:spcAft>
                <a:spcPct val="0"/>
              </a:spcAft>
              <a:defRPr sz="2400">
                <a:solidFill>
                  <a:schemeClr val="tx2"/>
                </a:solidFill>
                <a:latin typeface="Arial" charset="0"/>
              </a:defRPr>
            </a:lvl4pPr>
            <a:lvl5pPr algn="ctr" rtl="0" eaLnBrk="0" fontAlgn="base" hangingPunct="0">
              <a:spcBef>
                <a:spcPct val="0"/>
              </a:spcBef>
              <a:spcAft>
                <a:spcPct val="0"/>
              </a:spcAft>
              <a:defRPr sz="2400">
                <a:solidFill>
                  <a:schemeClr val="tx2"/>
                </a:solidFill>
                <a:latin typeface="Arial" charset="0"/>
              </a:defRPr>
            </a:lvl5pPr>
            <a:lvl6pPr marL="457200" algn="ctr" rtl="0" eaLnBrk="0" fontAlgn="base" hangingPunct="0">
              <a:spcBef>
                <a:spcPct val="0"/>
              </a:spcBef>
              <a:spcAft>
                <a:spcPct val="0"/>
              </a:spcAft>
              <a:defRPr sz="2400">
                <a:solidFill>
                  <a:schemeClr val="tx2"/>
                </a:solidFill>
                <a:latin typeface="Arial" charset="0"/>
              </a:defRPr>
            </a:lvl6pPr>
            <a:lvl7pPr marL="914400" algn="ctr" rtl="0" eaLnBrk="0" fontAlgn="base" hangingPunct="0">
              <a:spcBef>
                <a:spcPct val="0"/>
              </a:spcBef>
              <a:spcAft>
                <a:spcPct val="0"/>
              </a:spcAft>
              <a:defRPr sz="2400">
                <a:solidFill>
                  <a:schemeClr val="tx2"/>
                </a:solidFill>
                <a:latin typeface="Arial" charset="0"/>
              </a:defRPr>
            </a:lvl7pPr>
            <a:lvl8pPr marL="1371600" algn="ctr" rtl="0" eaLnBrk="0" fontAlgn="base" hangingPunct="0">
              <a:spcBef>
                <a:spcPct val="0"/>
              </a:spcBef>
              <a:spcAft>
                <a:spcPct val="0"/>
              </a:spcAft>
              <a:defRPr sz="2400">
                <a:solidFill>
                  <a:schemeClr val="tx2"/>
                </a:solidFill>
                <a:latin typeface="Arial" charset="0"/>
              </a:defRPr>
            </a:lvl8pPr>
            <a:lvl9pPr marL="1828800" algn="ctr" rtl="0" eaLnBrk="0" fontAlgn="base" hangingPunct="0">
              <a:spcBef>
                <a:spcPct val="0"/>
              </a:spcBef>
              <a:spcAft>
                <a:spcPct val="0"/>
              </a:spcAft>
              <a:defRPr sz="2400">
                <a:solidFill>
                  <a:schemeClr val="tx2"/>
                </a:solidFill>
                <a:latin typeface="Arial" charset="0"/>
              </a:defRPr>
            </a:lvl9pPr>
          </a:lstStyle>
          <a:p>
            <a:r>
              <a:rPr lang="en-US" sz="2520" b="1" kern="0" dirty="0">
                <a:solidFill>
                  <a:srgbClr val="004386"/>
                </a:solidFill>
                <a:latin typeface="Helvetica Neue" charset="0"/>
              </a:rPr>
              <a:t>Description</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729" y="1155492"/>
            <a:ext cx="8260461" cy="1995583"/>
          </a:xfrm>
          <a:prstGeom prst="rect">
            <a:avLst/>
          </a:prstGeom>
        </p:spPr>
      </p:pic>
    </p:spTree>
    <p:extLst>
      <p:ext uri="{BB962C8B-B14F-4D97-AF65-F5344CB8AC3E}">
        <p14:creationId xmlns:p14="http://schemas.microsoft.com/office/powerpoint/2010/main" val="2616981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kern="0" dirty="0">
                <a:solidFill>
                  <a:srgbClr val="004386"/>
                </a:solidFill>
                <a:latin typeface="Helvetica Neue" charset="0"/>
              </a:rPr>
              <a:t>Description</a:t>
            </a:r>
          </a:p>
        </p:txBody>
      </p:sp>
      <p:sp>
        <p:nvSpPr>
          <p:cNvPr id="2" name="Rectangle 1"/>
          <p:cNvSpPr/>
          <p:nvPr/>
        </p:nvSpPr>
        <p:spPr>
          <a:xfrm>
            <a:off x="556591" y="1081576"/>
            <a:ext cx="8587409" cy="2651047"/>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400" dirty="0" smtClean="0">
                <a:latin typeface="Calibri" panose="020F0502020204030204" pitchFamily="34" charset="0"/>
                <a:ea typeface="Calibri" panose="020F0502020204030204" pitchFamily="34" charset="0"/>
                <a:cs typeface="Times New Roman" panose="02020603050405020304" pitchFamily="18" charset="0"/>
              </a:rPr>
              <a:t>In </a:t>
            </a:r>
            <a:r>
              <a:rPr lang="en-US" sz="2400" dirty="0">
                <a:latin typeface="Calibri" panose="020F0502020204030204" pitchFamily="34" charset="0"/>
                <a:ea typeface="Calibri" panose="020F0502020204030204" pitchFamily="34" charset="0"/>
                <a:cs typeface="Times New Roman" panose="02020603050405020304" pitchFamily="18" charset="0"/>
              </a:rPr>
              <a:t>general the language and graphic representations </a:t>
            </a:r>
            <a:r>
              <a:rPr lang="en-US" sz="2400" dirty="0" smtClean="0">
                <a:latin typeface="Calibri" panose="020F0502020204030204" pitchFamily="34" charset="0"/>
                <a:ea typeface="Calibri" panose="020F0502020204030204" pitchFamily="34" charset="0"/>
                <a:cs typeface="Times New Roman" panose="02020603050405020304" pitchFamily="18" charset="0"/>
              </a:rPr>
              <a:t>need </a:t>
            </a:r>
            <a:r>
              <a:rPr lang="en-US" sz="2400" dirty="0">
                <a:latin typeface="Calibri" panose="020F0502020204030204" pitchFamily="34" charset="0"/>
                <a:ea typeface="Calibri" panose="020F0502020204030204" pitchFamily="34" charset="0"/>
                <a:cs typeface="Times New Roman" panose="02020603050405020304" pitchFamily="18" charset="0"/>
              </a:rPr>
              <a:t>adjusting to move the specification forward.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US" sz="2400" dirty="0" smtClean="0">
                <a:latin typeface="Calibri" panose="020F0502020204030204" pitchFamily="34" charset="0"/>
                <a:ea typeface="Calibri" panose="020F0502020204030204" pitchFamily="34" charset="0"/>
                <a:cs typeface="Times New Roman" panose="02020603050405020304" pitchFamily="18" charset="0"/>
              </a:rPr>
              <a:t>These </a:t>
            </a:r>
            <a:r>
              <a:rPr lang="en-US" sz="2400" dirty="0">
                <a:latin typeface="Calibri" panose="020F0502020204030204" pitchFamily="34" charset="0"/>
                <a:ea typeface="Calibri" panose="020F0502020204030204" pitchFamily="34" charset="0"/>
                <a:cs typeface="Times New Roman" panose="02020603050405020304" pitchFamily="18" charset="0"/>
              </a:rPr>
              <a:t>revisions will ensure there is no transference of concepts between V6 and V7 unless intended.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US" sz="2400" dirty="0" smtClean="0">
                <a:latin typeface="Calibri" panose="020F0502020204030204" pitchFamily="34" charset="0"/>
                <a:ea typeface="Calibri" panose="020F0502020204030204" pitchFamily="34" charset="0"/>
                <a:cs typeface="Times New Roman" panose="02020603050405020304" pitchFamily="18" charset="0"/>
              </a:rPr>
              <a:t>For </a:t>
            </a:r>
            <a:r>
              <a:rPr lang="en-US" sz="2400" dirty="0">
                <a:latin typeface="Calibri" panose="020F0502020204030204" pitchFamily="34" charset="0"/>
                <a:ea typeface="Calibri" panose="020F0502020204030204" pitchFamily="34" charset="0"/>
                <a:cs typeface="Times New Roman" panose="02020603050405020304" pitchFamily="18" charset="0"/>
              </a:rPr>
              <a:t>example, the old bundle node representation of Figure 3 shown below is from RFC 5050 and the CCSDS blue book.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p:nvPr/>
        </p:nvPicPr>
        <p:blipFill rotWithShape="1">
          <a:blip r:embed="rId2"/>
          <a:srcRect b="16439"/>
          <a:stretch/>
        </p:blipFill>
        <p:spPr bwMode="auto">
          <a:xfrm>
            <a:off x="2433637" y="4507893"/>
            <a:ext cx="4733925" cy="14401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24390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kern="0" dirty="0">
                <a:solidFill>
                  <a:srgbClr val="004386"/>
                </a:solidFill>
                <a:latin typeface="Helvetica Neue" charset="0"/>
              </a:rPr>
              <a:t>Description</a:t>
            </a:r>
          </a:p>
        </p:txBody>
      </p:sp>
      <p:sp>
        <p:nvSpPr>
          <p:cNvPr id="2" name="Rectangle 1"/>
          <p:cNvSpPr/>
          <p:nvPr/>
        </p:nvSpPr>
        <p:spPr>
          <a:xfrm>
            <a:off x="556591" y="1081576"/>
            <a:ext cx="8587409" cy="1260345"/>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400" dirty="0"/>
              <a:t>The new representation in Figure 4 is more mature, evolved, and consistent with the </a:t>
            </a:r>
            <a:r>
              <a:rPr lang="en-US" sz="2400" b="1" dirty="0"/>
              <a:t>BPBIS RFC</a:t>
            </a:r>
            <a:r>
              <a:rPr lang="en-US" sz="2400" dirty="0"/>
              <a:t>. This is typical and illustrates why items like this require modernization throughout</a:t>
            </a:r>
            <a:r>
              <a:rPr lang="en-US" sz="2400" dirty="0" smtClean="0"/>
              <a:t>.</a:t>
            </a:r>
            <a:endParaRPr lang="en-US" sz="2400"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2017986" y="2994863"/>
            <a:ext cx="5943600" cy="3714750"/>
          </a:xfrm>
          <a:prstGeom prst="rect">
            <a:avLst/>
          </a:prstGeom>
        </p:spPr>
      </p:pic>
    </p:spTree>
    <p:extLst>
      <p:ext uri="{BB962C8B-B14F-4D97-AF65-F5344CB8AC3E}">
        <p14:creationId xmlns:p14="http://schemas.microsoft.com/office/powerpoint/2010/main" val="1280829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196263"/>
            <a:ext cx="7838750" cy="428207"/>
          </a:xfrm>
        </p:spPr>
        <p:txBody>
          <a:bodyPr>
            <a:normAutofit fontScale="90000"/>
          </a:bodyPr>
          <a:lstStyle/>
          <a:p>
            <a:pPr fontAlgn="base">
              <a:spcAft>
                <a:spcPct val="0"/>
              </a:spcAft>
              <a:buClr>
                <a:schemeClr val="tx1"/>
              </a:buClr>
            </a:pPr>
            <a:r>
              <a:rPr lang="en-US" dirty="0"/>
              <a:t>Discussion</a:t>
            </a:r>
          </a:p>
        </p:txBody>
      </p:sp>
      <p:sp>
        <p:nvSpPr>
          <p:cNvPr id="3" name="Content Placeholder 2"/>
          <p:cNvSpPr>
            <a:spLocks noGrp="1"/>
          </p:cNvSpPr>
          <p:nvPr>
            <p:ph idx="1"/>
          </p:nvPr>
        </p:nvSpPr>
        <p:spPr>
          <a:xfrm>
            <a:off x="665084" y="763299"/>
            <a:ext cx="8422719" cy="5925736"/>
          </a:xfrm>
        </p:spPr>
        <p:txBody>
          <a:bodyPr>
            <a:noAutofit/>
          </a:bodyPr>
          <a:lstStyle/>
          <a:p>
            <a:r>
              <a:rPr lang="en-US" sz="2000" dirty="0">
                <a:latin typeface="+mn-lt"/>
              </a:rPr>
              <a:t>Following are the specification sections and associated areas of change.  Appendices are not discussed since they are subject to the items in the main body of the specification. </a:t>
            </a:r>
            <a:endParaRPr lang="en-US" sz="2000" dirty="0" smtClean="0">
              <a:latin typeface="+mn-lt"/>
            </a:endParaRPr>
          </a:p>
          <a:p>
            <a:endParaRPr lang="en-US" sz="2000" dirty="0">
              <a:latin typeface="+mn-lt"/>
            </a:endParaRPr>
          </a:p>
          <a:p>
            <a:r>
              <a:rPr lang="en-US" sz="2000" b="1" u="sng" dirty="0">
                <a:latin typeface="+mn-lt"/>
              </a:rPr>
              <a:t>Section 1:</a:t>
            </a:r>
            <a:r>
              <a:rPr lang="en-US" sz="2000" dirty="0">
                <a:latin typeface="+mn-lt"/>
              </a:rPr>
              <a:t>	This section includes the purpose, scope, organization, definitions, and references.  These need to be modernized for V7 with the appropriate items.  Specifically:</a:t>
            </a:r>
          </a:p>
          <a:p>
            <a:pPr lvl="1"/>
            <a:r>
              <a:rPr lang="en-US" sz="2000" dirty="0">
                <a:latin typeface="+mn-lt"/>
              </a:rPr>
              <a:t>Update to include new RFC and the addition of “ability to use available bandwidth for a wide variety of services and functions”</a:t>
            </a:r>
          </a:p>
          <a:p>
            <a:pPr lvl="1"/>
            <a:r>
              <a:rPr lang="en-US" sz="2000" dirty="0">
                <a:latin typeface="+mn-lt"/>
              </a:rPr>
              <a:t>Modernize wording </a:t>
            </a:r>
            <a:r>
              <a:rPr lang="en-US" sz="2000" dirty="0" smtClean="0">
                <a:latin typeface="+mn-lt"/>
              </a:rPr>
              <a:t>where required.</a:t>
            </a:r>
            <a:endParaRPr lang="en-US" sz="2000" dirty="0">
              <a:latin typeface="+mn-lt"/>
            </a:endParaRPr>
          </a:p>
          <a:p>
            <a:pPr lvl="1"/>
            <a:r>
              <a:rPr lang="en-US" sz="2000" dirty="0">
                <a:latin typeface="+mn-lt"/>
              </a:rPr>
              <a:t>General updates to reference the BPBIS RFC are required. Updates to the document sections should include removal of Aggregate Custody Signal (ACS) since it will be subsumed under the Bundle-in-Bundle Encapsulation (BIBE) RFC.</a:t>
            </a:r>
          </a:p>
          <a:p>
            <a:pPr lvl="1"/>
            <a:r>
              <a:rPr lang="en-US" sz="2000" dirty="0">
                <a:latin typeface="+mn-lt"/>
              </a:rPr>
              <a:t>General updates to capture the latest RFC language and tone.  Includes update to the Figure 1-1 and terminology updates to align them with BPBIS and BIBE language where applicable.</a:t>
            </a:r>
          </a:p>
          <a:p>
            <a:pPr lvl="1"/>
            <a:r>
              <a:rPr lang="en-US" sz="2000" dirty="0">
                <a:latin typeface="+mn-lt"/>
              </a:rPr>
              <a:t>Update references.</a:t>
            </a:r>
          </a:p>
        </p:txBody>
      </p:sp>
    </p:spTree>
    <p:extLst>
      <p:ext uri="{BB962C8B-B14F-4D97-AF65-F5344CB8AC3E}">
        <p14:creationId xmlns:p14="http://schemas.microsoft.com/office/powerpoint/2010/main" val="1347719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SetDescription xmlns="http://schemas.microsoft.com/sharepoint/v3" xsi:nil="true"/>
    <CPE xmlns="e519e3e8-f0a0-4484-aab6-1f6f82517dd5">
      <UserInfo>
        <DisplayName/>
        <AccountId>1087</AccountId>
        <AccountType/>
      </UserInfo>
    </CPE>
    <PCN xmlns="e519e3e8-f0a0-4484-aab6-1f6f82517dd5">HM-3597</PCN>
    <ECR_x0020_Number xmlns="e519e3e8-f0a0-4484-aab6-1f6f82517dd5">HOSC-16-027</ECR_x0020_Numb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B196F849AE96643AB6D6AC9BACD5833" ma:contentTypeVersion="15" ma:contentTypeDescription="Create a new document." ma:contentTypeScope="" ma:versionID="bd11dcc300515ab2b99806d9c2369d5c">
  <xsd:schema xmlns:xsd="http://www.w3.org/2001/XMLSchema" xmlns:xs="http://www.w3.org/2001/XMLSchema" xmlns:p="http://schemas.microsoft.com/office/2006/metadata/properties" xmlns:ns1="http://schemas.microsoft.com/sharepoint/v3" xmlns:ns2="e519e3e8-f0a0-4484-aab6-1f6f82517dd5" targetNamespace="http://schemas.microsoft.com/office/2006/metadata/properties" ma:root="true" ma:fieldsID="60eb71a612094f302cf08898577544b4" ns1:_="" ns2:_="">
    <xsd:import namespace="http://schemas.microsoft.com/sharepoint/v3"/>
    <xsd:import namespace="e519e3e8-f0a0-4484-aab6-1f6f82517dd5"/>
    <xsd:element name="properties">
      <xsd:complexType>
        <xsd:sequence>
          <xsd:element name="documentManagement">
            <xsd:complexType>
              <xsd:all>
                <xsd:element ref="ns1:DocumentSetDescription" minOccurs="0"/>
                <xsd:element ref="ns2:ECR_x0020_Number" minOccurs="0"/>
                <xsd:element ref="ns2:CPE" minOccurs="0"/>
                <xsd:element ref="ns2:PC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8" nillable="true" ma:displayName="Description" ma:description="A description of the Document Set" ma:internalName="DocumentSet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19e3e8-f0a0-4484-aab6-1f6f82517dd5" elementFormDefault="qualified">
    <xsd:import namespace="http://schemas.microsoft.com/office/2006/documentManagement/types"/>
    <xsd:import namespace="http://schemas.microsoft.com/office/infopath/2007/PartnerControls"/>
    <xsd:element name="ECR_x0020_Number" ma:index="9" nillable="true" ma:displayName="ECR Number" ma:description="Change Request Number from requesting organization." ma:internalName="ECR_x0020_Number" ma:readOnly="false">
      <xsd:simpleType>
        <xsd:restriction base="dms:Text">
          <xsd:maxLength value="75"/>
        </xsd:restriction>
      </xsd:simpleType>
    </xsd:element>
    <xsd:element name="CPE" ma:index="10" nillable="true" ma:displayName="CPE" ma:description="Change Package Engineer" ma:list="UserInfo" ma:SharePointGroup="0" ma:internalName="CPE"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CN" ma:index="11" nillable="true" ma:displayName="PCN" ma:internalName="PCN"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1AEC43-6064-460D-BBC5-87A187C15A9A}">
  <ds:schemaRefs>
    <ds:schemaRef ds:uri="http://schemas.microsoft.com/office/2006/metadata/properties"/>
    <ds:schemaRef ds:uri="http://purl.org/dc/terms/"/>
    <ds:schemaRef ds:uri="http://schemas.microsoft.com/sharepoint/v3"/>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e519e3e8-f0a0-4484-aab6-1f6f82517dd5"/>
    <ds:schemaRef ds:uri="http://www.w3.org/XML/1998/namespace"/>
    <ds:schemaRef ds:uri="http://purl.org/dc/dcmitype/"/>
  </ds:schemaRefs>
</ds:datastoreItem>
</file>

<file path=customXml/itemProps2.xml><?xml version="1.0" encoding="utf-8"?>
<ds:datastoreItem xmlns:ds="http://schemas.openxmlformats.org/officeDocument/2006/customXml" ds:itemID="{F4581625-1019-444D-8102-9453BDF1711A}">
  <ds:schemaRefs>
    <ds:schemaRef ds:uri="http://schemas.microsoft.com/sharepoint/v3/contenttype/forms"/>
  </ds:schemaRefs>
</ds:datastoreItem>
</file>

<file path=customXml/itemProps3.xml><?xml version="1.0" encoding="utf-8"?>
<ds:datastoreItem xmlns:ds="http://schemas.openxmlformats.org/officeDocument/2006/customXml" ds:itemID="{DEF910C5-F381-4187-AE5F-69742922FD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519e3e8-f0a0-4484-aab6-1f6f82517d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11687</TotalTime>
  <Words>2153</Words>
  <Application>Microsoft Office PowerPoint</Application>
  <PresentationFormat>Custom</PresentationFormat>
  <Paragraphs>148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MS PGothic</vt:lpstr>
      <vt:lpstr>Arial</vt:lpstr>
      <vt:lpstr>Calibri</vt:lpstr>
      <vt:lpstr>Helvetica Neue</vt:lpstr>
      <vt:lpstr>Times New Roman</vt:lpstr>
      <vt:lpstr>Wingdings</vt:lpstr>
      <vt:lpstr>Office Theme</vt:lpstr>
      <vt:lpstr>PowerPoint Presentation</vt:lpstr>
      <vt:lpstr>Outline</vt:lpstr>
      <vt:lpstr>Purpose </vt:lpstr>
      <vt:lpstr> </vt:lpstr>
      <vt:lpstr> </vt:lpstr>
      <vt:lpstr> </vt:lpstr>
      <vt:lpstr>Description</vt:lpstr>
      <vt:lpstr>Description</vt:lpstr>
      <vt:lpstr>Discussion</vt:lpstr>
      <vt:lpstr>Discussion</vt:lpstr>
      <vt:lpstr>Discussion</vt:lpstr>
      <vt:lpstr>Discussion</vt:lpstr>
      <vt:lpstr>Discussion</vt:lpstr>
      <vt:lpstr>Discussion</vt:lpstr>
      <vt:lpstr>Discussion</vt:lpstr>
      <vt:lpstr>Discussion</vt:lpstr>
      <vt:lpstr>Discussion</vt:lpstr>
      <vt:lpstr>Discussion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HM-3597 HMCG Package</dc:title>
  <dc:creator>ODIN</dc:creator>
  <cp:lastModifiedBy>Pitts, Robert L</cp:lastModifiedBy>
  <cp:revision>127</cp:revision>
  <cp:lastPrinted>2020-10-13T14:13:19Z</cp:lastPrinted>
  <dcterms:created xsi:type="dcterms:W3CDTF">2017-02-06T15:32:04Z</dcterms:created>
  <dcterms:modified xsi:type="dcterms:W3CDTF">2020-10-16T15:01:39Z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0x0101000B196F849AE96643AB6D6AC9BACD5833</vt:lpwstr>
  </property>
</Properties>
</file>