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8" r:id="rId2"/>
    <p:sldId id="259" r:id="rId3"/>
    <p:sldId id="260" r:id="rId4"/>
    <p:sldId id="262" r:id="rId5"/>
    <p:sldId id="263" r:id="rId6"/>
    <p:sldId id="264" r:id="rId7"/>
    <p:sldId id="265" r:id="rId8"/>
    <p:sldId id="266" r:id="rId9"/>
    <p:sldId id="267" r:id="rId10"/>
    <p:sldId id="268" r:id="rId11"/>
    <p:sldId id="269" r:id="rId12"/>
    <p:sldId id="270"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40FF"/>
    <a:srgbClr val="0432FF"/>
    <a:srgbClr val="AB33A0"/>
    <a:srgbClr val="7D7700"/>
    <a:srgbClr val="009193"/>
    <a:srgbClr val="00FA00"/>
    <a:srgbClr val="0EE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332"/>
    <p:restoredTop sz="94728"/>
  </p:normalViewPr>
  <p:slideViewPr>
    <p:cSldViewPr snapToGrid="0" snapToObjects="1">
      <p:cViewPr varScale="1">
        <p:scale>
          <a:sx n="128" d="100"/>
          <a:sy n="128" d="100"/>
        </p:scale>
        <p:origin x="1072" y="20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snapToObjects="1">
      <p:cViewPr varScale="1">
        <p:scale>
          <a:sx n="169" d="100"/>
          <a:sy n="169" d="100"/>
        </p:scale>
        <p:origin x="5400" y="1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1D10B4-0E1C-E84B-91A9-B86A81E315F8}" type="datetimeFigureOut">
              <a:rPr lang="en-US" smtClean="0"/>
              <a:t>10/19/20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809FDF-242D-B34A-8258-730D5904E553}" type="slidenum">
              <a:rPr lang="en-US" smtClean="0"/>
              <a:t>‹#›</a:t>
            </a:fld>
            <a:endParaRPr lang="en-US"/>
          </a:p>
        </p:txBody>
      </p:sp>
    </p:spTree>
    <p:extLst>
      <p:ext uri="{BB962C8B-B14F-4D97-AF65-F5344CB8AC3E}">
        <p14:creationId xmlns:p14="http://schemas.microsoft.com/office/powerpoint/2010/main" val="23417214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C809FDF-242D-B34A-8258-730D5904E553}" type="slidenum">
              <a:rPr lang="en-US" smtClean="0"/>
              <a:t>1</a:t>
            </a:fld>
            <a:endParaRPr lang="en-US"/>
          </a:p>
        </p:txBody>
      </p:sp>
    </p:spTree>
    <p:extLst>
      <p:ext uri="{BB962C8B-B14F-4D97-AF65-F5344CB8AC3E}">
        <p14:creationId xmlns:p14="http://schemas.microsoft.com/office/powerpoint/2010/main" val="39592005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C809FDF-242D-B34A-8258-730D5904E553}" type="slidenum">
              <a:rPr lang="en-US" smtClean="0"/>
              <a:t>2</a:t>
            </a:fld>
            <a:endParaRPr lang="en-US"/>
          </a:p>
        </p:txBody>
      </p:sp>
    </p:spTree>
    <p:extLst>
      <p:ext uri="{BB962C8B-B14F-4D97-AF65-F5344CB8AC3E}">
        <p14:creationId xmlns:p14="http://schemas.microsoft.com/office/powerpoint/2010/main" val="3623331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C809FDF-242D-B34A-8258-730D5904E553}" type="slidenum">
              <a:rPr lang="en-US" smtClean="0"/>
              <a:t>3</a:t>
            </a:fld>
            <a:endParaRPr lang="en-US"/>
          </a:p>
        </p:txBody>
      </p:sp>
    </p:spTree>
    <p:extLst>
      <p:ext uri="{BB962C8B-B14F-4D97-AF65-F5344CB8AC3E}">
        <p14:creationId xmlns:p14="http://schemas.microsoft.com/office/powerpoint/2010/main" val="41068113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C809FDF-242D-B34A-8258-730D5904E553}" type="slidenum">
              <a:rPr lang="en-US" smtClean="0"/>
              <a:t>4</a:t>
            </a:fld>
            <a:endParaRPr lang="en-US"/>
          </a:p>
        </p:txBody>
      </p:sp>
    </p:spTree>
    <p:extLst>
      <p:ext uri="{BB962C8B-B14F-4D97-AF65-F5344CB8AC3E}">
        <p14:creationId xmlns:p14="http://schemas.microsoft.com/office/powerpoint/2010/main" val="914356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C809FDF-242D-B34A-8258-730D5904E553}" type="slidenum">
              <a:rPr lang="en-US" smtClean="0"/>
              <a:t>5</a:t>
            </a:fld>
            <a:endParaRPr lang="en-US"/>
          </a:p>
        </p:txBody>
      </p:sp>
    </p:spTree>
    <p:extLst>
      <p:ext uri="{BB962C8B-B14F-4D97-AF65-F5344CB8AC3E}">
        <p14:creationId xmlns:p14="http://schemas.microsoft.com/office/powerpoint/2010/main" val="22709796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C809FDF-242D-B34A-8258-730D5904E553}" type="slidenum">
              <a:rPr lang="en-US" smtClean="0"/>
              <a:t>6</a:t>
            </a:fld>
            <a:endParaRPr lang="en-US"/>
          </a:p>
        </p:txBody>
      </p:sp>
    </p:spTree>
    <p:extLst>
      <p:ext uri="{BB962C8B-B14F-4D97-AF65-F5344CB8AC3E}">
        <p14:creationId xmlns:p14="http://schemas.microsoft.com/office/powerpoint/2010/main" val="25739958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C809FDF-242D-B34A-8258-730D5904E553}" type="slidenum">
              <a:rPr lang="en-US" smtClean="0"/>
              <a:t>7</a:t>
            </a:fld>
            <a:endParaRPr lang="en-US"/>
          </a:p>
        </p:txBody>
      </p:sp>
    </p:spTree>
    <p:extLst>
      <p:ext uri="{BB962C8B-B14F-4D97-AF65-F5344CB8AC3E}">
        <p14:creationId xmlns:p14="http://schemas.microsoft.com/office/powerpoint/2010/main" val="16075285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C809FDF-242D-B34A-8258-730D5904E553}" type="slidenum">
              <a:rPr lang="en-US" smtClean="0"/>
              <a:t>8</a:t>
            </a:fld>
            <a:endParaRPr lang="en-US"/>
          </a:p>
        </p:txBody>
      </p:sp>
    </p:spTree>
    <p:extLst>
      <p:ext uri="{BB962C8B-B14F-4D97-AF65-F5344CB8AC3E}">
        <p14:creationId xmlns:p14="http://schemas.microsoft.com/office/powerpoint/2010/main" val="1710821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C809FDF-242D-B34A-8258-730D5904E553}" type="slidenum">
              <a:rPr lang="en-US" smtClean="0"/>
              <a:t>9</a:t>
            </a:fld>
            <a:endParaRPr lang="en-US"/>
          </a:p>
        </p:txBody>
      </p:sp>
    </p:spTree>
    <p:extLst>
      <p:ext uri="{BB962C8B-B14F-4D97-AF65-F5344CB8AC3E}">
        <p14:creationId xmlns:p14="http://schemas.microsoft.com/office/powerpoint/2010/main" val="30987477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C809FDF-242D-B34A-8258-730D5904E553}" type="slidenum">
              <a:rPr lang="en-US" smtClean="0"/>
              <a:t>10</a:t>
            </a:fld>
            <a:endParaRPr lang="en-US"/>
          </a:p>
        </p:txBody>
      </p:sp>
    </p:spTree>
    <p:extLst>
      <p:ext uri="{BB962C8B-B14F-4D97-AF65-F5344CB8AC3E}">
        <p14:creationId xmlns:p14="http://schemas.microsoft.com/office/powerpoint/2010/main" val="19233985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C809FDF-242D-B34A-8258-730D5904E553}" type="slidenum">
              <a:rPr lang="en-US" smtClean="0"/>
              <a:t>11</a:t>
            </a:fld>
            <a:endParaRPr lang="en-US"/>
          </a:p>
        </p:txBody>
      </p:sp>
    </p:spTree>
    <p:extLst>
      <p:ext uri="{BB962C8B-B14F-4D97-AF65-F5344CB8AC3E}">
        <p14:creationId xmlns:p14="http://schemas.microsoft.com/office/powerpoint/2010/main" val="27432043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C809FDF-242D-B34A-8258-730D5904E553}" type="slidenum">
              <a:rPr lang="en-US" smtClean="0"/>
              <a:t>12</a:t>
            </a:fld>
            <a:endParaRPr lang="en-US"/>
          </a:p>
        </p:txBody>
      </p:sp>
    </p:spTree>
    <p:extLst>
      <p:ext uri="{BB962C8B-B14F-4D97-AF65-F5344CB8AC3E}">
        <p14:creationId xmlns:p14="http://schemas.microsoft.com/office/powerpoint/2010/main" val="19878292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07D578-0C00-B849-8316-87057D1C016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72725FA-3EB9-DD4E-8E2D-7DF18EF576A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52F18AC-9477-7B40-A275-16F77389118D}"/>
              </a:ext>
            </a:extLst>
          </p:cNvPr>
          <p:cNvSpPr>
            <a:spLocks noGrp="1"/>
          </p:cNvSpPr>
          <p:nvPr>
            <p:ph type="dt" sz="half" idx="10"/>
          </p:nvPr>
        </p:nvSpPr>
        <p:spPr/>
        <p:txBody>
          <a:bodyPr/>
          <a:lstStyle/>
          <a:p>
            <a:fld id="{2710E974-F815-3446-89CD-2435FCED4F30}" type="datetimeFigureOut">
              <a:rPr lang="en-US" smtClean="0"/>
              <a:t>10/19/20</a:t>
            </a:fld>
            <a:endParaRPr lang="en-US"/>
          </a:p>
        </p:txBody>
      </p:sp>
      <p:sp>
        <p:nvSpPr>
          <p:cNvPr id="5" name="Footer Placeholder 4">
            <a:extLst>
              <a:ext uri="{FF2B5EF4-FFF2-40B4-BE49-F238E27FC236}">
                <a16:creationId xmlns:a16="http://schemas.microsoft.com/office/drawing/2014/main" id="{48DFC29E-997C-FD4E-BFE5-8EE55DED32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75E068-1F38-204B-80EA-0586262EE353}"/>
              </a:ext>
            </a:extLst>
          </p:cNvPr>
          <p:cNvSpPr>
            <a:spLocks noGrp="1"/>
          </p:cNvSpPr>
          <p:nvPr>
            <p:ph type="sldNum" sz="quarter" idx="12"/>
          </p:nvPr>
        </p:nvSpPr>
        <p:spPr/>
        <p:txBody>
          <a:bodyPr/>
          <a:lstStyle/>
          <a:p>
            <a:fld id="{5522B309-2407-8148-A81C-FF0B340F6590}" type="slidenum">
              <a:rPr lang="en-US" smtClean="0"/>
              <a:t>‹#›</a:t>
            </a:fld>
            <a:endParaRPr lang="en-US"/>
          </a:p>
        </p:txBody>
      </p:sp>
    </p:spTree>
    <p:extLst>
      <p:ext uri="{BB962C8B-B14F-4D97-AF65-F5344CB8AC3E}">
        <p14:creationId xmlns:p14="http://schemas.microsoft.com/office/powerpoint/2010/main" val="12933369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2864D-A383-054C-A7E3-6B251503069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715CD42-C12F-C64E-973D-AB2300D46A0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202689F-ACEC-0F47-A30F-EDB5A17F5D82}"/>
              </a:ext>
            </a:extLst>
          </p:cNvPr>
          <p:cNvSpPr>
            <a:spLocks noGrp="1"/>
          </p:cNvSpPr>
          <p:nvPr>
            <p:ph type="dt" sz="half" idx="10"/>
          </p:nvPr>
        </p:nvSpPr>
        <p:spPr/>
        <p:txBody>
          <a:bodyPr/>
          <a:lstStyle/>
          <a:p>
            <a:fld id="{2710E974-F815-3446-89CD-2435FCED4F30}" type="datetimeFigureOut">
              <a:rPr lang="en-US" smtClean="0"/>
              <a:t>10/19/20</a:t>
            </a:fld>
            <a:endParaRPr lang="en-US"/>
          </a:p>
        </p:txBody>
      </p:sp>
      <p:sp>
        <p:nvSpPr>
          <p:cNvPr id="5" name="Footer Placeholder 4">
            <a:extLst>
              <a:ext uri="{FF2B5EF4-FFF2-40B4-BE49-F238E27FC236}">
                <a16:creationId xmlns:a16="http://schemas.microsoft.com/office/drawing/2014/main" id="{A2CB5F7E-5A40-BC47-9528-2446CCBE3C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E04F525-338E-4C45-800A-F88444D47B5D}"/>
              </a:ext>
            </a:extLst>
          </p:cNvPr>
          <p:cNvSpPr>
            <a:spLocks noGrp="1"/>
          </p:cNvSpPr>
          <p:nvPr>
            <p:ph type="sldNum" sz="quarter" idx="12"/>
          </p:nvPr>
        </p:nvSpPr>
        <p:spPr/>
        <p:txBody>
          <a:bodyPr/>
          <a:lstStyle/>
          <a:p>
            <a:fld id="{5522B309-2407-8148-A81C-FF0B340F6590}" type="slidenum">
              <a:rPr lang="en-US" smtClean="0"/>
              <a:t>‹#›</a:t>
            </a:fld>
            <a:endParaRPr lang="en-US"/>
          </a:p>
        </p:txBody>
      </p:sp>
    </p:spTree>
    <p:extLst>
      <p:ext uri="{BB962C8B-B14F-4D97-AF65-F5344CB8AC3E}">
        <p14:creationId xmlns:p14="http://schemas.microsoft.com/office/powerpoint/2010/main" val="24523443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08917-7AD7-6842-8235-7CAF35C40B7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F91811D-B456-5C47-9C28-99DEB0E8B4B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D31FB12-E51B-AC45-A692-65B684DF5AB1}"/>
              </a:ext>
            </a:extLst>
          </p:cNvPr>
          <p:cNvSpPr>
            <a:spLocks noGrp="1"/>
          </p:cNvSpPr>
          <p:nvPr>
            <p:ph type="dt" sz="half" idx="10"/>
          </p:nvPr>
        </p:nvSpPr>
        <p:spPr/>
        <p:txBody>
          <a:bodyPr/>
          <a:lstStyle/>
          <a:p>
            <a:fld id="{2710E974-F815-3446-89CD-2435FCED4F30}" type="datetimeFigureOut">
              <a:rPr lang="en-US" smtClean="0"/>
              <a:t>10/19/20</a:t>
            </a:fld>
            <a:endParaRPr lang="en-US"/>
          </a:p>
        </p:txBody>
      </p:sp>
      <p:sp>
        <p:nvSpPr>
          <p:cNvPr id="5" name="Footer Placeholder 4">
            <a:extLst>
              <a:ext uri="{FF2B5EF4-FFF2-40B4-BE49-F238E27FC236}">
                <a16:creationId xmlns:a16="http://schemas.microsoft.com/office/drawing/2014/main" id="{A57FA34F-E80D-2249-8FC9-F5150A4F13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80E613-2B30-8E47-8F99-565A52A47FBF}"/>
              </a:ext>
            </a:extLst>
          </p:cNvPr>
          <p:cNvSpPr>
            <a:spLocks noGrp="1"/>
          </p:cNvSpPr>
          <p:nvPr>
            <p:ph type="sldNum" sz="quarter" idx="12"/>
          </p:nvPr>
        </p:nvSpPr>
        <p:spPr/>
        <p:txBody>
          <a:bodyPr/>
          <a:lstStyle/>
          <a:p>
            <a:fld id="{5522B309-2407-8148-A81C-FF0B340F6590}" type="slidenum">
              <a:rPr lang="en-US" smtClean="0"/>
              <a:t>‹#›</a:t>
            </a:fld>
            <a:endParaRPr lang="en-US"/>
          </a:p>
        </p:txBody>
      </p:sp>
    </p:spTree>
    <p:extLst>
      <p:ext uri="{BB962C8B-B14F-4D97-AF65-F5344CB8AC3E}">
        <p14:creationId xmlns:p14="http://schemas.microsoft.com/office/powerpoint/2010/main" val="37865693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B8EA9-BE55-2145-993B-E1D89DD29F5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DEBCB70-3D49-4946-9FDA-CB0BE52A27D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18831DE-6F9F-8147-8C3E-654C98121B2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C2CA9C6-DB62-564F-929E-96B65CD49746}"/>
              </a:ext>
            </a:extLst>
          </p:cNvPr>
          <p:cNvSpPr>
            <a:spLocks noGrp="1"/>
          </p:cNvSpPr>
          <p:nvPr>
            <p:ph type="dt" sz="half" idx="10"/>
          </p:nvPr>
        </p:nvSpPr>
        <p:spPr/>
        <p:txBody>
          <a:bodyPr/>
          <a:lstStyle/>
          <a:p>
            <a:fld id="{2710E974-F815-3446-89CD-2435FCED4F30}" type="datetimeFigureOut">
              <a:rPr lang="en-US" smtClean="0"/>
              <a:t>10/19/20</a:t>
            </a:fld>
            <a:endParaRPr lang="en-US"/>
          </a:p>
        </p:txBody>
      </p:sp>
      <p:sp>
        <p:nvSpPr>
          <p:cNvPr id="6" name="Footer Placeholder 5">
            <a:extLst>
              <a:ext uri="{FF2B5EF4-FFF2-40B4-BE49-F238E27FC236}">
                <a16:creationId xmlns:a16="http://schemas.microsoft.com/office/drawing/2014/main" id="{66C71241-095E-5A41-B320-63EA0DCC31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0571D5B-F9CC-C349-B7CF-6B1349434878}"/>
              </a:ext>
            </a:extLst>
          </p:cNvPr>
          <p:cNvSpPr>
            <a:spLocks noGrp="1"/>
          </p:cNvSpPr>
          <p:nvPr>
            <p:ph type="sldNum" sz="quarter" idx="12"/>
          </p:nvPr>
        </p:nvSpPr>
        <p:spPr/>
        <p:txBody>
          <a:bodyPr/>
          <a:lstStyle/>
          <a:p>
            <a:fld id="{5522B309-2407-8148-A81C-FF0B340F6590}" type="slidenum">
              <a:rPr lang="en-US" smtClean="0"/>
              <a:t>‹#›</a:t>
            </a:fld>
            <a:endParaRPr lang="en-US"/>
          </a:p>
        </p:txBody>
      </p:sp>
    </p:spTree>
    <p:extLst>
      <p:ext uri="{BB962C8B-B14F-4D97-AF65-F5344CB8AC3E}">
        <p14:creationId xmlns:p14="http://schemas.microsoft.com/office/powerpoint/2010/main" val="18695100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E7807-434D-E347-9F37-678351A9CA5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D1E6718-C87E-0042-A038-0902EE181A0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E94C944-5291-5347-9EE7-FEE7BC75576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849E45B-83A7-0540-9A7D-54419576FCB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E7F31EA-1291-E646-BF56-D6D57DC4CD5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DF06554-7DD9-C14B-BE67-BB60FFF13546}"/>
              </a:ext>
            </a:extLst>
          </p:cNvPr>
          <p:cNvSpPr>
            <a:spLocks noGrp="1"/>
          </p:cNvSpPr>
          <p:nvPr>
            <p:ph type="dt" sz="half" idx="10"/>
          </p:nvPr>
        </p:nvSpPr>
        <p:spPr/>
        <p:txBody>
          <a:bodyPr/>
          <a:lstStyle/>
          <a:p>
            <a:fld id="{2710E974-F815-3446-89CD-2435FCED4F30}" type="datetimeFigureOut">
              <a:rPr lang="en-US" smtClean="0"/>
              <a:t>10/19/20</a:t>
            </a:fld>
            <a:endParaRPr lang="en-US"/>
          </a:p>
        </p:txBody>
      </p:sp>
      <p:sp>
        <p:nvSpPr>
          <p:cNvPr id="8" name="Footer Placeholder 7">
            <a:extLst>
              <a:ext uri="{FF2B5EF4-FFF2-40B4-BE49-F238E27FC236}">
                <a16:creationId xmlns:a16="http://schemas.microsoft.com/office/drawing/2014/main" id="{F8133D2C-A7C1-1248-B477-7C260471BC6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126E8A2-91CF-094C-9658-E6799DEB1A22}"/>
              </a:ext>
            </a:extLst>
          </p:cNvPr>
          <p:cNvSpPr>
            <a:spLocks noGrp="1"/>
          </p:cNvSpPr>
          <p:nvPr>
            <p:ph type="sldNum" sz="quarter" idx="12"/>
          </p:nvPr>
        </p:nvSpPr>
        <p:spPr/>
        <p:txBody>
          <a:bodyPr/>
          <a:lstStyle/>
          <a:p>
            <a:fld id="{5522B309-2407-8148-A81C-FF0B340F6590}" type="slidenum">
              <a:rPr lang="en-US" smtClean="0"/>
              <a:t>‹#›</a:t>
            </a:fld>
            <a:endParaRPr lang="en-US"/>
          </a:p>
        </p:txBody>
      </p:sp>
    </p:spTree>
    <p:extLst>
      <p:ext uri="{BB962C8B-B14F-4D97-AF65-F5344CB8AC3E}">
        <p14:creationId xmlns:p14="http://schemas.microsoft.com/office/powerpoint/2010/main" val="25694695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B9B72-0AD6-F244-B7DE-5061429D0E0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2755410-E75B-B745-86FE-73D2EC7B65C8}"/>
              </a:ext>
            </a:extLst>
          </p:cNvPr>
          <p:cNvSpPr>
            <a:spLocks noGrp="1"/>
          </p:cNvSpPr>
          <p:nvPr>
            <p:ph type="dt" sz="half" idx="10"/>
          </p:nvPr>
        </p:nvSpPr>
        <p:spPr/>
        <p:txBody>
          <a:bodyPr/>
          <a:lstStyle/>
          <a:p>
            <a:fld id="{2710E974-F815-3446-89CD-2435FCED4F30}" type="datetimeFigureOut">
              <a:rPr lang="en-US" smtClean="0"/>
              <a:t>10/19/20</a:t>
            </a:fld>
            <a:endParaRPr lang="en-US"/>
          </a:p>
        </p:txBody>
      </p:sp>
      <p:sp>
        <p:nvSpPr>
          <p:cNvPr id="4" name="Footer Placeholder 3">
            <a:extLst>
              <a:ext uri="{FF2B5EF4-FFF2-40B4-BE49-F238E27FC236}">
                <a16:creationId xmlns:a16="http://schemas.microsoft.com/office/drawing/2014/main" id="{9E6D3AC3-3927-9B40-9DB8-FE45850D4A0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D8808AD-0AEC-6643-A58B-179F951CDC79}"/>
              </a:ext>
            </a:extLst>
          </p:cNvPr>
          <p:cNvSpPr>
            <a:spLocks noGrp="1"/>
          </p:cNvSpPr>
          <p:nvPr>
            <p:ph type="sldNum" sz="quarter" idx="12"/>
          </p:nvPr>
        </p:nvSpPr>
        <p:spPr/>
        <p:txBody>
          <a:bodyPr/>
          <a:lstStyle/>
          <a:p>
            <a:fld id="{5522B309-2407-8148-A81C-FF0B340F6590}" type="slidenum">
              <a:rPr lang="en-US" smtClean="0"/>
              <a:t>‹#›</a:t>
            </a:fld>
            <a:endParaRPr lang="en-US"/>
          </a:p>
        </p:txBody>
      </p:sp>
    </p:spTree>
    <p:extLst>
      <p:ext uri="{BB962C8B-B14F-4D97-AF65-F5344CB8AC3E}">
        <p14:creationId xmlns:p14="http://schemas.microsoft.com/office/powerpoint/2010/main" val="3249579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E9E8AE7-ABAF-3349-ACC1-C6BD391297C2}"/>
              </a:ext>
            </a:extLst>
          </p:cNvPr>
          <p:cNvSpPr>
            <a:spLocks noGrp="1"/>
          </p:cNvSpPr>
          <p:nvPr>
            <p:ph type="dt" sz="half" idx="10"/>
          </p:nvPr>
        </p:nvSpPr>
        <p:spPr/>
        <p:txBody>
          <a:bodyPr/>
          <a:lstStyle/>
          <a:p>
            <a:fld id="{2710E974-F815-3446-89CD-2435FCED4F30}" type="datetimeFigureOut">
              <a:rPr lang="en-US" smtClean="0"/>
              <a:t>10/19/20</a:t>
            </a:fld>
            <a:endParaRPr lang="en-US"/>
          </a:p>
        </p:txBody>
      </p:sp>
      <p:sp>
        <p:nvSpPr>
          <p:cNvPr id="3" name="Footer Placeholder 2">
            <a:extLst>
              <a:ext uri="{FF2B5EF4-FFF2-40B4-BE49-F238E27FC236}">
                <a16:creationId xmlns:a16="http://schemas.microsoft.com/office/drawing/2014/main" id="{6B4CD449-6600-A246-92BF-4C59F2D8234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2A679B7-68FD-164F-B017-B1E5EB3A64F5}"/>
              </a:ext>
            </a:extLst>
          </p:cNvPr>
          <p:cNvSpPr>
            <a:spLocks noGrp="1"/>
          </p:cNvSpPr>
          <p:nvPr>
            <p:ph type="sldNum" sz="quarter" idx="12"/>
          </p:nvPr>
        </p:nvSpPr>
        <p:spPr/>
        <p:txBody>
          <a:bodyPr/>
          <a:lstStyle/>
          <a:p>
            <a:fld id="{5522B309-2407-8148-A81C-FF0B340F6590}" type="slidenum">
              <a:rPr lang="en-US" smtClean="0"/>
              <a:t>‹#›</a:t>
            </a:fld>
            <a:endParaRPr lang="en-US"/>
          </a:p>
        </p:txBody>
      </p:sp>
    </p:spTree>
    <p:extLst>
      <p:ext uri="{BB962C8B-B14F-4D97-AF65-F5344CB8AC3E}">
        <p14:creationId xmlns:p14="http://schemas.microsoft.com/office/powerpoint/2010/main" val="11380320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27AF7-5B6A-7B45-8F1F-78C39F2B8E4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B1C122A-83B1-7947-8A81-DEBB219E850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5E99B60-1235-0B40-BBA2-23BCE8DC93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EEBDA2F-BF3C-7B42-B1B1-624DE9513D78}"/>
              </a:ext>
            </a:extLst>
          </p:cNvPr>
          <p:cNvSpPr>
            <a:spLocks noGrp="1"/>
          </p:cNvSpPr>
          <p:nvPr>
            <p:ph type="dt" sz="half" idx="10"/>
          </p:nvPr>
        </p:nvSpPr>
        <p:spPr/>
        <p:txBody>
          <a:bodyPr/>
          <a:lstStyle/>
          <a:p>
            <a:fld id="{2710E974-F815-3446-89CD-2435FCED4F30}" type="datetimeFigureOut">
              <a:rPr lang="en-US" smtClean="0"/>
              <a:t>10/19/20</a:t>
            </a:fld>
            <a:endParaRPr lang="en-US"/>
          </a:p>
        </p:txBody>
      </p:sp>
      <p:sp>
        <p:nvSpPr>
          <p:cNvPr id="6" name="Footer Placeholder 5">
            <a:extLst>
              <a:ext uri="{FF2B5EF4-FFF2-40B4-BE49-F238E27FC236}">
                <a16:creationId xmlns:a16="http://schemas.microsoft.com/office/drawing/2014/main" id="{D305B127-369C-0D49-B856-98060394865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63EBCB2-41FE-024B-8157-C763D81785A7}"/>
              </a:ext>
            </a:extLst>
          </p:cNvPr>
          <p:cNvSpPr>
            <a:spLocks noGrp="1"/>
          </p:cNvSpPr>
          <p:nvPr>
            <p:ph type="sldNum" sz="quarter" idx="12"/>
          </p:nvPr>
        </p:nvSpPr>
        <p:spPr/>
        <p:txBody>
          <a:bodyPr/>
          <a:lstStyle/>
          <a:p>
            <a:fld id="{5522B309-2407-8148-A81C-FF0B340F6590}" type="slidenum">
              <a:rPr lang="en-US" smtClean="0"/>
              <a:t>‹#›</a:t>
            </a:fld>
            <a:endParaRPr lang="en-US"/>
          </a:p>
        </p:txBody>
      </p:sp>
    </p:spTree>
    <p:extLst>
      <p:ext uri="{BB962C8B-B14F-4D97-AF65-F5344CB8AC3E}">
        <p14:creationId xmlns:p14="http://schemas.microsoft.com/office/powerpoint/2010/main" val="17909768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43E48-AB9B-7F4F-B240-5B9EACB600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711A271-FBB3-5C43-95B8-D2672229C3F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868946B-F3C6-E443-A481-31764C22663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A1113A7-E07E-914E-A517-CE4333EE20F0}"/>
              </a:ext>
            </a:extLst>
          </p:cNvPr>
          <p:cNvSpPr>
            <a:spLocks noGrp="1"/>
          </p:cNvSpPr>
          <p:nvPr>
            <p:ph type="dt" sz="half" idx="10"/>
          </p:nvPr>
        </p:nvSpPr>
        <p:spPr/>
        <p:txBody>
          <a:bodyPr/>
          <a:lstStyle/>
          <a:p>
            <a:fld id="{2710E974-F815-3446-89CD-2435FCED4F30}" type="datetimeFigureOut">
              <a:rPr lang="en-US" smtClean="0"/>
              <a:t>10/19/20</a:t>
            </a:fld>
            <a:endParaRPr lang="en-US"/>
          </a:p>
        </p:txBody>
      </p:sp>
      <p:sp>
        <p:nvSpPr>
          <p:cNvPr id="6" name="Footer Placeholder 5">
            <a:extLst>
              <a:ext uri="{FF2B5EF4-FFF2-40B4-BE49-F238E27FC236}">
                <a16:creationId xmlns:a16="http://schemas.microsoft.com/office/drawing/2014/main" id="{FBDACA9D-A5CF-264C-9166-42050EC9375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7501DDF-A4A2-6246-A39E-474C39019274}"/>
              </a:ext>
            </a:extLst>
          </p:cNvPr>
          <p:cNvSpPr>
            <a:spLocks noGrp="1"/>
          </p:cNvSpPr>
          <p:nvPr>
            <p:ph type="sldNum" sz="quarter" idx="12"/>
          </p:nvPr>
        </p:nvSpPr>
        <p:spPr/>
        <p:txBody>
          <a:bodyPr/>
          <a:lstStyle/>
          <a:p>
            <a:fld id="{5522B309-2407-8148-A81C-FF0B340F6590}" type="slidenum">
              <a:rPr lang="en-US" smtClean="0"/>
              <a:t>‹#›</a:t>
            </a:fld>
            <a:endParaRPr lang="en-US"/>
          </a:p>
        </p:txBody>
      </p:sp>
    </p:spTree>
    <p:extLst>
      <p:ext uri="{BB962C8B-B14F-4D97-AF65-F5344CB8AC3E}">
        <p14:creationId xmlns:p14="http://schemas.microsoft.com/office/powerpoint/2010/main" val="39724054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73317-6B35-914F-8EDF-6D584301A18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97E10DB-7278-5E4C-AECD-1CF7E7877C3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CD8052-E883-5E4A-BDD2-99874986E0F3}"/>
              </a:ext>
            </a:extLst>
          </p:cNvPr>
          <p:cNvSpPr>
            <a:spLocks noGrp="1"/>
          </p:cNvSpPr>
          <p:nvPr>
            <p:ph type="dt" sz="half" idx="10"/>
          </p:nvPr>
        </p:nvSpPr>
        <p:spPr/>
        <p:txBody>
          <a:bodyPr/>
          <a:lstStyle/>
          <a:p>
            <a:fld id="{2710E974-F815-3446-89CD-2435FCED4F30}" type="datetimeFigureOut">
              <a:rPr lang="en-US" smtClean="0"/>
              <a:t>10/19/20</a:t>
            </a:fld>
            <a:endParaRPr lang="en-US"/>
          </a:p>
        </p:txBody>
      </p:sp>
      <p:sp>
        <p:nvSpPr>
          <p:cNvPr id="5" name="Footer Placeholder 4">
            <a:extLst>
              <a:ext uri="{FF2B5EF4-FFF2-40B4-BE49-F238E27FC236}">
                <a16:creationId xmlns:a16="http://schemas.microsoft.com/office/drawing/2014/main" id="{24E8AC2C-E7E4-F842-8776-B22F184D29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67D1FF-8ED2-0B47-92EE-70092F97189F}"/>
              </a:ext>
            </a:extLst>
          </p:cNvPr>
          <p:cNvSpPr>
            <a:spLocks noGrp="1"/>
          </p:cNvSpPr>
          <p:nvPr>
            <p:ph type="sldNum" sz="quarter" idx="12"/>
          </p:nvPr>
        </p:nvSpPr>
        <p:spPr/>
        <p:txBody>
          <a:bodyPr/>
          <a:lstStyle/>
          <a:p>
            <a:fld id="{5522B309-2407-8148-A81C-FF0B340F6590}" type="slidenum">
              <a:rPr lang="en-US" smtClean="0"/>
              <a:t>‹#›</a:t>
            </a:fld>
            <a:endParaRPr lang="en-US"/>
          </a:p>
        </p:txBody>
      </p:sp>
    </p:spTree>
    <p:extLst>
      <p:ext uri="{BB962C8B-B14F-4D97-AF65-F5344CB8AC3E}">
        <p14:creationId xmlns:p14="http://schemas.microsoft.com/office/powerpoint/2010/main" val="24250967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54D29D4-0458-3241-9DC9-4596AD90D45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43416DA-D3C1-B54B-8AD1-2C835579507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A463081-7B5B-C044-9503-0497A02E014D}"/>
              </a:ext>
            </a:extLst>
          </p:cNvPr>
          <p:cNvSpPr>
            <a:spLocks noGrp="1"/>
          </p:cNvSpPr>
          <p:nvPr>
            <p:ph type="dt" sz="half" idx="10"/>
          </p:nvPr>
        </p:nvSpPr>
        <p:spPr/>
        <p:txBody>
          <a:bodyPr/>
          <a:lstStyle/>
          <a:p>
            <a:fld id="{2710E974-F815-3446-89CD-2435FCED4F30}" type="datetimeFigureOut">
              <a:rPr lang="en-US" smtClean="0"/>
              <a:t>10/19/20</a:t>
            </a:fld>
            <a:endParaRPr lang="en-US"/>
          </a:p>
        </p:txBody>
      </p:sp>
      <p:sp>
        <p:nvSpPr>
          <p:cNvPr id="5" name="Footer Placeholder 4">
            <a:extLst>
              <a:ext uri="{FF2B5EF4-FFF2-40B4-BE49-F238E27FC236}">
                <a16:creationId xmlns:a16="http://schemas.microsoft.com/office/drawing/2014/main" id="{43E8CB76-6F3C-394B-8F9E-7844724CA7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3E8875-61D3-F646-A292-7712DC93041D}"/>
              </a:ext>
            </a:extLst>
          </p:cNvPr>
          <p:cNvSpPr>
            <a:spLocks noGrp="1"/>
          </p:cNvSpPr>
          <p:nvPr>
            <p:ph type="sldNum" sz="quarter" idx="12"/>
          </p:nvPr>
        </p:nvSpPr>
        <p:spPr/>
        <p:txBody>
          <a:bodyPr/>
          <a:lstStyle/>
          <a:p>
            <a:fld id="{5522B309-2407-8148-A81C-FF0B340F6590}" type="slidenum">
              <a:rPr lang="en-US" smtClean="0"/>
              <a:t>‹#›</a:t>
            </a:fld>
            <a:endParaRPr lang="en-US"/>
          </a:p>
        </p:txBody>
      </p:sp>
    </p:spTree>
    <p:extLst>
      <p:ext uri="{BB962C8B-B14F-4D97-AF65-F5344CB8AC3E}">
        <p14:creationId xmlns:p14="http://schemas.microsoft.com/office/powerpoint/2010/main" val="13829721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04F5120-23BE-4641-8D80-63D108D2D18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08BC890-8CE8-8F4C-BD7E-1DE8D955F54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3C500E3-3916-1B44-B8BA-6A64F350358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10E974-F815-3446-89CD-2435FCED4F30}" type="datetimeFigureOut">
              <a:rPr lang="en-US" smtClean="0"/>
              <a:t>10/19/20</a:t>
            </a:fld>
            <a:endParaRPr lang="en-US"/>
          </a:p>
        </p:txBody>
      </p:sp>
      <p:sp>
        <p:nvSpPr>
          <p:cNvPr id="5" name="Footer Placeholder 4">
            <a:extLst>
              <a:ext uri="{FF2B5EF4-FFF2-40B4-BE49-F238E27FC236}">
                <a16:creationId xmlns:a16="http://schemas.microsoft.com/office/drawing/2014/main" id="{5BB5BD02-80CE-814F-B8A1-E0199E7F168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7791804-AFA7-B14B-9D9E-7875E668389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22B309-2407-8148-A81C-FF0B340F6590}" type="slidenum">
              <a:rPr lang="en-US" smtClean="0"/>
              <a:t>‹#›</a:t>
            </a:fld>
            <a:endParaRPr lang="en-US"/>
          </a:p>
        </p:txBody>
      </p:sp>
    </p:spTree>
    <p:extLst>
      <p:ext uri="{BB962C8B-B14F-4D97-AF65-F5344CB8AC3E}">
        <p14:creationId xmlns:p14="http://schemas.microsoft.com/office/powerpoint/2010/main" val="11269967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png"/><Relationship Id="rId21" Type="http://schemas.openxmlformats.org/officeDocument/2006/relationships/image" Target="../media/image19.pn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tiff"/><Relationship Id="rId2" Type="http://schemas.openxmlformats.org/officeDocument/2006/relationships/notesSlide" Target="../notesSlides/notesSlide1.xml"/><Relationship Id="rId16" Type="http://schemas.openxmlformats.org/officeDocument/2006/relationships/image" Target="../media/image14.tiff"/><Relationship Id="rId20"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png"/><Relationship Id="rId24" Type="http://schemas.openxmlformats.org/officeDocument/2006/relationships/image" Target="../media/image22.png"/><Relationship Id="rId5" Type="http://schemas.openxmlformats.org/officeDocument/2006/relationships/image" Target="../media/image3.png"/><Relationship Id="rId15" Type="http://schemas.openxmlformats.org/officeDocument/2006/relationships/image" Target="../media/image13.tiff"/><Relationship Id="rId23" Type="http://schemas.openxmlformats.org/officeDocument/2006/relationships/image" Target="../media/image21.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tiff"/><Relationship Id="rId9" Type="http://schemas.openxmlformats.org/officeDocument/2006/relationships/image" Target="../media/image7.png"/><Relationship Id="rId14" Type="http://schemas.openxmlformats.org/officeDocument/2006/relationships/image" Target="../media/image12.png"/><Relationship Id="rId22" Type="http://schemas.openxmlformats.org/officeDocument/2006/relationships/image" Target="../media/image20.png"/></Relationships>
</file>

<file path=ppt/slides/_rels/slide2.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tiff"/><Relationship Id="rId7" Type="http://schemas.openxmlformats.org/officeDocument/2006/relationships/image" Target="../media/image2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6.tiff"/><Relationship Id="rId5" Type="http://schemas.openxmlformats.org/officeDocument/2006/relationships/image" Target="../media/image25.tiff"/><Relationship Id="rId10" Type="http://schemas.openxmlformats.org/officeDocument/2006/relationships/image" Target="../media/image30.png"/><Relationship Id="rId4" Type="http://schemas.openxmlformats.org/officeDocument/2006/relationships/image" Target="../media/image24.tiff"/><Relationship Id="rId9" Type="http://schemas.openxmlformats.org/officeDocument/2006/relationships/image" Target="../media/image29.png"/></Relationships>
</file>

<file path=ppt/slides/_rels/slide3.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1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1510FD34-BC5A-5340-8FB0-8DFCE5268665}"/>
              </a:ext>
            </a:extLst>
          </p:cNvPr>
          <p:cNvPicPr>
            <a:picLocks/>
          </p:cNvPicPr>
          <p:nvPr/>
        </p:nvPicPr>
        <p:blipFill rotWithShape="1">
          <a:blip r:embed="rId3" cstate="screen">
            <a:extLst>
              <a:ext uri="{28A0092B-C50C-407E-A947-70E740481C1C}">
                <a14:useLocalDpi xmlns:a14="http://schemas.microsoft.com/office/drawing/2010/main"/>
              </a:ext>
            </a:extLst>
          </a:blip>
          <a:srcRect/>
          <a:stretch/>
        </p:blipFill>
        <p:spPr>
          <a:xfrm>
            <a:off x="4087768" y="4424177"/>
            <a:ext cx="1780729" cy="2194560"/>
          </a:xfrm>
          <a:prstGeom prst="rect">
            <a:avLst/>
          </a:prstGeom>
        </p:spPr>
      </p:pic>
      <p:pic>
        <p:nvPicPr>
          <p:cNvPr id="8" name="Picture 7">
            <a:extLst>
              <a:ext uri="{FF2B5EF4-FFF2-40B4-BE49-F238E27FC236}">
                <a16:creationId xmlns:a16="http://schemas.microsoft.com/office/drawing/2014/main" id="{4D87E6BA-057F-BA40-8D18-459F8DEF070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9521" y="885626"/>
            <a:ext cx="1828800" cy="1463040"/>
          </a:xfrm>
          <a:prstGeom prst="rect">
            <a:avLst/>
          </a:prstGeom>
        </p:spPr>
      </p:pic>
      <p:sp>
        <p:nvSpPr>
          <p:cNvPr id="27" name="TextBox 26">
            <a:extLst>
              <a:ext uri="{FF2B5EF4-FFF2-40B4-BE49-F238E27FC236}">
                <a16:creationId xmlns:a16="http://schemas.microsoft.com/office/drawing/2014/main" id="{CA1E8D72-7936-C648-B5F1-9C09053D2A12}"/>
              </a:ext>
            </a:extLst>
          </p:cNvPr>
          <p:cNvSpPr txBox="1"/>
          <p:nvPr/>
        </p:nvSpPr>
        <p:spPr>
          <a:xfrm>
            <a:off x="174403" y="249666"/>
            <a:ext cx="1849191" cy="707886"/>
          </a:xfrm>
          <a:prstGeom prst="rect">
            <a:avLst/>
          </a:prstGeom>
          <a:solidFill>
            <a:schemeClr val="bg1"/>
          </a:solidFill>
        </p:spPr>
        <p:txBody>
          <a:bodyPr wrap="square" rtlCol="0">
            <a:spAutoFit/>
          </a:bodyPr>
          <a:lstStyle/>
          <a:p>
            <a:r>
              <a:rPr lang="en-US" sz="1000" b="1" dirty="0"/>
              <a:t>Empirical matchups (left) </a:t>
            </a:r>
            <a:r>
              <a:rPr lang="en-US" sz="1000" dirty="0"/>
              <a:t>between GMI brightness temperature combinations and dual-pol radar hydrometeor IDs.</a:t>
            </a:r>
          </a:p>
        </p:txBody>
      </p:sp>
      <p:pic>
        <p:nvPicPr>
          <p:cNvPr id="65" name="Picture 64">
            <a:extLst>
              <a:ext uri="{FF2B5EF4-FFF2-40B4-BE49-F238E27FC236}">
                <a16:creationId xmlns:a16="http://schemas.microsoft.com/office/drawing/2014/main" id="{E96D0324-0502-BF4D-B635-D1C7F472289E}"/>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4092346" y="1830830"/>
            <a:ext cx="1592646" cy="2194560"/>
          </a:xfrm>
          <a:prstGeom prst="rect">
            <a:avLst/>
          </a:prstGeom>
        </p:spPr>
      </p:pic>
      <p:pic>
        <p:nvPicPr>
          <p:cNvPr id="67" name="Picture 66">
            <a:extLst>
              <a:ext uri="{FF2B5EF4-FFF2-40B4-BE49-F238E27FC236}">
                <a16:creationId xmlns:a16="http://schemas.microsoft.com/office/drawing/2014/main" id="{C1A104A0-937C-3746-89B5-53554CA41221}"/>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5939306" y="1830830"/>
            <a:ext cx="2749381" cy="2194560"/>
          </a:xfrm>
          <a:prstGeom prst="rect">
            <a:avLst/>
          </a:prstGeom>
        </p:spPr>
      </p:pic>
      <p:pic>
        <p:nvPicPr>
          <p:cNvPr id="69" name="Picture 68">
            <a:extLst>
              <a:ext uri="{FF2B5EF4-FFF2-40B4-BE49-F238E27FC236}">
                <a16:creationId xmlns:a16="http://schemas.microsoft.com/office/drawing/2014/main" id="{87099BE0-1BBF-4E44-AA82-1D516F00BD68}"/>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5942396" y="4426628"/>
            <a:ext cx="2743200" cy="2189627"/>
          </a:xfrm>
          <a:prstGeom prst="rect">
            <a:avLst/>
          </a:prstGeom>
        </p:spPr>
      </p:pic>
      <p:sp>
        <p:nvSpPr>
          <p:cNvPr id="70" name="TextBox 69">
            <a:extLst>
              <a:ext uri="{FF2B5EF4-FFF2-40B4-BE49-F238E27FC236}">
                <a16:creationId xmlns:a16="http://schemas.microsoft.com/office/drawing/2014/main" id="{84F6913E-ED30-D64B-AC6A-83CD4A5B9591}"/>
              </a:ext>
            </a:extLst>
          </p:cNvPr>
          <p:cNvSpPr txBox="1"/>
          <p:nvPr/>
        </p:nvSpPr>
        <p:spPr>
          <a:xfrm>
            <a:off x="1319078" y="-31175"/>
            <a:ext cx="9533958" cy="830997"/>
          </a:xfrm>
          <a:prstGeom prst="rect">
            <a:avLst/>
          </a:prstGeom>
          <a:noFill/>
        </p:spPr>
        <p:txBody>
          <a:bodyPr wrap="square" rtlCol="0">
            <a:spAutoFit/>
          </a:bodyPr>
          <a:lstStyle/>
          <a:p>
            <a:pPr algn="ctr"/>
            <a:r>
              <a:rPr lang="en-US" sz="2400" b="1" dirty="0"/>
              <a:t>Diagnosing Dominant Hydrometeor Type from GMI Measurements</a:t>
            </a:r>
          </a:p>
          <a:p>
            <a:pPr algn="ctr"/>
            <a:r>
              <a:rPr lang="en-US" sz="1200" b="1" dirty="0"/>
              <a:t>Daniel J. Cecil (NASA MSFC; </a:t>
            </a:r>
            <a:r>
              <a:rPr lang="en-US" sz="1200" b="1" dirty="0" err="1"/>
              <a:t>Daniel.J.Cecil@nasa.gov</a:t>
            </a:r>
            <a:r>
              <a:rPr lang="en-US" sz="1200" b="1" dirty="0"/>
              <a:t>)</a:t>
            </a:r>
          </a:p>
          <a:p>
            <a:pPr algn="ctr"/>
            <a:r>
              <a:rPr lang="en-US" sz="1200" b="1" dirty="0"/>
              <a:t>Michael Solomon (University of Alabama – Huntsville)</a:t>
            </a:r>
          </a:p>
        </p:txBody>
      </p:sp>
      <p:sp>
        <p:nvSpPr>
          <p:cNvPr id="72" name="TextBox 71">
            <a:extLst>
              <a:ext uri="{FF2B5EF4-FFF2-40B4-BE49-F238E27FC236}">
                <a16:creationId xmlns:a16="http://schemas.microsoft.com/office/drawing/2014/main" id="{D2B69A1A-7708-F745-BDF1-EF7F2BE3451B}"/>
              </a:ext>
            </a:extLst>
          </p:cNvPr>
          <p:cNvSpPr txBox="1"/>
          <p:nvPr/>
        </p:nvSpPr>
        <p:spPr>
          <a:xfrm>
            <a:off x="3969641" y="3925561"/>
            <a:ext cx="1828799" cy="646331"/>
          </a:xfrm>
          <a:prstGeom prst="rect">
            <a:avLst/>
          </a:prstGeom>
          <a:noFill/>
        </p:spPr>
        <p:txBody>
          <a:bodyPr wrap="square" rtlCol="0">
            <a:spAutoFit/>
          </a:bodyPr>
          <a:lstStyle/>
          <a:p>
            <a:pPr algn="ctr"/>
            <a:r>
              <a:rPr lang="en-US" sz="1200" b="1" dirty="0"/>
              <a:t>Severe Thunderstorms in:</a:t>
            </a:r>
          </a:p>
          <a:p>
            <a:pPr algn="ctr"/>
            <a:r>
              <a:rPr lang="en-US" sz="1200" b="1" dirty="0"/>
              <a:t>(top) Ohio Valley</a:t>
            </a:r>
          </a:p>
          <a:p>
            <a:pPr algn="ctr"/>
            <a:r>
              <a:rPr lang="en-US" sz="1200" b="1" dirty="0"/>
              <a:t>(bottom) Texas</a:t>
            </a:r>
          </a:p>
        </p:txBody>
      </p:sp>
      <p:sp>
        <p:nvSpPr>
          <p:cNvPr id="73" name="TextBox 72">
            <a:extLst>
              <a:ext uri="{FF2B5EF4-FFF2-40B4-BE49-F238E27FC236}">
                <a16:creationId xmlns:a16="http://schemas.microsoft.com/office/drawing/2014/main" id="{98130E60-6616-5046-B4CE-71B0FE4F6B8F}"/>
              </a:ext>
            </a:extLst>
          </p:cNvPr>
          <p:cNvSpPr txBox="1"/>
          <p:nvPr/>
        </p:nvSpPr>
        <p:spPr>
          <a:xfrm>
            <a:off x="6466119" y="4005103"/>
            <a:ext cx="1892510" cy="461665"/>
          </a:xfrm>
          <a:prstGeom prst="rect">
            <a:avLst/>
          </a:prstGeom>
          <a:noFill/>
        </p:spPr>
        <p:txBody>
          <a:bodyPr wrap="square" rtlCol="0">
            <a:spAutoFit/>
          </a:bodyPr>
          <a:lstStyle/>
          <a:p>
            <a:pPr algn="ctr"/>
            <a:r>
              <a:rPr lang="en-US" sz="1200" b="1" dirty="0"/>
              <a:t>(top) Hurricane Patricia</a:t>
            </a:r>
          </a:p>
          <a:p>
            <a:pPr algn="ctr"/>
            <a:r>
              <a:rPr lang="en-US" sz="1200" b="1" dirty="0"/>
              <a:t>(bottom) Hurricane Irma</a:t>
            </a:r>
          </a:p>
        </p:txBody>
      </p:sp>
      <p:sp>
        <p:nvSpPr>
          <p:cNvPr id="75" name="TextBox 74">
            <a:extLst>
              <a:ext uri="{FF2B5EF4-FFF2-40B4-BE49-F238E27FC236}">
                <a16:creationId xmlns:a16="http://schemas.microsoft.com/office/drawing/2014/main" id="{1E0D2F7D-A249-AE4D-97FB-1C96CD7F46D1}"/>
              </a:ext>
            </a:extLst>
          </p:cNvPr>
          <p:cNvSpPr txBox="1"/>
          <p:nvPr/>
        </p:nvSpPr>
        <p:spPr>
          <a:xfrm>
            <a:off x="3639938" y="783007"/>
            <a:ext cx="1531977" cy="1107996"/>
          </a:xfrm>
          <a:prstGeom prst="rect">
            <a:avLst/>
          </a:prstGeom>
          <a:noFill/>
        </p:spPr>
        <p:txBody>
          <a:bodyPr wrap="square" rtlCol="0">
            <a:spAutoFit/>
          </a:bodyPr>
          <a:lstStyle/>
          <a:p>
            <a:pPr algn="ctr"/>
            <a:r>
              <a:rPr lang="en-US" sz="1200" b="1" dirty="0">
                <a:solidFill>
                  <a:srgbClr val="FF0000"/>
                </a:solidFill>
              </a:rPr>
              <a:t>Red = Hail</a:t>
            </a:r>
          </a:p>
          <a:p>
            <a:pPr algn="ctr"/>
            <a:r>
              <a:rPr lang="en-US" sz="1200" b="1" dirty="0">
                <a:solidFill>
                  <a:srgbClr val="0432FF"/>
                </a:solidFill>
              </a:rPr>
              <a:t>Blue = Graupel</a:t>
            </a:r>
          </a:p>
          <a:p>
            <a:pPr algn="ctr"/>
            <a:r>
              <a:rPr lang="en-US" sz="1200" b="1" dirty="0">
                <a:solidFill>
                  <a:srgbClr val="00FA00"/>
                </a:solidFill>
              </a:rPr>
              <a:t>Green = Other </a:t>
            </a:r>
            <a:r>
              <a:rPr lang="en-US" sz="1200" b="1" dirty="0" err="1">
                <a:solidFill>
                  <a:srgbClr val="00FA00"/>
                </a:solidFill>
              </a:rPr>
              <a:t>Precip</a:t>
            </a:r>
            <a:endParaRPr lang="en-US" sz="1200" b="1" dirty="0">
              <a:solidFill>
                <a:srgbClr val="00FA00"/>
              </a:solidFill>
            </a:endParaRPr>
          </a:p>
          <a:p>
            <a:pPr algn="ctr"/>
            <a:r>
              <a:rPr lang="en-US" sz="1000" b="1" i="1" dirty="0">
                <a:solidFill>
                  <a:srgbClr val="AB33A0"/>
                </a:solidFill>
              </a:rPr>
              <a:t>(intermediate shades like purple are a mix of  probabilities)</a:t>
            </a:r>
          </a:p>
        </p:txBody>
      </p:sp>
      <p:sp>
        <p:nvSpPr>
          <p:cNvPr id="76" name="TextBox 75">
            <a:extLst>
              <a:ext uri="{FF2B5EF4-FFF2-40B4-BE49-F238E27FC236}">
                <a16:creationId xmlns:a16="http://schemas.microsoft.com/office/drawing/2014/main" id="{7BC02EF4-1C37-2741-B29B-192735C937E3}"/>
              </a:ext>
            </a:extLst>
          </p:cNvPr>
          <p:cNvSpPr txBox="1"/>
          <p:nvPr/>
        </p:nvSpPr>
        <p:spPr>
          <a:xfrm>
            <a:off x="5251281" y="1553831"/>
            <a:ext cx="1234432" cy="276999"/>
          </a:xfrm>
          <a:prstGeom prst="rect">
            <a:avLst/>
          </a:prstGeom>
          <a:noFill/>
        </p:spPr>
        <p:txBody>
          <a:bodyPr wrap="square" rtlCol="0">
            <a:spAutoFit/>
          </a:bodyPr>
          <a:lstStyle/>
          <a:p>
            <a:pPr algn="ctr"/>
            <a:r>
              <a:rPr lang="en-US" sz="1200" b="1" dirty="0"/>
              <a:t>Examples</a:t>
            </a:r>
          </a:p>
        </p:txBody>
      </p:sp>
      <p:sp>
        <p:nvSpPr>
          <p:cNvPr id="77" name="TextBox 76">
            <a:extLst>
              <a:ext uri="{FF2B5EF4-FFF2-40B4-BE49-F238E27FC236}">
                <a16:creationId xmlns:a16="http://schemas.microsoft.com/office/drawing/2014/main" id="{3F707FC8-4F3C-2643-9175-43D967B243F7}"/>
              </a:ext>
            </a:extLst>
          </p:cNvPr>
          <p:cNvSpPr txBox="1"/>
          <p:nvPr/>
        </p:nvSpPr>
        <p:spPr>
          <a:xfrm>
            <a:off x="8814192" y="524525"/>
            <a:ext cx="1530255" cy="297646"/>
          </a:xfrm>
          <a:prstGeom prst="rect">
            <a:avLst/>
          </a:prstGeom>
          <a:noFill/>
        </p:spPr>
        <p:txBody>
          <a:bodyPr wrap="square" rtlCol="0">
            <a:spAutoFit/>
          </a:bodyPr>
          <a:lstStyle/>
          <a:p>
            <a:pPr algn="ctr"/>
            <a:r>
              <a:rPr lang="en-US" sz="667" b="1" dirty="0"/>
              <a:t>Percentage of GMI pixels </a:t>
            </a:r>
            <a:r>
              <a:rPr lang="en-US" sz="667" dirty="0"/>
              <a:t>assigned to each HID, April 2014 – March 2017</a:t>
            </a:r>
          </a:p>
        </p:txBody>
      </p:sp>
      <p:sp>
        <p:nvSpPr>
          <p:cNvPr id="79" name="TextBox 78">
            <a:extLst>
              <a:ext uri="{FF2B5EF4-FFF2-40B4-BE49-F238E27FC236}">
                <a16:creationId xmlns:a16="http://schemas.microsoft.com/office/drawing/2014/main" id="{B142A75E-5555-984F-A4B4-72072DEB6537}"/>
              </a:ext>
            </a:extLst>
          </p:cNvPr>
          <p:cNvSpPr txBox="1"/>
          <p:nvPr/>
        </p:nvSpPr>
        <p:spPr>
          <a:xfrm>
            <a:off x="10490017" y="501665"/>
            <a:ext cx="1594409" cy="400302"/>
          </a:xfrm>
          <a:prstGeom prst="rect">
            <a:avLst/>
          </a:prstGeom>
          <a:noFill/>
        </p:spPr>
        <p:txBody>
          <a:bodyPr wrap="square" rtlCol="0">
            <a:spAutoFit/>
          </a:bodyPr>
          <a:lstStyle/>
          <a:p>
            <a:pPr algn="ctr"/>
            <a:r>
              <a:rPr lang="en-US" sz="667" b="1" dirty="0"/>
              <a:t>Conditional Probability </a:t>
            </a:r>
            <a:r>
              <a:rPr lang="en-US" sz="667" dirty="0"/>
              <a:t>of each HID (normalized by precipitation occurrence), April 2014 – March 2017</a:t>
            </a:r>
          </a:p>
        </p:txBody>
      </p:sp>
      <p:pic>
        <p:nvPicPr>
          <p:cNvPr id="33" name="Picture 32">
            <a:extLst>
              <a:ext uri="{FF2B5EF4-FFF2-40B4-BE49-F238E27FC236}">
                <a16:creationId xmlns:a16="http://schemas.microsoft.com/office/drawing/2014/main" id="{B01F6515-C006-454E-AD16-84923B511980}"/>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8827359" y="982331"/>
            <a:ext cx="1429331" cy="1142999"/>
          </a:xfrm>
          <a:prstGeom prst="rect">
            <a:avLst/>
          </a:prstGeom>
        </p:spPr>
      </p:pic>
      <p:pic>
        <p:nvPicPr>
          <p:cNvPr id="34" name="Picture 33">
            <a:extLst>
              <a:ext uri="{FF2B5EF4-FFF2-40B4-BE49-F238E27FC236}">
                <a16:creationId xmlns:a16="http://schemas.microsoft.com/office/drawing/2014/main" id="{AF7D00D2-D33D-D645-926C-AEE14A3CA257}"/>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a:off x="10660205" y="982331"/>
            <a:ext cx="1429331" cy="1142999"/>
          </a:xfrm>
          <a:prstGeom prst="rect">
            <a:avLst/>
          </a:prstGeom>
        </p:spPr>
      </p:pic>
      <p:pic>
        <p:nvPicPr>
          <p:cNvPr id="35" name="Picture 34">
            <a:extLst>
              <a:ext uri="{FF2B5EF4-FFF2-40B4-BE49-F238E27FC236}">
                <a16:creationId xmlns:a16="http://schemas.microsoft.com/office/drawing/2014/main" id="{4AA271CA-799E-9549-A2BF-99A6228B6C98}"/>
              </a:ext>
            </a:extLst>
          </p:cNvPr>
          <p:cNvPicPr>
            <a:picLocks noChangeAspect="1"/>
          </p:cNvPicPr>
          <p:nvPr/>
        </p:nvPicPr>
        <p:blipFill>
          <a:blip r:embed="rId10" cstate="screen">
            <a:extLst>
              <a:ext uri="{28A0092B-C50C-407E-A947-70E740481C1C}">
                <a14:useLocalDpi xmlns:a14="http://schemas.microsoft.com/office/drawing/2010/main"/>
              </a:ext>
            </a:extLst>
          </a:blip>
          <a:srcRect/>
          <a:stretch/>
        </p:blipFill>
        <p:spPr>
          <a:xfrm>
            <a:off x="8827359" y="2155902"/>
            <a:ext cx="1429331" cy="1142999"/>
          </a:xfrm>
          <a:prstGeom prst="rect">
            <a:avLst/>
          </a:prstGeom>
        </p:spPr>
      </p:pic>
      <p:pic>
        <p:nvPicPr>
          <p:cNvPr id="36" name="Picture 35">
            <a:extLst>
              <a:ext uri="{FF2B5EF4-FFF2-40B4-BE49-F238E27FC236}">
                <a16:creationId xmlns:a16="http://schemas.microsoft.com/office/drawing/2014/main" id="{3DFC7899-B77F-7E4C-AF49-39A6C8C2C24A}"/>
              </a:ext>
            </a:extLst>
          </p:cNvPr>
          <p:cNvPicPr>
            <a:picLocks noChangeAspect="1"/>
          </p:cNvPicPr>
          <p:nvPr/>
        </p:nvPicPr>
        <p:blipFill>
          <a:blip r:embed="rId11" cstate="screen">
            <a:extLst>
              <a:ext uri="{28A0092B-C50C-407E-A947-70E740481C1C}">
                <a14:useLocalDpi xmlns:a14="http://schemas.microsoft.com/office/drawing/2010/main"/>
              </a:ext>
            </a:extLst>
          </a:blip>
          <a:srcRect/>
          <a:stretch/>
        </p:blipFill>
        <p:spPr>
          <a:xfrm>
            <a:off x="10660205" y="2155902"/>
            <a:ext cx="1429331" cy="1142999"/>
          </a:xfrm>
          <a:prstGeom prst="rect">
            <a:avLst/>
          </a:prstGeom>
        </p:spPr>
      </p:pic>
      <p:pic>
        <p:nvPicPr>
          <p:cNvPr id="37" name="Picture 36">
            <a:extLst>
              <a:ext uri="{FF2B5EF4-FFF2-40B4-BE49-F238E27FC236}">
                <a16:creationId xmlns:a16="http://schemas.microsoft.com/office/drawing/2014/main" id="{3BD72CDF-041B-A24B-8E3E-3EAD64A84A79}"/>
              </a:ext>
            </a:extLst>
          </p:cNvPr>
          <p:cNvPicPr>
            <a:picLocks noChangeAspect="1"/>
          </p:cNvPicPr>
          <p:nvPr/>
        </p:nvPicPr>
        <p:blipFill>
          <a:blip r:embed="rId12" cstate="screen">
            <a:extLst>
              <a:ext uri="{28A0092B-C50C-407E-A947-70E740481C1C}">
                <a14:useLocalDpi xmlns:a14="http://schemas.microsoft.com/office/drawing/2010/main"/>
              </a:ext>
            </a:extLst>
          </a:blip>
          <a:srcRect/>
          <a:stretch/>
        </p:blipFill>
        <p:spPr>
          <a:xfrm>
            <a:off x="8841520" y="4431148"/>
            <a:ext cx="1429331" cy="1142999"/>
          </a:xfrm>
          <a:prstGeom prst="rect">
            <a:avLst/>
          </a:prstGeom>
        </p:spPr>
      </p:pic>
      <p:pic>
        <p:nvPicPr>
          <p:cNvPr id="38" name="Picture 37">
            <a:extLst>
              <a:ext uri="{FF2B5EF4-FFF2-40B4-BE49-F238E27FC236}">
                <a16:creationId xmlns:a16="http://schemas.microsoft.com/office/drawing/2014/main" id="{40FA0A1C-2C4F-C046-B8B0-BE8373161973}"/>
              </a:ext>
            </a:extLst>
          </p:cNvPr>
          <p:cNvPicPr>
            <a:picLocks noChangeAspect="1"/>
          </p:cNvPicPr>
          <p:nvPr/>
        </p:nvPicPr>
        <p:blipFill>
          <a:blip r:embed="rId13" cstate="screen">
            <a:extLst>
              <a:ext uri="{28A0092B-C50C-407E-A947-70E740481C1C}">
                <a14:useLocalDpi xmlns:a14="http://schemas.microsoft.com/office/drawing/2010/main"/>
              </a:ext>
            </a:extLst>
          </a:blip>
          <a:srcRect/>
          <a:stretch/>
        </p:blipFill>
        <p:spPr>
          <a:xfrm>
            <a:off x="10664467" y="4431148"/>
            <a:ext cx="1429331" cy="1142999"/>
          </a:xfrm>
          <a:prstGeom prst="rect">
            <a:avLst/>
          </a:prstGeom>
        </p:spPr>
      </p:pic>
      <p:sp>
        <p:nvSpPr>
          <p:cNvPr id="39" name="TextBox 38">
            <a:extLst>
              <a:ext uri="{FF2B5EF4-FFF2-40B4-BE49-F238E27FC236}">
                <a16:creationId xmlns:a16="http://schemas.microsoft.com/office/drawing/2014/main" id="{6E5B27E0-923B-1645-B9BF-09FFFEFAAB9B}"/>
              </a:ext>
            </a:extLst>
          </p:cNvPr>
          <p:cNvSpPr txBox="1"/>
          <p:nvPr/>
        </p:nvSpPr>
        <p:spPr>
          <a:xfrm>
            <a:off x="10158094" y="1220033"/>
            <a:ext cx="504372" cy="246221"/>
          </a:xfrm>
          <a:prstGeom prst="rect">
            <a:avLst/>
          </a:prstGeom>
          <a:solidFill>
            <a:schemeClr val="bg1"/>
          </a:solidFill>
        </p:spPr>
        <p:txBody>
          <a:bodyPr wrap="square" rtlCol="0">
            <a:spAutoFit/>
          </a:bodyPr>
          <a:lstStyle/>
          <a:p>
            <a:pPr algn="ctr"/>
            <a:r>
              <a:rPr lang="en-US" sz="1000" b="1" dirty="0"/>
              <a:t>Hail</a:t>
            </a:r>
            <a:endParaRPr lang="en-US" sz="1000" dirty="0"/>
          </a:p>
        </p:txBody>
      </p:sp>
      <p:sp>
        <p:nvSpPr>
          <p:cNvPr id="40" name="TextBox 39">
            <a:extLst>
              <a:ext uri="{FF2B5EF4-FFF2-40B4-BE49-F238E27FC236}">
                <a16:creationId xmlns:a16="http://schemas.microsoft.com/office/drawing/2014/main" id="{7577B9BE-9032-8545-B3A5-C90DFE25394A}"/>
              </a:ext>
            </a:extLst>
          </p:cNvPr>
          <p:cNvSpPr txBox="1"/>
          <p:nvPr/>
        </p:nvSpPr>
        <p:spPr>
          <a:xfrm>
            <a:off x="10114570" y="2618895"/>
            <a:ext cx="687756" cy="246221"/>
          </a:xfrm>
          <a:prstGeom prst="rect">
            <a:avLst/>
          </a:prstGeom>
          <a:noFill/>
        </p:spPr>
        <p:txBody>
          <a:bodyPr wrap="square" rtlCol="0">
            <a:spAutoFit/>
          </a:bodyPr>
          <a:lstStyle/>
          <a:p>
            <a:pPr algn="ctr"/>
            <a:r>
              <a:rPr lang="en-US" sz="1000" b="1" dirty="0"/>
              <a:t>Graupel</a:t>
            </a:r>
            <a:endParaRPr lang="en-US" sz="1000" dirty="0"/>
          </a:p>
        </p:txBody>
      </p:sp>
      <p:pic>
        <p:nvPicPr>
          <p:cNvPr id="53" name="Picture 52">
            <a:extLst>
              <a:ext uri="{FF2B5EF4-FFF2-40B4-BE49-F238E27FC236}">
                <a16:creationId xmlns:a16="http://schemas.microsoft.com/office/drawing/2014/main" id="{3340F938-6014-5D4E-8EA1-6A05EAA02770}"/>
              </a:ext>
            </a:extLst>
          </p:cNvPr>
          <p:cNvPicPr>
            <a:picLocks/>
          </p:cNvPicPr>
          <p:nvPr/>
        </p:nvPicPr>
        <p:blipFill>
          <a:blip r:embed="rId14" cstate="screen">
            <a:extLst>
              <a:ext uri="{28A0092B-C50C-407E-A947-70E740481C1C}">
                <a14:useLocalDpi xmlns:a14="http://schemas.microsoft.com/office/drawing/2010/main"/>
              </a:ext>
            </a:extLst>
          </a:blip>
          <a:srcRect/>
          <a:stretch/>
        </p:blipFill>
        <p:spPr>
          <a:xfrm>
            <a:off x="1885662" y="917293"/>
            <a:ext cx="1828800" cy="1117064"/>
          </a:xfrm>
          <a:prstGeom prst="rect">
            <a:avLst/>
          </a:prstGeom>
        </p:spPr>
      </p:pic>
      <p:pic>
        <p:nvPicPr>
          <p:cNvPr id="2" name="Picture 1">
            <a:extLst>
              <a:ext uri="{FF2B5EF4-FFF2-40B4-BE49-F238E27FC236}">
                <a16:creationId xmlns:a16="http://schemas.microsoft.com/office/drawing/2014/main" id="{577B7EC7-793E-274F-959D-88A13E0F603B}"/>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79924" y="2334543"/>
            <a:ext cx="1828800" cy="1463040"/>
          </a:xfrm>
          <a:prstGeom prst="rect">
            <a:avLst/>
          </a:prstGeom>
        </p:spPr>
      </p:pic>
      <p:pic>
        <p:nvPicPr>
          <p:cNvPr id="7" name="Picture 6">
            <a:extLst>
              <a:ext uri="{FF2B5EF4-FFF2-40B4-BE49-F238E27FC236}">
                <a16:creationId xmlns:a16="http://schemas.microsoft.com/office/drawing/2014/main" id="{31EA1C42-961F-3442-8D36-C741B8E9D832}"/>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79521" y="5350328"/>
            <a:ext cx="1828800" cy="1463040"/>
          </a:xfrm>
          <a:prstGeom prst="rect">
            <a:avLst/>
          </a:prstGeom>
        </p:spPr>
      </p:pic>
      <p:pic>
        <p:nvPicPr>
          <p:cNvPr id="10" name="Picture 9">
            <a:extLst>
              <a:ext uri="{FF2B5EF4-FFF2-40B4-BE49-F238E27FC236}">
                <a16:creationId xmlns:a16="http://schemas.microsoft.com/office/drawing/2014/main" id="{4761B3FC-AE73-5641-9D6F-A6593339E42F}"/>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79521" y="3875880"/>
            <a:ext cx="1828800" cy="1463040"/>
          </a:xfrm>
          <a:prstGeom prst="rect">
            <a:avLst/>
          </a:prstGeom>
        </p:spPr>
      </p:pic>
      <p:pic>
        <p:nvPicPr>
          <p:cNvPr id="19" name="Picture 18">
            <a:extLst>
              <a:ext uri="{FF2B5EF4-FFF2-40B4-BE49-F238E27FC236}">
                <a16:creationId xmlns:a16="http://schemas.microsoft.com/office/drawing/2014/main" id="{B57BD495-21C9-9543-9E41-9CD5037B26CF}"/>
              </a:ext>
            </a:extLst>
          </p:cNvPr>
          <p:cNvPicPr>
            <a:picLocks noChangeAspect="1"/>
          </p:cNvPicPr>
          <p:nvPr/>
        </p:nvPicPr>
        <p:blipFill>
          <a:blip r:embed="rId18" cstate="screen">
            <a:extLst>
              <a:ext uri="{28A0092B-C50C-407E-A947-70E740481C1C}">
                <a14:useLocalDpi xmlns:a14="http://schemas.microsoft.com/office/drawing/2010/main"/>
              </a:ext>
            </a:extLst>
          </a:blip>
          <a:srcRect/>
          <a:stretch/>
        </p:blipFill>
        <p:spPr>
          <a:xfrm>
            <a:off x="10660205" y="5482518"/>
            <a:ext cx="1426463" cy="1140706"/>
          </a:xfrm>
          <a:prstGeom prst="rect">
            <a:avLst/>
          </a:prstGeom>
        </p:spPr>
      </p:pic>
      <p:pic>
        <p:nvPicPr>
          <p:cNvPr id="17" name="Picture 16">
            <a:extLst>
              <a:ext uri="{FF2B5EF4-FFF2-40B4-BE49-F238E27FC236}">
                <a16:creationId xmlns:a16="http://schemas.microsoft.com/office/drawing/2014/main" id="{1C113F72-0A57-A240-9E8B-F6CDF5576C76}"/>
              </a:ext>
            </a:extLst>
          </p:cNvPr>
          <p:cNvPicPr>
            <a:picLocks noChangeAspect="1"/>
          </p:cNvPicPr>
          <p:nvPr/>
        </p:nvPicPr>
        <p:blipFill>
          <a:blip r:embed="rId19" cstate="screen">
            <a:extLst>
              <a:ext uri="{28A0092B-C50C-407E-A947-70E740481C1C}">
                <a14:useLocalDpi xmlns:a14="http://schemas.microsoft.com/office/drawing/2010/main"/>
              </a:ext>
            </a:extLst>
          </a:blip>
          <a:srcRect/>
          <a:stretch/>
        </p:blipFill>
        <p:spPr>
          <a:xfrm>
            <a:off x="8874575" y="5532823"/>
            <a:ext cx="1426463" cy="1140706"/>
          </a:xfrm>
          <a:prstGeom prst="rect">
            <a:avLst/>
          </a:prstGeom>
        </p:spPr>
      </p:pic>
      <p:pic>
        <p:nvPicPr>
          <p:cNvPr id="49" name="Picture 48">
            <a:extLst>
              <a:ext uri="{FF2B5EF4-FFF2-40B4-BE49-F238E27FC236}">
                <a16:creationId xmlns:a16="http://schemas.microsoft.com/office/drawing/2014/main" id="{D4F962F5-42BE-3242-A13A-12B259C1229E}"/>
              </a:ext>
            </a:extLst>
          </p:cNvPr>
          <p:cNvPicPr>
            <a:picLocks/>
          </p:cNvPicPr>
          <p:nvPr/>
        </p:nvPicPr>
        <p:blipFill>
          <a:blip r:embed="rId20" cstate="screen">
            <a:extLst>
              <a:ext uri="{28A0092B-C50C-407E-A947-70E740481C1C}">
                <a14:useLocalDpi xmlns:a14="http://schemas.microsoft.com/office/drawing/2010/main"/>
              </a:ext>
            </a:extLst>
          </a:blip>
          <a:srcRect/>
          <a:stretch/>
        </p:blipFill>
        <p:spPr>
          <a:xfrm>
            <a:off x="1885662" y="2391775"/>
            <a:ext cx="1828800" cy="1115568"/>
          </a:xfrm>
          <a:prstGeom prst="rect">
            <a:avLst/>
          </a:prstGeom>
        </p:spPr>
      </p:pic>
      <p:pic>
        <p:nvPicPr>
          <p:cNvPr id="4" name="Picture 3">
            <a:extLst>
              <a:ext uri="{FF2B5EF4-FFF2-40B4-BE49-F238E27FC236}">
                <a16:creationId xmlns:a16="http://schemas.microsoft.com/office/drawing/2014/main" id="{0FFC6606-D61C-ED4D-A82F-AA3551EE8B59}"/>
              </a:ext>
            </a:extLst>
          </p:cNvPr>
          <p:cNvPicPr>
            <a:picLocks/>
          </p:cNvPicPr>
          <p:nvPr/>
        </p:nvPicPr>
        <p:blipFill>
          <a:blip r:embed="rId21" cstate="screen">
            <a:extLst>
              <a:ext uri="{28A0092B-C50C-407E-A947-70E740481C1C}">
                <a14:useLocalDpi xmlns:a14="http://schemas.microsoft.com/office/drawing/2010/main"/>
              </a:ext>
            </a:extLst>
          </a:blip>
          <a:srcRect/>
          <a:stretch/>
        </p:blipFill>
        <p:spPr>
          <a:xfrm>
            <a:off x="1885662" y="3927071"/>
            <a:ext cx="1828800" cy="1115568"/>
          </a:xfrm>
          <a:prstGeom prst="rect">
            <a:avLst/>
          </a:prstGeom>
        </p:spPr>
      </p:pic>
      <p:pic>
        <p:nvPicPr>
          <p:cNvPr id="6" name="Picture 5">
            <a:extLst>
              <a:ext uri="{FF2B5EF4-FFF2-40B4-BE49-F238E27FC236}">
                <a16:creationId xmlns:a16="http://schemas.microsoft.com/office/drawing/2014/main" id="{1BC688B5-F81E-E041-B2CD-3B5AE05AC741}"/>
              </a:ext>
            </a:extLst>
          </p:cNvPr>
          <p:cNvPicPr>
            <a:picLocks/>
          </p:cNvPicPr>
          <p:nvPr/>
        </p:nvPicPr>
        <p:blipFill>
          <a:blip r:embed="rId22" cstate="screen">
            <a:extLst>
              <a:ext uri="{28A0092B-C50C-407E-A947-70E740481C1C}">
                <a14:useLocalDpi xmlns:a14="http://schemas.microsoft.com/office/drawing/2010/main"/>
              </a:ext>
            </a:extLst>
          </a:blip>
          <a:srcRect/>
          <a:stretch/>
        </p:blipFill>
        <p:spPr>
          <a:xfrm>
            <a:off x="1885662" y="5417217"/>
            <a:ext cx="1828800" cy="1025887"/>
          </a:xfrm>
          <a:prstGeom prst="rect">
            <a:avLst/>
          </a:prstGeom>
        </p:spPr>
      </p:pic>
      <p:pic>
        <p:nvPicPr>
          <p:cNvPr id="13" name="Picture 12">
            <a:extLst>
              <a:ext uri="{FF2B5EF4-FFF2-40B4-BE49-F238E27FC236}">
                <a16:creationId xmlns:a16="http://schemas.microsoft.com/office/drawing/2014/main" id="{69E4BE01-1C0B-2947-AC82-18D084DE0EC8}"/>
              </a:ext>
            </a:extLst>
          </p:cNvPr>
          <p:cNvPicPr>
            <a:picLocks noChangeAspect="1"/>
          </p:cNvPicPr>
          <p:nvPr/>
        </p:nvPicPr>
        <p:blipFill>
          <a:blip r:embed="rId23" cstate="screen">
            <a:extLst>
              <a:ext uri="{28A0092B-C50C-407E-A947-70E740481C1C}">
                <a14:useLocalDpi xmlns:a14="http://schemas.microsoft.com/office/drawing/2010/main"/>
              </a:ext>
            </a:extLst>
          </a:blip>
          <a:srcRect/>
          <a:stretch/>
        </p:blipFill>
        <p:spPr>
          <a:xfrm>
            <a:off x="8849533" y="3257577"/>
            <a:ext cx="1429331" cy="1142999"/>
          </a:xfrm>
          <a:prstGeom prst="rect">
            <a:avLst/>
          </a:prstGeom>
        </p:spPr>
      </p:pic>
      <p:pic>
        <p:nvPicPr>
          <p:cNvPr id="16" name="Picture 15">
            <a:extLst>
              <a:ext uri="{FF2B5EF4-FFF2-40B4-BE49-F238E27FC236}">
                <a16:creationId xmlns:a16="http://schemas.microsoft.com/office/drawing/2014/main" id="{7EF98161-C67A-E64D-BDA1-3AEAC38A3B22}"/>
              </a:ext>
            </a:extLst>
          </p:cNvPr>
          <p:cNvPicPr>
            <a:picLocks noChangeAspect="1"/>
          </p:cNvPicPr>
          <p:nvPr/>
        </p:nvPicPr>
        <p:blipFill>
          <a:blip r:embed="rId24" cstate="screen">
            <a:extLst>
              <a:ext uri="{28A0092B-C50C-407E-A947-70E740481C1C}">
                <a14:useLocalDpi xmlns:a14="http://schemas.microsoft.com/office/drawing/2010/main"/>
              </a:ext>
            </a:extLst>
          </a:blip>
          <a:srcRect/>
          <a:stretch/>
        </p:blipFill>
        <p:spPr>
          <a:xfrm>
            <a:off x="10660206" y="3257577"/>
            <a:ext cx="1429331" cy="1143000"/>
          </a:xfrm>
          <a:prstGeom prst="rect">
            <a:avLst/>
          </a:prstGeom>
        </p:spPr>
      </p:pic>
      <p:sp>
        <p:nvSpPr>
          <p:cNvPr id="26" name="TextBox 25">
            <a:extLst>
              <a:ext uri="{FF2B5EF4-FFF2-40B4-BE49-F238E27FC236}">
                <a16:creationId xmlns:a16="http://schemas.microsoft.com/office/drawing/2014/main" id="{38FA5CA9-4AE9-0C41-AB45-6916B7775D3A}"/>
              </a:ext>
            </a:extLst>
          </p:cNvPr>
          <p:cNvSpPr txBox="1"/>
          <p:nvPr/>
        </p:nvSpPr>
        <p:spPr>
          <a:xfrm>
            <a:off x="2248346" y="1449056"/>
            <a:ext cx="558200" cy="246221"/>
          </a:xfrm>
          <a:prstGeom prst="rect">
            <a:avLst/>
          </a:prstGeom>
          <a:noFill/>
        </p:spPr>
        <p:txBody>
          <a:bodyPr wrap="square" rtlCol="0">
            <a:spAutoFit/>
          </a:bodyPr>
          <a:lstStyle/>
          <a:p>
            <a:r>
              <a:rPr lang="en-US" sz="1000" dirty="0">
                <a:solidFill>
                  <a:schemeClr val="bg1"/>
                </a:solidFill>
              </a:rPr>
              <a:t>HAIL</a:t>
            </a:r>
          </a:p>
        </p:txBody>
      </p:sp>
      <p:sp>
        <p:nvSpPr>
          <p:cNvPr id="57" name="TextBox 56">
            <a:extLst>
              <a:ext uri="{FF2B5EF4-FFF2-40B4-BE49-F238E27FC236}">
                <a16:creationId xmlns:a16="http://schemas.microsoft.com/office/drawing/2014/main" id="{1C428640-0A31-DD4B-8FD8-02FF87176B9B}"/>
              </a:ext>
            </a:extLst>
          </p:cNvPr>
          <p:cNvSpPr txBox="1"/>
          <p:nvPr/>
        </p:nvSpPr>
        <p:spPr>
          <a:xfrm>
            <a:off x="3035396" y="1678796"/>
            <a:ext cx="679658" cy="246221"/>
          </a:xfrm>
          <a:prstGeom prst="rect">
            <a:avLst/>
          </a:prstGeom>
          <a:noFill/>
        </p:spPr>
        <p:txBody>
          <a:bodyPr wrap="square" rtlCol="0">
            <a:spAutoFit/>
          </a:bodyPr>
          <a:lstStyle/>
          <a:p>
            <a:r>
              <a:rPr lang="en-US" sz="1000" dirty="0">
                <a:solidFill>
                  <a:schemeClr val="bg1"/>
                </a:solidFill>
              </a:rPr>
              <a:t>MIX</a:t>
            </a:r>
          </a:p>
        </p:txBody>
      </p:sp>
      <p:sp>
        <p:nvSpPr>
          <p:cNvPr id="58" name="TextBox 57">
            <a:extLst>
              <a:ext uri="{FF2B5EF4-FFF2-40B4-BE49-F238E27FC236}">
                <a16:creationId xmlns:a16="http://schemas.microsoft.com/office/drawing/2014/main" id="{C95D2075-2FB0-BC46-8F9A-CDF41D18057D}"/>
              </a:ext>
            </a:extLst>
          </p:cNvPr>
          <p:cNvSpPr txBox="1"/>
          <p:nvPr/>
        </p:nvSpPr>
        <p:spPr>
          <a:xfrm rot="16200000">
            <a:off x="2615205" y="1479272"/>
            <a:ext cx="729783" cy="246221"/>
          </a:xfrm>
          <a:prstGeom prst="rect">
            <a:avLst/>
          </a:prstGeom>
          <a:noFill/>
        </p:spPr>
        <p:txBody>
          <a:bodyPr wrap="square" rtlCol="0">
            <a:spAutoFit/>
          </a:bodyPr>
          <a:lstStyle/>
          <a:p>
            <a:r>
              <a:rPr lang="en-US" sz="1000" dirty="0">
                <a:solidFill>
                  <a:schemeClr val="bg1"/>
                </a:solidFill>
              </a:rPr>
              <a:t>GRAUPEL</a:t>
            </a:r>
          </a:p>
        </p:txBody>
      </p:sp>
      <p:sp>
        <p:nvSpPr>
          <p:cNvPr id="59" name="TextBox 58">
            <a:extLst>
              <a:ext uri="{FF2B5EF4-FFF2-40B4-BE49-F238E27FC236}">
                <a16:creationId xmlns:a16="http://schemas.microsoft.com/office/drawing/2014/main" id="{E021FABC-DF2A-984E-822E-6A5342BD1C59}"/>
              </a:ext>
            </a:extLst>
          </p:cNvPr>
          <p:cNvSpPr txBox="1"/>
          <p:nvPr/>
        </p:nvSpPr>
        <p:spPr>
          <a:xfrm>
            <a:off x="3144821" y="1148963"/>
            <a:ext cx="558200" cy="246221"/>
          </a:xfrm>
          <a:prstGeom prst="rect">
            <a:avLst/>
          </a:prstGeom>
          <a:noFill/>
        </p:spPr>
        <p:txBody>
          <a:bodyPr wrap="square" rtlCol="0">
            <a:spAutoFit/>
          </a:bodyPr>
          <a:lstStyle/>
          <a:p>
            <a:r>
              <a:rPr lang="en-US" sz="1000" dirty="0">
                <a:solidFill>
                  <a:schemeClr val="bg1"/>
                </a:solidFill>
              </a:rPr>
              <a:t>OTHER</a:t>
            </a:r>
          </a:p>
        </p:txBody>
      </p:sp>
      <p:sp>
        <p:nvSpPr>
          <p:cNvPr id="60" name="TextBox 59">
            <a:extLst>
              <a:ext uri="{FF2B5EF4-FFF2-40B4-BE49-F238E27FC236}">
                <a16:creationId xmlns:a16="http://schemas.microsoft.com/office/drawing/2014/main" id="{39827E72-5796-BA4D-8F63-0D03FC5DA212}"/>
              </a:ext>
            </a:extLst>
          </p:cNvPr>
          <p:cNvSpPr txBox="1"/>
          <p:nvPr/>
        </p:nvSpPr>
        <p:spPr>
          <a:xfrm>
            <a:off x="2113522" y="4408037"/>
            <a:ext cx="558200" cy="246221"/>
          </a:xfrm>
          <a:prstGeom prst="rect">
            <a:avLst/>
          </a:prstGeom>
          <a:noFill/>
        </p:spPr>
        <p:txBody>
          <a:bodyPr wrap="square" rtlCol="0">
            <a:spAutoFit/>
          </a:bodyPr>
          <a:lstStyle/>
          <a:p>
            <a:r>
              <a:rPr lang="en-US" sz="1000" dirty="0">
                <a:solidFill>
                  <a:schemeClr val="bg1"/>
                </a:solidFill>
              </a:rPr>
              <a:t>HAIL</a:t>
            </a:r>
          </a:p>
        </p:txBody>
      </p:sp>
      <p:sp>
        <p:nvSpPr>
          <p:cNvPr id="61" name="TextBox 60">
            <a:extLst>
              <a:ext uri="{FF2B5EF4-FFF2-40B4-BE49-F238E27FC236}">
                <a16:creationId xmlns:a16="http://schemas.microsoft.com/office/drawing/2014/main" id="{74BAF91B-B85D-AF4B-9977-F2AADABCC1FB}"/>
              </a:ext>
            </a:extLst>
          </p:cNvPr>
          <p:cNvSpPr txBox="1"/>
          <p:nvPr/>
        </p:nvSpPr>
        <p:spPr>
          <a:xfrm>
            <a:off x="2159707" y="2942952"/>
            <a:ext cx="558200" cy="246221"/>
          </a:xfrm>
          <a:prstGeom prst="rect">
            <a:avLst/>
          </a:prstGeom>
          <a:noFill/>
        </p:spPr>
        <p:txBody>
          <a:bodyPr wrap="square" rtlCol="0">
            <a:spAutoFit/>
          </a:bodyPr>
          <a:lstStyle/>
          <a:p>
            <a:r>
              <a:rPr lang="en-US" sz="1000" dirty="0">
                <a:solidFill>
                  <a:schemeClr val="bg1"/>
                </a:solidFill>
              </a:rPr>
              <a:t>HAIL</a:t>
            </a:r>
          </a:p>
        </p:txBody>
      </p:sp>
      <p:sp>
        <p:nvSpPr>
          <p:cNvPr id="62" name="TextBox 61">
            <a:extLst>
              <a:ext uri="{FF2B5EF4-FFF2-40B4-BE49-F238E27FC236}">
                <a16:creationId xmlns:a16="http://schemas.microsoft.com/office/drawing/2014/main" id="{FC3C7FE9-C9A2-8D45-808B-431172D72C6E}"/>
              </a:ext>
            </a:extLst>
          </p:cNvPr>
          <p:cNvSpPr txBox="1"/>
          <p:nvPr/>
        </p:nvSpPr>
        <p:spPr>
          <a:xfrm>
            <a:off x="2390072" y="5683939"/>
            <a:ext cx="558200" cy="246221"/>
          </a:xfrm>
          <a:prstGeom prst="rect">
            <a:avLst/>
          </a:prstGeom>
          <a:noFill/>
        </p:spPr>
        <p:txBody>
          <a:bodyPr wrap="square" rtlCol="0">
            <a:spAutoFit/>
          </a:bodyPr>
          <a:lstStyle/>
          <a:p>
            <a:r>
              <a:rPr lang="en-US" sz="1000" dirty="0">
                <a:solidFill>
                  <a:schemeClr val="bg1"/>
                </a:solidFill>
              </a:rPr>
              <a:t>HAIL</a:t>
            </a:r>
          </a:p>
        </p:txBody>
      </p:sp>
      <p:sp>
        <p:nvSpPr>
          <p:cNvPr id="63" name="TextBox 62">
            <a:extLst>
              <a:ext uri="{FF2B5EF4-FFF2-40B4-BE49-F238E27FC236}">
                <a16:creationId xmlns:a16="http://schemas.microsoft.com/office/drawing/2014/main" id="{3C7D4E86-811A-C54D-870F-71177204262D}"/>
              </a:ext>
            </a:extLst>
          </p:cNvPr>
          <p:cNvSpPr txBox="1"/>
          <p:nvPr/>
        </p:nvSpPr>
        <p:spPr>
          <a:xfrm>
            <a:off x="2783613" y="4424177"/>
            <a:ext cx="679658" cy="246221"/>
          </a:xfrm>
          <a:prstGeom prst="rect">
            <a:avLst/>
          </a:prstGeom>
          <a:noFill/>
        </p:spPr>
        <p:txBody>
          <a:bodyPr wrap="square" rtlCol="0">
            <a:spAutoFit/>
          </a:bodyPr>
          <a:lstStyle/>
          <a:p>
            <a:r>
              <a:rPr lang="en-US" sz="1000" dirty="0">
                <a:solidFill>
                  <a:schemeClr val="bg1"/>
                </a:solidFill>
              </a:rPr>
              <a:t>MIX</a:t>
            </a:r>
          </a:p>
        </p:txBody>
      </p:sp>
      <p:sp>
        <p:nvSpPr>
          <p:cNvPr id="74" name="TextBox 73">
            <a:extLst>
              <a:ext uri="{FF2B5EF4-FFF2-40B4-BE49-F238E27FC236}">
                <a16:creationId xmlns:a16="http://schemas.microsoft.com/office/drawing/2014/main" id="{31B950D0-6F23-E248-B0DD-9510A582D3F7}"/>
              </a:ext>
            </a:extLst>
          </p:cNvPr>
          <p:cNvSpPr txBox="1"/>
          <p:nvPr/>
        </p:nvSpPr>
        <p:spPr>
          <a:xfrm rot="16200000">
            <a:off x="2621702" y="2940817"/>
            <a:ext cx="729783" cy="246221"/>
          </a:xfrm>
          <a:prstGeom prst="rect">
            <a:avLst/>
          </a:prstGeom>
          <a:noFill/>
        </p:spPr>
        <p:txBody>
          <a:bodyPr wrap="square" rtlCol="0">
            <a:spAutoFit/>
          </a:bodyPr>
          <a:lstStyle/>
          <a:p>
            <a:r>
              <a:rPr lang="en-US" sz="1000" dirty="0">
                <a:solidFill>
                  <a:schemeClr val="bg1"/>
                </a:solidFill>
              </a:rPr>
              <a:t>GRAUPEL</a:t>
            </a:r>
          </a:p>
        </p:txBody>
      </p:sp>
      <p:sp>
        <p:nvSpPr>
          <p:cNvPr id="80" name="TextBox 79">
            <a:extLst>
              <a:ext uri="{FF2B5EF4-FFF2-40B4-BE49-F238E27FC236}">
                <a16:creationId xmlns:a16="http://schemas.microsoft.com/office/drawing/2014/main" id="{49D4D300-95CE-7940-B5A7-7BA9EA71CCF9}"/>
              </a:ext>
            </a:extLst>
          </p:cNvPr>
          <p:cNvSpPr txBox="1"/>
          <p:nvPr/>
        </p:nvSpPr>
        <p:spPr>
          <a:xfrm rot="17641370">
            <a:off x="2882698" y="4507034"/>
            <a:ext cx="729783" cy="246221"/>
          </a:xfrm>
          <a:prstGeom prst="rect">
            <a:avLst/>
          </a:prstGeom>
          <a:noFill/>
        </p:spPr>
        <p:txBody>
          <a:bodyPr wrap="square" rtlCol="0">
            <a:spAutoFit/>
          </a:bodyPr>
          <a:lstStyle/>
          <a:p>
            <a:r>
              <a:rPr lang="en-US" sz="1000" dirty="0">
                <a:solidFill>
                  <a:schemeClr val="bg1"/>
                </a:solidFill>
              </a:rPr>
              <a:t>GRAUPEL</a:t>
            </a:r>
          </a:p>
        </p:txBody>
      </p:sp>
      <p:sp>
        <p:nvSpPr>
          <p:cNvPr id="81" name="TextBox 80">
            <a:extLst>
              <a:ext uri="{FF2B5EF4-FFF2-40B4-BE49-F238E27FC236}">
                <a16:creationId xmlns:a16="http://schemas.microsoft.com/office/drawing/2014/main" id="{C750D947-7357-F34C-994A-9DC3CABCD6E5}"/>
              </a:ext>
            </a:extLst>
          </p:cNvPr>
          <p:cNvSpPr txBox="1"/>
          <p:nvPr/>
        </p:nvSpPr>
        <p:spPr>
          <a:xfrm>
            <a:off x="2608443" y="2882302"/>
            <a:ext cx="679658" cy="246221"/>
          </a:xfrm>
          <a:prstGeom prst="rect">
            <a:avLst/>
          </a:prstGeom>
          <a:noFill/>
        </p:spPr>
        <p:txBody>
          <a:bodyPr wrap="square" rtlCol="0">
            <a:spAutoFit/>
          </a:bodyPr>
          <a:lstStyle/>
          <a:p>
            <a:r>
              <a:rPr lang="en-US" sz="1000" dirty="0">
                <a:solidFill>
                  <a:schemeClr val="bg1"/>
                </a:solidFill>
              </a:rPr>
              <a:t>MIX</a:t>
            </a:r>
          </a:p>
        </p:txBody>
      </p:sp>
      <p:sp>
        <p:nvSpPr>
          <p:cNvPr id="82" name="TextBox 81">
            <a:extLst>
              <a:ext uri="{FF2B5EF4-FFF2-40B4-BE49-F238E27FC236}">
                <a16:creationId xmlns:a16="http://schemas.microsoft.com/office/drawing/2014/main" id="{3683F72C-1815-F042-AF6C-E0A4C56449E5}"/>
              </a:ext>
            </a:extLst>
          </p:cNvPr>
          <p:cNvSpPr txBox="1"/>
          <p:nvPr/>
        </p:nvSpPr>
        <p:spPr>
          <a:xfrm>
            <a:off x="2763378" y="5762236"/>
            <a:ext cx="679658" cy="246221"/>
          </a:xfrm>
          <a:prstGeom prst="rect">
            <a:avLst/>
          </a:prstGeom>
          <a:noFill/>
        </p:spPr>
        <p:txBody>
          <a:bodyPr wrap="square" rtlCol="0">
            <a:spAutoFit/>
          </a:bodyPr>
          <a:lstStyle/>
          <a:p>
            <a:r>
              <a:rPr lang="en-US" sz="1000" dirty="0">
                <a:solidFill>
                  <a:schemeClr val="bg1"/>
                </a:solidFill>
              </a:rPr>
              <a:t>MIX</a:t>
            </a:r>
          </a:p>
        </p:txBody>
      </p:sp>
      <p:sp>
        <p:nvSpPr>
          <p:cNvPr id="83" name="TextBox 82">
            <a:extLst>
              <a:ext uri="{FF2B5EF4-FFF2-40B4-BE49-F238E27FC236}">
                <a16:creationId xmlns:a16="http://schemas.microsoft.com/office/drawing/2014/main" id="{688457A9-9B1F-014D-BC2E-608FD8101D2E}"/>
              </a:ext>
            </a:extLst>
          </p:cNvPr>
          <p:cNvSpPr txBox="1"/>
          <p:nvPr/>
        </p:nvSpPr>
        <p:spPr>
          <a:xfrm>
            <a:off x="3152000" y="2712969"/>
            <a:ext cx="558200" cy="246221"/>
          </a:xfrm>
          <a:prstGeom prst="rect">
            <a:avLst/>
          </a:prstGeom>
          <a:noFill/>
        </p:spPr>
        <p:txBody>
          <a:bodyPr wrap="square" rtlCol="0">
            <a:spAutoFit/>
          </a:bodyPr>
          <a:lstStyle/>
          <a:p>
            <a:r>
              <a:rPr lang="en-US" sz="1000" dirty="0">
                <a:solidFill>
                  <a:schemeClr val="bg1"/>
                </a:solidFill>
              </a:rPr>
              <a:t>OTHER</a:t>
            </a:r>
          </a:p>
        </p:txBody>
      </p:sp>
      <p:sp>
        <p:nvSpPr>
          <p:cNvPr id="84" name="TextBox 83">
            <a:extLst>
              <a:ext uri="{FF2B5EF4-FFF2-40B4-BE49-F238E27FC236}">
                <a16:creationId xmlns:a16="http://schemas.microsoft.com/office/drawing/2014/main" id="{DAD27693-7954-7848-8B88-44E053FF0F11}"/>
              </a:ext>
            </a:extLst>
          </p:cNvPr>
          <p:cNvSpPr txBox="1"/>
          <p:nvPr/>
        </p:nvSpPr>
        <p:spPr>
          <a:xfrm>
            <a:off x="3160524" y="4216341"/>
            <a:ext cx="558200" cy="246221"/>
          </a:xfrm>
          <a:prstGeom prst="rect">
            <a:avLst/>
          </a:prstGeom>
          <a:noFill/>
        </p:spPr>
        <p:txBody>
          <a:bodyPr wrap="square" rtlCol="0">
            <a:spAutoFit/>
          </a:bodyPr>
          <a:lstStyle/>
          <a:p>
            <a:r>
              <a:rPr lang="en-US" sz="1000" dirty="0">
                <a:solidFill>
                  <a:schemeClr val="bg1"/>
                </a:solidFill>
              </a:rPr>
              <a:t>OTHER</a:t>
            </a:r>
          </a:p>
        </p:txBody>
      </p:sp>
      <p:sp>
        <p:nvSpPr>
          <p:cNvPr id="85" name="TextBox 84">
            <a:extLst>
              <a:ext uri="{FF2B5EF4-FFF2-40B4-BE49-F238E27FC236}">
                <a16:creationId xmlns:a16="http://schemas.microsoft.com/office/drawing/2014/main" id="{2DF2410E-3FAC-BE41-AF8E-93BDE63487CA}"/>
              </a:ext>
            </a:extLst>
          </p:cNvPr>
          <p:cNvSpPr txBox="1"/>
          <p:nvPr/>
        </p:nvSpPr>
        <p:spPr>
          <a:xfrm>
            <a:off x="3086626" y="5846961"/>
            <a:ext cx="558200" cy="246221"/>
          </a:xfrm>
          <a:prstGeom prst="rect">
            <a:avLst/>
          </a:prstGeom>
          <a:noFill/>
        </p:spPr>
        <p:txBody>
          <a:bodyPr wrap="square" rtlCol="0">
            <a:spAutoFit/>
          </a:bodyPr>
          <a:lstStyle/>
          <a:p>
            <a:r>
              <a:rPr lang="en-US" sz="1000" dirty="0">
                <a:solidFill>
                  <a:schemeClr val="bg1"/>
                </a:solidFill>
              </a:rPr>
              <a:t>OTHER</a:t>
            </a:r>
          </a:p>
        </p:txBody>
      </p:sp>
      <p:sp>
        <p:nvSpPr>
          <p:cNvPr id="86" name="TextBox 85">
            <a:extLst>
              <a:ext uri="{FF2B5EF4-FFF2-40B4-BE49-F238E27FC236}">
                <a16:creationId xmlns:a16="http://schemas.microsoft.com/office/drawing/2014/main" id="{4C1D63E3-7B62-494D-96A0-5865CC936D32}"/>
              </a:ext>
            </a:extLst>
          </p:cNvPr>
          <p:cNvSpPr txBox="1"/>
          <p:nvPr/>
        </p:nvSpPr>
        <p:spPr>
          <a:xfrm>
            <a:off x="176456" y="2080138"/>
            <a:ext cx="1729029" cy="400110"/>
          </a:xfrm>
          <a:prstGeom prst="rect">
            <a:avLst/>
          </a:prstGeom>
          <a:solidFill>
            <a:schemeClr val="bg1"/>
          </a:solidFill>
        </p:spPr>
        <p:txBody>
          <a:bodyPr wrap="square" rtlCol="0">
            <a:spAutoFit/>
          </a:bodyPr>
          <a:lstStyle/>
          <a:p>
            <a:r>
              <a:rPr lang="en-US" sz="1000" dirty="0"/>
              <a:t>Color shading is the % of matchups with HAIL</a:t>
            </a:r>
          </a:p>
        </p:txBody>
      </p:sp>
      <p:sp>
        <p:nvSpPr>
          <p:cNvPr id="87" name="TextBox 86">
            <a:extLst>
              <a:ext uri="{FF2B5EF4-FFF2-40B4-BE49-F238E27FC236}">
                <a16:creationId xmlns:a16="http://schemas.microsoft.com/office/drawing/2014/main" id="{FBD5F2FA-03A4-F044-B2D4-83BBB75C4CD3}"/>
              </a:ext>
            </a:extLst>
          </p:cNvPr>
          <p:cNvSpPr txBox="1"/>
          <p:nvPr/>
        </p:nvSpPr>
        <p:spPr>
          <a:xfrm>
            <a:off x="174403" y="3542521"/>
            <a:ext cx="1729029" cy="400110"/>
          </a:xfrm>
          <a:prstGeom prst="rect">
            <a:avLst/>
          </a:prstGeom>
          <a:solidFill>
            <a:schemeClr val="bg1"/>
          </a:solidFill>
        </p:spPr>
        <p:txBody>
          <a:bodyPr wrap="square" rtlCol="0">
            <a:spAutoFit/>
          </a:bodyPr>
          <a:lstStyle/>
          <a:p>
            <a:r>
              <a:rPr lang="en-US" sz="1000" dirty="0"/>
              <a:t>White dashes are the % of matchups with GRAUPEL</a:t>
            </a:r>
          </a:p>
        </p:txBody>
      </p:sp>
      <p:sp>
        <p:nvSpPr>
          <p:cNvPr id="88" name="TextBox 87">
            <a:extLst>
              <a:ext uri="{FF2B5EF4-FFF2-40B4-BE49-F238E27FC236}">
                <a16:creationId xmlns:a16="http://schemas.microsoft.com/office/drawing/2014/main" id="{6577A187-93C2-954E-8752-7FA137509DD9}"/>
              </a:ext>
            </a:extLst>
          </p:cNvPr>
          <p:cNvSpPr txBox="1"/>
          <p:nvPr/>
        </p:nvSpPr>
        <p:spPr>
          <a:xfrm>
            <a:off x="181376" y="5046763"/>
            <a:ext cx="2066970" cy="400110"/>
          </a:xfrm>
          <a:prstGeom prst="rect">
            <a:avLst/>
          </a:prstGeom>
          <a:solidFill>
            <a:schemeClr val="bg1"/>
          </a:solidFill>
        </p:spPr>
        <p:txBody>
          <a:bodyPr wrap="square" rtlCol="0">
            <a:spAutoFit/>
          </a:bodyPr>
          <a:lstStyle/>
          <a:p>
            <a:r>
              <a:rPr lang="en-US" sz="1000" dirty="0"/>
              <a:t>Purple contours are the % of matchups with OTHER </a:t>
            </a:r>
            <a:r>
              <a:rPr lang="en-US" sz="1000" dirty="0" err="1"/>
              <a:t>precip</a:t>
            </a:r>
            <a:r>
              <a:rPr lang="en-US" sz="1000" dirty="0"/>
              <a:t> types</a:t>
            </a:r>
          </a:p>
        </p:txBody>
      </p:sp>
      <p:sp>
        <p:nvSpPr>
          <p:cNvPr id="89" name="TextBox 88">
            <a:extLst>
              <a:ext uri="{FF2B5EF4-FFF2-40B4-BE49-F238E27FC236}">
                <a16:creationId xmlns:a16="http://schemas.microsoft.com/office/drawing/2014/main" id="{DDB55E3E-4F85-3F41-A0D6-5EF6318F7448}"/>
              </a:ext>
            </a:extLst>
          </p:cNvPr>
          <p:cNvSpPr txBox="1"/>
          <p:nvPr/>
        </p:nvSpPr>
        <p:spPr>
          <a:xfrm>
            <a:off x="1977991" y="382072"/>
            <a:ext cx="1956056" cy="553998"/>
          </a:xfrm>
          <a:prstGeom prst="rect">
            <a:avLst/>
          </a:prstGeom>
          <a:solidFill>
            <a:schemeClr val="bg1"/>
          </a:solidFill>
        </p:spPr>
        <p:txBody>
          <a:bodyPr wrap="square" rtlCol="0">
            <a:spAutoFit/>
          </a:bodyPr>
          <a:lstStyle/>
          <a:p>
            <a:r>
              <a:rPr lang="en-US" sz="1000" dirty="0"/>
              <a:t>We extrapolate the empirical data to fill out </a:t>
            </a:r>
            <a:r>
              <a:rPr lang="en-US" sz="1000" b="1" dirty="0"/>
              <a:t>lookup tables (right) </a:t>
            </a:r>
            <a:r>
              <a:rPr lang="en-US" sz="1000" dirty="0"/>
              <a:t>of the most likely particle type</a:t>
            </a:r>
          </a:p>
        </p:txBody>
      </p:sp>
      <p:sp>
        <p:nvSpPr>
          <p:cNvPr id="28" name="TextBox 27">
            <a:extLst>
              <a:ext uri="{FF2B5EF4-FFF2-40B4-BE49-F238E27FC236}">
                <a16:creationId xmlns:a16="http://schemas.microsoft.com/office/drawing/2014/main" id="{4F63A302-2205-BA4C-AD35-86F4A1BDEA55}"/>
              </a:ext>
            </a:extLst>
          </p:cNvPr>
          <p:cNvSpPr txBox="1"/>
          <p:nvPr/>
        </p:nvSpPr>
        <p:spPr>
          <a:xfrm>
            <a:off x="2023594" y="1924196"/>
            <a:ext cx="1686606" cy="553998"/>
          </a:xfrm>
          <a:prstGeom prst="rect">
            <a:avLst/>
          </a:prstGeom>
          <a:noFill/>
        </p:spPr>
        <p:txBody>
          <a:bodyPr wrap="square" rtlCol="0">
            <a:spAutoFit/>
          </a:bodyPr>
          <a:lstStyle/>
          <a:p>
            <a:r>
              <a:rPr lang="en-US" sz="1000" dirty="0"/>
              <a:t>For each TB combination, we assign a % likelihood of hail, graupel, other ice, rain</a:t>
            </a:r>
          </a:p>
        </p:txBody>
      </p:sp>
      <p:sp>
        <p:nvSpPr>
          <p:cNvPr id="90" name="TextBox 89">
            <a:extLst>
              <a:ext uri="{FF2B5EF4-FFF2-40B4-BE49-F238E27FC236}">
                <a16:creationId xmlns:a16="http://schemas.microsoft.com/office/drawing/2014/main" id="{74143114-AB17-BF42-A722-F7C1626DF72C}"/>
              </a:ext>
            </a:extLst>
          </p:cNvPr>
          <p:cNvSpPr txBox="1"/>
          <p:nvPr/>
        </p:nvSpPr>
        <p:spPr>
          <a:xfrm>
            <a:off x="2020180" y="3431080"/>
            <a:ext cx="1686606" cy="553998"/>
          </a:xfrm>
          <a:prstGeom prst="rect">
            <a:avLst/>
          </a:prstGeom>
          <a:noFill/>
        </p:spPr>
        <p:txBody>
          <a:bodyPr wrap="square" rtlCol="0">
            <a:spAutoFit/>
          </a:bodyPr>
          <a:lstStyle/>
          <a:p>
            <a:r>
              <a:rPr lang="en-US" sz="1000" dirty="0"/>
              <a:t>Hierarchical approach checks for hail first, then graupel, then others</a:t>
            </a:r>
          </a:p>
        </p:txBody>
      </p:sp>
      <p:sp>
        <p:nvSpPr>
          <p:cNvPr id="29" name="TextBox 28">
            <a:extLst>
              <a:ext uri="{FF2B5EF4-FFF2-40B4-BE49-F238E27FC236}">
                <a16:creationId xmlns:a16="http://schemas.microsoft.com/office/drawing/2014/main" id="{F03E71B9-A0B6-A04B-BEE2-CCADAC598DF1}"/>
              </a:ext>
            </a:extLst>
          </p:cNvPr>
          <p:cNvSpPr txBox="1"/>
          <p:nvPr/>
        </p:nvSpPr>
        <p:spPr>
          <a:xfrm>
            <a:off x="5171915" y="772216"/>
            <a:ext cx="3593295" cy="861774"/>
          </a:xfrm>
          <a:prstGeom prst="rect">
            <a:avLst/>
          </a:prstGeom>
          <a:noFill/>
        </p:spPr>
        <p:txBody>
          <a:bodyPr wrap="square" rtlCol="0">
            <a:spAutoFit/>
          </a:bodyPr>
          <a:lstStyle/>
          <a:p>
            <a:r>
              <a:rPr lang="en-US" sz="1000" dirty="0"/>
              <a:t>Using these lookup tables, we can map hydrometeor types for storms in individual orbits (below) or accumulate global statistics about how often the different hydrometeor types are found (maps at right).  In all cases, we normalize the lookup table output by the GPROF Probability Of Precipitation.</a:t>
            </a:r>
          </a:p>
        </p:txBody>
      </p:sp>
      <p:sp>
        <p:nvSpPr>
          <p:cNvPr id="91" name="TextBox 90">
            <a:extLst>
              <a:ext uri="{FF2B5EF4-FFF2-40B4-BE49-F238E27FC236}">
                <a16:creationId xmlns:a16="http://schemas.microsoft.com/office/drawing/2014/main" id="{253BCA90-A4AC-8A4A-8807-0611D3A2FFFE}"/>
              </a:ext>
            </a:extLst>
          </p:cNvPr>
          <p:cNvSpPr txBox="1"/>
          <p:nvPr/>
        </p:nvSpPr>
        <p:spPr>
          <a:xfrm>
            <a:off x="2016414" y="4928865"/>
            <a:ext cx="1936217" cy="584775"/>
          </a:xfrm>
          <a:prstGeom prst="rect">
            <a:avLst/>
          </a:prstGeom>
          <a:noFill/>
        </p:spPr>
        <p:txBody>
          <a:bodyPr wrap="square" rtlCol="0">
            <a:spAutoFit/>
          </a:bodyPr>
          <a:lstStyle/>
          <a:p>
            <a:r>
              <a:rPr lang="en-US" sz="800" dirty="0"/>
              <a:t>A “HAIL” pixel usually includes graupel and other particle types in the same vertical column, but we assume the dominant signal comes from hail.</a:t>
            </a:r>
          </a:p>
        </p:txBody>
      </p:sp>
      <p:sp>
        <p:nvSpPr>
          <p:cNvPr id="41" name="TextBox 40">
            <a:extLst>
              <a:ext uri="{FF2B5EF4-FFF2-40B4-BE49-F238E27FC236}">
                <a16:creationId xmlns:a16="http://schemas.microsoft.com/office/drawing/2014/main" id="{9A55C1D2-98BF-D648-A955-82D560679E07}"/>
              </a:ext>
            </a:extLst>
          </p:cNvPr>
          <p:cNvSpPr txBox="1"/>
          <p:nvPr/>
        </p:nvSpPr>
        <p:spPr>
          <a:xfrm>
            <a:off x="10158919" y="3643232"/>
            <a:ext cx="629231" cy="400110"/>
          </a:xfrm>
          <a:prstGeom prst="rect">
            <a:avLst/>
          </a:prstGeom>
          <a:noFill/>
        </p:spPr>
        <p:txBody>
          <a:bodyPr wrap="square" rtlCol="0">
            <a:spAutoFit/>
          </a:bodyPr>
          <a:lstStyle/>
          <a:p>
            <a:pPr algn="ctr"/>
            <a:r>
              <a:rPr lang="en-US" sz="1000" b="1" dirty="0"/>
              <a:t>Hail or Graupel</a:t>
            </a:r>
            <a:endParaRPr lang="en-US" sz="1000" dirty="0"/>
          </a:p>
        </p:txBody>
      </p:sp>
      <p:sp>
        <p:nvSpPr>
          <p:cNvPr id="92" name="TextBox 91">
            <a:extLst>
              <a:ext uri="{FF2B5EF4-FFF2-40B4-BE49-F238E27FC236}">
                <a16:creationId xmlns:a16="http://schemas.microsoft.com/office/drawing/2014/main" id="{78DFE34C-FD6D-CB42-9994-B1C1B3E7F215}"/>
              </a:ext>
            </a:extLst>
          </p:cNvPr>
          <p:cNvSpPr txBox="1"/>
          <p:nvPr/>
        </p:nvSpPr>
        <p:spPr>
          <a:xfrm>
            <a:off x="10121650" y="4854622"/>
            <a:ext cx="687756" cy="400110"/>
          </a:xfrm>
          <a:prstGeom prst="rect">
            <a:avLst/>
          </a:prstGeom>
          <a:noFill/>
        </p:spPr>
        <p:txBody>
          <a:bodyPr wrap="square" rtlCol="0">
            <a:spAutoFit/>
          </a:bodyPr>
          <a:lstStyle/>
          <a:p>
            <a:pPr algn="ctr"/>
            <a:r>
              <a:rPr lang="en-US" sz="1000" b="1" dirty="0"/>
              <a:t>Snow / Other Ice</a:t>
            </a:r>
            <a:endParaRPr lang="en-US" sz="1000" dirty="0"/>
          </a:p>
        </p:txBody>
      </p:sp>
      <p:sp>
        <p:nvSpPr>
          <p:cNvPr id="93" name="TextBox 92">
            <a:extLst>
              <a:ext uri="{FF2B5EF4-FFF2-40B4-BE49-F238E27FC236}">
                <a16:creationId xmlns:a16="http://schemas.microsoft.com/office/drawing/2014/main" id="{AA8799B5-B7A1-784A-BDC2-8158079616C7}"/>
              </a:ext>
            </a:extLst>
          </p:cNvPr>
          <p:cNvSpPr txBox="1"/>
          <p:nvPr/>
        </p:nvSpPr>
        <p:spPr>
          <a:xfrm>
            <a:off x="10146139" y="5874510"/>
            <a:ext cx="687756" cy="246221"/>
          </a:xfrm>
          <a:prstGeom prst="rect">
            <a:avLst/>
          </a:prstGeom>
          <a:noFill/>
        </p:spPr>
        <p:txBody>
          <a:bodyPr wrap="square" rtlCol="0">
            <a:spAutoFit/>
          </a:bodyPr>
          <a:lstStyle/>
          <a:p>
            <a:pPr algn="ctr"/>
            <a:r>
              <a:rPr lang="en-US" sz="1000" b="1" dirty="0"/>
              <a:t>Rain</a:t>
            </a:r>
            <a:endParaRPr lang="en-US" sz="1000" dirty="0"/>
          </a:p>
        </p:txBody>
      </p:sp>
      <p:sp>
        <p:nvSpPr>
          <p:cNvPr id="94" name="TextBox 93">
            <a:extLst>
              <a:ext uri="{FF2B5EF4-FFF2-40B4-BE49-F238E27FC236}">
                <a16:creationId xmlns:a16="http://schemas.microsoft.com/office/drawing/2014/main" id="{BBDC5735-7CEC-314E-9F97-2EB783A60617}"/>
              </a:ext>
            </a:extLst>
          </p:cNvPr>
          <p:cNvSpPr txBox="1"/>
          <p:nvPr/>
        </p:nvSpPr>
        <p:spPr>
          <a:xfrm>
            <a:off x="1977652" y="6325646"/>
            <a:ext cx="2083636" cy="584775"/>
          </a:xfrm>
          <a:prstGeom prst="rect">
            <a:avLst/>
          </a:prstGeom>
          <a:noFill/>
        </p:spPr>
        <p:txBody>
          <a:bodyPr wrap="square" rtlCol="0">
            <a:spAutoFit/>
          </a:bodyPr>
          <a:lstStyle/>
          <a:p>
            <a:r>
              <a:rPr lang="en-US" sz="800" dirty="0"/>
              <a:t>A “GRAUPEL” pixel may include snow / ice crystals / rain, but no hail. “MIX” (the purple shades)  really means a mix of chances between the  graupel and hail categories.</a:t>
            </a:r>
          </a:p>
        </p:txBody>
      </p:sp>
      <p:sp>
        <p:nvSpPr>
          <p:cNvPr id="3" name="TextBox 2">
            <a:extLst>
              <a:ext uri="{FF2B5EF4-FFF2-40B4-BE49-F238E27FC236}">
                <a16:creationId xmlns:a16="http://schemas.microsoft.com/office/drawing/2014/main" id="{1CCE42E0-504E-FB42-A089-F26130285A90}"/>
              </a:ext>
            </a:extLst>
          </p:cNvPr>
          <p:cNvSpPr txBox="1"/>
          <p:nvPr/>
        </p:nvSpPr>
        <p:spPr>
          <a:xfrm>
            <a:off x="8841521" y="834112"/>
            <a:ext cx="3176076" cy="215444"/>
          </a:xfrm>
          <a:prstGeom prst="rect">
            <a:avLst/>
          </a:prstGeom>
          <a:noFill/>
        </p:spPr>
        <p:txBody>
          <a:bodyPr wrap="square" rtlCol="0">
            <a:spAutoFit/>
          </a:bodyPr>
          <a:lstStyle/>
          <a:p>
            <a:r>
              <a:rPr lang="en-US" sz="800" i="1" dirty="0"/>
              <a:t>2-m temperature &gt; 5° C is used to screen out snow/ice covered surfaces</a:t>
            </a:r>
          </a:p>
        </p:txBody>
      </p:sp>
    </p:spTree>
    <p:extLst>
      <p:ext uri="{BB962C8B-B14F-4D97-AF65-F5344CB8AC3E}">
        <p14:creationId xmlns:p14="http://schemas.microsoft.com/office/powerpoint/2010/main" val="9929379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Straight Arrow Connector 10">
            <a:extLst>
              <a:ext uri="{FF2B5EF4-FFF2-40B4-BE49-F238E27FC236}">
                <a16:creationId xmlns:a16="http://schemas.microsoft.com/office/drawing/2014/main" id="{49874FC2-AE43-C243-873A-03574D338F5A}"/>
              </a:ext>
            </a:extLst>
          </p:cNvPr>
          <p:cNvCxnSpPr/>
          <p:nvPr/>
        </p:nvCxnSpPr>
        <p:spPr>
          <a:xfrm>
            <a:off x="561309" y="6648849"/>
            <a:ext cx="5699268" cy="0"/>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577B7EC7-793E-274F-959D-88A13E0F603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41770" y="3891721"/>
            <a:ext cx="3200400" cy="2560320"/>
          </a:xfrm>
          <a:prstGeom prst="rect">
            <a:avLst/>
          </a:prstGeom>
        </p:spPr>
      </p:pic>
      <p:pic>
        <p:nvPicPr>
          <p:cNvPr id="8" name="Picture 7">
            <a:extLst>
              <a:ext uri="{FF2B5EF4-FFF2-40B4-BE49-F238E27FC236}">
                <a16:creationId xmlns:a16="http://schemas.microsoft.com/office/drawing/2014/main" id="{4D87E6BA-057F-BA40-8D18-459F8DEF070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9047" y="1123361"/>
            <a:ext cx="3200400" cy="2560320"/>
          </a:xfrm>
          <a:prstGeom prst="rect">
            <a:avLst/>
          </a:prstGeom>
        </p:spPr>
      </p:pic>
      <p:sp>
        <p:nvSpPr>
          <p:cNvPr id="27" name="TextBox 26">
            <a:extLst>
              <a:ext uri="{FF2B5EF4-FFF2-40B4-BE49-F238E27FC236}">
                <a16:creationId xmlns:a16="http://schemas.microsoft.com/office/drawing/2014/main" id="{CA1E8D72-7936-C648-B5F1-9C09053D2A12}"/>
              </a:ext>
            </a:extLst>
          </p:cNvPr>
          <p:cNvSpPr txBox="1"/>
          <p:nvPr/>
        </p:nvSpPr>
        <p:spPr>
          <a:xfrm>
            <a:off x="411480" y="727455"/>
            <a:ext cx="3093740" cy="553998"/>
          </a:xfrm>
          <a:prstGeom prst="rect">
            <a:avLst/>
          </a:prstGeom>
          <a:solidFill>
            <a:schemeClr val="bg1"/>
          </a:solidFill>
        </p:spPr>
        <p:txBody>
          <a:bodyPr wrap="square" rtlCol="0">
            <a:spAutoFit/>
          </a:bodyPr>
          <a:lstStyle/>
          <a:p>
            <a:r>
              <a:rPr lang="en-US" sz="1000" b="1" dirty="0"/>
              <a:t>Empirical matchups </a:t>
            </a:r>
            <a:r>
              <a:rPr lang="en-US" sz="1000" dirty="0"/>
              <a:t>between GMI brightness temperature combinations and dual-pol radar hydrometeor IDs, from GPM Validation Network.</a:t>
            </a:r>
          </a:p>
        </p:txBody>
      </p:sp>
      <p:sp>
        <p:nvSpPr>
          <p:cNvPr id="70" name="TextBox 69">
            <a:extLst>
              <a:ext uri="{FF2B5EF4-FFF2-40B4-BE49-F238E27FC236}">
                <a16:creationId xmlns:a16="http://schemas.microsoft.com/office/drawing/2014/main" id="{84F6913E-ED30-D64B-AC6A-83CD4A5B9591}"/>
              </a:ext>
            </a:extLst>
          </p:cNvPr>
          <p:cNvSpPr txBox="1"/>
          <p:nvPr/>
        </p:nvSpPr>
        <p:spPr>
          <a:xfrm>
            <a:off x="1319078" y="-31175"/>
            <a:ext cx="9533958" cy="830997"/>
          </a:xfrm>
          <a:prstGeom prst="rect">
            <a:avLst/>
          </a:prstGeom>
          <a:noFill/>
        </p:spPr>
        <p:txBody>
          <a:bodyPr wrap="square" rtlCol="0">
            <a:spAutoFit/>
          </a:bodyPr>
          <a:lstStyle/>
          <a:p>
            <a:pPr algn="ctr"/>
            <a:r>
              <a:rPr lang="en-US" sz="2400" b="1" dirty="0"/>
              <a:t>Diagnosing Dominant Hydrometeor Type from GMI Measurements</a:t>
            </a:r>
          </a:p>
          <a:p>
            <a:pPr algn="ctr"/>
            <a:r>
              <a:rPr lang="en-US" sz="1200" b="1" dirty="0"/>
              <a:t>Daniel J. Cecil (NASA MSFC; </a:t>
            </a:r>
            <a:r>
              <a:rPr lang="en-US" sz="1200" b="1" dirty="0" err="1"/>
              <a:t>Daniel.J.Cecil@nasa.gov</a:t>
            </a:r>
            <a:r>
              <a:rPr lang="en-US" sz="1200" b="1" dirty="0"/>
              <a:t>)</a:t>
            </a:r>
          </a:p>
          <a:p>
            <a:pPr algn="ctr"/>
            <a:r>
              <a:rPr lang="en-US" sz="1200" b="1" dirty="0"/>
              <a:t>Michael Solomon (University of Alabama – Huntsville)</a:t>
            </a:r>
          </a:p>
        </p:txBody>
      </p:sp>
      <p:pic>
        <p:nvPicPr>
          <p:cNvPr id="7" name="Picture 6">
            <a:extLst>
              <a:ext uri="{FF2B5EF4-FFF2-40B4-BE49-F238E27FC236}">
                <a16:creationId xmlns:a16="http://schemas.microsoft.com/office/drawing/2014/main" id="{31EA1C42-961F-3442-8D36-C741B8E9D83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344850" y="1141233"/>
            <a:ext cx="3200400" cy="2560320"/>
          </a:xfrm>
          <a:prstGeom prst="rect">
            <a:avLst/>
          </a:prstGeom>
        </p:spPr>
      </p:pic>
      <p:pic>
        <p:nvPicPr>
          <p:cNvPr id="10" name="Picture 9">
            <a:extLst>
              <a:ext uri="{FF2B5EF4-FFF2-40B4-BE49-F238E27FC236}">
                <a16:creationId xmlns:a16="http://schemas.microsoft.com/office/drawing/2014/main" id="{4761B3FC-AE73-5641-9D6F-A6593339E42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338154" y="3891721"/>
            <a:ext cx="3200400" cy="2560320"/>
          </a:xfrm>
          <a:prstGeom prst="rect">
            <a:avLst/>
          </a:prstGeom>
        </p:spPr>
      </p:pic>
      <p:pic>
        <p:nvPicPr>
          <p:cNvPr id="49" name="Picture 48">
            <a:extLst>
              <a:ext uri="{FF2B5EF4-FFF2-40B4-BE49-F238E27FC236}">
                <a16:creationId xmlns:a16="http://schemas.microsoft.com/office/drawing/2014/main" id="{D4F962F5-42BE-3242-A13A-12B259C1229E}"/>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3145395" y="3973083"/>
            <a:ext cx="3200400" cy="1952244"/>
          </a:xfrm>
          <a:prstGeom prst="rect">
            <a:avLst/>
          </a:prstGeom>
        </p:spPr>
      </p:pic>
      <p:pic>
        <p:nvPicPr>
          <p:cNvPr id="4" name="Picture 3">
            <a:extLst>
              <a:ext uri="{FF2B5EF4-FFF2-40B4-BE49-F238E27FC236}">
                <a16:creationId xmlns:a16="http://schemas.microsoft.com/office/drawing/2014/main" id="{0FFC6606-D61C-ED4D-A82F-AA3551EE8B59}"/>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9340484" y="3958610"/>
            <a:ext cx="2851516" cy="1952244"/>
          </a:xfrm>
          <a:prstGeom prst="rect">
            <a:avLst/>
          </a:prstGeom>
        </p:spPr>
      </p:pic>
      <p:pic>
        <p:nvPicPr>
          <p:cNvPr id="6" name="Picture 5">
            <a:extLst>
              <a:ext uri="{FF2B5EF4-FFF2-40B4-BE49-F238E27FC236}">
                <a16:creationId xmlns:a16="http://schemas.microsoft.com/office/drawing/2014/main" id="{1BC688B5-F81E-E041-B2CD-3B5AE05AC741}"/>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9435670" y="1302540"/>
            <a:ext cx="2756330" cy="1795302"/>
          </a:xfrm>
          <a:prstGeom prst="rect">
            <a:avLst/>
          </a:prstGeom>
        </p:spPr>
      </p:pic>
      <p:pic>
        <p:nvPicPr>
          <p:cNvPr id="53" name="Picture 52">
            <a:extLst>
              <a:ext uri="{FF2B5EF4-FFF2-40B4-BE49-F238E27FC236}">
                <a16:creationId xmlns:a16="http://schemas.microsoft.com/office/drawing/2014/main" id="{3340F938-6014-5D4E-8EA1-6A05EAA02770}"/>
              </a:ext>
            </a:extLst>
          </p:cNvPr>
          <p:cNvPicPr>
            <a:picLocks noChangeAspect="1"/>
          </p:cNvPicPr>
          <p:nvPr/>
        </p:nvPicPr>
        <p:blipFill>
          <a:blip r:embed="rId10" cstate="screen">
            <a:extLst>
              <a:ext uri="{28A0092B-C50C-407E-A947-70E740481C1C}">
                <a14:useLocalDpi xmlns:a14="http://schemas.microsoft.com/office/drawing/2010/main"/>
              </a:ext>
            </a:extLst>
          </a:blip>
          <a:srcRect/>
          <a:stretch/>
        </p:blipFill>
        <p:spPr>
          <a:xfrm>
            <a:off x="3145395" y="1262788"/>
            <a:ext cx="3200400" cy="1954862"/>
          </a:xfrm>
          <a:prstGeom prst="rect">
            <a:avLst/>
          </a:prstGeom>
        </p:spPr>
      </p:pic>
      <p:sp>
        <p:nvSpPr>
          <p:cNvPr id="26" name="TextBox 25">
            <a:extLst>
              <a:ext uri="{FF2B5EF4-FFF2-40B4-BE49-F238E27FC236}">
                <a16:creationId xmlns:a16="http://schemas.microsoft.com/office/drawing/2014/main" id="{38FA5CA9-4AE9-0C41-AB45-6916B7775D3A}"/>
              </a:ext>
            </a:extLst>
          </p:cNvPr>
          <p:cNvSpPr txBox="1"/>
          <p:nvPr/>
        </p:nvSpPr>
        <p:spPr>
          <a:xfrm>
            <a:off x="3868699" y="2352400"/>
            <a:ext cx="558200" cy="246221"/>
          </a:xfrm>
          <a:prstGeom prst="rect">
            <a:avLst/>
          </a:prstGeom>
          <a:noFill/>
        </p:spPr>
        <p:txBody>
          <a:bodyPr wrap="square" rtlCol="0">
            <a:spAutoFit/>
          </a:bodyPr>
          <a:lstStyle/>
          <a:p>
            <a:r>
              <a:rPr lang="en-US" sz="1000" dirty="0">
                <a:solidFill>
                  <a:schemeClr val="bg1"/>
                </a:solidFill>
              </a:rPr>
              <a:t>HAIL</a:t>
            </a:r>
          </a:p>
        </p:txBody>
      </p:sp>
      <p:sp>
        <p:nvSpPr>
          <p:cNvPr id="57" name="TextBox 56">
            <a:extLst>
              <a:ext uri="{FF2B5EF4-FFF2-40B4-BE49-F238E27FC236}">
                <a16:creationId xmlns:a16="http://schemas.microsoft.com/office/drawing/2014/main" id="{1C428640-0A31-DD4B-8FD8-02FF87176B9B}"/>
              </a:ext>
            </a:extLst>
          </p:cNvPr>
          <p:cNvSpPr txBox="1"/>
          <p:nvPr/>
        </p:nvSpPr>
        <p:spPr>
          <a:xfrm>
            <a:off x="5498776" y="2760523"/>
            <a:ext cx="679658" cy="246221"/>
          </a:xfrm>
          <a:prstGeom prst="rect">
            <a:avLst/>
          </a:prstGeom>
          <a:noFill/>
        </p:spPr>
        <p:txBody>
          <a:bodyPr wrap="square" rtlCol="0">
            <a:spAutoFit/>
          </a:bodyPr>
          <a:lstStyle/>
          <a:p>
            <a:r>
              <a:rPr lang="en-US" sz="1000" dirty="0">
                <a:solidFill>
                  <a:schemeClr val="bg1"/>
                </a:solidFill>
              </a:rPr>
              <a:t>MIX</a:t>
            </a:r>
          </a:p>
        </p:txBody>
      </p:sp>
      <p:sp>
        <p:nvSpPr>
          <p:cNvPr id="58" name="TextBox 57">
            <a:extLst>
              <a:ext uri="{FF2B5EF4-FFF2-40B4-BE49-F238E27FC236}">
                <a16:creationId xmlns:a16="http://schemas.microsoft.com/office/drawing/2014/main" id="{C95D2075-2FB0-BC46-8F9A-CDF41D18057D}"/>
              </a:ext>
            </a:extLst>
          </p:cNvPr>
          <p:cNvSpPr txBox="1"/>
          <p:nvPr/>
        </p:nvSpPr>
        <p:spPr>
          <a:xfrm rot="16200000">
            <a:off x="4774762" y="2220376"/>
            <a:ext cx="729783" cy="246221"/>
          </a:xfrm>
          <a:prstGeom prst="rect">
            <a:avLst/>
          </a:prstGeom>
          <a:noFill/>
        </p:spPr>
        <p:txBody>
          <a:bodyPr wrap="square" rtlCol="0">
            <a:spAutoFit/>
          </a:bodyPr>
          <a:lstStyle/>
          <a:p>
            <a:r>
              <a:rPr lang="en-US" sz="1000" dirty="0">
                <a:solidFill>
                  <a:schemeClr val="bg1"/>
                </a:solidFill>
              </a:rPr>
              <a:t>GRAUPEL</a:t>
            </a:r>
          </a:p>
        </p:txBody>
      </p:sp>
      <p:sp>
        <p:nvSpPr>
          <p:cNvPr id="59" name="TextBox 58">
            <a:extLst>
              <a:ext uri="{FF2B5EF4-FFF2-40B4-BE49-F238E27FC236}">
                <a16:creationId xmlns:a16="http://schemas.microsoft.com/office/drawing/2014/main" id="{E021FABC-DF2A-984E-822E-6A5342BD1C59}"/>
              </a:ext>
            </a:extLst>
          </p:cNvPr>
          <p:cNvSpPr txBox="1"/>
          <p:nvPr/>
        </p:nvSpPr>
        <p:spPr>
          <a:xfrm>
            <a:off x="5702377" y="1722841"/>
            <a:ext cx="558200" cy="246221"/>
          </a:xfrm>
          <a:prstGeom prst="rect">
            <a:avLst/>
          </a:prstGeom>
          <a:noFill/>
        </p:spPr>
        <p:txBody>
          <a:bodyPr wrap="square" rtlCol="0">
            <a:spAutoFit/>
          </a:bodyPr>
          <a:lstStyle/>
          <a:p>
            <a:r>
              <a:rPr lang="en-US" sz="1000" dirty="0">
                <a:solidFill>
                  <a:schemeClr val="bg1"/>
                </a:solidFill>
              </a:rPr>
              <a:t>OTHER</a:t>
            </a:r>
          </a:p>
        </p:txBody>
      </p:sp>
      <p:sp>
        <p:nvSpPr>
          <p:cNvPr id="60" name="TextBox 59">
            <a:extLst>
              <a:ext uri="{FF2B5EF4-FFF2-40B4-BE49-F238E27FC236}">
                <a16:creationId xmlns:a16="http://schemas.microsoft.com/office/drawing/2014/main" id="{39827E72-5796-BA4D-8F63-0D03FC5DA212}"/>
              </a:ext>
            </a:extLst>
          </p:cNvPr>
          <p:cNvSpPr txBox="1"/>
          <p:nvPr/>
        </p:nvSpPr>
        <p:spPr>
          <a:xfrm>
            <a:off x="9990493" y="4869317"/>
            <a:ext cx="558200" cy="246221"/>
          </a:xfrm>
          <a:prstGeom prst="rect">
            <a:avLst/>
          </a:prstGeom>
          <a:noFill/>
        </p:spPr>
        <p:txBody>
          <a:bodyPr wrap="square" rtlCol="0">
            <a:spAutoFit/>
          </a:bodyPr>
          <a:lstStyle/>
          <a:p>
            <a:r>
              <a:rPr lang="en-US" sz="1000" dirty="0">
                <a:solidFill>
                  <a:schemeClr val="bg1"/>
                </a:solidFill>
              </a:rPr>
              <a:t>HAIL</a:t>
            </a:r>
          </a:p>
        </p:txBody>
      </p:sp>
      <p:sp>
        <p:nvSpPr>
          <p:cNvPr id="61" name="TextBox 60">
            <a:extLst>
              <a:ext uri="{FF2B5EF4-FFF2-40B4-BE49-F238E27FC236}">
                <a16:creationId xmlns:a16="http://schemas.microsoft.com/office/drawing/2014/main" id="{74BAF91B-B85D-AF4B-9977-F2AADABCC1FB}"/>
              </a:ext>
            </a:extLst>
          </p:cNvPr>
          <p:cNvSpPr txBox="1"/>
          <p:nvPr/>
        </p:nvSpPr>
        <p:spPr>
          <a:xfrm>
            <a:off x="3888119" y="4970744"/>
            <a:ext cx="558200" cy="246221"/>
          </a:xfrm>
          <a:prstGeom prst="rect">
            <a:avLst/>
          </a:prstGeom>
          <a:noFill/>
        </p:spPr>
        <p:txBody>
          <a:bodyPr wrap="square" rtlCol="0">
            <a:spAutoFit/>
          </a:bodyPr>
          <a:lstStyle/>
          <a:p>
            <a:r>
              <a:rPr lang="en-US" sz="1000" dirty="0">
                <a:solidFill>
                  <a:schemeClr val="bg1"/>
                </a:solidFill>
              </a:rPr>
              <a:t>HAIL</a:t>
            </a:r>
          </a:p>
        </p:txBody>
      </p:sp>
      <p:sp>
        <p:nvSpPr>
          <p:cNvPr id="62" name="TextBox 61">
            <a:extLst>
              <a:ext uri="{FF2B5EF4-FFF2-40B4-BE49-F238E27FC236}">
                <a16:creationId xmlns:a16="http://schemas.microsoft.com/office/drawing/2014/main" id="{FC3C7FE9-C9A2-8D45-808B-431172D72C6E}"/>
              </a:ext>
            </a:extLst>
          </p:cNvPr>
          <p:cNvSpPr txBox="1"/>
          <p:nvPr/>
        </p:nvSpPr>
        <p:spPr>
          <a:xfrm>
            <a:off x="10359655" y="1812116"/>
            <a:ext cx="558200" cy="246221"/>
          </a:xfrm>
          <a:prstGeom prst="rect">
            <a:avLst/>
          </a:prstGeom>
          <a:noFill/>
        </p:spPr>
        <p:txBody>
          <a:bodyPr wrap="square" rtlCol="0">
            <a:spAutoFit/>
          </a:bodyPr>
          <a:lstStyle/>
          <a:p>
            <a:r>
              <a:rPr lang="en-US" sz="1000" dirty="0">
                <a:solidFill>
                  <a:schemeClr val="bg1"/>
                </a:solidFill>
              </a:rPr>
              <a:t>HAIL</a:t>
            </a:r>
          </a:p>
        </p:txBody>
      </p:sp>
      <p:sp>
        <p:nvSpPr>
          <p:cNvPr id="63" name="TextBox 62">
            <a:extLst>
              <a:ext uri="{FF2B5EF4-FFF2-40B4-BE49-F238E27FC236}">
                <a16:creationId xmlns:a16="http://schemas.microsoft.com/office/drawing/2014/main" id="{3C7D4E86-811A-C54D-870F-71177204262D}"/>
              </a:ext>
            </a:extLst>
          </p:cNvPr>
          <p:cNvSpPr txBox="1"/>
          <p:nvPr/>
        </p:nvSpPr>
        <p:spPr>
          <a:xfrm>
            <a:off x="11099051" y="4905442"/>
            <a:ext cx="679658" cy="246221"/>
          </a:xfrm>
          <a:prstGeom prst="rect">
            <a:avLst/>
          </a:prstGeom>
          <a:noFill/>
        </p:spPr>
        <p:txBody>
          <a:bodyPr wrap="square" rtlCol="0">
            <a:spAutoFit/>
          </a:bodyPr>
          <a:lstStyle/>
          <a:p>
            <a:r>
              <a:rPr lang="en-US" sz="1000" dirty="0">
                <a:solidFill>
                  <a:schemeClr val="bg1"/>
                </a:solidFill>
              </a:rPr>
              <a:t>MIX</a:t>
            </a:r>
          </a:p>
        </p:txBody>
      </p:sp>
      <p:sp>
        <p:nvSpPr>
          <p:cNvPr id="74" name="TextBox 73">
            <a:extLst>
              <a:ext uri="{FF2B5EF4-FFF2-40B4-BE49-F238E27FC236}">
                <a16:creationId xmlns:a16="http://schemas.microsoft.com/office/drawing/2014/main" id="{31B950D0-6F23-E248-B0DD-9510A582D3F7}"/>
              </a:ext>
            </a:extLst>
          </p:cNvPr>
          <p:cNvSpPr txBox="1"/>
          <p:nvPr/>
        </p:nvSpPr>
        <p:spPr>
          <a:xfrm rot="16200000">
            <a:off x="4692948" y="5160801"/>
            <a:ext cx="729783" cy="246221"/>
          </a:xfrm>
          <a:prstGeom prst="rect">
            <a:avLst/>
          </a:prstGeom>
          <a:noFill/>
        </p:spPr>
        <p:txBody>
          <a:bodyPr wrap="square" rtlCol="0">
            <a:spAutoFit/>
          </a:bodyPr>
          <a:lstStyle/>
          <a:p>
            <a:r>
              <a:rPr lang="en-US" sz="1000" dirty="0">
                <a:solidFill>
                  <a:schemeClr val="bg1"/>
                </a:solidFill>
              </a:rPr>
              <a:t>GRAUPEL</a:t>
            </a:r>
          </a:p>
        </p:txBody>
      </p:sp>
      <p:sp>
        <p:nvSpPr>
          <p:cNvPr id="80" name="TextBox 79">
            <a:extLst>
              <a:ext uri="{FF2B5EF4-FFF2-40B4-BE49-F238E27FC236}">
                <a16:creationId xmlns:a16="http://schemas.microsoft.com/office/drawing/2014/main" id="{49D4D300-95CE-7940-B5A7-7BA9EA71CCF9}"/>
              </a:ext>
            </a:extLst>
          </p:cNvPr>
          <p:cNvSpPr txBox="1"/>
          <p:nvPr/>
        </p:nvSpPr>
        <p:spPr>
          <a:xfrm rot="17641370">
            <a:off x="11289940" y="5128445"/>
            <a:ext cx="729783" cy="246221"/>
          </a:xfrm>
          <a:prstGeom prst="rect">
            <a:avLst/>
          </a:prstGeom>
          <a:noFill/>
        </p:spPr>
        <p:txBody>
          <a:bodyPr wrap="square" rtlCol="0">
            <a:spAutoFit/>
          </a:bodyPr>
          <a:lstStyle/>
          <a:p>
            <a:r>
              <a:rPr lang="en-US" sz="1000" dirty="0">
                <a:solidFill>
                  <a:schemeClr val="bg1"/>
                </a:solidFill>
              </a:rPr>
              <a:t>GRAUPEL</a:t>
            </a:r>
          </a:p>
        </p:txBody>
      </p:sp>
      <p:sp>
        <p:nvSpPr>
          <p:cNvPr id="81" name="TextBox 80">
            <a:extLst>
              <a:ext uri="{FF2B5EF4-FFF2-40B4-BE49-F238E27FC236}">
                <a16:creationId xmlns:a16="http://schemas.microsoft.com/office/drawing/2014/main" id="{C750D947-7357-F34C-994A-9DC3CABCD6E5}"/>
              </a:ext>
            </a:extLst>
          </p:cNvPr>
          <p:cNvSpPr txBox="1"/>
          <p:nvPr/>
        </p:nvSpPr>
        <p:spPr>
          <a:xfrm>
            <a:off x="4688893" y="4884407"/>
            <a:ext cx="679658" cy="246221"/>
          </a:xfrm>
          <a:prstGeom prst="rect">
            <a:avLst/>
          </a:prstGeom>
          <a:noFill/>
        </p:spPr>
        <p:txBody>
          <a:bodyPr wrap="square" rtlCol="0">
            <a:spAutoFit/>
          </a:bodyPr>
          <a:lstStyle/>
          <a:p>
            <a:r>
              <a:rPr lang="en-US" sz="1000" dirty="0">
                <a:solidFill>
                  <a:schemeClr val="bg1"/>
                </a:solidFill>
              </a:rPr>
              <a:t>MIX</a:t>
            </a:r>
          </a:p>
        </p:txBody>
      </p:sp>
      <p:sp>
        <p:nvSpPr>
          <p:cNvPr id="82" name="TextBox 81">
            <a:extLst>
              <a:ext uri="{FF2B5EF4-FFF2-40B4-BE49-F238E27FC236}">
                <a16:creationId xmlns:a16="http://schemas.microsoft.com/office/drawing/2014/main" id="{3683F72C-1815-F042-AF6C-E0A4C56449E5}"/>
              </a:ext>
            </a:extLst>
          </p:cNvPr>
          <p:cNvSpPr txBox="1"/>
          <p:nvPr/>
        </p:nvSpPr>
        <p:spPr>
          <a:xfrm rot="18630682">
            <a:off x="10944516" y="1803592"/>
            <a:ext cx="679658" cy="246221"/>
          </a:xfrm>
          <a:prstGeom prst="rect">
            <a:avLst/>
          </a:prstGeom>
          <a:noFill/>
        </p:spPr>
        <p:txBody>
          <a:bodyPr wrap="square" rtlCol="0">
            <a:spAutoFit/>
          </a:bodyPr>
          <a:lstStyle/>
          <a:p>
            <a:r>
              <a:rPr lang="en-US" sz="1000" dirty="0">
                <a:solidFill>
                  <a:schemeClr val="bg1"/>
                </a:solidFill>
              </a:rPr>
              <a:t>MIX</a:t>
            </a:r>
          </a:p>
        </p:txBody>
      </p:sp>
      <p:sp>
        <p:nvSpPr>
          <p:cNvPr id="83" name="TextBox 82">
            <a:extLst>
              <a:ext uri="{FF2B5EF4-FFF2-40B4-BE49-F238E27FC236}">
                <a16:creationId xmlns:a16="http://schemas.microsoft.com/office/drawing/2014/main" id="{688457A9-9B1F-014D-BC2E-608FD8101D2E}"/>
              </a:ext>
            </a:extLst>
          </p:cNvPr>
          <p:cNvSpPr txBox="1"/>
          <p:nvPr/>
        </p:nvSpPr>
        <p:spPr>
          <a:xfrm>
            <a:off x="5624624" y="4852986"/>
            <a:ext cx="558200" cy="246221"/>
          </a:xfrm>
          <a:prstGeom prst="rect">
            <a:avLst/>
          </a:prstGeom>
          <a:noFill/>
        </p:spPr>
        <p:txBody>
          <a:bodyPr wrap="square" rtlCol="0">
            <a:spAutoFit/>
          </a:bodyPr>
          <a:lstStyle/>
          <a:p>
            <a:r>
              <a:rPr lang="en-US" sz="1000" dirty="0">
                <a:solidFill>
                  <a:schemeClr val="bg1"/>
                </a:solidFill>
              </a:rPr>
              <a:t>OTHER</a:t>
            </a:r>
          </a:p>
        </p:txBody>
      </p:sp>
      <p:sp>
        <p:nvSpPr>
          <p:cNvPr id="84" name="TextBox 83">
            <a:extLst>
              <a:ext uri="{FF2B5EF4-FFF2-40B4-BE49-F238E27FC236}">
                <a16:creationId xmlns:a16="http://schemas.microsoft.com/office/drawing/2014/main" id="{DAD27693-7954-7848-8B88-44E053FF0F11}"/>
              </a:ext>
            </a:extLst>
          </p:cNvPr>
          <p:cNvSpPr txBox="1"/>
          <p:nvPr/>
        </p:nvSpPr>
        <p:spPr>
          <a:xfrm>
            <a:off x="11574679" y="4621930"/>
            <a:ext cx="558200" cy="246221"/>
          </a:xfrm>
          <a:prstGeom prst="rect">
            <a:avLst/>
          </a:prstGeom>
          <a:noFill/>
        </p:spPr>
        <p:txBody>
          <a:bodyPr wrap="square" rtlCol="0">
            <a:spAutoFit/>
          </a:bodyPr>
          <a:lstStyle/>
          <a:p>
            <a:r>
              <a:rPr lang="en-US" sz="1000" dirty="0">
                <a:solidFill>
                  <a:schemeClr val="bg1"/>
                </a:solidFill>
              </a:rPr>
              <a:t>OTHER</a:t>
            </a:r>
          </a:p>
        </p:txBody>
      </p:sp>
      <p:sp>
        <p:nvSpPr>
          <p:cNvPr id="85" name="TextBox 84">
            <a:extLst>
              <a:ext uri="{FF2B5EF4-FFF2-40B4-BE49-F238E27FC236}">
                <a16:creationId xmlns:a16="http://schemas.microsoft.com/office/drawing/2014/main" id="{2DF2410E-3FAC-BE41-AF8E-93BDE63487CA}"/>
              </a:ext>
            </a:extLst>
          </p:cNvPr>
          <p:cNvSpPr txBox="1"/>
          <p:nvPr/>
        </p:nvSpPr>
        <p:spPr>
          <a:xfrm>
            <a:off x="11598696" y="2115772"/>
            <a:ext cx="558200" cy="246221"/>
          </a:xfrm>
          <a:prstGeom prst="rect">
            <a:avLst/>
          </a:prstGeom>
          <a:noFill/>
        </p:spPr>
        <p:txBody>
          <a:bodyPr wrap="square" rtlCol="0">
            <a:spAutoFit/>
          </a:bodyPr>
          <a:lstStyle/>
          <a:p>
            <a:r>
              <a:rPr lang="en-US" sz="1000" dirty="0">
                <a:solidFill>
                  <a:schemeClr val="bg1"/>
                </a:solidFill>
              </a:rPr>
              <a:t>OTHER</a:t>
            </a:r>
          </a:p>
        </p:txBody>
      </p:sp>
      <p:sp>
        <p:nvSpPr>
          <p:cNvPr id="86" name="TextBox 85">
            <a:extLst>
              <a:ext uri="{FF2B5EF4-FFF2-40B4-BE49-F238E27FC236}">
                <a16:creationId xmlns:a16="http://schemas.microsoft.com/office/drawing/2014/main" id="{4C1D63E3-7B62-494D-96A0-5865CC936D32}"/>
              </a:ext>
            </a:extLst>
          </p:cNvPr>
          <p:cNvSpPr txBox="1"/>
          <p:nvPr/>
        </p:nvSpPr>
        <p:spPr>
          <a:xfrm>
            <a:off x="513742" y="1615119"/>
            <a:ext cx="969070" cy="707886"/>
          </a:xfrm>
          <a:prstGeom prst="rect">
            <a:avLst/>
          </a:prstGeom>
          <a:noFill/>
        </p:spPr>
        <p:txBody>
          <a:bodyPr wrap="square" rtlCol="0">
            <a:spAutoFit/>
          </a:bodyPr>
          <a:lstStyle/>
          <a:p>
            <a:r>
              <a:rPr lang="en-US" sz="1000" b="1" dirty="0"/>
              <a:t>Color shading is the % of matchups with HAIL</a:t>
            </a:r>
          </a:p>
        </p:txBody>
      </p:sp>
      <p:sp>
        <p:nvSpPr>
          <p:cNvPr id="87" name="TextBox 86">
            <a:extLst>
              <a:ext uri="{FF2B5EF4-FFF2-40B4-BE49-F238E27FC236}">
                <a16:creationId xmlns:a16="http://schemas.microsoft.com/office/drawing/2014/main" id="{FBD5F2FA-03A4-F044-B2D4-83BBB75C4CD3}"/>
              </a:ext>
            </a:extLst>
          </p:cNvPr>
          <p:cNvSpPr txBox="1"/>
          <p:nvPr/>
        </p:nvSpPr>
        <p:spPr>
          <a:xfrm>
            <a:off x="561309" y="4303008"/>
            <a:ext cx="1729029" cy="400110"/>
          </a:xfrm>
          <a:prstGeom prst="rect">
            <a:avLst/>
          </a:prstGeom>
          <a:noFill/>
        </p:spPr>
        <p:txBody>
          <a:bodyPr wrap="square" rtlCol="0">
            <a:spAutoFit/>
          </a:bodyPr>
          <a:lstStyle/>
          <a:p>
            <a:r>
              <a:rPr lang="en-US" sz="1000" b="1" dirty="0"/>
              <a:t>White dashes are the % of matchups with GRAUPEL</a:t>
            </a:r>
          </a:p>
        </p:txBody>
      </p:sp>
      <p:sp>
        <p:nvSpPr>
          <p:cNvPr id="88" name="TextBox 87">
            <a:extLst>
              <a:ext uri="{FF2B5EF4-FFF2-40B4-BE49-F238E27FC236}">
                <a16:creationId xmlns:a16="http://schemas.microsoft.com/office/drawing/2014/main" id="{6577A187-93C2-954E-8752-7FA137509DD9}"/>
              </a:ext>
            </a:extLst>
          </p:cNvPr>
          <p:cNvSpPr txBox="1"/>
          <p:nvPr/>
        </p:nvSpPr>
        <p:spPr>
          <a:xfrm>
            <a:off x="561309" y="5283911"/>
            <a:ext cx="2066970" cy="400110"/>
          </a:xfrm>
          <a:prstGeom prst="rect">
            <a:avLst/>
          </a:prstGeom>
          <a:noFill/>
        </p:spPr>
        <p:txBody>
          <a:bodyPr wrap="square" rtlCol="0">
            <a:spAutoFit/>
          </a:bodyPr>
          <a:lstStyle/>
          <a:p>
            <a:r>
              <a:rPr lang="en-US" sz="1000" b="1" dirty="0"/>
              <a:t>Purple contours are the % of matchups with OTHER </a:t>
            </a:r>
            <a:r>
              <a:rPr lang="en-US" sz="1000" b="1" dirty="0" err="1"/>
              <a:t>precip</a:t>
            </a:r>
            <a:r>
              <a:rPr lang="en-US" sz="1000" b="1" dirty="0"/>
              <a:t> types</a:t>
            </a:r>
          </a:p>
        </p:txBody>
      </p:sp>
      <p:sp>
        <p:nvSpPr>
          <p:cNvPr id="89" name="TextBox 88">
            <a:extLst>
              <a:ext uri="{FF2B5EF4-FFF2-40B4-BE49-F238E27FC236}">
                <a16:creationId xmlns:a16="http://schemas.microsoft.com/office/drawing/2014/main" id="{DDB55E3E-4F85-3F41-A0D6-5EF6318F7448}"/>
              </a:ext>
            </a:extLst>
          </p:cNvPr>
          <p:cNvSpPr txBox="1"/>
          <p:nvPr/>
        </p:nvSpPr>
        <p:spPr>
          <a:xfrm>
            <a:off x="3505220" y="927044"/>
            <a:ext cx="2839630" cy="400110"/>
          </a:xfrm>
          <a:prstGeom prst="rect">
            <a:avLst/>
          </a:prstGeom>
          <a:solidFill>
            <a:schemeClr val="bg1"/>
          </a:solidFill>
        </p:spPr>
        <p:txBody>
          <a:bodyPr wrap="square" rtlCol="0">
            <a:spAutoFit/>
          </a:bodyPr>
          <a:lstStyle/>
          <a:p>
            <a:r>
              <a:rPr lang="en-US" sz="1000" dirty="0"/>
              <a:t>We extrapolate the empirical data to fill out </a:t>
            </a:r>
            <a:r>
              <a:rPr lang="en-US" sz="1000" b="1" dirty="0"/>
              <a:t>lookup tables </a:t>
            </a:r>
            <a:r>
              <a:rPr lang="en-US" sz="1000" dirty="0"/>
              <a:t>of the most likely dominant particle type.</a:t>
            </a:r>
          </a:p>
        </p:txBody>
      </p:sp>
      <p:sp>
        <p:nvSpPr>
          <p:cNvPr id="28" name="TextBox 27">
            <a:extLst>
              <a:ext uri="{FF2B5EF4-FFF2-40B4-BE49-F238E27FC236}">
                <a16:creationId xmlns:a16="http://schemas.microsoft.com/office/drawing/2014/main" id="{4F63A302-2205-BA4C-AD35-86F4A1BDEA55}"/>
              </a:ext>
            </a:extLst>
          </p:cNvPr>
          <p:cNvSpPr txBox="1"/>
          <p:nvPr/>
        </p:nvSpPr>
        <p:spPr>
          <a:xfrm>
            <a:off x="6639282" y="865854"/>
            <a:ext cx="2312694" cy="400110"/>
          </a:xfrm>
          <a:prstGeom prst="rect">
            <a:avLst/>
          </a:prstGeom>
          <a:solidFill>
            <a:schemeClr val="bg1"/>
          </a:solidFill>
        </p:spPr>
        <p:txBody>
          <a:bodyPr wrap="square" rtlCol="0">
            <a:spAutoFit/>
          </a:bodyPr>
          <a:lstStyle/>
          <a:p>
            <a:r>
              <a:rPr lang="en-US" sz="1000" dirty="0"/>
              <a:t>For each TB combination, we assign a % likelihood of hail, graupel, other ice, rain</a:t>
            </a:r>
          </a:p>
        </p:txBody>
      </p:sp>
      <p:sp>
        <p:nvSpPr>
          <p:cNvPr id="90" name="TextBox 89">
            <a:extLst>
              <a:ext uri="{FF2B5EF4-FFF2-40B4-BE49-F238E27FC236}">
                <a16:creationId xmlns:a16="http://schemas.microsoft.com/office/drawing/2014/main" id="{74143114-AB17-BF42-A722-F7C1626DF72C}"/>
              </a:ext>
            </a:extLst>
          </p:cNvPr>
          <p:cNvSpPr txBox="1"/>
          <p:nvPr/>
        </p:nvSpPr>
        <p:spPr>
          <a:xfrm>
            <a:off x="8943116" y="364070"/>
            <a:ext cx="3093739" cy="861774"/>
          </a:xfrm>
          <a:prstGeom prst="rect">
            <a:avLst/>
          </a:prstGeom>
          <a:noFill/>
        </p:spPr>
        <p:txBody>
          <a:bodyPr wrap="square" rtlCol="0">
            <a:spAutoFit/>
          </a:bodyPr>
          <a:lstStyle/>
          <a:p>
            <a:r>
              <a:rPr lang="en-US" sz="1000" i="1" dirty="0"/>
              <a:t>Hierarchical approach </a:t>
            </a:r>
            <a:r>
              <a:rPr lang="en-US" sz="1000" dirty="0"/>
              <a:t>checks for hail first, then graupel, then others. A “HAIL” pixel can also include graupel and the others. A “GRAUPEL” pixel can include snow and rain, but cannot include hail. A pixel labeled “SNOW” or “RAIN” cannot include graupel or hail. </a:t>
            </a:r>
          </a:p>
        </p:txBody>
      </p:sp>
      <p:sp>
        <p:nvSpPr>
          <p:cNvPr id="64" name="TextBox 63">
            <a:extLst>
              <a:ext uri="{FF2B5EF4-FFF2-40B4-BE49-F238E27FC236}">
                <a16:creationId xmlns:a16="http://schemas.microsoft.com/office/drawing/2014/main" id="{8F68254C-990E-D04D-9E18-1289EFACAB8D}"/>
              </a:ext>
            </a:extLst>
          </p:cNvPr>
          <p:cNvSpPr txBox="1"/>
          <p:nvPr/>
        </p:nvSpPr>
        <p:spPr>
          <a:xfrm>
            <a:off x="10853036" y="2203538"/>
            <a:ext cx="679658" cy="246221"/>
          </a:xfrm>
          <a:prstGeom prst="rect">
            <a:avLst/>
          </a:prstGeom>
          <a:noFill/>
        </p:spPr>
        <p:txBody>
          <a:bodyPr wrap="square" rtlCol="0">
            <a:spAutoFit/>
          </a:bodyPr>
          <a:lstStyle/>
          <a:p>
            <a:r>
              <a:rPr lang="en-US" sz="1000" dirty="0">
                <a:solidFill>
                  <a:schemeClr val="bg1"/>
                </a:solidFill>
              </a:rPr>
              <a:t>MIX</a:t>
            </a:r>
          </a:p>
        </p:txBody>
      </p:sp>
      <p:sp>
        <p:nvSpPr>
          <p:cNvPr id="5" name="TextBox 4">
            <a:extLst>
              <a:ext uri="{FF2B5EF4-FFF2-40B4-BE49-F238E27FC236}">
                <a16:creationId xmlns:a16="http://schemas.microsoft.com/office/drawing/2014/main" id="{353D9D0B-3DA0-E14B-872D-6BC1735B949F}"/>
              </a:ext>
            </a:extLst>
          </p:cNvPr>
          <p:cNvSpPr txBox="1"/>
          <p:nvPr/>
        </p:nvSpPr>
        <p:spPr>
          <a:xfrm>
            <a:off x="2846139" y="6464183"/>
            <a:ext cx="1261436" cy="369332"/>
          </a:xfrm>
          <a:prstGeom prst="rect">
            <a:avLst/>
          </a:prstGeom>
          <a:solidFill>
            <a:schemeClr val="bg1"/>
          </a:solidFill>
        </p:spPr>
        <p:txBody>
          <a:bodyPr wrap="none" rtlCol="0">
            <a:spAutoFit/>
          </a:bodyPr>
          <a:lstStyle/>
          <a:p>
            <a:r>
              <a:rPr lang="en-US" b="1" dirty="0"/>
              <a:t>37 GHz PCT</a:t>
            </a:r>
          </a:p>
        </p:txBody>
      </p:sp>
      <p:sp>
        <p:nvSpPr>
          <p:cNvPr id="66" name="TextBox 65">
            <a:extLst>
              <a:ext uri="{FF2B5EF4-FFF2-40B4-BE49-F238E27FC236}">
                <a16:creationId xmlns:a16="http://schemas.microsoft.com/office/drawing/2014/main" id="{36758A75-2F82-CA42-83CA-B0928D6E5D11}"/>
              </a:ext>
            </a:extLst>
          </p:cNvPr>
          <p:cNvSpPr txBox="1"/>
          <p:nvPr/>
        </p:nvSpPr>
        <p:spPr>
          <a:xfrm rot="18630682">
            <a:off x="4587293" y="2314945"/>
            <a:ext cx="679658" cy="246221"/>
          </a:xfrm>
          <a:prstGeom prst="rect">
            <a:avLst/>
          </a:prstGeom>
          <a:noFill/>
        </p:spPr>
        <p:txBody>
          <a:bodyPr wrap="square" rtlCol="0">
            <a:spAutoFit/>
          </a:bodyPr>
          <a:lstStyle/>
          <a:p>
            <a:r>
              <a:rPr lang="en-US" sz="1000" dirty="0">
                <a:solidFill>
                  <a:schemeClr val="bg1"/>
                </a:solidFill>
              </a:rPr>
              <a:t>MIX</a:t>
            </a:r>
          </a:p>
        </p:txBody>
      </p:sp>
      <p:sp>
        <p:nvSpPr>
          <p:cNvPr id="71" name="TextBox 70">
            <a:extLst>
              <a:ext uri="{FF2B5EF4-FFF2-40B4-BE49-F238E27FC236}">
                <a16:creationId xmlns:a16="http://schemas.microsoft.com/office/drawing/2014/main" id="{F9CDFD70-A2A5-2D46-9F43-725200BB5600}"/>
              </a:ext>
            </a:extLst>
          </p:cNvPr>
          <p:cNvSpPr txBox="1"/>
          <p:nvPr/>
        </p:nvSpPr>
        <p:spPr>
          <a:xfrm>
            <a:off x="6675858" y="4042964"/>
            <a:ext cx="2701202" cy="553998"/>
          </a:xfrm>
          <a:prstGeom prst="rect">
            <a:avLst/>
          </a:prstGeom>
          <a:solidFill>
            <a:schemeClr val="bg2">
              <a:lumMod val="90000"/>
            </a:schemeClr>
          </a:solidFill>
        </p:spPr>
        <p:txBody>
          <a:bodyPr wrap="square" rtlCol="0">
            <a:spAutoFit/>
          </a:bodyPr>
          <a:lstStyle/>
          <a:p>
            <a:r>
              <a:rPr lang="en-US" sz="1000" b="1" dirty="0"/>
              <a:t>Gray portions of these plots represent a lack of observational data for a given TB combination. Some combinations are non-physical.</a:t>
            </a:r>
          </a:p>
        </p:txBody>
      </p:sp>
      <p:sp>
        <p:nvSpPr>
          <p:cNvPr id="78" name="TextBox 77">
            <a:extLst>
              <a:ext uri="{FF2B5EF4-FFF2-40B4-BE49-F238E27FC236}">
                <a16:creationId xmlns:a16="http://schemas.microsoft.com/office/drawing/2014/main" id="{8D5B3AD1-192E-4E4C-9700-62D3CA8C9602}"/>
              </a:ext>
            </a:extLst>
          </p:cNvPr>
          <p:cNvSpPr txBox="1"/>
          <p:nvPr/>
        </p:nvSpPr>
        <p:spPr>
          <a:xfrm rot="16200000">
            <a:off x="1841979" y="4786078"/>
            <a:ext cx="2965877" cy="369332"/>
          </a:xfrm>
          <a:prstGeom prst="rect">
            <a:avLst/>
          </a:prstGeom>
          <a:solidFill>
            <a:schemeClr val="bg1"/>
          </a:solidFill>
        </p:spPr>
        <p:txBody>
          <a:bodyPr wrap="none" rtlCol="0">
            <a:spAutoFit/>
          </a:bodyPr>
          <a:lstStyle/>
          <a:p>
            <a:r>
              <a:rPr lang="en-US" b="1" dirty="0"/>
              <a:t>(183.3+/-.7)-(183.3+/-.3) GHz</a:t>
            </a:r>
          </a:p>
        </p:txBody>
      </p:sp>
      <p:sp>
        <p:nvSpPr>
          <p:cNvPr id="95" name="TextBox 94">
            <a:extLst>
              <a:ext uri="{FF2B5EF4-FFF2-40B4-BE49-F238E27FC236}">
                <a16:creationId xmlns:a16="http://schemas.microsoft.com/office/drawing/2014/main" id="{B3D42DF6-DC62-CB40-ADC7-0E783022CB79}"/>
              </a:ext>
            </a:extLst>
          </p:cNvPr>
          <p:cNvSpPr txBox="1"/>
          <p:nvPr/>
        </p:nvSpPr>
        <p:spPr>
          <a:xfrm rot="16200000">
            <a:off x="2656507" y="1983999"/>
            <a:ext cx="1306768" cy="369332"/>
          </a:xfrm>
          <a:prstGeom prst="rect">
            <a:avLst/>
          </a:prstGeom>
          <a:solidFill>
            <a:schemeClr val="bg1"/>
          </a:solidFill>
        </p:spPr>
        <p:txBody>
          <a:bodyPr wrap="none" rtlCol="0">
            <a:spAutoFit/>
          </a:bodyPr>
          <a:lstStyle/>
          <a:p>
            <a:r>
              <a:rPr lang="en-US" b="1" dirty="0"/>
              <a:t>166 GHz (V)</a:t>
            </a:r>
          </a:p>
        </p:txBody>
      </p:sp>
      <p:sp>
        <p:nvSpPr>
          <p:cNvPr id="96" name="TextBox 95">
            <a:extLst>
              <a:ext uri="{FF2B5EF4-FFF2-40B4-BE49-F238E27FC236}">
                <a16:creationId xmlns:a16="http://schemas.microsoft.com/office/drawing/2014/main" id="{A5ED5199-4EF1-2642-BC2C-DD3D99C1DC0B}"/>
              </a:ext>
            </a:extLst>
          </p:cNvPr>
          <p:cNvSpPr txBox="1"/>
          <p:nvPr/>
        </p:nvSpPr>
        <p:spPr>
          <a:xfrm rot="16200000">
            <a:off x="8074965" y="4784437"/>
            <a:ext cx="2965877" cy="369332"/>
          </a:xfrm>
          <a:prstGeom prst="rect">
            <a:avLst/>
          </a:prstGeom>
          <a:solidFill>
            <a:schemeClr val="bg1"/>
          </a:solidFill>
        </p:spPr>
        <p:txBody>
          <a:bodyPr wrap="none" rtlCol="0">
            <a:spAutoFit/>
          </a:bodyPr>
          <a:lstStyle/>
          <a:p>
            <a:r>
              <a:rPr lang="en-US" b="1" dirty="0"/>
              <a:t>(183.3+/-.7)-(183.3+/-.3) GHz</a:t>
            </a:r>
          </a:p>
        </p:txBody>
      </p:sp>
      <p:sp>
        <p:nvSpPr>
          <p:cNvPr id="75" name="TextBox 74">
            <a:extLst>
              <a:ext uri="{FF2B5EF4-FFF2-40B4-BE49-F238E27FC236}">
                <a16:creationId xmlns:a16="http://schemas.microsoft.com/office/drawing/2014/main" id="{1E0D2F7D-A249-AE4D-97FB-1C96CD7F46D1}"/>
              </a:ext>
            </a:extLst>
          </p:cNvPr>
          <p:cNvSpPr txBox="1"/>
          <p:nvPr/>
        </p:nvSpPr>
        <p:spPr>
          <a:xfrm>
            <a:off x="8602302" y="5762309"/>
            <a:ext cx="3530577" cy="800219"/>
          </a:xfrm>
          <a:prstGeom prst="rect">
            <a:avLst/>
          </a:prstGeom>
          <a:noFill/>
        </p:spPr>
        <p:txBody>
          <a:bodyPr wrap="square" rtlCol="0">
            <a:spAutoFit/>
          </a:bodyPr>
          <a:lstStyle/>
          <a:p>
            <a:pPr algn="ctr"/>
            <a:r>
              <a:rPr lang="en-US" sz="1200" b="1" dirty="0">
                <a:solidFill>
                  <a:srgbClr val="FF0000"/>
                </a:solidFill>
              </a:rPr>
              <a:t>Red = Hail</a:t>
            </a:r>
          </a:p>
          <a:p>
            <a:pPr algn="ctr"/>
            <a:r>
              <a:rPr lang="en-US" sz="1200" b="1" dirty="0">
                <a:solidFill>
                  <a:srgbClr val="0432FF"/>
                </a:solidFill>
              </a:rPr>
              <a:t>Blue = Graupel</a:t>
            </a:r>
          </a:p>
          <a:p>
            <a:pPr algn="ctr"/>
            <a:r>
              <a:rPr lang="en-US" sz="1200" b="1" dirty="0">
                <a:solidFill>
                  <a:srgbClr val="00FA00"/>
                </a:solidFill>
              </a:rPr>
              <a:t>Green = Other </a:t>
            </a:r>
            <a:r>
              <a:rPr lang="en-US" sz="1200" b="1" dirty="0" err="1">
                <a:solidFill>
                  <a:srgbClr val="00FA00"/>
                </a:solidFill>
              </a:rPr>
              <a:t>Precip</a:t>
            </a:r>
            <a:endParaRPr lang="en-US" sz="1200" b="1" dirty="0">
              <a:solidFill>
                <a:srgbClr val="00FA00"/>
              </a:solidFill>
            </a:endParaRPr>
          </a:p>
          <a:p>
            <a:pPr algn="ctr"/>
            <a:r>
              <a:rPr lang="en-US" sz="1000" b="1" i="1" dirty="0">
                <a:solidFill>
                  <a:srgbClr val="AB33A0"/>
                </a:solidFill>
              </a:rPr>
              <a:t>(intermediate shades like purple are a mix of  probabilities)</a:t>
            </a:r>
          </a:p>
        </p:txBody>
      </p:sp>
      <p:cxnSp>
        <p:nvCxnSpPr>
          <p:cNvPr id="97" name="Straight Arrow Connector 96">
            <a:extLst>
              <a:ext uri="{FF2B5EF4-FFF2-40B4-BE49-F238E27FC236}">
                <a16:creationId xmlns:a16="http://schemas.microsoft.com/office/drawing/2014/main" id="{E183D32A-E16C-F046-A95A-629CF100A5CE}"/>
              </a:ext>
            </a:extLst>
          </p:cNvPr>
          <p:cNvCxnSpPr/>
          <p:nvPr/>
        </p:nvCxnSpPr>
        <p:spPr>
          <a:xfrm>
            <a:off x="6457628" y="6648849"/>
            <a:ext cx="5699268" cy="0"/>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98" name="TextBox 97">
            <a:extLst>
              <a:ext uri="{FF2B5EF4-FFF2-40B4-BE49-F238E27FC236}">
                <a16:creationId xmlns:a16="http://schemas.microsoft.com/office/drawing/2014/main" id="{25A0B0F8-EED0-A049-B0CC-E031FBCCBD4C}"/>
              </a:ext>
            </a:extLst>
          </p:cNvPr>
          <p:cNvSpPr txBox="1"/>
          <p:nvPr/>
        </p:nvSpPr>
        <p:spPr>
          <a:xfrm>
            <a:off x="8742458" y="6464183"/>
            <a:ext cx="1269450" cy="369332"/>
          </a:xfrm>
          <a:prstGeom prst="rect">
            <a:avLst/>
          </a:prstGeom>
          <a:solidFill>
            <a:schemeClr val="bg1"/>
          </a:solidFill>
        </p:spPr>
        <p:txBody>
          <a:bodyPr wrap="none" rtlCol="0">
            <a:spAutoFit/>
          </a:bodyPr>
          <a:lstStyle/>
          <a:p>
            <a:r>
              <a:rPr lang="en-US" b="1" dirty="0"/>
              <a:t>89 GHz PCT</a:t>
            </a:r>
          </a:p>
        </p:txBody>
      </p:sp>
      <p:cxnSp>
        <p:nvCxnSpPr>
          <p:cNvPr id="99" name="Straight Arrow Connector 98">
            <a:extLst>
              <a:ext uri="{FF2B5EF4-FFF2-40B4-BE49-F238E27FC236}">
                <a16:creationId xmlns:a16="http://schemas.microsoft.com/office/drawing/2014/main" id="{A4714501-96F3-284F-9232-03056E446848}"/>
              </a:ext>
            </a:extLst>
          </p:cNvPr>
          <p:cNvCxnSpPr>
            <a:cxnSpLocks/>
          </p:cNvCxnSpPr>
          <p:nvPr/>
        </p:nvCxnSpPr>
        <p:spPr>
          <a:xfrm>
            <a:off x="411480" y="3217048"/>
            <a:ext cx="5849097" cy="0"/>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00" name="TextBox 99">
            <a:extLst>
              <a:ext uri="{FF2B5EF4-FFF2-40B4-BE49-F238E27FC236}">
                <a16:creationId xmlns:a16="http://schemas.microsoft.com/office/drawing/2014/main" id="{F5D26196-6477-2C45-BD37-147297AC0673}"/>
              </a:ext>
            </a:extLst>
          </p:cNvPr>
          <p:cNvSpPr txBox="1"/>
          <p:nvPr/>
        </p:nvSpPr>
        <p:spPr>
          <a:xfrm>
            <a:off x="3170933" y="3032382"/>
            <a:ext cx="1261436" cy="369332"/>
          </a:xfrm>
          <a:prstGeom prst="rect">
            <a:avLst/>
          </a:prstGeom>
          <a:solidFill>
            <a:schemeClr val="bg1"/>
          </a:solidFill>
        </p:spPr>
        <p:txBody>
          <a:bodyPr wrap="none" rtlCol="0">
            <a:spAutoFit/>
          </a:bodyPr>
          <a:lstStyle/>
          <a:p>
            <a:r>
              <a:rPr lang="en-US" b="1" dirty="0"/>
              <a:t>37 GHz PCT</a:t>
            </a:r>
          </a:p>
        </p:txBody>
      </p:sp>
      <p:sp>
        <p:nvSpPr>
          <p:cNvPr id="94" name="TextBox 93">
            <a:extLst>
              <a:ext uri="{FF2B5EF4-FFF2-40B4-BE49-F238E27FC236}">
                <a16:creationId xmlns:a16="http://schemas.microsoft.com/office/drawing/2014/main" id="{BBDC5735-7CEC-314E-9F97-2EB783A60617}"/>
              </a:ext>
            </a:extLst>
          </p:cNvPr>
          <p:cNvSpPr txBox="1"/>
          <p:nvPr/>
        </p:nvSpPr>
        <p:spPr>
          <a:xfrm>
            <a:off x="3422972" y="3296027"/>
            <a:ext cx="2929045" cy="707886"/>
          </a:xfrm>
          <a:prstGeom prst="rect">
            <a:avLst/>
          </a:prstGeom>
          <a:noFill/>
        </p:spPr>
        <p:txBody>
          <a:bodyPr wrap="square" rtlCol="0">
            <a:spAutoFit/>
          </a:bodyPr>
          <a:lstStyle/>
          <a:p>
            <a:r>
              <a:rPr lang="en-US" sz="1000" dirty="0"/>
              <a:t>“MIX” (the purple shades)  really means a mix of chances between the  graupel and hail categories… the brightness temperature combination likely includes graupel, and may also include hail.</a:t>
            </a:r>
          </a:p>
        </p:txBody>
      </p:sp>
      <p:cxnSp>
        <p:nvCxnSpPr>
          <p:cNvPr id="101" name="Straight Arrow Connector 100">
            <a:extLst>
              <a:ext uri="{FF2B5EF4-FFF2-40B4-BE49-F238E27FC236}">
                <a16:creationId xmlns:a16="http://schemas.microsoft.com/office/drawing/2014/main" id="{CBF4CB3D-0164-AF48-B737-DFD9DD5785C7}"/>
              </a:ext>
            </a:extLst>
          </p:cNvPr>
          <p:cNvCxnSpPr>
            <a:cxnSpLocks/>
          </p:cNvCxnSpPr>
          <p:nvPr/>
        </p:nvCxnSpPr>
        <p:spPr>
          <a:xfrm>
            <a:off x="6675858" y="3217048"/>
            <a:ext cx="5539204" cy="0"/>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02" name="TextBox 101">
            <a:extLst>
              <a:ext uri="{FF2B5EF4-FFF2-40B4-BE49-F238E27FC236}">
                <a16:creationId xmlns:a16="http://schemas.microsoft.com/office/drawing/2014/main" id="{F07DECC3-1909-C545-B3B5-05AE97BEE7EF}"/>
              </a:ext>
            </a:extLst>
          </p:cNvPr>
          <p:cNvSpPr txBox="1"/>
          <p:nvPr/>
        </p:nvSpPr>
        <p:spPr>
          <a:xfrm>
            <a:off x="9181060" y="3032382"/>
            <a:ext cx="1367633" cy="369332"/>
          </a:xfrm>
          <a:prstGeom prst="rect">
            <a:avLst/>
          </a:prstGeom>
          <a:solidFill>
            <a:schemeClr val="bg1"/>
          </a:solidFill>
        </p:spPr>
        <p:txBody>
          <a:bodyPr wrap="square" rtlCol="0">
            <a:spAutoFit/>
          </a:bodyPr>
          <a:lstStyle/>
          <a:p>
            <a:r>
              <a:rPr lang="en-US" b="1" dirty="0"/>
              <a:t>89 GHz PCT</a:t>
            </a:r>
          </a:p>
        </p:txBody>
      </p:sp>
      <p:sp>
        <p:nvSpPr>
          <p:cNvPr id="68" name="TextBox 67">
            <a:extLst>
              <a:ext uri="{FF2B5EF4-FFF2-40B4-BE49-F238E27FC236}">
                <a16:creationId xmlns:a16="http://schemas.microsoft.com/office/drawing/2014/main" id="{0E057164-57F3-BD48-A68A-FA1090AD45AB}"/>
              </a:ext>
            </a:extLst>
          </p:cNvPr>
          <p:cNvSpPr txBox="1"/>
          <p:nvPr/>
        </p:nvSpPr>
        <p:spPr>
          <a:xfrm>
            <a:off x="9671858" y="3283615"/>
            <a:ext cx="2496816" cy="707886"/>
          </a:xfrm>
          <a:prstGeom prst="rect">
            <a:avLst/>
          </a:prstGeom>
          <a:noFill/>
        </p:spPr>
        <p:txBody>
          <a:bodyPr wrap="square" rtlCol="0">
            <a:spAutoFit/>
          </a:bodyPr>
          <a:lstStyle/>
          <a:p>
            <a:r>
              <a:rPr lang="en-US" sz="1000" dirty="0"/>
              <a:t>The lookup tables assign an HID type to all possible TB combinations, even if parts of the parameter space are non-physical or rarely observed.</a:t>
            </a:r>
          </a:p>
        </p:txBody>
      </p:sp>
      <p:sp>
        <p:nvSpPr>
          <p:cNvPr id="103" name="TextBox 102">
            <a:extLst>
              <a:ext uri="{FF2B5EF4-FFF2-40B4-BE49-F238E27FC236}">
                <a16:creationId xmlns:a16="http://schemas.microsoft.com/office/drawing/2014/main" id="{58FCDF89-C679-334A-BEF9-FACB9EF9EC69}"/>
              </a:ext>
            </a:extLst>
          </p:cNvPr>
          <p:cNvSpPr txBox="1"/>
          <p:nvPr/>
        </p:nvSpPr>
        <p:spPr>
          <a:xfrm rot="16200000">
            <a:off x="8745676" y="1851557"/>
            <a:ext cx="1695141" cy="646331"/>
          </a:xfrm>
          <a:prstGeom prst="rect">
            <a:avLst/>
          </a:prstGeom>
          <a:solidFill>
            <a:schemeClr val="bg1"/>
          </a:solidFill>
        </p:spPr>
        <p:txBody>
          <a:bodyPr wrap="square" rtlCol="0">
            <a:spAutoFit/>
          </a:bodyPr>
          <a:lstStyle/>
          <a:p>
            <a:r>
              <a:rPr lang="en-US" b="1" dirty="0"/>
              <a:t>10, 19, 183 GHz combo</a:t>
            </a:r>
          </a:p>
        </p:txBody>
      </p:sp>
      <p:cxnSp>
        <p:nvCxnSpPr>
          <p:cNvPr id="21" name="Straight Connector 20">
            <a:extLst>
              <a:ext uri="{FF2B5EF4-FFF2-40B4-BE49-F238E27FC236}">
                <a16:creationId xmlns:a16="http://schemas.microsoft.com/office/drawing/2014/main" id="{6F123077-FE7E-264A-AF32-DA55E0289C60}"/>
              </a:ext>
            </a:extLst>
          </p:cNvPr>
          <p:cNvCxnSpPr/>
          <p:nvPr/>
        </p:nvCxnSpPr>
        <p:spPr>
          <a:xfrm>
            <a:off x="6297153" y="1247676"/>
            <a:ext cx="0" cy="5161643"/>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63210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1510FD34-BC5A-5340-8FB0-8DFCE5268665}"/>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2591537" y="4034600"/>
            <a:ext cx="2225911" cy="2743200"/>
          </a:xfrm>
          <a:prstGeom prst="rect">
            <a:avLst/>
          </a:prstGeom>
        </p:spPr>
      </p:pic>
      <p:pic>
        <p:nvPicPr>
          <p:cNvPr id="65" name="Picture 64">
            <a:extLst>
              <a:ext uri="{FF2B5EF4-FFF2-40B4-BE49-F238E27FC236}">
                <a16:creationId xmlns:a16="http://schemas.microsoft.com/office/drawing/2014/main" id="{E96D0324-0502-BF4D-B635-D1C7F472289E}"/>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2577082" y="802501"/>
            <a:ext cx="1990808" cy="2743200"/>
          </a:xfrm>
          <a:prstGeom prst="rect">
            <a:avLst/>
          </a:prstGeom>
        </p:spPr>
      </p:pic>
      <p:pic>
        <p:nvPicPr>
          <p:cNvPr id="69" name="Picture 68">
            <a:extLst>
              <a:ext uri="{FF2B5EF4-FFF2-40B4-BE49-F238E27FC236}">
                <a16:creationId xmlns:a16="http://schemas.microsoft.com/office/drawing/2014/main" id="{87099BE0-1BBF-4E44-AA82-1D516F00BD68}"/>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4817448" y="3945559"/>
            <a:ext cx="3436725" cy="2743200"/>
          </a:xfrm>
          <a:prstGeom prst="rect">
            <a:avLst/>
          </a:prstGeom>
        </p:spPr>
      </p:pic>
      <p:sp>
        <p:nvSpPr>
          <p:cNvPr id="70" name="TextBox 69">
            <a:extLst>
              <a:ext uri="{FF2B5EF4-FFF2-40B4-BE49-F238E27FC236}">
                <a16:creationId xmlns:a16="http://schemas.microsoft.com/office/drawing/2014/main" id="{84F6913E-ED30-D64B-AC6A-83CD4A5B9591}"/>
              </a:ext>
            </a:extLst>
          </p:cNvPr>
          <p:cNvSpPr txBox="1"/>
          <p:nvPr/>
        </p:nvSpPr>
        <p:spPr>
          <a:xfrm>
            <a:off x="1319078" y="-31175"/>
            <a:ext cx="9533958" cy="830997"/>
          </a:xfrm>
          <a:prstGeom prst="rect">
            <a:avLst/>
          </a:prstGeom>
          <a:noFill/>
        </p:spPr>
        <p:txBody>
          <a:bodyPr wrap="square" rtlCol="0">
            <a:spAutoFit/>
          </a:bodyPr>
          <a:lstStyle/>
          <a:p>
            <a:pPr algn="ctr"/>
            <a:r>
              <a:rPr lang="en-US" sz="2400" b="1" dirty="0"/>
              <a:t>Diagnosing Dominant Hydrometeor Type from GMI Measurements</a:t>
            </a:r>
          </a:p>
          <a:p>
            <a:pPr algn="ctr"/>
            <a:r>
              <a:rPr lang="en-US" sz="1200" b="1" dirty="0"/>
              <a:t>Daniel J. Cecil (NASA MSFC; </a:t>
            </a:r>
            <a:r>
              <a:rPr lang="en-US" sz="1200" b="1" dirty="0" err="1"/>
              <a:t>Daniel.J.Cecil@nasa.gov</a:t>
            </a:r>
            <a:r>
              <a:rPr lang="en-US" sz="1200" b="1" dirty="0"/>
              <a:t>)</a:t>
            </a:r>
          </a:p>
          <a:p>
            <a:pPr algn="ctr"/>
            <a:r>
              <a:rPr lang="en-US" sz="1200" b="1" dirty="0"/>
              <a:t>Michael Solomon (University of Alabama – Huntsville)</a:t>
            </a:r>
          </a:p>
        </p:txBody>
      </p:sp>
      <p:sp>
        <p:nvSpPr>
          <p:cNvPr id="72" name="TextBox 71">
            <a:extLst>
              <a:ext uri="{FF2B5EF4-FFF2-40B4-BE49-F238E27FC236}">
                <a16:creationId xmlns:a16="http://schemas.microsoft.com/office/drawing/2014/main" id="{D2B69A1A-7708-F745-BDF1-EF7F2BE3451B}"/>
              </a:ext>
            </a:extLst>
          </p:cNvPr>
          <p:cNvSpPr txBox="1"/>
          <p:nvPr/>
        </p:nvSpPr>
        <p:spPr>
          <a:xfrm>
            <a:off x="2509278" y="3535671"/>
            <a:ext cx="1828799" cy="646331"/>
          </a:xfrm>
          <a:prstGeom prst="rect">
            <a:avLst/>
          </a:prstGeom>
          <a:noFill/>
        </p:spPr>
        <p:txBody>
          <a:bodyPr wrap="square" rtlCol="0">
            <a:spAutoFit/>
          </a:bodyPr>
          <a:lstStyle/>
          <a:p>
            <a:pPr algn="ctr"/>
            <a:r>
              <a:rPr lang="en-US" sz="1200" b="1" dirty="0"/>
              <a:t>Severe Thunderstorms in:</a:t>
            </a:r>
          </a:p>
          <a:p>
            <a:pPr algn="ctr"/>
            <a:r>
              <a:rPr lang="en-US" sz="1200" b="1" dirty="0"/>
              <a:t>(top) Ohio Valley</a:t>
            </a:r>
          </a:p>
          <a:p>
            <a:pPr algn="ctr"/>
            <a:r>
              <a:rPr lang="en-US" sz="1200" b="1" dirty="0"/>
              <a:t>(bottom) Texas</a:t>
            </a:r>
          </a:p>
        </p:txBody>
      </p:sp>
      <p:sp>
        <p:nvSpPr>
          <p:cNvPr id="73" name="TextBox 72">
            <a:extLst>
              <a:ext uri="{FF2B5EF4-FFF2-40B4-BE49-F238E27FC236}">
                <a16:creationId xmlns:a16="http://schemas.microsoft.com/office/drawing/2014/main" id="{98130E60-6616-5046-B4CE-71B0FE4F6B8F}"/>
              </a:ext>
            </a:extLst>
          </p:cNvPr>
          <p:cNvSpPr txBox="1"/>
          <p:nvPr/>
        </p:nvSpPr>
        <p:spPr>
          <a:xfrm>
            <a:off x="4901291" y="3514798"/>
            <a:ext cx="1892510" cy="461665"/>
          </a:xfrm>
          <a:prstGeom prst="rect">
            <a:avLst/>
          </a:prstGeom>
          <a:noFill/>
        </p:spPr>
        <p:txBody>
          <a:bodyPr wrap="square" rtlCol="0">
            <a:spAutoFit/>
          </a:bodyPr>
          <a:lstStyle/>
          <a:p>
            <a:pPr algn="ctr"/>
            <a:r>
              <a:rPr lang="en-US" sz="1200" b="1" dirty="0"/>
              <a:t>(top) Hurricane Patricia</a:t>
            </a:r>
          </a:p>
          <a:p>
            <a:pPr algn="ctr"/>
            <a:r>
              <a:rPr lang="en-US" sz="1200" b="1" dirty="0"/>
              <a:t>(bottom) Hurricane Irma</a:t>
            </a:r>
          </a:p>
        </p:txBody>
      </p:sp>
      <p:sp>
        <p:nvSpPr>
          <p:cNvPr id="75" name="TextBox 74">
            <a:extLst>
              <a:ext uri="{FF2B5EF4-FFF2-40B4-BE49-F238E27FC236}">
                <a16:creationId xmlns:a16="http://schemas.microsoft.com/office/drawing/2014/main" id="{1E0D2F7D-A249-AE4D-97FB-1C96CD7F46D1}"/>
              </a:ext>
            </a:extLst>
          </p:cNvPr>
          <p:cNvSpPr txBox="1"/>
          <p:nvPr/>
        </p:nvSpPr>
        <p:spPr>
          <a:xfrm>
            <a:off x="8122508" y="-12887"/>
            <a:ext cx="4000175" cy="830997"/>
          </a:xfrm>
          <a:prstGeom prst="rect">
            <a:avLst/>
          </a:prstGeom>
          <a:noFill/>
        </p:spPr>
        <p:txBody>
          <a:bodyPr wrap="square" rtlCol="0">
            <a:spAutoFit/>
          </a:bodyPr>
          <a:lstStyle/>
          <a:p>
            <a:pPr algn="r"/>
            <a:r>
              <a:rPr lang="en-US" sz="1200" b="1" dirty="0">
                <a:solidFill>
                  <a:srgbClr val="FF0000"/>
                </a:solidFill>
              </a:rPr>
              <a:t>Red = Hail</a:t>
            </a:r>
          </a:p>
          <a:p>
            <a:pPr algn="r"/>
            <a:r>
              <a:rPr lang="en-US" sz="1200" b="1" dirty="0">
                <a:solidFill>
                  <a:srgbClr val="0432FF"/>
                </a:solidFill>
              </a:rPr>
              <a:t>Blue = Graupel</a:t>
            </a:r>
          </a:p>
          <a:p>
            <a:pPr algn="r"/>
            <a:r>
              <a:rPr lang="en-US" sz="1200" b="1" dirty="0">
                <a:solidFill>
                  <a:srgbClr val="00FA00"/>
                </a:solidFill>
              </a:rPr>
              <a:t>Green = Other </a:t>
            </a:r>
            <a:r>
              <a:rPr lang="en-US" sz="1200" b="1" dirty="0" err="1">
                <a:solidFill>
                  <a:srgbClr val="00FA00"/>
                </a:solidFill>
              </a:rPr>
              <a:t>Precip</a:t>
            </a:r>
            <a:endParaRPr lang="en-US" sz="1200" b="1" dirty="0">
              <a:solidFill>
                <a:srgbClr val="00FA00"/>
              </a:solidFill>
            </a:endParaRPr>
          </a:p>
          <a:p>
            <a:pPr algn="r"/>
            <a:r>
              <a:rPr lang="en-US" sz="1200" b="1" i="1" dirty="0">
                <a:solidFill>
                  <a:srgbClr val="AB33A0"/>
                </a:solidFill>
              </a:rPr>
              <a:t>(intermediate shades like purple are a mix of  probabilities)</a:t>
            </a:r>
          </a:p>
        </p:txBody>
      </p:sp>
      <p:sp>
        <p:nvSpPr>
          <p:cNvPr id="29" name="TextBox 28">
            <a:extLst>
              <a:ext uri="{FF2B5EF4-FFF2-40B4-BE49-F238E27FC236}">
                <a16:creationId xmlns:a16="http://schemas.microsoft.com/office/drawing/2014/main" id="{F03E71B9-A0B6-A04B-BEE2-CCADAC598DF1}"/>
              </a:ext>
            </a:extLst>
          </p:cNvPr>
          <p:cNvSpPr txBox="1"/>
          <p:nvPr/>
        </p:nvSpPr>
        <p:spPr>
          <a:xfrm>
            <a:off x="188436" y="445169"/>
            <a:ext cx="2210536" cy="4185761"/>
          </a:xfrm>
          <a:prstGeom prst="rect">
            <a:avLst/>
          </a:prstGeom>
          <a:noFill/>
        </p:spPr>
        <p:txBody>
          <a:bodyPr wrap="square" rtlCol="0">
            <a:spAutoFit/>
          </a:bodyPr>
          <a:lstStyle/>
          <a:p>
            <a:r>
              <a:rPr lang="en-US" sz="1400" dirty="0"/>
              <a:t>Using our new lookup tables, we can map hydrometeor types for individual  storms. The assigned hydrometeor type is interpreted as the largest / most dense ice particle type present in the vertical column, or otherwise as liquid rain.</a:t>
            </a:r>
          </a:p>
          <a:p>
            <a:endParaRPr lang="en-US" sz="1400" dirty="0"/>
          </a:p>
          <a:p>
            <a:r>
              <a:rPr lang="en-US" sz="1400" i="1" dirty="0"/>
              <a:t>In all cases, we normalize the lookup table output by the GPROF Probability Of Precipitation.  </a:t>
            </a:r>
          </a:p>
          <a:p>
            <a:endParaRPr lang="en-US" sz="1400" dirty="0"/>
          </a:p>
          <a:p>
            <a:r>
              <a:rPr lang="en-US" sz="1400" dirty="0"/>
              <a:t>A dark shade represents a very low Probability of Precipitation from GPROF.</a:t>
            </a:r>
          </a:p>
        </p:txBody>
      </p:sp>
      <p:pic>
        <p:nvPicPr>
          <p:cNvPr id="9" name="Picture 8">
            <a:extLst>
              <a:ext uri="{FF2B5EF4-FFF2-40B4-BE49-F238E27FC236}">
                <a16:creationId xmlns:a16="http://schemas.microsoft.com/office/drawing/2014/main" id="{E19520B1-1981-844D-A4C8-5500D1301D6B}"/>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8177372" y="799822"/>
            <a:ext cx="3975095" cy="4114800"/>
          </a:xfrm>
          <a:prstGeom prst="rect">
            <a:avLst/>
          </a:prstGeom>
        </p:spPr>
      </p:pic>
      <p:sp>
        <p:nvSpPr>
          <p:cNvPr id="11" name="TextBox 10">
            <a:extLst>
              <a:ext uri="{FF2B5EF4-FFF2-40B4-BE49-F238E27FC236}">
                <a16:creationId xmlns:a16="http://schemas.microsoft.com/office/drawing/2014/main" id="{F11BD17A-68A0-B149-BF59-115A102714EA}"/>
              </a:ext>
            </a:extLst>
          </p:cNvPr>
          <p:cNvSpPr txBox="1"/>
          <p:nvPr/>
        </p:nvSpPr>
        <p:spPr>
          <a:xfrm>
            <a:off x="106177" y="4754880"/>
            <a:ext cx="2403101" cy="1938992"/>
          </a:xfrm>
          <a:prstGeom prst="rect">
            <a:avLst/>
          </a:prstGeom>
          <a:noFill/>
        </p:spPr>
        <p:txBody>
          <a:bodyPr wrap="square" rtlCol="0">
            <a:spAutoFit/>
          </a:bodyPr>
          <a:lstStyle/>
          <a:p>
            <a:r>
              <a:rPr lang="en-US" sz="1200" dirty="0"/>
              <a:t>Strong / severe thunderstorms tend to have solid red for hail (although this may indicate small hail aloft, that melts on its way to surface). </a:t>
            </a:r>
          </a:p>
          <a:p>
            <a:endParaRPr lang="en-US" sz="1200" dirty="0"/>
          </a:p>
          <a:p>
            <a:r>
              <a:rPr lang="en-US" sz="1200" dirty="0"/>
              <a:t>MCS usually has large area with shades of blue, for mix of chances between graupel and hail or between graupel and less dense ice types.</a:t>
            </a:r>
          </a:p>
        </p:txBody>
      </p:sp>
      <p:sp>
        <p:nvSpPr>
          <p:cNvPr id="66" name="TextBox 65">
            <a:extLst>
              <a:ext uri="{FF2B5EF4-FFF2-40B4-BE49-F238E27FC236}">
                <a16:creationId xmlns:a16="http://schemas.microsoft.com/office/drawing/2014/main" id="{A96C1A3C-BA55-6B42-B456-E357BB2FB875}"/>
              </a:ext>
            </a:extLst>
          </p:cNvPr>
          <p:cNvSpPr txBox="1"/>
          <p:nvPr/>
        </p:nvSpPr>
        <p:spPr>
          <a:xfrm>
            <a:off x="8474582" y="4965192"/>
            <a:ext cx="3436725" cy="1754326"/>
          </a:xfrm>
          <a:prstGeom prst="rect">
            <a:avLst/>
          </a:prstGeom>
          <a:noFill/>
        </p:spPr>
        <p:txBody>
          <a:bodyPr wrap="square" rtlCol="0">
            <a:spAutoFit/>
          </a:bodyPr>
          <a:lstStyle/>
          <a:p>
            <a:r>
              <a:rPr lang="en-US" sz="1200" dirty="0"/>
              <a:t>Hurricane eyewalls and strong parts of deep convective rainbands tend to have purple shades, for a mix of chances between hail and graupel. This indicates that graupel is highly likely, and there may also be some hail aloft.</a:t>
            </a:r>
          </a:p>
          <a:p>
            <a:endParaRPr lang="en-US" sz="1200" dirty="0"/>
          </a:p>
          <a:p>
            <a:r>
              <a:rPr lang="en-US" sz="1200" dirty="0"/>
              <a:t>More extensive hurricane </a:t>
            </a:r>
            <a:r>
              <a:rPr lang="en-US" sz="1200" dirty="0" err="1"/>
              <a:t>rainshield</a:t>
            </a:r>
            <a:r>
              <a:rPr lang="en-US" sz="1200" dirty="0"/>
              <a:t> mostly has green and blue-green shades, for a mix of probabilities between snow, rain, and graupel.</a:t>
            </a:r>
          </a:p>
        </p:txBody>
      </p:sp>
      <p:pic>
        <p:nvPicPr>
          <p:cNvPr id="67" name="Picture 66">
            <a:extLst>
              <a:ext uri="{FF2B5EF4-FFF2-40B4-BE49-F238E27FC236}">
                <a16:creationId xmlns:a16="http://schemas.microsoft.com/office/drawing/2014/main" id="{C1A104A0-937C-3746-89B5-53554CA41221}"/>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4817447" y="802501"/>
            <a:ext cx="3221092" cy="2743200"/>
          </a:xfrm>
          <a:prstGeom prst="rect">
            <a:avLst/>
          </a:prstGeom>
        </p:spPr>
      </p:pic>
      <p:sp>
        <p:nvSpPr>
          <p:cNvPr id="12" name="TextBox 11">
            <a:extLst>
              <a:ext uri="{FF2B5EF4-FFF2-40B4-BE49-F238E27FC236}">
                <a16:creationId xmlns:a16="http://schemas.microsoft.com/office/drawing/2014/main" id="{A8F8E9B9-5015-DD45-A132-50055E33817C}"/>
              </a:ext>
            </a:extLst>
          </p:cNvPr>
          <p:cNvSpPr txBox="1"/>
          <p:nvPr/>
        </p:nvSpPr>
        <p:spPr>
          <a:xfrm>
            <a:off x="8320752" y="3959198"/>
            <a:ext cx="1410082" cy="276999"/>
          </a:xfrm>
          <a:prstGeom prst="rect">
            <a:avLst/>
          </a:prstGeom>
          <a:noFill/>
        </p:spPr>
        <p:txBody>
          <a:bodyPr wrap="square" rtlCol="0">
            <a:spAutoFit/>
          </a:bodyPr>
          <a:lstStyle/>
          <a:p>
            <a:r>
              <a:rPr lang="en-US" sz="1200" b="1" dirty="0">
                <a:solidFill>
                  <a:schemeClr val="bg1"/>
                </a:solidFill>
              </a:rPr>
              <a:t>Hurricane Laura</a:t>
            </a:r>
          </a:p>
        </p:txBody>
      </p:sp>
      <p:sp>
        <p:nvSpPr>
          <p:cNvPr id="68" name="TextBox 67">
            <a:extLst>
              <a:ext uri="{FF2B5EF4-FFF2-40B4-BE49-F238E27FC236}">
                <a16:creationId xmlns:a16="http://schemas.microsoft.com/office/drawing/2014/main" id="{3BDE4146-097D-AB4B-B90F-A64708CE1BC4}"/>
              </a:ext>
            </a:extLst>
          </p:cNvPr>
          <p:cNvSpPr txBox="1"/>
          <p:nvPr/>
        </p:nvSpPr>
        <p:spPr>
          <a:xfrm>
            <a:off x="9584530" y="1943928"/>
            <a:ext cx="2618097" cy="830997"/>
          </a:xfrm>
          <a:prstGeom prst="rect">
            <a:avLst/>
          </a:prstGeom>
          <a:noFill/>
        </p:spPr>
        <p:txBody>
          <a:bodyPr wrap="square" rtlCol="0">
            <a:spAutoFit/>
          </a:bodyPr>
          <a:lstStyle/>
          <a:p>
            <a:pPr algn="r"/>
            <a:r>
              <a:rPr lang="en-US" sz="1200" b="1" dirty="0">
                <a:solidFill>
                  <a:schemeClr val="bg1"/>
                </a:solidFill>
              </a:rPr>
              <a:t>Note the contrast between purple shades in Hurricane Laura, and red shades (hail) in thunderstorms hundreds of km away</a:t>
            </a:r>
          </a:p>
        </p:txBody>
      </p:sp>
      <p:cxnSp>
        <p:nvCxnSpPr>
          <p:cNvPr id="18" name="Straight Arrow Connector 17">
            <a:extLst>
              <a:ext uri="{FF2B5EF4-FFF2-40B4-BE49-F238E27FC236}">
                <a16:creationId xmlns:a16="http://schemas.microsoft.com/office/drawing/2014/main" id="{0A671A0D-26F7-3B41-8114-DD0136959700}"/>
              </a:ext>
            </a:extLst>
          </p:cNvPr>
          <p:cNvCxnSpPr>
            <a:cxnSpLocks/>
          </p:cNvCxnSpPr>
          <p:nvPr/>
        </p:nvCxnSpPr>
        <p:spPr>
          <a:xfrm flipV="1">
            <a:off x="11183112" y="1728216"/>
            <a:ext cx="182880" cy="292608"/>
          </a:xfrm>
          <a:prstGeom prst="straightConnector1">
            <a:avLst/>
          </a:prstGeom>
          <a:ln w="254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71" name="Straight Arrow Connector 70">
            <a:extLst>
              <a:ext uri="{FF2B5EF4-FFF2-40B4-BE49-F238E27FC236}">
                <a16:creationId xmlns:a16="http://schemas.microsoft.com/office/drawing/2014/main" id="{BB124519-5514-4544-A5FC-29FB09826FFE}"/>
              </a:ext>
            </a:extLst>
          </p:cNvPr>
          <p:cNvCxnSpPr>
            <a:cxnSpLocks/>
          </p:cNvCxnSpPr>
          <p:nvPr/>
        </p:nvCxnSpPr>
        <p:spPr>
          <a:xfrm flipH="1" flipV="1">
            <a:off x="8577072" y="2194730"/>
            <a:ext cx="1275683" cy="41806"/>
          </a:xfrm>
          <a:prstGeom prst="straightConnector1">
            <a:avLst/>
          </a:prstGeom>
          <a:ln w="254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78" name="Straight Arrow Connector 77">
            <a:extLst>
              <a:ext uri="{FF2B5EF4-FFF2-40B4-BE49-F238E27FC236}">
                <a16:creationId xmlns:a16="http://schemas.microsoft.com/office/drawing/2014/main" id="{0CC8161F-80CC-8F41-9EE3-257E5B2CB79E}"/>
              </a:ext>
            </a:extLst>
          </p:cNvPr>
          <p:cNvCxnSpPr>
            <a:cxnSpLocks/>
          </p:cNvCxnSpPr>
          <p:nvPr/>
        </p:nvCxnSpPr>
        <p:spPr>
          <a:xfrm flipH="1">
            <a:off x="9957816" y="2358157"/>
            <a:ext cx="154064" cy="951971"/>
          </a:xfrm>
          <a:prstGeom prst="straightConnector1">
            <a:avLst/>
          </a:prstGeom>
          <a:ln w="254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5277355-9727-6741-9B89-019A05D920BD}"/>
              </a:ext>
            </a:extLst>
          </p:cNvPr>
          <p:cNvCxnSpPr>
            <a:cxnSpLocks/>
          </p:cNvCxnSpPr>
          <p:nvPr/>
        </p:nvCxnSpPr>
        <p:spPr>
          <a:xfrm>
            <a:off x="4750743" y="848521"/>
            <a:ext cx="83969" cy="6009479"/>
          </a:xfrm>
          <a:prstGeom prst="line">
            <a:avLst/>
          </a:prstGeom>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CDBDDDAA-616A-7B49-9C29-067A9F46D9A8}"/>
              </a:ext>
            </a:extLst>
          </p:cNvPr>
          <p:cNvCxnSpPr>
            <a:cxnSpLocks/>
          </p:cNvCxnSpPr>
          <p:nvPr/>
        </p:nvCxnSpPr>
        <p:spPr>
          <a:xfrm>
            <a:off x="2425911" y="848520"/>
            <a:ext cx="2947" cy="3782410"/>
          </a:xfrm>
          <a:prstGeom prst="line">
            <a:avLst/>
          </a:prstGeom>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1E28C50B-0489-E248-A75A-C71D599F572A}"/>
              </a:ext>
            </a:extLst>
          </p:cNvPr>
          <p:cNvCxnSpPr>
            <a:cxnSpLocks/>
          </p:cNvCxnSpPr>
          <p:nvPr/>
        </p:nvCxnSpPr>
        <p:spPr>
          <a:xfrm flipH="1">
            <a:off x="138276" y="4640074"/>
            <a:ext cx="229058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892687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TextBox 69">
            <a:extLst>
              <a:ext uri="{FF2B5EF4-FFF2-40B4-BE49-F238E27FC236}">
                <a16:creationId xmlns:a16="http://schemas.microsoft.com/office/drawing/2014/main" id="{84F6913E-ED30-D64B-AC6A-83CD4A5B9591}"/>
              </a:ext>
            </a:extLst>
          </p:cNvPr>
          <p:cNvSpPr txBox="1"/>
          <p:nvPr/>
        </p:nvSpPr>
        <p:spPr>
          <a:xfrm>
            <a:off x="2475093" y="23736"/>
            <a:ext cx="9533958" cy="830997"/>
          </a:xfrm>
          <a:prstGeom prst="rect">
            <a:avLst/>
          </a:prstGeom>
          <a:noFill/>
        </p:spPr>
        <p:txBody>
          <a:bodyPr wrap="square" rtlCol="0">
            <a:spAutoFit/>
          </a:bodyPr>
          <a:lstStyle/>
          <a:p>
            <a:pPr algn="r"/>
            <a:r>
              <a:rPr lang="en-US" sz="2400" b="1" dirty="0"/>
              <a:t>Diagnosing Dominant Hydrometeor Type from GMI Measurements</a:t>
            </a:r>
          </a:p>
          <a:p>
            <a:pPr algn="r"/>
            <a:r>
              <a:rPr lang="en-US" sz="1200" b="1" dirty="0"/>
              <a:t>Daniel J. Cecil (NASA MSFC; </a:t>
            </a:r>
            <a:r>
              <a:rPr lang="en-US" sz="1200" b="1" dirty="0" err="1"/>
              <a:t>Daniel.J.Cecil@nasa.gov</a:t>
            </a:r>
            <a:r>
              <a:rPr lang="en-US" sz="1200" b="1" dirty="0"/>
              <a:t>)</a:t>
            </a:r>
          </a:p>
          <a:p>
            <a:pPr algn="r"/>
            <a:r>
              <a:rPr lang="en-US" sz="1200" b="1" dirty="0"/>
              <a:t>Michael Solomon (University of Alabama – Huntsville)</a:t>
            </a:r>
          </a:p>
        </p:txBody>
      </p:sp>
      <p:pic>
        <p:nvPicPr>
          <p:cNvPr id="33" name="Picture 32">
            <a:extLst>
              <a:ext uri="{FF2B5EF4-FFF2-40B4-BE49-F238E27FC236}">
                <a16:creationId xmlns:a16="http://schemas.microsoft.com/office/drawing/2014/main" id="{B01F6515-C006-454E-AD16-84923B511980}"/>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1354993"/>
            <a:ext cx="5946023" cy="4754880"/>
          </a:xfrm>
          <a:prstGeom prst="rect">
            <a:avLst/>
          </a:prstGeom>
        </p:spPr>
      </p:pic>
      <p:pic>
        <p:nvPicPr>
          <p:cNvPr id="34" name="Picture 33">
            <a:extLst>
              <a:ext uri="{FF2B5EF4-FFF2-40B4-BE49-F238E27FC236}">
                <a16:creationId xmlns:a16="http://schemas.microsoft.com/office/drawing/2014/main" id="{AF7D00D2-D33D-D645-926C-AEE14A3CA257}"/>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6096000" y="1395882"/>
            <a:ext cx="5943600" cy="4752942"/>
          </a:xfrm>
          <a:prstGeom prst="rect">
            <a:avLst/>
          </a:prstGeom>
        </p:spPr>
      </p:pic>
      <p:sp>
        <p:nvSpPr>
          <p:cNvPr id="29" name="TextBox 28">
            <a:extLst>
              <a:ext uri="{FF2B5EF4-FFF2-40B4-BE49-F238E27FC236}">
                <a16:creationId xmlns:a16="http://schemas.microsoft.com/office/drawing/2014/main" id="{F03E71B9-A0B6-A04B-BEE2-CCADAC598DF1}"/>
              </a:ext>
            </a:extLst>
          </p:cNvPr>
          <p:cNvSpPr txBox="1"/>
          <p:nvPr/>
        </p:nvSpPr>
        <p:spPr>
          <a:xfrm>
            <a:off x="227559" y="409352"/>
            <a:ext cx="8285505" cy="738664"/>
          </a:xfrm>
          <a:prstGeom prst="rect">
            <a:avLst/>
          </a:prstGeom>
          <a:noFill/>
        </p:spPr>
        <p:txBody>
          <a:bodyPr wrap="square" rtlCol="0">
            <a:spAutoFit/>
          </a:bodyPr>
          <a:lstStyle/>
          <a:p>
            <a:r>
              <a:rPr lang="en-US" sz="1400" dirty="0"/>
              <a:t>Using our new lookup tables, we can accumulate global statistics about how often the different hydrometeor types are found.  In all cases, </a:t>
            </a:r>
            <a:r>
              <a:rPr lang="en-US" sz="1400" i="1" dirty="0"/>
              <a:t>we normalize the lookup table output by the GPROF Probability Of Precipitation and eliminate any pixels with 2-m surface temperature below 5° C (to screen out surface snow/ice artifacts).</a:t>
            </a:r>
          </a:p>
        </p:txBody>
      </p:sp>
      <p:sp>
        <p:nvSpPr>
          <p:cNvPr id="64" name="TextBox 63">
            <a:extLst>
              <a:ext uri="{FF2B5EF4-FFF2-40B4-BE49-F238E27FC236}">
                <a16:creationId xmlns:a16="http://schemas.microsoft.com/office/drawing/2014/main" id="{9C19BDBC-6645-3B46-BF3E-79686676BEAD}"/>
              </a:ext>
            </a:extLst>
          </p:cNvPr>
          <p:cNvSpPr txBox="1"/>
          <p:nvPr/>
        </p:nvSpPr>
        <p:spPr>
          <a:xfrm>
            <a:off x="4494298" y="1102757"/>
            <a:ext cx="2634714" cy="369332"/>
          </a:xfrm>
          <a:prstGeom prst="rect">
            <a:avLst/>
          </a:prstGeom>
          <a:solidFill>
            <a:schemeClr val="bg1"/>
          </a:solidFill>
        </p:spPr>
        <p:txBody>
          <a:bodyPr wrap="square" rtlCol="0">
            <a:spAutoFit/>
          </a:bodyPr>
          <a:lstStyle/>
          <a:p>
            <a:pPr algn="ctr"/>
            <a:r>
              <a:rPr lang="en-US" b="1" dirty="0"/>
              <a:t>HAIL</a:t>
            </a:r>
            <a:endParaRPr lang="en-US" dirty="0"/>
          </a:p>
        </p:txBody>
      </p:sp>
      <p:sp>
        <p:nvSpPr>
          <p:cNvPr id="5" name="TextBox 4">
            <a:extLst>
              <a:ext uri="{FF2B5EF4-FFF2-40B4-BE49-F238E27FC236}">
                <a16:creationId xmlns:a16="http://schemas.microsoft.com/office/drawing/2014/main" id="{6D7235CD-14AE-C14A-A3AB-30801D257966}"/>
              </a:ext>
            </a:extLst>
          </p:cNvPr>
          <p:cNvSpPr txBox="1"/>
          <p:nvPr/>
        </p:nvSpPr>
        <p:spPr>
          <a:xfrm>
            <a:off x="1312632" y="1319833"/>
            <a:ext cx="3909891" cy="369332"/>
          </a:xfrm>
          <a:prstGeom prst="rect">
            <a:avLst/>
          </a:prstGeom>
          <a:solidFill>
            <a:schemeClr val="bg1"/>
          </a:solidFill>
        </p:spPr>
        <p:txBody>
          <a:bodyPr wrap="square" rtlCol="0">
            <a:spAutoFit/>
          </a:bodyPr>
          <a:lstStyle/>
          <a:p>
            <a:r>
              <a:rPr lang="en-US" dirty="0"/>
              <a:t>%age of all pixels, Apr 2014-Mar 2017</a:t>
            </a:r>
          </a:p>
        </p:txBody>
      </p:sp>
      <p:sp>
        <p:nvSpPr>
          <p:cNvPr id="66" name="TextBox 65">
            <a:extLst>
              <a:ext uri="{FF2B5EF4-FFF2-40B4-BE49-F238E27FC236}">
                <a16:creationId xmlns:a16="http://schemas.microsoft.com/office/drawing/2014/main" id="{F43A87E0-2662-DA4F-845C-B7A483703D61}"/>
              </a:ext>
            </a:extLst>
          </p:cNvPr>
          <p:cNvSpPr txBox="1"/>
          <p:nvPr/>
        </p:nvSpPr>
        <p:spPr>
          <a:xfrm>
            <a:off x="6535155" y="1354993"/>
            <a:ext cx="5340403" cy="369332"/>
          </a:xfrm>
          <a:prstGeom prst="rect">
            <a:avLst/>
          </a:prstGeom>
          <a:solidFill>
            <a:schemeClr val="bg1"/>
          </a:solidFill>
        </p:spPr>
        <p:txBody>
          <a:bodyPr wrap="square" rtlCol="0">
            <a:spAutoFit/>
          </a:bodyPr>
          <a:lstStyle/>
          <a:p>
            <a:r>
              <a:rPr lang="en-US" dirty="0"/>
              <a:t>Conditional %age of </a:t>
            </a:r>
            <a:r>
              <a:rPr lang="en-US" dirty="0" err="1"/>
              <a:t>precip</a:t>
            </a:r>
            <a:r>
              <a:rPr lang="en-US" dirty="0"/>
              <a:t> pixels, Apr 2014-Mar 2017</a:t>
            </a:r>
          </a:p>
        </p:txBody>
      </p:sp>
    </p:spTree>
    <p:extLst>
      <p:ext uri="{BB962C8B-B14F-4D97-AF65-F5344CB8AC3E}">
        <p14:creationId xmlns:p14="http://schemas.microsoft.com/office/powerpoint/2010/main" val="28461035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TextBox 69">
            <a:extLst>
              <a:ext uri="{FF2B5EF4-FFF2-40B4-BE49-F238E27FC236}">
                <a16:creationId xmlns:a16="http://schemas.microsoft.com/office/drawing/2014/main" id="{84F6913E-ED30-D64B-AC6A-83CD4A5B9591}"/>
              </a:ext>
            </a:extLst>
          </p:cNvPr>
          <p:cNvSpPr txBox="1"/>
          <p:nvPr/>
        </p:nvSpPr>
        <p:spPr>
          <a:xfrm>
            <a:off x="2475093" y="23736"/>
            <a:ext cx="9533958" cy="830997"/>
          </a:xfrm>
          <a:prstGeom prst="rect">
            <a:avLst/>
          </a:prstGeom>
          <a:noFill/>
        </p:spPr>
        <p:txBody>
          <a:bodyPr wrap="square" rtlCol="0">
            <a:spAutoFit/>
          </a:bodyPr>
          <a:lstStyle/>
          <a:p>
            <a:pPr algn="r"/>
            <a:r>
              <a:rPr lang="en-US" sz="2400" b="1" dirty="0"/>
              <a:t>Diagnosing Dominant Hydrometeor Type from GMI Measurements</a:t>
            </a:r>
          </a:p>
          <a:p>
            <a:pPr algn="r"/>
            <a:r>
              <a:rPr lang="en-US" sz="1200" b="1" dirty="0"/>
              <a:t>Daniel J. Cecil (NASA MSFC; </a:t>
            </a:r>
            <a:r>
              <a:rPr lang="en-US" sz="1200" b="1" dirty="0" err="1"/>
              <a:t>Daniel.J.Cecil@nasa.gov</a:t>
            </a:r>
            <a:r>
              <a:rPr lang="en-US" sz="1200" b="1" dirty="0"/>
              <a:t>)</a:t>
            </a:r>
          </a:p>
          <a:p>
            <a:pPr algn="r"/>
            <a:r>
              <a:rPr lang="en-US" sz="1200" b="1" dirty="0"/>
              <a:t>Michael Solomon (University of Alabama – Huntsville)</a:t>
            </a:r>
          </a:p>
        </p:txBody>
      </p:sp>
      <p:pic>
        <p:nvPicPr>
          <p:cNvPr id="33" name="Picture 32">
            <a:extLst>
              <a:ext uri="{FF2B5EF4-FFF2-40B4-BE49-F238E27FC236}">
                <a16:creationId xmlns:a16="http://schemas.microsoft.com/office/drawing/2014/main" id="{B01F6515-C006-454E-AD16-84923B511980}"/>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 y="1354993"/>
            <a:ext cx="5946021" cy="4754880"/>
          </a:xfrm>
          <a:prstGeom prst="rect">
            <a:avLst/>
          </a:prstGeom>
        </p:spPr>
      </p:pic>
      <p:pic>
        <p:nvPicPr>
          <p:cNvPr id="34" name="Picture 33">
            <a:extLst>
              <a:ext uri="{FF2B5EF4-FFF2-40B4-BE49-F238E27FC236}">
                <a16:creationId xmlns:a16="http://schemas.microsoft.com/office/drawing/2014/main" id="{AF7D00D2-D33D-D645-926C-AEE14A3CA257}"/>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6096001" y="1395882"/>
            <a:ext cx="5943597" cy="4752942"/>
          </a:xfrm>
          <a:prstGeom prst="rect">
            <a:avLst/>
          </a:prstGeom>
        </p:spPr>
      </p:pic>
      <p:sp>
        <p:nvSpPr>
          <p:cNvPr id="29" name="TextBox 28">
            <a:extLst>
              <a:ext uri="{FF2B5EF4-FFF2-40B4-BE49-F238E27FC236}">
                <a16:creationId xmlns:a16="http://schemas.microsoft.com/office/drawing/2014/main" id="{F03E71B9-A0B6-A04B-BEE2-CCADAC598DF1}"/>
              </a:ext>
            </a:extLst>
          </p:cNvPr>
          <p:cNvSpPr txBox="1"/>
          <p:nvPr/>
        </p:nvSpPr>
        <p:spPr>
          <a:xfrm>
            <a:off x="227559" y="409352"/>
            <a:ext cx="8285505" cy="738664"/>
          </a:xfrm>
          <a:prstGeom prst="rect">
            <a:avLst/>
          </a:prstGeom>
          <a:noFill/>
        </p:spPr>
        <p:txBody>
          <a:bodyPr wrap="square" rtlCol="0">
            <a:spAutoFit/>
          </a:bodyPr>
          <a:lstStyle/>
          <a:p>
            <a:r>
              <a:rPr lang="en-US" sz="1400" dirty="0"/>
              <a:t>Using our new lookup tables, we can accumulate global statistics about how often the different hydrometeor types are found.  In all cases, </a:t>
            </a:r>
            <a:r>
              <a:rPr lang="en-US" sz="1400" i="1" dirty="0"/>
              <a:t>we normalize the lookup table output by the GPROF Probability Of Precipitation and eliminate any pixels with 2-m surface temperature below 5° C (to screen out surface snow/ice artifacts).</a:t>
            </a:r>
          </a:p>
        </p:txBody>
      </p:sp>
      <p:sp>
        <p:nvSpPr>
          <p:cNvPr id="64" name="TextBox 63">
            <a:extLst>
              <a:ext uri="{FF2B5EF4-FFF2-40B4-BE49-F238E27FC236}">
                <a16:creationId xmlns:a16="http://schemas.microsoft.com/office/drawing/2014/main" id="{9C19BDBC-6645-3B46-BF3E-79686676BEAD}"/>
              </a:ext>
            </a:extLst>
          </p:cNvPr>
          <p:cNvSpPr txBox="1"/>
          <p:nvPr/>
        </p:nvSpPr>
        <p:spPr>
          <a:xfrm>
            <a:off x="4494298" y="1102757"/>
            <a:ext cx="2634714" cy="369332"/>
          </a:xfrm>
          <a:prstGeom prst="rect">
            <a:avLst/>
          </a:prstGeom>
          <a:solidFill>
            <a:schemeClr val="bg1"/>
          </a:solidFill>
        </p:spPr>
        <p:txBody>
          <a:bodyPr wrap="square" rtlCol="0">
            <a:spAutoFit/>
          </a:bodyPr>
          <a:lstStyle/>
          <a:p>
            <a:pPr algn="ctr"/>
            <a:r>
              <a:rPr lang="en-US" b="1" dirty="0"/>
              <a:t>GRAUPEL</a:t>
            </a:r>
            <a:endParaRPr lang="en-US" dirty="0"/>
          </a:p>
        </p:txBody>
      </p:sp>
      <p:sp>
        <p:nvSpPr>
          <p:cNvPr id="5" name="TextBox 4">
            <a:extLst>
              <a:ext uri="{FF2B5EF4-FFF2-40B4-BE49-F238E27FC236}">
                <a16:creationId xmlns:a16="http://schemas.microsoft.com/office/drawing/2014/main" id="{6D7235CD-14AE-C14A-A3AB-30801D257966}"/>
              </a:ext>
            </a:extLst>
          </p:cNvPr>
          <p:cNvSpPr txBox="1"/>
          <p:nvPr/>
        </p:nvSpPr>
        <p:spPr>
          <a:xfrm>
            <a:off x="1018065" y="1395882"/>
            <a:ext cx="3909891" cy="369332"/>
          </a:xfrm>
          <a:prstGeom prst="rect">
            <a:avLst/>
          </a:prstGeom>
          <a:solidFill>
            <a:schemeClr val="bg1"/>
          </a:solidFill>
        </p:spPr>
        <p:txBody>
          <a:bodyPr wrap="square" rtlCol="0">
            <a:spAutoFit/>
          </a:bodyPr>
          <a:lstStyle/>
          <a:p>
            <a:r>
              <a:rPr lang="en-US" dirty="0"/>
              <a:t>%age of all pixels, Apr 2014-Mar 2017</a:t>
            </a:r>
          </a:p>
        </p:txBody>
      </p:sp>
      <p:sp>
        <p:nvSpPr>
          <p:cNvPr id="66" name="TextBox 65">
            <a:extLst>
              <a:ext uri="{FF2B5EF4-FFF2-40B4-BE49-F238E27FC236}">
                <a16:creationId xmlns:a16="http://schemas.microsoft.com/office/drawing/2014/main" id="{F43A87E0-2662-DA4F-845C-B7A483703D61}"/>
              </a:ext>
            </a:extLst>
          </p:cNvPr>
          <p:cNvSpPr txBox="1"/>
          <p:nvPr/>
        </p:nvSpPr>
        <p:spPr>
          <a:xfrm>
            <a:off x="6524493" y="1395882"/>
            <a:ext cx="5340403" cy="369332"/>
          </a:xfrm>
          <a:prstGeom prst="rect">
            <a:avLst/>
          </a:prstGeom>
          <a:solidFill>
            <a:schemeClr val="bg1"/>
          </a:solidFill>
        </p:spPr>
        <p:txBody>
          <a:bodyPr wrap="square" rtlCol="0">
            <a:spAutoFit/>
          </a:bodyPr>
          <a:lstStyle/>
          <a:p>
            <a:r>
              <a:rPr lang="en-US" dirty="0"/>
              <a:t>Conditional %age of </a:t>
            </a:r>
            <a:r>
              <a:rPr lang="en-US" dirty="0" err="1"/>
              <a:t>precip</a:t>
            </a:r>
            <a:r>
              <a:rPr lang="en-US" dirty="0"/>
              <a:t> pixels, Apr 2014-Mar 2017</a:t>
            </a:r>
          </a:p>
        </p:txBody>
      </p:sp>
    </p:spTree>
    <p:extLst>
      <p:ext uri="{BB962C8B-B14F-4D97-AF65-F5344CB8AC3E}">
        <p14:creationId xmlns:p14="http://schemas.microsoft.com/office/powerpoint/2010/main" val="2298406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TextBox 69">
            <a:extLst>
              <a:ext uri="{FF2B5EF4-FFF2-40B4-BE49-F238E27FC236}">
                <a16:creationId xmlns:a16="http://schemas.microsoft.com/office/drawing/2014/main" id="{84F6913E-ED30-D64B-AC6A-83CD4A5B9591}"/>
              </a:ext>
            </a:extLst>
          </p:cNvPr>
          <p:cNvSpPr txBox="1"/>
          <p:nvPr/>
        </p:nvSpPr>
        <p:spPr>
          <a:xfrm>
            <a:off x="2475093" y="23736"/>
            <a:ext cx="9533958" cy="830997"/>
          </a:xfrm>
          <a:prstGeom prst="rect">
            <a:avLst/>
          </a:prstGeom>
          <a:noFill/>
        </p:spPr>
        <p:txBody>
          <a:bodyPr wrap="square" rtlCol="0">
            <a:spAutoFit/>
          </a:bodyPr>
          <a:lstStyle/>
          <a:p>
            <a:pPr algn="r"/>
            <a:r>
              <a:rPr lang="en-US" sz="2400" b="1" dirty="0"/>
              <a:t>Diagnosing Dominant Hydrometeor Type from GMI Measurements</a:t>
            </a:r>
          </a:p>
          <a:p>
            <a:pPr algn="r"/>
            <a:r>
              <a:rPr lang="en-US" sz="1200" b="1" dirty="0"/>
              <a:t>Daniel J. Cecil (NASA MSFC; </a:t>
            </a:r>
            <a:r>
              <a:rPr lang="en-US" sz="1200" b="1" dirty="0" err="1"/>
              <a:t>Daniel.J.Cecil@nasa.gov</a:t>
            </a:r>
            <a:r>
              <a:rPr lang="en-US" sz="1200" b="1" dirty="0"/>
              <a:t>)</a:t>
            </a:r>
          </a:p>
          <a:p>
            <a:pPr algn="r"/>
            <a:r>
              <a:rPr lang="en-US" sz="1200" b="1" dirty="0"/>
              <a:t>Michael Solomon (University of Alabama – Huntsville)</a:t>
            </a:r>
          </a:p>
        </p:txBody>
      </p:sp>
      <p:pic>
        <p:nvPicPr>
          <p:cNvPr id="33" name="Picture 32">
            <a:extLst>
              <a:ext uri="{FF2B5EF4-FFF2-40B4-BE49-F238E27FC236}">
                <a16:creationId xmlns:a16="http://schemas.microsoft.com/office/drawing/2014/main" id="{B01F6515-C006-454E-AD16-84923B511980}"/>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 y="1354993"/>
            <a:ext cx="5946021" cy="4754879"/>
          </a:xfrm>
          <a:prstGeom prst="rect">
            <a:avLst/>
          </a:prstGeom>
        </p:spPr>
      </p:pic>
      <p:pic>
        <p:nvPicPr>
          <p:cNvPr id="34" name="Picture 33">
            <a:extLst>
              <a:ext uri="{FF2B5EF4-FFF2-40B4-BE49-F238E27FC236}">
                <a16:creationId xmlns:a16="http://schemas.microsoft.com/office/drawing/2014/main" id="{AF7D00D2-D33D-D645-926C-AEE14A3CA257}"/>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6096001" y="1395882"/>
            <a:ext cx="5943597" cy="4752941"/>
          </a:xfrm>
          <a:prstGeom prst="rect">
            <a:avLst/>
          </a:prstGeom>
        </p:spPr>
      </p:pic>
      <p:sp>
        <p:nvSpPr>
          <p:cNvPr id="29" name="TextBox 28">
            <a:extLst>
              <a:ext uri="{FF2B5EF4-FFF2-40B4-BE49-F238E27FC236}">
                <a16:creationId xmlns:a16="http://schemas.microsoft.com/office/drawing/2014/main" id="{F03E71B9-A0B6-A04B-BEE2-CCADAC598DF1}"/>
              </a:ext>
            </a:extLst>
          </p:cNvPr>
          <p:cNvSpPr txBox="1"/>
          <p:nvPr/>
        </p:nvSpPr>
        <p:spPr>
          <a:xfrm>
            <a:off x="227559" y="409352"/>
            <a:ext cx="8285505" cy="738664"/>
          </a:xfrm>
          <a:prstGeom prst="rect">
            <a:avLst/>
          </a:prstGeom>
          <a:noFill/>
        </p:spPr>
        <p:txBody>
          <a:bodyPr wrap="square" rtlCol="0">
            <a:spAutoFit/>
          </a:bodyPr>
          <a:lstStyle/>
          <a:p>
            <a:r>
              <a:rPr lang="en-US" sz="1400" dirty="0"/>
              <a:t>Using our new lookup tables, we can accumulate global statistics about how often the different hydrometeor types are found.  In all cases, </a:t>
            </a:r>
            <a:r>
              <a:rPr lang="en-US" sz="1400" i="1" dirty="0"/>
              <a:t>we normalize the lookup table output by the GPROF Probability Of Precipitation and eliminate any pixels with 2-m surface temperature below 5° C (to screen out surface snow/ice artifacts).</a:t>
            </a:r>
          </a:p>
        </p:txBody>
      </p:sp>
      <p:sp>
        <p:nvSpPr>
          <p:cNvPr id="64" name="TextBox 63">
            <a:extLst>
              <a:ext uri="{FF2B5EF4-FFF2-40B4-BE49-F238E27FC236}">
                <a16:creationId xmlns:a16="http://schemas.microsoft.com/office/drawing/2014/main" id="{9C19BDBC-6645-3B46-BF3E-79686676BEAD}"/>
              </a:ext>
            </a:extLst>
          </p:cNvPr>
          <p:cNvSpPr txBox="1"/>
          <p:nvPr/>
        </p:nvSpPr>
        <p:spPr>
          <a:xfrm>
            <a:off x="4494298" y="1102757"/>
            <a:ext cx="2634714" cy="369332"/>
          </a:xfrm>
          <a:prstGeom prst="rect">
            <a:avLst/>
          </a:prstGeom>
          <a:solidFill>
            <a:schemeClr val="bg1"/>
          </a:solidFill>
        </p:spPr>
        <p:txBody>
          <a:bodyPr wrap="square" rtlCol="0">
            <a:spAutoFit/>
          </a:bodyPr>
          <a:lstStyle/>
          <a:p>
            <a:pPr algn="ctr"/>
            <a:r>
              <a:rPr lang="en-US" b="1" dirty="0"/>
              <a:t>HAIL </a:t>
            </a:r>
            <a:r>
              <a:rPr lang="en-US" b="1" i="1" dirty="0"/>
              <a:t>OR</a:t>
            </a:r>
            <a:r>
              <a:rPr lang="en-US" b="1" dirty="0"/>
              <a:t> GRAUPEL</a:t>
            </a:r>
            <a:endParaRPr lang="en-US" dirty="0"/>
          </a:p>
        </p:txBody>
      </p:sp>
      <p:sp>
        <p:nvSpPr>
          <p:cNvPr id="5" name="TextBox 4">
            <a:extLst>
              <a:ext uri="{FF2B5EF4-FFF2-40B4-BE49-F238E27FC236}">
                <a16:creationId xmlns:a16="http://schemas.microsoft.com/office/drawing/2014/main" id="{6D7235CD-14AE-C14A-A3AB-30801D257966}"/>
              </a:ext>
            </a:extLst>
          </p:cNvPr>
          <p:cNvSpPr txBox="1"/>
          <p:nvPr/>
        </p:nvSpPr>
        <p:spPr>
          <a:xfrm>
            <a:off x="499463" y="1395882"/>
            <a:ext cx="4428494" cy="369332"/>
          </a:xfrm>
          <a:prstGeom prst="rect">
            <a:avLst/>
          </a:prstGeom>
          <a:solidFill>
            <a:schemeClr val="bg1"/>
          </a:solidFill>
        </p:spPr>
        <p:txBody>
          <a:bodyPr wrap="square" rtlCol="0">
            <a:spAutoFit/>
          </a:bodyPr>
          <a:lstStyle/>
          <a:p>
            <a:pPr algn="ctr"/>
            <a:r>
              <a:rPr lang="en-US" dirty="0"/>
              <a:t>%age of all pixels, Apr 2014-Mar 2017</a:t>
            </a:r>
          </a:p>
        </p:txBody>
      </p:sp>
      <p:sp>
        <p:nvSpPr>
          <p:cNvPr id="66" name="TextBox 65">
            <a:extLst>
              <a:ext uri="{FF2B5EF4-FFF2-40B4-BE49-F238E27FC236}">
                <a16:creationId xmlns:a16="http://schemas.microsoft.com/office/drawing/2014/main" id="{F43A87E0-2662-DA4F-845C-B7A483703D61}"/>
              </a:ext>
            </a:extLst>
          </p:cNvPr>
          <p:cNvSpPr txBox="1"/>
          <p:nvPr/>
        </p:nvSpPr>
        <p:spPr>
          <a:xfrm>
            <a:off x="6177963" y="1395882"/>
            <a:ext cx="5686933" cy="369332"/>
          </a:xfrm>
          <a:prstGeom prst="rect">
            <a:avLst/>
          </a:prstGeom>
          <a:solidFill>
            <a:schemeClr val="bg1"/>
          </a:solidFill>
        </p:spPr>
        <p:txBody>
          <a:bodyPr wrap="square" rtlCol="0">
            <a:spAutoFit/>
          </a:bodyPr>
          <a:lstStyle/>
          <a:p>
            <a:pPr algn="ctr"/>
            <a:r>
              <a:rPr lang="en-US" dirty="0"/>
              <a:t>Conditional %age of </a:t>
            </a:r>
            <a:r>
              <a:rPr lang="en-US" dirty="0" err="1"/>
              <a:t>precip</a:t>
            </a:r>
            <a:r>
              <a:rPr lang="en-US" dirty="0"/>
              <a:t> pixels, Apr 2014-Mar 2017</a:t>
            </a:r>
          </a:p>
        </p:txBody>
      </p:sp>
    </p:spTree>
    <p:extLst>
      <p:ext uri="{BB962C8B-B14F-4D97-AF65-F5344CB8AC3E}">
        <p14:creationId xmlns:p14="http://schemas.microsoft.com/office/powerpoint/2010/main" val="30859643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TextBox 69">
            <a:extLst>
              <a:ext uri="{FF2B5EF4-FFF2-40B4-BE49-F238E27FC236}">
                <a16:creationId xmlns:a16="http://schemas.microsoft.com/office/drawing/2014/main" id="{84F6913E-ED30-D64B-AC6A-83CD4A5B9591}"/>
              </a:ext>
            </a:extLst>
          </p:cNvPr>
          <p:cNvSpPr txBox="1"/>
          <p:nvPr/>
        </p:nvSpPr>
        <p:spPr>
          <a:xfrm>
            <a:off x="2475093" y="23736"/>
            <a:ext cx="9533958" cy="830997"/>
          </a:xfrm>
          <a:prstGeom prst="rect">
            <a:avLst/>
          </a:prstGeom>
          <a:noFill/>
        </p:spPr>
        <p:txBody>
          <a:bodyPr wrap="square" rtlCol="0">
            <a:spAutoFit/>
          </a:bodyPr>
          <a:lstStyle/>
          <a:p>
            <a:pPr algn="r"/>
            <a:r>
              <a:rPr lang="en-US" sz="2400" b="1" dirty="0"/>
              <a:t>Diagnosing Dominant Hydrometeor Type from GMI Measurements</a:t>
            </a:r>
          </a:p>
          <a:p>
            <a:pPr algn="r"/>
            <a:r>
              <a:rPr lang="en-US" sz="1200" b="1" dirty="0"/>
              <a:t>Daniel J. Cecil (NASA MSFC; </a:t>
            </a:r>
            <a:r>
              <a:rPr lang="en-US" sz="1200" b="1" dirty="0" err="1"/>
              <a:t>Daniel.J.Cecil@nasa.gov</a:t>
            </a:r>
            <a:r>
              <a:rPr lang="en-US" sz="1200" b="1" dirty="0"/>
              <a:t>)</a:t>
            </a:r>
          </a:p>
          <a:p>
            <a:pPr algn="r"/>
            <a:r>
              <a:rPr lang="en-US" sz="1200" b="1" dirty="0"/>
              <a:t>Michael Solomon (University of Alabama – Huntsville)</a:t>
            </a:r>
          </a:p>
        </p:txBody>
      </p:sp>
      <p:pic>
        <p:nvPicPr>
          <p:cNvPr id="33" name="Picture 32">
            <a:extLst>
              <a:ext uri="{FF2B5EF4-FFF2-40B4-BE49-F238E27FC236}">
                <a16:creationId xmlns:a16="http://schemas.microsoft.com/office/drawing/2014/main" id="{B01F6515-C006-454E-AD16-84923B511980}"/>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2" y="1354993"/>
            <a:ext cx="5946019" cy="4754879"/>
          </a:xfrm>
          <a:prstGeom prst="rect">
            <a:avLst/>
          </a:prstGeom>
        </p:spPr>
      </p:pic>
      <p:pic>
        <p:nvPicPr>
          <p:cNvPr id="34" name="Picture 33">
            <a:extLst>
              <a:ext uri="{FF2B5EF4-FFF2-40B4-BE49-F238E27FC236}">
                <a16:creationId xmlns:a16="http://schemas.microsoft.com/office/drawing/2014/main" id="{AF7D00D2-D33D-D645-926C-AEE14A3CA257}"/>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6096001" y="1395882"/>
            <a:ext cx="5943596" cy="4752941"/>
          </a:xfrm>
          <a:prstGeom prst="rect">
            <a:avLst/>
          </a:prstGeom>
        </p:spPr>
      </p:pic>
      <p:sp>
        <p:nvSpPr>
          <p:cNvPr id="29" name="TextBox 28">
            <a:extLst>
              <a:ext uri="{FF2B5EF4-FFF2-40B4-BE49-F238E27FC236}">
                <a16:creationId xmlns:a16="http://schemas.microsoft.com/office/drawing/2014/main" id="{F03E71B9-A0B6-A04B-BEE2-CCADAC598DF1}"/>
              </a:ext>
            </a:extLst>
          </p:cNvPr>
          <p:cNvSpPr txBox="1"/>
          <p:nvPr/>
        </p:nvSpPr>
        <p:spPr>
          <a:xfrm>
            <a:off x="227559" y="409352"/>
            <a:ext cx="8285505" cy="738664"/>
          </a:xfrm>
          <a:prstGeom prst="rect">
            <a:avLst/>
          </a:prstGeom>
          <a:noFill/>
        </p:spPr>
        <p:txBody>
          <a:bodyPr wrap="square" rtlCol="0">
            <a:spAutoFit/>
          </a:bodyPr>
          <a:lstStyle/>
          <a:p>
            <a:r>
              <a:rPr lang="en-US" sz="1400" dirty="0"/>
              <a:t>Using our new lookup tables, we can accumulate global statistics about how often the different hydrometeor types are found.  In all cases, </a:t>
            </a:r>
            <a:r>
              <a:rPr lang="en-US" sz="1400" i="1" dirty="0"/>
              <a:t>we normalize the lookup table output by the GPROF Probability Of Precipitation and eliminate any pixels with 2-m surface temperature below 5° C (to screen out surface snow/ice artifacts).</a:t>
            </a:r>
          </a:p>
        </p:txBody>
      </p:sp>
      <p:sp>
        <p:nvSpPr>
          <p:cNvPr id="64" name="TextBox 63">
            <a:extLst>
              <a:ext uri="{FF2B5EF4-FFF2-40B4-BE49-F238E27FC236}">
                <a16:creationId xmlns:a16="http://schemas.microsoft.com/office/drawing/2014/main" id="{9C19BDBC-6645-3B46-BF3E-79686676BEAD}"/>
              </a:ext>
            </a:extLst>
          </p:cNvPr>
          <p:cNvSpPr txBox="1"/>
          <p:nvPr/>
        </p:nvSpPr>
        <p:spPr>
          <a:xfrm>
            <a:off x="1951745" y="1102757"/>
            <a:ext cx="8805902" cy="369332"/>
          </a:xfrm>
          <a:prstGeom prst="rect">
            <a:avLst/>
          </a:prstGeom>
          <a:solidFill>
            <a:schemeClr val="bg1"/>
          </a:solidFill>
        </p:spPr>
        <p:txBody>
          <a:bodyPr wrap="square" rtlCol="0">
            <a:spAutoFit/>
          </a:bodyPr>
          <a:lstStyle/>
          <a:p>
            <a:pPr algn="ctr"/>
            <a:r>
              <a:rPr lang="en-US" b="1" dirty="0"/>
              <a:t>SNOW / OTHER ICE (precipitation ice signature, but too weak for hail or graupel)</a:t>
            </a:r>
            <a:endParaRPr lang="en-US" dirty="0"/>
          </a:p>
        </p:txBody>
      </p:sp>
      <p:sp>
        <p:nvSpPr>
          <p:cNvPr id="5" name="TextBox 4">
            <a:extLst>
              <a:ext uri="{FF2B5EF4-FFF2-40B4-BE49-F238E27FC236}">
                <a16:creationId xmlns:a16="http://schemas.microsoft.com/office/drawing/2014/main" id="{6D7235CD-14AE-C14A-A3AB-30801D257966}"/>
              </a:ext>
            </a:extLst>
          </p:cNvPr>
          <p:cNvSpPr txBox="1"/>
          <p:nvPr/>
        </p:nvSpPr>
        <p:spPr>
          <a:xfrm>
            <a:off x="499463" y="1395882"/>
            <a:ext cx="4428494" cy="369332"/>
          </a:xfrm>
          <a:prstGeom prst="rect">
            <a:avLst/>
          </a:prstGeom>
          <a:solidFill>
            <a:schemeClr val="bg1"/>
          </a:solidFill>
        </p:spPr>
        <p:txBody>
          <a:bodyPr wrap="square" rtlCol="0">
            <a:spAutoFit/>
          </a:bodyPr>
          <a:lstStyle/>
          <a:p>
            <a:pPr algn="ctr"/>
            <a:r>
              <a:rPr lang="en-US" dirty="0"/>
              <a:t>%age of all pixels, Apr 2014-Mar 2017</a:t>
            </a:r>
          </a:p>
        </p:txBody>
      </p:sp>
      <p:sp>
        <p:nvSpPr>
          <p:cNvPr id="66" name="TextBox 65">
            <a:extLst>
              <a:ext uri="{FF2B5EF4-FFF2-40B4-BE49-F238E27FC236}">
                <a16:creationId xmlns:a16="http://schemas.microsoft.com/office/drawing/2014/main" id="{F43A87E0-2662-DA4F-845C-B7A483703D61}"/>
              </a:ext>
            </a:extLst>
          </p:cNvPr>
          <p:cNvSpPr txBox="1"/>
          <p:nvPr/>
        </p:nvSpPr>
        <p:spPr>
          <a:xfrm>
            <a:off x="6177963" y="1395882"/>
            <a:ext cx="5686933" cy="369332"/>
          </a:xfrm>
          <a:prstGeom prst="rect">
            <a:avLst/>
          </a:prstGeom>
          <a:solidFill>
            <a:schemeClr val="bg1"/>
          </a:solidFill>
        </p:spPr>
        <p:txBody>
          <a:bodyPr wrap="square" rtlCol="0">
            <a:spAutoFit/>
          </a:bodyPr>
          <a:lstStyle/>
          <a:p>
            <a:pPr algn="ctr"/>
            <a:r>
              <a:rPr lang="en-US" dirty="0"/>
              <a:t>Conditional %age of </a:t>
            </a:r>
            <a:r>
              <a:rPr lang="en-US" dirty="0" err="1"/>
              <a:t>precip</a:t>
            </a:r>
            <a:r>
              <a:rPr lang="en-US" dirty="0"/>
              <a:t> pixels, Apr 2014-Mar 2017</a:t>
            </a:r>
          </a:p>
        </p:txBody>
      </p:sp>
      <p:sp>
        <p:nvSpPr>
          <p:cNvPr id="9" name="TextBox 8">
            <a:extLst>
              <a:ext uri="{FF2B5EF4-FFF2-40B4-BE49-F238E27FC236}">
                <a16:creationId xmlns:a16="http://schemas.microsoft.com/office/drawing/2014/main" id="{4B87E188-9036-514D-9423-19BDCC5D4532}"/>
              </a:ext>
            </a:extLst>
          </p:cNvPr>
          <p:cNvSpPr txBox="1"/>
          <p:nvPr/>
        </p:nvSpPr>
        <p:spPr>
          <a:xfrm>
            <a:off x="2065584" y="6145503"/>
            <a:ext cx="7760873" cy="369332"/>
          </a:xfrm>
          <a:prstGeom prst="rect">
            <a:avLst/>
          </a:prstGeom>
          <a:solidFill>
            <a:schemeClr val="bg1"/>
          </a:solidFill>
        </p:spPr>
        <p:txBody>
          <a:bodyPr wrap="square" rtlCol="0">
            <a:spAutoFit/>
          </a:bodyPr>
          <a:lstStyle/>
          <a:p>
            <a:pPr algn="ctr"/>
            <a:r>
              <a:rPr lang="en-US" b="1" i="1" dirty="0"/>
              <a:t>Color scale goes to higher values than on previous slides</a:t>
            </a:r>
            <a:endParaRPr lang="en-US" i="1" dirty="0"/>
          </a:p>
        </p:txBody>
      </p:sp>
    </p:spTree>
    <p:extLst>
      <p:ext uri="{BB962C8B-B14F-4D97-AF65-F5344CB8AC3E}">
        <p14:creationId xmlns:p14="http://schemas.microsoft.com/office/powerpoint/2010/main" val="38758260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TextBox 69">
            <a:extLst>
              <a:ext uri="{FF2B5EF4-FFF2-40B4-BE49-F238E27FC236}">
                <a16:creationId xmlns:a16="http://schemas.microsoft.com/office/drawing/2014/main" id="{84F6913E-ED30-D64B-AC6A-83CD4A5B9591}"/>
              </a:ext>
            </a:extLst>
          </p:cNvPr>
          <p:cNvSpPr txBox="1"/>
          <p:nvPr/>
        </p:nvSpPr>
        <p:spPr>
          <a:xfrm>
            <a:off x="2475093" y="23736"/>
            <a:ext cx="9533958" cy="830997"/>
          </a:xfrm>
          <a:prstGeom prst="rect">
            <a:avLst/>
          </a:prstGeom>
          <a:noFill/>
        </p:spPr>
        <p:txBody>
          <a:bodyPr wrap="square" rtlCol="0">
            <a:spAutoFit/>
          </a:bodyPr>
          <a:lstStyle/>
          <a:p>
            <a:pPr algn="r"/>
            <a:r>
              <a:rPr lang="en-US" sz="2400" b="1" dirty="0"/>
              <a:t>Diagnosing Dominant Hydrometeor Type from GMI Measurements</a:t>
            </a:r>
          </a:p>
          <a:p>
            <a:pPr algn="r"/>
            <a:r>
              <a:rPr lang="en-US" sz="1200" b="1" dirty="0"/>
              <a:t>Daniel J. Cecil (NASA MSFC; </a:t>
            </a:r>
            <a:r>
              <a:rPr lang="en-US" sz="1200" b="1" dirty="0" err="1"/>
              <a:t>Daniel.J.Cecil@nasa.gov</a:t>
            </a:r>
            <a:r>
              <a:rPr lang="en-US" sz="1200" b="1" dirty="0"/>
              <a:t>)</a:t>
            </a:r>
          </a:p>
          <a:p>
            <a:pPr algn="r"/>
            <a:r>
              <a:rPr lang="en-US" sz="1200" b="1" dirty="0"/>
              <a:t>Michael Solomon (University of Alabama – Huntsville)</a:t>
            </a:r>
          </a:p>
        </p:txBody>
      </p:sp>
      <p:pic>
        <p:nvPicPr>
          <p:cNvPr id="33" name="Picture 32">
            <a:extLst>
              <a:ext uri="{FF2B5EF4-FFF2-40B4-BE49-F238E27FC236}">
                <a16:creationId xmlns:a16="http://schemas.microsoft.com/office/drawing/2014/main" id="{B01F6515-C006-454E-AD16-84923B511980}"/>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2" y="1354993"/>
            <a:ext cx="5946019" cy="4754878"/>
          </a:xfrm>
          <a:prstGeom prst="rect">
            <a:avLst/>
          </a:prstGeom>
        </p:spPr>
      </p:pic>
      <p:pic>
        <p:nvPicPr>
          <p:cNvPr id="34" name="Picture 33">
            <a:extLst>
              <a:ext uri="{FF2B5EF4-FFF2-40B4-BE49-F238E27FC236}">
                <a16:creationId xmlns:a16="http://schemas.microsoft.com/office/drawing/2014/main" id="{AF7D00D2-D33D-D645-926C-AEE14A3CA257}"/>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6096001" y="1395882"/>
            <a:ext cx="5943596" cy="4752940"/>
          </a:xfrm>
          <a:prstGeom prst="rect">
            <a:avLst/>
          </a:prstGeom>
        </p:spPr>
      </p:pic>
      <p:sp>
        <p:nvSpPr>
          <p:cNvPr id="29" name="TextBox 28">
            <a:extLst>
              <a:ext uri="{FF2B5EF4-FFF2-40B4-BE49-F238E27FC236}">
                <a16:creationId xmlns:a16="http://schemas.microsoft.com/office/drawing/2014/main" id="{F03E71B9-A0B6-A04B-BEE2-CCADAC598DF1}"/>
              </a:ext>
            </a:extLst>
          </p:cNvPr>
          <p:cNvSpPr txBox="1"/>
          <p:nvPr/>
        </p:nvSpPr>
        <p:spPr>
          <a:xfrm>
            <a:off x="227559" y="409352"/>
            <a:ext cx="8285505" cy="738664"/>
          </a:xfrm>
          <a:prstGeom prst="rect">
            <a:avLst/>
          </a:prstGeom>
          <a:noFill/>
        </p:spPr>
        <p:txBody>
          <a:bodyPr wrap="square" rtlCol="0">
            <a:spAutoFit/>
          </a:bodyPr>
          <a:lstStyle/>
          <a:p>
            <a:r>
              <a:rPr lang="en-US" sz="1400" dirty="0"/>
              <a:t>Using our new lookup tables, we can accumulate global statistics about how often the different hydrometeor types are found.  In all cases, </a:t>
            </a:r>
            <a:r>
              <a:rPr lang="en-US" sz="1400" i="1" dirty="0"/>
              <a:t>we normalize the lookup table output by the GPROF Probability Of Precipitation and eliminate any pixels with 2-m surface temperature below 5° C (to screen out surface snow/ice artifacts).</a:t>
            </a:r>
          </a:p>
        </p:txBody>
      </p:sp>
      <p:sp>
        <p:nvSpPr>
          <p:cNvPr id="64" name="TextBox 63">
            <a:extLst>
              <a:ext uri="{FF2B5EF4-FFF2-40B4-BE49-F238E27FC236}">
                <a16:creationId xmlns:a16="http://schemas.microsoft.com/office/drawing/2014/main" id="{9C19BDBC-6645-3B46-BF3E-79686676BEAD}"/>
              </a:ext>
            </a:extLst>
          </p:cNvPr>
          <p:cNvSpPr txBox="1"/>
          <p:nvPr/>
        </p:nvSpPr>
        <p:spPr>
          <a:xfrm>
            <a:off x="3104350" y="1102757"/>
            <a:ext cx="6554480" cy="369332"/>
          </a:xfrm>
          <a:prstGeom prst="rect">
            <a:avLst/>
          </a:prstGeom>
          <a:solidFill>
            <a:schemeClr val="bg1"/>
          </a:solidFill>
        </p:spPr>
        <p:txBody>
          <a:bodyPr wrap="square" rtlCol="0">
            <a:spAutoFit/>
          </a:bodyPr>
          <a:lstStyle/>
          <a:p>
            <a:pPr algn="ctr"/>
            <a:r>
              <a:rPr lang="en-US" b="1" dirty="0"/>
              <a:t>Liquid rain (no clear precipitation ice signature)</a:t>
            </a:r>
            <a:endParaRPr lang="en-US" dirty="0"/>
          </a:p>
        </p:txBody>
      </p:sp>
      <p:sp>
        <p:nvSpPr>
          <p:cNvPr id="5" name="TextBox 4">
            <a:extLst>
              <a:ext uri="{FF2B5EF4-FFF2-40B4-BE49-F238E27FC236}">
                <a16:creationId xmlns:a16="http://schemas.microsoft.com/office/drawing/2014/main" id="{6D7235CD-14AE-C14A-A3AB-30801D257966}"/>
              </a:ext>
            </a:extLst>
          </p:cNvPr>
          <p:cNvSpPr txBox="1"/>
          <p:nvPr/>
        </p:nvSpPr>
        <p:spPr>
          <a:xfrm>
            <a:off x="499463" y="1395882"/>
            <a:ext cx="4428494" cy="369332"/>
          </a:xfrm>
          <a:prstGeom prst="rect">
            <a:avLst/>
          </a:prstGeom>
          <a:solidFill>
            <a:schemeClr val="bg1"/>
          </a:solidFill>
        </p:spPr>
        <p:txBody>
          <a:bodyPr wrap="square" rtlCol="0">
            <a:spAutoFit/>
          </a:bodyPr>
          <a:lstStyle/>
          <a:p>
            <a:pPr algn="ctr"/>
            <a:r>
              <a:rPr lang="en-US" dirty="0"/>
              <a:t>%age of all pixels, Apr 2014-Mar 2017</a:t>
            </a:r>
          </a:p>
        </p:txBody>
      </p:sp>
      <p:sp>
        <p:nvSpPr>
          <p:cNvPr id="66" name="TextBox 65">
            <a:extLst>
              <a:ext uri="{FF2B5EF4-FFF2-40B4-BE49-F238E27FC236}">
                <a16:creationId xmlns:a16="http://schemas.microsoft.com/office/drawing/2014/main" id="{F43A87E0-2662-DA4F-845C-B7A483703D61}"/>
              </a:ext>
            </a:extLst>
          </p:cNvPr>
          <p:cNvSpPr txBox="1"/>
          <p:nvPr/>
        </p:nvSpPr>
        <p:spPr>
          <a:xfrm>
            <a:off x="6177963" y="1395882"/>
            <a:ext cx="5686933" cy="369332"/>
          </a:xfrm>
          <a:prstGeom prst="rect">
            <a:avLst/>
          </a:prstGeom>
          <a:solidFill>
            <a:schemeClr val="bg1"/>
          </a:solidFill>
        </p:spPr>
        <p:txBody>
          <a:bodyPr wrap="square" rtlCol="0">
            <a:spAutoFit/>
          </a:bodyPr>
          <a:lstStyle/>
          <a:p>
            <a:pPr algn="ctr"/>
            <a:r>
              <a:rPr lang="en-US" dirty="0"/>
              <a:t>Conditional %age of </a:t>
            </a:r>
            <a:r>
              <a:rPr lang="en-US" dirty="0" err="1"/>
              <a:t>precip</a:t>
            </a:r>
            <a:r>
              <a:rPr lang="en-US" dirty="0"/>
              <a:t> pixels, Apr 2014-Mar 2017</a:t>
            </a:r>
          </a:p>
        </p:txBody>
      </p:sp>
      <p:sp>
        <p:nvSpPr>
          <p:cNvPr id="9" name="TextBox 8">
            <a:extLst>
              <a:ext uri="{FF2B5EF4-FFF2-40B4-BE49-F238E27FC236}">
                <a16:creationId xmlns:a16="http://schemas.microsoft.com/office/drawing/2014/main" id="{4B87E188-9036-514D-9423-19BDCC5D4532}"/>
              </a:ext>
            </a:extLst>
          </p:cNvPr>
          <p:cNvSpPr txBox="1"/>
          <p:nvPr/>
        </p:nvSpPr>
        <p:spPr>
          <a:xfrm>
            <a:off x="2065584" y="6145503"/>
            <a:ext cx="7760873" cy="369332"/>
          </a:xfrm>
          <a:prstGeom prst="rect">
            <a:avLst/>
          </a:prstGeom>
          <a:solidFill>
            <a:schemeClr val="bg1"/>
          </a:solidFill>
        </p:spPr>
        <p:txBody>
          <a:bodyPr wrap="square" rtlCol="0">
            <a:spAutoFit/>
          </a:bodyPr>
          <a:lstStyle/>
          <a:p>
            <a:pPr algn="ctr"/>
            <a:r>
              <a:rPr lang="en-US" b="1" i="1" dirty="0"/>
              <a:t>Color scale goes to higher values than on previous slides</a:t>
            </a:r>
            <a:endParaRPr lang="en-US" i="1" dirty="0"/>
          </a:p>
        </p:txBody>
      </p:sp>
    </p:spTree>
    <p:extLst>
      <p:ext uri="{BB962C8B-B14F-4D97-AF65-F5344CB8AC3E}">
        <p14:creationId xmlns:p14="http://schemas.microsoft.com/office/powerpoint/2010/main" val="31296071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TextBox 69">
            <a:extLst>
              <a:ext uri="{FF2B5EF4-FFF2-40B4-BE49-F238E27FC236}">
                <a16:creationId xmlns:a16="http://schemas.microsoft.com/office/drawing/2014/main" id="{84F6913E-ED30-D64B-AC6A-83CD4A5B9591}"/>
              </a:ext>
            </a:extLst>
          </p:cNvPr>
          <p:cNvSpPr txBox="1"/>
          <p:nvPr/>
        </p:nvSpPr>
        <p:spPr>
          <a:xfrm>
            <a:off x="1319078" y="-31175"/>
            <a:ext cx="9533958" cy="830997"/>
          </a:xfrm>
          <a:prstGeom prst="rect">
            <a:avLst/>
          </a:prstGeom>
          <a:noFill/>
        </p:spPr>
        <p:txBody>
          <a:bodyPr wrap="square" rtlCol="0">
            <a:spAutoFit/>
          </a:bodyPr>
          <a:lstStyle/>
          <a:p>
            <a:pPr algn="ctr"/>
            <a:r>
              <a:rPr lang="en-US" sz="2400" b="1" dirty="0"/>
              <a:t>Diagnosing Dominant Hydrometeor Type from GMI Measurements</a:t>
            </a:r>
          </a:p>
          <a:p>
            <a:pPr algn="ctr"/>
            <a:r>
              <a:rPr lang="en-US" sz="1200" b="1" dirty="0"/>
              <a:t>Daniel J. Cecil (NASA MSFC; </a:t>
            </a:r>
            <a:r>
              <a:rPr lang="en-US" sz="1200" b="1" dirty="0" err="1"/>
              <a:t>Daniel.J.Cecil@nasa.gov</a:t>
            </a:r>
            <a:r>
              <a:rPr lang="en-US" sz="1200" b="1" dirty="0"/>
              <a:t>)</a:t>
            </a:r>
          </a:p>
          <a:p>
            <a:pPr algn="ctr"/>
            <a:r>
              <a:rPr lang="en-US" sz="1200" b="1" dirty="0"/>
              <a:t>Michael Solomon (University of Alabama – Huntsville)</a:t>
            </a:r>
          </a:p>
        </p:txBody>
      </p:sp>
      <p:sp>
        <p:nvSpPr>
          <p:cNvPr id="75" name="TextBox 74">
            <a:extLst>
              <a:ext uri="{FF2B5EF4-FFF2-40B4-BE49-F238E27FC236}">
                <a16:creationId xmlns:a16="http://schemas.microsoft.com/office/drawing/2014/main" id="{1E0D2F7D-A249-AE4D-97FB-1C96CD7F46D1}"/>
              </a:ext>
            </a:extLst>
          </p:cNvPr>
          <p:cNvSpPr txBox="1"/>
          <p:nvPr/>
        </p:nvSpPr>
        <p:spPr>
          <a:xfrm>
            <a:off x="8122508" y="-12887"/>
            <a:ext cx="4000175" cy="830997"/>
          </a:xfrm>
          <a:prstGeom prst="rect">
            <a:avLst/>
          </a:prstGeom>
          <a:noFill/>
        </p:spPr>
        <p:txBody>
          <a:bodyPr wrap="square" rtlCol="0">
            <a:spAutoFit/>
          </a:bodyPr>
          <a:lstStyle/>
          <a:p>
            <a:pPr algn="r"/>
            <a:r>
              <a:rPr lang="en-US" sz="1200" b="1" dirty="0">
                <a:solidFill>
                  <a:srgbClr val="FF0000"/>
                </a:solidFill>
              </a:rPr>
              <a:t>Red = Hail</a:t>
            </a:r>
          </a:p>
          <a:p>
            <a:pPr algn="r"/>
            <a:r>
              <a:rPr lang="en-US" sz="1200" b="1" dirty="0">
                <a:solidFill>
                  <a:srgbClr val="0432FF"/>
                </a:solidFill>
              </a:rPr>
              <a:t>Blue = Graupel</a:t>
            </a:r>
          </a:p>
          <a:p>
            <a:pPr algn="r"/>
            <a:r>
              <a:rPr lang="en-US" sz="1200" b="1" dirty="0">
                <a:solidFill>
                  <a:srgbClr val="00FA00"/>
                </a:solidFill>
              </a:rPr>
              <a:t>Green = Other </a:t>
            </a:r>
            <a:r>
              <a:rPr lang="en-US" sz="1200" b="1" dirty="0" err="1">
                <a:solidFill>
                  <a:srgbClr val="00FA00"/>
                </a:solidFill>
              </a:rPr>
              <a:t>Precip</a:t>
            </a:r>
            <a:endParaRPr lang="en-US" sz="1200" b="1" dirty="0">
              <a:solidFill>
                <a:srgbClr val="00FA00"/>
              </a:solidFill>
            </a:endParaRPr>
          </a:p>
          <a:p>
            <a:pPr algn="r"/>
            <a:r>
              <a:rPr lang="en-US" sz="1200" b="1" i="1" dirty="0">
                <a:solidFill>
                  <a:srgbClr val="AB33A0"/>
                </a:solidFill>
              </a:rPr>
              <a:t>(intermediate shades like purple are a mix of  probabilities)</a:t>
            </a:r>
          </a:p>
        </p:txBody>
      </p:sp>
      <p:sp>
        <p:nvSpPr>
          <p:cNvPr id="29" name="TextBox 28">
            <a:extLst>
              <a:ext uri="{FF2B5EF4-FFF2-40B4-BE49-F238E27FC236}">
                <a16:creationId xmlns:a16="http://schemas.microsoft.com/office/drawing/2014/main" id="{F03E71B9-A0B6-A04B-BEE2-CCADAC598DF1}"/>
              </a:ext>
            </a:extLst>
          </p:cNvPr>
          <p:cNvSpPr txBox="1"/>
          <p:nvPr/>
        </p:nvSpPr>
        <p:spPr>
          <a:xfrm>
            <a:off x="188436" y="445169"/>
            <a:ext cx="2210536" cy="4832092"/>
          </a:xfrm>
          <a:prstGeom prst="rect">
            <a:avLst/>
          </a:prstGeom>
          <a:noFill/>
        </p:spPr>
        <p:txBody>
          <a:bodyPr wrap="square" rtlCol="0">
            <a:spAutoFit/>
          </a:bodyPr>
          <a:lstStyle/>
          <a:p>
            <a:r>
              <a:rPr lang="en-US" sz="1400" b="1" i="1" dirty="0"/>
              <a:t>More examples from individual cases</a:t>
            </a:r>
          </a:p>
          <a:p>
            <a:endParaRPr lang="en-US" sz="1400" dirty="0"/>
          </a:p>
          <a:p>
            <a:r>
              <a:rPr lang="en-US" sz="1400" dirty="0"/>
              <a:t>Using our new lookup tables, we can map hydrometeor types for individual  storms. The assigned hydrometeor type is interpreted as the largest / most dense ice particle type present in the vertical column, or otherwise as liquid rain.</a:t>
            </a:r>
          </a:p>
          <a:p>
            <a:endParaRPr lang="en-US" sz="1400" dirty="0"/>
          </a:p>
          <a:p>
            <a:r>
              <a:rPr lang="en-US" sz="1400" i="1" dirty="0"/>
              <a:t>In all cases, we normalize the lookup table output by the GPROF Probability Of Precipitation.  </a:t>
            </a:r>
          </a:p>
          <a:p>
            <a:endParaRPr lang="en-US" sz="1400" dirty="0"/>
          </a:p>
          <a:p>
            <a:r>
              <a:rPr lang="en-US" sz="1400" dirty="0"/>
              <a:t>A dark shade represents a very low Probability of Precipitation from GPROF.</a:t>
            </a:r>
          </a:p>
        </p:txBody>
      </p:sp>
      <p:cxnSp>
        <p:nvCxnSpPr>
          <p:cNvPr id="95" name="Straight Connector 94">
            <a:extLst>
              <a:ext uri="{FF2B5EF4-FFF2-40B4-BE49-F238E27FC236}">
                <a16:creationId xmlns:a16="http://schemas.microsoft.com/office/drawing/2014/main" id="{CDBDDDAA-616A-7B49-9C29-067A9F46D9A8}"/>
              </a:ext>
            </a:extLst>
          </p:cNvPr>
          <p:cNvCxnSpPr>
            <a:cxnSpLocks/>
          </p:cNvCxnSpPr>
          <p:nvPr/>
        </p:nvCxnSpPr>
        <p:spPr>
          <a:xfrm>
            <a:off x="2425911" y="848520"/>
            <a:ext cx="2947" cy="3782410"/>
          </a:xfrm>
          <a:prstGeom prst="line">
            <a:avLst/>
          </a:prstGeom>
        </p:spPr>
        <p:style>
          <a:lnRef idx="1">
            <a:schemeClr val="accent1"/>
          </a:lnRef>
          <a:fillRef idx="0">
            <a:schemeClr val="accent1"/>
          </a:fillRef>
          <a:effectRef idx="0">
            <a:schemeClr val="accent1"/>
          </a:effectRef>
          <a:fontRef idx="minor">
            <a:schemeClr val="tx1"/>
          </a:fontRef>
        </p:style>
      </p:cxnSp>
      <p:pic>
        <p:nvPicPr>
          <p:cNvPr id="22" name="Content Placeholder 4">
            <a:extLst>
              <a:ext uri="{FF2B5EF4-FFF2-40B4-BE49-F238E27FC236}">
                <a16:creationId xmlns:a16="http://schemas.microsoft.com/office/drawing/2014/main" id="{D32FA77A-3F9E-1547-A773-DB263C2EF2EF}"/>
              </a:ext>
            </a:extLst>
          </p:cNvPr>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2600186" y="1424737"/>
            <a:ext cx="9103980" cy="4572000"/>
          </a:xfrm>
        </p:spPr>
      </p:pic>
      <p:sp>
        <p:nvSpPr>
          <p:cNvPr id="2" name="TextBox 1">
            <a:extLst>
              <a:ext uri="{FF2B5EF4-FFF2-40B4-BE49-F238E27FC236}">
                <a16:creationId xmlns:a16="http://schemas.microsoft.com/office/drawing/2014/main" id="{E654CA8F-F53A-DA4B-926A-06D053872743}"/>
              </a:ext>
            </a:extLst>
          </p:cNvPr>
          <p:cNvSpPr txBox="1"/>
          <p:nvPr/>
        </p:nvSpPr>
        <p:spPr>
          <a:xfrm>
            <a:off x="2780675" y="1026826"/>
            <a:ext cx="7075358" cy="369332"/>
          </a:xfrm>
          <a:prstGeom prst="rect">
            <a:avLst/>
          </a:prstGeom>
          <a:noFill/>
        </p:spPr>
        <p:txBody>
          <a:bodyPr wrap="square" rtlCol="0">
            <a:spAutoFit/>
          </a:bodyPr>
          <a:lstStyle/>
          <a:p>
            <a:r>
              <a:rPr lang="en-US" b="1" dirty="0"/>
              <a:t>East Pacific ITCZ</a:t>
            </a:r>
          </a:p>
        </p:txBody>
      </p:sp>
      <p:sp>
        <p:nvSpPr>
          <p:cNvPr id="3" name="TextBox 2">
            <a:extLst>
              <a:ext uri="{FF2B5EF4-FFF2-40B4-BE49-F238E27FC236}">
                <a16:creationId xmlns:a16="http://schemas.microsoft.com/office/drawing/2014/main" id="{AF177BC1-A7E8-7A42-B31F-3A27A7149871}"/>
              </a:ext>
            </a:extLst>
          </p:cNvPr>
          <p:cNvSpPr txBox="1"/>
          <p:nvPr/>
        </p:nvSpPr>
        <p:spPr>
          <a:xfrm>
            <a:off x="7819569" y="3402768"/>
            <a:ext cx="4000175" cy="2513509"/>
          </a:xfrm>
          <a:prstGeom prst="rect">
            <a:avLst/>
          </a:prstGeom>
          <a:noFill/>
        </p:spPr>
        <p:txBody>
          <a:bodyPr wrap="square" rtlCol="0">
            <a:spAutoFit/>
          </a:bodyPr>
          <a:lstStyle/>
          <a:p>
            <a:pPr marL="285750" indent="-285750">
              <a:spcAft>
                <a:spcPts val="800"/>
              </a:spcAft>
              <a:buFont typeface="Arial" panose="020B0604020202020204" pitchFamily="34" charset="0"/>
              <a:buChar char="•"/>
            </a:pPr>
            <a:r>
              <a:rPr lang="en-US" b="1" dirty="0" err="1"/>
              <a:t>Precip</a:t>
            </a:r>
            <a:r>
              <a:rPr lang="en-US" b="1" dirty="0"/>
              <a:t> is very frequent here</a:t>
            </a:r>
          </a:p>
          <a:p>
            <a:pPr marL="285750" indent="-285750">
              <a:spcAft>
                <a:spcPts val="800"/>
              </a:spcAft>
              <a:buFont typeface="Arial" panose="020B0604020202020204" pitchFamily="34" charset="0"/>
              <a:buChar char="•"/>
            </a:pPr>
            <a:r>
              <a:rPr lang="en-US" dirty="0"/>
              <a:t>Mostly identified as Graupel, Snow / Other Ice, and Liquid Rain</a:t>
            </a:r>
          </a:p>
          <a:p>
            <a:pPr marL="285750" indent="-285750">
              <a:spcAft>
                <a:spcPts val="800"/>
              </a:spcAft>
              <a:buFont typeface="Arial" panose="020B0604020202020204" pitchFamily="34" charset="0"/>
              <a:buChar char="•"/>
            </a:pPr>
            <a:r>
              <a:rPr lang="en-US" i="1" dirty="0"/>
              <a:t>Low probabilities of Hail in the convective cores, but repeated non-zero probabilities in the frequent </a:t>
            </a:r>
            <a:r>
              <a:rPr lang="en-US" i="1" dirty="0" err="1"/>
              <a:t>precip</a:t>
            </a:r>
            <a:r>
              <a:rPr lang="en-US" i="1" dirty="0"/>
              <a:t> events add up when accumulating all orbits</a:t>
            </a:r>
          </a:p>
        </p:txBody>
      </p:sp>
    </p:spTree>
    <p:extLst>
      <p:ext uri="{BB962C8B-B14F-4D97-AF65-F5344CB8AC3E}">
        <p14:creationId xmlns:p14="http://schemas.microsoft.com/office/powerpoint/2010/main" val="40650514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4">
            <a:extLst>
              <a:ext uri="{FF2B5EF4-FFF2-40B4-BE49-F238E27FC236}">
                <a16:creationId xmlns:a16="http://schemas.microsoft.com/office/drawing/2014/main" id="{F83150AF-33B7-3246-9E35-84AB2E7D0ED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596896" y="1426464"/>
            <a:ext cx="9144000" cy="4472126"/>
          </a:xfrm>
          <a:prstGeom prst="rect">
            <a:avLst/>
          </a:prstGeom>
        </p:spPr>
      </p:pic>
      <p:sp>
        <p:nvSpPr>
          <p:cNvPr id="70" name="TextBox 69">
            <a:extLst>
              <a:ext uri="{FF2B5EF4-FFF2-40B4-BE49-F238E27FC236}">
                <a16:creationId xmlns:a16="http://schemas.microsoft.com/office/drawing/2014/main" id="{84F6913E-ED30-D64B-AC6A-83CD4A5B9591}"/>
              </a:ext>
            </a:extLst>
          </p:cNvPr>
          <p:cNvSpPr txBox="1"/>
          <p:nvPr/>
        </p:nvSpPr>
        <p:spPr>
          <a:xfrm>
            <a:off x="1319078" y="-31175"/>
            <a:ext cx="9533958" cy="830997"/>
          </a:xfrm>
          <a:prstGeom prst="rect">
            <a:avLst/>
          </a:prstGeom>
          <a:noFill/>
        </p:spPr>
        <p:txBody>
          <a:bodyPr wrap="square" rtlCol="0">
            <a:spAutoFit/>
          </a:bodyPr>
          <a:lstStyle/>
          <a:p>
            <a:pPr algn="ctr"/>
            <a:r>
              <a:rPr lang="en-US" sz="2400" b="1" dirty="0"/>
              <a:t>Diagnosing Dominant Hydrometeor Type from GMI Measurements</a:t>
            </a:r>
          </a:p>
          <a:p>
            <a:pPr algn="ctr"/>
            <a:r>
              <a:rPr lang="en-US" sz="1200" b="1" dirty="0"/>
              <a:t>Daniel J. Cecil (NASA MSFC; </a:t>
            </a:r>
            <a:r>
              <a:rPr lang="en-US" sz="1200" b="1" dirty="0" err="1"/>
              <a:t>Daniel.J.Cecil@nasa.gov</a:t>
            </a:r>
            <a:r>
              <a:rPr lang="en-US" sz="1200" b="1" dirty="0"/>
              <a:t>)</a:t>
            </a:r>
          </a:p>
          <a:p>
            <a:pPr algn="ctr"/>
            <a:r>
              <a:rPr lang="en-US" sz="1200" b="1" dirty="0"/>
              <a:t>Michael Solomon (University of Alabama – Huntsville)</a:t>
            </a:r>
          </a:p>
        </p:txBody>
      </p:sp>
      <p:sp>
        <p:nvSpPr>
          <p:cNvPr id="75" name="TextBox 74">
            <a:extLst>
              <a:ext uri="{FF2B5EF4-FFF2-40B4-BE49-F238E27FC236}">
                <a16:creationId xmlns:a16="http://schemas.microsoft.com/office/drawing/2014/main" id="{1E0D2F7D-A249-AE4D-97FB-1C96CD7F46D1}"/>
              </a:ext>
            </a:extLst>
          </p:cNvPr>
          <p:cNvSpPr txBox="1"/>
          <p:nvPr/>
        </p:nvSpPr>
        <p:spPr>
          <a:xfrm>
            <a:off x="8122508" y="-12887"/>
            <a:ext cx="4000175" cy="830997"/>
          </a:xfrm>
          <a:prstGeom prst="rect">
            <a:avLst/>
          </a:prstGeom>
          <a:noFill/>
        </p:spPr>
        <p:txBody>
          <a:bodyPr wrap="square" rtlCol="0">
            <a:spAutoFit/>
          </a:bodyPr>
          <a:lstStyle/>
          <a:p>
            <a:pPr algn="r"/>
            <a:r>
              <a:rPr lang="en-US" sz="1200" b="1" dirty="0">
                <a:solidFill>
                  <a:srgbClr val="FF0000"/>
                </a:solidFill>
              </a:rPr>
              <a:t>Red = Hail</a:t>
            </a:r>
          </a:p>
          <a:p>
            <a:pPr algn="r"/>
            <a:r>
              <a:rPr lang="en-US" sz="1200" b="1" dirty="0">
                <a:solidFill>
                  <a:srgbClr val="0432FF"/>
                </a:solidFill>
              </a:rPr>
              <a:t>Blue = Graupel</a:t>
            </a:r>
          </a:p>
          <a:p>
            <a:pPr algn="r"/>
            <a:r>
              <a:rPr lang="en-US" sz="1200" b="1" dirty="0">
                <a:solidFill>
                  <a:srgbClr val="00FA00"/>
                </a:solidFill>
              </a:rPr>
              <a:t>Green = Other </a:t>
            </a:r>
            <a:r>
              <a:rPr lang="en-US" sz="1200" b="1" dirty="0" err="1">
                <a:solidFill>
                  <a:srgbClr val="00FA00"/>
                </a:solidFill>
              </a:rPr>
              <a:t>Precip</a:t>
            </a:r>
            <a:endParaRPr lang="en-US" sz="1200" b="1" dirty="0">
              <a:solidFill>
                <a:srgbClr val="00FA00"/>
              </a:solidFill>
            </a:endParaRPr>
          </a:p>
          <a:p>
            <a:pPr algn="r"/>
            <a:r>
              <a:rPr lang="en-US" sz="1200" b="1" i="1" dirty="0">
                <a:solidFill>
                  <a:srgbClr val="AB33A0"/>
                </a:solidFill>
              </a:rPr>
              <a:t>(intermediate shades like purple are a mix of  probabilities)</a:t>
            </a:r>
          </a:p>
        </p:txBody>
      </p:sp>
      <p:sp>
        <p:nvSpPr>
          <p:cNvPr id="29" name="TextBox 28">
            <a:extLst>
              <a:ext uri="{FF2B5EF4-FFF2-40B4-BE49-F238E27FC236}">
                <a16:creationId xmlns:a16="http://schemas.microsoft.com/office/drawing/2014/main" id="{F03E71B9-A0B6-A04B-BEE2-CCADAC598DF1}"/>
              </a:ext>
            </a:extLst>
          </p:cNvPr>
          <p:cNvSpPr txBox="1"/>
          <p:nvPr/>
        </p:nvSpPr>
        <p:spPr>
          <a:xfrm>
            <a:off x="188436" y="445169"/>
            <a:ext cx="2210536" cy="4832092"/>
          </a:xfrm>
          <a:prstGeom prst="rect">
            <a:avLst/>
          </a:prstGeom>
          <a:noFill/>
        </p:spPr>
        <p:txBody>
          <a:bodyPr wrap="square" rtlCol="0">
            <a:spAutoFit/>
          </a:bodyPr>
          <a:lstStyle/>
          <a:p>
            <a:r>
              <a:rPr lang="en-US" sz="1400" b="1" i="1" dirty="0"/>
              <a:t>More examples from individual cases</a:t>
            </a:r>
          </a:p>
          <a:p>
            <a:endParaRPr lang="en-US" sz="1400" dirty="0"/>
          </a:p>
          <a:p>
            <a:r>
              <a:rPr lang="en-US" sz="1400" dirty="0"/>
              <a:t>Using our new lookup tables, we can map hydrometeor types for individual  storms. The assigned hydrometeor type is interpreted as the largest / most dense ice particle type present in the vertical column, or otherwise as liquid rain.</a:t>
            </a:r>
          </a:p>
          <a:p>
            <a:endParaRPr lang="en-US" sz="1400" dirty="0"/>
          </a:p>
          <a:p>
            <a:r>
              <a:rPr lang="en-US" sz="1400" i="1" dirty="0"/>
              <a:t>In all cases, we normalize the lookup table output by the GPROF Probability Of Precipitation.  </a:t>
            </a:r>
          </a:p>
          <a:p>
            <a:endParaRPr lang="en-US" sz="1400" dirty="0"/>
          </a:p>
          <a:p>
            <a:r>
              <a:rPr lang="en-US" sz="1400" dirty="0"/>
              <a:t>A dark shade represents a very low Probability of Precipitation from GPROF.</a:t>
            </a:r>
          </a:p>
        </p:txBody>
      </p:sp>
      <p:cxnSp>
        <p:nvCxnSpPr>
          <p:cNvPr id="95" name="Straight Connector 94">
            <a:extLst>
              <a:ext uri="{FF2B5EF4-FFF2-40B4-BE49-F238E27FC236}">
                <a16:creationId xmlns:a16="http://schemas.microsoft.com/office/drawing/2014/main" id="{CDBDDDAA-616A-7B49-9C29-067A9F46D9A8}"/>
              </a:ext>
            </a:extLst>
          </p:cNvPr>
          <p:cNvCxnSpPr>
            <a:cxnSpLocks/>
          </p:cNvCxnSpPr>
          <p:nvPr/>
        </p:nvCxnSpPr>
        <p:spPr>
          <a:xfrm>
            <a:off x="2425911" y="848520"/>
            <a:ext cx="2947" cy="3782410"/>
          </a:xfrm>
          <a:prstGeom prst="line">
            <a:avLst/>
          </a:prstGeom>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E654CA8F-F53A-DA4B-926A-06D053872743}"/>
              </a:ext>
            </a:extLst>
          </p:cNvPr>
          <p:cNvSpPr txBox="1"/>
          <p:nvPr/>
        </p:nvSpPr>
        <p:spPr>
          <a:xfrm>
            <a:off x="2780675" y="1026826"/>
            <a:ext cx="7075358" cy="369332"/>
          </a:xfrm>
          <a:prstGeom prst="rect">
            <a:avLst/>
          </a:prstGeom>
          <a:noFill/>
        </p:spPr>
        <p:txBody>
          <a:bodyPr wrap="square" rtlCol="0">
            <a:spAutoFit/>
          </a:bodyPr>
          <a:lstStyle/>
          <a:p>
            <a:r>
              <a:rPr lang="en-US" b="1" dirty="0"/>
              <a:t>Gulf of Panama / Panama Bight</a:t>
            </a:r>
          </a:p>
        </p:txBody>
      </p:sp>
      <p:sp>
        <p:nvSpPr>
          <p:cNvPr id="3" name="TextBox 2">
            <a:extLst>
              <a:ext uri="{FF2B5EF4-FFF2-40B4-BE49-F238E27FC236}">
                <a16:creationId xmlns:a16="http://schemas.microsoft.com/office/drawing/2014/main" id="{AF177BC1-A7E8-7A42-B31F-3A27A7149871}"/>
              </a:ext>
            </a:extLst>
          </p:cNvPr>
          <p:cNvSpPr txBox="1"/>
          <p:nvPr/>
        </p:nvSpPr>
        <p:spPr>
          <a:xfrm>
            <a:off x="2455798" y="3429000"/>
            <a:ext cx="3180764" cy="2133918"/>
          </a:xfrm>
          <a:prstGeom prst="rect">
            <a:avLst/>
          </a:prstGeom>
          <a:noFill/>
        </p:spPr>
        <p:txBody>
          <a:bodyPr wrap="square" rtlCol="0">
            <a:spAutoFit/>
          </a:bodyPr>
          <a:lstStyle/>
          <a:p>
            <a:pPr marL="285750" indent="-285750">
              <a:spcAft>
                <a:spcPts val="800"/>
              </a:spcAft>
              <a:buFont typeface="Arial" panose="020B0604020202020204" pitchFamily="34" charset="0"/>
              <a:buChar char="•"/>
            </a:pPr>
            <a:r>
              <a:rPr lang="en-US" b="1" dirty="0"/>
              <a:t>Stronger convection here gives more robust hail signature</a:t>
            </a:r>
          </a:p>
          <a:p>
            <a:pPr marL="285750" indent="-285750">
              <a:spcAft>
                <a:spcPts val="800"/>
              </a:spcAft>
              <a:buFont typeface="Arial" panose="020B0604020202020204" pitchFamily="34" charset="0"/>
              <a:buChar char="•"/>
            </a:pPr>
            <a:r>
              <a:rPr lang="en-US" dirty="0"/>
              <a:t>This does not mean hail reaching the surface, but likely small hail aloft that melts while falling</a:t>
            </a:r>
          </a:p>
        </p:txBody>
      </p:sp>
    </p:spTree>
    <p:extLst>
      <p:ext uri="{BB962C8B-B14F-4D97-AF65-F5344CB8AC3E}">
        <p14:creationId xmlns:p14="http://schemas.microsoft.com/office/powerpoint/2010/main" val="28331851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4">
            <a:extLst>
              <a:ext uri="{FF2B5EF4-FFF2-40B4-BE49-F238E27FC236}">
                <a16:creationId xmlns:a16="http://schemas.microsoft.com/office/drawing/2014/main" id="{79A17533-0023-F341-BA41-816F38E519B5}"/>
              </a:ext>
            </a:extLst>
          </p:cNvPr>
          <p:cNvPicPr>
            <a:picLocks noGrp="1"/>
          </p:cNvPicPr>
          <p:nvPr>
            <p:ph idx="1"/>
          </p:nvPr>
        </p:nvPicPr>
        <p:blipFill>
          <a:blip r:embed="rId3">
            <a:extLst>
              <a:ext uri="{28A0092B-C50C-407E-A947-70E740481C1C}">
                <a14:useLocalDpi xmlns:a14="http://schemas.microsoft.com/office/drawing/2010/main"/>
              </a:ext>
            </a:extLst>
          </a:blip>
          <a:stretch>
            <a:fillRect/>
          </a:stretch>
        </p:blipFill>
        <p:spPr>
          <a:xfrm>
            <a:off x="2780675" y="1026826"/>
            <a:ext cx="2926080" cy="4570850"/>
          </a:xfrm>
        </p:spPr>
      </p:pic>
      <p:sp>
        <p:nvSpPr>
          <p:cNvPr id="70" name="TextBox 69">
            <a:extLst>
              <a:ext uri="{FF2B5EF4-FFF2-40B4-BE49-F238E27FC236}">
                <a16:creationId xmlns:a16="http://schemas.microsoft.com/office/drawing/2014/main" id="{84F6913E-ED30-D64B-AC6A-83CD4A5B9591}"/>
              </a:ext>
            </a:extLst>
          </p:cNvPr>
          <p:cNvSpPr txBox="1"/>
          <p:nvPr/>
        </p:nvSpPr>
        <p:spPr>
          <a:xfrm>
            <a:off x="1319078" y="-31175"/>
            <a:ext cx="9533958" cy="830997"/>
          </a:xfrm>
          <a:prstGeom prst="rect">
            <a:avLst/>
          </a:prstGeom>
          <a:noFill/>
        </p:spPr>
        <p:txBody>
          <a:bodyPr wrap="square" rtlCol="0">
            <a:spAutoFit/>
          </a:bodyPr>
          <a:lstStyle/>
          <a:p>
            <a:pPr algn="ctr"/>
            <a:r>
              <a:rPr lang="en-US" sz="2400" b="1" dirty="0"/>
              <a:t>Diagnosing Dominant Hydrometeor Type from GMI Measurements</a:t>
            </a:r>
          </a:p>
          <a:p>
            <a:pPr algn="ctr"/>
            <a:r>
              <a:rPr lang="en-US" sz="1200" b="1" dirty="0"/>
              <a:t>Daniel J. Cecil (NASA MSFC; </a:t>
            </a:r>
            <a:r>
              <a:rPr lang="en-US" sz="1200" b="1" dirty="0" err="1"/>
              <a:t>Daniel.J.Cecil@nasa.gov</a:t>
            </a:r>
            <a:r>
              <a:rPr lang="en-US" sz="1200" b="1" dirty="0"/>
              <a:t>)</a:t>
            </a:r>
          </a:p>
          <a:p>
            <a:pPr algn="ctr"/>
            <a:r>
              <a:rPr lang="en-US" sz="1200" b="1" dirty="0"/>
              <a:t>Michael Solomon (University of Alabama – Huntsville)</a:t>
            </a:r>
          </a:p>
        </p:txBody>
      </p:sp>
      <p:sp>
        <p:nvSpPr>
          <p:cNvPr id="75" name="TextBox 74">
            <a:extLst>
              <a:ext uri="{FF2B5EF4-FFF2-40B4-BE49-F238E27FC236}">
                <a16:creationId xmlns:a16="http://schemas.microsoft.com/office/drawing/2014/main" id="{1E0D2F7D-A249-AE4D-97FB-1C96CD7F46D1}"/>
              </a:ext>
            </a:extLst>
          </p:cNvPr>
          <p:cNvSpPr txBox="1"/>
          <p:nvPr/>
        </p:nvSpPr>
        <p:spPr>
          <a:xfrm>
            <a:off x="8122508" y="-12887"/>
            <a:ext cx="4000175" cy="830997"/>
          </a:xfrm>
          <a:prstGeom prst="rect">
            <a:avLst/>
          </a:prstGeom>
          <a:noFill/>
        </p:spPr>
        <p:txBody>
          <a:bodyPr wrap="square" rtlCol="0">
            <a:spAutoFit/>
          </a:bodyPr>
          <a:lstStyle/>
          <a:p>
            <a:pPr algn="r"/>
            <a:r>
              <a:rPr lang="en-US" sz="1200" b="1" dirty="0">
                <a:solidFill>
                  <a:srgbClr val="FF0000"/>
                </a:solidFill>
              </a:rPr>
              <a:t>Red = Hail</a:t>
            </a:r>
          </a:p>
          <a:p>
            <a:pPr algn="r"/>
            <a:r>
              <a:rPr lang="en-US" sz="1200" b="1" dirty="0">
                <a:solidFill>
                  <a:srgbClr val="0432FF"/>
                </a:solidFill>
              </a:rPr>
              <a:t>Blue = Graupel</a:t>
            </a:r>
          </a:p>
          <a:p>
            <a:pPr algn="r"/>
            <a:r>
              <a:rPr lang="en-US" sz="1200" b="1" dirty="0">
                <a:solidFill>
                  <a:srgbClr val="00FA00"/>
                </a:solidFill>
              </a:rPr>
              <a:t>Green = Other </a:t>
            </a:r>
            <a:r>
              <a:rPr lang="en-US" sz="1200" b="1" dirty="0" err="1">
                <a:solidFill>
                  <a:srgbClr val="00FA00"/>
                </a:solidFill>
              </a:rPr>
              <a:t>Precip</a:t>
            </a:r>
            <a:endParaRPr lang="en-US" sz="1200" b="1" dirty="0">
              <a:solidFill>
                <a:srgbClr val="00FA00"/>
              </a:solidFill>
            </a:endParaRPr>
          </a:p>
          <a:p>
            <a:pPr algn="r"/>
            <a:r>
              <a:rPr lang="en-US" sz="1200" b="1" i="1" dirty="0">
                <a:solidFill>
                  <a:srgbClr val="AB33A0"/>
                </a:solidFill>
              </a:rPr>
              <a:t>(intermediate shades like purple are a mix of  probabilities)</a:t>
            </a:r>
          </a:p>
        </p:txBody>
      </p:sp>
      <p:sp>
        <p:nvSpPr>
          <p:cNvPr id="29" name="TextBox 28">
            <a:extLst>
              <a:ext uri="{FF2B5EF4-FFF2-40B4-BE49-F238E27FC236}">
                <a16:creationId xmlns:a16="http://schemas.microsoft.com/office/drawing/2014/main" id="{F03E71B9-A0B6-A04B-BEE2-CCADAC598DF1}"/>
              </a:ext>
            </a:extLst>
          </p:cNvPr>
          <p:cNvSpPr txBox="1"/>
          <p:nvPr/>
        </p:nvSpPr>
        <p:spPr>
          <a:xfrm>
            <a:off x="188436" y="445169"/>
            <a:ext cx="2210536" cy="4832092"/>
          </a:xfrm>
          <a:prstGeom prst="rect">
            <a:avLst/>
          </a:prstGeom>
          <a:noFill/>
        </p:spPr>
        <p:txBody>
          <a:bodyPr wrap="square" rtlCol="0">
            <a:spAutoFit/>
          </a:bodyPr>
          <a:lstStyle/>
          <a:p>
            <a:r>
              <a:rPr lang="en-US" sz="1400" b="1" i="1" dirty="0"/>
              <a:t>More examples from individual cases</a:t>
            </a:r>
          </a:p>
          <a:p>
            <a:endParaRPr lang="en-US" sz="1400" dirty="0"/>
          </a:p>
          <a:p>
            <a:r>
              <a:rPr lang="en-US" sz="1400" dirty="0"/>
              <a:t>Using our new lookup tables, we can map hydrometeor types for individual  storms. The assigned hydrometeor type is interpreted as the largest / most dense ice particle type present in the vertical column, or otherwise as liquid rain.</a:t>
            </a:r>
          </a:p>
          <a:p>
            <a:endParaRPr lang="en-US" sz="1400" dirty="0"/>
          </a:p>
          <a:p>
            <a:r>
              <a:rPr lang="en-US" sz="1400" i="1" dirty="0"/>
              <a:t>In all cases, we normalize the lookup table output by the GPROF Probability Of Precipitation.  </a:t>
            </a:r>
          </a:p>
          <a:p>
            <a:endParaRPr lang="en-US" sz="1400" dirty="0"/>
          </a:p>
          <a:p>
            <a:r>
              <a:rPr lang="en-US" sz="1400" dirty="0"/>
              <a:t>A dark shade represents a very low Probability of Precipitation from GPROF.</a:t>
            </a:r>
          </a:p>
        </p:txBody>
      </p:sp>
      <p:cxnSp>
        <p:nvCxnSpPr>
          <p:cNvPr id="95" name="Straight Connector 94">
            <a:extLst>
              <a:ext uri="{FF2B5EF4-FFF2-40B4-BE49-F238E27FC236}">
                <a16:creationId xmlns:a16="http://schemas.microsoft.com/office/drawing/2014/main" id="{CDBDDDAA-616A-7B49-9C29-067A9F46D9A8}"/>
              </a:ext>
            </a:extLst>
          </p:cNvPr>
          <p:cNvCxnSpPr>
            <a:cxnSpLocks/>
          </p:cNvCxnSpPr>
          <p:nvPr/>
        </p:nvCxnSpPr>
        <p:spPr>
          <a:xfrm>
            <a:off x="2425911" y="848520"/>
            <a:ext cx="2947" cy="3782410"/>
          </a:xfrm>
          <a:prstGeom prst="line">
            <a:avLst/>
          </a:prstGeom>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E654CA8F-F53A-DA4B-926A-06D053872743}"/>
              </a:ext>
            </a:extLst>
          </p:cNvPr>
          <p:cNvSpPr txBox="1"/>
          <p:nvPr/>
        </p:nvSpPr>
        <p:spPr>
          <a:xfrm>
            <a:off x="2778178" y="700327"/>
            <a:ext cx="7075358" cy="369332"/>
          </a:xfrm>
          <a:prstGeom prst="rect">
            <a:avLst/>
          </a:prstGeom>
          <a:noFill/>
        </p:spPr>
        <p:txBody>
          <a:bodyPr wrap="square" rtlCol="0">
            <a:spAutoFit/>
          </a:bodyPr>
          <a:lstStyle/>
          <a:p>
            <a:pPr algn="ctr"/>
            <a:r>
              <a:rPr lang="en-US" b="1" dirty="0"/>
              <a:t>Gulf Stream / NW Atlantic Ocean</a:t>
            </a:r>
          </a:p>
        </p:txBody>
      </p:sp>
      <p:pic>
        <p:nvPicPr>
          <p:cNvPr id="11" name="Content Placeholder 4">
            <a:extLst>
              <a:ext uri="{FF2B5EF4-FFF2-40B4-BE49-F238E27FC236}">
                <a16:creationId xmlns:a16="http://schemas.microsoft.com/office/drawing/2014/main" id="{1A66628A-F5BA-674D-8475-94EBBF43B9C8}"/>
              </a:ext>
            </a:extLst>
          </p:cNvPr>
          <p:cNvPicPr>
            <a:picLocks/>
          </p:cNvPicPr>
          <p:nvPr/>
        </p:nvPicPr>
        <p:blipFill rotWithShape="1">
          <a:blip r:embed="rId4" cstate="screen">
            <a:extLst>
              <a:ext uri="{28A0092B-C50C-407E-A947-70E740481C1C}">
                <a14:useLocalDpi xmlns:a14="http://schemas.microsoft.com/office/drawing/2010/main"/>
              </a:ext>
            </a:extLst>
          </a:blip>
          <a:srcRect/>
          <a:stretch/>
        </p:blipFill>
        <p:spPr>
          <a:xfrm>
            <a:off x="5762964" y="1026826"/>
            <a:ext cx="6183443" cy="4438959"/>
          </a:xfrm>
          <a:prstGeom prst="rect">
            <a:avLst/>
          </a:prstGeom>
        </p:spPr>
      </p:pic>
      <p:sp>
        <p:nvSpPr>
          <p:cNvPr id="12" name="TextBox 11">
            <a:extLst>
              <a:ext uri="{FF2B5EF4-FFF2-40B4-BE49-F238E27FC236}">
                <a16:creationId xmlns:a16="http://schemas.microsoft.com/office/drawing/2014/main" id="{8EE1011B-F48E-714B-AF5F-62C00A64B851}"/>
              </a:ext>
            </a:extLst>
          </p:cNvPr>
          <p:cNvSpPr txBox="1"/>
          <p:nvPr/>
        </p:nvSpPr>
        <p:spPr>
          <a:xfrm>
            <a:off x="2485067" y="5493896"/>
            <a:ext cx="9334677" cy="1405513"/>
          </a:xfrm>
          <a:prstGeom prst="rect">
            <a:avLst/>
          </a:prstGeom>
          <a:noFill/>
        </p:spPr>
        <p:txBody>
          <a:bodyPr wrap="square" rtlCol="0">
            <a:spAutoFit/>
          </a:bodyPr>
          <a:lstStyle/>
          <a:p>
            <a:pPr marL="285750" indent="-285750">
              <a:spcAft>
                <a:spcPts val="800"/>
              </a:spcAft>
              <a:buFont typeface="Arial" panose="020B0604020202020204" pitchFamily="34" charset="0"/>
              <a:buChar char="•"/>
            </a:pPr>
            <a:r>
              <a:rPr lang="en-US" b="1" dirty="0"/>
              <a:t>Frontal systems with embedded convection are frequent here</a:t>
            </a:r>
          </a:p>
          <a:p>
            <a:pPr marL="285750" indent="-285750">
              <a:spcAft>
                <a:spcPts val="800"/>
              </a:spcAft>
              <a:buFont typeface="Arial" panose="020B0604020202020204" pitchFamily="34" charset="0"/>
              <a:buChar char="•"/>
            </a:pPr>
            <a:r>
              <a:rPr lang="en-US" dirty="0"/>
              <a:t>Mostly identified as Graupel, Snow / Other Ice, and Liquid Rain</a:t>
            </a:r>
          </a:p>
          <a:p>
            <a:pPr marL="285750" indent="-285750">
              <a:spcAft>
                <a:spcPts val="800"/>
              </a:spcAft>
              <a:buFont typeface="Arial" panose="020B0604020202020204" pitchFamily="34" charset="0"/>
              <a:buChar char="•"/>
            </a:pPr>
            <a:r>
              <a:rPr lang="en-US" dirty="0"/>
              <a:t>Low probabilities of Hail in the convective cores, but repeated non-zero probabilities in the frequent frontal </a:t>
            </a:r>
            <a:r>
              <a:rPr lang="en-US" dirty="0" err="1"/>
              <a:t>precip</a:t>
            </a:r>
            <a:r>
              <a:rPr lang="en-US" dirty="0"/>
              <a:t> events add up when accumulating all orbits</a:t>
            </a:r>
          </a:p>
        </p:txBody>
      </p:sp>
    </p:spTree>
    <p:extLst>
      <p:ext uri="{BB962C8B-B14F-4D97-AF65-F5344CB8AC3E}">
        <p14:creationId xmlns:p14="http://schemas.microsoft.com/office/powerpoint/2010/main" val="11277429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TextBox 69">
            <a:extLst>
              <a:ext uri="{FF2B5EF4-FFF2-40B4-BE49-F238E27FC236}">
                <a16:creationId xmlns:a16="http://schemas.microsoft.com/office/drawing/2014/main" id="{84F6913E-ED30-D64B-AC6A-83CD4A5B9591}"/>
              </a:ext>
            </a:extLst>
          </p:cNvPr>
          <p:cNvSpPr txBox="1"/>
          <p:nvPr/>
        </p:nvSpPr>
        <p:spPr>
          <a:xfrm>
            <a:off x="1319078" y="-31175"/>
            <a:ext cx="9533958" cy="830997"/>
          </a:xfrm>
          <a:prstGeom prst="rect">
            <a:avLst/>
          </a:prstGeom>
          <a:noFill/>
        </p:spPr>
        <p:txBody>
          <a:bodyPr wrap="square" rtlCol="0">
            <a:spAutoFit/>
          </a:bodyPr>
          <a:lstStyle/>
          <a:p>
            <a:pPr algn="ctr"/>
            <a:r>
              <a:rPr lang="en-US" sz="2400" b="1" dirty="0"/>
              <a:t>Diagnosing Dominant Hydrometeor Type from GMI Measurements</a:t>
            </a:r>
          </a:p>
          <a:p>
            <a:pPr algn="ctr"/>
            <a:r>
              <a:rPr lang="en-US" sz="1200" b="1" dirty="0"/>
              <a:t>Daniel J. Cecil (NASA MSFC; </a:t>
            </a:r>
            <a:r>
              <a:rPr lang="en-US" sz="1200" b="1" dirty="0" err="1"/>
              <a:t>Daniel.J.Cecil@nasa.gov</a:t>
            </a:r>
            <a:r>
              <a:rPr lang="en-US" sz="1200" b="1" dirty="0"/>
              <a:t>)</a:t>
            </a:r>
          </a:p>
          <a:p>
            <a:pPr algn="ctr"/>
            <a:r>
              <a:rPr lang="en-US" sz="1200" b="1" dirty="0"/>
              <a:t>Michael Solomon (University of Alabama – Huntsville)</a:t>
            </a:r>
          </a:p>
        </p:txBody>
      </p:sp>
      <p:sp>
        <p:nvSpPr>
          <p:cNvPr id="75" name="TextBox 74">
            <a:extLst>
              <a:ext uri="{FF2B5EF4-FFF2-40B4-BE49-F238E27FC236}">
                <a16:creationId xmlns:a16="http://schemas.microsoft.com/office/drawing/2014/main" id="{1E0D2F7D-A249-AE4D-97FB-1C96CD7F46D1}"/>
              </a:ext>
            </a:extLst>
          </p:cNvPr>
          <p:cNvSpPr txBox="1"/>
          <p:nvPr/>
        </p:nvSpPr>
        <p:spPr>
          <a:xfrm>
            <a:off x="8122508" y="-12887"/>
            <a:ext cx="4000175" cy="830997"/>
          </a:xfrm>
          <a:prstGeom prst="rect">
            <a:avLst/>
          </a:prstGeom>
          <a:noFill/>
        </p:spPr>
        <p:txBody>
          <a:bodyPr wrap="square" rtlCol="0">
            <a:spAutoFit/>
          </a:bodyPr>
          <a:lstStyle/>
          <a:p>
            <a:pPr algn="r"/>
            <a:r>
              <a:rPr lang="en-US" sz="1200" b="1" dirty="0">
                <a:solidFill>
                  <a:srgbClr val="FF0000"/>
                </a:solidFill>
              </a:rPr>
              <a:t>Red = Hail</a:t>
            </a:r>
          </a:p>
          <a:p>
            <a:pPr algn="r"/>
            <a:r>
              <a:rPr lang="en-US" sz="1200" b="1" dirty="0">
                <a:solidFill>
                  <a:srgbClr val="0432FF"/>
                </a:solidFill>
              </a:rPr>
              <a:t>Blue = Graupel</a:t>
            </a:r>
          </a:p>
          <a:p>
            <a:pPr algn="r"/>
            <a:r>
              <a:rPr lang="en-US" sz="1200" b="1" dirty="0">
                <a:solidFill>
                  <a:srgbClr val="00FA00"/>
                </a:solidFill>
              </a:rPr>
              <a:t>Green = Other </a:t>
            </a:r>
            <a:r>
              <a:rPr lang="en-US" sz="1200" b="1" dirty="0" err="1">
                <a:solidFill>
                  <a:srgbClr val="00FA00"/>
                </a:solidFill>
              </a:rPr>
              <a:t>Precip</a:t>
            </a:r>
            <a:endParaRPr lang="en-US" sz="1200" b="1" dirty="0">
              <a:solidFill>
                <a:srgbClr val="00FA00"/>
              </a:solidFill>
            </a:endParaRPr>
          </a:p>
          <a:p>
            <a:pPr algn="r"/>
            <a:r>
              <a:rPr lang="en-US" sz="1200" b="1" i="1" dirty="0">
                <a:solidFill>
                  <a:srgbClr val="AB33A0"/>
                </a:solidFill>
              </a:rPr>
              <a:t>(intermediate shades like purple are a mix of  probabilities)</a:t>
            </a:r>
          </a:p>
        </p:txBody>
      </p:sp>
      <p:sp>
        <p:nvSpPr>
          <p:cNvPr id="29" name="TextBox 28">
            <a:extLst>
              <a:ext uri="{FF2B5EF4-FFF2-40B4-BE49-F238E27FC236}">
                <a16:creationId xmlns:a16="http://schemas.microsoft.com/office/drawing/2014/main" id="{F03E71B9-A0B6-A04B-BEE2-CCADAC598DF1}"/>
              </a:ext>
            </a:extLst>
          </p:cNvPr>
          <p:cNvSpPr txBox="1"/>
          <p:nvPr/>
        </p:nvSpPr>
        <p:spPr>
          <a:xfrm>
            <a:off x="188436" y="445169"/>
            <a:ext cx="2210536" cy="4832092"/>
          </a:xfrm>
          <a:prstGeom prst="rect">
            <a:avLst/>
          </a:prstGeom>
          <a:noFill/>
        </p:spPr>
        <p:txBody>
          <a:bodyPr wrap="square" rtlCol="0">
            <a:spAutoFit/>
          </a:bodyPr>
          <a:lstStyle/>
          <a:p>
            <a:r>
              <a:rPr lang="en-US" sz="1400" b="1" i="1" dirty="0"/>
              <a:t>More examples from individual cases</a:t>
            </a:r>
          </a:p>
          <a:p>
            <a:endParaRPr lang="en-US" sz="1400" dirty="0"/>
          </a:p>
          <a:p>
            <a:r>
              <a:rPr lang="en-US" sz="1400" dirty="0"/>
              <a:t>Using our new lookup tables, we can map hydrometeor types for individual  storms. The assigned hydrometeor type is interpreted as the largest / most dense ice particle type present in the vertical column, or otherwise as liquid rain.</a:t>
            </a:r>
          </a:p>
          <a:p>
            <a:endParaRPr lang="en-US" sz="1400" dirty="0"/>
          </a:p>
          <a:p>
            <a:r>
              <a:rPr lang="en-US" sz="1400" i="1" dirty="0"/>
              <a:t>In all cases, we normalize the lookup table output by the GPROF Probability Of Precipitation.  </a:t>
            </a:r>
          </a:p>
          <a:p>
            <a:endParaRPr lang="en-US" sz="1400" dirty="0"/>
          </a:p>
          <a:p>
            <a:r>
              <a:rPr lang="en-US" sz="1400" dirty="0"/>
              <a:t>A dark shade represents a very low Probability of Precipitation from GPROF.</a:t>
            </a:r>
          </a:p>
        </p:txBody>
      </p:sp>
      <p:cxnSp>
        <p:nvCxnSpPr>
          <p:cNvPr id="95" name="Straight Connector 94">
            <a:extLst>
              <a:ext uri="{FF2B5EF4-FFF2-40B4-BE49-F238E27FC236}">
                <a16:creationId xmlns:a16="http://schemas.microsoft.com/office/drawing/2014/main" id="{CDBDDDAA-616A-7B49-9C29-067A9F46D9A8}"/>
              </a:ext>
            </a:extLst>
          </p:cNvPr>
          <p:cNvCxnSpPr>
            <a:cxnSpLocks/>
          </p:cNvCxnSpPr>
          <p:nvPr/>
        </p:nvCxnSpPr>
        <p:spPr>
          <a:xfrm>
            <a:off x="2425911" y="848520"/>
            <a:ext cx="2947" cy="3782410"/>
          </a:xfrm>
          <a:prstGeom prst="line">
            <a:avLst/>
          </a:prstGeom>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E654CA8F-F53A-DA4B-926A-06D053872743}"/>
              </a:ext>
            </a:extLst>
          </p:cNvPr>
          <p:cNvSpPr txBox="1"/>
          <p:nvPr/>
        </p:nvSpPr>
        <p:spPr>
          <a:xfrm>
            <a:off x="2778178" y="1052592"/>
            <a:ext cx="7075358" cy="369332"/>
          </a:xfrm>
          <a:prstGeom prst="rect">
            <a:avLst/>
          </a:prstGeom>
          <a:noFill/>
        </p:spPr>
        <p:txBody>
          <a:bodyPr wrap="square" rtlCol="0">
            <a:spAutoFit/>
          </a:bodyPr>
          <a:lstStyle/>
          <a:p>
            <a:pPr algn="ctr"/>
            <a:r>
              <a:rPr lang="en-US" b="1" dirty="0"/>
              <a:t>Surface Snow Contamination – Example from Andes Mountains</a:t>
            </a:r>
          </a:p>
        </p:txBody>
      </p:sp>
      <p:pic>
        <p:nvPicPr>
          <p:cNvPr id="13" name="Content Placeholder 4">
            <a:extLst>
              <a:ext uri="{FF2B5EF4-FFF2-40B4-BE49-F238E27FC236}">
                <a16:creationId xmlns:a16="http://schemas.microsoft.com/office/drawing/2014/main" id="{2E08641F-4EE2-2041-A0D0-89F6F730DFF3}"/>
              </a:ext>
            </a:extLst>
          </p:cNvPr>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a:stretch/>
        </p:blipFill>
        <p:spPr>
          <a:xfrm>
            <a:off x="2740090" y="1421924"/>
            <a:ext cx="7113446" cy="4573106"/>
          </a:xfrm>
        </p:spPr>
      </p:pic>
      <p:sp>
        <p:nvSpPr>
          <p:cNvPr id="12" name="TextBox 11">
            <a:extLst>
              <a:ext uri="{FF2B5EF4-FFF2-40B4-BE49-F238E27FC236}">
                <a16:creationId xmlns:a16="http://schemas.microsoft.com/office/drawing/2014/main" id="{8EE1011B-F48E-714B-AF5F-62C00A64B851}"/>
              </a:ext>
            </a:extLst>
          </p:cNvPr>
          <p:cNvSpPr txBox="1"/>
          <p:nvPr/>
        </p:nvSpPr>
        <p:spPr>
          <a:xfrm>
            <a:off x="7300210" y="1410105"/>
            <a:ext cx="4457076" cy="2893100"/>
          </a:xfrm>
          <a:prstGeom prst="rect">
            <a:avLst/>
          </a:prstGeom>
          <a:solidFill>
            <a:schemeClr val="bg1"/>
          </a:solidFill>
        </p:spPr>
        <p:txBody>
          <a:bodyPr wrap="square" rtlCol="0">
            <a:spAutoFit/>
          </a:bodyPr>
          <a:lstStyle/>
          <a:p>
            <a:pPr marL="285750" indent="-285750">
              <a:spcAft>
                <a:spcPts val="800"/>
              </a:spcAft>
              <a:buFont typeface="Arial" panose="020B0604020202020204" pitchFamily="34" charset="0"/>
              <a:buChar char="•"/>
            </a:pPr>
            <a:r>
              <a:rPr lang="en-US" dirty="0"/>
              <a:t>We use 2-m Temperature field from GPROF files to screen out regions of potential surface snow / ice contamination</a:t>
            </a:r>
          </a:p>
          <a:p>
            <a:pPr marL="285750" indent="-285750">
              <a:spcAft>
                <a:spcPts val="800"/>
              </a:spcAft>
              <a:buFont typeface="Arial" panose="020B0604020202020204" pitchFamily="34" charset="0"/>
              <a:buChar char="•"/>
            </a:pPr>
            <a:r>
              <a:rPr lang="en-US" dirty="0"/>
              <a:t>5° C threshold applied</a:t>
            </a:r>
          </a:p>
          <a:p>
            <a:pPr marL="285750" indent="-285750">
              <a:spcAft>
                <a:spcPts val="800"/>
              </a:spcAft>
              <a:buFont typeface="Arial" panose="020B0604020202020204" pitchFamily="34" charset="0"/>
              <a:buChar char="•"/>
            </a:pPr>
            <a:r>
              <a:rPr lang="en-US" dirty="0"/>
              <a:t>This eliminates many of the problematic pixels, but sometimes leaves false signatures in adjacent regions</a:t>
            </a:r>
          </a:p>
          <a:p>
            <a:pPr marL="285750" indent="-285750">
              <a:spcAft>
                <a:spcPts val="800"/>
              </a:spcAft>
              <a:buFont typeface="Arial" panose="020B0604020202020204" pitchFamily="34" charset="0"/>
              <a:buChar char="•"/>
            </a:pPr>
            <a:r>
              <a:rPr lang="en-US" dirty="0"/>
              <a:t>Want to apply tools developed by team members working on land surface</a:t>
            </a:r>
          </a:p>
        </p:txBody>
      </p:sp>
      <p:cxnSp>
        <p:nvCxnSpPr>
          <p:cNvPr id="6" name="Straight Arrow Connector 5">
            <a:extLst>
              <a:ext uri="{FF2B5EF4-FFF2-40B4-BE49-F238E27FC236}">
                <a16:creationId xmlns:a16="http://schemas.microsoft.com/office/drawing/2014/main" id="{AC429760-3B5A-B141-9F0E-34FC2780EA3A}"/>
              </a:ext>
            </a:extLst>
          </p:cNvPr>
          <p:cNvCxnSpPr>
            <a:cxnSpLocks/>
          </p:cNvCxnSpPr>
          <p:nvPr/>
        </p:nvCxnSpPr>
        <p:spPr>
          <a:xfrm flipH="1">
            <a:off x="5291528" y="2061144"/>
            <a:ext cx="2248524" cy="1094282"/>
          </a:xfrm>
          <a:prstGeom prst="straightConnector1">
            <a:avLst/>
          </a:prstGeom>
          <a:ln w="2540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20B13ABD-09B4-7449-BD00-7537001F1EEB}"/>
              </a:ext>
            </a:extLst>
          </p:cNvPr>
          <p:cNvCxnSpPr>
            <a:cxnSpLocks/>
          </p:cNvCxnSpPr>
          <p:nvPr/>
        </p:nvCxnSpPr>
        <p:spPr>
          <a:xfrm flipH="1">
            <a:off x="5074170" y="3222881"/>
            <a:ext cx="2465882" cy="464695"/>
          </a:xfrm>
          <a:prstGeom prst="straightConnector1">
            <a:avLst/>
          </a:prstGeom>
          <a:ln w="25400">
            <a:solidFill>
              <a:srgbClr val="FF40FF"/>
            </a:solidFill>
            <a:tailEnd type="triangle" w="lg" len="lg"/>
          </a:ln>
        </p:spPr>
        <p:style>
          <a:lnRef idx="1">
            <a:schemeClr val="accent1"/>
          </a:lnRef>
          <a:fillRef idx="0">
            <a:schemeClr val="accent1"/>
          </a:fillRef>
          <a:effectRef idx="0">
            <a:schemeClr val="accent1"/>
          </a:effectRef>
          <a:fontRef idx="minor">
            <a:schemeClr val="tx1"/>
          </a:fontRef>
        </p:style>
      </p:cxnSp>
      <p:sp>
        <p:nvSpPr>
          <p:cNvPr id="16" name="Oval 15">
            <a:extLst>
              <a:ext uri="{FF2B5EF4-FFF2-40B4-BE49-F238E27FC236}">
                <a16:creationId xmlns:a16="http://schemas.microsoft.com/office/drawing/2014/main" id="{5EFA263A-653C-6F42-8D14-161E8E51CE80}"/>
              </a:ext>
            </a:extLst>
          </p:cNvPr>
          <p:cNvSpPr/>
          <p:nvPr/>
        </p:nvSpPr>
        <p:spPr>
          <a:xfrm>
            <a:off x="4249712" y="2720711"/>
            <a:ext cx="824458" cy="1678898"/>
          </a:xfrm>
          <a:prstGeom prst="ellipse">
            <a:avLst/>
          </a:prstGeom>
          <a:noFill/>
          <a:ln w="25400">
            <a:solidFill>
              <a:srgbClr val="FF4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44131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3971</TotalTime>
  <Words>2341</Words>
  <Application>Microsoft Macintosh PowerPoint</Application>
  <PresentationFormat>Widescreen</PresentationFormat>
  <Paragraphs>234</Paragraphs>
  <Slides>12</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Cecil, Daniel J. (MSFC-ST11)</dc:creator>
  <cp:lastModifiedBy>Narmore, Kimberly A. (MSFC-IS02)</cp:lastModifiedBy>
  <cp:revision>94</cp:revision>
  <dcterms:created xsi:type="dcterms:W3CDTF">2020-09-30T18:07:34Z</dcterms:created>
  <dcterms:modified xsi:type="dcterms:W3CDTF">2020-10-19T22:25:36Z</dcterms:modified>
</cp:coreProperties>
</file>