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4"/>
    <p:sldMasterId id="2147483648" r:id="rId5"/>
  </p:sldMasterIdLst>
  <p:notesMasterIdLst>
    <p:notesMasterId r:id="rId20"/>
  </p:notesMasterIdLst>
  <p:handoutMasterIdLst>
    <p:handoutMasterId r:id="rId21"/>
  </p:handoutMasterIdLst>
  <p:sldIdLst>
    <p:sldId id="307" r:id="rId6"/>
    <p:sldId id="314" r:id="rId7"/>
    <p:sldId id="316" r:id="rId8"/>
    <p:sldId id="317" r:id="rId9"/>
    <p:sldId id="319" r:id="rId10"/>
    <p:sldId id="320" r:id="rId11"/>
    <p:sldId id="321" r:id="rId12"/>
    <p:sldId id="322" r:id="rId13"/>
    <p:sldId id="323" r:id="rId14"/>
    <p:sldId id="324" r:id="rId15"/>
    <p:sldId id="325" r:id="rId16"/>
    <p:sldId id="326" r:id="rId17"/>
    <p:sldId id="327" r:id="rId18"/>
    <p:sldId id="315" r:id="rId19"/>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2799">
          <p15:clr>
            <a:srgbClr val="A4A3A4"/>
          </p15:clr>
        </p15:guide>
        <p15:guide id="3" pos="295">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a:srgbClr val="B3B3B3"/>
    <a:srgbClr val="999999"/>
    <a:srgbClr val="CCCCCC"/>
    <a:srgbClr val="961334"/>
    <a:srgbClr val="6C6F70"/>
    <a:srgbClr val="597AB5"/>
    <a:srgbClr val="EE7B00"/>
    <a:srgbClr val="CFCAC7"/>
    <a:srgbClr val="421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81" autoAdjust="0"/>
    <p:restoredTop sz="88488" autoAdjust="0"/>
  </p:normalViewPr>
  <p:slideViewPr>
    <p:cSldViewPr>
      <p:cViewPr varScale="1">
        <p:scale>
          <a:sx n="130" d="100"/>
          <a:sy n="130" d="100"/>
        </p:scale>
        <p:origin x="654" y="108"/>
      </p:cViewPr>
      <p:guideLst>
        <p:guide orient="horz" pos="1620"/>
        <p:guide orient="horz" pos="2799"/>
        <p:guide pos="29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7" d="100"/>
          <a:sy n="57" d="100"/>
        </p:scale>
        <p:origin x="-2741" y="-8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9E884-59F7-479D-8E08-3B40696B2F38}" type="doc">
      <dgm:prSet loTypeId="urn:microsoft.com/office/officeart/2005/8/layout/hProcess9" loCatId="process" qsTypeId="urn:microsoft.com/office/officeart/2005/8/quickstyle/simple1" qsCatId="simple" csTypeId="urn:microsoft.com/office/officeart/2005/8/colors/accent1_2" csCatId="accent1" phldr="1"/>
      <dgm:spPr/>
    </dgm:pt>
    <dgm:pt modelId="{46B1133A-B860-47F2-B250-17C579FF2E93}">
      <dgm:prSet phldrT="[Text]"/>
      <dgm:spPr/>
      <dgm:t>
        <a:bodyPr/>
        <a:lstStyle/>
        <a:p>
          <a:r>
            <a:rPr lang="en-US" dirty="0" smtClean="0"/>
            <a:t>Finish developing Monthly </a:t>
          </a:r>
          <a:r>
            <a:rPr lang="en-US" dirty="0" err="1" smtClean="0"/>
            <a:t>NetCDF</a:t>
          </a:r>
          <a:r>
            <a:rPr lang="en-US" dirty="0" smtClean="0"/>
            <a:t> Files. ETC: Winter 2020/2021 </a:t>
          </a:r>
          <a:endParaRPr lang="en-US" dirty="0"/>
        </a:p>
      </dgm:t>
    </dgm:pt>
    <dgm:pt modelId="{D39A77C3-FC07-4C51-8048-79F74A8CAE48}" type="parTrans" cxnId="{6931FD74-224B-487F-A3E4-AF8354B291D0}">
      <dgm:prSet/>
      <dgm:spPr/>
      <dgm:t>
        <a:bodyPr/>
        <a:lstStyle/>
        <a:p>
          <a:endParaRPr lang="en-US"/>
        </a:p>
      </dgm:t>
    </dgm:pt>
    <dgm:pt modelId="{1903D444-DC51-40BA-B838-4937A30914AF}" type="sibTrans" cxnId="{6931FD74-224B-487F-A3E4-AF8354B291D0}">
      <dgm:prSet/>
      <dgm:spPr/>
      <dgm:t>
        <a:bodyPr/>
        <a:lstStyle/>
        <a:p>
          <a:endParaRPr lang="en-US"/>
        </a:p>
      </dgm:t>
    </dgm:pt>
    <dgm:pt modelId="{BFB7BC66-C3A8-4E70-9CE6-B6051E67B435}">
      <dgm:prSet phldrT="[Text]"/>
      <dgm:spPr/>
      <dgm:t>
        <a:bodyPr/>
        <a:lstStyle/>
        <a:p>
          <a:r>
            <a:rPr lang="en-US" dirty="0" smtClean="0"/>
            <a:t>Complete QC work on additional towers</a:t>
          </a:r>
          <a:endParaRPr lang="en-US" dirty="0"/>
        </a:p>
      </dgm:t>
    </dgm:pt>
    <dgm:pt modelId="{7D0390D4-F56D-4BA3-B083-49AD4EF93514}" type="parTrans" cxnId="{B491E4E4-0361-427A-AA81-427D305B608D}">
      <dgm:prSet/>
      <dgm:spPr/>
      <dgm:t>
        <a:bodyPr/>
        <a:lstStyle/>
        <a:p>
          <a:endParaRPr lang="en-US"/>
        </a:p>
      </dgm:t>
    </dgm:pt>
    <dgm:pt modelId="{7ED54BAA-CB91-4973-B12A-2DADE5E42F73}" type="sibTrans" cxnId="{B491E4E4-0361-427A-AA81-427D305B608D}">
      <dgm:prSet/>
      <dgm:spPr/>
      <dgm:t>
        <a:bodyPr/>
        <a:lstStyle/>
        <a:p>
          <a:endParaRPr lang="en-US"/>
        </a:p>
      </dgm:t>
    </dgm:pt>
    <dgm:pt modelId="{DDC50865-8718-4ECE-9C96-CE42CA78FA51}">
      <dgm:prSet phldrT="[Text]"/>
      <dgm:spPr/>
      <dgm:t>
        <a:bodyPr/>
        <a:lstStyle/>
        <a:p>
          <a:r>
            <a:rPr lang="en-US" dirty="0" smtClean="0"/>
            <a:t>Incorporate this methodology to manually verify files once a week and compile </a:t>
          </a:r>
          <a:r>
            <a:rPr lang="en-US" dirty="0" err="1" smtClean="0"/>
            <a:t>NetCDFS</a:t>
          </a:r>
          <a:r>
            <a:rPr lang="en-US" dirty="0" smtClean="0"/>
            <a:t> once a month.</a:t>
          </a:r>
          <a:endParaRPr lang="en-US" dirty="0"/>
        </a:p>
      </dgm:t>
    </dgm:pt>
    <dgm:pt modelId="{B7250B08-F36D-4ACF-813B-5647B538D97E}" type="parTrans" cxnId="{1A09F76C-02AC-4DA5-81A8-E9B251688927}">
      <dgm:prSet/>
      <dgm:spPr/>
      <dgm:t>
        <a:bodyPr/>
        <a:lstStyle/>
        <a:p>
          <a:endParaRPr lang="en-US"/>
        </a:p>
      </dgm:t>
    </dgm:pt>
    <dgm:pt modelId="{C0AD1BB2-D30A-409C-9620-53753393D7B9}" type="sibTrans" cxnId="{1A09F76C-02AC-4DA5-81A8-E9B251688927}">
      <dgm:prSet/>
      <dgm:spPr/>
      <dgm:t>
        <a:bodyPr/>
        <a:lstStyle/>
        <a:p>
          <a:endParaRPr lang="en-US"/>
        </a:p>
      </dgm:t>
    </dgm:pt>
    <dgm:pt modelId="{E13CD817-BCC0-4FD9-8AF2-81FA55142833}" type="pres">
      <dgm:prSet presAssocID="{C089E884-59F7-479D-8E08-3B40696B2F38}" presName="CompostProcess" presStyleCnt="0">
        <dgm:presLayoutVars>
          <dgm:dir/>
          <dgm:resizeHandles val="exact"/>
        </dgm:presLayoutVars>
      </dgm:prSet>
      <dgm:spPr/>
    </dgm:pt>
    <dgm:pt modelId="{8B9F8E45-776D-4FB5-8F1E-008FD0E2055A}" type="pres">
      <dgm:prSet presAssocID="{C089E884-59F7-479D-8E08-3B40696B2F38}" presName="arrow" presStyleLbl="bgShp" presStyleIdx="0" presStyleCnt="1"/>
      <dgm:spPr/>
    </dgm:pt>
    <dgm:pt modelId="{6C51825A-425A-41BA-97E9-69997414982A}" type="pres">
      <dgm:prSet presAssocID="{C089E884-59F7-479D-8E08-3B40696B2F38}" presName="linearProcess" presStyleCnt="0"/>
      <dgm:spPr/>
    </dgm:pt>
    <dgm:pt modelId="{EF07FAB7-7C58-4ABB-825B-ED0167ED719A}" type="pres">
      <dgm:prSet presAssocID="{46B1133A-B860-47F2-B250-17C579FF2E93}" presName="textNode" presStyleLbl="node1" presStyleIdx="0" presStyleCnt="3">
        <dgm:presLayoutVars>
          <dgm:bulletEnabled val="1"/>
        </dgm:presLayoutVars>
      </dgm:prSet>
      <dgm:spPr/>
      <dgm:t>
        <a:bodyPr/>
        <a:lstStyle/>
        <a:p>
          <a:endParaRPr lang="en-US"/>
        </a:p>
      </dgm:t>
    </dgm:pt>
    <dgm:pt modelId="{F7B4DB5F-C98B-4752-9ED3-437B263C7249}" type="pres">
      <dgm:prSet presAssocID="{1903D444-DC51-40BA-B838-4937A30914AF}" presName="sibTrans" presStyleCnt="0"/>
      <dgm:spPr/>
    </dgm:pt>
    <dgm:pt modelId="{CCF7BD96-448D-4153-BD5F-5C2D12A582A5}" type="pres">
      <dgm:prSet presAssocID="{BFB7BC66-C3A8-4E70-9CE6-B6051E67B435}" presName="textNode" presStyleLbl="node1" presStyleIdx="1" presStyleCnt="3">
        <dgm:presLayoutVars>
          <dgm:bulletEnabled val="1"/>
        </dgm:presLayoutVars>
      </dgm:prSet>
      <dgm:spPr/>
      <dgm:t>
        <a:bodyPr/>
        <a:lstStyle/>
        <a:p>
          <a:endParaRPr lang="en-US"/>
        </a:p>
      </dgm:t>
    </dgm:pt>
    <dgm:pt modelId="{C22B26CC-6C0D-4716-A94B-FC2F1B6A959F}" type="pres">
      <dgm:prSet presAssocID="{7ED54BAA-CB91-4973-B12A-2DADE5E42F73}" presName="sibTrans" presStyleCnt="0"/>
      <dgm:spPr/>
    </dgm:pt>
    <dgm:pt modelId="{B8637DF2-1229-49EE-9450-4691FBA8F8AA}" type="pres">
      <dgm:prSet presAssocID="{DDC50865-8718-4ECE-9C96-CE42CA78FA51}" presName="textNode" presStyleLbl="node1" presStyleIdx="2" presStyleCnt="3">
        <dgm:presLayoutVars>
          <dgm:bulletEnabled val="1"/>
        </dgm:presLayoutVars>
      </dgm:prSet>
      <dgm:spPr/>
      <dgm:t>
        <a:bodyPr/>
        <a:lstStyle/>
        <a:p>
          <a:endParaRPr lang="en-US"/>
        </a:p>
      </dgm:t>
    </dgm:pt>
  </dgm:ptLst>
  <dgm:cxnLst>
    <dgm:cxn modelId="{6931FD74-224B-487F-A3E4-AF8354B291D0}" srcId="{C089E884-59F7-479D-8E08-3B40696B2F38}" destId="{46B1133A-B860-47F2-B250-17C579FF2E93}" srcOrd="0" destOrd="0" parTransId="{D39A77C3-FC07-4C51-8048-79F74A8CAE48}" sibTransId="{1903D444-DC51-40BA-B838-4937A30914AF}"/>
    <dgm:cxn modelId="{34843B87-D0F9-4F19-9B17-380127559A1E}" type="presOf" srcId="{46B1133A-B860-47F2-B250-17C579FF2E93}" destId="{EF07FAB7-7C58-4ABB-825B-ED0167ED719A}" srcOrd="0" destOrd="0" presId="urn:microsoft.com/office/officeart/2005/8/layout/hProcess9"/>
    <dgm:cxn modelId="{6981C636-3F0A-4545-9973-14004FC757CE}" type="presOf" srcId="{DDC50865-8718-4ECE-9C96-CE42CA78FA51}" destId="{B8637DF2-1229-49EE-9450-4691FBA8F8AA}" srcOrd="0" destOrd="0" presId="urn:microsoft.com/office/officeart/2005/8/layout/hProcess9"/>
    <dgm:cxn modelId="{0AE57C9F-07BD-4715-8C51-2A8257EABC38}" type="presOf" srcId="{C089E884-59F7-479D-8E08-3B40696B2F38}" destId="{E13CD817-BCC0-4FD9-8AF2-81FA55142833}" srcOrd="0" destOrd="0" presId="urn:microsoft.com/office/officeart/2005/8/layout/hProcess9"/>
    <dgm:cxn modelId="{B491E4E4-0361-427A-AA81-427D305B608D}" srcId="{C089E884-59F7-479D-8E08-3B40696B2F38}" destId="{BFB7BC66-C3A8-4E70-9CE6-B6051E67B435}" srcOrd="1" destOrd="0" parTransId="{7D0390D4-F56D-4BA3-B083-49AD4EF93514}" sibTransId="{7ED54BAA-CB91-4973-B12A-2DADE5E42F73}"/>
    <dgm:cxn modelId="{0F997481-9DD1-4317-BF86-FF64CAE573A1}" type="presOf" srcId="{BFB7BC66-C3A8-4E70-9CE6-B6051E67B435}" destId="{CCF7BD96-448D-4153-BD5F-5C2D12A582A5}" srcOrd="0" destOrd="0" presId="urn:microsoft.com/office/officeart/2005/8/layout/hProcess9"/>
    <dgm:cxn modelId="{1A09F76C-02AC-4DA5-81A8-E9B251688927}" srcId="{C089E884-59F7-479D-8E08-3B40696B2F38}" destId="{DDC50865-8718-4ECE-9C96-CE42CA78FA51}" srcOrd="2" destOrd="0" parTransId="{B7250B08-F36D-4ACF-813B-5647B538D97E}" sibTransId="{C0AD1BB2-D30A-409C-9620-53753393D7B9}"/>
    <dgm:cxn modelId="{8FFB135D-9E34-4D46-B0F6-4C687132B891}" type="presParOf" srcId="{E13CD817-BCC0-4FD9-8AF2-81FA55142833}" destId="{8B9F8E45-776D-4FB5-8F1E-008FD0E2055A}" srcOrd="0" destOrd="0" presId="urn:microsoft.com/office/officeart/2005/8/layout/hProcess9"/>
    <dgm:cxn modelId="{0164C893-0336-43AC-8A5A-976320F4DD9A}" type="presParOf" srcId="{E13CD817-BCC0-4FD9-8AF2-81FA55142833}" destId="{6C51825A-425A-41BA-97E9-69997414982A}" srcOrd="1" destOrd="0" presId="urn:microsoft.com/office/officeart/2005/8/layout/hProcess9"/>
    <dgm:cxn modelId="{E0F6E46F-E736-4762-96B2-9D598E33BF01}" type="presParOf" srcId="{6C51825A-425A-41BA-97E9-69997414982A}" destId="{EF07FAB7-7C58-4ABB-825B-ED0167ED719A}" srcOrd="0" destOrd="0" presId="urn:microsoft.com/office/officeart/2005/8/layout/hProcess9"/>
    <dgm:cxn modelId="{CAF14FCB-FE64-4703-8EB0-1672714315B5}" type="presParOf" srcId="{6C51825A-425A-41BA-97E9-69997414982A}" destId="{F7B4DB5F-C98B-4752-9ED3-437B263C7249}" srcOrd="1" destOrd="0" presId="urn:microsoft.com/office/officeart/2005/8/layout/hProcess9"/>
    <dgm:cxn modelId="{17AEE86A-1688-45F9-9992-F6646F150B36}" type="presParOf" srcId="{6C51825A-425A-41BA-97E9-69997414982A}" destId="{CCF7BD96-448D-4153-BD5F-5C2D12A582A5}" srcOrd="2" destOrd="0" presId="urn:microsoft.com/office/officeart/2005/8/layout/hProcess9"/>
    <dgm:cxn modelId="{920C50A9-8CC2-460F-84F4-621895048FB2}" type="presParOf" srcId="{6C51825A-425A-41BA-97E9-69997414982A}" destId="{C22B26CC-6C0D-4716-A94B-FC2F1B6A959F}" srcOrd="3" destOrd="0" presId="urn:microsoft.com/office/officeart/2005/8/layout/hProcess9"/>
    <dgm:cxn modelId="{B80CD02A-1D01-46BD-B7FC-E48E79990FD2}" type="presParOf" srcId="{6C51825A-425A-41BA-97E9-69997414982A}" destId="{B8637DF2-1229-49EE-9450-4691FBA8F8A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F8E45-776D-4FB5-8F1E-008FD0E2055A}">
      <dsp:nvSpPr>
        <dsp:cNvPr id="0" name=""/>
        <dsp:cNvSpPr/>
      </dsp:nvSpPr>
      <dsp:spPr>
        <a:xfrm>
          <a:off x="538998" y="0"/>
          <a:ext cx="6108654"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07FAB7-7C58-4ABB-825B-ED0167ED719A}">
      <dsp:nvSpPr>
        <dsp:cNvPr id="0" name=""/>
        <dsp:cNvSpPr/>
      </dsp:nvSpPr>
      <dsp:spPr>
        <a:xfrm>
          <a:off x="243532" y="1219199"/>
          <a:ext cx="215599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Finish developing Monthly </a:t>
          </a:r>
          <a:r>
            <a:rPr lang="en-US" sz="1600" kern="1200" dirty="0" err="1" smtClean="0"/>
            <a:t>NetCDF</a:t>
          </a:r>
          <a:r>
            <a:rPr lang="en-US" sz="1600" kern="1200" dirty="0" smtClean="0"/>
            <a:t> Files. ETC: Winter 2020/2021 </a:t>
          </a:r>
          <a:endParaRPr lang="en-US" sz="1600" kern="1200" dirty="0"/>
        </a:p>
      </dsp:txBody>
      <dsp:txXfrm>
        <a:off x="322887" y="1298554"/>
        <a:ext cx="1997285" cy="1466890"/>
      </dsp:txXfrm>
    </dsp:sp>
    <dsp:sp modelId="{CCF7BD96-448D-4153-BD5F-5C2D12A582A5}">
      <dsp:nvSpPr>
        <dsp:cNvPr id="0" name=""/>
        <dsp:cNvSpPr/>
      </dsp:nvSpPr>
      <dsp:spPr>
        <a:xfrm>
          <a:off x="2515328" y="1219199"/>
          <a:ext cx="215599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Complete QC work on additional towers</a:t>
          </a:r>
          <a:endParaRPr lang="en-US" sz="1600" kern="1200" dirty="0"/>
        </a:p>
      </dsp:txBody>
      <dsp:txXfrm>
        <a:off x="2594683" y="1298554"/>
        <a:ext cx="1997285" cy="1466890"/>
      </dsp:txXfrm>
    </dsp:sp>
    <dsp:sp modelId="{B8637DF2-1229-49EE-9450-4691FBA8F8AA}">
      <dsp:nvSpPr>
        <dsp:cNvPr id="0" name=""/>
        <dsp:cNvSpPr/>
      </dsp:nvSpPr>
      <dsp:spPr>
        <a:xfrm>
          <a:off x="4787124" y="1219199"/>
          <a:ext cx="215599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Incorporate this methodology to manually verify files once a week and compile </a:t>
          </a:r>
          <a:r>
            <a:rPr lang="en-US" sz="1600" kern="1200" dirty="0" err="1" smtClean="0"/>
            <a:t>NetCDFS</a:t>
          </a:r>
          <a:r>
            <a:rPr lang="en-US" sz="1600" kern="1200" dirty="0" smtClean="0"/>
            <a:t> once a month.</a:t>
          </a:r>
          <a:endParaRPr lang="en-US" sz="1600" kern="1200" dirty="0"/>
        </a:p>
      </dsp:txBody>
      <dsp:txXfrm>
        <a:off x="4866479" y="1298554"/>
        <a:ext cx="1997285"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129DFB0-39C6-46CB-9010-D1344F0671B7}" type="datetimeFigureOut">
              <a:rPr lang="en-AU" smtClean="0"/>
              <a:t>19/10/2020</a:t>
            </a:fld>
            <a:endParaRPr lang="en-AU"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9FB7B34-2489-470D-9977-AB970587CF6F}" type="slidenum">
              <a:rPr lang="en-AU" smtClean="0"/>
              <a:t>‹#›</a:t>
            </a:fld>
            <a:endParaRPr lang="en-AU"/>
          </a:p>
        </p:txBody>
      </p:sp>
    </p:spTree>
    <p:extLst>
      <p:ext uri="{BB962C8B-B14F-4D97-AF65-F5344CB8AC3E}">
        <p14:creationId xmlns:p14="http://schemas.microsoft.com/office/powerpoint/2010/main" val="30251147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A2E0E3A-835C-4E89-B822-40FBD8892F99}" type="datetimeFigureOut">
              <a:rPr lang="en-AU" smtClean="0"/>
              <a:t>19/10/2020</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9C4D8CE-9714-47DA-9CA1-FFF496958A6C}" type="slidenum">
              <a:rPr lang="en-AU" smtClean="0"/>
              <a:t>‹#›</a:t>
            </a:fld>
            <a:endParaRPr lang="en-AU"/>
          </a:p>
        </p:txBody>
      </p:sp>
    </p:spTree>
    <p:extLst>
      <p:ext uri="{BB962C8B-B14F-4D97-AF65-F5344CB8AC3E}">
        <p14:creationId xmlns:p14="http://schemas.microsoft.com/office/powerpoint/2010/main" val="12176114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Tower data has proven extremely valuable to numerous programs that</a:t>
            </a:r>
            <a:r>
              <a:rPr lang="en-US" baseline="0" dirty="0" smtClean="0"/>
              <a:t> have launched vehicles and hardware from KSC/ER. </a:t>
            </a:r>
          </a:p>
          <a:p>
            <a:pPr marL="171450" indent="-171450">
              <a:buFontTx/>
              <a:buChar char="-"/>
            </a:pPr>
            <a:r>
              <a:rPr lang="en-US" baseline="0" dirty="0" smtClean="0"/>
              <a:t>Tower data can provide long periods of record (some towers have almost 30 years of archived data), which is useful in assessing extreme events and climatic “norms” for vehicle design and operation.</a:t>
            </a:r>
          </a:p>
          <a:p>
            <a:pPr marL="171450" indent="-171450">
              <a:buFontTx/>
              <a:buChar char="-"/>
            </a:pPr>
            <a:r>
              <a:rPr lang="en-US" baseline="0" dirty="0" smtClean="0"/>
              <a:t>Example: Orion needed tower data to analyze the likelihood of cool, moist ambient air blowing back into the vehicle through a vent, and introducing condensation. Only tower data could give a long period of data to meet this need.</a:t>
            </a:r>
            <a:endParaRPr lang="en-US" dirty="0"/>
          </a:p>
        </p:txBody>
      </p:sp>
    </p:spTree>
    <p:extLst>
      <p:ext uri="{BB962C8B-B14F-4D97-AF65-F5344CB8AC3E}">
        <p14:creationId xmlns:p14="http://schemas.microsoft.com/office/powerpoint/2010/main" val="91703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Operational weather data is</a:t>
            </a:r>
            <a:r>
              <a:rPr lang="en-US" baseline="0" dirty="0" smtClean="0"/>
              <a:t> not always “clean”. </a:t>
            </a:r>
          </a:p>
          <a:p>
            <a:pPr marL="171450" indent="-171450">
              <a:buFontTx/>
              <a:buChar char="-"/>
            </a:pPr>
            <a:r>
              <a:rPr lang="en-US" baseline="0" dirty="0" smtClean="0"/>
              <a:t>Sensors break and degrade over time, which is only accelerated by the corrosive nature of the sea salt found in the air. </a:t>
            </a:r>
          </a:p>
          <a:p>
            <a:pPr marL="171450" indent="-171450">
              <a:buFontTx/>
              <a:buChar char="-"/>
            </a:pPr>
            <a:r>
              <a:rPr lang="en-US" baseline="0" dirty="0" smtClean="0"/>
              <a:t>Other external and logistical factors can lead to long periods of time where a sensor is offline, such as a broken elevator. </a:t>
            </a:r>
          </a:p>
          <a:p>
            <a:pPr marL="171450" indent="-171450">
              <a:buFontTx/>
              <a:buChar char="-"/>
            </a:pPr>
            <a:r>
              <a:rPr lang="en-US" baseline="0" dirty="0" smtClean="0"/>
              <a:t>The Wind Towers can provide valuable data, but how do you determine what’s “good” data and how do you prepare that data?</a:t>
            </a:r>
            <a:endParaRPr lang="en-US" dirty="0"/>
          </a:p>
        </p:txBody>
      </p:sp>
    </p:spTree>
    <p:extLst>
      <p:ext uri="{BB962C8B-B14F-4D97-AF65-F5344CB8AC3E}">
        <p14:creationId xmlns:p14="http://schemas.microsoft.com/office/powerpoint/2010/main" val="1738162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Operational weather data is</a:t>
            </a:r>
            <a:r>
              <a:rPr lang="en-US" baseline="0" dirty="0" smtClean="0"/>
              <a:t> not always “clean”. </a:t>
            </a:r>
          </a:p>
          <a:p>
            <a:pPr marL="171450" indent="-171450">
              <a:buFontTx/>
              <a:buChar char="-"/>
            </a:pPr>
            <a:r>
              <a:rPr lang="en-US" baseline="0" dirty="0" smtClean="0"/>
              <a:t>Sensors break and degrade over time, which is only accelerated by the corrosive nature of the sea salt found in the air. </a:t>
            </a:r>
          </a:p>
          <a:p>
            <a:pPr marL="171450" indent="-171450">
              <a:buFontTx/>
              <a:buChar char="-"/>
            </a:pPr>
            <a:r>
              <a:rPr lang="en-US" baseline="0" dirty="0" smtClean="0"/>
              <a:t>Other external and logistical factors can lead to long periods of time where a sensor is offline, such as a broken elevator. </a:t>
            </a:r>
          </a:p>
          <a:p>
            <a:pPr marL="171450" indent="-171450">
              <a:buFontTx/>
              <a:buChar char="-"/>
            </a:pPr>
            <a:r>
              <a:rPr lang="en-US" baseline="0" dirty="0" smtClean="0"/>
              <a:t>The Wind Towers can provide valuable data, but how do you determine what’s “good” data and how do </a:t>
            </a:r>
            <a:r>
              <a:rPr lang="en-US" baseline="0" smtClean="0"/>
              <a:t>you prepare that data?</a:t>
            </a:r>
            <a:endParaRPr lang="en-US" dirty="0"/>
          </a:p>
        </p:txBody>
      </p:sp>
    </p:spTree>
    <p:extLst>
      <p:ext uri="{BB962C8B-B14F-4D97-AF65-F5344CB8AC3E}">
        <p14:creationId xmlns:p14="http://schemas.microsoft.com/office/powerpoint/2010/main" val="203162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These checks each have their own</a:t>
            </a:r>
            <a:r>
              <a:rPr lang="en-US" baseline="0" dirty="0" smtClean="0"/>
              <a:t> purpose and help protect against various ways errors could arise in the data</a:t>
            </a:r>
          </a:p>
          <a:p>
            <a:pPr marL="171450" indent="-171450">
              <a:buFontTx/>
              <a:buChar char="-"/>
            </a:pPr>
            <a:r>
              <a:rPr lang="en-US" baseline="0" dirty="0" smtClean="0"/>
              <a:t>*Briefly go through list*</a:t>
            </a:r>
          </a:p>
          <a:p>
            <a:pPr marL="171450" indent="-171450">
              <a:buFontTx/>
              <a:buChar char="-"/>
            </a:pPr>
            <a:r>
              <a:rPr lang="en-US" dirty="0" smtClean="0"/>
              <a:t>More detail for the specific checks and how the thresholds</a:t>
            </a:r>
            <a:r>
              <a:rPr lang="en-US" baseline="0" dirty="0" smtClean="0"/>
              <a:t> for each check </a:t>
            </a:r>
            <a:r>
              <a:rPr lang="en-US" dirty="0" smtClean="0"/>
              <a:t>can be found in old presentations which can be provided on request</a:t>
            </a:r>
          </a:p>
          <a:p>
            <a:pPr marL="171450" indent="-171450">
              <a:buFontTx/>
              <a:buChar char="-"/>
            </a:pPr>
            <a:endParaRPr lang="en-US" dirty="0"/>
          </a:p>
        </p:txBody>
      </p:sp>
    </p:spTree>
    <p:extLst>
      <p:ext uri="{BB962C8B-B14F-4D97-AF65-F5344CB8AC3E}">
        <p14:creationId xmlns:p14="http://schemas.microsoft.com/office/powerpoint/2010/main" val="3917626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 new daily files include binary flags showing which data has failed the QC checks. </a:t>
            </a:r>
          </a:p>
          <a:p>
            <a:pPr marL="171450" indent="-171450">
              <a:buFontTx/>
              <a:buChar char="-"/>
            </a:pPr>
            <a:r>
              <a:rPr lang="en-US" dirty="0" smtClean="0"/>
              <a:t>These daily files provide</a:t>
            </a:r>
            <a:r>
              <a:rPr lang="en-US" baseline="0" dirty="0" smtClean="0"/>
              <a:t> a QC’ed data set but the data and QC flags need to be verified.</a:t>
            </a:r>
            <a:endParaRPr lang="en-US" dirty="0"/>
          </a:p>
        </p:txBody>
      </p:sp>
    </p:spTree>
    <p:extLst>
      <p:ext uri="{BB962C8B-B14F-4D97-AF65-F5344CB8AC3E}">
        <p14:creationId xmlns:p14="http://schemas.microsoft.com/office/powerpoint/2010/main" val="3038400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 is where we are currently. </a:t>
            </a:r>
          </a:p>
          <a:p>
            <a:pPr marL="171450" indent="-171450">
              <a:buFontTx/>
              <a:buChar char="-"/>
            </a:pPr>
            <a:r>
              <a:rPr lang="en-US" dirty="0" smtClean="0"/>
              <a:t>Two</a:t>
            </a:r>
            <a:r>
              <a:rPr lang="en-US" baseline="0" dirty="0" smtClean="0"/>
              <a:t> types of monthly </a:t>
            </a:r>
            <a:r>
              <a:rPr lang="en-US" baseline="0" dirty="0" err="1" smtClean="0"/>
              <a:t>NetCDFs</a:t>
            </a:r>
            <a:r>
              <a:rPr lang="en-US" baseline="0" dirty="0" smtClean="0"/>
              <a:t> will be available: a “clean” monthly file and a “flagged” monthly file</a:t>
            </a:r>
          </a:p>
          <a:p>
            <a:pPr marL="171450" indent="-171450">
              <a:buFontTx/>
              <a:buChar char="-"/>
            </a:pPr>
            <a:r>
              <a:rPr lang="en-US" dirty="0" smtClean="0"/>
              <a:t>The “clean” monthly</a:t>
            </a:r>
            <a:r>
              <a:rPr lang="en-US" baseline="0" dirty="0" smtClean="0"/>
              <a:t> files will have all manually rejected data removed and no flags will be in the file. This data is intended for “plug and play”.</a:t>
            </a:r>
          </a:p>
          <a:p>
            <a:pPr marL="171450" indent="-171450">
              <a:buFontTx/>
              <a:buChar char="-"/>
            </a:pPr>
            <a:r>
              <a:rPr lang="en-US" baseline="0" dirty="0" smtClean="0"/>
              <a:t>The “flagged” monthly files will have all original, “as received” data along with all flags. This will provide an option for end users needing more control over their data.</a:t>
            </a:r>
            <a:endParaRPr lang="en-US" dirty="0" smtClean="0"/>
          </a:p>
          <a:p>
            <a:pPr marL="171450" indent="-171450">
              <a:buFontTx/>
              <a:buChar char="-"/>
            </a:pPr>
            <a:endParaRPr lang="en-US" dirty="0"/>
          </a:p>
        </p:txBody>
      </p:sp>
    </p:spTree>
    <p:extLst>
      <p:ext uri="{BB962C8B-B14F-4D97-AF65-F5344CB8AC3E}">
        <p14:creationId xmlns:p14="http://schemas.microsoft.com/office/powerpoint/2010/main" val="2064107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EV44 came up with a list of towers to include</a:t>
            </a:r>
            <a:r>
              <a:rPr lang="en-US" baseline="0" dirty="0" smtClean="0"/>
              <a:t> in future QC efforts.</a:t>
            </a:r>
          </a:p>
          <a:p>
            <a:r>
              <a:rPr lang="en-US" baseline="0" dirty="0" smtClean="0"/>
              <a:t>These towers provide data from locations spanning from the mainland to the coast, with heights from 60 </a:t>
            </a:r>
            <a:r>
              <a:rPr lang="en-US" baseline="0" dirty="0" err="1" smtClean="0"/>
              <a:t>ft</a:t>
            </a:r>
            <a:r>
              <a:rPr lang="en-US" baseline="0" dirty="0" smtClean="0"/>
              <a:t> to 200ft. </a:t>
            </a:r>
          </a:p>
          <a:p>
            <a:r>
              <a:rPr lang="en-US" baseline="0" dirty="0" smtClean="0"/>
              <a:t>These efforts are still very earlier and have just begun. </a:t>
            </a:r>
            <a:endParaRPr lang="en-US" dirty="0"/>
          </a:p>
        </p:txBody>
      </p:sp>
    </p:spTree>
    <p:extLst>
      <p:ext uri="{BB962C8B-B14F-4D97-AF65-F5344CB8AC3E}">
        <p14:creationId xmlns:p14="http://schemas.microsoft.com/office/powerpoint/2010/main" val="1974866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28318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pic>
        <p:nvPicPr>
          <p:cNvPr id="3" name="JACOBS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588224" y="4191931"/>
            <a:ext cx="2016224" cy="3240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bwMode="black">
          <a:xfrm>
            <a:off x="5677306" y="4617508"/>
            <a:ext cx="2853181" cy="242374"/>
          </a:xfrm>
          <a:prstGeom prst="rect">
            <a:avLst/>
          </a:prstGeom>
          <a:noFill/>
        </p:spPr>
        <p:txBody>
          <a:bodyPr wrap="square"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AU" sz="975" dirty="0">
                <a:solidFill>
                  <a:srgbClr val="00338D"/>
                </a:solidFill>
                <a:cs typeface="Arial" pitchFamily="34" charset="0"/>
              </a:rPr>
              <a:t> www.jacobs.com | worldwide</a:t>
            </a:r>
          </a:p>
        </p:txBody>
      </p:sp>
      <p:sp>
        <p:nvSpPr>
          <p:cNvPr id="6" name="Rectangle 5"/>
          <p:cNvSpPr/>
          <p:nvPr userDrawn="1"/>
        </p:nvSpPr>
        <p:spPr bwMode="black">
          <a:xfrm>
            <a:off x="0" y="2086978"/>
            <a:ext cx="9144000" cy="970826"/>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prstClr val="white"/>
              </a:solidFill>
            </a:endParaRPr>
          </a:p>
        </p:txBody>
      </p:sp>
      <p:sp>
        <p:nvSpPr>
          <p:cNvPr id="9" name="Title 1"/>
          <p:cNvSpPr>
            <a:spLocks noGrp="1"/>
          </p:cNvSpPr>
          <p:nvPr>
            <p:ph type="ctrTitle"/>
          </p:nvPr>
        </p:nvSpPr>
        <p:spPr bwMode="black">
          <a:xfrm>
            <a:off x="323528" y="2178284"/>
            <a:ext cx="5353777" cy="432048"/>
          </a:xfrm>
          <a:prstGeom prst="rect">
            <a:avLst/>
          </a:prstGeom>
          <a:solidFill>
            <a:srgbClr val="00338D"/>
          </a:solidFill>
        </p:spPr>
        <p:txBody>
          <a:bodyPr lIns="0" tIns="0" rIns="0" bIns="0" anchor="b">
            <a:normAutofit/>
          </a:bodyPr>
          <a:lstStyle>
            <a:lvl1pPr algn="l">
              <a:defRPr sz="2100" b="1">
                <a:solidFill>
                  <a:schemeClr val="bg1"/>
                </a:solidFill>
                <a:latin typeface="Arial" pitchFamily="34" charset="0"/>
                <a:cs typeface="Arial" pitchFamily="34" charset="0"/>
              </a:defRPr>
            </a:lvl1pPr>
          </a:lstStyle>
          <a:p>
            <a:r>
              <a:rPr lang="en-US"/>
              <a:t>Click to edit Master title style</a:t>
            </a:r>
            <a:endParaRPr lang="en-AU" dirty="0"/>
          </a:p>
        </p:txBody>
      </p:sp>
      <p:sp>
        <p:nvSpPr>
          <p:cNvPr id="10" name="Subtitle 2"/>
          <p:cNvSpPr>
            <a:spLocks noGrp="1"/>
          </p:cNvSpPr>
          <p:nvPr>
            <p:ph type="subTitle" idx="1"/>
          </p:nvPr>
        </p:nvSpPr>
        <p:spPr bwMode="gray">
          <a:xfrm>
            <a:off x="324352" y="2619521"/>
            <a:ext cx="5352789" cy="216024"/>
          </a:xfrm>
          <a:prstGeom prst="rect">
            <a:avLst/>
          </a:prstGeom>
        </p:spPr>
        <p:txBody>
          <a:bodyPr lIns="0" tIns="0" rIns="0" bIns="0" anchor="ctr"/>
          <a:lstStyle>
            <a:lvl1pPr marL="0" indent="0" algn="l">
              <a:buNone/>
              <a:defRPr sz="1200" b="1" cap="none" baseline="0">
                <a:solidFill>
                  <a:srgbClr val="B3B3B3"/>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dirty="0"/>
          </a:p>
        </p:txBody>
      </p:sp>
      <p:sp>
        <p:nvSpPr>
          <p:cNvPr id="11" name="Text Placeholder 10"/>
          <p:cNvSpPr>
            <a:spLocks noGrp="1"/>
          </p:cNvSpPr>
          <p:nvPr>
            <p:ph type="body" sz="quarter" idx="12" hasCustomPrompt="1"/>
          </p:nvPr>
        </p:nvSpPr>
        <p:spPr>
          <a:xfrm>
            <a:off x="324351" y="3165815"/>
            <a:ext cx="5352954" cy="846095"/>
          </a:xfrm>
          <a:prstGeom prst="rect">
            <a:avLst/>
          </a:prstGeom>
        </p:spPr>
        <p:txBody>
          <a:bodyPr lIns="18000" tIns="0" rIns="0" bIns="0" anchor="ctr"/>
          <a:lstStyle>
            <a:lvl1pPr marL="0" indent="0">
              <a:buNone/>
              <a:defRPr sz="1050" baseline="0">
                <a:solidFill>
                  <a:srgbClr val="00338D"/>
                </a:solidFill>
              </a:defRPr>
            </a:lvl1pPr>
          </a:lstStyle>
          <a:p>
            <a:r>
              <a:rPr lang="en-AU" sz="1200" dirty="0"/>
              <a:t>Presenter Name</a:t>
            </a:r>
          </a:p>
          <a:p>
            <a:r>
              <a:rPr lang="en-AU" sz="1200" dirty="0"/>
              <a:t>Jacobs Space Exploration Group</a:t>
            </a:r>
          </a:p>
          <a:p>
            <a:r>
              <a:rPr lang="en-AU" sz="1200" dirty="0"/>
              <a:t>NASA Marshall Space Flight </a:t>
            </a:r>
            <a:r>
              <a:rPr lang="en-AU" sz="1200" dirty="0" err="1"/>
              <a:t>Center</a:t>
            </a:r>
            <a:endParaRPr lang="en-AU" sz="1200" dirty="0"/>
          </a:p>
          <a:p>
            <a:r>
              <a:rPr lang="en-AU" sz="1200" dirty="0"/>
              <a:t>Date</a:t>
            </a:r>
          </a:p>
        </p:txBody>
      </p:sp>
      <p:pic>
        <p:nvPicPr>
          <p:cNvPr id="12" name="SKMJACOBSLOGO"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5310" y="4191930"/>
            <a:ext cx="2679138" cy="324035"/>
          </a:xfrm>
          <a:prstGeom prst="rect">
            <a:avLst/>
          </a:prstGeom>
        </p:spPr>
      </p:pic>
      <p:pic>
        <p:nvPicPr>
          <p:cNvPr id="1026" name="Picture 2" descr="T:\Chris\SKMJACOBS\24 Oct 2014\PowerPoint 16 by 9 Default Imag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2590"/>
            <a:ext cx="9144001" cy="20843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JACOBSGUIMARLOGO"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28207" y="4172686"/>
            <a:ext cx="3002280" cy="271272"/>
          </a:xfrm>
          <a:prstGeom prst="rect">
            <a:avLst/>
          </a:prstGeom>
        </p:spPr>
      </p:pic>
      <p:pic>
        <p:nvPicPr>
          <p:cNvPr id="14" name="Picture 13" descr="JACOBSMATASISLOGO"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5911" y="4229454"/>
            <a:ext cx="3084576" cy="286512"/>
          </a:xfrm>
          <a:prstGeom prst="rect">
            <a:avLst/>
          </a:prstGeom>
        </p:spPr>
      </p:pic>
      <p:pic>
        <p:nvPicPr>
          <p:cNvPr id="15" name="Picture 14" descr="JACOBSZATELOGO" hidden="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27329" y="4206937"/>
            <a:ext cx="3316224" cy="292608"/>
          </a:xfrm>
          <a:prstGeom prst="rect">
            <a:avLst/>
          </a:prstGeom>
        </p:spPr>
      </p:pic>
      <p:pic>
        <p:nvPicPr>
          <p:cNvPr id="16" name="Picture 15" descr="JFSLLOGO" hidden="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17383" y="4218633"/>
            <a:ext cx="1213104" cy="283464"/>
          </a:xfrm>
          <a:prstGeom prst="rect">
            <a:avLst/>
          </a:prstGeom>
        </p:spPr>
      </p:pic>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714"/>
          <a:stretch/>
        </p:blipFill>
        <p:spPr>
          <a:xfrm>
            <a:off x="5934456" y="2093976"/>
            <a:ext cx="3204864" cy="964381"/>
          </a:xfrm>
          <a:prstGeom prst="rect">
            <a:avLst/>
          </a:prstGeom>
        </p:spPr>
      </p:pic>
    </p:spTree>
    <p:extLst>
      <p:ext uri="{BB962C8B-B14F-4D97-AF65-F5344CB8AC3E}">
        <p14:creationId xmlns:p14="http://schemas.microsoft.com/office/powerpoint/2010/main" val="204904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5" name="TextBox 4"/>
          <p:cNvSpPr txBox="1"/>
          <p:nvPr userDrawn="1"/>
        </p:nvSpPr>
        <p:spPr>
          <a:xfrm>
            <a:off x="467544" y="186141"/>
            <a:ext cx="8229600" cy="430887"/>
          </a:xfrm>
          <a:prstGeom prst="rect">
            <a:avLst/>
          </a:prstGeom>
          <a:noFill/>
        </p:spPr>
        <p:txBody>
          <a:bodyPr wrap="square" lIns="0" tIns="0" rIns="0" bIns="0" rtlCol="0" anchor="ctr">
            <a:spAutoFit/>
          </a:bodyPr>
          <a:lstStyle/>
          <a:p>
            <a:r>
              <a:rPr lang="en-AU" sz="2800" b="1" baseline="0" dirty="0">
                <a:solidFill>
                  <a:srgbClr val="00338D"/>
                </a:solidFill>
                <a:latin typeface="Arial" panose="020B0604020202020204" pitchFamily="34" charset="0"/>
                <a:cs typeface="Arial" panose="020B0604020202020204" pitchFamily="34" charset="0"/>
              </a:rPr>
              <a:t>Agenda</a:t>
            </a:r>
            <a:endParaRPr lang="en-AU" sz="2800" b="1" dirty="0">
              <a:solidFill>
                <a:srgbClr val="00338D"/>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57200" y="789948"/>
            <a:ext cx="8229600" cy="3672000"/>
          </a:xfrm>
        </p:spPr>
        <p:txBody>
          <a:bodyPr>
            <a:noAutofit/>
          </a:bodyPr>
          <a:lstStyle>
            <a:lvl1pPr marL="514350" indent="-514350">
              <a:spcBef>
                <a:spcPts val="600"/>
              </a:spcBef>
              <a:spcAft>
                <a:spcPts val="0"/>
              </a:spcAft>
              <a:buFont typeface="+mj-lt"/>
              <a:buAutoNum type="arabicPeriod"/>
              <a:defRPr sz="2800">
                <a:solidFill>
                  <a:schemeClr val="tx1"/>
                </a:solidFill>
              </a:defRPr>
            </a:lvl1pPr>
            <a:lvl2pPr marL="756000">
              <a:spcBef>
                <a:spcPts val="600"/>
              </a:spcBef>
              <a:defRPr sz="2400">
                <a:solidFill>
                  <a:schemeClr val="tx1"/>
                </a:solidFill>
              </a:defRPr>
            </a:lvl2pPr>
            <a:lvl3pPr marL="972000">
              <a:spcBef>
                <a:spcPts val="600"/>
              </a:spcBef>
              <a:defRPr sz="2400">
                <a:solidFill>
                  <a:schemeClr val="tx1"/>
                </a:solidFill>
              </a:defRPr>
            </a:lvl3pPr>
            <a:lvl4pPr marL="1260000">
              <a:spcBef>
                <a:spcPts val="600"/>
              </a:spcBef>
              <a:defRPr>
                <a:solidFill>
                  <a:schemeClr val="tx1"/>
                </a:solidFill>
              </a:defRPr>
            </a:lvl4pPr>
            <a:lvl5pPr marL="1512000">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lvl="0"/>
            <a:endParaRPr lang="en-US" dirty="0"/>
          </a:p>
        </p:txBody>
      </p:sp>
      <p:sp>
        <p:nvSpPr>
          <p:cNvPr id="2" name="Footer Placeholder 1"/>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76952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fety Minu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9948"/>
            <a:ext cx="8229600" cy="3672000"/>
          </a:xfrm>
        </p:spPr>
        <p:txBody>
          <a:bodyPr>
            <a:noAutofit/>
          </a:bodyPr>
          <a:lstStyle>
            <a:lvl1pPr marL="243000" indent="-243000">
              <a:spcBef>
                <a:spcPts val="600"/>
              </a:spcBef>
              <a:spcAft>
                <a:spcPts val="0"/>
              </a:spcAft>
              <a:buFont typeface="Arial" panose="020B0604020202020204" pitchFamily="34" charset="0"/>
              <a:buChar char="•"/>
              <a:defRPr sz="2800">
                <a:solidFill>
                  <a:schemeClr val="tx1"/>
                </a:solidFill>
              </a:defRPr>
            </a:lvl1pPr>
            <a:lvl2pPr marL="513000">
              <a:spcBef>
                <a:spcPts val="600"/>
              </a:spcBef>
              <a:defRPr sz="2400">
                <a:solidFill>
                  <a:schemeClr val="tx1"/>
                </a:solidFill>
              </a:defRPr>
            </a:lvl2pPr>
            <a:lvl3pPr marL="756000">
              <a:spcBef>
                <a:spcPts val="600"/>
              </a:spcBef>
              <a:defRPr sz="2400">
                <a:solidFill>
                  <a:schemeClr val="tx1"/>
                </a:solidFill>
              </a:defRPr>
            </a:lvl3pPr>
            <a:lvl4pPr marL="1053000">
              <a:spcBef>
                <a:spcPts val="600"/>
              </a:spcBef>
              <a:defRPr>
                <a:solidFill>
                  <a:schemeClr val="tx1"/>
                </a:solidFill>
              </a:defRPr>
            </a:lvl4pPr>
            <a:lvl5pPr marL="1296000">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lvl="0"/>
            <a:endParaRPr lang="en-US" dirty="0"/>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5" name="TextBox 4"/>
          <p:cNvSpPr txBox="1"/>
          <p:nvPr userDrawn="1"/>
        </p:nvSpPr>
        <p:spPr>
          <a:xfrm>
            <a:off x="467544" y="186141"/>
            <a:ext cx="8229600" cy="430887"/>
          </a:xfrm>
          <a:prstGeom prst="rect">
            <a:avLst/>
          </a:prstGeom>
          <a:noFill/>
        </p:spPr>
        <p:txBody>
          <a:bodyPr wrap="square" lIns="0" tIns="0" rIns="0" bIns="0" rtlCol="0" anchor="ctr">
            <a:spAutoFit/>
          </a:bodyPr>
          <a:lstStyle/>
          <a:p>
            <a:r>
              <a:rPr lang="en-AU" sz="2800" b="1" baseline="0" dirty="0">
                <a:solidFill>
                  <a:srgbClr val="00338D"/>
                </a:solidFill>
                <a:latin typeface="Arial" panose="020B0604020202020204" pitchFamily="34" charset="0"/>
                <a:cs typeface="Arial" panose="020B0604020202020204" pitchFamily="34" charset="0"/>
              </a:rPr>
              <a:t>Safety Minute</a:t>
            </a:r>
            <a:endParaRPr lang="en-AU" sz="2800" b="1" dirty="0">
              <a:solidFill>
                <a:srgbClr val="00338D"/>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106409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AU" dirty="0"/>
          </a:p>
        </p:txBody>
      </p:sp>
      <p:sp>
        <p:nvSpPr>
          <p:cNvPr id="3" name="Content Placeholder 2"/>
          <p:cNvSpPr>
            <a:spLocks noGrp="1"/>
          </p:cNvSpPr>
          <p:nvPr>
            <p:ph idx="1"/>
          </p:nvPr>
        </p:nvSpPr>
        <p:spPr>
          <a:xfrm>
            <a:off x="457200" y="789948"/>
            <a:ext cx="8229600" cy="3672000"/>
          </a:xfrm>
        </p:spPr>
        <p:txBody>
          <a:bodyPr>
            <a:noAutofit/>
          </a:bodyPr>
          <a:lstStyle>
            <a:lvl1pPr marL="243000" indent="-243000">
              <a:spcBef>
                <a:spcPts val="600"/>
              </a:spcBef>
              <a:spcAft>
                <a:spcPts val="0"/>
              </a:spcAft>
              <a:buFont typeface="Arial" panose="020B0604020202020204" pitchFamily="34" charset="0"/>
              <a:buChar char="•"/>
              <a:defRPr sz="2800">
                <a:solidFill>
                  <a:schemeClr val="tx1"/>
                </a:solidFill>
              </a:defRPr>
            </a:lvl1pPr>
            <a:lvl2pPr marL="513000">
              <a:spcBef>
                <a:spcPts val="600"/>
              </a:spcBef>
              <a:defRPr sz="2400">
                <a:solidFill>
                  <a:schemeClr val="tx1"/>
                </a:solidFill>
              </a:defRPr>
            </a:lvl2pPr>
            <a:lvl3pPr marL="756000">
              <a:spcBef>
                <a:spcPts val="600"/>
              </a:spcBef>
              <a:defRPr sz="2400">
                <a:solidFill>
                  <a:schemeClr val="tx1"/>
                </a:solidFill>
              </a:defRPr>
            </a:lvl3pPr>
            <a:lvl4pPr marL="1053000">
              <a:spcBef>
                <a:spcPts val="600"/>
              </a:spcBef>
              <a:defRPr>
                <a:solidFill>
                  <a:schemeClr val="tx1"/>
                </a:solidFill>
              </a:defRPr>
            </a:lvl4pPr>
            <a:lvl5pPr marL="1296000">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lvl="0"/>
            <a:endParaRPr lang="en-US" dirty="0"/>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4" name="Footer Placeholder 3"/>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1265231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9.jpeg"/><Relationship Id="rId3" Type="http://schemas.openxmlformats.org/officeDocument/2006/relationships/slideLayout" Target="../slideLayouts/slideLayout4.xml"/><Relationship Id="rId7" Type="http://schemas.openxmlformats.org/officeDocument/2006/relationships/image" Target="../media/image14.png"/><Relationship Id="rId12" Type="http://schemas.openxmlformats.org/officeDocument/2006/relationships/image" Target="../media/image18.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jpe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theme" Target="../theme/theme2.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pic>
        <p:nvPicPr>
          <p:cNvPr id="4" name="SKMMMALOGO" hidden="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2037" y="4630340"/>
            <a:ext cx="2119801" cy="513160"/>
          </a:xfrm>
          <a:prstGeom prst="rect">
            <a:avLst/>
          </a:prstGeom>
        </p:spPr>
      </p:pic>
      <p:pic>
        <p:nvPicPr>
          <p:cNvPr id="5" name="SKMCBLOGO"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199" y="4630341"/>
            <a:ext cx="2006477" cy="236664"/>
          </a:xfrm>
          <a:prstGeom prst="rect">
            <a:avLst/>
          </a:prstGeom>
        </p:spPr>
      </p:pic>
      <p:pic>
        <p:nvPicPr>
          <p:cNvPr id="6" name="SKMENVIROSLOGO"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4630341"/>
            <a:ext cx="1979638" cy="285338"/>
          </a:xfrm>
          <a:prstGeom prst="rect">
            <a:avLst/>
          </a:prstGeom>
        </p:spPr>
      </p:pic>
    </p:spTree>
    <p:extLst>
      <p:ext uri="{BB962C8B-B14F-4D97-AF65-F5344CB8AC3E}">
        <p14:creationId xmlns:p14="http://schemas.microsoft.com/office/powerpoint/2010/main" val="531296737"/>
      </p:ext>
    </p:extLst>
  </p:cSld>
  <p:clrMap bg1="lt1" tx1="dk1" bg2="lt2" tx2="dk2" accent1="accent1" accent2="accent2" accent3="accent3" accent4="accent4" accent5="accent5" accent6="accent6" hlink="hlink" folHlink="folHlink"/>
  <p:sldLayoutIdLst>
    <p:sldLayoutId id="2147483882" r:id="rId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457199" y="259590"/>
            <a:ext cx="8253453" cy="468001"/>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915566"/>
            <a:ext cx="8229600" cy="348448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457200" y="4587974"/>
            <a:ext cx="586408" cy="273844"/>
          </a:xfrm>
          <a:prstGeom prst="rect">
            <a:avLst/>
          </a:prstGeom>
        </p:spPr>
        <p:txBody>
          <a:bodyPr vert="horz" lIns="0" tIns="0" rIns="0" bIns="0" rtlCol="0" anchor="b"/>
          <a:lstStyle>
            <a:lvl1pPr algn="l">
              <a:defRPr sz="900">
                <a:solidFill>
                  <a:srgbClr val="00338D"/>
                </a:solidFill>
                <a:latin typeface="Arial" pitchFamily="34" charset="0"/>
                <a:cs typeface="Arial" pitchFamily="34" charset="0"/>
              </a:defRPr>
            </a:lvl1pPr>
          </a:lstStyle>
          <a:p>
            <a:fld id="{9B3E39EC-4BE2-4DEA-81C0-4ABC0AAB4AC0}" type="slidenum">
              <a:rPr lang="en-AU" smtClean="0"/>
              <a:pPr/>
              <a:t>‹#›</a:t>
            </a:fld>
            <a:endParaRPr lang="en-AU" dirty="0"/>
          </a:p>
        </p:txBody>
      </p:sp>
      <p:pic>
        <p:nvPicPr>
          <p:cNvPr id="10" name="SKMCBLOGO"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8264" y="4726818"/>
            <a:ext cx="1281515" cy="201540"/>
          </a:xfrm>
          <a:prstGeom prst="rect">
            <a:avLst/>
          </a:prstGeom>
        </p:spPr>
      </p:pic>
      <p:pic>
        <p:nvPicPr>
          <p:cNvPr id="11" name="SKMMMALOGO"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6319" y="4682436"/>
            <a:ext cx="1310774" cy="423082"/>
          </a:xfrm>
          <a:prstGeom prst="rect">
            <a:avLst/>
          </a:prstGeom>
        </p:spPr>
      </p:pic>
      <p:pic>
        <p:nvPicPr>
          <p:cNvPr id="12" name="SKMENVIROSLOGO"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11689" y="4691604"/>
            <a:ext cx="1296144" cy="249095"/>
          </a:xfrm>
          <a:prstGeom prst="rect">
            <a:avLst/>
          </a:prstGeom>
        </p:spPr>
      </p:pic>
      <p:pic>
        <p:nvPicPr>
          <p:cNvPr id="14" name="JACOBS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39867" y="4667933"/>
            <a:ext cx="1370786" cy="210890"/>
          </a:xfrm>
          <a:prstGeom prst="rect">
            <a:avLst/>
          </a:prstGeom>
        </p:spPr>
      </p:pic>
      <p:pic>
        <p:nvPicPr>
          <p:cNvPr id="15" name="SKMJACOBSLOGO" hidden="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77041" y="4669147"/>
            <a:ext cx="1733612" cy="209676"/>
          </a:xfrm>
          <a:prstGeom prst="rect">
            <a:avLst/>
          </a:prstGeom>
        </p:spPr>
      </p:pic>
      <p:pic>
        <p:nvPicPr>
          <p:cNvPr id="13" name="Picture 12" descr="JACOBSGUIMARLOGO" hidden="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24069" y="4659598"/>
            <a:ext cx="2386584" cy="216408"/>
          </a:xfrm>
          <a:prstGeom prst="rect">
            <a:avLst/>
          </a:prstGeom>
        </p:spPr>
      </p:pic>
      <p:pic>
        <p:nvPicPr>
          <p:cNvPr id="16" name="Picture 15" descr="JACOBSMATASISLOGO" hidden="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3732" y="4659598"/>
            <a:ext cx="2310384" cy="216408"/>
          </a:xfrm>
          <a:prstGeom prst="rect">
            <a:avLst/>
          </a:prstGeom>
        </p:spPr>
      </p:pic>
      <p:pic>
        <p:nvPicPr>
          <p:cNvPr id="17" name="Picture 16" descr="JACOBSZATELOGO" hidden="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1229" y="4680934"/>
            <a:ext cx="2249424" cy="195072"/>
          </a:xfrm>
          <a:prstGeom prst="rect">
            <a:avLst/>
          </a:prstGeom>
        </p:spPr>
      </p:pic>
      <p:pic>
        <p:nvPicPr>
          <p:cNvPr id="18" name="Picture 17" descr="JFSLLOGO" hidden="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26733" y="4671559"/>
            <a:ext cx="883920" cy="207264"/>
          </a:xfrm>
          <a:prstGeom prst="rect">
            <a:avLst/>
          </a:prstGeom>
        </p:spPr>
      </p:pic>
      <p:sp>
        <p:nvSpPr>
          <p:cNvPr id="4" name="Footer Placeholder 3"/>
          <p:cNvSpPr>
            <a:spLocks noGrp="1"/>
          </p:cNvSpPr>
          <p:nvPr>
            <p:ph type="ftr" sz="quarter" idx="3"/>
          </p:nvPr>
        </p:nvSpPr>
        <p:spPr>
          <a:xfrm>
            <a:off x="1043607" y="4587974"/>
            <a:ext cx="6296259" cy="274637"/>
          </a:xfrm>
          <a:prstGeom prst="rect">
            <a:avLst/>
          </a:prstGeom>
        </p:spPr>
        <p:txBody>
          <a:bodyPr vert="horz" lIns="91440" tIns="45720" rIns="91440" bIns="0" rtlCol="0" anchor="b" anchorCtr="0"/>
          <a:lstStyle>
            <a:lvl1pPr algn="ctr">
              <a:defRPr sz="1000">
                <a:solidFill>
                  <a:schemeClr val="tx1">
                    <a:tint val="75000"/>
                  </a:schemeClr>
                </a:solidFill>
              </a:defRPr>
            </a:lvl1pPr>
          </a:lstStyle>
          <a:p>
            <a:endParaRPr lang="en-AU"/>
          </a:p>
        </p:txBody>
      </p:sp>
    </p:spTree>
    <p:extLst>
      <p:ext uri="{BB962C8B-B14F-4D97-AF65-F5344CB8AC3E}">
        <p14:creationId xmlns:p14="http://schemas.microsoft.com/office/powerpoint/2010/main" val="2372065543"/>
      </p:ext>
    </p:extLst>
  </p:cSld>
  <p:clrMap bg1="lt1" tx1="dk1" bg2="lt2" tx2="dk2" accent1="accent1" accent2="accent2" accent3="accent3" accent4="accent4" accent5="accent5" accent6="accent6" hlink="hlink" folHlink="folHlink"/>
  <p:sldLayoutIdLst>
    <p:sldLayoutId id="2147483888" r:id="rId1"/>
    <p:sldLayoutId id="2147483904" r:id="rId2"/>
    <p:sldLayoutId id="2147483886" r:id="rId3"/>
  </p:sldLayoutIdLst>
  <p:hf hdr="0" dt="0"/>
  <p:txStyles>
    <p:titleStyle>
      <a:lvl1pPr algn="l" defTabSz="914400" rtl="0" eaLnBrk="1" latinLnBrk="0" hangingPunct="1">
        <a:spcBef>
          <a:spcPct val="0"/>
        </a:spcBef>
        <a:buNone/>
        <a:defRPr sz="2800" b="1" kern="1200">
          <a:solidFill>
            <a:srgbClr val="00338D"/>
          </a:solidFill>
          <a:latin typeface="Arial" pitchFamily="34" charset="0"/>
          <a:ea typeface="+mj-ea"/>
          <a:cs typeface="Arial" pitchFamily="34" charset="0"/>
        </a:defRPr>
      </a:lvl1pPr>
    </p:titleStyle>
    <p:bodyStyle>
      <a:lvl1pPr marL="216000" indent="-216000" algn="l" defTabSz="914400" rtl="0" eaLnBrk="1" latinLnBrk="0" hangingPunct="1">
        <a:spcBef>
          <a:spcPts val="600"/>
        </a:spcBef>
        <a:spcAft>
          <a:spcPts val="0"/>
        </a:spcAft>
        <a:buClr>
          <a:srgbClr val="00338D"/>
        </a:buClr>
        <a:buSzPct val="110000"/>
        <a:buFont typeface="Arial" pitchFamily="34" charset="0"/>
        <a:buChar char="•"/>
        <a:defRPr sz="2800" kern="1200">
          <a:solidFill>
            <a:schemeClr val="tx1"/>
          </a:solidFill>
          <a:latin typeface="Arial" pitchFamily="34" charset="0"/>
          <a:ea typeface="+mn-ea"/>
          <a:cs typeface="Arial" pitchFamily="34" charset="0"/>
        </a:defRPr>
      </a:lvl1pPr>
      <a:lvl2pPr marL="468000" indent="-216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2pPr>
      <a:lvl3pPr marL="684000" indent="-180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3pPr>
      <a:lvl4pPr marL="972000" indent="-228600" algn="l" defTabSz="914400" rtl="0" eaLnBrk="1" latinLnBrk="0" hangingPunct="1">
        <a:spcBef>
          <a:spcPts val="600"/>
        </a:spcBef>
        <a:buClr>
          <a:srgbClr val="6C6F70"/>
        </a:buClr>
        <a:buFont typeface="Arial" pitchFamily="34" charset="0"/>
        <a:buChar char="–"/>
        <a:defRPr sz="2000" kern="1200">
          <a:solidFill>
            <a:schemeClr val="tx1"/>
          </a:solidFill>
          <a:latin typeface="Arial" pitchFamily="34" charset="0"/>
          <a:ea typeface="+mn-ea"/>
          <a:cs typeface="Arial" pitchFamily="34" charset="0"/>
        </a:defRPr>
      </a:lvl4pPr>
      <a:lvl5pPr marL="1224000" indent="-228600" algn="l" defTabSz="914400" rtl="0" eaLnBrk="1" latinLnBrk="0" hangingPunct="1">
        <a:spcBef>
          <a:spcPts val="600"/>
        </a:spcBef>
        <a:buClr>
          <a:srgbClr val="6C6F70"/>
        </a:buClr>
        <a:buSzPct val="67000"/>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AU" sz="1800" dirty="0" smtClean="0"/>
              <a:t>MSFC Natural Environments Tower QC, Verification GUI, </a:t>
            </a:r>
            <a:r>
              <a:rPr lang="en-AU" sz="1800" smtClean="0"/>
              <a:t>and Future Work </a:t>
            </a:r>
            <a:endParaRPr lang="en-AU" sz="1800" dirty="0"/>
          </a:p>
        </p:txBody>
      </p:sp>
      <p:sp>
        <p:nvSpPr>
          <p:cNvPr id="6" name="Subtitle 5"/>
          <p:cNvSpPr>
            <a:spLocks noGrp="1"/>
          </p:cNvSpPr>
          <p:nvPr>
            <p:ph type="subTitle" idx="1"/>
          </p:nvPr>
        </p:nvSpPr>
        <p:spPr/>
        <p:txBody>
          <a:bodyPr/>
          <a:lstStyle/>
          <a:p>
            <a:endParaRPr lang="en-AU" dirty="0"/>
          </a:p>
        </p:txBody>
      </p:sp>
      <p:sp>
        <p:nvSpPr>
          <p:cNvPr id="8" name="Text Placeholder 7"/>
          <p:cNvSpPr>
            <a:spLocks noGrp="1"/>
          </p:cNvSpPr>
          <p:nvPr>
            <p:ph type="body" sz="quarter" idx="12"/>
          </p:nvPr>
        </p:nvSpPr>
        <p:spPr>
          <a:xfrm>
            <a:off x="324351" y="3165816"/>
            <a:ext cx="5352954" cy="918102"/>
          </a:xfrm>
        </p:spPr>
        <p:txBody>
          <a:bodyPr/>
          <a:lstStyle/>
          <a:p>
            <a:r>
              <a:rPr lang="en-AU" sz="1200" dirty="0" smtClean="0"/>
              <a:t>James </a:t>
            </a:r>
            <a:r>
              <a:rPr lang="en-AU" sz="1200" dirty="0" err="1" smtClean="0"/>
              <a:t>Brenton,</a:t>
            </a:r>
            <a:r>
              <a:rPr lang="en-AU" sz="1200" dirty="0" smtClean="0"/>
              <a:t> Maggie Fielder</a:t>
            </a:r>
            <a:endParaRPr lang="en-AU" sz="1200" dirty="0"/>
          </a:p>
          <a:p>
            <a:r>
              <a:rPr lang="en-AU" sz="1200" dirty="0"/>
              <a:t>Jacobs Space Exploration Group</a:t>
            </a:r>
          </a:p>
          <a:p>
            <a:r>
              <a:rPr lang="en-AU" sz="1200" dirty="0"/>
              <a:t>NASA Marshall Space Flight </a:t>
            </a:r>
            <a:r>
              <a:rPr lang="en-AU" sz="1200" dirty="0" err="1"/>
              <a:t>Center</a:t>
            </a:r>
            <a:endParaRPr lang="en-AU" sz="1200" dirty="0"/>
          </a:p>
          <a:p>
            <a:r>
              <a:rPr lang="en-AU" sz="1200" dirty="0" smtClean="0"/>
              <a:t>10/27/2020</a:t>
            </a:r>
            <a:endParaRPr lang="en-AU" sz="1200" dirty="0"/>
          </a:p>
          <a:p>
            <a:endParaRPr lang="en-AU"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7714"/>
          <a:stretch/>
        </p:blipFill>
        <p:spPr>
          <a:xfrm>
            <a:off x="5934456" y="2093976"/>
            <a:ext cx="3204864" cy="964381"/>
          </a:xfrm>
          <a:prstGeom prst="rect">
            <a:avLst/>
          </a:prstGeom>
        </p:spPr>
      </p:pic>
    </p:spTree>
    <p:extLst>
      <p:ext uri="{BB962C8B-B14F-4D97-AF65-F5344CB8AC3E}">
        <p14:creationId xmlns:p14="http://schemas.microsoft.com/office/powerpoint/2010/main" val="142319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1521" y="492315"/>
            <a:ext cx="6054780" cy="4599718"/>
          </a:xfrm>
          <a:prstGeom prst="rect">
            <a:avLst/>
          </a:prstGeom>
        </p:spPr>
      </p:pic>
      <p:sp>
        <p:nvSpPr>
          <p:cNvPr id="2" name="Title 1"/>
          <p:cNvSpPr>
            <a:spLocks noGrp="1"/>
          </p:cNvSpPr>
          <p:nvPr>
            <p:ph type="title"/>
          </p:nvPr>
        </p:nvSpPr>
        <p:spPr>
          <a:xfrm>
            <a:off x="457200" y="8187"/>
            <a:ext cx="8253453" cy="468001"/>
          </a:xfrm>
        </p:spPr>
        <p:txBody>
          <a:bodyPr/>
          <a:lstStyle/>
          <a:p>
            <a:r>
              <a:rPr lang="en-US" dirty="0" smtClean="0"/>
              <a:t>Example of the GUI and its functionality</a:t>
            </a:r>
            <a:endParaRPr lang="en-US" dirty="0"/>
          </a:p>
        </p:txBody>
      </p:sp>
      <p:sp>
        <p:nvSpPr>
          <p:cNvPr id="4" name="Slide Number Placeholder 3"/>
          <p:cNvSpPr>
            <a:spLocks noGrp="1"/>
          </p:cNvSpPr>
          <p:nvPr>
            <p:ph type="sldNum" sz="quarter" idx="12"/>
          </p:nvPr>
        </p:nvSpPr>
        <p:spPr/>
        <p:txBody>
          <a:bodyPr/>
          <a:lstStyle/>
          <a:p>
            <a:fld id="{9B3E39EC-4BE2-4DEA-81C0-4ABC0AAB4AC0}" type="slidenum">
              <a:rPr lang="en-AU" smtClean="0"/>
              <a:t>10</a:t>
            </a:fld>
            <a:endParaRPr lang="en-AU" dirty="0"/>
          </a:p>
        </p:txBody>
      </p:sp>
      <p:sp>
        <p:nvSpPr>
          <p:cNvPr id="5" name="Footer Placeholder 4"/>
          <p:cNvSpPr>
            <a:spLocks noGrp="1"/>
          </p:cNvSpPr>
          <p:nvPr>
            <p:ph type="ftr" sz="quarter" idx="13"/>
          </p:nvPr>
        </p:nvSpPr>
        <p:spPr/>
        <p:txBody>
          <a:bodyPr/>
          <a:lstStyle/>
          <a:p>
            <a:endParaRPr lang="en-AU"/>
          </a:p>
        </p:txBody>
      </p:sp>
      <p:sp>
        <p:nvSpPr>
          <p:cNvPr id="9" name="TextBox 8"/>
          <p:cNvSpPr txBox="1"/>
          <p:nvPr/>
        </p:nvSpPr>
        <p:spPr>
          <a:xfrm>
            <a:off x="4788023" y="2420184"/>
            <a:ext cx="4104457" cy="2031325"/>
          </a:xfrm>
          <a:prstGeom prst="rect">
            <a:avLst/>
          </a:prstGeom>
          <a:noFill/>
        </p:spPr>
        <p:txBody>
          <a:bodyPr wrap="square" rtlCol="0">
            <a:spAutoFit/>
          </a:bodyPr>
          <a:lstStyle/>
          <a:p>
            <a:r>
              <a:rPr lang="en-US" dirty="0" smtClean="0"/>
              <a:t>Using the “Remove QC Flags” button will verify that the flags correctly identified erroneous data. The “Remove All Selected Data” button can be used to manually reject data regardless if the data has passed or failed the QC checks. </a:t>
            </a:r>
            <a:endParaRPr lang="en-US" dirty="0"/>
          </a:p>
        </p:txBody>
      </p:sp>
      <p:cxnSp>
        <p:nvCxnSpPr>
          <p:cNvPr id="12" name="Straight Arrow Connector 11"/>
          <p:cNvCxnSpPr>
            <a:stCxn id="9" idx="1"/>
          </p:cNvCxnSpPr>
          <p:nvPr/>
        </p:nvCxnSpPr>
        <p:spPr>
          <a:xfrm flipH="1" flipV="1">
            <a:off x="1259633" y="3219823"/>
            <a:ext cx="3528390" cy="21602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9" idx="1"/>
          </p:cNvCxnSpPr>
          <p:nvPr/>
        </p:nvCxnSpPr>
        <p:spPr>
          <a:xfrm rot="10800000" flipH="1">
            <a:off x="4788023" y="1707667"/>
            <a:ext cx="216024" cy="1728181"/>
          </a:xfrm>
          <a:prstGeom prst="bentConnector4">
            <a:avLst>
              <a:gd name="adj1" fmla="val -6827"/>
              <a:gd name="adj2" fmla="val 100414"/>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7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1522" y="492316"/>
            <a:ext cx="6076824" cy="4599718"/>
          </a:xfrm>
          <a:prstGeom prst="rect">
            <a:avLst/>
          </a:prstGeom>
        </p:spPr>
      </p:pic>
      <p:sp>
        <p:nvSpPr>
          <p:cNvPr id="2" name="Title 1"/>
          <p:cNvSpPr>
            <a:spLocks noGrp="1"/>
          </p:cNvSpPr>
          <p:nvPr>
            <p:ph type="title"/>
          </p:nvPr>
        </p:nvSpPr>
        <p:spPr>
          <a:xfrm>
            <a:off x="457200" y="8187"/>
            <a:ext cx="8253453" cy="468001"/>
          </a:xfrm>
        </p:spPr>
        <p:txBody>
          <a:bodyPr/>
          <a:lstStyle/>
          <a:p>
            <a:r>
              <a:rPr lang="en-US" dirty="0" smtClean="0"/>
              <a:t>Example of the GUI and its functionality</a:t>
            </a:r>
            <a:endParaRPr lang="en-US" dirty="0"/>
          </a:p>
        </p:txBody>
      </p:sp>
      <p:sp>
        <p:nvSpPr>
          <p:cNvPr id="4" name="Slide Number Placeholder 3"/>
          <p:cNvSpPr>
            <a:spLocks noGrp="1"/>
          </p:cNvSpPr>
          <p:nvPr>
            <p:ph type="sldNum" sz="quarter" idx="12"/>
          </p:nvPr>
        </p:nvSpPr>
        <p:spPr/>
        <p:txBody>
          <a:bodyPr/>
          <a:lstStyle/>
          <a:p>
            <a:fld id="{9B3E39EC-4BE2-4DEA-81C0-4ABC0AAB4AC0}" type="slidenum">
              <a:rPr lang="en-AU" smtClean="0"/>
              <a:t>11</a:t>
            </a:fld>
            <a:endParaRPr lang="en-AU" dirty="0"/>
          </a:p>
        </p:txBody>
      </p:sp>
      <p:sp>
        <p:nvSpPr>
          <p:cNvPr id="5" name="Footer Placeholder 4"/>
          <p:cNvSpPr>
            <a:spLocks noGrp="1"/>
          </p:cNvSpPr>
          <p:nvPr>
            <p:ph type="ftr" sz="quarter" idx="13"/>
          </p:nvPr>
        </p:nvSpPr>
        <p:spPr/>
        <p:txBody>
          <a:bodyPr/>
          <a:lstStyle/>
          <a:p>
            <a:endParaRPr lang="en-AU"/>
          </a:p>
        </p:txBody>
      </p:sp>
      <p:sp>
        <p:nvSpPr>
          <p:cNvPr id="9" name="TextBox 8"/>
          <p:cNvSpPr txBox="1"/>
          <p:nvPr/>
        </p:nvSpPr>
        <p:spPr>
          <a:xfrm>
            <a:off x="4788023" y="2420184"/>
            <a:ext cx="4104457" cy="1754326"/>
          </a:xfrm>
          <a:prstGeom prst="rect">
            <a:avLst/>
          </a:prstGeom>
          <a:noFill/>
        </p:spPr>
        <p:txBody>
          <a:bodyPr wrap="square" rtlCol="0">
            <a:spAutoFit/>
          </a:bodyPr>
          <a:lstStyle/>
          <a:p>
            <a:r>
              <a:rPr lang="en-US" dirty="0" smtClean="0"/>
              <a:t>The “Reset” button will un-select any highlighted portions of data, letting the user view the approved and verified data. The “Write Out Data” button will write the new daily file out, which includes the manual verification flags.</a:t>
            </a:r>
            <a:endParaRPr lang="en-US" dirty="0"/>
          </a:p>
        </p:txBody>
      </p:sp>
      <p:cxnSp>
        <p:nvCxnSpPr>
          <p:cNvPr id="12" name="Straight Arrow Connector 11"/>
          <p:cNvCxnSpPr>
            <a:stCxn id="9" idx="1"/>
          </p:cNvCxnSpPr>
          <p:nvPr/>
        </p:nvCxnSpPr>
        <p:spPr>
          <a:xfrm flipV="1">
            <a:off x="4788023" y="1491634"/>
            <a:ext cx="0" cy="1805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9" idx="3"/>
          </p:cNvCxnSpPr>
          <p:nvPr/>
        </p:nvCxnSpPr>
        <p:spPr>
          <a:xfrm flipH="1" flipV="1">
            <a:off x="6328346" y="2067698"/>
            <a:ext cx="2564134" cy="1229649"/>
          </a:xfrm>
          <a:prstGeom prst="bentConnector3">
            <a:avLst>
              <a:gd name="adj1" fmla="val -8915"/>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139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11510"/>
            <a:ext cx="8253453" cy="468001"/>
          </a:xfrm>
        </p:spPr>
        <p:txBody>
          <a:bodyPr>
            <a:normAutofit fontScale="90000"/>
          </a:bodyPr>
          <a:lstStyle/>
          <a:p>
            <a:r>
              <a:rPr lang="en-US" dirty="0" smtClean="0"/>
              <a:t>After verifying the data and QC flags, the new daily files are compiled into monthly </a:t>
            </a:r>
            <a:r>
              <a:rPr lang="en-US" dirty="0" err="1" smtClean="0"/>
              <a:t>NetCDF</a:t>
            </a:r>
            <a:r>
              <a:rPr lang="en-US" dirty="0" smtClean="0"/>
              <a:t> files.</a:t>
            </a:r>
            <a:endParaRPr lang="en-US" dirty="0"/>
          </a:p>
        </p:txBody>
      </p:sp>
      <p:sp>
        <p:nvSpPr>
          <p:cNvPr id="3" name="Slide Number Placeholder 2"/>
          <p:cNvSpPr>
            <a:spLocks noGrp="1"/>
          </p:cNvSpPr>
          <p:nvPr>
            <p:ph type="sldNum" sz="quarter" idx="12"/>
          </p:nvPr>
        </p:nvSpPr>
        <p:spPr/>
        <p:txBody>
          <a:bodyPr/>
          <a:lstStyle/>
          <a:p>
            <a:fld id="{9B3E39EC-4BE2-4DEA-81C0-4ABC0AAB4AC0}" type="slidenum">
              <a:rPr lang="en-AU" smtClean="0"/>
              <a:t>12</a:t>
            </a:fld>
            <a:endParaRPr lang="en-AU" dirty="0"/>
          </a:p>
        </p:txBody>
      </p:sp>
      <p:sp>
        <p:nvSpPr>
          <p:cNvPr id="4" name="Footer Placeholder 3"/>
          <p:cNvSpPr>
            <a:spLocks noGrp="1"/>
          </p:cNvSpPr>
          <p:nvPr>
            <p:ph type="ftr" sz="quarter" idx="13"/>
          </p:nvPr>
        </p:nvSpPr>
        <p:spPr/>
        <p:txBody>
          <a:bodyPr/>
          <a:lstStyle/>
          <a:p>
            <a:endParaRPr lang="en-AU"/>
          </a:p>
        </p:txBody>
      </p:sp>
      <p:sp>
        <p:nvSpPr>
          <p:cNvPr id="6" name="Rectangle 5"/>
          <p:cNvSpPr/>
          <p:nvPr/>
        </p:nvSpPr>
        <p:spPr>
          <a:xfrm>
            <a:off x="179512" y="2283718"/>
            <a:ext cx="864095"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Data</a:t>
            </a:r>
            <a:endParaRPr lang="en-US" dirty="0"/>
          </a:p>
        </p:txBody>
      </p:sp>
      <p:sp>
        <p:nvSpPr>
          <p:cNvPr id="9" name="Rectangle 8"/>
          <p:cNvSpPr/>
          <p:nvPr/>
        </p:nvSpPr>
        <p:spPr>
          <a:xfrm>
            <a:off x="1390658" y="2137032"/>
            <a:ext cx="1440160" cy="86409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Automated QC Checks</a:t>
            </a:r>
            <a:endParaRPr lang="en-US" dirty="0"/>
          </a:p>
        </p:txBody>
      </p:sp>
      <p:sp>
        <p:nvSpPr>
          <p:cNvPr id="10" name="Wave 9"/>
          <p:cNvSpPr/>
          <p:nvPr/>
        </p:nvSpPr>
        <p:spPr>
          <a:xfrm>
            <a:off x="1473737" y="3291830"/>
            <a:ext cx="216024" cy="216024"/>
          </a:xfrm>
          <a:prstGeom prst="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2" name="Straight Connector 11"/>
          <p:cNvCxnSpPr/>
          <p:nvPr/>
        </p:nvCxnSpPr>
        <p:spPr>
          <a:xfrm>
            <a:off x="1473737" y="3291830"/>
            <a:ext cx="0" cy="414020"/>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sp>
        <p:nvSpPr>
          <p:cNvPr id="13" name="Wave 12"/>
          <p:cNvSpPr/>
          <p:nvPr/>
        </p:nvSpPr>
        <p:spPr>
          <a:xfrm>
            <a:off x="1977793" y="3291830"/>
            <a:ext cx="216024" cy="216024"/>
          </a:xfrm>
          <a:prstGeom prst="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4" name="Straight Connector 13"/>
          <p:cNvCxnSpPr/>
          <p:nvPr/>
        </p:nvCxnSpPr>
        <p:spPr>
          <a:xfrm>
            <a:off x="1977793" y="3291830"/>
            <a:ext cx="0" cy="414020"/>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sp>
        <p:nvSpPr>
          <p:cNvPr id="15" name="Wave 14"/>
          <p:cNvSpPr/>
          <p:nvPr/>
        </p:nvSpPr>
        <p:spPr>
          <a:xfrm>
            <a:off x="2480070" y="3291830"/>
            <a:ext cx="216024" cy="216024"/>
          </a:xfrm>
          <a:prstGeom prst="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6" name="Straight Connector 15"/>
          <p:cNvCxnSpPr/>
          <p:nvPr/>
        </p:nvCxnSpPr>
        <p:spPr>
          <a:xfrm>
            <a:off x="2480070" y="3291830"/>
            <a:ext cx="0" cy="414020"/>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sp>
        <p:nvSpPr>
          <p:cNvPr id="17" name="Rectangle 16"/>
          <p:cNvSpPr/>
          <p:nvPr/>
        </p:nvSpPr>
        <p:spPr>
          <a:xfrm>
            <a:off x="3277785" y="2281048"/>
            <a:ext cx="864095"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Data</a:t>
            </a:r>
            <a:endParaRPr lang="en-US" dirty="0"/>
          </a:p>
        </p:txBody>
      </p:sp>
      <p:sp>
        <p:nvSpPr>
          <p:cNvPr id="18" name="Wave 17"/>
          <p:cNvSpPr/>
          <p:nvPr/>
        </p:nvSpPr>
        <p:spPr>
          <a:xfrm>
            <a:off x="3424756" y="2009356"/>
            <a:ext cx="216024" cy="216024"/>
          </a:xfrm>
          <a:prstGeom prst="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9" name="Straight Connector 18"/>
          <p:cNvCxnSpPr/>
          <p:nvPr/>
        </p:nvCxnSpPr>
        <p:spPr>
          <a:xfrm>
            <a:off x="3424756" y="2009356"/>
            <a:ext cx="0" cy="414020"/>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sp>
        <p:nvSpPr>
          <p:cNvPr id="20" name="Wave 19"/>
          <p:cNvSpPr/>
          <p:nvPr/>
        </p:nvSpPr>
        <p:spPr>
          <a:xfrm>
            <a:off x="3928812" y="2009356"/>
            <a:ext cx="216024" cy="216024"/>
          </a:xfrm>
          <a:prstGeom prst="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21" name="Straight Connector 20"/>
          <p:cNvCxnSpPr/>
          <p:nvPr/>
        </p:nvCxnSpPr>
        <p:spPr>
          <a:xfrm>
            <a:off x="3928812" y="2009356"/>
            <a:ext cx="0" cy="414020"/>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sp>
        <p:nvSpPr>
          <p:cNvPr id="22" name="Rectangle 21"/>
          <p:cNvSpPr/>
          <p:nvPr/>
        </p:nvSpPr>
        <p:spPr>
          <a:xfrm>
            <a:off x="4653184" y="1785162"/>
            <a:ext cx="1911605" cy="156783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US" dirty="0" smtClean="0"/>
              <a:t>GUI</a:t>
            </a:r>
            <a:endParaRPr lang="en-US" dirty="0"/>
          </a:p>
        </p:txBody>
      </p:sp>
      <p:sp>
        <p:nvSpPr>
          <p:cNvPr id="23" name="Rectangle 22"/>
          <p:cNvSpPr/>
          <p:nvPr/>
        </p:nvSpPr>
        <p:spPr>
          <a:xfrm>
            <a:off x="5149585" y="2525933"/>
            <a:ext cx="864095"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Data</a:t>
            </a:r>
            <a:endParaRPr lang="en-US" dirty="0"/>
          </a:p>
        </p:txBody>
      </p:sp>
      <p:sp>
        <p:nvSpPr>
          <p:cNvPr id="24" name="Wave 23"/>
          <p:cNvSpPr/>
          <p:nvPr/>
        </p:nvSpPr>
        <p:spPr>
          <a:xfrm>
            <a:off x="5296556" y="2254241"/>
            <a:ext cx="216024" cy="216024"/>
          </a:xfrm>
          <a:prstGeom prst="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25" name="Straight Connector 24"/>
          <p:cNvCxnSpPr/>
          <p:nvPr/>
        </p:nvCxnSpPr>
        <p:spPr>
          <a:xfrm>
            <a:off x="5296556" y="2254241"/>
            <a:ext cx="0" cy="414020"/>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sp>
        <p:nvSpPr>
          <p:cNvPr id="26" name="Wave 25"/>
          <p:cNvSpPr/>
          <p:nvPr/>
        </p:nvSpPr>
        <p:spPr>
          <a:xfrm>
            <a:off x="5800612" y="2254241"/>
            <a:ext cx="216024" cy="216024"/>
          </a:xfrm>
          <a:prstGeom prst="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27" name="Straight Connector 26"/>
          <p:cNvCxnSpPr/>
          <p:nvPr/>
        </p:nvCxnSpPr>
        <p:spPr>
          <a:xfrm>
            <a:off x="5800612" y="2254241"/>
            <a:ext cx="0" cy="414020"/>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sp>
        <p:nvSpPr>
          <p:cNvPr id="28" name="Rectangle 27"/>
          <p:cNvSpPr/>
          <p:nvPr/>
        </p:nvSpPr>
        <p:spPr>
          <a:xfrm>
            <a:off x="7270796" y="2281048"/>
            <a:ext cx="118963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a:t>
            </a:r>
            <a:r>
              <a:rPr lang="en-US" dirty="0" smtClean="0">
                <a:sym typeface="Wingdings" panose="05000000000000000000" pitchFamily="2" charset="2"/>
              </a:rPr>
              <a:t></a:t>
            </a:r>
            <a:endParaRPr lang="en-US" dirty="0"/>
          </a:p>
        </p:txBody>
      </p:sp>
      <p:sp>
        <p:nvSpPr>
          <p:cNvPr id="29" name="Rectangle 28"/>
          <p:cNvSpPr/>
          <p:nvPr/>
        </p:nvSpPr>
        <p:spPr>
          <a:xfrm>
            <a:off x="7242676" y="3641030"/>
            <a:ext cx="1245876" cy="774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Monthly Data</a:t>
            </a:r>
            <a:endParaRPr lang="en-US" dirty="0"/>
          </a:p>
        </p:txBody>
      </p:sp>
      <p:cxnSp>
        <p:nvCxnSpPr>
          <p:cNvPr id="7" name="Straight Arrow Connector 6"/>
          <p:cNvCxnSpPr>
            <a:stCxn id="6" idx="3"/>
            <a:endCxn id="9" idx="1"/>
          </p:cNvCxnSpPr>
          <p:nvPr/>
        </p:nvCxnSpPr>
        <p:spPr>
          <a:xfrm flipV="1">
            <a:off x="1043607" y="2569080"/>
            <a:ext cx="347051" cy="267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9" idx="3"/>
            <a:endCxn id="17" idx="1"/>
          </p:cNvCxnSpPr>
          <p:nvPr/>
        </p:nvCxnSpPr>
        <p:spPr>
          <a:xfrm>
            <a:off x="2830818" y="2569080"/>
            <a:ext cx="44696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17" idx="3"/>
            <a:endCxn id="22" idx="1"/>
          </p:cNvCxnSpPr>
          <p:nvPr/>
        </p:nvCxnSpPr>
        <p:spPr>
          <a:xfrm>
            <a:off x="4141880" y="2569080"/>
            <a:ext cx="51130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22" idx="3"/>
            <a:endCxn id="28" idx="1"/>
          </p:cNvCxnSpPr>
          <p:nvPr/>
        </p:nvCxnSpPr>
        <p:spPr>
          <a:xfrm>
            <a:off x="6564789" y="2569080"/>
            <a:ext cx="70600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a:stCxn id="28" idx="2"/>
            <a:endCxn id="29" idx="0"/>
          </p:cNvCxnSpPr>
          <p:nvPr/>
        </p:nvCxnSpPr>
        <p:spPr>
          <a:xfrm>
            <a:off x="7865614" y="2857112"/>
            <a:ext cx="0" cy="78391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2886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53453" cy="468001"/>
          </a:xfrm>
        </p:spPr>
        <p:txBody>
          <a:bodyPr/>
          <a:lstStyle/>
          <a:p>
            <a:r>
              <a:rPr lang="en-US" dirty="0" smtClean="0"/>
              <a:t>Additional Towers will be QC’ed.</a:t>
            </a:r>
            <a:endParaRPr lang="en-US" dirty="0"/>
          </a:p>
        </p:txBody>
      </p:sp>
      <p:sp>
        <p:nvSpPr>
          <p:cNvPr id="4" name="Slide Number Placeholder 3"/>
          <p:cNvSpPr>
            <a:spLocks noGrp="1"/>
          </p:cNvSpPr>
          <p:nvPr>
            <p:ph type="sldNum" sz="quarter" idx="12"/>
          </p:nvPr>
        </p:nvSpPr>
        <p:spPr/>
        <p:txBody>
          <a:bodyPr/>
          <a:lstStyle/>
          <a:p>
            <a:fld id="{9B3E39EC-4BE2-4DEA-81C0-4ABC0AAB4AC0}" type="slidenum">
              <a:rPr lang="en-AU" smtClean="0"/>
              <a:t>13</a:t>
            </a:fld>
            <a:endParaRPr lang="en-AU" dirty="0"/>
          </a:p>
        </p:txBody>
      </p:sp>
      <p:sp>
        <p:nvSpPr>
          <p:cNvPr id="5" name="Footer Placeholder 4"/>
          <p:cNvSpPr>
            <a:spLocks noGrp="1"/>
          </p:cNvSpPr>
          <p:nvPr>
            <p:ph type="ftr" sz="quarter" idx="13"/>
          </p:nvPr>
        </p:nvSpPr>
        <p:spPr/>
        <p:txBody>
          <a:bodyPr/>
          <a:lstStyle/>
          <a:p>
            <a:endParaRPr lang="en-AU"/>
          </a:p>
        </p:txBody>
      </p:sp>
      <p:pic>
        <p:nvPicPr>
          <p:cNvPr id="1025" name="Picture 1" descr="image004"/>
          <p:cNvPicPr>
            <a:picLocks noChangeAspect="1" noChangeArrowheads="1"/>
          </p:cNvPicPr>
          <p:nvPr/>
        </p:nvPicPr>
        <p:blipFill rotWithShape="1">
          <a:blip r:embed="rId3">
            <a:extLst>
              <a:ext uri="{28A0092B-C50C-407E-A947-70E740481C1C}">
                <a14:useLocalDpi xmlns:a14="http://schemas.microsoft.com/office/drawing/2010/main" val="0"/>
              </a:ext>
            </a:extLst>
          </a:blip>
          <a:srcRect t="19574"/>
          <a:stretch/>
        </p:blipFill>
        <p:spPr bwMode="auto">
          <a:xfrm>
            <a:off x="3491880" y="432255"/>
            <a:ext cx="5652120" cy="469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184841563"/>
              </p:ext>
            </p:extLst>
          </p:nvPr>
        </p:nvGraphicFramePr>
        <p:xfrm>
          <a:off x="466667" y="987574"/>
          <a:ext cx="2592288" cy="3157824"/>
        </p:xfrm>
        <a:graphic>
          <a:graphicData uri="http://schemas.openxmlformats.org/drawingml/2006/table">
            <a:tbl>
              <a:tblPr firstRow="1" firstCol="1" bandRow="1"/>
              <a:tblGrid>
                <a:gridCol w="1295936">
                  <a:extLst>
                    <a:ext uri="{9D8B030D-6E8A-4147-A177-3AD203B41FA5}">
                      <a16:colId xmlns:a16="http://schemas.microsoft.com/office/drawing/2014/main" val="894982599"/>
                    </a:ext>
                  </a:extLst>
                </a:gridCol>
                <a:gridCol w="1296352">
                  <a:extLst>
                    <a:ext uri="{9D8B030D-6E8A-4147-A177-3AD203B41FA5}">
                      <a16:colId xmlns:a16="http://schemas.microsoft.com/office/drawing/2014/main" val="2860155360"/>
                    </a:ext>
                  </a:extLst>
                </a:gridCol>
              </a:tblGrid>
              <a:tr h="165932">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rPr>
                        <a:t>Tower</a:t>
                      </a:r>
                      <a:endParaRPr lang="en-US" sz="1100">
                        <a:effectLst/>
                        <a:latin typeface="Calibri" panose="020F0502020204030204" pitchFamily="34" charset="0"/>
                        <a:ea typeface="Calibri" panose="020F0502020204030204" pitchFamily="34" charset="0"/>
                      </a:endParaRPr>
                    </a:p>
                  </a:txBody>
                  <a:tcPr marL="67881" marR="67881" marT="0" marB="0">
                    <a:lnL>
                      <a:noFill/>
                    </a:lnL>
                    <a:lnR>
                      <a:noFill/>
                    </a:lnR>
                    <a:lnT>
                      <a:noFill/>
                    </a:lnT>
                    <a:lnB w="19050" cap="flat" cmpd="sng" algn="ctr">
                      <a:solidFill>
                        <a:srgbClr val="9CC2E5"/>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rPr>
                        <a:t>Height</a:t>
                      </a:r>
                      <a:endParaRPr lang="en-US" sz="1100">
                        <a:effectLst/>
                        <a:latin typeface="Calibri" panose="020F0502020204030204" pitchFamily="34" charset="0"/>
                        <a:ea typeface="Calibri" panose="020F0502020204030204" pitchFamily="34" charset="0"/>
                      </a:endParaRPr>
                    </a:p>
                  </a:txBody>
                  <a:tcPr marL="67881" marR="67881" marT="0" marB="0">
                    <a:lnL>
                      <a:noFill/>
                    </a:lnL>
                    <a:lnR>
                      <a:noFill/>
                    </a:lnR>
                    <a:lnT>
                      <a:noFill/>
                    </a:lnT>
                    <a:lnB w="19050" cap="flat" cmpd="sng" algn="ctr">
                      <a:solidFill>
                        <a:srgbClr val="9CC2E5"/>
                      </a:solidFill>
                      <a:prstDash val="solid"/>
                      <a:round/>
                      <a:headEnd type="none" w="med" len="med"/>
                      <a:tailEnd type="none" w="med" len="med"/>
                    </a:lnB>
                    <a:solidFill>
                      <a:srgbClr val="FFFFFF"/>
                    </a:solidFill>
                  </a:tcPr>
                </a:tc>
                <a:extLst>
                  <a:ext uri="{0D108BD9-81ED-4DB2-BD59-A6C34878D82A}">
                    <a16:rowId xmlns:a16="http://schemas.microsoft.com/office/drawing/2014/main" val="2994915355"/>
                  </a:ext>
                </a:extLst>
              </a:tr>
              <a:tr h="331863">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rPr>
                        <a:t>Tower 2</a:t>
                      </a:r>
                      <a:endParaRPr lang="en-US" sz="1100">
                        <a:effectLst/>
                        <a:latin typeface="Calibri" panose="020F0502020204030204" pitchFamily="34" charset="0"/>
                        <a:ea typeface="Calibri" panose="020F0502020204030204" pitchFamily="34" charset="0"/>
                      </a:endParaRPr>
                    </a:p>
                  </a:txBody>
                  <a:tcPr marL="67881" marR="67881" marT="0" marB="0">
                    <a:lnL>
                      <a:noFill/>
                    </a:lnL>
                    <a:lnR w="12700" cap="flat" cmpd="sng" algn="ctr">
                      <a:solidFill>
                        <a:srgbClr val="9CC2E5"/>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rPr>
                        <a:t>200</a:t>
                      </a:r>
                      <a:endParaRPr lang="en-US" sz="1100" dirty="0">
                        <a:effectLst/>
                        <a:latin typeface="Calibri" panose="020F0502020204030204" pitchFamily="34" charset="0"/>
                        <a:ea typeface="Calibri" panose="020F0502020204030204" pitchFamily="34" charset="0"/>
                      </a:endParaRPr>
                    </a:p>
                  </a:txBody>
                  <a:tcPr marL="67881" marR="67881"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698128180"/>
                  </a:ext>
                </a:extLst>
              </a:tr>
              <a:tr h="331863">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rPr>
                        <a:t>Tower 6</a:t>
                      </a:r>
                      <a:endParaRPr lang="en-US" sz="1100">
                        <a:effectLst/>
                        <a:latin typeface="Calibri" panose="020F0502020204030204" pitchFamily="34" charset="0"/>
                        <a:ea typeface="Calibri" panose="020F0502020204030204" pitchFamily="34" charset="0"/>
                      </a:endParaRPr>
                    </a:p>
                  </a:txBody>
                  <a:tcPr marL="67881" marR="67881"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rPr>
                        <a:t>200</a:t>
                      </a:r>
                      <a:endParaRPr lang="en-US" sz="1100" dirty="0">
                        <a:effectLst/>
                        <a:latin typeface="Calibri" panose="020F0502020204030204" pitchFamily="34" charset="0"/>
                        <a:ea typeface="Calibri" panose="020F0502020204030204" pitchFamily="34" charset="0"/>
                      </a:endParaRPr>
                    </a:p>
                  </a:txBody>
                  <a:tcPr marL="67881" marR="67881"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985784715"/>
                  </a:ext>
                </a:extLst>
              </a:tr>
              <a:tr h="331863">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rPr>
                        <a:t>Tower 110</a:t>
                      </a:r>
                      <a:endParaRPr lang="en-US" sz="1100">
                        <a:effectLst/>
                        <a:latin typeface="Calibri" panose="020F0502020204030204" pitchFamily="34" charset="0"/>
                        <a:ea typeface="Calibri" panose="020F0502020204030204" pitchFamily="34" charset="0"/>
                      </a:endParaRPr>
                    </a:p>
                  </a:txBody>
                  <a:tcPr marL="67881" marR="67881"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rPr>
                        <a:t>200</a:t>
                      </a:r>
                      <a:endParaRPr lang="en-US" sz="1100" dirty="0">
                        <a:effectLst/>
                        <a:latin typeface="Calibri" panose="020F0502020204030204" pitchFamily="34" charset="0"/>
                        <a:ea typeface="Calibri" panose="020F0502020204030204" pitchFamily="34" charset="0"/>
                      </a:endParaRPr>
                    </a:p>
                  </a:txBody>
                  <a:tcPr marL="67881" marR="67881"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223165467"/>
                  </a:ext>
                </a:extLst>
              </a:tr>
              <a:tr h="331863">
                <a:tc>
                  <a:txBody>
                    <a:bodyPr/>
                    <a:lstStyle/>
                    <a:p>
                      <a:pPr marL="0" marR="0" algn="ctr">
                        <a:spcBef>
                          <a:spcPts val="0"/>
                        </a:spcBef>
                        <a:spcAft>
                          <a:spcPts val="0"/>
                        </a:spcAft>
                      </a:pPr>
                      <a:r>
                        <a:rPr lang="en-US" sz="1100" b="1" dirty="0">
                          <a:effectLst/>
                          <a:latin typeface="Calibri" panose="020F0502020204030204" pitchFamily="34" charset="0"/>
                          <a:ea typeface="Calibri" panose="020F0502020204030204" pitchFamily="34" charset="0"/>
                        </a:rPr>
                        <a:t>Tower 300</a:t>
                      </a:r>
                      <a:endParaRPr lang="en-US" sz="1100" dirty="0">
                        <a:effectLst/>
                        <a:latin typeface="Calibri" panose="020F0502020204030204" pitchFamily="34" charset="0"/>
                        <a:ea typeface="Calibri" panose="020F0502020204030204" pitchFamily="34" charset="0"/>
                      </a:endParaRPr>
                    </a:p>
                  </a:txBody>
                  <a:tcPr marL="67881" marR="67881"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rPr>
                        <a:t>60</a:t>
                      </a:r>
                      <a:endParaRPr lang="en-US" sz="1100" dirty="0">
                        <a:effectLst/>
                        <a:latin typeface="Calibri" panose="020F0502020204030204" pitchFamily="34" charset="0"/>
                        <a:ea typeface="Calibri" panose="020F0502020204030204" pitchFamily="34" charset="0"/>
                      </a:endParaRPr>
                    </a:p>
                  </a:txBody>
                  <a:tcPr marL="67881" marR="67881"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495832511"/>
                  </a:ext>
                </a:extLst>
              </a:tr>
              <a:tr h="331863">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rPr>
                        <a:t>Tower 403</a:t>
                      </a:r>
                      <a:endParaRPr lang="en-US" sz="1100">
                        <a:effectLst/>
                        <a:latin typeface="Calibri" panose="020F0502020204030204" pitchFamily="34" charset="0"/>
                        <a:ea typeface="Calibri" panose="020F0502020204030204" pitchFamily="34" charset="0"/>
                      </a:endParaRPr>
                    </a:p>
                  </a:txBody>
                  <a:tcPr marL="67881" marR="67881"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rPr>
                        <a:t>60</a:t>
                      </a:r>
                      <a:endParaRPr lang="en-US" sz="1100" dirty="0">
                        <a:effectLst/>
                        <a:latin typeface="Calibri" panose="020F0502020204030204" pitchFamily="34" charset="0"/>
                        <a:ea typeface="Calibri" panose="020F0502020204030204" pitchFamily="34" charset="0"/>
                      </a:endParaRPr>
                    </a:p>
                  </a:txBody>
                  <a:tcPr marL="67881" marR="67881"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718925681"/>
                  </a:ext>
                </a:extLst>
              </a:tr>
              <a:tr h="165932">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rPr>
                        <a:t>Tower 418</a:t>
                      </a:r>
                      <a:endParaRPr lang="en-US" sz="1100">
                        <a:effectLst/>
                        <a:latin typeface="Calibri" panose="020F0502020204030204" pitchFamily="34" charset="0"/>
                        <a:ea typeface="Calibri" panose="020F0502020204030204" pitchFamily="34" charset="0"/>
                      </a:endParaRPr>
                    </a:p>
                  </a:txBody>
                  <a:tcPr marL="67881" marR="67881"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rPr>
                        <a:t>60</a:t>
                      </a:r>
                      <a:endParaRPr lang="en-US" sz="1100" dirty="0">
                        <a:effectLst/>
                        <a:latin typeface="Calibri" panose="020F0502020204030204" pitchFamily="34" charset="0"/>
                        <a:ea typeface="Calibri" panose="020F0502020204030204" pitchFamily="34" charset="0"/>
                      </a:endParaRPr>
                    </a:p>
                  </a:txBody>
                  <a:tcPr marL="67881" marR="67881"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982895007"/>
                  </a:ext>
                </a:extLst>
              </a:tr>
              <a:tr h="331863">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rPr>
                        <a:t>Tower 506</a:t>
                      </a:r>
                      <a:endParaRPr lang="en-US" sz="1100">
                        <a:effectLst/>
                        <a:latin typeface="Calibri" panose="020F0502020204030204" pitchFamily="34" charset="0"/>
                        <a:ea typeface="Calibri" panose="020F0502020204030204" pitchFamily="34" charset="0"/>
                      </a:endParaRPr>
                    </a:p>
                  </a:txBody>
                  <a:tcPr marL="67881" marR="67881"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rPr>
                        <a:t>60</a:t>
                      </a:r>
                      <a:endParaRPr lang="en-US" sz="1100" dirty="0">
                        <a:effectLst/>
                        <a:latin typeface="Calibri" panose="020F0502020204030204" pitchFamily="34" charset="0"/>
                        <a:ea typeface="Calibri" panose="020F0502020204030204" pitchFamily="34" charset="0"/>
                      </a:endParaRPr>
                    </a:p>
                  </a:txBody>
                  <a:tcPr marL="67881" marR="67881"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356663237"/>
                  </a:ext>
                </a:extLst>
              </a:tr>
              <a:tr h="165932">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rPr>
                        <a:t>Tower 509</a:t>
                      </a:r>
                      <a:endParaRPr lang="en-US" sz="1100">
                        <a:effectLst/>
                        <a:latin typeface="Calibri" panose="020F0502020204030204" pitchFamily="34" charset="0"/>
                        <a:ea typeface="Calibri" panose="020F0502020204030204" pitchFamily="34" charset="0"/>
                      </a:endParaRPr>
                    </a:p>
                  </a:txBody>
                  <a:tcPr marL="67881" marR="67881"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rPr>
                        <a:t>60</a:t>
                      </a:r>
                      <a:endParaRPr lang="en-US" sz="1100" dirty="0">
                        <a:effectLst/>
                        <a:latin typeface="Calibri" panose="020F0502020204030204" pitchFamily="34" charset="0"/>
                        <a:ea typeface="Calibri" panose="020F0502020204030204" pitchFamily="34" charset="0"/>
                      </a:endParaRPr>
                    </a:p>
                  </a:txBody>
                  <a:tcPr marL="67881" marR="67881"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417673614"/>
                  </a:ext>
                </a:extLst>
              </a:tr>
              <a:tr h="331863">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rPr>
                        <a:t>Tower 1000</a:t>
                      </a:r>
                      <a:endParaRPr lang="en-US" sz="1100">
                        <a:effectLst/>
                        <a:latin typeface="Calibri" panose="020F0502020204030204" pitchFamily="34" charset="0"/>
                        <a:ea typeface="Calibri" panose="020F0502020204030204" pitchFamily="34" charset="0"/>
                      </a:endParaRPr>
                    </a:p>
                  </a:txBody>
                  <a:tcPr marL="67881" marR="67881"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rPr>
                        <a:t>60</a:t>
                      </a:r>
                      <a:endParaRPr lang="en-US" sz="1100" dirty="0">
                        <a:effectLst/>
                        <a:latin typeface="Calibri" panose="020F0502020204030204" pitchFamily="34" charset="0"/>
                        <a:ea typeface="Calibri" panose="020F0502020204030204" pitchFamily="34" charset="0"/>
                      </a:endParaRPr>
                    </a:p>
                  </a:txBody>
                  <a:tcPr marL="67881" marR="67881"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978809085"/>
                  </a:ext>
                </a:extLst>
              </a:tr>
              <a:tr h="331863">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rPr>
                        <a:t>Tower 1012</a:t>
                      </a:r>
                      <a:endParaRPr lang="en-US" sz="1100">
                        <a:effectLst/>
                        <a:latin typeface="Calibri" panose="020F0502020204030204" pitchFamily="34" charset="0"/>
                        <a:ea typeface="Calibri" panose="020F0502020204030204" pitchFamily="34" charset="0"/>
                      </a:endParaRPr>
                    </a:p>
                  </a:txBody>
                  <a:tcPr marL="67881" marR="67881"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US" sz="1100" dirty="0" smtClean="0">
                          <a:effectLst/>
                          <a:latin typeface="Calibri" panose="020F0502020204030204" pitchFamily="34" charset="0"/>
                          <a:ea typeface="Calibri" panose="020F0502020204030204" pitchFamily="34" charset="0"/>
                        </a:rPr>
                        <a:t>60</a:t>
                      </a:r>
                      <a:endParaRPr lang="en-US" sz="1100" dirty="0">
                        <a:effectLst/>
                        <a:latin typeface="Calibri" panose="020F0502020204030204" pitchFamily="34" charset="0"/>
                        <a:ea typeface="Calibri" panose="020F0502020204030204" pitchFamily="34" charset="0"/>
                      </a:endParaRPr>
                    </a:p>
                  </a:txBody>
                  <a:tcPr marL="67881" marR="67881"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059379057"/>
                  </a:ext>
                </a:extLst>
              </a:tr>
            </a:tbl>
          </a:graphicData>
        </a:graphic>
      </p:graphicFrame>
    </p:spTree>
    <p:extLst>
      <p:ext uri="{BB962C8B-B14F-4D97-AF65-F5344CB8AC3E}">
        <p14:creationId xmlns:p14="http://schemas.microsoft.com/office/powerpoint/2010/main" val="2514976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95486"/>
            <a:ext cx="8253453" cy="468001"/>
          </a:xfrm>
        </p:spPr>
        <p:txBody>
          <a:bodyPr>
            <a:normAutofit/>
          </a:bodyPr>
          <a:lstStyle/>
          <a:p>
            <a:r>
              <a:rPr lang="en-US" dirty="0" smtClean="0"/>
              <a:t>Future Work</a:t>
            </a:r>
            <a:endParaRPr lang="en-US" dirty="0"/>
          </a:p>
        </p:txBody>
      </p:sp>
      <p:sp>
        <p:nvSpPr>
          <p:cNvPr id="3" name="Slide Number Placeholder 2"/>
          <p:cNvSpPr>
            <a:spLocks noGrp="1"/>
          </p:cNvSpPr>
          <p:nvPr>
            <p:ph type="sldNum" sz="quarter" idx="12"/>
          </p:nvPr>
        </p:nvSpPr>
        <p:spPr/>
        <p:txBody>
          <a:bodyPr/>
          <a:lstStyle/>
          <a:p>
            <a:fld id="{9B3E39EC-4BE2-4DEA-81C0-4ABC0AAB4AC0}" type="slidenum">
              <a:rPr lang="en-AU" smtClean="0"/>
              <a:t>14</a:t>
            </a:fld>
            <a:endParaRPr lang="en-AU" dirty="0"/>
          </a:p>
        </p:txBody>
      </p:sp>
      <p:sp>
        <p:nvSpPr>
          <p:cNvPr id="4" name="Footer Placeholder 3"/>
          <p:cNvSpPr>
            <a:spLocks noGrp="1"/>
          </p:cNvSpPr>
          <p:nvPr>
            <p:ph type="ftr" sz="quarter" idx="13"/>
          </p:nvPr>
        </p:nvSpPr>
        <p:spPr/>
        <p:txBody>
          <a:bodyPr/>
          <a:lstStyle/>
          <a:p>
            <a:endParaRPr lang="en-AU"/>
          </a:p>
        </p:txBody>
      </p:sp>
      <p:graphicFrame>
        <p:nvGraphicFramePr>
          <p:cNvPr id="6" name="Diagram 5"/>
          <p:cNvGraphicFramePr/>
          <p:nvPr>
            <p:extLst>
              <p:ext uri="{D42A27DB-BD31-4B8C-83A1-F6EECF244321}">
                <p14:modId xmlns:p14="http://schemas.microsoft.com/office/powerpoint/2010/main" val="3368159366"/>
              </p:ext>
            </p:extLst>
          </p:nvPr>
        </p:nvGraphicFramePr>
        <p:xfrm>
          <a:off x="990599" y="797290"/>
          <a:ext cx="718665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667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7746" y="1962291"/>
            <a:ext cx="2542977" cy="168472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57199" y="195486"/>
            <a:ext cx="8253453" cy="468001"/>
          </a:xfrm>
        </p:spPr>
        <p:txBody>
          <a:bodyPr>
            <a:normAutofit fontScale="90000"/>
          </a:bodyPr>
          <a:lstStyle/>
          <a:p>
            <a:r>
              <a:rPr lang="en-US" dirty="0" smtClean="0"/>
              <a:t>Meteorological tower data has supported numerous space programs; both commercial and government.</a:t>
            </a:r>
            <a:endParaRPr lang="en-US" dirty="0"/>
          </a:p>
        </p:txBody>
      </p:sp>
      <p:sp>
        <p:nvSpPr>
          <p:cNvPr id="3" name="Slide Number Placeholder 2"/>
          <p:cNvSpPr>
            <a:spLocks noGrp="1"/>
          </p:cNvSpPr>
          <p:nvPr>
            <p:ph type="sldNum" sz="quarter" idx="12"/>
          </p:nvPr>
        </p:nvSpPr>
        <p:spPr/>
        <p:txBody>
          <a:bodyPr/>
          <a:lstStyle/>
          <a:p>
            <a:fld id="{9B3E39EC-4BE2-4DEA-81C0-4ABC0AAB4AC0}" type="slidenum">
              <a:rPr lang="en-AU" smtClean="0"/>
              <a:t>2</a:t>
            </a:fld>
            <a:endParaRPr lang="en-AU" dirty="0"/>
          </a:p>
        </p:txBody>
      </p:sp>
      <p:sp>
        <p:nvSpPr>
          <p:cNvPr id="4" name="Footer Placeholder 3"/>
          <p:cNvSpPr>
            <a:spLocks noGrp="1"/>
          </p:cNvSpPr>
          <p:nvPr>
            <p:ph type="ftr" sz="quarter" idx="13"/>
          </p:nvPr>
        </p:nvSpPr>
        <p:spPr/>
        <p:txBody>
          <a:bodyPr/>
          <a:lstStyle/>
          <a:p>
            <a:endParaRPr lang="en-AU"/>
          </a:p>
        </p:txBody>
      </p:sp>
      <p:pic>
        <p:nvPicPr>
          <p:cNvPr id="1026" name="Picture 2" descr="https://spacenews.com/wp-content/uploads/2015/04/ULA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3449" y="941809"/>
            <a:ext cx="2315226" cy="12699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8043" y="1682514"/>
            <a:ext cx="1041824" cy="10418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72" y="833161"/>
            <a:ext cx="1962483" cy="8493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6071" y="2187969"/>
            <a:ext cx="2714081" cy="7443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73449" y="2963529"/>
            <a:ext cx="1918296" cy="10057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26071" y="4000458"/>
            <a:ext cx="2958984" cy="3645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440" y="1089905"/>
            <a:ext cx="1931823" cy="3435846"/>
          </a:xfrm>
          <a:prstGeom prst="rect">
            <a:avLst/>
          </a:prstGeom>
        </p:spPr>
      </p:pic>
      <p:pic>
        <p:nvPicPr>
          <p:cNvPr id="1038" name="Picture 14" descr="See the source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0152" y="2779468"/>
            <a:ext cx="172819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615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11510"/>
            <a:ext cx="8253453" cy="468001"/>
          </a:xfrm>
        </p:spPr>
        <p:txBody>
          <a:bodyPr>
            <a:normAutofit fontScale="90000"/>
          </a:bodyPr>
          <a:lstStyle/>
          <a:p>
            <a:r>
              <a:rPr lang="en-US" dirty="0" smtClean="0"/>
              <a:t>Quality analysis requires quality data. What can weaken the quality of data and how to do we mitigate it? </a:t>
            </a:r>
            <a:endParaRPr lang="en-US" dirty="0"/>
          </a:p>
        </p:txBody>
      </p:sp>
      <p:sp>
        <p:nvSpPr>
          <p:cNvPr id="3" name="Slide Number Placeholder 2"/>
          <p:cNvSpPr>
            <a:spLocks noGrp="1"/>
          </p:cNvSpPr>
          <p:nvPr>
            <p:ph type="sldNum" sz="quarter" idx="12"/>
          </p:nvPr>
        </p:nvSpPr>
        <p:spPr/>
        <p:txBody>
          <a:bodyPr/>
          <a:lstStyle/>
          <a:p>
            <a:fld id="{9B3E39EC-4BE2-4DEA-81C0-4ABC0AAB4AC0}" type="slidenum">
              <a:rPr lang="en-AU" smtClean="0"/>
              <a:t>3</a:t>
            </a:fld>
            <a:endParaRPr lang="en-AU" dirty="0"/>
          </a:p>
        </p:txBody>
      </p:sp>
      <p:sp>
        <p:nvSpPr>
          <p:cNvPr id="4" name="Footer Placeholder 3"/>
          <p:cNvSpPr>
            <a:spLocks noGrp="1"/>
          </p:cNvSpPr>
          <p:nvPr>
            <p:ph type="ftr" sz="quarter" idx="13"/>
          </p:nvPr>
        </p:nvSpPr>
        <p:spPr/>
        <p:txBody>
          <a:bodyPr/>
          <a:lstStyle/>
          <a:p>
            <a:endParaRPr lang="en-AU"/>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95" y="1905846"/>
            <a:ext cx="3547441" cy="1994567"/>
          </a:xfrm>
          <a:prstGeom prst="rect">
            <a:avLst/>
          </a:prstGeom>
        </p:spPr>
      </p:pic>
      <p:sp>
        <p:nvSpPr>
          <p:cNvPr id="7" name="Right Arrow 6"/>
          <p:cNvSpPr/>
          <p:nvPr/>
        </p:nvSpPr>
        <p:spPr>
          <a:xfrm>
            <a:off x="4788024" y="2460238"/>
            <a:ext cx="1788274" cy="88578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TextBox 7"/>
          <p:cNvSpPr txBox="1"/>
          <p:nvPr/>
        </p:nvSpPr>
        <p:spPr>
          <a:xfrm>
            <a:off x="6948264" y="1764246"/>
            <a:ext cx="1906405" cy="1938992"/>
          </a:xfrm>
          <a:prstGeom prst="rect">
            <a:avLst/>
          </a:prstGeom>
          <a:noFill/>
        </p:spPr>
        <p:txBody>
          <a:bodyPr wrap="square" rtlCol="0">
            <a:spAutoFit/>
          </a:bodyPr>
          <a:lstStyle/>
          <a:p>
            <a:r>
              <a:rPr lang="en-US" sz="12000" dirty="0" smtClean="0"/>
              <a:t>?</a:t>
            </a:r>
            <a:endParaRPr lang="en-US" sz="12000" dirty="0"/>
          </a:p>
        </p:txBody>
      </p:sp>
    </p:spTree>
    <p:extLst>
      <p:ext uri="{BB962C8B-B14F-4D97-AF65-F5344CB8AC3E}">
        <p14:creationId xmlns:p14="http://schemas.microsoft.com/office/powerpoint/2010/main" val="2804926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11510"/>
            <a:ext cx="8253453" cy="468001"/>
          </a:xfrm>
        </p:spPr>
        <p:txBody>
          <a:bodyPr>
            <a:normAutofit fontScale="90000"/>
          </a:bodyPr>
          <a:lstStyle/>
          <a:p>
            <a:r>
              <a:rPr lang="en-US" dirty="0" smtClean="0"/>
              <a:t>EV44 has developed a method to perform Quality Control (QC) on Tower data from Towers 313 and 397.</a:t>
            </a:r>
            <a:endParaRPr lang="en-US" dirty="0"/>
          </a:p>
        </p:txBody>
      </p:sp>
      <p:sp>
        <p:nvSpPr>
          <p:cNvPr id="3" name="Slide Number Placeholder 2"/>
          <p:cNvSpPr>
            <a:spLocks noGrp="1"/>
          </p:cNvSpPr>
          <p:nvPr>
            <p:ph type="sldNum" sz="quarter" idx="12"/>
          </p:nvPr>
        </p:nvSpPr>
        <p:spPr/>
        <p:txBody>
          <a:bodyPr/>
          <a:lstStyle/>
          <a:p>
            <a:fld id="{9B3E39EC-4BE2-4DEA-81C0-4ABC0AAB4AC0}" type="slidenum">
              <a:rPr lang="en-AU" smtClean="0"/>
              <a:t>4</a:t>
            </a:fld>
            <a:endParaRPr lang="en-AU" dirty="0"/>
          </a:p>
        </p:txBody>
      </p:sp>
      <p:sp>
        <p:nvSpPr>
          <p:cNvPr id="4" name="Footer Placeholder 3"/>
          <p:cNvSpPr>
            <a:spLocks noGrp="1"/>
          </p:cNvSpPr>
          <p:nvPr>
            <p:ph type="ftr" sz="quarter" idx="13"/>
          </p:nvPr>
        </p:nvSpPr>
        <p:spPr/>
        <p:txBody>
          <a:bodyPr/>
          <a:lstStyle/>
          <a:p>
            <a:endParaRPr lang="en-AU"/>
          </a:p>
        </p:txBody>
      </p:sp>
      <p:sp>
        <p:nvSpPr>
          <p:cNvPr id="6" name="Rectangle 5"/>
          <p:cNvSpPr/>
          <p:nvPr/>
        </p:nvSpPr>
        <p:spPr>
          <a:xfrm>
            <a:off x="179512" y="2283718"/>
            <a:ext cx="864095"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a:t>
            </a:r>
            <a:endParaRPr lang="en-US" dirty="0"/>
          </a:p>
        </p:txBody>
      </p:sp>
      <p:sp>
        <p:nvSpPr>
          <p:cNvPr id="9" name="Rectangle 8"/>
          <p:cNvSpPr/>
          <p:nvPr/>
        </p:nvSpPr>
        <p:spPr>
          <a:xfrm>
            <a:off x="1390658" y="2137032"/>
            <a:ext cx="1440160" cy="8640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Automated QC Checks</a:t>
            </a:r>
            <a:endParaRPr lang="en-US" dirty="0"/>
          </a:p>
        </p:txBody>
      </p:sp>
      <p:sp>
        <p:nvSpPr>
          <p:cNvPr id="10" name="Wave 9"/>
          <p:cNvSpPr/>
          <p:nvPr/>
        </p:nvSpPr>
        <p:spPr>
          <a:xfrm>
            <a:off x="1473737" y="3291830"/>
            <a:ext cx="216024" cy="216024"/>
          </a:xfrm>
          <a:prstGeom prst="wav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2" name="Straight Connector 11"/>
          <p:cNvCxnSpPr/>
          <p:nvPr/>
        </p:nvCxnSpPr>
        <p:spPr>
          <a:xfrm>
            <a:off x="1473737" y="3291830"/>
            <a:ext cx="0" cy="41402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13" name="Wave 12"/>
          <p:cNvSpPr/>
          <p:nvPr/>
        </p:nvSpPr>
        <p:spPr>
          <a:xfrm>
            <a:off x="1977793" y="3291830"/>
            <a:ext cx="216024" cy="216024"/>
          </a:xfrm>
          <a:prstGeom prst="wav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4" name="Straight Connector 13"/>
          <p:cNvCxnSpPr/>
          <p:nvPr/>
        </p:nvCxnSpPr>
        <p:spPr>
          <a:xfrm>
            <a:off x="1977793" y="3291830"/>
            <a:ext cx="0" cy="41402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15" name="Wave 14"/>
          <p:cNvSpPr/>
          <p:nvPr/>
        </p:nvSpPr>
        <p:spPr>
          <a:xfrm>
            <a:off x="2480070" y="3291830"/>
            <a:ext cx="216024" cy="216024"/>
          </a:xfrm>
          <a:prstGeom prst="wav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6" name="Straight Connector 15"/>
          <p:cNvCxnSpPr/>
          <p:nvPr/>
        </p:nvCxnSpPr>
        <p:spPr>
          <a:xfrm>
            <a:off x="2480070" y="3291830"/>
            <a:ext cx="0" cy="41402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17" name="Rectangle 16"/>
          <p:cNvSpPr/>
          <p:nvPr/>
        </p:nvSpPr>
        <p:spPr>
          <a:xfrm>
            <a:off x="3277785" y="2281048"/>
            <a:ext cx="864095"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a:t>
            </a:r>
            <a:endParaRPr lang="en-US" dirty="0"/>
          </a:p>
        </p:txBody>
      </p:sp>
      <p:sp>
        <p:nvSpPr>
          <p:cNvPr id="18" name="Wave 17"/>
          <p:cNvSpPr/>
          <p:nvPr/>
        </p:nvSpPr>
        <p:spPr>
          <a:xfrm>
            <a:off x="3424756" y="2009356"/>
            <a:ext cx="216024" cy="216024"/>
          </a:xfrm>
          <a:prstGeom prst="wav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9" name="Straight Connector 18"/>
          <p:cNvCxnSpPr/>
          <p:nvPr/>
        </p:nvCxnSpPr>
        <p:spPr>
          <a:xfrm>
            <a:off x="3424756" y="2009356"/>
            <a:ext cx="0" cy="41402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0" name="Wave 19"/>
          <p:cNvSpPr/>
          <p:nvPr/>
        </p:nvSpPr>
        <p:spPr>
          <a:xfrm>
            <a:off x="3928812" y="2009356"/>
            <a:ext cx="216024" cy="216024"/>
          </a:xfrm>
          <a:prstGeom prst="wav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1" name="Straight Connector 20"/>
          <p:cNvCxnSpPr/>
          <p:nvPr/>
        </p:nvCxnSpPr>
        <p:spPr>
          <a:xfrm>
            <a:off x="3928812" y="2009356"/>
            <a:ext cx="0" cy="41402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2" name="Rectangle 21"/>
          <p:cNvSpPr/>
          <p:nvPr/>
        </p:nvSpPr>
        <p:spPr>
          <a:xfrm>
            <a:off x="4653184" y="1785162"/>
            <a:ext cx="1911605" cy="15678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dirty="0" smtClean="0"/>
              <a:t>GUI</a:t>
            </a:r>
            <a:endParaRPr lang="en-US" dirty="0"/>
          </a:p>
        </p:txBody>
      </p:sp>
      <p:sp>
        <p:nvSpPr>
          <p:cNvPr id="23" name="Rectangle 22"/>
          <p:cNvSpPr/>
          <p:nvPr/>
        </p:nvSpPr>
        <p:spPr>
          <a:xfrm>
            <a:off x="5149585" y="2525933"/>
            <a:ext cx="864095"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a:t>
            </a:r>
            <a:endParaRPr lang="en-US" dirty="0"/>
          </a:p>
        </p:txBody>
      </p:sp>
      <p:sp>
        <p:nvSpPr>
          <p:cNvPr id="24" name="Wave 23"/>
          <p:cNvSpPr/>
          <p:nvPr/>
        </p:nvSpPr>
        <p:spPr>
          <a:xfrm>
            <a:off x="5296556" y="2254241"/>
            <a:ext cx="216024" cy="216024"/>
          </a:xfrm>
          <a:prstGeom prst="wav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5" name="Straight Connector 24"/>
          <p:cNvCxnSpPr/>
          <p:nvPr/>
        </p:nvCxnSpPr>
        <p:spPr>
          <a:xfrm>
            <a:off x="5296556" y="2254241"/>
            <a:ext cx="0" cy="41402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6" name="Wave 25"/>
          <p:cNvSpPr/>
          <p:nvPr/>
        </p:nvSpPr>
        <p:spPr>
          <a:xfrm>
            <a:off x="5800612" y="2254241"/>
            <a:ext cx="216024" cy="216024"/>
          </a:xfrm>
          <a:prstGeom prst="wav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7" name="Straight Connector 26"/>
          <p:cNvCxnSpPr/>
          <p:nvPr/>
        </p:nvCxnSpPr>
        <p:spPr>
          <a:xfrm>
            <a:off x="5800612" y="2254241"/>
            <a:ext cx="0" cy="41402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8" name="Rectangle 27"/>
          <p:cNvSpPr/>
          <p:nvPr/>
        </p:nvSpPr>
        <p:spPr>
          <a:xfrm>
            <a:off x="7270796" y="2281048"/>
            <a:ext cx="118963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a:t>
            </a:r>
            <a:r>
              <a:rPr lang="en-US" dirty="0" smtClean="0">
                <a:sym typeface="Wingdings" panose="05000000000000000000" pitchFamily="2" charset="2"/>
              </a:rPr>
              <a:t></a:t>
            </a:r>
            <a:endParaRPr lang="en-US" dirty="0"/>
          </a:p>
        </p:txBody>
      </p:sp>
      <p:sp>
        <p:nvSpPr>
          <p:cNvPr id="29" name="Rectangle 28"/>
          <p:cNvSpPr/>
          <p:nvPr/>
        </p:nvSpPr>
        <p:spPr>
          <a:xfrm>
            <a:off x="7242676" y="3641030"/>
            <a:ext cx="1245876" cy="774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Monthly Data</a:t>
            </a:r>
            <a:endParaRPr lang="en-US" dirty="0"/>
          </a:p>
        </p:txBody>
      </p:sp>
      <p:cxnSp>
        <p:nvCxnSpPr>
          <p:cNvPr id="7" name="Straight Arrow Connector 6"/>
          <p:cNvCxnSpPr>
            <a:stCxn id="6" idx="3"/>
            <a:endCxn id="9" idx="1"/>
          </p:cNvCxnSpPr>
          <p:nvPr/>
        </p:nvCxnSpPr>
        <p:spPr>
          <a:xfrm flipV="1">
            <a:off x="1043607" y="2569080"/>
            <a:ext cx="347051" cy="267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9" idx="3"/>
            <a:endCxn id="17" idx="1"/>
          </p:cNvCxnSpPr>
          <p:nvPr/>
        </p:nvCxnSpPr>
        <p:spPr>
          <a:xfrm>
            <a:off x="2830818" y="2569080"/>
            <a:ext cx="44696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17" idx="3"/>
            <a:endCxn id="22" idx="1"/>
          </p:cNvCxnSpPr>
          <p:nvPr/>
        </p:nvCxnSpPr>
        <p:spPr>
          <a:xfrm>
            <a:off x="4141880" y="2569080"/>
            <a:ext cx="51130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22" idx="3"/>
            <a:endCxn id="28" idx="1"/>
          </p:cNvCxnSpPr>
          <p:nvPr/>
        </p:nvCxnSpPr>
        <p:spPr>
          <a:xfrm>
            <a:off x="6564789" y="2569080"/>
            <a:ext cx="70600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a:stCxn id="28" idx="2"/>
            <a:endCxn id="29" idx="0"/>
          </p:cNvCxnSpPr>
          <p:nvPr/>
        </p:nvCxnSpPr>
        <p:spPr>
          <a:xfrm>
            <a:off x="7865614" y="2857112"/>
            <a:ext cx="0" cy="78391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9288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11510"/>
            <a:ext cx="8253453" cy="468001"/>
          </a:xfrm>
        </p:spPr>
        <p:txBody>
          <a:bodyPr>
            <a:normAutofit fontScale="90000"/>
          </a:bodyPr>
          <a:lstStyle/>
          <a:p>
            <a:r>
              <a:rPr lang="en-US" dirty="0"/>
              <a:t>The data are evaluated against a series of QC checks in an automated process that produces QC flags. </a:t>
            </a:r>
          </a:p>
        </p:txBody>
      </p:sp>
      <p:sp>
        <p:nvSpPr>
          <p:cNvPr id="3" name="Slide Number Placeholder 2"/>
          <p:cNvSpPr>
            <a:spLocks noGrp="1"/>
          </p:cNvSpPr>
          <p:nvPr>
            <p:ph type="sldNum" sz="quarter" idx="12"/>
          </p:nvPr>
        </p:nvSpPr>
        <p:spPr/>
        <p:txBody>
          <a:bodyPr/>
          <a:lstStyle/>
          <a:p>
            <a:fld id="{9B3E39EC-4BE2-4DEA-81C0-4ABC0AAB4AC0}" type="slidenum">
              <a:rPr lang="en-AU" smtClean="0"/>
              <a:t>5</a:t>
            </a:fld>
            <a:endParaRPr lang="en-AU" dirty="0"/>
          </a:p>
        </p:txBody>
      </p:sp>
      <p:sp>
        <p:nvSpPr>
          <p:cNvPr id="4" name="Footer Placeholder 3"/>
          <p:cNvSpPr>
            <a:spLocks noGrp="1"/>
          </p:cNvSpPr>
          <p:nvPr>
            <p:ph type="ftr" sz="quarter" idx="13"/>
          </p:nvPr>
        </p:nvSpPr>
        <p:spPr/>
        <p:txBody>
          <a:bodyPr/>
          <a:lstStyle/>
          <a:p>
            <a:endParaRPr lang="en-AU"/>
          </a:p>
        </p:txBody>
      </p:sp>
      <p:sp>
        <p:nvSpPr>
          <p:cNvPr id="6" name="Rectangle 5"/>
          <p:cNvSpPr/>
          <p:nvPr/>
        </p:nvSpPr>
        <p:spPr>
          <a:xfrm>
            <a:off x="179512" y="2283718"/>
            <a:ext cx="864095"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Data</a:t>
            </a:r>
            <a:endParaRPr lang="en-US" dirty="0"/>
          </a:p>
        </p:txBody>
      </p:sp>
      <p:sp>
        <p:nvSpPr>
          <p:cNvPr id="9" name="Rectangle 8"/>
          <p:cNvSpPr/>
          <p:nvPr/>
        </p:nvSpPr>
        <p:spPr>
          <a:xfrm>
            <a:off x="1374399" y="1390145"/>
            <a:ext cx="1440160" cy="8640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Automated QC Checks</a:t>
            </a:r>
            <a:endParaRPr lang="en-US" dirty="0"/>
          </a:p>
        </p:txBody>
      </p:sp>
      <p:sp>
        <p:nvSpPr>
          <p:cNvPr id="10" name="Wave 9"/>
          <p:cNvSpPr/>
          <p:nvPr/>
        </p:nvSpPr>
        <p:spPr>
          <a:xfrm>
            <a:off x="1457478" y="2544943"/>
            <a:ext cx="216024" cy="216024"/>
          </a:xfrm>
          <a:prstGeom prst="wav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2" name="Straight Connector 11"/>
          <p:cNvCxnSpPr/>
          <p:nvPr/>
        </p:nvCxnSpPr>
        <p:spPr>
          <a:xfrm>
            <a:off x="1457478" y="2544943"/>
            <a:ext cx="0" cy="41402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13" name="Wave 12"/>
          <p:cNvSpPr/>
          <p:nvPr/>
        </p:nvSpPr>
        <p:spPr>
          <a:xfrm>
            <a:off x="1961534" y="2544943"/>
            <a:ext cx="216024" cy="216024"/>
          </a:xfrm>
          <a:prstGeom prst="wav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4" name="Straight Connector 13"/>
          <p:cNvCxnSpPr/>
          <p:nvPr/>
        </p:nvCxnSpPr>
        <p:spPr>
          <a:xfrm>
            <a:off x="1961534" y="2544943"/>
            <a:ext cx="0" cy="41402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15" name="Wave 14"/>
          <p:cNvSpPr/>
          <p:nvPr/>
        </p:nvSpPr>
        <p:spPr>
          <a:xfrm>
            <a:off x="2463811" y="2544943"/>
            <a:ext cx="216024" cy="216024"/>
          </a:xfrm>
          <a:prstGeom prst="wav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6" name="Straight Connector 15"/>
          <p:cNvCxnSpPr/>
          <p:nvPr/>
        </p:nvCxnSpPr>
        <p:spPr>
          <a:xfrm>
            <a:off x="2463811" y="2544943"/>
            <a:ext cx="0" cy="41402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17" name="Rectangle 16"/>
          <p:cNvSpPr/>
          <p:nvPr/>
        </p:nvSpPr>
        <p:spPr>
          <a:xfrm>
            <a:off x="3277785" y="2281048"/>
            <a:ext cx="864095"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Data</a:t>
            </a:r>
            <a:endParaRPr lang="en-US" dirty="0"/>
          </a:p>
        </p:txBody>
      </p:sp>
      <p:sp>
        <p:nvSpPr>
          <p:cNvPr id="18" name="Wave 17"/>
          <p:cNvSpPr/>
          <p:nvPr/>
        </p:nvSpPr>
        <p:spPr>
          <a:xfrm>
            <a:off x="3424756" y="2009356"/>
            <a:ext cx="216024" cy="216024"/>
          </a:xfrm>
          <a:prstGeom prst="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9" name="Straight Connector 18"/>
          <p:cNvCxnSpPr/>
          <p:nvPr/>
        </p:nvCxnSpPr>
        <p:spPr>
          <a:xfrm>
            <a:off x="3424756" y="2009356"/>
            <a:ext cx="0" cy="414020"/>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sp>
        <p:nvSpPr>
          <p:cNvPr id="20" name="Wave 19"/>
          <p:cNvSpPr/>
          <p:nvPr/>
        </p:nvSpPr>
        <p:spPr>
          <a:xfrm>
            <a:off x="3928812" y="2009356"/>
            <a:ext cx="216024" cy="216024"/>
          </a:xfrm>
          <a:prstGeom prst="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21" name="Straight Connector 20"/>
          <p:cNvCxnSpPr/>
          <p:nvPr/>
        </p:nvCxnSpPr>
        <p:spPr>
          <a:xfrm>
            <a:off x="3928812" y="2009356"/>
            <a:ext cx="0" cy="414020"/>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sp>
        <p:nvSpPr>
          <p:cNvPr id="22" name="Rectangle 21"/>
          <p:cNvSpPr/>
          <p:nvPr/>
        </p:nvSpPr>
        <p:spPr>
          <a:xfrm>
            <a:off x="4653184" y="1785162"/>
            <a:ext cx="1911605" cy="156783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US" dirty="0" smtClean="0"/>
              <a:t>GUI</a:t>
            </a:r>
            <a:endParaRPr lang="en-US" dirty="0"/>
          </a:p>
        </p:txBody>
      </p:sp>
      <p:sp>
        <p:nvSpPr>
          <p:cNvPr id="23" name="Rectangle 22"/>
          <p:cNvSpPr/>
          <p:nvPr/>
        </p:nvSpPr>
        <p:spPr>
          <a:xfrm>
            <a:off x="5149585" y="2525933"/>
            <a:ext cx="864095"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Data</a:t>
            </a:r>
            <a:endParaRPr lang="en-US" dirty="0"/>
          </a:p>
        </p:txBody>
      </p:sp>
      <p:sp>
        <p:nvSpPr>
          <p:cNvPr id="24" name="Wave 23"/>
          <p:cNvSpPr/>
          <p:nvPr/>
        </p:nvSpPr>
        <p:spPr>
          <a:xfrm>
            <a:off x="5296556" y="2254241"/>
            <a:ext cx="216024" cy="216024"/>
          </a:xfrm>
          <a:prstGeom prst="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25" name="Straight Connector 24"/>
          <p:cNvCxnSpPr/>
          <p:nvPr/>
        </p:nvCxnSpPr>
        <p:spPr>
          <a:xfrm>
            <a:off x="5296556" y="2254241"/>
            <a:ext cx="0" cy="414020"/>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sp>
        <p:nvSpPr>
          <p:cNvPr id="26" name="Wave 25"/>
          <p:cNvSpPr/>
          <p:nvPr/>
        </p:nvSpPr>
        <p:spPr>
          <a:xfrm>
            <a:off x="5800612" y="2254241"/>
            <a:ext cx="216024" cy="216024"/>
          </a:xfrm>
          <a:prstGeom prst="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27" name="Straight Connector 26"/>
          <p:cNvCxnSpPr/>
          <p:nvPr/>
        </p:nvCxnSpPr>
        <p:spPr>
          <a:xfrm>
            <a:off x="5800612" y="2254241"/>
            <a:ext cx="0" cy="414020"/>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sp>
        <p:nvSpPr>
          <p:cNvPr id="28" name="Rectangle 27"/>
          <p:cNvSpPr/>
          <p:nvPr/>
        </p:nvSpPr>
        <p:spPr>
          <a:xfrm>
            <a:off x="7270796" y="2281048"/>
            <a:ext cx="1189636"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Data </a:t>
            </a:r>
            <a:r>
              <a:rPr lang="en-US" dirty="0" smtClean="0">
                <a:sym typeface="Wingdings" panose="05000000000000000000" pitchFamily="2" charset="2"/>
              </a:rPr>
              <a:t></a:t>
            </a:r>
            <a:endParaRPr lang="en-US" dirty="0"/>
          </a:p>
        </p:txBody>
      </p:sp>
      <p:sp>
        <p:nvSpPr>
          <p:cNvPr id="29" name="Rectangle 28"/>
          <p:cNvSpPr/>
          <p:nvPr/>
        </p:nvSpPr>
        <p:spPr>
          <a:xfrm>
            <a:off x="7242676" y="3641030"/>
            <a:ext cx="1245876" cy="7740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Monthly Data</a:t>
            </a:r>
            <a:endParaRPr lang="en-US" dirty="0"/>
          </a:p>
        </p:txBody>
      </p:sp>
      <p:cxnSp>
        <p:nvCxnSpPr>
          <p:cNvPr id="7" name="Straight Arrow Connector 6"/>
          <p:cNvCxnSpPr>
            <a:stCxn id="6" idx="3"/>
            <a:endCxn id="9" idx="1"/>
          </p:cNvCxnSpPr>
          <p:nvPr/>
        </p:nvCxnSpPr>
        <p:spPr>
          <a:xfrm flipV="1">
            <a:off x="1043607" y="1822193"/>
            <a:ext cx="330792" cy="749557"/>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9" idx="3"/>
            <a:endCxn id="17" idx="1"/>
          </p:cNvCxnSpPr>
          <p:nvPr/>
        </p:nvCxnSpPr>
        <p:spPr>
          <a:xfrm>
            <a:off x="2814559" y="1822193"/>
            <a:ext cx="463226" cy="746887"/>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17" idx="3"/>
            <a:endCxn id="22" idx="1"/>
          </p:cNvCxnSpPr>
          <p:nvPr/>
        </p:nvCxnSpPr>
        <p:spPr>
          <a:xfrm>
            <a:off x="4141880" y="2569080"/>
            <a:ext cx="51130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22" idx="3"/>
            <a:endCxn id="28" idx="1"/>
          </p:cNvCxnSpPr>
          <p:nvPr/>
        </p:nvCxnSpPr>
        <p:spPr>
          <a:xfrm>
            <a:off x="6564789" y="2569080"/>
            <a:ext cx="70600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a:stCxn id="28" idx="2"/>
            <a:endCxn id="29" idx="0"/>
          </p:cNvCxnSpPr>
          <p:nvPr/>
        </p:nvCxnSpPr>
        <p:spPr>
          <a:xfrm>
            <a:off x="7865614" y="2857112"/>
            <a:ext cx="0" cy="783918"/>
          </a:xfrm>
          <a:prstGeom prst="straightConnector1">
            <a:avLst/>
          </a:prstGeom>
          <a:ln>
            <a:tailEnd type="triangle"/>
          </a:ln>
        </p:spPr>
        <p:style>
          <a:lnRef idx="2">
            <a:schemeClr val="accent6">
              <a:shade val="50000"/>
            </a:schemeClr>
          </a:lnRef>
          <a:fillRef idx="1">
            <a:schemeClr val="accent6"/>
          </a:fillRef>
          <a:effectRef idx="0">
            <a:schemeClr val="accent6"/>
          </a:effectRef>
          <a:fontRef idx="minor">
            <a:schemeClr val="lt1"/>
          </a:fontRef>
        </p:style>
      </p:cxnSp>
      <p:sp>
        <p:nvSpPr>
          <p:cNvPr id="11" name="TextBox 10"/>
          <p:cNvSpPr txBox="1"/>
          <p:nvPr/>
        </p:nvSpPr>
        <p:spPr>
          <a:xfrm>
            <a:off x="171455" y="3066339"/>
            <a:ext cx="4383313" cy="1600438"/>
          </a:xfrm>
          <a:prstGeom prst="rect">
            <a:avLst/>
          </a:prstGeom>
        </p:spPr>
        <p:style>
          <a:lnRef idx="2">
            <a:schemeClr val="accent4"/>
          </a:lnRef>
          <a:fillRef idx="1">
            <a:schemeClr val="lt1"/>
          </a:fillRef>
          <a:effectRef idx="0">
            <a:schemeClr val="accent4"/>
          </a:effectRef>
          <a:fontRef idx="minor">
            <a:schemeClr val="dk1"/>
          </a:fontRef>
        </p:style>
        <p:txBody>
          <a:bodyPr wrap="square" numCol="2" rtlCol="0">
            <a:spAutoFit/>
          </a:bodyPr>
          <a:lstStyle/>
          <a:p>
            <a:pPr marL="342900" indent="-342900">
              <a:buAutoNum type="arabicPeriod"/>
            </a:pPr>
            <a:r>
              <a:rPr lang="en-US" sz="1600" dirty="0" smtClean="0"/>
              <a:t>Climatological </a:t>
            </a:r>
          </a:p>
          <a:p>
            <a:pPr marL="342900" indent="-342900">
              <a:buAutoNum type="arabicPeriod"/>
            </a:pPr>
            <a:r>
              <a:rPr lang="en-US" sz="1600" dirty="0" smtClean="0"/>
              <a:t>Hourly</a:t>
            </a:r>
          </a:p>
          <a:p>
            <a:pPr marL="342900" indent="-342900">
              <a:buAutoNum type="arabicPeriod"/>
            </a:pPr>
            <a:r>
              <a:rPr lang="en-US" sz="1600" dirty="0" smtClean="0"/>
              <a:t>Daily</a:t>
            </a:r>
          </a:p>
          <a:p>
            <a:pPr marL="342900" indent="-342900">
              <a:buAutoNum type="arabicPeriod"/>
            </a:pPr>
            <a:r>
              <a:rPr lang="en-US" sz="1600" dirty="0" smtClean="0"/>
              <a:t>U/V Components</a:t>
            </a:r>
          </a:p>
          <a:p>
            <a:pPr marL="342900" indent="-342900">
              <a:buAutoNum type="arabicPeriod"/>
            </a:pPr>
            <a:r>
              <a:rPr lang="en-US" sz="1600" dirty="0" smtClean="0"/>
              <a:t>Vertical/Horizontal</a:t>
            </a:r>
          </a:p>
          <a:p>
            <a:pPr marL="342900" indent="-342900">
              <a:buAutoNum type="arabicPeriod"/>
            </a:pPr>
            <a:r>
              <a:rPr lang="en-US" sz="1600" dirty="0" smtClean="0"/>
              <a:t>Tower Obstruction</a:t>
            </a:r>
          </a:p>
          <a:p>
            <a:pPr marL="342900" indent="-342900">
              <a:buAutoNum type="arabicPeriod"/>
            </a:pPr>
            <a:r>
              <a:rPr lang="en-US" sz="1600" dirty="0" smtClean="0"/>
              <a:t>Hang Up</a:t>
            </a:r>
          </a:p>
          <a:p>
            <a:pPr marL="342900" indent="-342900">
              <a:buAutoNum type="arabicPeriod"/>
            </a:pPr>
            <a:r>
              <a:rPr lang="en-US" sz="1600" dirty="0" smtClean="0"/>
              <a:t>Mean vs. Peak Wind Speed</a:t>
            </a:r>
            <a:endParaRPr lang="en-US" sz="1600" dirty="0"/>
          </a:p>
        </p:txBody>
      </p:sp>
    </p:spTree>
    <p:extLst>
      <p:ext uri="{BB962C8B-B14F-4D97-AF65-F5344CB8AC3E}">
        <p14:creationId xmlns:p14="http://schemas.microsoft.com/office/powerpoint/2010/main" val="3557590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11510"/>
            <a:ext cx="8253453" cy="468001"/>
          </a:xfrm>
        </p:spPr>
        <p:txBody>
          <a:bodyPr>
            <a:normAutofit fontScale="90000"/>
          </a:bodyPr>
          <a:lstStyle/>
          <a:p>
            <a:r>
              <a:rPr lang="en-US" dirty="0" smtClean="0"/>
              <a:t>The largest development since the last NEDOLWG was the </a:t>
            </a:r>
            <a:r>
              <a:rPr lang="en-US" dirty="0" smtClean="0"/>
              <a:t>implementation </a:t>
            </a:r>
            <a:r>
              <a:rPr lang="en-US" dirty="0" smtClean="0"/>
              <a:t>of a GUI to manually review the data. </a:t>
            </a:r>
            <a:endParaRPr lang="en-US" dirty="0"/>
          </a:p>
        </p:txBody>
      </p:sp>
      <p:sp>
        <p:nvSpPr>
          <p:cNvPr id="3" name="Slide Number Placeholder 2"/>
          <p:cNvSpPr>
            <a:spLocks noGrp="1"/>
          </p:cNvSpPr>
          <p:nvPr>
            <p:ph type="sldNum" sz="quarter" idx="12"/>
          </p:nvPr>
        </p:nvSpPr>
        <p:spPr/>
        <p:txBody>
          <a:bodyPr/>
          <a:lstStyle/>
          <a:p>
            <a:fld id="{9B3E39EC-4BE2-4DEA-81C0-4ABC0AAB4AC0}" type="slidenum">
              <a:rPr lang="en-AU" smtClean="0"/>
              <a:t>6</a:t>
            </a:fld>
            <a:endParaRPr lang="en-AU" dirty="0"/>
          </a:p>
        </p:txBody>
      </p:sp>
      <p:sp>
        <p:nvSpPr>
          <p:cNvPr id="4" name="Footer Placeholder 3"/>
          <p:cNvSpPr>
            <a:spLocks noGrp="1"/>
          </p:cNvSpPr>
          <p:nvPr>
            <p:ph type="ftr" sz="quarter" idx="13"/>
          </p:nvPr>
        </p:nvSpPr>
        <p:spPr/>
        <p:txBody>
          <a:bodyPr/>
          <a:lstStyle/>
          <a:p>
            <a:endParaRPr lang="en-AU"/>
          </a:p>
        </p:txBody>
      </p:sp>
      <p:sp>
        <p:nvSpPr>
          <p:cNvPr id="6" name="Rectangle 5"/>
          <p:cNvSpPr/>
          <p:nvPr/>
        </p:nvSpPr>
        <p:spPr>
          <a:xfrm>
            <a:off x="179512" y="2283718"/>
            <a:ext cx="864095"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Data</a:t>
            </a:r>
            <a:endParaRPr lang="en-US" dirty="0"/>
          </a:p>
        </p:txBody>
      </p:sp>
      <p:sp>
        <p:nvSpPr>
          <p:cNvPr id="9" name="Rectangle 8"/>
          <p:cNvSpPr/>
          <p:nvPr/>
        </p:nvSpPr>
        <p:spPr>
          <a:xfrm>
            <a:off x="1390658" y="2137032"/>
            <a:ext cx="1440160" cy="86409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Automated QC Checks</a:t>
            </a:r>
            <a:endParaRPr lang="en-US" dirty="0"/>
          </a:p>
        </p:txBody>
      </p:sp>
      <p:sp>
        <p:nvSpPr>
          <p:cNvPr id="10" name="Wave 9"/>
          <p:cNvSpPr/>
          <p:nvPr/>
        </p:nvSpPr>
        <p:spPr>
          <a:xfrm>
            <a:off x="1473737" y="3291830"/>
            <a:ext cx="216024" cy="216024"/>
          </a:xfrm>
          <a:prstGeom prst="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2" name="Straight Connector 11"/>
          <p:cNvCxnSpPr/>
          <p:nvPr/>
        </p:nvCxnSpPr>
        <p:spPr>
          <a:xfrm>
            <a:off x="1473737" y="3291830"/>
            <a:ext cx="0" cy="414020"/>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sp>
        <p:nvSpPr>
          <p:cNvPr id="13" name="Wave 12"/>
          <p:cNvSpPr/>
          <p:nvPr/>
        </p:nvSpPr>
        <p:spPr>
          <a:xfrm>
            <a:off x="1977793" y="3291830"/>
            <a:ext cx="216024" cy="216024"/>
          </a:xfrm>
          <a:prstGeom prst="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4" name="Straight Connector 13"/>
          <p:cNvCxnSpPr/>
          <p:nvPr/>
        </p:nvCxnSpPr>
        <p:spPr>
          <a:xfrm>
            <a:off x="1977793" y="3291830"/>
            <a:ext cx="0" cy="414020"/>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sp>
        <p:nvSpPr>
          <p:cNvPr id="15" name="Wave 14"/>
          <p:cNvSpPr/>
          <p:nvPr/>
        </p:nvSpPr>
        <p:spPr>
          <a:xfrm>
            <a:off x="2480070" y="3291830"/>
            <a:ext cx="216024" cy="216024"/>
          </a:xfrm>
          <a:prstGeom prst="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6" name="Straight Connector 15"/>
          <p:cNvCxnSpPr/>
          <p:nvPr/>
        </p:nvCxnSpPr>
        <p:spPr>
          <a:xfrm>
            <a:off x="2480070" y="3291830"/>
            <a:ext cx="0" cy="414020"/>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sp>
        <p:nvSpPr>
          <p:cNvPr id="17" name="Rectangle 16"/>
          <p:cNvSpPr/>
          <p:nvPr/>
        </p:nvSpPr>
        <p:spPr>
          <a:xfrm>
            <a:off x="3277785" y="2281048"/>
            <a:ext cx="864095"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a:t>
            </a:r>
            <a:endParaRPr lang="en-US" dirty="0"/>
          </a:p>
        </p:txBody>
      </p:sp>
      <p:sp>
        <p:nvSpPr>
          <p:cNvPr id="18" name="Wave 17"/>
          <p:cNvSpPr/>
          <p:nvPr/>
        </p:nvSpPr>
        <p:spPr>
          <a:xfrm>
            <a:off x="3424756" y="2009356"/>
            <a:ext cx="216024" cy="216024"/>
          </a:xfrm>
          <a:prstGeom prst="wav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9" name="Straight Connector 18"/>
          <p:cNvCxnSpPr/>
          <p:nvPr/>
        </p:nvCxnSpPr>
        <p:spPr>
          <a:xfrm>
            <a:off x="3424756" y="2009356"/>
            <a:ext cx="0" cy="41402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0" name="Wave 19"/>
          <p:cNvSpPr/>
          <p:nvPr/>
        </p:nvSpPr>
        <p:spPr>
          <a:xfrm>
            <a:off x="3928812" y="2009356"/>
            <a:ext cx="216024" cy="216024"/>
          </a:xfrm>
          <a:prstGeom prst="wav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1" name="Straight Connector 20"/>
          <p:cNvCxnSpPr/>
          <p:nvPr/>
        </p:nvCxnSpPr>
        <p:spPr>
          <a:xfrm>
            <a:off x="3928812" y="2009356"/>
            <a:ext cx="0" cy="41402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2" name="Rectangle 21"/>
          <p:cNvSpPr/>
          <p:nvPr/>
        </p:nvSpPr>
        <p:spPr>
          <a:xfrm>
            <a:off x="4653184" y="1785162"/>
            <a:ext cx="1911605" cy="15678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dirty="0" smtClean="0"/>
              <a:t>GUI</a:t>
            </a:r>
            <a:endParaRPr lang="en-US" dirty="0"/>
          </a:p>
        </p:txBody>
      </p:sp>
      <p:sp>
        <p:nvSpPr>
          <p:cNvPr id="23" name="Rectangle 22"/>
          <p:cNvSpPr/>
          <p:nvPr/>
        </p:nvSpPr>
        <p:spPr>
          <a:xfrm>
            <a:off x="5149585" y="2525933"/>
            <a:ext cx="864095"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a:t>
            </a:r>
            <a:endParaRPr lang="en-US" dirty="0"/>
          </a:p>
        </p:txBody>
      </p:sp>
      <p:sp>
        <p:nvSpPr>
          <p:cNvPr id="24" name="Wave 23"/>
          <p:cNvSpPr/>
          <p:nvPr/>
        </p:nvSpPr>
        <p:spPr>
          <a:xfrm>
            <a:off x="5296556" y="2254241"/>
            <a:ext cx="216024" cy="216024"/>
          </a:xfrm>
          <a:prstGeom prst="wav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5" name="Straight Connector 24"/>
          <p:cNvCxnSpPr/>
          <p:nvPr/>
        </p:nvCxnSpPr>
        <p:spPr>
          <a:xfrm>
            <a:off x="5296556" y="2254241"/>
            <a:ext cx="0" cy="41402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6" name="Wave 25"/>
          <p:cNvSpPr/>
          <p:nvPr/>
        </p:nvSpPr>
        <p:spPr>
          <a:xfrm>
            <a:off x="5800612" y="2254241"/>
            <a:ext cx="216024" cy="216024"/>
          </a:xfrm>
          <a:prstGeom prst="wav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7" name="Straight Connector 26"/>
          <p:cNvCxnSpPr/>
          <p:nvPr/>
        </p:nvCxnSpPr>
        <p:spPr>
          <a:xfrm>
            <a:off x="5800612" y="2254241"/>
            <a:ext cx="0" cy="414020"/>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28" name="Rectangle 27"/>
          <p:cNvSpPr/>
          <p:nvPr/>
        </p:nvSpPr>
        <p:spPr>
          <a:xfrm>
            <a:off x="7270796" y="2281048"/>
            <a:ext cx="1189636"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Data </a:t>
            </a:r>
            <a:r>
              <a:rPr lang="en-US" dirty="0" smtClean="0">
                <a:sym typeface="Wingdings" panose="05000000000000000000" pitchFamily="2" charset="2"/>
              </a:rPr>
              <a:t></a:t>
            </a:r>
            <a:endParaRPr lang="en-US" dirty="0"/>
          </a:p>
        </p:txBody>
      </p:sp>
      <p:sp>
        <p:nvSpPr>
          <p:cNvPr id="29" name="Rectangle 28"/>
          <p:cNvSpPr/>
          <p:nvPr/>
        </p:nvSpPr>
        <p:spPr>
          <a:xfrm>
            <a:off x="7242676" y="3641030"/>
            <a:ext cx="1245876" cy="7740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Monthly Data</a:t>
            </a:r>
            <a:endParaRPr lang="en-US" dirty="0"/>
          </a:p>
        </p:txBody>
      </p:sp>
      <p:cxnSp>
        <p:nvCxnSpPr>
          <p:cNvPr id="7" name="Straight Arrow Connector 6"/>
          <p:cNvCxnSpPr>
            <a:stCxn id="6" idx="3"/>
            <a:endCxn id="9" idx="1"/>
          </p:cNvCxnSpPr>
          <p:nvPr/>
        </p:nvCxnSpPr>
        <p:spPr>
          <a:xfrm flipV="1">
            <a:off x="1043607" y="2569080"/>
            <a:ext cx="347051" cy="267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9" idx="3"/>
            <a:endCxn id="17" idx="1"/>
          </p:cNvCxnSpPr>
          <p:nvPr/>
        </p:nvCxnSpPr>
        <p:spPr>
          <a:xfrm>
            <a:off x="2830818" y="2569080"/>
            <a:ext cx="44696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17" idx="3"/>
            <a:endCxn id="22" idx="1"/>
          </p:cNvCxnSpPr>
          <p:nvPr/>
        </p:nvCxnSpPr>
        <p:spPr>
          <a:xfrm>
            <a:off x="4141880" y="2569080"/>
            <a:ext cx="51130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22" idx="3"/>
            <a:endCxn id="28" idx="1"/>
          </p:cNvCxnSpPr>
          <p:nvPr/>
        </p:nvCxnSpPr>
        <p:spPr>
          <a:xfrm>
            <a:off x="6564789" y="2569080"/>
            <a:ext cx="70600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a:stCxn id="28" idx="2"/>
            <a:endCxn id="29" idx="0"/>
          </p:cNvCxnSpPr>
          <p:nvPr/>
        </p:nvCxnSpPr>
        <p:spPr>
          <a:xfrm>
            <a:off x="7865614" y="2857112"/>
            <a:ext cx="0" cy="78391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297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87"/>
            <a:ext cx="8253453" cy="468001"/>
          </a:xfrm>
        </p:spPr>
        <p:txBody>
          <a:bodyPr/>
          <a:lstStyle/>
          <a:p>
            <a:r>
              <a:rPr lang="en-US" dirty="0" smtClean="0"/>
              <a:t>Example of the GUI and its functionality</a:t>
            </a:r>
            <a:endParaRPr lang="en-US" dirty="0"/>
          </a:p>
        </p:txBody>
      </p:sp>
      <p:sp>
        <p:nvSpPr>
          <p:cNvPr id="4" name="Slide Number Placeholder 3"/>
          <p:cNvSpPr>
            <a:spLocks noGrp="1"/>
          </p:cNvSpPr>
          <p:nvPr>
            <p:ph type="sldNum" sz="quarter" idx="12"/>
          </p:nvPr>
        </p:nvSpPr>
        <p:spPr/>
        <p:txBody>
          <a:bodyPr/>
          <a:lstStyle/>
          <a:p>
            <a:fld id="{9B3E39EC-4BE2-4DEA-81C0-4ABC0AAB4AC0}" type="slidenum">
              <a:rPr lang="en-AU" smtClean="0"/>
              <a:t>7</a:t>
            </a:fld>
            <a:endParaRPr lang="en-AU" dirty="0"/>
          </a:p>
        </p:txBody>
      </p:sp>
      <p:sp>
        <p:nvSpPr>
          <p:cNvPr id="5" name="Footer Placeholder 4"/>
          <p:cNvSpPr>
            <a:spLocks noGrp="1"/>
          </p:cNvSpPr>
          <p:nvPr>
            <p:ph type="ftr" sz="quarter" idx="13"/>
          </p:nvPr>
        </p:nvSpPr>
        <p:spPr/>
        <p:txBody>
          <a:bodyPr/>
          <a:lstStyle/>
          <a:p>
            <a:endParaRPr lang="en-AU"/>
          </a:p>
        </p:txBody>
      </p:sp>
      <p:pic>
        <p:nvPicPr>
          <p:cNvPr id="6" name="Picture 5"/>
          <p:cNvPicPr>
            <a:picLocks noChangeAspect="1"/>
          </p:cNvPicPr>
          <p:nvPr/>
        </p:nvPicPr>
        <p:blipFill>
          <a:blip r:embed="rId2"/>
          <a:stretch>
            <a:fillRect/>
          </a:stretch>
        </p:blipFill>
        <p:spPr>
          <a:xfrm>
            <a:off x="251519" y="489697"/>
            <a:ext cx="6047141" cy="4602333"/>
          </a:xfrm>
          <a:prstGeom prst="rect">
            <a:avLst/>
          </a:prstGeom>
        </p:spPr>
      </p:pic>
      <p:cxnSp>
        <p:nvCxnSpPr>
          <p:cNvPr id="8" name="Straight Arrow Connector 7"/>
          <p:cNvCxnSpPr>
            <a:stCxn id="9" idx="1"/>
          </p:cNvCxnSpPr>
          <p:nvPr/>
        </p:nvCxnSpPr>
        <p:spPr>
          <a:xfrm flipH="1" flipV="1">
            <a:off x="6325618" y="699542"/>
            <a:ext cx="386999" cy="6556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12617" y="339502"/>
            <a:ext cx="2411760" cy="2031325"/>
          </a:xfrm>
          <a:prstGeom prst="rect">
            <a:avLst/>
          </a:prstGeom>
          <a:noFill/>
        </p:spPr>
        <p:txBody>
          <a:bodyPr wrap="square" rtlCol="0">
            <a:spAutoFit/>
          </a:bodyPr>
          <a:lstStyle/>
          <a:p>
            <a:r>
              <a:rPr lang="en-US" dirty="0" smtClean="0"/>
              <a:t>Drop down menus to select side/towers, heights, and variables to display. Line style can also be changed from “line” to “scatter”.</a:t>
            </a:r>
            <a:endParaRPr lang="en-US" dirty="0"/>
          </a:p>
        </p:txBody>
      </p:sp>
      <p:cxnSp>
        <p:nvCxnSpPr>
          <p:cNvPr id="12" name="Straight Arrow Connector 11"/>
          <p:cNvCxnSpPr>
            <a:stCxn id="9" idx="1"/>
          </p:cNvCxnSpPr>
          <p:nvPr/>
        </p:nvCxnSpPr>
        <p:spPr>
          <a:xfrm flipH="1" flipV="1">
            <a:off x="6315807" y="987574"/>
            <a:ext cx="396810" cy="3675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1"/>
          </p:cNvCxnSpPr>
          <p:nvPr/>
        </p:nvCxnSpPr>
        <p:spPr>
          <a:xfrm flipH="1" flipV="1">
            <a:off x="6315807" y="1287766"/>
            <a:ext cx="396810" cy="673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1"/>
          </p:cNvCxnSpPr>
          <p:nvPr/>
        </p:nvCxnSpPr>
        <p:spPr>
          <a:xfrm flipH="1">
            <a:off x="6335430" y="1355165"/>
            <a:ext cx="377187" cy="1364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99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1520" y="492313"/>
            <a:ext cx="6027876" cy="4599718"/>
          </a:xfrm>
          <a:prstGeom prst="rect">
            <a:avLst/>
          </a:prstGeom>
        </p:spPr>
      </p:pic>
      <p:sp>
        <p:nvSpPr>
          <p:cNvPr id="2" name="Title 1"/>
          <p:cNvSpPr>
            <a:spLocks noGrp="1"/>
          </p:cNvSpPr>
          <p:nvPr>
            <p:ph type="title"/>
          </p:nvPr>
        </p:nvSpPr>
        <p:spPr>
          <a:xfrm>
            <a:off x="457200" y="8187"/>
            <a:ext cx="8253453" cy="468001"/>
          </a:xfrm>
        </p:spPr>
        <p:txBody>
          <a:bodyPr/>
          <a:lstStyle/>
          <a:p>
            <a:r>
              <a:rPr lang="en-US" dirty="0" smtClean="0"/>
              <a:t>Example of the GUI and its functionality</a:t>
            </a:r>
            <a:endParaRPr lang="en-US" dirty="0"/>
          </a:p>
        </p:txBody>
      </p:sp>
      <p:sp>
        <p:nvSpPr>
          <p:cNvPr id="4" name="Slide Number Placeholder 3"/>
          <p:cNvSpPr>
            <a:spLocks noGrp="1"/>
          </p:cNvSpPr>
          <p:nvPr>
            <p:ph type="sldNum" sz="quarter" idx="12"/>
          </p:nvPr>
        </p:nvSpPr>
        <p:spPr/>
        <p:txBody>
          <a:bodyPr/>
          <a:lstStyle/>
          <a:p>
            <a:fld id="{9B3E39EC-4BE2-4DEA-81C0-4ABC0AAB4AC0}" type="slidenum">
              <a:rPr lang="en-AU" smtClean="0"/>
              <a:t>8</a:t>
            </a:fld>
            <a:endParaRPr lang="en-AU" dirty="0"/>
          </a:p>
        </p:txBody>
      </p:sp>
      <p:sp>
        <p:nvSpPr>
          <p:cNvPr id="5" name="Footer Placeholder 4"/>
          <p:cNvSpPr>
            <a:spLocks noGrp="1"/>
          </p:cNvSpPr>
          <p:nvPr>
            <p:ph type="ftr" sz="quarter" idx="13"/>
          </p:nvPr>
        </p:nvSpPr>
        <p:spPr/>
        <p:txBody>
          <a:bodyPr/>
          <a:lstStyle/>
          <a:p>
            <a:endParaRPr lang="en-AU"/>
          </a:p>
        </p:txBody>
      </p:sp>
      <p:sp>
        <p:nvSpPr>
          <p:cNvPr id="9" name="TextBox 8"/>
          <p:cNvSpPr txBox="1"/>
          <p:nvPr/>
        </p:nvSpPr>
        <p:spPr>
          <a:xfrm>
            <a:off x="4788023" y="2420184"/>
            <a:ext cx="3922629" cy="2031325"/>
          </a:xfrm>
          <a:prstGeom prst="rect">
            <a:avLst/>
          </a:prstGeom>
          <a:noFill/>
        </p:spPr>
        <p:txBody>
          <a:bodyPr wrap="square" rtlCol="0">
            <a:spAutoFit/>
          </a:bodyPr>
          <a:lstStyle/>
          <a:p>
            <a:r>
              <a:rPr lang="en-US" dirty="0" smtClean="0"/>
              <a:t>The GUI will display flags based on their symbols in the legend. The user review flags to determine if the automated flags correctly identified “bad” data. Tower Obstruction flags will automatically flag all wind values. </a:t>
            </a:r>
            <a:endParaRPr lang="en-US" dirty="0"/>
          </a:p>
        </p:txBody>
      </p:sp>
      <p:cxnSp>
        <p:nvCxnSpPr>
          <p:cNvPr id="12" name="Straight Arrow Connector 11"/>
          <p:cNvCxnSpPr>
            <a:stCxn id="9" idx="1"/>
          </p:cNvCxnSpPr>
          <p:nvPr/>
        </p:nvCxnSpPr>
        <p:spPr>
          <a:xfrm flipH="1" flipV="1">
            <a:off x="1259633" y="3219823"/>
            <a:ext cx="3528390" cy="21602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1"/>
          </p:cNvCxnSpPr>
          <p:nvPr/>
        </p:nvCxnSpPr>
        <p:spPr>
          <a:xfrm flipH="1" flipV="1">
            <a:off x="2843809" y="1923687"/>
            <a:ext cx="1944214" cy="15121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1"/>
          </p:cNvCxnSpPr>
          <p:nvPr/>
        </p:nvCxnSpPr>
        <p:spPr>
          <a:xfrm flipH="1" flipV="1">
            <a:off x="1043607" y="2067694"/>
            <a:ext cx="3744416" cy="13681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486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1520" y="492314"/>
            <a:ext cx="6040420" cy="4599718"/>
          </a:xfrm>
          <a:prstGeom prst="rect">
            <a:avLst/>
          </a:prstGeom>
        </p:spPr>
      </p:pic>
      <p:sp>
        <p:nvSpPr>
          <p:cNvPr id="2" name="Title 1"/>
          <p:cNvSpPr>
            <a:spLocks noGrp="1"/>
          </p:cNvSpPr>
          <p:nvPr>
            <p:ph type="title"/>
          </p:nvPr>
        </p:nvSpPr>
        <p:spPr>
          <a:xfrm>
            <a:off x="457200" y="8187"/>
            <a:ext cx="8253453" cy="468001"/>
          </a:xfrm>
        </p:spPr>
        <p:txBody>
          <a:bodyPr/>
          <a:lstStyle/>
          <a:p>
            <a:r>
              <a:rPr lang="en-US" dirty="0" smtClean="0"/>
              <a:t>Example of the GUI and its functionality</a:t>
            </a:r>
            <a:endParaRPr lang="en-US" dirty="0"/>
          </a:p>
        </p:txBody>
      </p:sp>
      <p:sp>
        <p:nvSpPr>
          <p:cNvPr id="4" name="Slide Number Placeholder 3"/>
          <p:cNvSpPr>
            <a:spLocks noGrp="1"/>
          </p:cNvSpPr>
          <p:nvPr>
            <p:ph type="sldNum" sz="quarter" idx="12"/>
          </p:nvPr>
        </p:nvSpPr>
        <p:spPr/>
        <p:txBody>
          <a:bodyPr/>
          <a:lstStyle/>
          <a:p>
            <a:fld id="{9B3E39EC-4BE2-4DEA-81C0-4ABC0AAB4AC0}" type="slidenum">
              <a:rPr lang="en-AU" smtClean="0"/>
              <a:t>9</a:t>
            </a:fld>
            <a:endParaRPr lang="en-AU" dirty="0"/>
          </a:p>
        </p:txBody>
      </p:sp>
      <p:sp>
        <p:nvSpPr>
          <p:cNvPr id="5" name="Footer Placeholder 4"/>
          <p:cNvSpPr>
            <a:spLocks noGrp="1"/>
          </p:cNvSpPr>
          <p:nvPr>
            <p:ph type="ftr" sz="quarter" idx="13"/>
          </p:nvPr>
        </p:nvSpPr>
        <p:spPr/>
        <p:txBody>
          <a:bodyPr/>
          <a:lstStyle/>
          <a:p>
            <a:endParaRPr lang="en-AU"/>
          </a:p>
        </p:txBody>
      </p:sp>
      <p:sp>
        <p:nvSpPr>
          <p:cNvPr id="9" name="TextBox 8"/>
          <p:cNvSpPr txBox="1"/>
          <p:nvPr/>
        </p:nvSpPr>
        <p:spPr>
          <a:xfrm>
            <a:off x="4788023" y="2420184"/>
            <a:ext cx="3024337" cy="1200329"/>
          </a:xfrm>
          <a:prstGeom prst="rect">
            <a:avLst/>
          </a:prstGeom>
          <a:noFill/>
        </p:spPr>
        <p:txBody>
          <a:bodyPr wrap="square" rtlCol="0">
            <a:spAutoFit/>
          </a:bodyPr>
          <a:lstStyle/>
          <a:p>
            <a:r>
              <a:rPr lang="en-US" dirty="0" smtClean="0"/>
              <a:t>Using the Box Selector tool, the user can highlight a region of data to manually verify. </a:t>
            </a:r>
            <a:endParaRPr lang="en-US" dirty="0"/>
          </a:p>
        </p:txBody>
      </p:sp>
      <p:cxnSp>
        <p:nvCxnSpPr>
          <p:cNvPr id="12" name="Straight Arrow Connector 11"/>
          <p:cNvCxnSpPr>
            <a:stCxn id="9" idx="1"/>
          </p:cNvCxnSpPr>
          <p:nvPr/>
        </p:nvCxnSpPr>
        <p:spPr>
          <a:xfrm flipH="1">
            <a:off x="1259633" y="3020349"/>
            <a:ext cx="3528390" cy="1994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1"/>
          </p:cNvCxnSpPr>
          <p:nvPr/>
        </p:nvCxnSpPr>
        <p:spPr>
          <a:xfrm flipH="1" flipV="1">
            <a:off x="4716017" y="1275611"/>
            <a:ext cx="72006" cy="17447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041033"/>
      </p:ext>
    </p:extLst>
  </p:cSld>
  <p:clrMapOvr>
    <a:masterClrMapping/>
  </p:clrMapOvr>
</p:sld>
</file>

<file path=ppt/theme/theme1.xml><?xml version="1.0" encoding="utf-8"?>
<a:theme xmlns:a="http://schemas.openxmlformats.org/drawingml/2006/main" name="Corporate 16x9 V10">
  <a:themeElements>
    <a:clrScheme name="Jacobs">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16x9 V7 (1 Oct 2014).potx" id="{7C12C70A-BA24-4CBD-9735-65645C6E1B8E}" vid="{417B9054-4C2E-4A50-AE6F-A3717277B56B}"/>
    </a:ext>
  </a:extLst>
</a:theme>
</file>

<file path=ppt/theme/theme2.xml><?xml version="1.0" encoding="utf-8"?>
<a:theme xmlns:a="http://schemas.openxmlformats.org/drawingml/2006/main" name="Internal Pages">
  <a:themeElements>
    <a:clrScheme name="Jacobs">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Jacob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16x9 V7 (1 Oct 2014).potx" id="{7C12C70A-BA24-4CBD-9735-65645C6E1B8E}" vid="{BB88B834-85E8-4B7F-A363-BF2058ABDDF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KM Cool">
      <a:dk1>
        <a:srgbClr val="42145F"/>
      </a:dk1>
      <a:lt1>
        <a:srgbClr val="939598"/>
      </a:lt1>
      <a:dk2>
        <a:srgbClr val="000000"/>
      </a:dk2>
      <a:lt2>
        <a:srgbClr val="FFFFFF"/>
      </a:lt2>
      <a:accent1>
        <a:srgbClr val="E6E5E3"/>
      </a:accent1>
      <a:accent2>
        <a:srgbClr val="4C4D4F"/>
      </a:accent2>
      <a:accent3>
        <a:srgbClr val="B8C51B"/>
      </a:accent3>
      <a:accent4>
        <a:srgbClr val="69BE28"/>
      </a:accent4>
      <a:accent5>
        <a:srgbClr val="009DD1"/>
      </a:accent5>
      <a:accent6>
        <a:srgbClr val="5185C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6242CE59A1304A9FF6880CAA208E20" ma:contentTypeVersion="0" ma:contentTypeDescription="Create a new document." ma:contentTypeScope="" ma:versionID="ceaae054771c35f19b28649ee0e0b1c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7C372D-F8D9-4B41-AEF8-0353929C6AC4}">
  <ds:schemaRefs>
    <ds:schemaRef ds:uri="http://schemas.microsoft.com/sharepoint/v3/contenttype/forms"/>
  </ds:schemaRefs>
</ds:datastoreItem>
</file>

<file path=customXml/itemProps2.xml><?xml version="1.0" encoding="utf-8"?>
<ds:datastoreItem xmlns:ds="http://schemas.openxmlformats.org/officeDocument/2006/customXml" ds:itemID="{0A230BD4-15BB-413D-8DF1-8D33E9A660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C27CBA-8312-45EC-8A9D-AFD2FCFB9F1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976</TotalTime>
  <Words>993</Words>
  <Application>Microsoft Office PowerPoint</Application>
  <PresentationFormat>On-screen Show (16:9)</PresentationFormat>
  <Paragraphs>121</Paragraphs>
  <Slides>14</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Wingdings</vt:lpstr>
      <vt:lpstr>Corporate 16x9 V10</vt:lpstr>
      <vt:lpstr>Internal Pages</vt:lpstr>
      <vt:lpstr>MSFC Natural Environments Tower QC, Verification GUI, and Future Work </vt:lpstr>
      <vt:lpstr>Meteorological tower data has supported numerous space programs; both commercial and government.</vt:lpstr>
      <vt:lpstr>Quality analysis requires quality data. What can weaken the quality of data and how to do we mitigate it? </vt:lpstr>
      <vt:lpstr>EV44 has developed a method to perform Quality Control (QC) on Tower data from Towers 313 and 397.</vt:lpstr>
      <vt:lpstr>The data are evaluated against a series of QC checks in an automated process that produces QC flags. </vt:lpstr>
      <vt:lpstr>The largest development since the last NEDOLWG was the implementation of a GUI to manually review the data. </vt:lpstr>
      <vt:lpstr>Example of the GUI and its functionality</vt:lpstr>
      <vt:lpstr>Example of the GUI and its functionality</vt:lpstr>
      <vt:lpstr>Example of the GUI and its functionality</vt:lpstr>
      <vt:lpstr>Example of the GUI and its functionality</vt:lpstr>
      <vt:lpstr>Example of the GUI and its functionality</vt:lpstr>
      <vt:lpstr>After verifying the data and QC flags, the new daily files are compiled into monthly NetCDF files.</vt:lpstr>
      <vt:lpstr>Additional Towers will be QC’ed.</vt:lpstr>
      <vt:lpstr>Future Work</vt:lpstr>
    </vt:vector>
  </TitlesOfParts>
  <Company>Sinclair Knight Merz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Gray, Amanda</dc:creator>
  <cp:lastModifiedBy>BRENTON, JAMES C. (MSFC-EV44)[ESSCA]</cp:lastModifiedBy>
  <cp:revision>58</cp:revision>
  <dcterms:created xsi:type="dcterms:W3CDTF">2015-07-22T03:56:33Z</dcterms:created>
  <dcterms:modified xsi:type="dcterms:W3CDTF">2020-10-20T02:44:50Z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0x010100446242CE59A1304A9FF6880CAA208E20</vt:lpwstr>
  </property>
</Properties>
</file>