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85" r:id="rId3"/>
    <p:sldId id="287" r:id="rId4"/>
    <p:sldId id="258" r:id="rId5"/>
    <p:sldId id="271" r:id="rId6"/>
    <p:sldId id="259" r:id="rId7"/>
    <p:sldId id="275" r:id="rId8"/>
    <p:sldId id="272" r:id="rId9"/>
    <p:sldId id="261" r:id="rId10"/>
    <p:sldId id="276" r:id="rId11"/>
    <p:sldId id="286" r:id="rId12"/>
    <p:sldId id="264" r:id="rId13"/>
    <p:sldId id="278" r:id="rId14"/>
    <p:sldId id="266" r:id="rId15"/>
    <p:sldId id="267" r:id="rId16"/>
    <p:sldId id="280" r:id="rId17"/>
    <p:sldId id="282" r:id="rId18"/>
    <p:sldId id="28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66"/>
    <a:srgbClr val="00F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E156-8E92-474E-89D2-7C2F8D830B1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99C4-74AA-4EAF-8D08-3225BBBC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1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 anchorCtr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24509"/>
            <a:ext cx="5715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" name="Picture 26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1" y="128669"/>
            <a:ext cx="931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999859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7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371" y="131415"/>
            <a:ext cx="7424159" cy="68905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6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1" y="128669"/>
            <a:ext cx="931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999859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4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3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E2BA-504F-4CFD-82DC-0F8D95180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4442"/>
            <a:ext cx="7772400" cy="1228951"/>
          </a:xfrm>
        </p:spPr>
        <p:txBody>
          <a:bodyPr anchor="ctr" anchorCtr="1">
            <a:normAutofit fontScale="90000"/>
          </a:bodyPr>
          <a:lstStyle/>
          <a:p>
            <a:r>
              <a:rPr lang="en-US" sz="3600" b="1" dirty="0" smtClean="0"/>
              <a:t>Metallic Powder Core Tubular </a:t>
            </a:r>
            <a:r>
              <a:rPr lang="en-US" b="1" dirty="0" smtClean="0"/>
              <a:t>Wire (PCTW</a:t>
            </a:r>
            <a:r>
              <a:rPr lang="en-US" b="1" dirty="0"/>
              <a:t>)  </a:t>
            </a:r>
            <a:r>
              <a:rPr lang="en-US" sz="3600" b="1" dirty="0" smtClean="0"/>
              <a:t>Development for Additive Manufacturing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Marcia Domack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NASA Langley Research Center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AWS Professional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Honorary Symposium for Prof. Stephen Liu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November 19,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883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1645821"/>
            <a:ext cx="46767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1727" y="6432656"/>
            <a:ext cx="367228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629150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Tailored Sheath Selection – Al 6061</a:t>
            </a:r>
            <a:endParaRPr lang="en-US" sz="2800" b="1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15834" y="1591519"/>
            <a:ext cx="3960535" cy="17851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 6061 PCTW</a:t>
            </a:r>
          </a:p>
          <a:p>
            <a:pPr marL="517525" lvl="1" indent="-1809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00" b="0" kern="0" dirty="0" smtClean="0">
                <a:solidFill>
                  <a:srgbClr val="000000"/>
                </a:solidFill>
                <a:latin typeface="+mn-lt"/>
              </a:rPr>
              <a:t>Al 5052 sheath</a:t>
            </a:r>
          </a:p>
          <a:p>
            <a:pPr marL="917575" lvl="2" indent="-180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0" kern="0" dirty="0" smtClean="0">
                <a:solidFill>
                  <a:srgbClr val="000000"/>
                </a:solidFill>
                <a:latin typeface="+mn-lt"/>
              </a:rPr>
              <a:t>Mg enhancement</a:t>
            </a:r>
          </a:p>
          <a:p>
            <a:pPr marL="917575" lvl="2" indent="-180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0" kern="0" dirty="0" smtClean="0">
                <a:solidFill>
                  <a:srgbClr val="000000"/>
                </a:solidFill>
                <a:latin typeface="+mn-lt"/>
              </a:rPr>
              <a:t>1 </a:t>
            </a:r>
            <a:r>
              <a:rPr lang="en-US" altLang="en-US" sz="1800" b="0" kern="0" dirty="0" err="1" smtClean="0">
                <a:solidFill>
                  <a:srgbClr val="000000"/>
                </a:solidFill>
                <a:latin typeface="+mn-lt"/>
              </a:rPr>
              <a:t>wt</a:t>
            </a:r>
            <a:r>
              <a:rPr lang="en-US" altLang="en-US" sz="1800" b="0" kern="0" dirty="0" smtClean="0">
                <a:solidFill>
                  <a:srgbClr val="000000"/>
                </a:solidFill>
                <a:latin typeface="+mn-lt"/>
              </a:rPr>
              <a:t>% higher Mg than Al 6061</a:t>
            </a:r>
          </a:p>
          <a:p>
            <a:pPr marL="517525" lvl="1" indent="-1809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Powder fill</a:t>
            </a:r>
          </a:p>
          <a:p>
            <a:pPr marL="630238" lvl="2" indent="-17462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0" kern="0" dirty="0" smtClean="0">
                <a:solidFill>
                  <a:srgbClr val="000000"/>
                </a:solidFill>
                <a:latin typeface="+mn-lt"/>
              </a:rPr>
              <a:t>Pre-alloyed Al 6061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5833" y="3459918"/>
            <a:ext cx="371239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 6061 and Al 5052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Composition Specifications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9235" y="1229721"/>
            <a:ext cx="391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Composition of Al 6061 PCTW Deposit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5699" y="5902880"/>
            <a:ext cx="7868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000" b="0" kern="0" dirty="0" smtClean="0">
                <a:solidFill>
                  <a:schemeClr val="tx1"/>
                </a:solidFill>
                <a:latin typeface="+mn-lt"/>
              </a:rPr>
              <a:t>Demonstrated composition control through sheath selection</a:t>
            </a:r>
          </a:p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 6061 composition possible with concurrent</a:t>
            </a:r>
            <a:r>
              <a:rPr kumimoji="0" lang="en-US" altLang="en-US" sz="20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tailoring of powder fill</a:t>
            </a:r>
            <a:r>
              <a:rPr kumimoji="0" lang="en-US" alt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61" y="4189505"/>
            <a:ext cx="3085135" cy="11179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885301" y="2539787"/>
            <a:ext cx="37195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85301" y="3496617"/>
            <a:ext cx="37195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70308" y="2539787"/>
            <a:ext cx="0" cy="95683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33704" y="2713797"/>
            <a:ext cx="1362633" cy="590931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dirty="0" smtClean="0"/>
              <a:t>Mg range in Al 6061 per Specification </a:t>
            </a:r>
          </a:p>
          <a:p>
            <a:r>
              <a:rPr lang="en-US" sz="1200" dirty="0" smtClean="0"/>
              <a:t>AMS4025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417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257" y="6416736"/>
            <a:ext cx="38064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CE2BA-504F-4CFD-82DC-0F8D95180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56876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Microstructure Control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796" y="1285007"/>
            <a:ext cx="86781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Identified grain refinement benefits for property improvements in Ti-6Al-4V AM materials</a:t>
            </a:r>
          </a:p>
          <a:p>
            <a:pPr marL="630238" indent="-173038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</a:rPr>
              <a:t>FeB</a:t>
            </a:r>
            <a:r>
              <a:rPr lang="en-US" dirty="0">
                <a:solidFill>
                  <a:prstClr val="black"/>
                </a:solidFill>
              </a:rPr>
              <a:t> additions</a:t>
            </a:r>
          </a:p>
          <a:p>
            <a:pPr marL="630238" lvl="0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Beam and arc modulation in both EBF</a:t>
            </a:r>
            <a:r>
              <a:rPr lang="en-US" baseline="30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and GTAW systems; frequency and amplitude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Promote grain refinement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Disrupt interlayer epitaxial growth</a:t>
            </a:r>
          </a:p>
          <a:p>
            <a:endParaRPr lang="en-US" dirty="0" smtClean="0"/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Expanded the GTAW system </a:t>
            </a:r>
            <a:r>
              <a:rPr lang="en-US" dirty="0" smtClean="0">
                <a:solidFill>
                  <a:prstClr val="black"/>
                </a:solidFill>
              </a:rPr>
              <a:t>at CSM to </a:t>
            </a:r>
            <a:r>
              <a:rPr lang="en-US" dirty="0">
                <a:solidFill>
                  <a:prstClr val="black"/>
                </a:solidFill>
              </a:rPr>
              <a:t>enable additive manufacturing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Wire fed system; argon atmosphere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Single axis automated stage manipulation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Supported up to 8” long 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Microstructure Refinement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 err="1" smtClean="0"/>
              <a:t>FeB</a:t>
            </a:r>
            <a:r>
              <a:rPr lang="en-US" dirty="0" smtClean="0"/>
              <a:t> inclusion and beam/arc frequency modulation produced refined microstructures</a:t>
            </a:r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Reductions in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grain size,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colony size and lath spacing</a:t>
            </a:r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Increase in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volume fraction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Demonstrated trend of progressive refinement with modulation frequency	</a:t>
            </a:r>
          </a:p>
        </p:txBody>
      </p:sp>
    </p:spTree>
    <p:extLst>
      <p:ext uri="{BB962C8B-B14F-4D97-AF65-F5344CB8AC3E}">
        <p14:creationId xmlns:p14="http://schemas.microsoft.com/office/powerpoint/2010/main" val="112733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6095" y="6425792"/>
            <a:ext cx="474015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56876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Powder Core Tubular (PCTW) Wire Development for Additive Manufacturing – Beam Modulation</a:t>
            </a:r>
            <a:endParaRPr lang="en-US" sz="2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3" y="1570793"/>
            <a:ext cx="4826938" cy="41056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4421" y="6095600"/>
            <a:ext cx="840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dirty="0" smtClean="0"/>
              <a:t>Demonstrated grain refinement through beam and arc modulation</a:t>
            </a:r>
          </a:p>
          <a:p>
            <a:pPr marL="173038" indent="-1730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dirty="0" smtClean="0"/>
              <a:t>Noted reductions in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grain size,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colony features, and increase in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volume fraction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10169"/>
          <a:stretch/>
        </p:blipFill>
        <p:spPr>
          <a:xfrm>
            <a:off x="5388972" y="1362074"/>
            <a:ext cx="3227123" cy="2286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9970" b="9503"/>
          <a:stretch/>
        </p:blipFill>
        <p:spPr>
          <a:xfrm>
            <a:off x="5554744" y="3761127"/>
            <a:ext cx="307006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861" y="1147960"/>
            <a:ext cx="41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Microstructure of Ti-6Al-4V PCTW Deposit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9253" y="3687819"/>
            <a:ext cx="3801228" cy="276999"/>
            <a:chOff x="449253" y="3687819"/>
            <a:chExt cx="3801228" cy="276999"/>
          </a:xfrm>
        </p:grpSpPr>
        <p:sp>
          <p:nvSpPr>
            <p:cNvPr id="7" name="TextBox 6"/>
            <p:cNvSpPr txBox="1"/>
            <p:nvPr/>
          </p:nvSpPr>
          <p:spPr>
            <a:xfrm>
              <a:off x="449253" y="3687819"/>
              <a:ext cx="1205908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Large 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 colonies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05754" y="3687819"/>
              <a:ext cx="1344727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Refined 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 colonies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3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3963" y="1462471"/>
            <a:ext cx="7007630" cy="3305749"/>
            <a:chOff x="1342322" y="1254731"/>
            <a:chExt cx="7007630" cy="3305749"/>
          </a:xfrm>
        </p:grpSpPr>
        <p:pic>
          <p:nvPicPr>
            <p:cNvPr id="3" name="image57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322" y="1593285"/>
              <a:ext cx="7007630" cy="296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2114085" y="1254731"/>
              <a:ext cx="1516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Ti-6Al-4V Wire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5047832" y="1254731"/>
              <a:ext cx="29065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FeB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enhanced Ti-6Al-4V Wire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5283" y="6399483"/>
            <a:ext cx="415146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56876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</a:t>
            </a:r>
            <a:r>
              <a:rPr lang="en-US" sz="2800" b="1" dirty="0" err="1" smtClean="0"/>
              <a:t>FeB</a:t>
            </a:r>
            <a:r>
              <a:rPr lang="en-US" sz="2800" b="1" dirty="0" smtClean="0"/>
              <a:t> Particulate Additions</a:t>
            </a:r>
            <a:endParaRPr lang="en-US" sz="2800" b="1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69991" y="5106774"/>
            <a:ext cx="81410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Boron precipitates TiB which acts as a pinning point for </a:t>
            </a:r>
            <a:r>
              <a:rPr lang="el-GR" altLang="en-US" sz="2000" b="0" dirty="0" smtClean="0">
                <a:solidFill>
                  <a:schemeClr val="tx1"/>
                </a:solidFill>
                <a:latin typeface="+mn-lt"/>
              </a:rPr>
              <a:t>α</a:t>
            </a:r>
            <a:r>
              <a:rPr lang="en-US" altLang="en-US" sz="2000" b="0" dirty="0" smtClean="0">
                <a:solidFill>
                  <a:schemeClr val="tx1"/>
                </a:solidFill>
                <a:latin typeface="+mn-lt"/>
              </a:rPr>
              <a:t>-lath colonies</a:t>
            </a:r>
            <a:endParaRPr lang="en-US" altLang="en-US" sz="2000" b="0" dirty="0">
              <a:solidFill>
                <a:schemeClr val="tx1"/>
              </a:solidFill>
              <a:latin typeface="+mn-lt"/>
            </a:endParaRPr>
          </a:p>
          <a:p>
            <a:pPr marL="174625" indent="-174625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Reduced </a:t>
            </a:r>
            <a:r>
              <a:rPr lang="el-GR" altLang="en-US" sz="2000" b="0" dirty="0">
                <a:solidFill>
                  <a:schemeClr val="tx1"/>
                </a:solidFill>
                <a:latin typeface="+mn-lt"/>
              </a:rPr>
              <a:t>α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-colony intercept </a:t>
            </a:r>
            <a:r>
              <a:rPr lang="en-US" altLang="en-US" sz="2000" b="0" dirty="0" smtClean="0">
                <a:solidFill>
                  <a:schemeClr val="tx1"/>
                </a:solidFill>
                <a:latin typeface="+mn-lt"/>
              </a:rPr>
              <a:t>length by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35% and </a:t>
            </a:r>
            <a:r>
              <a:rPr lang="el-GR" altLang="en-US" sz="2000" b="0" dirty="0">
                <a:solidFill>
                  <a:schemeClr val="tx1"/>
                </a:solidFill>
                <a:latin typeface="+mn-lt"/>
              </a:rPr>
              <a:t>α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-lath width by 40</a:t>
            </a:r>
            <a:r>
              <a:rPr lang="en-US" altLang="en-US" sz="2000" b="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alt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1430" y="1108793"/>
            <a:ext cx="487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Microstructure of PCTW Deposits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0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20458" y="6408110"/>
            <a:ext cx="363388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MMC Materials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064" y="1289462"/>
            <a:ext cx="8344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Evaluated fabrication of MMC materials using PCTW and EBF</a:t>
            </a:r>
            <a:r>
              <a:rPr lang="en-US" baseline="30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technologies</a:t>
            </a:r>
          </a:p>
          <a:p>
            <a:pPr marL="630238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Goal is to capitalize </a:t>
            </a:r>
            <a:r>
              <a:rPr lang="en-US" dirty="0">
                <a:solidFill>
                  <a:prstClr val="black"/>
                </a:solidFill>
              </a:rPr>
              <a:t>in AM processed </a:t>
            </a:r>
            <a:r>
              <a:rPr lang="en-US" dirty="0" smtClean="0">
                <a:solidFill>
                  <a:prstClr val="black"/>
                </a:solidFill>
              </a:rPr>
              <a:t>materials on the demonstrated stiffness and strength improvements of MMCs</a:t>
            </a:r>
          </a:p>
          <a:p>
            <a:pPr marL="630238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Direct additions of SiC to Al 6061</a:t>
            </a:r>
          </a:p>
          <a:p>
            <a:pPr marL="630238" indent="-17303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In-situ fabrication of reinforcements via reactive precursors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Direct Addition of SiC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Matrix alloys Al 6061 and Al 2219</a:t>
            </a:r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SiC, uncoated, Ni- and Cu coated SiC</a:t>
            </a:r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Deposition conditions: Focused, circular raster defocused, non-</a:t>
            </a:r>
            <a:r>
              <a:rPr lang="en-US" dirty="0" err="1" smtClean="0"/>
              <a:t>rastered</a:t>
            </a:r>
            <a:r>
              <a:rPr lang="en-US" dirty="0" smtClean="0"/>
              <a:t> beam conditions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In-situ reinforcement fabrication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/>
              <a:t>Matrix </a:t>
            </a:r>
            <a:r>
              <a:rPr lang="en-US" dirty="0" smtClean="0"/>
              <a:t>alloy </a:t>
            </a:r>
            <a:r>
              <a:rPr lang="en-US" dirty="0"/>
              <a:t>Al </a:t>
            </a:r>
            <a:r>
              <a:rPr lang="en-US" dirty="0" smtClean="0"/>
              <a:t>6061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Powder blends target 2% and 10% nanoscale reinforcements via reaction synthesis of precursor powders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Material deposition: PCTW via </a:t>
            </a:r>
            <a:r>
              <a:rPr lang="en-US" dirty="0">
                <a:solidFill>
                  <a:prstClr val="black"/>
                </a:solidFill>
              </a:rPr>
              <a:t>EBF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and powder via laser powder bed fusion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72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33" y="1602114"/>
            <a:ext cx="42472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44610" y="5444380"/>
            <a:ext cx="76828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Challenges 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kern="0" noProof="0" dirty="0" smtClean="0">
                <a:solidFill>
                  <a:srgbClr val="000000"/>
                </a:solidFill>
              </a:rPr>
              <a:t>Clustering of SiC creates non-uniform distribution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reinforcement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Reaction of SiC with Al matrix to form aluminum carbides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284411" y="3140209"/>
            <a:ext cx="73749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</a:t>
            </a:r>
            <a:r>
              <a:rPr kumimoji="0" lang="en-US" alt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4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en-US" alt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 flipH="1">
            <a:off x="5850583" y="3509541"/>
            <a:ext cx="802574" cy="80366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9500" y="6382230"/>
            <a:ext cx="363388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5" y="1602114"/>
            <a:ext cx="2143648" cy="36576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8" idx="2"/>
          </p:cNvCxnSpPr>
          <p:nvPr/>
        </p:nvCxnSpPr>
        <p:spPr bwMode="auto">
          <a:xfrm flipH="1">
            <a:off x="2204220" y="3363038"/>
            <a:ext cx="392502" cy="3456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580736" y="3301483"/>
            <a:ext cx="15986" cy="83919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212525" y="1790055"/>
            <a:ext cx="578656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SiC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>
            <a:off x="4796287" y="1974721"/>
            <a:ext cx="1416238" cy="3132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204220" y="2839818"/>
            <a:ext cx="78500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Particle clusters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342322" y="91221"/>
            <a:ext cx="7329405" cy="86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Metallic PCTW Wire Development for Additive Manufacturing – Direct SiC Addition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56385" y="1099906"/>
            <a:ext cx="487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 6061 – SiC Metal </a:t>
            </a:r>
            <a:r>
              <a:rPr lang="en-US" sz="2000" dirty="0"/>
              <a:t>M</a:t>
            </a:r>
            <a:r>
              <a:rPr lang="en-US" sz="2000" dirty="0" smtClean="0"/>
              <a:t>atrix Composite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06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2" y="1642451"/>
            <a:ext cx="2825980" cy="3657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8174" y="6425362"/>
            <a:ext cx="372014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78598" y="5599288"/>
            <a:ext cx="78931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173038" indent="-173038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Ni coating on SiC </a:t>
            </a:r>
            <a:r>
              <a:rPr lang="en-US" altLang="en-US" sz="1800" b="0" kern="0" dirty="0">
                <a:solidFill>
                  <a:schemeClr val="tx1"/>
                </a:solidFill>
              </a:rPr>
              <a:t>eliminated aluminum carbide </a:t>
            </a:r>
            <a:r>
              <a:rPr lang="en-US" altLang="en-US" sz="1800" b="0" kern="0" dirty="0" smtClean="0">
                <a:solidFill>
                  <a:schemeClr val="tx1"/>
                </a:solidFill>
              </a:rPr>
              <a:t>formation and reduced </a:t>
            </a:r>
            <a:r>
              <a:rPr kumimoji="0" lang="en-US" altLang="en-US" sz="1800" b="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particle clustering</a:t>
            </a:r>
          </a:p>
          <a:p>
            <a:pPr marL="173038" indent="-173038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0" kern="0" dirty="0" smtClean="0">
                <a:solidFill>
                  <a:schemeClr val="tx1"/>
                </a:solidFill>
              </a:rPr>
              <a:t>Noted reduced number and size of particle clusters</a:t>
            </a:r>
            <a:endParaRPr kumimoji="0" lang="en-US" altLang="en-US" sz="1800" b="0" i="0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776780" y="3180546"/>
            <a:ext cx="737491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Al</a:t>
            </a:r>
            <a:r>
              <a:rPr kumimoji="0" lang="en-US" alt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en-US" alt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endParaRPr kumimoji="0" lang="en-US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 flipH="1">
            <a:off x="6342952" y="3519100"/>
            <a:ext cx="802574" cy="83444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834691" y="2472992"/>
            <a:ext cx="78500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Particle clusters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1661747" y="2996212"/>
            <a:ext cx="565446" cy="91756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>
            <a:off x="2227193" y="2996212"/>
            <a:ext cx="565447" cy="52288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704894" y="1830392"/>
            <a:ext cx="578656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SiC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>
            <a:off x="5288656" y="1999669"/>
            <a:ext cx="1416238" cy="32868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54" y="1637974"/>
            <a:ext cx="4253315" cy="3657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88330" y="1809698"/>
            <a:ext cx="5348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SiC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>
            <a:off x="5955982" y="1963587"/>
            <a:ext cx="732348" cy="160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0607" y="4141937"/>
            <a:ext cx="941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Ni-rich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694913" y="3754310"/>
            <a:ext cx="925694" cy="5992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Coated SiC Additions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5687" y="1164155"/>
            <a:ext cx="5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 6061 – Ni Coated SiC Metal </a:t>
            </a:r>
            <a:r>
              <a:rPr lang="en-US" sz="2000" dirty="0"/>
              <a:t>M</a:t>
            </a:r>
            <a:r>
              <a:rPr lang="en-US" sz="2000" dirty="0" smtClean="0"/>
              <a:t>atrix Composite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14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AD5BC-581E-4315-9512-1E70DE94AB48}"/>
              </a:ext>
            </a:extLst>
          </p:cNvPr>
          <p:cNvSpPr txBox="1"/>
          <p:nvPr/>
        </p:nvSpPr>
        <p:spPr>
          <a:xfrm>
            <a:off x="673600" y="1138535"/>
            <a:ext cx="240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Powder Morphology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food, rain&#10;&#10;Description automatically generated">
            <a:extLst>
              <a:ext uri="{FF2B5EF4-FFF2-40B4-BE49-F238E27FC236}">
                <a16:creationId xmlns:a16="http://schemas.microsoft.com/office/drawing/2014/main" id="{AF1126E9-C85A-4100-97E8-5AC93CC7A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9" y="1538645"/>
            <a:ext cx="2991416" cy="2754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214DA3-8197-4B51-BC86-C1192A76AB05}"/>
              </a:ext>
            </a:extLst>
          </p:cNvPr>
          <p:cNvSpPr txBox="1"/>
          <p:nvPr/>
        </p:nvSpPr>
        <p:spPr>
          <a:xfrm>
            <a:off x="673600" y="4449606"/>
            <a:ext cx="3312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6061 powder with reactive precursors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create 10 vol.% ceramic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reinforcement during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86800" y="6372430"/>
            <a:ext cx="381000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48281" y="3384698"/>
            <a:ext cx="813043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 6061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2661324" y="3203544"/>
            <a:ext cx="457988" cy="3504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67438" y="1725297"/>
            <a:ext cx="116176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Ceramic precursors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1017149" y="2310072"/>
            <a:ext cx="831170" cy="2119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583810" y="2310072"/>
            <a:ext cx="264471" cy="2896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26919" r="16736" b="35220"/>
          <a:stretch/>
        </p:blipFill>
        <p:spPr>
          <a:xfrm>
            <a:off x="4356446" y="1538645"/>
            <a:ext cx="3619391" cy="2944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7214DA3-8197-4B51-BC86-C1192A76AB05}"/>
              </a:ext>
            </a:extLst>
          </p:cNvPr>
          <p:cNvSpPr txBox="1"/>
          <p:nvPr/>
        </p:nvSpPr>
        <p:spPr>
          <a:xfrm>
            <a:off x="4754321" y="4609630"/>
            <a:ext cx="373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reaction of precursor materials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DSC provides guidance for deposition conditions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AD5BC-581E-4315-9512-1E70DE94AB48}"/>
              </a:ext>
            </a:extLst>
          </p:cNvPr>
          <p:cNvSpPr txBox="1"/>
          <p:nvPr/>
        </p:nvSpPr>
        <p:spPr>
          <a:xfrm>
            <a:off x="4738958" y="1138535"/>
            <a:ext cx="375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Thermal Signature of Powder Fill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In-situ Reinforcement Formation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646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BA-504F-4CFD-82DC-0F8D951804D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1158753" y="1619795"/>
            <a:ext cx="2249320" cy="4424891"/>
            <a:chOff x="470776" y="1711783"/>
            <a:chExt cx="2286000" cy="44970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76" y="1711783"/>
              <a:ext cx="2286000" cy="216822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76" y="3880003"/>
              <a:ext cx="2286000" cy="23288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B361CD-2052-4B01-AA5F-7C27E8A8F67A}"/>
                </a:ext>
              </a:extLst>
            </p:cNvPr>
            <p:cNvSpPr txBox="1"/>
            <p:nvPr/>
          </p:nvSpPr>
          <p:spPr>
            <a:xfrm>
              <a:off x="488189" y="1729201"/>
              <a:ext cx="830135" cy="31279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vol</a:t>
              </a: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.%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4525AC-2446-4B0B-829F-013B0AF91889}"/>
                </a:ext>
              </a:extLst>
            </p:cNvPr>
            <p:cNvSpPr txBox="1"/>
            <p:nvPr/>
          </p:nvSpPr>
          <p:spPr>
            <a:xfrm>
              <a:off x="507085" y="3898317"/>
              <a:ext cx="811239" cy="31279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vol</a:t>
              </a: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.%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94828" y="1071328"/>
            <a:ext cx="868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Effect of Nanoscale Reinforcements on EBF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Deposits of Al 6061-based MMC</a:t>
            </a:r>
            <a:endParaRPr lang="en-US" sz="2000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</a:t>
            </a:r>
            <a:r>
              <a:rPr lang="en-US" sz="2800" b="1" dirty="0"/>
              <a:t>In-situ Reinforcement Formation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401021" y="1619795"/>
            <a:ext cx="3293741" cy="4565555"/>
            <a:chOff x="4496858" y="1532676"/>
            <a:chExt cx="3348253" cy="507273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6858" y="4081013"/>
              <a:ext cx="3291840" cy="252439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" t="14512"/>
            <a:stretch/>
          </p:blipFill>
          <p:spPr>
            <a:xfrm>
              <a:off x="4644711" y="1532676"/>
              <a:ext cx="3200400" cy="25357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77157" y="3788228"/>
              <a:ext cx="2309493" cy="9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88884" y="3717881"/>
              <a:ext cx="2276438" cy="230832"/>
              <a:chOff x="5188884" y="3717881"/>
              <a:chExt cx="2276438" cy="2308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188884" y="3717881"/>
                <a:ext cx="5038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0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64195" y="3717881"/>
                <a:ext cx="4908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2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16774" y="3717881"/>
                <a:ext cx="5485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10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155830" y="6323951"/>
              <a:ext cx="2330820" cy="9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04880" y="6248727"/>
              <a:ext cx="2276438" cy="230832"/>
              <a:chOff x="5188884" y="3717881"/>
              <a:chExt cx="2276438" cy="2308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88884" y="3717881"/>
                <a:ext cx="5038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0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64195" y="3717881"/>
                <a:ext cx="4908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2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6774" y="3717881"/>
                <a:ext cx="5485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900" dirty="0" smtClean="0"/>
                  <a:t>10 </a:t>
                </a:r>
                <a:r>
                  <a:rPr lang="en-US" sz="900" dirty="0" err="1" smtClean="0"/>
                  <a:t>vol</a:t>
                </a:r>
                <a:r>
                  <a:rPr lang="en-US" sz="900" dirty="0" smtClean="0"/>
                  <a:t>%</a:t>
                </a:r>
                <a:endParaRPr lang="en-US" sz="9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094548" y="3300038"/>
            <a:ext cx="1274025" cy="361740"/>
            <a:chOff x="2094548" y="3314328"/>
            <a:chExt cx="1274025" cy="361740"/>
          </a:xfrm>
        </p:grpSpPr>
        <p:sp>
          <p:nvSpPr>
            <p:cNvPr id="13" name="Rectangle 12"/>
            <p:cNvSpPr/>
            <p:nvPr/>
          </p:nvSpPr>
          <p:spPr>
            <a:xfrm>
              <a:off x="2094548" y="3314328"/>
              <a:ext cx="1254441" cy="361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4548" y="3409020"/>
              <a:ext cx="1274025" cy="1877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1100" b="1" dirty="0" err="1" smtClean="0"/>
                <a:t>Avg</a:t>
              </a:r>
              <a:r>
                <a:rPr lang="en-US" sz="1100" b="1" dirty="0" smtClean="0"/>
                <a:t> grain size 200</a:t>
              </a:r>
              <a:r>
                <a:rPr lang="en-US" sz="1100" b="1" dirty="0" smtClean="0">
                  <a:latin typeface="Symbol" panose="05050102010706020507" pitchFamily="18" charset="2"/>
                </a:rPr>
                <a:t>m</a:t>
              </a:r>
              <a:r>
                <a:rPr lang="en-US" sz="1100" b="1" dirty="0" smtClean="0"/>
                <a:t>m</a:t>
              </a:r>
              <a:endParaRPr lang="en-US" sz="11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10784" y="5608705"/>
            <a:ext cx="1160647" cy="361740"/>
            <a:chOff x="2156912" y="5620137"/>
            <a:chExt cx="1160647" cy="361740"/>
          </a:xfrm>
        </p:grpSpPr>
        <p:sp>
          <p:nvSpPr>
            <p:cNvPr id="32" name="Rectangle 31"/>
            <p:cNvSpPr/>
            <p:nvPr/>
          </p:nvSpPr>
          <p:spPr>
            <a:xfrm>
              <a:off x="2156913" y="5620137"/>
              <a:ext cx="1160646" cy="361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56912" y="5714829"/>
              <a:ext cx="1160647" cy="1877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1100" b="1" dirty="0" err="1" smtClean="0"/>
                <a:t>Avg</a:t>
              </a:r>
              <a:r>
                <a:rPr lang="en-US" sz="1100" b="1" dirty="0" smtClean="0"/>
                <a:t> grain size 6</a:t>
              </a:r>
              <a:r>
                <a:rPr lang="en-US" sz="1100" b="1" dirty="0" smtClean="0">
                  <a:latin typeface="Symbol" panose="05050102010706020507" pitchFamily="18" charset="2"/>
                </a:rPr>
                <a:t>m</a:t>
              </a:r>
              <a:r>
                <a:rPr lang="en-US" sz="1100" b="1" dirty="0" smtClean="0"/>
                <a:t>m</a:t>
              </a:r>
              <a:endParaRPr lang="en-US" sz="1100" b="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CAD5BC-581E-4315-9512-1E70DE94AB48}"/>
              </a:ext>
            </a:extLst>
          </p:cNvPr>
          <p:cNvSpPr txBox="1"/>
          <p:nvPr/>
        </p:nvSpPr>
        <p:spPr>
          <a:xfrm>
            <a:off x="217190" y="6147105"/>
            <a:ext cx="822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defTabSz="91440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Significant grain refinement achieved</a:t>
            </a:r>
          </a:p>
          <a:p>
            <a:pPr marL="174625" indent="-174625" defTabSz="91440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Demonstrated Modulus benefit and comparable strength with reinforcement</a:t>
            </a:r>
          </a:p>
        </p:txBody>
      </p:sp>
    </p:spTree>
    <p:extLst>
      <p:ext uri="{BB962C8B-B14F-4D97-AF65-F5344CB8AC3E}">
        <p14:creationId xmlns:p14="http://schemas.microsoft.com/office/powerpoint/2010/main" val="424416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6661" y="6396000"/>
            <a:ext cx="354761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Conclusions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196" y="1177606"/>
            <a:ext cx="8487845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potential of PCTW technology for customizing </a:t>
            </a:r>
            <a:r>
              <a:rPr lang="en-US" dirty="0" smtClean="0"/>
              <a:t>alloy </a:t>
            </a:r>
            <a:r>
              <a:rPr lang="en-US" dirty="0"/>
              <a:t>composition and </a:t>
            </a:r>
            <a:r>
              <a:rPr lang="en-US" dirty="0" smtClean="0"/>
              <a:t>controlling microstructure </a:t>
            </a:r>
            <a:r>
              <a:rPr lang="en-US" dirty="0" err="1" smtClean="0"/>
              <a:t>wa</a:t>
            </a:r>
            <a:r>
              <a:rPr lang="en-US" dirty="0" smtClean="0"/>
              <a:t> successfully demonstrated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manufacturing process </a:t>
            </a:r>
            <a:r>
              <a:rPr lang="en-US" dirty="0" smtClean="0"/>
              <a:t>was developed for </a:t>
            </a:r>
            <a:r>
              <a:rPr lang="en-US" dirty="0"/>
              <a:t>titanium- and aluminum-based </a:t>
            </a:r>
            <a:r>
              <a:rPr lang="en-US" dirty="0" smtClean="0"/>
              <a:t>PCTW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Powder fill and sheath design methodology for target deposit composition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Wire fabrication though sheath formation, powder fill, and wire drawing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Deposited materials met compositional specifications for wrought materials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Composition control through tailored powder fill and sheath selection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Iterative design of powder </a:t>
            </a:r>
            <a:r>
              <a:rPr lang="en-US" dirty="0"/>
              <a:t>fill </a:t>
            </a:r>
            <a:r>
              <a:rPr lang="en-US" dirty="0" smtClean="0"/>
              <a:t>using </a:t>
            </a:r>
            <a:r>
              <a:rPr lang="en-US" dirty="0"/>
              <a:t>theoretical calculations and empirical </a:t>
            </a:r>
            <a:r>
              <a:rPr lang="en-US" dirty="0" smtClean="0"/>
              <a:t>data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Mitigated </a:t>
            </a:r>
            <a:r>
              <a:rPr lang="en-US" dirty="0"/>
              <a:t>Al loss from </a:t>
            </a:r>
            <a:r>
              <a:rPr lang="en-US" dirty="0" smtClean="0"/>
              <a:t>Ti-6Al-4V </a:t>
            </a:r>
            <a:r>
              <a:rPr lang="en-US" dirty="0"/>
              <a:t>and Mg loss from Al 6061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Microstructure </a:t>
            </a:r>
            <a:r>
              <a:rPr lang="en-US" dirty="0"/>
              <a:t>refinement and property improvements </a:t>
            </a:r>
            <a:r>
              <a:rPr lang="en-US" dirty="0" smtClean="0"/>
              <a:t>demonstrated in Ti-6-4</a:t>
            </a:r>
            <a:endParaRPr lang="en-US" dirty="0"/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Epitaxial grain growth mitigated through beam modulation and </a:t>
            </a:r>
            <a:r>
              <a:rPr lang="en-US" dirty="0" err="1" smtClean="0"/>
              <a:t>FeB</a:t>
            </a:r>
            <a:r>
              <a:rPr lang="en-US" dirty="0" smtClean="0"/>
              <a:t> additions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Significant grain refinement </a:t>
            </a:r>
            <a:r>
              <a:rPr lang="en-US" dirty="0"/>
              <a:t>a</a:t>
            </a:r>
            <a:r>
              <a:rPr lang="en-US" dirty="0" smtClean="0"/>
              <a:t>chieved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Demonstrated viability of MMC fabrication using PCTW and AM deposition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Direct additions and in-situ forming of reinforcements </a:t>
            </a:r>
          </a:p>
        </p:txBody>
      </p:sp>
    </p:spTree>
    <p:extLst>
      <p:ext uri="{BB962C8B-B14F-4D97-AF65-F5344CB8AC3E}">
        <p14:creationId xmlns:p14="http://schemas.microsoft.com/office/powerpoint/2010/main" val="23878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Applications and Goals for Aerospace Structures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1" y="4644853"/>
            <a:ext cx="8524984" cy="14144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440" y="6028661"/>
            <a:ext cx="852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</a:rPr>
              <a:t>Metallic </a:t>
            </a:r>
            <a:r>
              <a:rPr lang="en-US" sz="1600" dirty="0">
                <a:latin typeface="Times New Roman" panose="02020603050405020304" pitchFamily="18" charset="0"/>
              </a:rPr>
              <a:t>airframe structural concepts; (a) conventional built-up, (b) unitized, and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(c) functionally graded, curvilinear </a:t>
            </a:r>
            <a:r>
              <a:rPr lang="en-US" sz="1600" dirty="0" smtClean="0">
                <a:latin typeface="Times New Roman" panose="02020603050405020304" pitchFamily="18" charset="0"/>
              </a:rPr>
              <a:t>stiffened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34999" y="1258407"/>
            <a:ext cx="88182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Capitalize on the flexibility of additive manufacturing to produce aerospace structures optimized for minimum weight with improved performance.</a:t>
            </a:r>
          </a:p>
          <a:p>
            <a:pPr marL="6254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Emphasis on high value aerospace titanium and aluminum parts</a:t>
            </a:r>
          </a:p>
          <a:p>
            <a:pPr marL="10826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Properties comparable to or exceeding conventionally manufactured parts</a:t>
            </a:r>
          </a:p>
          <a:p>
            <a:pPr marL="10826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Reduced cost through efficient material usage</a:t>
            </a:r>
          </a:p>
          <a:p>
            <a:pPr marL="742950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new materials to enable novel structural </a:t>
            </a:r>
            <a:r>
              <a:rPr lang="en-US" dirty="0" smtClean="0"/>
              <a:t>designs</a:t>
            </a:r>
          </a:p>
          <a:p>
            <a:pPr marL="1200150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Locally </a:t>
            </a:r>
            <a:r>
              <a:rPr lang="en-US" dirty="0"/>
              <a:t>tailor material properties to meet specific </a:t>
            </a:r>
            <a:r>
              <a:rPr lang="en-US" dirty="0" smtClean="0"/>
              <a:t>requirements</a:t>
            </a:r>
          </a:p>
          <a:p>
            <a:pPr marL="1200150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functionally graded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212" y="6432236"/>
            <a:ext cx="414068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2018" y="6443180"/>
            <a:ext cx="339924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352371" y="110533"/>
            <a:ext cx="7379647" cy="82396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Attributes of Powder Core Tubular Wire (PCTW</a:t>
            </a:r>
            <a:r>
              <a:rPr lang="en-US" sz="2800" b="1" dirty="0"/>
              <a:t>) </a:t>
            </a:r>
            <a:r>
              <a:rPr lang="en-US" sz="2800" b="1" dirty="0" smtClean="0"/>
              <a:t>for Additive Manufacturing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053" y="1244766"/>
            <a:ext cx="804429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Powder core tubular wire technology enables rapid production of custom alloy composition feedstock</a:t>
            </a:r>
          </a:p>
          <a:p>
            <a:pPr marL="1082675" lvl="2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Nearly unlimited </a:t>
            </a:r>
            <a:r>
              <a:rPr lang="en-US" dirty="0"/>
              <a:t>flexibility </a:t>
            </a:r>
            <a:r>
              <a:rPr lang="en-US" dirty="0" smtClean="0"/>
              <a:t>in material composition</a:t>
            </a:r>
          </a:p>
          <a:p>
            <a:pPr marL="1082675" lvl="2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Tailor sheath and powder fill for target product compositions</a:t>
            </a:r>
            <a:endParaRPr lang="en-US" dirty="0"/>
          </a:p>
          <a:p>
            <a:pPr marL="1082675" lvl="2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Eliminates need for specialty ingot casting of each target  composition</a:t>
            </a:r>
          </a:p>
          <a:p>
            <a:pPr marL="1082675" lvl="2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Reduced cost and lead time compared with conventional casting and drawing to produce feedstock wire</a:t>
            </a:r>
          </a:p>
          <a:p>
            <a:pPr marL="1082675" lvl="2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Efficient production of experimental materials for R&amp;D projects</a:t>
            </a:r>
          </a:p>
        </p:txBody>
      </p:sp>
      <p:pic>
        <p:nvPicPr>
          <p:cNvPr id="6" name="Picture 4" descr="cored tubular wi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10910" r="3630" b="8467"/>
          <a:stretch>
            <a:fillRect/>
          </a:stretch>
        </p:blipFill>
        <p:spPr bwMode="auto">
          <a:xfrm>
            <a:off x="3211131" y="4279259"/>
            <a:ext cx="2638979" cy="148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313677" y="5769149"/>
            <a:ext cx="4433887" cy="674031"/>
          </a:xfrm>
          <a:prstGeom prst="rect">
            <a:avLst/>
          </a:prstGeom>
          <a:solidFill>
            <a:schemeClr val="bg1">
              <a:alpha val="94116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Advantages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800" u="none" dirty="0">
                <a:latin typeface="Arial" panose="020B0604020202020204" pitchFamily="34" charset="0"/>
              </a:rPr>
              <a:t>Flexibility </a:t>
            </a:r>
            <a:r>
              <a:rPr lang="en-US" altLang="en-US" sz="1800" b="1" u="none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 Targeting </a:t>
            </a:r>
            <a:r>
              <a:rPr lang="en-US" altLang="en-US" sz="1800" b="1" u="none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alt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Cost Efficiency</a:t>
            </a:r>
          </a:p>
        </p:txBody>
      </p:sp>
    </p:spTree>
    <p:extLst>
      <p:ext uri="{BB962C8B-B14F-4D97-AF65-F5344CB8AC3E}">
        <p14:creationId xmlns:p14="http://schemas.microsoft.com/office/powerpoint/2010/main" val="41494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28" y="1371605"/>
            <a:ext cx="83883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Objective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Develop powder core tubular wire (PCTW) technology for metal additive manufacturing using electron beam directed energy deposition</a:t>
            </a:r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Approach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Collaborate with the Colorado School of Mines (CSM), Center for Welding, Joining, and Coatings Research</a:t>
            </a:r>
            <a:endParaRPr lang="en-US" dirty="0"/>
          </a:p>
          <a:p>
            <a:pPr marL="1147763" lvl="2" indent="-233363">
              <a:buFont typeface="Arial" panose="020B0604020202020204" pitchFamily="34" charset="0"/>
              <a:buChar char="•"/>
            </a:pPr>
            <a:r>
              <a:rPr lang="en-US" dirty="0" smtClean="0"/>
              <a:t>Fabricate PCTW at CSM</a:t>
            </a:r>
          </a:p>
          <a:p>
            <a:pPr marL="1147763" lvl="2" indent="-233363">
              <a:buFont typeface="Arial" panose="020B0604020202020204" pitchFamily="34" charset="0"/>
              <a:buChar char="•"/>
            </a:pPr>
            <a:r>
              <a:rPr lang="en-US" dirty="0" smtClean="0"/>
              <a:t>Perform deposition in the NASA Langley Research Center (LaRC) electron beam freeform fabrication (EBF</a:t>
            </a:r>
            <a:r>
              <a:rPr lang="en-US" baseline="30000" dirty="0" smtClean="0"/>
              <a:t>3</a:t>
            </a:r>
            <a:r>
              <a:rPr lang="en-US" dirty="0" smtClean="0"/>
              <a:t>) system </a:t>
            </a:r>
          </a:p>
          <a:p>
            <a:pPr marL="1147763" lvl="2" indent="-233363">
              <a:buFont typeface="Arial" panose="020B0604020202020204" pitchFamily="34" charset="0"/>
              <a:buChar char="•"/>
            </a:pPr>
            <a:r>
              <a:rPr lang="en-US" dirty="0" smtClean="0"/>
              <a:t>Jointly characterize fabricated materials</a:t>
            </a:r>
            <a:endParaRPr lang="en-US" dirty="0"/>
          </a:p>
          <a:p>
            <a:pPr marL="233363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History and students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10+ year collaboration with CSM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Dr. Stephen Liu, Professor, Metallurgical and Materials Engineering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dirty="0" smtClean="0"/>
              <a:t>Four students (3 MS and one PhD)</a:t>
            </a:r>
          </a:p>
          <a:p>
            <a:pPr marL="1147763" lvl="2" indent="-233363">
              <a:buFont typeface="Arial" panose="020B0604020202020204" pitchFamily="34" charset="0"/>
              <a:buChar char="•"/>
            </a:pPr>
            <a:r>
              <a:rPr lang="en-US" dirty="0" smtClean="0"/>
              <a:t>Christine Hillier, Scott Mitzner, Devon Gonzales, Ethan Sullivan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2371" y="110533"/>
            <a:ext cx="7379647" cy="82396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Powder Core Tubular (PCTW) Wire Development for Additive Manufacturing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94886" y="6425362"/>
            <a:ext cx="346135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371" y="80387"/>
            <a:ext cx="7424159" cy="86415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NASA LaRC Electron Beam Freeform Fabrication (EBF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) Capability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484" y="1396517"/>
            <a:ext cx="4758983" cy="323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Directed energy deposition (DED) process with electron beam energy source</a:t>
            </a:r>
          </a:p>
          <a:p>
            <a:r>
              <a:rPr lang="en-US" altLang="en-US" sz="1800" dirty="0" smtClean="0"/>
              <a:t>Layer-additive deposition using CNC control and wire feedstock</a:t>
            </a:r>
          </a:p>
          <a:p>
            <a:pPr lvl="1"/>
            <a:r>
              <a:rPr lang="en-US" altLang="en-US" sz="1800" dirty="0" smtClean="0"/>
              <a:t>Vacuum </a:t>
            </a:r>
            <a:r>
              <a:rPr lang="en-US" altLang="en-US" sz="1800" dirty="0"/>
              <a:t>based </a:t>
            </a:r>
            <a:r>
              <a:rPr lang="en-US" altLang="en-US" sz="1800" dirty="0" smtClean="0"/>
              <a:t>process </a:t>
            </a:r>
          </a:p>
          <a:p>
            <a:pPr lvl="1"/>
            <a:r>
              <a:rPr lang="en-US" altLang="en-US" sz="1800" dirty="0"/>
              <a:t>42 kW electron beam gun</a:t>
            </a:r>
          </a:p>
          <a:p>
            <a:pPr lvl="1"/>
            <a:r>
              <a:rPr lang="en-US" altLang="en-US" sz="1800" dirty="0" smtClean="0"/>
              <a:t>72</a:t>
            </a:r>
            <a:r>
              <a:rPr lang="en-US" altLang="en-US" sz="1800" dirty="0"/>
              <a:t>” x 24” x 24” build </a:t>
            </a:r>
            <a:r>
              <a:rPr lang="en-US" altLang="en-US" sz="1800" dirty="0" smtClean="0"/>
              <a:t>envelope</a:t>
            </a:r>
          </a:p>
          <a:p>
            <a:pPr lvl="1"/>
            <a:r>
              <a:rPr lang="en-US" altLang="en-US" sz="1800" dirty="0" smtClean="0"/>
              <a:t>Six-axis positioning </a:t>
            </a:r>
          </a:p>
          <a:p>
            <a:r>
              <a:rPr lang="en-US" altLang="en-US" sz="1800" dirty="0" smtClean="0"/>
              <a:t>CAD to part with minimal external processing</a:t>
            </a:r>
          </a:p>
          <a:p>
            <a:r>
              <a:rPr lang="en-US" altLang="en-US" sz="1800" dirty="0" smtClean="0"/>
              <a:t>~100% dense, structural metallic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7712" y="6401488"/>
            <a:ext cx="303003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6604" y="4938131"/>
            <a:ext cx="7096060" cy="1645920"/>
            <a:chOff x="917275" y="4938131"/>
            <a:chExt cx="7096060" cy="16459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639" y="4938131"/>
              <a:ext cx="1393913" cy="16459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99" y="4938131"/>
              <a:ext cx="2509736" cy="164592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75" y="4938131"/>
              <a:ext cx="2469328" cy="16459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" r="19144" b="8195"/>
          <a:stretch>
            <a:fillRect/>
          </a:stretch>
        </p:blipFill>
        <p:spPr bwMode="auto">
          <a:xfrm>
            <a:off x="5118315" y="1776379"/>
            <a:ext cx="3962400" cy="23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CSM PCTW Fabrication Capability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55800" y="3645725"/>
            <a:ext cx="3657600" cy="297517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baseline="-25000" dirty="0">
                <a:solidFill>
                  <a:srgbClr val="000000"/>
                </a:solidFill>
                <a:latin typeface="Arial"/>
              </a:rPr>
              <a:t>Cross-section of a Powder Cored Wire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987" y="3645725"/>
            <a:ext cx="3249613" cy="297517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baseline="-25000" dirty="0">
                <a:solidFill>
                  <a:srgbClr val="000000"/>
                </a:solidFill>
                <a:latin typeface="Arial"/>
              </a:rPr>
              <a:t>Tubular Wire Mill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530" y="6416736"/>
            <a:ext cx="309857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0" y="4012543"/>
            <a:ext cx="2494321" cy="2743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3961" y="1160955"/>
            <a:ext cx="8573729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PCTW consists of a metal sheath and metallic powder fill selected to achieve </a:t>
            </a:r>
            <a:r>
              <a:rPr lang="en-US" dirty="0"/>
              <a:t>a target post-deposition material composition</a:t>
            </a:r>
            <a:endParaRPr lang="en-US" dirty="0" smtClean="0"/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powder blend is pre-mixed to account for elemental loss due to selective vaporization and sheath composition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flat strip is shaped by the tubular mill rollers to form the outer sheath 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Powder fill is added with the fill ratio determined by the targeted final composition.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filled sheath is closed and drawn through a series of dies to the final wire diameter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1512" y="4121985"/>
            <a:ext cx="4778320" cy="2426677"/>
            <a:chOff x="261512" y="4092168"/>
            <a:chExt cx="4778320" cy="2426677"/>
          </a:xfrm>
        </p:grpSpPr>
        <p:pic>
          <p:nvPicPr>
            <p:cNvPr id="3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99" y="4092168"/>
              <a:ext cx="3786990" cy="242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261512" y="5174457"/>
              <a:ext cx="7334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0151" y="4805125"/>
              <a:ext cx="528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3407" y="5177864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Strip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306407" y="5215733"/>
              <a:ext cx="7334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92143" y="4846401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Filled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7695" y="5219140"/>
              <a:ext cx="63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99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445" y="1389661"/>
            <a:ext cx="7821382" cy="50098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4625" lvl="1" indent="-174625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Compositions optimized to offset elemental losses during EBF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deposition – Christine Hillier:</a:t>
            </a:r>
          </a:p>
          <a:p>
            <a:pPr marL="630238" lvl="2" indent="-1746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Process development and mass balance equations</a:t>
            </a:r>
          </a:p>
          <a:p>
            <a:pPr marL="630238" lvl="2" indent="-1746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Ti-6Al-4V </a:t>
            </a:r>
            <a:r>
              <a:rPr lang="en-US" dirty="0"/>
              <a:t>with enhanced </a:t>
            </a:r>
            <a:r>
              <a:rPr lang="en-US" dirty="0" smtClean="0"/>
              <a:t>aluminum</a:t>
            </a:r>
            <a:endParaRPr lang="en-US" dirty="0"/>
          </a:p>
          <a:p>
            <a:pPr marL="630238" lvl="2" indent="-1746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Aluminum </a:t>
            </a:r>
            <a:r>
              <a:rPr lang="en-US" dirty="0"/>
              <a:t>alloy 6061 with enhanced </a:t>
            </a:r>
            <a:r>
              <a:rPr lang="en-US" dirty="0" smtClean="0"/>
              <a:t>magnesium</a:t>
            </a:r>
            <a:endParaRPr lang="en-US" dirty="0"/>
          </a:p>
          <a:p>
            <a:pPr marL="225425" indent="-225425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aseline="0" dirty="0" smtClean="0"/>
              <a:t>Microstructure control – Scott Mitzner:</a:t>
            </a:r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Microstructure refinement</a:t>
            </a:r>
            <a:r>
              <a:rPr lang="en-US" dirty="0" smtClean="0"/>
              <a:t> in </a:t>
            </a:r>
            <a:r>
              <a:rPr lang="en-US" baseline="0" dirty="0" smtClean="0"/>
              <a:t>Ti-6Al-4V</a:t>
            </a:r>
            <a:endParaRPr lang="en-US" dirty="0" smtClean="0"/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FeB</a:t>
            </a:r>
            <a:r>
              <a:rPr lang="en-US" dirty="0" smtClean="0"/>
              <a:t> additions </a:t>
            </a:r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Beam modulation</a:t>
            </a:r>
          </a:p>
          <a:p>
            <a:pPr marL="225425" indent="-225425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Aluminum Metal Matrix Composite (MMC) – Devon Gonzales, Ethan Sullivan: </a:t>
            </a:r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2219 and 6061 matrix alloys</a:t>
            </a:r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Direct addition of SiC, TiC, and TiSi</a:t>
            </a:r>
            <a:r>
              <a:rPr lang="en-US" baseline="-25000" dirty="0" smtClean="0"/>
              <a:t>2</a:t>
            </a:r>
            <a:r>
              <a:rPr lang="en-US" dirty="0" smtClean="0"/>
              <a:t> particulate reinforcements</a:t>
            </a:r>
          </a:p>
          <a:p>
            <a:pPr marL="690563" lvl="1" indent="-22542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In-situ formation of TiC reinforcement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342323" y="91221"/>
            <a:ext cx="7556018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Research Focus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1690" y="6399483"/>
            <a:ext cx="268497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47184" y="6401685"/>
            <a:ext cx="311629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Elemental Losses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7538" y="1228936"/>
            <a:ext cx="81441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Developed process for manufacturing PCTW at CSM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Tubular mill forming dies and process parameters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Powder blending and feed systems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Wire drawing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Wire design strategy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Analytical method to predict deposit composition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Account for estimated elemental loss due to vaporization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Account for sheath composition and thinning during wire drawing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Compositions tailored through sheath and powder fill compositions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Iterative fabrication /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Deposit Analysis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Button </a:t>
            </a:r>
            <a:r>
              <a:rPr lang="en-US" dirty="0" err="1" smtClean="0"/>
              <a:t>melter</a:t>
            </a:r>
            <a:r>
              <a:rPr lang="en-US" dirty="0" smtClean="0"/>
              <a:t> and GTA melting systems at CSM</a:t>
            </a:r>
            <a:endParaRPr lang="en-US" dirty="0"/>
          </a:p>
          <a:p>
            <a:pPr marL="569913" indent="-173038">
              <a:buFont typeface="Arial" panose="020B0604020202020204" pitchFamily="34" charset="0"/>
              <a:buChar char="•"/>
            </a:pPr>
            <a:r>
              <a:rPr lang="en-US" dirty="0" smtClean="0"/>
              <a:t>EBF3 system at NASA LaRC</a:t>
            </a:r>
            <a:endParaRPr lang="en-US" dirty="0"/>
          </a:p>
          <a:p>
            <a:r>
              <a:rPr lang="en-US" dirty="0"/>
              <a:t>	</a:t>
            </a:r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Demonstrated feasibility of PCTW and EBF</a:t>
            </a:r>
            <a:r>
              <a:rPr lang="en-US" baseline="30000" dirty="0" smtClean="0"/>
              <a:t>3</a:t>
            </a:r>
            <a:r>
              <a:rPr lang="en-US" dirty="0" smtClean="0"/>
              <a:t> for fabrication of materials that meet required composition specifications	</a:t>
            </a:r>
          </a:p>
          <a:p>
            <a:pPr marL="630238" indent="-173038">
              <a:buFont typeface="Arial" panose="020B0604020202020204" pitchFamily="34" charset="0"/>
              <a:buChar char="•"/>
            </a:pPr>
            <a:r>
              <a:rPr lang="en-US" dirty="0" smtClean="0"/>
              <a:t>Ti-6Al-4V and Al 6061</a:t>
            </a:r>
          </a:p>
        </p:txBody>
      </p:sp>
    </p:spTree>
    <p:extLst>
      <p:ext uri="{BB962C8B-B14F-4D97-AF65-F5344CB8AC3E}">
        <p14:creationId xmlns:p14="http://schemas.microsoft.com/office/powerpoint/2010/main" val="341057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87"/>
          <p:cNvSpPr>
            <a:spLocks noChangeShapeType="1"/>
          </p:cNvSpPr>
          <p:nvPr/>
        </p:nvSpPr>
        <p:spPr bwMode="auto">
          <a:xfrm>
            <a:off x="4071243" y="2513591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85"/>
          <p:cNvSpPr>
            <a:spLocks noChangeShapeType="1"/>
          </p:cNvSpPr>
          <p:nvPr/>
        </p:nvSpPr>
        <p:spPr bwMode="auto">
          <a:xfrm>
            <a:off x="4071243" y="3316867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83"/>
          <p:cNvSpPr>
            <a:spLocks noChangeShapeType="1"/>
          </p:cNvSpPr>
          <p:nvPr/>
        </p:nvSpPr>
        <p:spPr bwMode="auto">
          <a:xfrm>
            <a:off x="4071243" y="4120142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30840" y="5921920"/>
            <a:ext cx="6490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+mn-lt"/>
              </a:rPr>
              <a:t>Ti-6Al-4V composition demonstrated in resulting deposits</a:t>
            </a:r>
          </a:p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Composition control through tailored powder blend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90317" y="6416736"/>
            <a:ext cx="285750" cy="365125"/>
          </a:xfrm>
        </p:spPr>
        <p:txBody>
          <a:bodyPr/>
          <a:lstStyle/>
          <a:p>
            <a:fld id="{247CE2BA-504F-4CFD-82DC-0F8D951804D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8315" y="1319572"/>
            <a:ext cx="499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Composition of PCTW Designed for Ti-6Al-4V with Monolithic Ti-6Al-4V and Ti-7Al-4V Wires</a:t>
            </a:r>
            <a:endParaRPr lang="en-US" dirty="0"/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1342322" y="91221"/>
            <a:ext cx="7329405" cy="8633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Metallic PCTW Wire Development for Additive Manufacturing – Tailored Powder Fill – Ti-6Al-4V</a:t>
            </a:r>
            <a:endParaRPr lang="en-US" sz="2800" b="1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96753" y="1347097"/>
            <a:ext cx="328480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Ti-6Al-4V PCTW</a:t>
            </a:r>
          </a:p>
          <a:p>
            <a:pPr marL="517525" lvl="1" indent="-1809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b="0" kern="0" dirty="0" smtClean="0">
                <a:solidFill>
                  <a:srgbClr val="000000"/>
                </a:solidFill>
                <a:latin typeface="+mn-lt"/>
              </a:rPr>
              <a:t>CP Ti sheath</a:t>
            </a:r>
          </a:p>
          <a:p>
            <a:pPr marL="517525" lvl="1" indent="-1809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Powder fill</a:t>
            </a:r>
          </a:p>
          <a:p>
            <a:pPr marL="630238" lvl="2" indent="-17462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kern="0" dirty="0" smtClean="0">
                <a:solidFill>
                  <a:srgbClr val="000000"/>
                </a:solidFill>
                <a:latin typeface="+mn-lt"/>
              </a:rPr>
              <a:t>Ti-6Al-4V + 19.5 Al + 12.5 V (</a:t>
            </a:r>
            <a:r>
              <a:rPr lang="en-US" altLang="en-US" sz="1400" b="0" kern="0" dirty="0" err="1" smtClean="0">
                <a:solidFill>
                  <a:srgbClr val="000000"/>
                </a:solidFill>
                <a:latin typeface="+mn-lt"/>
              </a:rPr>
              <a:t>wt</a:t>
            </a:r>
            <a:r>
              <a:rPr lang="en-US" altLang="en-US" sz="1400" b="0" kern="0" dirty="0" smtClean="0">
                <a:solidFill>
                  <a:srgbClr val="000000"/>
                </a:solidFill>
                <a:latin typeface="+mn-lt"/>
              </a:rPr>
              <a:t> %)</a:t>
            </a:r>
          </a:p>
          <a:p>
            <a:pPr marL="630238" lvl="2" indent="-17462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Al addition to account for losses due to vaporization during deposition</a:t>
            </a:r>
          </a:p>
          <a:p>
            <a:pPr marL="630238" lvl="2" indent="-17462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kern="0" dirty="0" smtClean="0">
                <a:solidFill>
                  <a:srgbClr val="000000"/>
                </a:solidFill>
                <a:latin typeface="+mn-lt"/>
              </a:rPr>
              <a:t>Al and V additions to account for CP Ti sheath</a:t>
            </a:r>
          </a:p>
        </p:txBody>
      </p:sp>
      <p:grpSp>
        <p:nvGrpSpPr>
          <p:cNvPr id="20" name="Group 11"/>
          <p:cNvGrpSpPr>
            <a:grpSpLocks noChangeAspect="1"/>
          </p:cNvGrpSpPr>
          <p:nvPr/>
        </p:nvGrpSpPr>
        <p:grpSpPr bwMode="auto">
          <a:xfrm>
            <a:off x="369481" y="3610936"/>
            <a:ext cx="2447432" cy="1921003"/>
            <a:chOff x="1384" y="840"/>
            <a:chExt cx="2477" cy="1944"/>
          </a:xfrm>
        </p:grpSpPr>
        <p:pic>
          <p:nvPicPr>
            <p:cNvPr id="21" name="Picture 10" descr="PAXIT085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840"/>
              <a:ext cx="2477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 descr="micron b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2440"/>
              <a:ext cx="228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 flipH="1">
            <a:off x="7658288" y="2601696"/>
            <a:ext cx="0" cy="52212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3"/>
          <p:cNvSpPr>
            <a:spLocks noChangeAspect="1" noChangeArrowheads="1" noTextEdit="1"/>
          </p:cNvSpPr>
          <p:nvPr/>
        </p:nvSpPr>
        <p:spPr bwMode="auto">
          <a:xfrm>
            <a:off x="3563243" y="1873828"/>
            <a:ext cx="4808539" cy="40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071243" y="2107191"/>
            <a:ext cx="4076701" cy="32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071243" y="2107191"/>
            <a:ext cx="4076701" cy="3213102"/>
          </a:xfrm>
          <a:prstGeom prst="rect">
            <a:avLst/>
          </a:prstGeom>
          <a:noFill/>
          <a:ln w="9525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56993" y="3307342"/>
            <a:ext cx="395288" cy="2012951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719069" y="2808866"/>
            <a:ext cx="385763" cy="251142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7070032" y="2758066"/>
            <a:ext cx="396875" cy="256222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752281" y="3824867"/>
            <a:ext cx="387350" cy="1495426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104831" y="3774067"/>
            <a:ext cx="385763" cy="1546226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7466907" y="3743904"/>
            <a:ext cx="385763" cy="1576389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4549081" y="2646941"/>
            <a:ext cx="0" cy="66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4518918" y="2646941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V="1">
            <a:off x="5911156" y="2677104"/>
            <a:ext cx="0" cy="1317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5880994" y="2677104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7263707" y="2351666"/>
            <a:ext cx="0" cy="406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7233544" y="2351666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4549081" y="3307342"/>
            <a:ext cx="0" cy="6508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4518918" y="3958217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5911156" y="2808866"/>
            <a:ext cx="0" cy="1317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5880994" y="2940629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7263707" y="2758066"/>
            <a:ext cx="0" cy="3968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7233544" y="3154941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4945956" y="3693104"/>
            <a:ext cx="0" cy="13176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4915793" y="3693104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 flipV="1">
            <a:off x="6298506" y="3755017"/>
            <a:ext cx="0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6266756" y="3755017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7660582" y="3632779"/>
            <a:ext cx="0" cy="1111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7630419" y="3632779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4945956" y="3824867"/>
            <a:ext cx="0" cy="133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4915793" y="3958217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6298506" y="3774067"/>
            <a:ext cx="0" cy="317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6266756" y="3805817"/>
            <a:ext cx="714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>
            <a:off x="7660582" y="3743904"/>
            <a:ext cx="0" cy="112713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7630419" y="3856617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>
            <a:off x="4071243" y="2107191"/>
            <a:ext cx="0" cy="321310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39"/>
          <p:cNvSpPr>
            <a:spLocks noChangeShapeType="1"/>
          </p:cNvSpPr>
          <p:nvPr/>
        </p:nvSpPr>
        <p:spPr bwMode="auto">
          <a:xfrm>
            <a:off x="4071243" y="5320293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44"/>
          <p:cNvSpPr>
            <a:spLocks noChangeShapeType="1"/>
          </p:cNvSpPr>
          <p:nvPr/>
        </p:nvSpPr>
        <p:spPr bwMode="auto">
          <a:xfrm>
            <a:off x="4071243" y="4923418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49"/>
          <p:cNvSpPr>
            <a:spLocks noChangeShapeType="1"/>
          </p:cNvSpPr>
          <p:nvPr/>
        </p:nvSpPr>
        <p:spPr bwMode="auto">
          <a:xfrm>
            <a:off x="4071243" y="4517017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59"/>
          <p:cNvSpPr>
            <a:spLocks noChangeShapeType="1"/>
          </p:cNvSpPr>
          <p:nvPr/>
        </p:nvSpPr>
        <p:spPr bwMode="auto">
          <a:xfrm>
            <a:off x="4071243" y="3713742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69"/>
          <p:cNvSpPr>
            <a:spLocks noChangeShapeType="1"/>
          </p:cNvSpPr>
          <p:nvPr/>
        </p:nvSpPr>
        <p:spPr bwMode="auto">
          <a:xfrm>
            <a:off x="4071243" y="2910466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79"/>
          <p:cNvSpPr>
            <a:spLocks noChangeShapeType="1"/>
          </p:cNvSpPr>
          <p:nvPr/>
        </p:nvSpPr>
        <p:spPr bwMode="auto">
          <a:xfrm>
            <a:off x="4071243" y="2107191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80"/>
          <p:cNvSpPr>
            <a:spLocks noChangeShapeType="1"/>
          </p:cNvSpPr>
          <p:nvPr/>
        </p:nvSpPr>
        <p:spPr bwMode="auto">
          <a:xfrm>
            <a:off x="4071243" y="532029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81"/>
          <p:cNvSpPr>
            <a:spLocks noChangeShapeType="1"/>
          </p:cNvSpPr>
          <p:nvPr/>
        </p:nvSpPr>
        <p:spPr bwMode="auto">
          <a:xfrm>
            <a:off x="4071243" y="492341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82"/>
          <p:cNvSpPr>
            <a:spLocks noChangeShapeType="1"/>
          </p:cNvSpPr>
          <p:nvPr/>
        </p:nvSpPr>
        <p:spPr bwMode="auto">
          <a:xfrm>
            <a:off x="4071243" y="4517017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84"/>
          <p:cNvSpPr>
            <a:spLocks noChangeShapeType="1"/>
          </p:cNvSpPr>
          <p:nvPr/>
        </p:nvSpPr>
        <p:spPr bwMode="auto">
          <a:xfrm>
            <a:off x="4071243" y="3713742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86"/>
          <p:cNvSpPr>
            <a:spLocks noChangeShapeType="1"/>
          </p:cNvSpPr>
          <p:nvPr/>
        </p:nvSpPr>
        <p:spPr bwMode="auto">
          <a:xfrm>
            <a:off x="4071243" y="2910466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88"/>
          <p:cNvSpPr>
            <a:spLocks noChangeShapeType="1"/>
          </p:cNvSpPr>
          <p:nvPr/>
        </p:nvSpPr>
        <p:spPr bwMode="auto">
          <a:xfrm>
            <a:off x="4071243" y="2107191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89"/>
          <p:cNvSpPr>
            <a:spLocks noChangeShapeType="1"/>
          </p:cNvSpPr>
          <p:nvPr/>
        </p:nvSpPr>
        <p:spPr bwMode="auto">
          <a:xfrm>
            <a:off x="4071243" y="5320293"/>
            <a:ext cx="40767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90"/>
          <p:cNvSpPr>
            <a:spLocks noChangeShapeType="1"/>
          </p:cNvSpPr>
          <p:nvPr/>
        </p:nvSpPr>
        <p:spPr bwMode="auto">
          <a:xfrm flipV="1">
            <a:off x="4071243" y="5279018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91"/>
          <p:cNvSpPr>
            <a:spLocks noChangeShapeType="1"/>
          </p:cNvSpPr>
          <p:nvPr/>
        </p:nvSpPr>
        <p:spPr bwMode="auto">
          <a:xfrm flipV="1">
            <a:off x="5433319" y="5279018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92"/>
          <p:cNvSpPr>
            <a:spLocks noChangeShapeType="1"/>
          </p:cNvSpPr>
          <p:nvPr/>
        </p:nvSpPr>
        <p:spPr bwMode="auto">
          <a:xfrm flipV="1">
            <a:off x="6785869" y="5279018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93"/>
          <p:cNvSpPr>
            <a:spLocks noChangeShapeType="1"/>
          </p:cNvSpPr>
          <p:nvPr/>
        </p:nvSpPr>
        <p:spPr bwMode="auto">
          <a:xfrm flipV="1">
            <a:off x="8147944" y="5279018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94"/>
          <p:cNvSpPr>
            <a:spLocks noChangeArrowheads="1"/>
          </p:cNvSpPr>
          <p:nvPr/>
        </p:nvSpPr>
        <p:spPr bwMode="auto">
          <a:xfrm>
            <a:off x="3898206" y="5237743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95"/>
          <p:cNvSpPr>
            <a:spLocks noChangeArrowheads="1"/>
          </p:cNvSpPr>
          <p:nvPr/>
        </p:nvSpPr>
        <p:spPr bwMode="auto">
          <a:xfrm>
            <a:off x="3898206" y="4842455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96"/>
          <p:cNvSpPr>
            <a:spLocks noChangeArrowheads="1"/>
          </p:cNvSpPr>
          <p:nvPr/>
        </p:nvSpPr>
        <p:spPr bwMode="auto">
          <a:xfrm>
            <a:off x="3898206" y="4436055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97"/>
          <p:cNvSpPr>
            <a:spLocks noChangeArrowheads="1"/>
          </p:cNvSpPr>
          <p:nvPr/>
        </p:nvSpPr>
        <p:spPr bwMode="auto">
          <a:xfrm>
            <a:off x="3898206" y="4039180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98"/>
          <p:cNvSpPr>
            <a:spLocks noChangeArrowheads="1"/>
          </p:cNvSpPr>
          <p:nvPr/>
        </p:nvSpPr>
        <p:spPr bwMode="auto">
          <a:xfrm>
            <a:off x="3898206" y="3632779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99"/>
          <p:cNvSpPr>
            <a:spLocks noChangeArrowheads="1"/>
          </p:cNvSpPr>
          <p:nvPr/>
        </p:nvSpPr>
        <p:spPr bwMode="auto">
          <a:xfrm>
            <a:off x="3898206" y="3235904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00"/>
          <p:cNvSpPr>
            <a:spLocks noChangeArrowheads="1"/>
          </p:cNvSpPr>
          <p:nvPr/>
        </p:nvSpPr>
        <p:spPr bwMode="auto">
          <a:xfrm>
            <a:off x="3898206" y="2829504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01"/>
          <p:cNvSpPr>
            <a:spLocks noChangeArrowheads="1"/>
          </p:cNvSpPr>
          <p:nvPr/>
        </p:nvSpPr>
        <p:spPr bwMode="auto">
          <a:xfrm>
            <a:off x="3898206" y="2432628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02"/>
          <p:cNvSpPr>
            <a:spLocks noChangeArrowheads="1"/>
          </p:cNvSpPr>
          <p:nvPr/>
        </p:nvSpPr>
        <p:spPr bwMode="auto">
          <a:xfrm>
            <a:off x="3898206" y="2026228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03"/>
          <p:cNvSpPr>
            <a:spLocks noChangeArrowheads="1"/>
          </p:cNvSpPr>
          <p:nvPr/>
        </p:nvSpPr>
        <p:spPr bwMode="auto">
          <a:xfrm>
            <a:off x="4295081" y="5431418"/>
            <a:ext cx="9556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Ti-6-4 Monolithic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04"/>
          <p:cNvSpPr>
            <a:spLocks noChangeArrowheads="1"/>
          </p:cNvSpPr>
          <p:nvPr/>
        </p:nvSpPr>
        <p:spPr bwMode="auto">
          <a:xfrm>
            <a:off x="5657156" y="5431418"/>
            <a:ext cx="9556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Ti-7-4 Monolithic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05"/>
          <p:cNvSpPr>
            <a:spLocks noChangeArrowheads="1"/>
          </p:cNvSpPr>
          <p:nvPr/>
        </p:nvSpPr>
        <p:spPr bwMode="auto">
          <a:xfrm>
            <a:off x="7281169" y="5431418"/>
            <a:ext cx="377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07"/>
          <p:cNvSpPr>
            <a:spLocks noChangeArrowheads="1"/>
          </p:cNvSpPr>
          <p:nvPr/>
        </p:nvSpPr>
        <p:spPr bwMode="auto">
          <a:xfrm rot="16200000">
            <a:off x="3048893" y="3523242"/>
            <a:ext cx="1443039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Composition (wt. %)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08"/>
          <p:cNvSpPr>
            <a:spLocks noChangeArrowheads="1"/>
          </p:cNvSpPr>
          <p:nvPr/>
        </p:nvSpPr>
        <p:spPr bwMode="auto">
          <a:xfrm>
            <a:off x="4203006" y="2169103"/>
            <a:ext cx="773113" cy="41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09"/>
          <p:cNvSpPr>
            <a:spLocks noChangeArrowheads="1"/>
          </p:cNvSpPr>
          <p:nvPr/>
        </p:nvSpPr>
        <p:spPr bwMode="auto">
          <a:xfrm>
            <a:off x="4253806" y="2240541"/>
            <a:ext cx="71438" cy="6985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10"/>
          <p:cNvSpPr>
            <a:spLocks noChangeArrowheads="1"/>
          </p:cNvSpPr>
          <p:nvPr/>
        </p:nvSpPr>
        <p:spPr bwMode="auto">
          <a:xfrm>
            <a:off x="4366518" y="2199266"/>
            <a:ext cx="6000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Aluminum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11"/>
          <p:cNvSpPr>
            <a:spLocks noChangeArrowheads="1"/>
          </p:cNvSpPr>
          <p:nvPr/>
        </p:nvSpPr>
        <p:spPr bwMode="auto">
          <a:xfrm>
            <a:off x="4253806" y="2443741"/>
            <a:ext cx="71438" cy="6985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12"/>
          <p:cNvSpPr>
            <a:spLocks noChangeArrowheads="1"/>
          </p:cNvSpPr>
          <p:nvPr/>
        </p:nvSpPr>
        <p:spPr bwMode="auto">
          <a:xfrm>
            <a:off x="4366518" y="2402466"/>
            <a:ext cx="60007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Vanadium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Freeform 114"/>
          <p:cNvSpPr>
            <a:spLocks noEditPoints="1"/>
          </p:cNvSpPr>
          <p:nvPr/>
        </p:nvSpPr>
        <p:spPr bwMode="auto">
          <a:xfrm>
            <a:off x="4101406" y="2601696"/>
            <a:ext cx="4006851" cy="9525"/>
          </a:xfrm>
          <a:custGeom>
            <a:avLst/>
            <a:gdLst>
              <a:gd name="T0" fmla="*/ 8 w 6304"/>
              <a:gd name="T1" fmla="*/ 0 h 16"/>
              <a:gd name="T2" fmla="*/ 120 w 6304"/>
              <a:gd name="T3" fmla="*/ 0 h 16"/>
              <a:gd name="T4" fmla="*/ 232 w 6304"/>
              <a:gd name="T5" fmla="*/ 0 h 16"/>
              <a:gd name="T6" fmla="*/ 344 w 6304"/>
              <a:gd name="T7" fmla="*/ 0 h 16"/>
              <a:gd name="T8" fmla="*/ 456 w 6304"/>
              <a:gd name="T9" fmla="*/ 0 h 16"/>
              <a:gd name="T10" fmla="*/ 568 w 6304"/>
              <a:gd name="T11" fmla="*/ 0 h 16"/>
              <a:gd name="T12" fmla="*/ 680 w 6304"/>
              <a:gd name="T13" fmla="*/ 0 h 16"/>
              <a:gd name="T14" fmla="*/ 792 w 6304"/>
              <a:gd name="T15" fmla="*/ 0 h 16"/>
              <a:gd name="T16" fmla="*/ 904 w 6304"/>
              <a:gd name="T17" fmla="*/ 0 h 16"/>
              <a:gd name="T18" fmla="*/ 1016 w 6304"/>
              <a:gd name="T19" fmla="*/ 0 h 16"/>
              <a:gd name="T20" fmla="*/ 1128 w 6304"/>
              <a:gd name="T21" fmla="*/ 0 h 16"/>
              <a:gd name="T22" fmla="*/ 1240 w 6304"/>
              <a:gd name="T23" fmla="*/ 0 h 16"/>
              <a:gd name="T24" fmla="*/ 1352 w 6304"/>
              <a:gd name="T25" fmla="*/ 0 h 16"/>
              <a:gd name="T26" fmla="*/ 1464 w 6304"/>
              <a:gd name="T27" fmla="*/ 0 h 16"/>
              <a:gd name="T28" fmla="*/ 1576 w 6304"/>
              <a:gd name="T29" fmla="*/ 0 h 16"/>
              <a:gd name="T30" fmla="*/ 1688 w 6304"/>
              <a:gd name="T31" fmla="*/ 0 h 16"/>
              <a:gd name="T32" fmla="*/ 1800 w 6304"/>
              <a:gd name="T33" fmla="*/ 0 h 16"/>
              <a:gd name="T34" fmla="*/ 1912 w 6304"/>
              <a:gd name="T35" fmla="*/ 0 h 16"/>
              <a:gd name="T36" fmla="*/ 2024 w 6304"/>
              <a:gd name="T37" fmla="*/ 0 h 16"/>
              <a:gd name="T38" fmla="*/ 2136 w 6304"/>
              <a:gd name="T39" fmla="*/ 0 h 16"/>
              <a:gd name="T40" fmla="*/ 2248 w 6304"/>
              <a:gd name="T41" fmla="*/ 0 h 16"/>
              <a:gd name="T42" fmla="*/ 2360 w 6304"/>
              <a:gd name="T43" fmla="*/ 0 h 16"/>
              <a:gd name="T44" fmla="*/ 2472 w 6304"/>
              <a:gd name="T45" fmla="*/ 0 h 16"/>
              <a:gd name="T46" fmla="*/ 2584 w 6304"/>
              <a:gd name="T47" fmla="*/ 0 h 16"/>
              <a:gd name="T48" fmla="*/ 2696 w 6304"/>
              <a:gd name="T49" fmla="*/ 0 h 16"/>
              <a:gd name="T50" fmla="*/ 2808 w 6304"/>
              <a:gd name="T51" fmla="*/ 0 h 16"/>
              <a:gd name="T52" fmla="*/ 2920 w 6304"/>
              <a:gd name="T53" fmla="*/ 0 h 16"/>
              <a:gd name="T54" fmla="*/ 3032 w 6304"/>
              <a:gd name="T55" fmla="*/ 0 h 16"/>
              <a:gd name="T56" fmla="*/ 3144 w 6304"/>
              <a:gd name="T57" fmla="*/ 0 h 16"/>
              <a:gd name="T58" fmla="*/ 3256 w 6304"/>
              <a:gd name="T59" fmla="*/ 0 h 16"/>
              <a:gd name="T60" fmla="*/ 3368 w 6304"/>
              <a:gd name="T61" fmla="*/ 0 h 16"/>
              <a:gd name="T62" fmla="*/ 3480 w 6304"/>
              <a:gd name="T63" fmla="*/ 0 h 16"/>
              <a:gd name="T64" fmla="*/ 3592 w 6304"/>
              <a:gd name="T65" fmla="*/ 0 h 16"/>
              <a:gd name="T66" fmla="*/ 3704 w 6304"/>
              <a:gd name="T67" fmla="*/ 0 h 16"/>
              <a:gd name="T68" fmla="*/ 3816 w 6304"/>
              <a:gd name="T69" fmla="*/ 0 h 16"/>
              <a:gd name="T70" fmla="*/ 3928 w 6304"/>
              <a:gd name="T71" fmla="*/ 0 h 16"/>
              <a:gd name="T72" fmla="*/ 4040 w 6304"/>
              <a:gd name="T73" fmla="*/ 0 h 16"/>
              <a:gd name="T74" fmla="*/ 4152 w 6304"/>
              <a:gd name="T75" fmla="*/ 0 h 16"/>
              <a:gd name="T76" fmla="*/ 4264 w 6304"/>
              <a:gd name="T77" fmla="*/ 0 h 16"/>
              <a:gd name="T78" fmla="*/ 4376 w 6304"/>
              <a:gd name="T79" fmla="*/ 0 h 16"/>
              <a:gd name="T80" fmla="*/ 4488 w 6304"/>
              <a:gd name="T81" fmla="*/ 0 h 16"/>
              <a:gd name="T82" fmla="*/ 4600 w 6304"/>
              <a:gd name="T83" fmla="*/ 0 h 16"/>
              <a:gd name="T84" fmla="*/ 4712 w 6304"/>
              <a:gd name="T85" fmla="*/ 0 h 16"/>
              <a:gd name="T86" fmla="*/ 4824 w 6304"/>
              <a:gd name="T87" fmla="*/ 0 h 16"/>
              <a:gd name="T88" fmla="*/ 4936 w 6304"/>
              <a:gd name="T89" fmla="*/ 0 h 16"/>
              <a:gd name="T90" fmla="*/ 5048 w 6304"/>
              <a:gd name="T91" fmla="*/ 0 h 16"/>
              <a:gd name="T92" fmla="*/ 5160 w 6304"/>
              <a:gd name="T93" fmla="*/ 0 h 16"/>
              <a:gd name="T94" fmla="*/ 5272 w 6304"/>
              <a:gd name="T95" fmla="*/ 0 h 16"/>
              <a:gd name="T96" fmla="*/ 5384 w 6304"/>
              <a:gd name="T97" fmla="*/ 0 h 16"/>
              <a:gd name="T98" fmla="*/ 5496 w 6304"/>
              <a:gd name="T99" fmla="*/ 0 h 16"/>
              <a:gd name="T100" fmla="*/ 5608 w 6304"/>
              <a:gd name="T101" fmla="*/ 0 h 16"/>
              <a:gd name="T102" fmla="*/ 5720 w 6304"/>
              <a:gd name="T103" fmla="*/ 0 h 16"/>
              <a:gd name="T104" fmla="*/ 5832 w 6304"/>
              <a:gd name="T105" fmla="*/ 0 h 16"/>
              <a:gd name="T106" fmla="*/ 5944 w 6304"/>
              <a:gd name="T107" fmla="*/ 0 h 16"/>
              <a:gd name="T108" fmla="*/ 6056 w 6304"/>
              <a:gd name="T109" fmla="*/ 0 h 16"/>
              <a:gd name="T110" fmla="*/ 6168 w 6304"/>
              <a:gd name="T111" fmla="*/ 0 h 16"/>
              <a:gd name="T112" fmla="*/ 6280 w 6304"/>
              <a:gd name="T1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04" h="16">
                <a:moveTo>
                  <a:pt x="8" y="0"/>
                </a:moveTo>
                <a:lnTo>
                  <a:pt x="56" y="0"/>
                </a:lnTo>
                <a:cubicBezTo>
                  <a:pt x="61" y="0"/>
                  <a:pt x="64" y="4"/>
                  <a:pt x="64" y="8"/>
                </a:cubicBezTo>
                <a:cubicBezTo>
                  <a:pt x="64" y="13"/>
                  <a:pt x="61" y="16"/>
                  <a:pt x="56" y="16"/>
                </a:cubicBezTo>
                <a:lnTo>
                  <a:pt x="8" y="16"/>
                </a:lnTo>
                <a:cubicBezTo>
                  <a:pt x="4" y="16"/>
                  <a:pt x="0" y="13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20" y="0"/>
                </a:moveTo>
                <a:lnTo>
                  <a:pt x="168" y="0"/>
                </a:lnTo>
                <a:cubicBezTo>
                  <a:pt x="173" y="0"/>
                  <a:pt x="176" y="4"/>
                  <a:pt x="176" y="8"/>
                </a:cubicBezTo>
                <a:cubicBezTo>
                  <a:pt x="176" y="13"/>
                  <a:pt x="173" y="16"/>
                  <a:pt x="168" y="16"/>
                </a:cubicBezTo>
                <a:lnTo>
                  <a:pt x="120" y="16"/>
                </a:lnTo>
                <a:cubicBezTo>
                  <a:pt x="116" y="16"/>
                  <a:pt x="112" y="13"/>
                  <a:pt x="112" y="8"/>
                </a:cubicBezTo>
                <a:cubicBezTo>
                  <a:pt x="112" y="4"/>
                  <a:pt x="116" y="0"/>
                  <a:pt x="120" y="0"/>
                </a:cubicBezTo>
                <a:close/>
                <a:moveTo>
                  <a:pt x="232" y="0"/>
                </a:moveTo>
                <a:lnTo>
                  <a:pt x="280" y="0"/>
                </a:lnTo>
                <a:cubicBezTo>
                  <a:pt x="285" y="0"/>
                  <a:pt x="288" y="4"/>
                  <a:pt x="288" y="8"/>
                </a:cubicBezTo>
                <a:cubicBezTo>
                  <a:pt x="288" y="13"/>
                  <a:pt x="285" y="16"/>
                  <a:pt x="280" y="16"/>
                </a:cubicBezTo>
                <a:lnTo>
                  <a:pt x="232" y="16"/>
                </a:lnTo>
                <a:cubicBezTo>
                  <a:pt x="228" y="16"/>
                  <a:pt x="224" y="13"/>
                  <a:pt x="224" y="8"/>
                </a:cubicBezTo>
                <a:cubicBezTo>
                  <a:pt x="224" y="4"/>
                  <a:pt x="228" y="0"/>
                  <a:pt x="232" y="0"/>
                </a:cubicBezTo>
                <a:close/>
                <a:moveTo>
                  <a:pt x="344" y="0"/>
                </a:moveTo>
                <a:lnTo>
                  <a:pt x="392" y="0"/>
                </a:lnTo>
                <a:cubicBezTo>
                  <a:pt x="397" y="0"/>
                  <a:pt x="400" y="4"/>
                  <a:pt x="400" y="8"/>
                </a:cubicBezTo>
                <a:cubicBezTo>
                  <a:pt x="400" y="13"/>
                  <a:pt x="397" y="16"/>
                  <a:pt x="392" y="16"/>
                </a:cubicBezTo>
                <a:lnTo>
                  <a:pt x="344" y="16"/>
                </a:lnTo>
                <a:cubicBezTo>
                  <a:pt x="340" y="16"/>
                  <a:pt x="336" y="13"/>
                  <a:pt x="336" y="8"/>
                </a:cubicBezTo>
                <a:cubicBezTo>
                  <a:pt x="336" y="4"/>
                  <a:pt x="340" y="0"/>
                  <a:pt x="344" y="0"/>
                </a:cubicBezTo>
                <a:close/>
                <a:moveTo>
                  <a:pt x="456" y="0"/>
                </a:moveTo>
                <a:lnTo>
                  <a:pt x="504" y="0"/>
                </a:lnTo>
                <a:cubicBezTo>
                  <a:pt x="509" y="0"/>
                  <a:pt x="512" y="4"/>
                  <a:pt x="512" y="8"/>
                </a:cubicBezTo>
                <a:cubicBezTo>
                  <a:pt x="512" y="13"/>
                  <a:pt x="509" y="16"/>
                  <a:pt x="504" y="16"/>
                </a:cubicBezTo>
                <a:lnTo>
                  <a:pt x="456" y="16"/>
                </a:lnTo>
                <a:cubicBezTo>
                  <a:pt x="452" y="16"/>
                  <a:pt x="448" y="13"/>
                  <a:pt x="448" y="8"/>
                </a:cubicBezTo>
                <a:cubicBezTo>
                  <a:pt x="448" y="4"/>
                  <a:pt x="452" y="0"/>
                  <a:pt x="456" y="0"/>
                </a:cubicBezTo>
                <a:close/>
                <a:moveTo>
                  <a:pt x="568" y="0"/>
                </a:moveTo>
                <a:lnTo>
                  <a:pt x="616" y="0"/>
                </a:lnTo>
                <a:cubicBezTo>
                  <a:pt x="621" y="0"/>
                  <a:pt x="624" y="4"/>
                  <a:pt x="624" y="8"/>
                </a:cubicBezTo>
                <a:cubicBezTo>
                  <a:pt x="624" y="13"/>
                  <a:pt x="621" y="16"/>
                  <a:pt x="616" y="16"/>
                </a:cubicBezTo>
                <a:lnTo>
                  <a:pt x="568" y="16"/>
                </a:lnTo>
                <a:cubicBezTo>
                  <a:pt x="564" y="16"/>
                  <a:pt x="560" y="13"/>
                  <a:pt x="560" y="8"/>
                </a:cubicBezTo>
                <a:cubicBezTo>
                  <a:pt x="560" y="4"/>
                  <a:pt x="564" y="0"/>
                  <a:pt x="568" y="0"/>
                </a:cubicBezTo>
                <a:close/>
                <a:moveTo>
                  <a:pt x="680" y="0"/>
                </a:moveTo>
                <a:lnTo>
                  <a:pt x="728" y="0"/>
                </a:lnTo>
                <a:cubicBezTo>
                  <a:pt x="733" y="0"/>
                  <a:pt x="736" y="4"/>
                  <a:pt x="736" y="8"/>
                </a:cubicBezTo>
                <a:cubicBezTo>
                  <a:pt x="736" y="13"/>
                  <a:pt x="733" y="16"/>
                  <a:pt x="728" y="16"/>
                </a:cubicBezTo>
                <a:lnTo>
                  <a:pt x="680" y="16"/>
                </a:lnTo>
                <a:cubicBezTo>
                  <a:pt x="676" y="16"/>
                  <a:pt x="672" y="13"/>
                  <a:pt x="672" y="8"/>
                </a:cubicBezTo>
                <a:cubicBezTo>
                  <a:pt x="672" y="4"/>
                  <a:pt x="676" y="0"/>
                  <a:pt x="680" y="0"/>
                </a:cubicBezTo>
                <a:close/>
                <a:moveTo>
                  <a:pt x="792" y="0"/>
                </a:moveTo>
                <a:lnTo>
                  <a:pt x="840" y="0"/>
                </a:lnTo>
                <a:cubicBezTo>
                  <a:pt x="845" y="0"/>
                  <a:pt x="848" y="4"/>
                  <a:pt x="848" y="8"/>
                </a:cubicBezTo>
                <a:cubicBezTo>
                  <a:pt x="848" y="13"/>
                  <a:pt x="845" y="16"/>
                  <a:pt x="840" y="16"/>
                </a:cubicBezTo>
                <a:lnTo>
                  <a:pt x="792" y="16"/>
                </a:lnTo>
                <a:cubicBezTo>
                  <a:pt x="788" y="16"/>
                  <a:pt x="784" y="13"/>
                  <a:pt x="784" y="8"/>
                </a:cubicBezTo>
                <a:cubicBezTo>
                  <a:pt x="784" y="4"/>
                  <a:pt x="788" y="0"/>
                  <a:pt x="792" y="0"/>
                </a:cubicBezTo>
                <a:close/>
                <a:moveTo>
                  <a:pt x="904" y="0"/>
                </a:moveTo>
                <a:lnTo>
                  <a:pt x="952" y="0"/>
                </a:lnTo>
                <a:cubicBezTo>
                  <a:pt x="957" y="0"/>
                  <a:pt x="960" y="4"/>
                  <a:pt x="960" y="8"/>
                </a:cubicBezTo>
                <a:cubicBezTo>
                  <a:pt x="960" y="13"/>
                  <a:pt x="957" y="16"/>
                  <a:pt x="952" y="16"/>
                </a:cubicBezTo>
                <a:lnTo>
                  <a:pt x="904" y="16"/>
                </a:lnTo>
                <a:cubicBezTo>
                  <a:pt x="900" y="16"/>
                  <a:pt x="896" y="13"/>
                  <a:pt x="896" y="8"/>
                </a:cubicBezTo>
                <a:cubicBezTo>
                  <a:pt x="896" y="4"/>
                  <a:pt x="900" y="0"/>
                  <a:pt x="904" y="0"/>
                </a:cubicBezTo>
                <a:close/>
                <a:moveTo>
                  <a:pt x="1016" y="0"/>
                </a:moveTo>
                <a:lnTo>
                  <a:pt x="1064" y="0"/>
                </a:lnTo>
                <a:cubicBezTo>
                  <a:pt x="1069" y="0"/>
                  <a:pt x="1072" y="4"/>
                  <a:pt x="1072" y="8"/>
                </a:cubicBezTo>
                <a:cubicBezTo>
                  <a:pt x="1072" y="13"/>
                  <a:pt x="1069" y="16"/>
                  <a:pt x="1064" y="16"/>
                </a:cubicBezTo>
                <a:lnTo>
                  <a:pt x="1016" y="16"/>
                </a:lnTo>
                <a:cubicBezTo>
                  <a:pt x="1012" y="16"/>
                  <a:pt x="1008" y="13"/>
                  <a:pt x="1008" y="8"/>
                </a:cubicBezTo>
                <a:cubicBezTo>
                  <a:pt x="1008" y="4"/>
                  <a:pt x="1012" y="0"/>
                  <a:pt x="1016" y="0"/>
                </a:cubicBezTo>
                <a:close/>
                <a:moveTo>
                  <a:pt x="1128" y="0"/>
                </a:moveTo>
                <a:lnTo>
                  <a:pt x="1176" y="0"/>
                </a:lnTo>
                <a:cubicBezTo>
                  <a:pt x="1181" y="0"/>
                  <a:pt x="1184" y="4"/>
                  <a:pt x="1184" y="8"/>
                </a:cubicBezTo>
                <a:cubicBezTo>
                  <a:pt x="1184" y="13"/>
                  <a:pt x="1181" y="16"/>
                  <a:pt x="1176" y="16"/>
                </a:cubicBezTo>
                <a:lnTo>
                  <a:pt x="1128" y="16"/>
                </a:lnTo>
                <a:cubicBezTo>
                  <a:pt x="1124" y="16"/>
                  <a:pt x="1120" y="13"/>
                  <a:pt x="1120" y="8"/>
                </a:cubicBezTo>
                <a:cubicBezTo>
                  <a:pt x="1120" y="4"/>
                  <a:pt x="1124" y="0"/>
                  <a:pt x="1128" y="0"/>
                </a:cubicBezTo>
                <a:close/>
                <a:moveTo>
                  <a:pt x="1240" y="0"/>
                </a:moveTo>
                <a:lnTo>
                  <a:pt x="1288" y="0"/>
                </a:lnTo>
                <a:cubicBezTo>
                  <a:pt x="1293" y="0"/>
                  <a:pt x="1296" y="4"/>
                  <a:pt x="1296" y="8"/>
                </a:cubicBezTo>
                <a:cubicBezTo>
                  <a:pt x="1296" y="13"/>
                  <a:pt x="1293" y="16"/>
                  <a:pt x="1288" y="16"/>
                </a:cubicBezTo>
                <a:lnTo>
                  <a:pt x="1240" y="16"/>
                </a:lnTo>
                <a:cubicBezTo>
                  <a:pt x="1236" y="16"/>
                  <a:pt x="1232" y="13"/>
                  <a:pt x="1232" y="8"/>
                </a:cubicBezTo>
                <a:cubicBezTo>
                  <a:pt x="1232" y="4"/>
                  <a:pt x="1236" y="0"/>
                  <a:pt x="1240" y="0"/>
                </a:cubicBezTo>
                <a:close/>
                <a:moveTo>
                  <a:pt x="1352" y="0"/>
                </a:moveTo>
                <a:lnTo>
                  <a:pt x="1400" y="0"/>
                </a:lnTo>
                <a:cubicBezTo>
                  <a:pt x="1405" y="0"/>
                  <a:pt x="1408" y="4"/>
                  <a:pt x="1408" y="8"/>
                </a:cubicBezTo>
                <a:cubicBezTo>
                  <a:pt x="1408" y="13"/>
                  <a:pt x="1405" y="16"/>
                  <a:pt x="1400" y="16"/>
                </a:cubicBezTo>
                <a:lnTo>
                  <a:pt x="1352" y="16"/>
                </a:lnTo>
                <a:cubicBezTo>
                  <a:pt x="1348" y="16"/>
                  <a:pt x="1344" y="13"/>
                  <a:pt x="1344" y="8"/>
                </a:cubicBezTo>
                <a:cubicBezTo>
                  <a:pt x="1344" y="4"/>
                  <a:pt x="1348" y="0"/>
                  <a:pt x="1352" y="0"/>
                </a:cubicBezTo>
                <a:close/>
                <a:moveTo>
                  <a:pt x="1464" y="0"/>
                </a:moveTo>
                <a:lnTo>
                  <a:pt x="1512" y="0"/>
                </a:lnTo>
                <a:cubicBezTo>
                  <a:pt x="1517" y="0"/>
                  <a:pt x="1520" y="4"/>
                  <a:pt x="1520" y="8"/>
                </a:cubicBezTo>
                <a:cubicBezTo>
                  <a:pt x="1520" y="13"/>
                  <a:pt x="1517" y="16"/>
                  <a:pt x="1512" y="16"/>
                </a:cubicBezTo>
                <a:lnTo>
                  <a:pt x="1464" y="16"/>
                </a:lnTo>
                <a:cubicBezTo>
                  <a:pt x="1460" y="16"/>
                  <a:pt x="1456" y="13"/>
                  <a:pt x="1456" y="8"/>
                </a:cubicBezTo>
                <a:cubicBezTo>
                  <a:pt x="1456" y="4"/>
                  <a:pt x="1460" y="0"/>
                  <a:pt x="1464" y="0"/>
                </a:cubicBezTo>
                <a:close/>
                <a:moveTo>
                  <a:pt x="1576" y="0"/>
                </a:moveTo>
                <a:lnTo>
                  <a:pt x="1624" y="0"/>
                </a:lnTo>
                <a:cubicBezTo>
                  <a:pt x="1629" y="0"/>
                  <a:pt x="1632" y="4"/>
                  <a:pt x="1632" y="8"/>
                </a:cubicBezTo>
                <a:cubicBezTo>
                  <a:pt x="1632" y="13"/>
                  <a:pt x="1629" y="16"/>
                  <a:pt x="1624" y="16"/>
                </a:cubicBezTo>
                <a:lnTo>
                  <a:pt x="1576" y="16"/>
                </a:lnTo>
                <a:cubicBezTo>
                  <a:pt x="1572" y="16"/>
                  <a:pt x="1568" y="13"/>
                  <a:pt x="1568" y="8"/>
                </a:cubicBezTo>
                <a:cubicBezTo>
                  <a:pt x="1568" y="4"/>
                  <a:pt x="1572" y="0"/>
                  <a:pt x="1576" y="0"/>
                </a:cubicBezTo>
                <a:close/>
                <a:moveTo>
                  <a:pt x="1688" y="0"/>
                </a:moveTo>
                <a:lnTo>
                  <a:pt x="1736" y="0"/>
                </a:lnTo>
                <a:cubicBezTo>
                  <a:pt x="1741" y="0"/>
                  <a:pt x="1744" y="4"/>
                  <a:pt x="1744" y="8"/>
                </a:cubicBezTo>
                <a:cubicBezTo>
                  <a:pt x="1744" y="13"/>
                  <a:pt x="1741" y="16"/>
                  <a:pt x="1736" y="16"/>
                </a:cubicBezTo>
                <a:lnTo>
                  <a:pt x="1688" y="16"/>
                </a:lnTo>
                <a:cubicBezTo>
                  <a:pt x="1684" y="16"/>
                  <a:pt x="1680" y="13"/>
                  <a:pt x="1680" y="8"/>
                </a:cubicBezTo>
                <a:cubicBezTo>
                  <a:pt x="1680" y="4"/>
                  <a:pt x="1684" y="0"/>
                  <a:pt x="1688" y="0"/>
                </a:cubicBezTo>
                <a:close/>
                <a:moveTo>
                  <a:pt x="1800" y="0"/>
                </a:moveTo>
                <a:lnTo>
                  <a:pt x="1848" y="0"/>
                </a:lnTo>
                <a:cubicBezTo>
                  <a:pt x="1853" y="0"/>
                  <a:pt x="1856" y="4"/>
                  <a:pt x="1856" y="8"/>
                </a:cubicBezTo>
                <a:cubicBezTo>
                  <a:pt x="1856" y="13"/>
                  <a:pt x="1853" y="16"/>
                  <a:pt x="1848" y="16"/>
                </a:cubicBezTo>
                <a:lnTo>
                  <a:pt x="1800" y="16"/>
                </a:lnTo>
                <a:cubicBezTo>
                  <a:pt x="1796" y="16"/>
                  <a:pt x="1792" y="13"/>
                  <a:pt x="1792" y="8"/>
                </a:cubicBezTo>
                <a:cubicBezTo>
                  <a:pt x="1792" y="4"/>
                  <a:pt x="1796" y="0"/>
                  <a:pt x="1800" y="0"/>
                </a:cubicBezTo>
                <a:close/>
                <a:moveTo>
                  <a:pt x="1912" y="0"/>
                </a:moveTo>
                <a:lnTo>
                  <a:pt x="1960" y="0"/>
                </a:lnTo>
                <a:cubicBezTo>
                  <a:pt x="1965" y="0"/>
                  <a:pt x="1968" y="4"/>
                  <a:pt x="1968" y="8"/>
                </a:cubicBezTo>
                <a:cubicBezTo>
                  <a:pt x="1968" y="13"/>
                  <a:pt x="1965" y="16"/>
                  <a:pt x="1960" y="16"/>
                </a:cubicBezTo>
                <a:lnTo>
                  <a:pt x="1912" y="16"/>
                </a:lnTo>
                <a:cubicBezTo>
                  <a:pt x="1908" y="16"/>
                  <a:pt x="1904" y="13"/>
                  <a:pt x="1904" y="8"/>
                </a:cubicBezTo>
                <a:cubicBezTo>
                  <a:pt x="1904" y="4"/>
                  <a:pt x="1908" y="0"/>
                  <a:pt x="1912" y="0"/>
                </a:cubicBezTo>
                <a:close/>
                <a:moveTo>
                  <a:pt x="2024" y="0"/>
                </a:moveTo>
                <a:lnTo>
                  <a:pt x="2072" y="0"/>
                </a:lnTo>
                <a:cubicBezTo>
                  <a:pt x="2077" y="0"/>
                  <a:pt x="2080" y="4"/>
                  <a:pt x="2080" y="8"/>
                </a:cubicBezTo>
                <a:cubicBezTo>
                  <a:pt x="2080" y="13"/>
                  <a:pt x="2077" y="16"/>
                  <a:pt x="2072" y="16"/>
                </a:cubicBezTo>
                <a:lnTo>
                  <a:pt x="2024" y="16"/>
                </a:lnTo>
                <a:cubicBezTo>
                  <a:pt x="2020" y="16"/>
                  <a:pt x="2016" y="13"/>
                  <a:pt x="2016" y="8"/>
                </a:cubicBezTo>
                <a:cubicBezTo>
                  <a:pt x="2016" y="4"/>
                  <a:pt x="2020" y="0"/>
                  <a:pt x="2024" y="0"/>
                </a:cubicBezTo>
                <a:close/>
                <a:moveTo>
                  <a:pt x="2136" y="0"/>
                </a:moveTo>
                <a:lnTo>
                  <a:pt x="2184" y="0"/>
                </a:lnTo>
                <a:cubicBezTo>
                  <a:pt x="2189" y="0"/>
                  <a:pt x="2192" y="4"/>
                  <a:pt x="2192" y="8"/>
                </a:cubicBezTo>
                <a:cubicBezTo>
                  <a:pt x="2192" y="13"/>
                  <a:pt x="2189" y="16"/>
                  <a:pt x="2184" y="16"/>
                </a:cubicBezTo>
                <a:lnTo>
                  <a:pt x="2136" y="16"/>
                </a:lnTo>
                <a:cubicBezTo>
                  <a:pt x="2132" y="16"/>
                  <a:pt x="2128" y="13"/>
                  <a:pt x="2128" y="8"/>
                </a:cubicBezTo>
                <a:cubicBezTo>
                  <a:pt x="2128" y="4"/>
                  <a:pt x="2132" y="0"/>
                  <a:pt x="2136" y="0"/>
                </a:cubicBezTo>
                <a:close/>
                <a:moveTo>
                  <a:pt x="2248" y="0"/>
                </a:moveTo>
                <a:lnTo>
                  <a:pt x="2296" y="0"/>
                </a:lnTo>
                <a:cubicBezTo>
                  <a:pt x="2301" y="0"/>
                  <a:pt x="2304" y="4"/>
                  <a:pt x="2304" y="8"/>
                </a:cubicBezTo>
                <a:cubicBezTo>
                  <a:pt x="2304" y="13"/>
                  <a:pt x="2301" y="16"/>
                  <a:pt x="2296" y="16"/>
                </a:cubicBezTo>
                <a:lnTo>
                  <a:pt x="2248" y="16"/>
                </a:lnTo>
                <a:cubicBezTo>
                  <a:pt x="2244" y="16"/>
                  <a:pt x="2240" y="13"/>
                  <a:pt x="2240" y="8"/>
                </a:cubicBezTo>
                <a:cubicBezTo>
                  <a:pt x="2240" y="4"/>
                  <a:pt x="2244" y="0"/>
                  <a:pt x="2248" y="0"/>
                </a:cubicBezTo>
                <a:close/>
                <a:moveTo>
                  <a:pt x="2360" y="0"/>
                </a:moveTo>
                <a:lnTo>
                  <a:pt x="2408" y="0"/>
                </a:lnTo>
                <a:cubicBezTo>
                  <a:pt x="2413" y="0"/>
                  <a:pt x="2416" y="4"/>
                  <a:pt x="2416" y="8"/>
                </a:cubicBezTo>
                <a:cubicBezTo>
                  <a:pt x="2416" y="13"/>
                  <a:pt x="2413" y="16"/>
                  <a:pt x="2408" y="16"/>
                </a:cubicBezTo>
                <a:lnTo>
                  <a:pt x="2360" y="16"/>
                </a:lnTo>
                <a:cubicBezTo>
                  <a:pt x="2356" y="16"/>
                  <a:pt x="2352" y="13"/>
                  <a:pt x="2352" y="8"/>
                </a:cubicBezTo>
                <a:cubicBezTo>
                  <a:pt x="2352" y="4"/>
                  <a:pt x="2356" y="0"/>
                  <a:pt x="2360" y="0"/>
                </a:cubicBezTo>
                <a:close/>
                <a:moveTo>
                  <a:pt x="2472" y="0"/>
                </a:moveTo>
                <a:lnTo>
                  <a:pt x="2520" y="0"/>
                </a:lnTo>
                <a:cubicBezTo>
                  <a:pt x="2525" y="0"/>
                  <a:pt x="2528" y="4"/>
                  <a:pt x="2528" y="8"/>
                </a:cubicBezTo>
                <a:cubicBezTo>
                  <a:pt x="2528" y="13"/>
                  <a:pt x="2525" y="16"/>
                  <a:pt x="2520" y="16"/>
                </a:cubicBezTo>
                <a:lnTo>
                  <a:pt x="2472" y="16"/>
                </a:lnTo>
                <a:cubicBezTo>
                  <a:pt x="2468" y="16"/>
                  <a:pt x="2464" y="13"/>
                  <a:pt x="2464" y="8"/>
                </a:cubicBezTo>
                <a:cubicBezTo>
                  <a:pt x="2464" y="4"/>
                  <a:pt x="2468" y="0"/>
                  <a:pt x="2472" y="0"/>
                </a:cubicBezTo>
                <a:close/>
                <a:moveTo>
                  <a:pt x="2584" y="0"/>
                </a:moveTo>
                <a:lnTo>
                  <a:pt x="2632" y="0"/>
                </a:lnTo>
                <a:cubicBezTo>
                  <a:pt x="2637" y="0"/>
                  <a:pt x="2640" y="4"/>
                  <a:pt x="2640" y="8"/>
                </a:cubicBezTo>
                <a:cubicBezTo>
                  <a:pt x="2640" y="13"/>
                  <a:pt x="2637" y="16"/>
                  <a:pt x="2632" y="16"/>
                </a:cubicBezTo>
                <a:lnTo>
                  <a:pt x="2584" y="16"/>
                </a:lnTo>
                <a:cubicBezTo>
                  <a:pt x="2580" y="16"/>
                  <a:pt x="2576" y="13"/>
                  <a:pt x="2576" y="8"/>
                </a:cubicBezTo>
                <a:cubicBezTo>
                  <a:pt x="2576" y="4"/>
                  <a:pt x="2580" y="0"/>
                  <a:pt x="2584" y="0"/>
                </a:cubicBezTo>
                <a:close/>
                <a:moveTo>
                  <a:pt x="2696" y="0"/>
                </a:moveTo>
                <a:lnTo>
                  <a:pt x="2744" y="0"/>
                </a:lnTo>
                <a:cubicBezTo>
                  <a:pt x="2749" y="0"/>
                  <a:pt x="2752" y="4"/>
                  <a:pt x="2752" y="8"/>
                </a:cubicBezTo>
                <a:cubicBezTo>
                  <a:pt x="2752" y="13"/>
                  <a:pt x="2749" y="16"/>
                  <a:pt x="2744" y="16"/>
                </a:cubicBezTo>
                <a:lnTo>
                  <a:pt x="2696" y="16"/>
                </a:lnTo>
                <a:cubicBezTo>
                  <a:pt x="2692" y="16"/>
                  <a:pt x="2688" y="13"/>
                  <a:pt x="2688" y="8"/>
                </a:cubicBezTo>
                <a:cubicBezTo>
                  <a:pt x="2688" y="4"/>
                  <a:pt x="2692" y="0"/>
                  <a:pt x="2696" y="0"/>
                </a:cubicBezTo>
                <a:close/>
                <a:moveTo>
                  <a:pt x="2808" y="0"/>
                </a:moveTo>
                <a:lnTo>
                  <a:pt x="2856" y="0"/>
                </a:lnTo>
                <a:cubicBezTo>
                  <a:pt x="2861" y="0"/>
                  <a:pt x="2864" y="4"/>
                  <a:pt x="2864" y="8"/>
                </a:cubicBezTo>
                <a:cubicBezTo>
                  <a:pt x="2864" y="13"/>
                  <a:pt x="2861" y="16"/>
                  <a:pt x="2856" y="16"/>
                </a:cubicBezTo>
                <a:lnTo>
                  <a:pt x="2808" y="16"/>
                </a:lnTo>
                <a:cubicBezTo>
                  <a:pt x="2804" y="16"/>
                  <a:pt x="2800" y="13"/>
                  <a:pt x="2800" y="8"/>
                </a:cubicBezTo>
                <a:cubicBezTo>
                  <a:pt x="2800" y="4"/>
                  <a:pt x="2804" y="0"/>
                  <a:pt x="2808" y="0"/>
                </a:cubicBezTo>
                <a:close/>
                <a:moveTo>
                  <a:pt x="2920" y="0"/>
                </a:moveTo>
                <a:lnTo>
                  <a:pt x="2968" y="0"/>
                </a:lnTo>
                <a:cubicBezTo>
                  <a:pt x="2973" y="0"/>
                  <a:pt x="2976" y="4"/>
                  <a:pt x="2976" y="8"/>
                </a:cubicBezTo>
                <a:cubicBezTo>
                  <a:pt x="2976" y="13"/>
                  <a:pt x="2973" y="16"/>
                  <a:pt x="2968" y="16"/>
                </a:cubicBezTo>
                <a:lnTo>
                  <a:pt x="2920" y="16"/>
                </a:lnTo>
                <a:cubicBezTo>
                  <a:pt x="2916" y="16"/>
                  <a:pt x="2912" y="13"/>
                  <a:pt x="2912" y="8"/>
                </a:cubicBezTo>
                <a:cubicBezTo>
                  <a:pt x="2912" y="4"/>
                  <a:pt x="2916" y="0"/>
                  <a:pt x="2920" y="0"/>
                </a:cubicBezTo>
                <a:close/>
                <a:moveTo>
                  <a:pt x="3032" y="0"/>
                </a:moveTo>
                <a:lnTo>
                  <a:pt x="3080" y="0"/>
                </a:lnTo>
                <a:cubicBezTo>
                  <a:pt x="3085" y="0"/>
                  <a:pt x="3088" y="4"/>
                  <a:pt x="3088" y="8"/>
                </a:cubicBezTo>
                <a:cubicBezTo>
                  <a:pt x="3088" y="13"/>
                  <a:pt x="3085" y="16"/>
                  <a:pt x="3080" y="16"/>
                </a:cubicBezTo>
                <a:lnTo>
                  <a:pt x="3032" y="16"/>
                </a:lnTo>
                <a:cubicBezTo>
                  <a:pt x="3028" y="16"/>
                  <a:pt x="3024" y="13"/>
                  <a:pt x="3024" y="8"/>
                </a:cubicBezTo>
                <a:cubicBezTo>
                  <a:pt x="3024" y="4"/>
                  <a:pt x="3028" y="0"/>
                  <a:pt x="3032" y="0"/>
                </a:cubicBezTo>
                <a:close/>
                <a:moveTo>
                  <a:pt x="3144" y="0"/>
                </a:moveTo>
                <a:lnTo>
                  <a:pt x="3192" y="0"/>
                </a:lnTo>
                <a:cubicBezTo>
                  <a:pt x="3197" y="0"/>
                  <a:pt x="3200" y="4"/>
                  <a:pt x="3200" y="8"/>
                </a:cubicBezTo>
                <a:cubicBezTo>
                  <a:pt x="3200" y="13"/>
                  <a:pt x="3197" y="16"/>
                  <a:pt x="3192" y="16"/>
                </a:cubicBezTo>
                <a:lnTo>
                  <a:pt x="3144" y="16"/>
                </a:lnTo>
                <a:cubicBezTo>
                  <a:pt x="3140" y="16"/>
                  <a:pt x="3136" y="13"/>
                  <a:pt x="3136" y="8"/>
                </a:cubicBezTo>
                <a:cubicBezTo>
                  <a:pt x="3136" y="4"/>
                  <a:pt x="3140" y="0"/>
                  <a:pt x="3144" y="0"/>
                </a:cubicBezTo>
                <a:close/>
                <a:moveTo>
                  <a:pt x="3256" y="0"/>
                </a:moveTo>
                <a:lnTo>
                  <a:pt x="3304" y="0"/>
                </a:lnTo>
                <a:cubicBezTo>
                  <a:pt x="3309" y="0"/>
                  <a:pt x="3312" y="4"/>
                  <a:pt x="3312" y="8"/>
                </a:cubicBezTo>
                <a:cubicBezTo>
                  <a:pt x="3312" y="13"/>
                  <a:pt x="3309" y="16"/>
                  <a:pt x="3304" y="16"/>
                </a:cubicBezTo>
                <a:lnTo>
                  <a:pt x="3256" y="16"/>
                </a:lnTo>
                <a:cubicBezTo>
                  <a:pt x="3252" y="16"/>
                  <a:pt x="3248" y="13"/>
                  <a:pt x="3248" y="8"/>
                </a:cubicBezTo>
                <a:cubicBezTo>
                  <a:pt x="3248" y="4"/>
                  <a:pt x="3252" y="0"/>
                  <a:pt x="3256" y="0"/>
                </a:cubicBezTo>
                <a:close/>
                <a:moveTo>
                  <a:pt x="3368" y="0"/>
                </a:moveTo>
                <a:lnTo>
                  <a:pt x="3416" y="0"/>
                </a:lnTo>
                <a:cubicBezTo>
                  <a:pt x="3421" y="0"/>
                  <a:pt x="3424" y="4"/>
                  <a:pt x="3424" y="8"/>
                </a:cubicBezTo>
                <a:cubicBezTo>
                  <a:pt x="3424" y="13"/>
                  <a:pt x="3421" y="16"/>
                  <a:pt x="3416" y="16"/>
                </a:cubicBezTo>
                <a:lnTo>
                  <a:pt x="3368" y="16"/>
                </a:lnTo>
                <a:cubicBezTo>
                  <a:pt x="3364" y="16"/>
                  <a:pt x="3360" y="13"/>
                  <a:pt x="3360" y="8"/>
                </a:cubicBezTo>
                <a:cubicBezTo>
                  <a:pt x="3360" y="4"/>
                  <a:pt x="3364" y="0"/>
                  <a:pt x="3368" y="0"/>
                </a:cubicBezTo>
                <a:close/>
                <a:moveTo>
                  <a:pt x="3480" y="0"/>
                </a:moveTo>
                <a:lnTo>
                  <a:pt x="3528" y="0"/>
                </a:lnTo>
                <a:cubicBezTo>
                  <a:pt x="3533" y="0"/>
                  <a:pt x="3536" y="4"/>
                  <a:pt x="3536" y="8"/>
                </a:cubicBezTo>
                <a:cubicBezTo>
                  <a:pt x="3536" y="13"/>
                  <a:pt x="3533" y="16"/>
                  <a:pt x="3528" y="16"/>
                </a:cubicBezTo>
                <a:lnTo>
                  <a:pt x="3480" y="16"/>
                </a:lnTo>
                <a:cubicBezTo>
                  <a:pt x="3476" y="16"/>
                  <a:pt x="3472" y="13"/>
                  <a:pt x="3472" y="8"/>
                </a:cubicBezTo>
                <a:cubicBezTo>
                  <a:pt x="3472" y="4"/>
                  <a:pt x="3476" y="0"/>
                  <a:pt x="3480" y="0"/>
                </a:cubicBezTo>
                <a:close/>
                <a:moveTo>
                  <a:pt x="3592" y="0"/>
                </a:moveTo>
                <a:lnTo>
                  <a:pt x="3640" y="0"/>
                </a:lnTo>
                <a:cubicBezTo>
                  <a:pt x="3645" y="0"/>
                  <a:pt x="3648" y="4"/>
                  <a:pt x="3648" y="8"/>
                </a:cubicBezTo>
                <a:cubicBezTo>
                  <a:pt x="3648" y="13"/>
                  <a:pt x="3645" y="16"/>
                  <a:pt x="3640" y="16"/>
                </a:cubicBezTo>
                <a:lnTo>
                  <a:pt x="3592" y="16"/>
                </a:lnTo>
                <a:cubicBezTo>
                  <a:pt x="3588" y="16"/>
                  <a:pt x="3584" y="13"/>
                  <a:pt x="3584" y="8"/>
                </a:cubicBezTo>
                <a:cubicBezTo>
                  <a:pt x="3584" y="4"/>
                  <a:pt x="3588" y="0"/>
                  <a:pt x="3592" y="0"/>
                </a:cubicBezTo>
                <a:close/>
                <a:moveTo>
                  <a:pt x="3704" y="0"/>
                </a:moveTo>
                <a:lnTo>
                  <a:pt x="3752" y="0"/>
                </a:lnTo>
                <a:cubicBezTo>
                  <a:pt x="3757" y="0"/>
                  <a:pt x="3760" y="4"/>
                  <a:pt x="3760" y="8"/>
                </a:cubicBezTo>
                <a:cubicBezTo>
                  <a:pt x="3760" y="13"/>
                  <a:pt x="3757" y="16"/>
                  <a:pt x="3752" y="16"/>
                </a:cubicBezTo>
                <a:lnTo>
                  <a:pt x="3704" y="16"/>
                </a:lnTo>
                <a:cubicBezTo>
                  <a:pt x="3700" y="16"/>
                  <a:pt x="3696" y="13"/>
                  <a:pt x="3696" y="8"/>
                </a:cubicBezTo>
                <a:cubicBezTo>
                  <a:pt x="3696" y="4"/>
                  <a:pt x="3700" y="0"/>
                  <a:pt x="3704" y="0"/>
                </a:cubicBezTo>
                <a:close/>
                <a:moveTo>
                  <a:pt x="3816" y="0"/>
                </a:moveTo>
                <a:lnTo>
                  <a:pt x="3864" y="0"/>
                </a:lnTo>
                <a:cubicBezTo>
                  <a:pt x="3869" y="0"/>
                  <a:pt x="3872" y="4"/>
                  <a:pt x="3872" y="8"/>
                </a:cubicBezTo>
                <a:cubicBezTo>
                  <a:pt x="3872" y="13"/>
                  <a:pt x="3869" y="16"/>
                  <a:pt x="3864" y="16"/>
                </a:cubicBezTo>
                <a:lnTo>
                  <a:pt x="3816" y="16"/>
                </a:lnTo>
                <a:cubicBezTo>
                  <a:pt x="3812" y="16"/>
                  <a:pt x="3808" y="13"/>
                  <a:pt x="3808" y="8"/>
                </a:cubicBezTo>
                <a:cubicBezTo>
                  <a:pt x="3808" y="4"/>
                  <a:pt x="3812" y="0"/>
                  <a:pt x="3816" y="0"/>
                </a:cubicBezTo>
                <a:close/>
                <a:moveTo>
                  <a:pt x="3928" y="0"/>
                </a:moveTo>
                <a:lnTo>
                  <a:pt x="3976" y="0"/>
                </a:lnTo>
                <a:cubicBezTo>
                  <a:pt x="3981" y="0"/>
                  <a:pt x="3984" y="4"/>
                  <a:pt x="3984" y="8"/>
                </a:cubicBezTo>
                <a:cubicBezTo>
                  <a:pt x="3984" y="13"/>
                  <a:pt x="3981" y="16"/>
                  <a:pt x="3976" y="16"/>
                </a:cubicBezTo>
                <a:lnTo>
                  <a:pt x="3928" y="16"/>
                </a:lnTo>
                <a:cubicBezTo>
                  <a:pt x="3924" y="16"/>
                  <a:pt x="3920" y="13"/>
                  <a:pt x="3920" y="8"/>
                </a:cubicBezTo>
                <a:cubicBezTo>
                  <a:pt x="3920" y="4"/>
                  <a:pt x="3924" y="0"/>
                  <a:pt x="3928" y="0"/>
                </a:cubicBezTo>
                <a:close/>
                <a:moveTo>
                  <a:pt x="4040" y="0"/>
                </a:moveTo>
                <a:lnTo>
                  <a:pt x="4088" y="0"/>
                </a:lnTo>
                <a:cubicBezTo>
                  <a:pt x="4093" y="0"/>
                  <a:pt x="4096" y="4"/>
                  <a:pt x="4096" y="8"/>
                </a:cubicBezTo>
                <a:cubicBezTo>
                  <a:pt x="4096" y="13"/>
                  <a:pt x="4093" y="16"/>
                  <a:pt x="4088" y="16"/>
                </a:cubicBezTo>
                <a:lnTo>
                  <a:pt x="4040" y="16"/>
                </a:lnTo>
                <a:cubicBezTo>
                  <a:pt x="4036" y="16"/>
                  <a:pt x="4032" y="13"/>
                  <a:pt x="4032" y="8"/>
                </a:cubicBezTo>
                <a:cubicBezTo>
                  <a:pt x="4032" y="4"/>
                  <a:pt x="4036" y="0"/>
                  <a:pt x="4040" y="0"/>
                </a:cubicBezTo>
                <a:close/>
                <a:moveTo>
                  <a:pt x="4152" y="0"/>
                </a:moveTo>
                <a:lnTo>
                  <a:pt x="4200" y="0"/>
                </a:lnTo>
                <a:cubicBezTo>
                  <a:pt x="4205" y="0"/>
                  <a:pt x="4208" y="4"/>
                  <a:pt x="4208" y="8"/>
                </a:cubicBezTo>
                <a:cubicBezTo>
                  <a:pt x="4208" y="13"/>
                  <a:pt x="4205" y="16"/>
                  <a:pt x="4200" y="16"/>
                </a:cubicBezTo>
                <a:lnTo>
                  <a:pt x="4152" y="16"/>
                </a:lnTo>
                <a:cubicBezTo>
                  <a:pt x="4148" y="16"/>
                  <a:pt x="4144" y="13"/>
                  <a:pt x="4144" y="8"/>
                </a:cubicBezTo>
                <a:cubicBezTo>
                  <a:pt x="4144" y="4"/>
                  <a:pt x="4148" y="0"/>
                  <a:pt x="4152" y="0"/>
                </a:cubicBezTo>
                <a:close/>
                <a:moveTo>
                  <a:pt x="4264" y="0"/>
                </a:moveTo>
                <a:lnTo>
                  <a:pt x="4312" y="0"/>
                </a:lnTo>
                <a:cubicBezTo>
                  <a:pt x="4317" y="0"/>
                  <a:pt x="4320" y="4"/>
                  <a:pt x="4320" y="8"/>
                </a:cubicBezTo>
                <a:cubicBezTo>
                  <a:pt x="4320" y="13"/>
                  <a:pt x="4317" y="16"/>
                  <a:pt x="4312" y="16"/>
                </a:cubicBezTo>
                <a:lnTo>
                  <a:pt x="4264" y="16"/>
                </a:lnTo>
                <a:cubicBezTo>
                  <a:pt x="4260" y="16"/>
                  <a:pt x="4256" y="13"/>
                  <a:pt x="4256" y="8"/>
                </a:cubicBezTo>
                <a:cubicBezTo>
                  <a:pt x="4256" y="4"/>
                  <a:pt x="4260" y="0"/>
                  <a:pt x="4264" y="0"/>
                </a:cubicBezTo>
                <a:close/>
                <a:moveTo>
                  <a:pt x="4376" y="0"/>
                </a:moveTo>
                <a:lnTo>
                  <a:pt x="4424" y="0"/>
                </a:lnTo>
                <a:cubicBezTo>
                  <a:pt x="4429" y="0"/>
                  <a:pt x="4432" y="4"/>
                  <a:pt x="4432" y="8"/>
                </a:cubicBezTo>
                <a:cubicBezTo>
                  <a:pt x="4432" y="13"/>
                  <a:pt x="4429" y="16"/>
                  <a:pt x="4424" y="16"/>
                </a:cubicBezTo>
                <a:lnTo>
                  <a:pt x="4376" y="16"/>
                </a:lnTo>
                <a:cubicBezTo>
                  <a:pt x="4372" y="16"/>
                  <a:pt x="4368" y="13"/>
                  <a:pt x="4368" y="8"/>
                </a:cubicBezTo>
                <a:cubicBezTo>
                  <a:pt x="4368" y="4"/>
                  <a:pt x="4372" y="0"/>
                  <a:pt x="4376" y="0"/>
                </a:cubicBezTo>
                <a:close/>
                <a:moveTo>
                  <a:pt x="4488" y="0"/>
                </a:moveTo>
                <a:lnTo>
                  <a:pt x="4536" y="0"/>
                </a:lnTo>
                <a:cubicBezTo>
                  <a:pt x="4541" y="0"/>
                  <a:pt x="4544" y="4"/>
                  <a:pt x="4544" y="8"/>
                </a:cubicBezTo>
                <a:cubicBezTo>
                  <a:pt x="4544" y="13"/>
                  <a:pt x="4541" y="16"/>
                  <a:pt x="4536" y="16"/>
                </a:cubicBezTo>
                <a:lnTo>
                  <a:pt x="4488" y="16"/>
                </a:lnTo>
                <a:cubicBezTo>
                  <a:pt x="4484" y="16"/>
                  <a:pt x="4480" y="13"/>
                  <a:pt x="4480" y="8"/>
                </a:cubicBezTo>
                <a:cubicBezTo>
                  <a:pt x="4480" y="4"/>
                  <a:pt x="4484" y="0"/>
                  <a:pt x="4488" y="0"/>
                </a:cubicBezTo>
                <a:close/>
                <a:moveTo>
                  <a:pt x="4600" y="0"/>
                </a:moveTo>
                <a:lnTo>
                  <a:pt x="4648" y="0"/>
                </a:lnTo>
                <a:cubicBezTo>
                  <a:pt x="4653" y="0"/>
                  <a:pt x="4656" y="4"/>
                  <a:pt x="4656" y="8"/>
                </a:cubicBezTo>
                <a:cubicBezTo>
                  <a:pt x="4656" y="13"/>
                  <a:pt x="4653" y="16"/>
                  <a:pt x="4648" y="16"/>
                </a:cubicBezTo>
                <a:lnTo>
                  <a:pt x="4600" y="16"/>
                </a:lnTo>
                <a:cubicBezTo>
                  <a:pt x="4596" y="16"/>
                  <a:pt x="4592" y="13"/>
                  <a:pt x="4592" y="8"/>
                </a:cubicBezTo>
                <a:cubicBezTo>
                  <a:pt x="4592" y="4"/>
                  <a:pt x="4596" y="0"/>
                  <a:pt x="4600" y="0"/>
                </a:cubicBezTo>
                <a:close/>
                <a:moveTo>
                  <a:pt x="4712" y="0"/>
                </a:moveTo>
                <a:lnTo>
                  <a:pt x="4760" y="0"/>
                </a:lnTo>
                <a:cubicBezTo>
                  <a:pt x="4765" y="0"/>
                  <a:pt x="4768" y="4"/>
                  <a:pt x="4768" y="8"/>
                </a:cubicBezTo>
                <a:cubicBezTo>
                  <a:pt x="4768" y="13"/>
                  <a:pt x="4765" y="16"/>
                  <a:pt x="4760" y="16"/>
                </a:cubicBezTo>
                <a:lnTo>
                  <a:pt x="4712" y="16"/>
                </a:lnTo>
                <a:cubicBezTo>
                  <a:pt x="4708" y="16"/>
                  <a:pt x="4704" y="13"/>
                  <a:pt x="4704" y="8"/>
                </a:cubicBezTo>
                <a:cubicBezTo>
                  <a:pt x="4704" y="4"/>
                  <a:pt x="4708" y="0"/>
                  <a:pt x="4712" y="0"/>
                </a:cubicBezTo>
                <a:close/>
                <a:moveTo>
                  <a:pt x="4824" y="0"/>
                </a:moveTo>
                <a:lnTo>
                  <a:pt x="4872" y="0"/>
                </a:lnTo>
                <a:cubicBezTo>
                  <a:pt x="4877" y="0"/>
                  <a:pt x="4880" y="4"/>
                  <a:pt x="4880" y="8"/>
                </a:cubicBezTo>
                <a:cubicBezTo>
                  <a:pt x="4880" y="13"/>
                  <a:pt x="4877" y="16"/>
                  <a:pt x="4872" y="16"/>
                </a:cubicBezTo>
                <a:lnTo>
                  <a:pt x="4824" y="16"/>
                </a:lnTo>
                <a:cubicBezTo>
                  <a:pt x="4820" y="16"/>
                  <a:pt x="4816" y="13"/>
                  <a:pt x="4816" y="8"/>
                </a:cubicBezTo>
                <a:cubicBezTo>
                  <a:pt x="4816" y="4"/>
                  <a:pt x="4820" y="0"/>
                  <a:pt x="4824" y="0"/>
                </a:cubicBezTo>
                <a:close/>
                <a:moveTo>
                  <a:pt x="4936" y="0"/>
                </a:moveTo>
                <a:lnTo>
                  <a:pt x="4984" y="0"/>
                </a:lnTo>
                <a:cubicBezTo>
                  <a:pt x="4989" y="0"/>
                  <a:pt x="4992" y="4"/>
                  <a:pt x="4992" y="8"/>
                </a:cubicBezTo>
                <a:cubicBezTo>
                  <a:pt x="4992" y="13"/>
                  <a:pt x="4989" y="16"/>
                  <a:pt x="4984" y="16"/>
                </a:cubicBezTo>
                <a:lnTo>
                  <a:pt x="4936" y="16"/>
                </a:lnTo>
                <a:cubicBezTo>
                  <a:pt x="4932" y="16"/>
                  <a:pt x="4928" y="13"/>
                  <a:pt x="4928" y="8"/>
                </a:cubicBezTo>
                <a:cubicBezTo>
                  <a:pt x="4928" y="4"/>
                  <a:pt x="4932" y="0"/>
                  <a:pt x="4936" y="0"/>
                </a:cubicBezTo>
                <a:close/>
                <a:moveTo>
                  <a:pt x="5048" y="0"/>
                </a:moveTo>
                <a:lnTo>
                  <a:pt x="5096" y="0"/>
                </a:lnTo>
                <a:cubicBezTo>
                  <a:pt x="5101" y="0"/>
                  <a:pt x="5104" y="4"/>
                  <a:pt x="5104" y="8"/>
                </a:cubicBezTo>
                <a:cubicBezTo>
                  <a:pt x="5104" y="13"/>
                  <a:pt x="5101" y="16"/>
                  <a:pt x="5096" y="16"/>
                </a:cubicBezTo>
                <a:lnTo>
                  <a:pt x="5048" y="16"/>
                </a:lnTo>
                <a:cubicBezTo>
                  <a:pt x="5044" y="16"/>
                  <a:pt x="5040" y="13"/>
                  <a:pt x="5040" y="8"/>
                </a:cubicBezTo>
                <a:cubicBezTo>
                  <a:pt x="5040" y="4"/>
                  <a:pt x="5044" y="0"/>
                  <a:pt x="5048" y="0"/>
                </a:cubicBezTo>
                <a:close/>
                <a:moveTo>
                  <a:pt x="5160" y="0"/>
                </a:moveTo>
                <a:lnTo>
                  <a:pt x="5208" y="0"/>
                </a:lnTo>
                <a:cubicBezTo>
                  <a:pt x="5213" y="0"/>
                  <a:pt x="5216" y="4"/>
                  <a:pt x="5216" y="8"/>
                </a:cubicBezTo>
                <a:cubicBezTo>
                  <a:pt x="5216" y="13"/>
                  <a:pt x="5213" y="16"/>
                  <a:pt x="5208" y="16"/>
                </a:cubicBezTo>
                <a:lnTo>
                  <a:pt x="5160" y="16"/>
                </a:lnTo>
                <a:cubicBezTo>
                  <a:pt x="5156" y="16"/>
                  <a:pt x="5152" y="13"/>
                  <a:pt x="5152" y="8"/>
                </a:cubicBezTo>
                <a:cubicBezTo>
                  <a:pt x="5152" y="4"/>
                  <a:pt x="5156" y="0"/>
                  <a:pt x="5160" y="0"/>
                </a:cubicBezTo>
                <a:close/>
                <a:moveTo>
                  <a:pt x="5272" y="0"/>
                </a:moveTo>
                <a:lnTo>
                  <a:pt x="5320" y="0"/>
                </a:lnTo>
                <a:cubicBezTo>
                  <a:pt x="5325" y="0"/>
                  <a:pt x="5328" y="4"/>
                  <a:pt x="5328" y="8"/>
                </a:cubicBezTo>
                <a:cubicBezTo>
                  <a:pt x="5328" y="13"/>
                  <a:pt x="5325" y="16"/>
                  <a:pt x="5320" y="16"/>
                </a:cubicBezTo>
                <a:lnTo>
                  <a:pt x="5272" y="16"/>
                </a:lnTo>
                <a:cubicBezTo>
                  <a:pt x="5268" y="16"/>
                  <a:pt x="5264" y="13"/>
                  <a:pt x="5264" y="8"/>
                </a:cubicBezTo>
                <a:cubicBezTo>
                  <a:pt x="5264" y="4"/>
                  <a:pt x="5268" y="0"/>
                  <a:pt x="5272" y="0"/>
                </a:cubicBezTo>
                <a:close/>
                <a:moveTo>
                  <a:pt x="5384" y="0"/>
                </a:moveTo>
                <a:lnTo>
                  <a:pt x="5432" y="0"/>
                </a:lnTo>
                <a:cubicBezTo>
                  <a:pt x="5437" y="0"/>
                  <a:pt x="5440" y="4"/>
                  <a:pt x="5440" y="8"/>
                </a:cubicBezTo>
                <a:cubicBezTo>
                  <a:pt x="5440" y="13"/>
                  <a:pt x="5437" y="16"/>
                  <a:pt x="5432" y="16"/>
                </a:cubicBezTo>
                <a:lnTo>
                  <a:pt x="5384" y="16"/>
                </a:lnTo>
                <a:cubicBezTo>
                  <a:pt x="5380" y="16"/>
                  <a:pt x="5376" y="13"/>
                  <a:pt x="5376" y="8"/>
                </a:cubicBezTo>
                <a:cubicBezTo>
                  <a:pt x="5376" y="4"/>
                  <a:pt x="5380" y="0"/>
                  <a:pt x="5384" y="0"/>
                </a:cubicBezTo>
                <a:close/>
                <a:moveTo>
                  <a:pt x="5496" y="0"/>
                </a:moveTo>
                <a:lnTo>
                  <a:pt x="5544" y="0"/>
                </a:lnTo>
                <a:cubicBezTo>
                  <a:pt x="5549" y="0"/>
                  <a:pt x="5552" y="4"/>
                  <a:pt x="5552" y="8"/>
                </a:cubicBezTo>
                <a:cubicBezTo>
                  <a:pt x="5552" y="13"/>
                  <a:pt x="5549" y="16"/>
                  <a:pt x="5544" y="16"/>
                </a:cubicBezTo>
                <a:lnTo>
                  <a:pt x="5496" y="16"/>
                </a:lnTo>
                <a:cubicBezTo>
                  <a:pt x="5492" y="16"/>
                  <a:pt x="5488" y="13"/>
                  <a:pt x="5488" y="8"/>
                </a:cubicBezTo>
                <a:cubicBezTo>
                  <a:pt x="5488" y="4"/>
                  <a:pt x="5492" y="0"/>
                  <a:pt x="5496" y="0"/>
                </a:cubicBezTo>
                <a:close/>
                <a:moveTo>
                  <a:pt x="5608" y="0"/>
                </a:moveTo>
                <a:lnTo>
                  <a:pt x="5656" y="0"/>
                </a:lnTo>
                <a:cubicBezTo>
                  <a:pt x="5661" y="0"/>
                  <a:pt x="5664" y="4"/>
                  <a:pt x="5664" y="8"/>
                </a:cubicBezTo>
                <a:cubicBezTo>
                  <a:pt x="5664" y="13"/>
                  <a:pt x="5661" y="16"/>
                  <a:pt x="5656" y="16"/>
                </a:cubicBezTo>
                <a:lnTo>
                  <a:pt x="5608" y="16"/>
                </a:lnTo>
                <a:cubicBezTo>
                  <a:pt x="5604" y="16"/>
                  <a:pt x="5600" y="13"/>
                  <a:pt x="5600" y="8"/>
                </a:cubicBezTo>
                <a:cubicBezTo>
                  <a:pt x="5600" y="4"/>
                  <a:pt x="5604" y="0"/>
                  <a:pt x="5608" y="0"/>
                </a:cubicBezTo>
                <a:close/>
                <a:moveTo>
                  <a:pt x="5720" y="0"/>
                </a:moveTo>
                <a:lnTo>
                  <a:pt x="5768" y="0"/>
                </a:lnTo>
                <a:cubicBezTo>
                  <a:pt x="5773" y="0"/>
                  <a:pt x="5776" y="4"/>
                  <a:pt x="5776" y="8"/>
                </a:cubicBezTo>
                <a:cubicBezTo>
                  <a:pt x="5776" y="13"/>
                  <a:pt x="5773" y="16"/>
                  <a:pt x="5768" y="16"/>
                </a:cubicBezTo>
                <a:lnTo>
                  <a:pt x="5720" y="16"/>
                </a:lnTo>
                <a:cubicBezTo>
                  <a:pt x="5716" y="16"/>
                  <a:pt x="5712" y="13"/>
                  <a:pt x="5712" y="8"/>
                </a:cubicBezTo>
                <a:cubicBezTo>
                  <a:pt x="5712" y="4"/>
                  <a:pt x="5716" y="0"/>
                  <a:pt x="5720" y="0"/>
                </a:cubicBezTo>
                <a:close/>
                <a:moveTo>
                  <a:pt x="5832" y="0"/>
                </a:moveTo>
                <a:lnTo>
                  <a:pt x="5880" y="0"/>
                </a:lnTo>
                <a:cubicBezTo>
                  <a:pt x="5885" y="0"/>
                  <a:pt x="5888" y="4"/>
                  <a:pt x="5888" y="8"/>
                </a:cubicBezTo>
                <a:cubicBezTo>
                  <a:pt x="5888" y="13"/>
                  <a:pt x="5885" y="16"/>
                  <a:pt x="5880" y="16"/>
                </a:cubicBezTo>
                <a:lnTo>
                  <a:pt x="5832" y="16"/>
                </a:lnTo>
                <a:cubicBezTo>
                  <a:pt x="5828" y="16"/>
                  <a:pt x="5824" y="13"/>
                  <a:pt x="5824" y="8"/>
                </a:cubicBezTo>
                <a:cubicBezTo>
                  <a:pt x="5824" y="4"/>
                  <a:pt x="5828" y="0"/>
                  <a:pt x="5832" y="0"/>
                </a:cubicBezTo>
                <a:close/>
                <a:moveTo>
                  <a:pt x="5944" y="0"/>
                </a:moveTo>
                <a:lnTo>
                  <a:pt x="5992" y="0"/>
                </a:lnTo>
                <a:cubicBezTo>
                  <a:pt x="5997" y="0"/>
                  <a:pt x="6000" y="4"/>
                  <a:pt x="6000" y="8"/>
                </a:cubicBezTo>
                <a:cubicBezTo>
                  <a:pt x="6000" y="13"/>
                  <a:pt x="5997" y="16"/>
                  <a:pt x="5992" y="16"/>
                </a:cubicBezTo>
                <a:lnTo>
                  <a:pt x="5944" y="16"/>
                </a:lnTo>
                <a:cubicBezTo>
                  <a:pt x="5940" y="16"/>
                  <a:pt x="5936" y="13"/>
                  <a:pt x="5936" y="8"/>
                </a:cubicBezTo>
                <a:cubicBezTo>
                  <a:pt x="5936" y="4"/>
                  <a:pt x="5940" y="0"/>
                  <a:pt x="5944" y="0"/>
                </a:cubicBezTo>
                <a:close/>
                <a:moveTo>
                  <a:pt x="6056" y="0"/>
                </a:moveTo>
                <a:lnTo>
                  <a:pt x="6104" y="0"/>
                </a:lnTo>
                <a:cubicBezTo>
                  <a:pt x="6109" y="0"/>
                  <a:pt x="6112" y="4"/>
                  <a:pt x="6112" y="8"/>
                </a:cubicBezTo>
                <a:cubicBezTo>
                  <a:pt x="6112" y="13"/>
                  <a:pt x="6109" y="16"/>
                  <a:pt x="6104" y="16"/>
                </a:cubicBezTo>
                <a:lnTo>
                  <a:pt x="6056" y="16"/>
                </a:lnTo>
                <a:cubicBezTo>
                  <a:pt x="6052" y="16"/>
                  <a:pt x="6048" y="13"/>
                  <a:pt x="6048" y="8"/>
                </a:cubicBezTo>
                <a:cubicBezTo>
                  <a:pt x="6048" y="4"/>
                  <a:pt x="6052" y="0"/>
                  <a:pt x="6056" y="0"/>
                </a:cubicBezTo>
                <a:close/>
                <a:moveTo>
                  <a:pt x="6168" y="0"/>
                </a:moveTo>
                <a:lnTo>
                  <a:pt x="6216" y="0"/>
                </a:lnTo>
                <a:cubicBezTo>
                  <a:pt x="6221" y="0"/>
                  <a:pt x="6224" y="4"/>
                  <a:pt x="6224" y="8"/>
                </a:cubicBezTo>
                <a:cubicBezTo>
                  <a:pt x="6224" y="13"/>
                  <a:pt x="6221" y="16"/>
                  <a:pt x="6216" y="16"/>
                </a:cubicBezTo>
                <a:lnTo>
                  <a:pt x="6168" y="16"/>
                </a:lnTo>
                <a:cubicBezTo>
                  <a:pt x="6164" y="16"/>
                  <a:pt x="6160" y="13"/>
                  <a:pt x="6160" y="8"/>
                </a:cubicBezTo>
                <a:cubicBezTo>
                  <a:pt x="6160" y="4"/>
                  <a:pt x="6164" y="0"/>
                  <a:pt x="6168" y="0"/>
                </a:cubicBezTo>
                <a:close/>
                <a:moveTo>
                  <a:pt x="6280" y="0"/>
                </a:moveTo>
                <a:lnTo>
                  <a:pt x="6296" y="0"/>
                </a:lnTo>
                <a:cubicBezTo>
                  <a:pt x="6301" y="0"/>
                  <a:pt x="6304" y="4"/>
                  <a:pt x="6304" y="8"/>
                </a:cubicBezTo>
                <a:cubicBezTo>
                  <a:pt x="6304" y="13"/>
                  <a:pt x="6301" y="16"/>
                  <a:pt x="6296" y="16"/>
                </a:cubicBezTo>
                <a:lnTo>
                  <a:pt x="6280" y="16"/>
                </a:lnTo>
                <a:cubicBezTo>
                  <a:pt x="6276" y="16"/>
                  <a:pt x="6272" y="13"/>
                  <a:pt x="6272" y="8"/>
                </a:cubicBezTo>
                <a:cubicBezTo>
                  <a:pt x="6272" y="4"/>
                  <a:pt x="6276" y="0"/>
                  <a:pt x="6280" y="0"/>
                </a:cubicBezTo>
                <a:close/>
              </a:path>
            </a:pathLst>
          </a:custGeom>
          <a:solidFill>
            <a:srgbClr val="969696"/>
          </a:solidFill>
          <a:ln w="9525" cap="flat">
            <a:solidFill>
              <a:srgbClr val="96969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15"/>
          <p:cNvSpPr>
            <a:spLocks noEditPoints="1"/>
          </p:cNvSpPr>
          <p:nvPr/>
        </p:nvSpPr>
        <p:spPr bwMode="auto">
          <a:xfrm>
            <a:off x="4089501" y="3120017"/>
            <a:ext cx="4006851" cy="9525"/>
          </a:xfrm>
          <a:custGeom>
            <a:avLst/>
            <a:gdLst>
              <a:gd name="T0" fmla="*/ 8 w 6304"/>
              <a:gd name="T1" fmla="*/ 0 h 16"/>
              <a:gd name="T2" fmla="*/ 120 w 6304"/>
              <a:gd name="T3" fmla="*/ 0 h 16"/>
              <a:gd name="T4" fmla="*/ 232 w 6304"/>
              <a:gd name="T5" fmla="*/ 0 h 16"/>
              <a:gd name="T6" fmla="*/ 344 w 6304"/>
              <a:gd name="T7" fmla="*/ 0 h 16"/>
              <a:gd name="T8" fmla="*/ 456 w 6304"/>
              <a:gd name="T9" fmla="*/ 0 h 16"/>
              <a:gd name="T10" fmla="*/ 568 w 6304"/>
              <a:gd name="T11" fmla="*/ 0 h 16"/>
              <a:gd name="T12" fmla="*/ 680 w 6304"/>
              <a:gd name="T13" fmla="*/ 0 h 16"/>
              <a:gd name="T14" fmla="*/ 792 w 6304"/>
              <a:gd name="T15" fmla="*/ 0 h 16"/>
              <a:gd name="T16" fmla="*/ 904 w 6304"/>
              <a:gd name="T17" fmla="*/ 0 h 16"/>
              <a:gd name="T18" fmla="*/ 1016 w 6304"/>
              <a:gd name="T19" fmla="*/ 0 h 16"/>
              <a:gd name="T20" fmla="*/ 1128 w 6304"/>
              <a:gd name="T21" fmla="*/ 0 h 16"/>
              <a:gd name="T22" fmla="*/ 1240 w 6304"/>
              <a:gd name="T23" fmla="*/ 0 h 16"/>
              <a:gd name="T24" fmla="*/ 1352 w 6304"/>
              <a:gd name="T25" fmla="*/ 0 h 16"/>
              <a:gd name="T26" fmla="*/ 1464 w 6304"/>
              <a:gd name="T27" fmla="*/ 0 h 16"/>
              <a:gd name="T28" fmla="*/ 1576 w 6304"/>
              <a:gd name="T29" fmla="*/ 0 h 16"/>
              <a:gd name="T30" fmla="*/ 1688 w 6304"/>
              <a:gd name="T31" fmla="*/ 0 h 16"/>
              <a:gd name="T32" fmla="*/ 1800 w 6304"/>
              <a:gd name="T33" fmla="*/ 0 h 16"/>
              <a:gd name="T34" fmla="*/ 1912 w 6304"/>
              <a:gd name="T35" fmla="*/ 0 h 16"/>
              <a:gd name="T36" fmla="*/ 2024 w 6304"/>
              <a:gd name="T37" fmla="*/ 0 h 16"/>
              <a:gd name="T38" fmla="*/ 2136 w 6304"/>
              <a:gd name="T39" fmla="*/ 0 h 16"/>
              <a:gd name="T40" fmla="*/ 2248 w 6304"/>
              <a:gd name="T41" fmla="*/ 0 h 16"/>
              <a:gd name="T42" fmla="*/ 2360 w 6304"/>
              <a:gd name="T43" fmla="*/ 0 h 16"/>
              <a:gd name="T44" fmla="*/ 2472 w 6304"/>
              <a:gd name="T45" fmla="*/ 0 h 16"/>
              <a:gd name="T46" fmla="*/ 2584 w 6304"/>
              <a:gd name="T47" fmla="*/ 0 h 16"/>
              <a:gd name="T48" fmla="*/ 2696 w 6304"/>
              <a:gd name="T49" fmla="*/ 0 h 16"/>
              <a:gd name="T50" fmla="*/ 2808 w 6304"/>
              <a:gd name="T51" fmla="*/ 0 h 16"/>
              <a:gd name="T52" fmla="*/ 2920 w 6304"/>
              <a:gd name="T53" fmla="*/ 0 h 16"/>
              <a:gd name="T54" fmla="*/ 3032 w 6304"/>
              <a:gd name="T55" fmla="*/ 0 h 16"/>
              <a:gd name="T56" fmla="*/ 3144 w 6304"/>
              <a:gd name="T57" fmla="*/ 0 h 16"/>
              <a:gd name="T58" fmla="*/ 3256 w 6304"/>
              <a:gd name="T59" fmla="*/ 0 h 16"/>
              <a:gd name="T60" fmla="*/ 3368 w 6304"/>
              <a:gd name="T61" fmla="*/ 0 h 16"/>
              <a:gd name="T62" fmla="*/ 3480 w 6304"/>
              <a:gd name="T63" fmla="*/ 0 h 16"/>
              <a:gd name="T64" fmla="*/ 3592 w 6304"/>
              <a:gd name="T65" fmla="*/ 0 h 16"/>
              <a:gd name="T66" fmla="*/ 3704 w 6304"/>
              <a:gd name="T67" fmla="*/ 0 h 16"/>
              <a:gd name="T68" fmla="*/ 3816 w 6304"/>
              <a:gd name="T69" fmla="*/ 0 h 16"/>
              <a:gd name="T70" fmla="*/ 3928 w 6304"/>
              <a:gd name="T71" fmla="*/ 0 h 16"/>
              <a:gd name="T72" fmla="*/ 4040 w 6304"/>
              <a:gd name="T73" fmla="*/ 0 h 16"/>
              <a:gd name="T74" fmla="*/ 4152 w 6304"/>
              <a:gd name="T75" fmla="*/ 0 h 16"/>
              <a:gd name="T76" fmla="*/ 4264 w 6304"/>
              <a:gd name="T77" fmla="*/ 0 h 16"/>
              <a:gd name="T78" fmla="*/ 4376 w 6304"/>
              <a:gd name="T79" fmla="*/ 0 h 16"/>
              <a:gd name="T80" fmla="*/ 4488 w 6304"/>
              <a:gd name="T81" fmla="*/ 0 h 16"/>
              <a:gd name="T82" fmla="*/ 4600 w 6304"/>
              <a:gd name="T83" fmla="*/ 0 h 16"/>
              <a:gd name="T84" fmla="*/ 4712 w 6304"/>
              <a:gd name="T85" fmla="*/ 0 h 16"/>
              <a:gd name="T86" fmla="*/ 4824 w 6304"/>
              <a:gd name="T87" fmla="*/ 0 h 16"/>
              <a:gd name="T88" fmla="*/ 4936 w 6304"/>
              <a:gd name="T89" fmla="*/ 0 h 16"/>
              <a:gd name="T90" fmla="*/ 5048 w 6304"/>
              <a:gd name="T91" fmla="*/ 0 h 16"/>
              <a:gd name="T92" fmla="*/ 5160 w 6304"/>
              <a:gd name="T93" fmla="*/ 0 h 16"/>
              <a:gd name="T94" fmla="*/ 5272 w 6304"/>
              <a:gd name="T95" fmla="*/ 0 h 16"/>
              <a:gd name="T96" fmla="*/ 5384 w 6304"/>
              <a:gd name="T97" fmla="*/ 0 h 16"/>
              <a:gd name="T98" fmla="*/ 5496 w 6304"/>
              <a:gd name="T99" fmla="*/ 0 h 16"/>
              <a:gd name="T100" fmla="*/ 5608 w 6304"/>
              <a:gd name="T101" fmla="*/ 0 h 16"/>
              <a:gd name="T102" fmla="*/ 5720 w 6304"/>
              <a:gd name="T103" fmla="*/ 0 h 16"/>
              <a:gd name="T104" fmla="*/ 5832 w 6304"/>
              <a:gd name="T105" fmla="*/ 0 h 16"/>
              <a:gd name="T106" fmla="*/ 5944 w 6304"/>
              <a:gd name="T107" fmla="*/ 0 h 16"/>
              <a:gd name="T108" fmla="*/ 6056 w 6304"/>
              <a:gd name="T109" fmla="*/ 0 h 16"/>
              <a:gd name="T110" fmla="*/ 6168 w 6304"/>
              <a:gd name="T111" fmla="*/ 0 h 16"/>
              <a:gd name="T112" fmla="*/ 6280 w 6304"/>
              <a:gd name="T1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04" h="16">
                <a:moveTo>
                  <a:pt x="8" y="0"/>
                </a:moveTo>
                <a:lnTo>
                  <a:pt x="56" y="0"/>
                </a:lnTo>
                <a:cubicBezTo>
                  <a:pt x="61" y="0"/>
                  <a:pt x="64" y="4"/>
                  <a:pt x="64" y="8"/>
                </a:cubicBezTo>
                <a:cubicBezTo>
                  <a:pt x="64" y="13"/>
                  <a:pt x="61" y="16"/>
                  <a:pt x="56" y="16"/>
                </a:cubicBezTo>
                <a:lnTo>
                  <a:pt x="8" y="16"/>
                </a:lnTo>
                <a:cubicBezTo>
                  <a:pt x="4" y="16"/>
                  <a:pt x="0" y="13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20" y="0"/>
                </a:moveTo>
                <a:lnTo>
                  <a:pt x="168" y="0"/>
                </a:lnTo>
                <a:cubicBezTo>
                  <a:pt x="173" y="0"/>
                  <a:pt x="176" y="4"/>
                  <a:pt x="176" y="8"/>
                </a:cubicBezTo>
                <a:cubicBezTo>
                  <a:pt x="176" y="13"/>
                  <a:pt x="173" y="16"/>
                  <a:pt x="168" y="16"/>
                </a:cubicBezTo>
                <a:lnTo>
                  <a:pt x="120" y="16"/>
                </a:lnTo>
                <a:cubicBezTo>
                  <a:pt x="116" y="16"/>
                  <a:pt x="112" y="13"/>
                  <a:pt x="112" y="8"/>
                </a:cubicBezTo>
                <a:cubicBezTo>
                  <a:pt x="112" y="4"/>
                  <a:pt x="116" y="0"/>
                  <a:pt x="120" y="0"/>
                </a:cubicBezTo>
                <a:close/>
                <a:moveTo>
                  <a:pt x="232" y="0"/>
                </a:moveTo>
                <a:lnTo>
                  <a:pt x="280" y="0"/>
                </a:lnTo>
                <a:cubicBezTo>
                  <a:pt x="285" y="0"/>
                  <a:pt x="288" y="4"/>
                  <a:pt x="288" y="8"/>
                </a:cubicBezTo>
                <a:cubicBezTo>
                  <a:pt x="288" y="13"/>
                  <a:pt x="285" y="16"/>
                  <a:pt x="280" y="16"/>
                </a:cubicBezTo>
                <a:lnTo>
                  <a:pt x="232" y="16"/>
                </a:lnTo>
                <a:cubicBezTo>
                  <a:pt x="228" y="16"/>
                  <a:pt x="224" y="13"/>
                  <a:pt x="224" y="8"/>
                </a:cubicBezTo>
                <a:cubicBezTo>
                  <a:pt x="224" y="4"/>
                  <a:pt x="228" y="0"/>
                  <a:pt x="232" y="0"/>
                </a:cubicBezTo>
                <a:close/>
                <a:moveTo>
                  <a:pt x="344" y="0"/>
                </a:moveTo>
                <a:lnTo>
                  <a:pt x="392" y="0"/>
                </a:lnTo>
                <a:cubicBezTo>
                  <a:pt x="397" y="0"/>
                  <a:pt x="400" y="4"/>
                  <a:pt x="400" y="8"/>
                </a:cubicBezTo>
                <a:cubicBezTo>
                  <a:pt x="400" y="13"/>
                  <a:pt x="397" y="16"/>
                  <a:pt x="392" y="16"/>
                </a:cubicBezTo>
                <a:lnTo>
                  <a:pt x="344" y="16"/>
                </a:lnTo>
                <a:cubicBezTo>
                  <a:pt x="340" y="16"/>
                  <a:pt x="336" y="13"/>
                  <a:pt x="336" y="8"/>
                </a:cubicBezTo>
                <a:cubicBezTo>
                  <a:pt x="336" y="4"/>
                  <a:pt x="340" y="0"/>
                  <a:pt x="344" y="0"/>
                </a:cubicBezTo>
                <a:close/>
                <a:moveTo>
                  <a:pt x="456" y="0"/>
                </a:moveTo>
                <a:lnTo>
                  <a:pt x="504" y="0"/>
                </a:lnTo>
                <a:cubicBezTo>
                  <a:pt x="509" y="0"/>
                  <a:pt x="512" y="4"/>
                  <a:pt x="512" y="8"/>
                </a:cubicBezTo>
                <a:cubicBezTo>
                  <a:pt x="512" y="13"/>
                  <a:pt x="509" y="16"/>
                  <a:pt x="504" y="16"/>
                </a:cubicBezTo>
                <a:lnTo>
                  <a:pt x="456" y="16"/>
                </a:lnTo>
                <a:cubicBezTo>
                  <a:pt x="452" y="16"/>
                  <a:pt x="448" y="13"/>
                  <a:pt x="448" y="8"/>
                </a:cubicBezTo>
                <a:cubicBezTo>
                  <a:pt x="448" y="4"/>
                  <a:pt x="452" y="0"/>
                  <a:pt x="456" y="0"/>
                </a:cubicBezTo>
                <a:close/>
                <a:moveTo>
                  <a:pt x="568" y="0"/>
                </a:moveTo>
                <a:lnTo>
                  <a:pt x="616" y="0"/>
                </a:lnTo>
                <a:cubicBezTo>
                  <a:pt x="621" y="0"/>
                  <a:pt x="624" y="4"/>
                  <a:pt x="624" y="8"/>
                </a:cubicBezTo>
                <a:cubicBezTo>
                  <a:pt x="624" y="13"/>
                  <a:pt x="621" y="16"/>
                  <a:pt x="616" y="16"/>
                </a:cubicBezTo>
                <a:lnTo>
                  <a:pt x="568" y="16"/>
                </a:lnTo>
                <a:cubicBezTo>
                  <a:pt x="564" y="16"/>
                  <a:pt x="560" y="13"/>
                  <a:pt x="560" y="8"/>
                </a:cubicBezTo>
                <a:cubicBezTo>
                  <a:pt x="560" y="4"/>
                  <a:pt x="564" y="0"/>
                  <a:pt x="568" y="0"/>
                </a:cubicBezTo>
                <a:close/>
                <a:moveTo>
                  <a:pt x="680" y="0"/>
                </a:moveTo>
                <a:lnTo>
                  <a:pt x="728" y="0"/>
                </a:lnTo>
                <a:cubicBezTo>
                  <a:pt x="733" y="0"/>
                  <a:pt x="736" y="4"/>
                  <a:pt x="736" y="8"/>
                </a:cubicBezTo>
                <a:cubicBezTo>
                  <a:pt x="736" y="13"/>
                  <a:pt x="733" y="16"/>
                  <a:pt x="728" y="16"/>
                </a:cubicBezTo>
                <a:lnTo>
                  <a:pt x="680" y="16"/>
                </a:lnTo>
                <a:cubicBezTo>
                  <a:pt x="676" y="16"/>
                  <a:pt x="672" y="13"/>
                  <a:pt x="672" y="8"/>
                </a:cubicBezTo>
                <a:cubicBezTo>
                  <a:pt x="672" y="4"/>
                  <a:pt x="676" y="0"/>
                  <a:pt x="680" y="0"/>
                </a:cubicBezTo>
                <a:close/>
                <a:moveTo>
                  <a:pt x="792" y="0"/>
                </a:moveTo>
                <a:lnTo>
                  <a:pt x="840" y="0"/>
                </a:lnTo>
                <a:cubicBezTo>
                  <a:pt x="845" y="0"/>
                  <a:pt x="848" y="4"/>
                  <a:pt x="848" y="8"/>
                </a:cubicBezTo>
                <a:cubicBezTo>
                  <a:pt x="848" y="13"/>
                  <a:pt x="845" y="16"/>
                  <a:pt x="840" y="16"/>
                </a:cubicBezTo>
                <a:lnTo>
                  <a:pt x="792" y="16"/>
                </a:lnTo>
                <a:cubicBezTo>
                  <a:pt x="788" y="16"/>
                  <a:pt x="784" y="13"/>
                  <a:pt x="784" y="8"/>
                </a:cubicBezTo>
                <a:cubicBezTo>
                  <a:pt x="784" y="4"/>
                  <a:pt x="788" y="0"/>
                  <a:pt x="792" y="0"/>
                </a:cubicBezTo>
                <a:close/>
                <a:moveTo>
                  <a:pt x="904" y="0"/>
                </a:moveTo>
                <a:lnTo>
                  <a:pt x="952" y="0"/>
                </a:lnTo>
                <a:cubicBezTo>
                  <a:pt x="957" y="0"/>
                  <a:pt x="960" y="4"/>
                  <a:pt x="960" y="8"/>
                </a:cubicBezTo>
                <a:cubicBezTo>
                  <a:pt x="960" y="13"/>
                  <a:pt x="957" y="16"/>
                  <a:pt x="952" y="16"/>
                </a:cubicBezTo>
                <a:lnTo>
                  <a:pt x="904" y="16"/>
                </a:lnTo>
                <a:cubicBezTo>
                  <a:pt x="900" y="16"/>
                  <a:pt x="896" y="13"/>
                  <a:pt x="896" y="8"/>
                </a:cubicBezTo>
                <a:cubicBezTo>
                  <a:pt x="896" y="4"/>
                  <a:pt x="900" y="0"/>
                  <a:pt x="904" y="0"/>
                </a:cubicBezTo>
                <a:close/>
                <a:moveTo>
                  <a:pt x="1016" y="0"/>
                </a:moveTo>
                <a:lnTo>
                  <a:pt x="1064" y="0"/>
                </a:lnTo>
                <a:cubicBezTo>
                  <a:pt x="1069" y="0"/>
                  <a:pt x="1072" y="4"/>
                  <a:pt x="1072" y="8"/>
                </a:cubicBezTo>
                <a:cubicBezTo>
                  <a:pt x="1072" y="13"/>
                  <a:pt x="1069" y="16"/>
                  <a:pt x="1064" y="16"/>
                </a:cubicBezTo>
                <a:lnTo>
                  <a:pt x="1016" y="16"/>
                </a:lnTo>
                <a:cubicBezTo>
                  <a:pt x="1012" y="16"/>
                  <a:pt x="1008" y="13"/>
                  <a:pt x="1008" y="8"/>
                </a:cubicBezTo>
                <a:cubicBezTo>
                  <a:pt x="1008" y="4"/>
                  <a:pt x="1012" y="0"/>
                  <a:pt x="1016" y="0"/>
                </a:cubicBezTo>
                <a:close/>
                <a:moveTo>
                  <a:pt x="1128" y="0"/>
                </a:moveTo>
                <a:lnTo>
                  <a:pt x="1176" y="0"/>
                </a:lnTo>
                <a:cubicBezTo>
                  <a:pt x="1181" y="0"/>
                  <a:pt x="1184" y="4"/>
                  <a:pt x="1184" y="8"/>
                </a:cubicBezTo>
                <a:cubicBezTo>
                  <a:pt x="1184" y="13"/>
                  <a:pt x="1181" y="16"/>
                  <a:pt x="1176" y="16"/>
                </a:cubicBezTo>
                <a:lnTo>
                  <a:pt x="1128" y="16"/>
                </a:lnTo>
                <a:cubicBezTo>
                  <a:pt x="1124" y="16"/>
                  <a:pt x="1120" y="13"/>
                  <a:pt x="1120" y="8"/>
                </a:cubicBezTo>
                <a:cubicBezTo>
                  <a:pt x="1120" y="4"/>
                  <a:pt x="1124" y="0"/>
                  <a:pt x="1128" y="0"/>
                </a:cubicBezTo>
                <a:close/>
                <a:moveTo>
                  <a:pt x="1240" y="0"/>
                </a:moveTo>
                <a:lnTo>
                  <a:pt x="1288" y="0"/>
                </a:lnTo>
                <a:cubicBezTo>
                  <a:pt x="1293" y="0"/>
                  <a:pt x="1296" y="4"/>
                  <a:pt x="1296" y="8"/>
                </a:cubicBezTo>
                <a:cubicBezTo>
                  <a:pt x="1296" y="13"/>
                  <a:pt x="1293" y="16"/>
                  <a:pt x="1288" y="16"/>
                </a:cubicBezTo>
                <a:lnTo>
                  <a:pt x="1240" y="16"/>
                </a:lnTo>
                <a:cubicBezTo>
                  <a:pt x="1236" y="16"/>
                  <a:pt x="1232" y="13"/>
                  <a:pt x="1232" y="8"/>
                </a:cubicBezTo>
                <a:cubicBezTo>
                  <a:pt x="1232" y="4"/>
                  <a:pt x="1236" y="0"/>
                  <a:pt x="1240" y="0"/>
                </a:cubicBezTo>
                <a:close/>
                <a:moveTo>
                  <a:pt x="1352" y="0"/>
                </a:moveTo>
                <a:lnTo>
                  <a:pt x="1400" y="0"/>
                </a:lnTo>
                <a:cubicBezTo>
                  <a:pt x="1405" y="0"/>
                  <a:pt x="1408" y="4"/>
                  <a:pt x="1408" y="8"/>
                </a:cubicBezTo>
                <a:cubicBezTo>
                  <a:pt x="1408" y="13"/>
                  <a:pt x="1405" y="16"/>
                  <a:pt x="1400" y="16"/>
                </a:cubicBezTo>
                <a:lnTo>
                  <a:pt x="1352" y="16"/>
                </a:lnTo>
                <a:cubicBezTo>
                  <a:pt x="1348" y="16"/>
                  <a:pt x="1344" y="13"/>
                  <a:pt x="1344" y="8"/>
                </a:cubicBezTo>
                <a:cubicBezTo>
                  <a:pt x="1344" y="4"/>
                  <a:pt x="1348" y="0"/>
                  <a:pt x="1352" y="0"/>
                </a:cubicBezTo>
                <a:close/>
                <a:moveTo>
                  <a:pt x="1464" y="0"/>
                </a:moveTo>
                <a:lnTo>
                  <a:pt x="1512" y="0"/>
                </a:lnTo>
                <a:cubicBezTo>
                  <a:pt x="1517" y="0"/>
                  <a:pt x="1520" y="4"/>
                  <a:pt x="1520" y="8"/>
                </a:cubicBezTo>
                <a:cubicBezTo>
                  <a:pt x="1520" y="13"/>
                  <a:pt x="1517" y="16"/>
                  <a:pt x="1512" y="16"/>
                </a:cubicBezTo>
                <a:lnTo>
                  <a:pt x="1464" y="16"/>
                </a:lnTo>
                <a:cubicBezTo>
                  <a:pt x="1460" y="16"/>
                  <a:pt x="1456" y="13"/>
                  <a:pt x="1456" y="8"/>
                </a:cubicBezTo>
                <a:cubicBezTo>
                  <a:pt x="1456" y="4"/>
                  <a:pt x="1460" y="0"/>
                  <a:pt x="1464" y="0"/>
                </a:cubicBezTo>
                <a:close/>
                <a:moveTo>
                  <a:pt x="1576" y="0"/>
                </a:moveTo>
                <a:lnTo>
                  <a:pt x="1624" y="0"/>
                </a:lnTo>
                <a:cubicBezTo>
                  <a:pt x="1629" y="0"/>
                  <a:pt x="1632" y="4"/>
                  <a:pt x="1632" y="8"/>
                </a:cubicBezTo>
                <a:cubicBezTo>
                  <a:pt x="1632" y="13"/>
                  <a:pt x="1629" y="16"/>
                  <a:pt x="1624" y="16"/>
                </a:cubicBezTo>
                <a:lnTo>
                  <a:pt x="1576" y="16"/>
                </a:lnTo>
                <a:cubicBezTo>
                  <a:pt x="1572" y="16"/>
                  <a:pt x="1568" y="13"/>
                  <a:pt x="1568" y="8"/>
                </a:cubicBezTo>
                <a:cubicBezTo>
                  <a:pt x="1568" y="4"/>
                  <a:pt x="1572" y="0"/>
                  <a:pt x="1576" y="0"/>
                </a:cubicBezTo>
                <a:close/>
                <a:moveTo>
                  <a:pt x="1688" y="0"/>
                </a:moveTo>
                <a:lnTo>
                  <a:pt x="1736" y="0"/>
                </a:lnTo>
                <a:cubicBezTo>
                  <a:pt x="1741" y="0"/>
                  <a:pt x="1744" y="4"/>
                  <a:pt x="1744" y="8"/>
                </a:cubicBezTo>
                <a:cubicBezTo>
                  <a:pt x="1744" y="13"/>
                  <a:pt x="1741" y="16"/>
                  <a:pt x="1736" y="16"/>
                </a:cubicBezTo>
                <a:lnTo>
                  <a:pt x="1688" y="16"/>
                </a:lnTo>
                <a:cubicBezTo>
                  <a:pt x="1684" y="16"/>
                  <a:pt x="1680" y="13"/>
                  <a:pt x="1680" y="8"/>
                </a:cubicBezTo>
                <a:cubicBezTo>
                  <a:pt x="1680" y="4"/>
                  <a:pt x="1684" y="0"/>
                  <a:pt x="1688" y="0"/>
                </a:cubicBezTo>
                <a:close/>
                <a:moveTo>
                  <a:pt x="1800" y="0"/>
                </a:moveTo>
                <a:lnTo>
                  <a:pt x="1848" y="0"/>
                </a:lnTo>
                <a:cubicBezTo>
                  <a:pt x="1853" y="0"/>
                  <a:pt x="1856" y="4"/>
                  <a:pt x="1856" y="8"/>
                </a:cubicBezTo>
                <a:cubicBezTo>
                  <a:pt x="1856" y="13"/>
                  <a:pt x="1853" y="16"/>
                  <a:pt x="1848" y="16"/>
                </a:cubicBezTo>
                <a:lnTo>
                  <a:pt x="1800" y="16"/>
                </a:lnTo>
                <a:cubicBezTo>
                  <a:pt x="1796" y="16"/>
                  <a:pt x="1792" y="13"/>
                  <a:pt x="1792" y="8"/>
                </a:cubicBezTo>
                <a:cubicBezTo>
                  <a:pt x="1792" y="4"/>
                  <a:pt x="1796" y="0"/>
                  <a:pt x="1800" y="0"/>
                </a:cubicBezTo>
                <a:close/>
                <a:moveTo>
                  <a:pt x="1912" y="0"/>
                </a:moveTo>
                <a:lnTo>
                  <a:pt x="1960" y="0"/>
                </a:lnTo>
                <a:cubicBezTo>
                  <a:pt x="1965" y="0"/>
                  <a:pt x="1968" y="4"/>
                  <a:pt x="1968" y="8"/>
                </a:cubicBezTo>
                <a:cubicBezTo>
                  <a:pt x="1968" y="13"/>
                  <a:pt x="1965" y="16"/>
                  <a:pt x="1960" y="16"/>
                </a:cubicBezTo>
                <a:lnTo>
                  <a:pt x="1912" y="16"/>
                </a:lnTo>
                <a:cubicBezTo>
                  <a:pt x="1908" y="16"/>
                  <a:pt x="1904" y="13"/>
                  <a:pt x="1904" y="8"/>
                </a:cubicBezTo>
                <a:cubicBezTo>
                  <a:pt x="1904" y="4"/>
                  <a:pt x="1908" y="0"/>
                  <a:pt x="1912" y="0"/>
                </a:cubicBezTo>
                <a:close/>
                <a:moveTo>
                  <a:pt x="2024" y="0"/>
                </a:moveTo>
                <a:lnTo>
                  <a:pt x="2072" y="0"/>
                </a:lnTo>
                <a:cubicBezTo>
                  <a:pt x="2077" y="0"/>
                  <a:pt x="2080" y="4"/>
                  <a:pt x="2080" y="8"/>
                </a:cubicBezTo>
                <a:cubicBezTo>
                  <a:pt x="2080" y="13"/>
                  <a:pt x="2077" y="16"/>
                  <a:pt x="2072" y="16"/>
                </a:cubicBezTo>
                <a:lnTo>
                  <a:pt x="2024" y="16"/>
                </a:lnTo>
                <a:cubicBezTo>
                  <a:pt x="2020" y="16"/>
                  <a:pt x="2016" y="13"/>
                  <a:pt x="2016" y="8"/>
                </a:cubicBezTo>
                <a:cubicBezTo>
                  <a:pt x="2016" y="4"/>
                  <a:pt x="2020" y="0"/>
                  <a:pt x="2024" y="0"/>
                </a:cubicBezTo>
                <a:close/>
                <a:moveTo>
                  <a:pt x="2136" y="0"/>
                </a:moveTo>
                <a:lnTo>
                  <a:pt x="2184" y="0"/>
                </a:lnTo>
                <a:cubicBezTo>
                  <a:pt x="2189" y="0"/>
                  <a:pt x="2192" y="4"/>
                  <a:pt x="2192" y="8"/>
                </a:cubicBezTo>
                <a:cubicBezTo>
                  <a:pt x="2192" y="13"/>
                  <a:pt x="2189" y="16"/>
                  <a:pt x="2184" y="16"/>
                </a:cubicBezTo>
                <a:lnTo>
                  <a:pt x="2136" y="16"/>
                </a:lnTo>
                <a:cubicBezTo>
                  <a:pt x="2132" y="16"/>
                  <a:pt x="2128" y="13"/>
                  <a:pt x="2128" y="8"/>
                </a:cubicBezTo>
                <a:cubicBezTo>
                  <a:pt x="2128" y="4"/>
                  <a:pt x="2132" y="0"/>
                  <a:pt x="2136" y="0"/>
                </a:cubicBezTo>
                <a:close/>
                <a:moveTo>
                  <a:pt x="2248" y="0"/>
                </a:moveTo>
                <a:lnTo>
                  <a:pt x="2296" y="0"/>
                </a:lnTo>
                <a:cubicBezTo>
                  <a:pt x="2301" y="0"/>
                  <a:pt x="2304" y="4"/>
                  <a:pt x="2304" y="8"/>
                </a:cubicBezTo>
                <a:cubicBezTo>
                  <a:pt x="2304" y="13"/>
                  <a:pt x="2301" y="16"/>
                  <a:pt x="2296" y="16"/>
                </a:cubicBezTo>
                <a:lnTo>
                  <a:pt x="2248" y="16"/>
                </a:lnTo>
                <a:cubicBezTo>
                  <a:pt x="2244" y="16"/>
                  <a:pt x="2240" y="13"/>
                  <a:pt x="2240" y="8"/>
                </a:cubicBezTo>
                <a:cubicBezTo>
                  <a:pt x="2240" y="4"/>
                  <a:pt x="2244" y="0"/>
                  <a:pt x="2248" y="0"/>
                </a:cubicBezTo>
                <a:close/>
                <a:moveTo>
                  <a:pt x="2360" y="0"/>
                </a:moveTo>
                <a:lnTo>
                  <a:pt x="2408" y="0"/>
                </a:lnTo>
                <a:cubicBezTo>
                  <a:pt x="2413" y="0"/>
                  <a:pt x="2416" y="4"/>
                  <a:pt x="2416" y="8"/>
                </a:cubicBezTo>
                <a:cubicBezTo>
                  <a:pt x="2416" y="13"/>
                  <a:pt x="2413" y="16"/>
                  <a:pt x="2408" y="16"/>
                </a:cubicBezTo>
                <a:lnTo>
                  <a:pt x="2360" y="16"/>
                </a:lnTo>
                <a:cubicBezTo>
                  <a:pt x="2356" y="16"/>
                  <a:pt x="2352" y="13"/>
                  <a:pt x="2352" y="8"/>
                </a:cubicBezTo>
                <a:cubicBezTo>
                  <a:pt x="2352" y="4"/>
                  <a:pt x="2356" y="0"/>
                  <a:pt x="2360" y="0"/>
                </a:cubicBezTo>
                <a:close/>
                <a:moveTo>
                  <a:pt x="2472" y="0"/>
                </a:moveTo>
                <a:lnTo>
                  <a:pt x="2520" y="0"/>
                </a:lnTo>
                <a:cubicBezTo>
                  <a:pt x="2525" y="0"/>
                  <a:pt x="2528" y="4"/>
                  <a:pt x="2528" y="8"/>
                </a:cubicBezTo>
                <a:cubicBezTo>
                  <a:pt x="2528" y="13"/>
                  <a:pt x="2525" y="16"/>
                  <a:pt x="2520" y="16"/>
                </a:cubicBezTo>
                <a:lnTo>
                  <a:pt x="2472" y="16"/>
                </a:lnTo>
                <a:cubicBezTo>
                  <a:pt x="2468" y="16"/>
                  <a:pt x="2464" y="13"/>
                  <a:pt x="2464" y="8"/>
                </a:cubicBezTo>
                <a:cubicBezTo>
                  <a:pt x="2464" y="4"/>
                  <a:pt x="2468" y="0"/>
                  <a:pt x="2472" y="0"/>
                </a:cubicBezTo>
                <a:close/>
                <a:moveTo>
                  <a:pt x="2584" y="0"/>
                </a:moveTo>
                <a:lnTo>
                  <a:pt x="2632" y="0"/>
                </a:lnTo>
                <a:cubicBezTo>
                  <a:pt x="2637" y="0"/>
                  <a:pt x="2640" y="4"/>
                  <a:pt x="2640" y="8"/>
                </a:cubicBezTo>
                <a:cubicBezTo>
                  <a:pt x="2640" y="13"/>
                  <a:pt x="2637" y="16"/>
                  <a:pt x="2632" y="16"/>
                </a:cubicBezTo>
                <a:lnTo>
                  <a:pt x="2584" y="16"/>
                </a:lnTo>
                <a:cubicBezTo>
                  <a:pt x="2580" y="16"/>
                  <a:pt x="2576" y="13"/>
                  <a:pt x="2576" y="8"/>
                </a:cubicBezTo>
                <a:cubicBezTo>
                  <a:pt x="2576" y="4"/>
                  <a:pt x="2580" y="0"/>
                  <a:pt x="2584" y="0"/>
                </a:cubicBezTo>
                <a:close/>
                <a:moveTo>
                  <a:pt x="2696" y="0"/>
                </a:moveTo>
                <a:lnTo>
                  <a:pt x="2744" y="0"/>
                </a:lnTo>
                <a:cubicBezTo>
                  <a:pt x="2749" y="0"/>
                  <a:pt x="2752" y="4"/>
                  <a:pt x="2752" y="8"/>
                </a:cubicBezTo>
                <a:cubicBezTo>
                  <a:pt x="2752" y="13"/>
                  <a:pt x="2749" y="16"/>
                  <a:pt x="2744" y="16"/>
                </a:cubicBezTo>
                <a:lnTo>
                  <a:pt x="2696" y="16"/>
                </a:lnTo>
                <a:cubicBezTo>
                  <a:pt x="2692" y="16"/>
                  <a:pt x="2688" y="13"/>
                  <a:pt x="2688" y="8"/>
                </a:cubicBezTo>
                <a:cubicBezTo>
                  <a:pt x="2688" y="4"/>
                  <a:pt x="2692" y="0"/>
                  <a:pt x="2696" y="0"/>
                </a:cubicBezTo>
                <a:close/>
                <a:moveTo>
                  <a:pt x="2808" y="0"/>
                </a:moveTo>
                <a:lnTo>
                  <a:pt x="2856" y="0"/>
                </a:lnTo>
                <a:cubicBezTo>
                  <a:pt x="2861" y="0"/>
                  <a:pt x="2864" y="4"/>
                  <a:pt x="2864" y="8"/>
                </a:cubicBezTo>
                <a:cubicBezTo>
                  <a:pt x="2864" y="13"/>
                  <a:pt x="2861" y="16"/>
                  <a:pt x="2856" y="16"/>
                </a:cubicBezTo>
                <a:lnTo>
                  <a:pt x="2808" y="16"/>
                </a:lnTo>
                <a:cubicBezTo>
                  <a:pt x="2804" y="16"/>
                  <a:pt x="2800" y="13"/>
                  <a:pt x="2800" y="8"/>
                </a:cubicBezTo>
                <a:cubicBezTo>
                  <a:pt x="2800" y="4"/>
                  <a:pt x="2804" y="0"/>
                  <a:pt x="2808" y="0"/>
                </a:cubicBezTo>
                <a:close/>
                <a:moveTo>
                  <a:pt x="2920" y="0"/>
                </a:moveTo>
                <a:lnTo>
                  <a:pt x="2968" y="0"/>
                </a:lnTo>
                <a:cubicBezTo>
                  <a:pt x="2973" y="0"/>
                  <a:pt x="2976" y="4"/>
                  <a:pt x="2976" y="8"/>
                </a:cubicBezTo>
                <a:cubicBezTo>
                  <a:pt x="2976" y="13"/>
                  <a:pt x="2973" y="16"/>
                  <a:pt x="2968" y="16"/>
                </a:cubicBezTo>
                <a:lnTo>
                  <a:pt x="2920" y="16"/>
                </a:lnTo>
                <a:cubicBezTo>
                  <a:pt x="2916" y="16"/>
                  <a:pt x="2912" y="13"/>
                  <a:pt x="2912" y="8"/>
                </a:cubicBezTo>
                <a:cubicBezTo>
                  <a:pt x="2912" y="4"/>
                  <a:pt x="2916" y="0"/>
                  <a:pt x="2920" y="0"/>
                </a:cubicBezTo>
                <a:close/>
                <a:moveTo>
                  <a:pt x="3032" y="0"/>
                </a:moveTo>
                <a:lnTo>
                  <a:pt x="3080" y="0"/>
                </a:lnTo>
                <a:cubicBezTo>
                  <a:pt x="3085" y="0"/>
                  <a:pt x="3088" y="4"/>
                  <a:pt x="3088" y="8"/>
                </a:cubicBezTo>
                <a:cubicBezTo>
                  <a:pt x="3088" y="13"/>
                  <a:pt x="3085" y="16"/>
                  <a:pt x="3080" y="16"/>
                </a:cubicBezTo>
                <a:lnTo>
                  <a:pt x="3032" y="16"/>
                </a:lnTo>
                <a:cubicBezTo>
                  <a:pt x="3028" y="16"/>
                  <a:pt x="3024" y="13"/>
                  <a:pt x="3024" y="8"/>
                </a:cubicBezTo>
                <a:cubicBezTo>
                  <a:pt x="3024" y="4"/>
                  <a:pt x="3028" y="0"/>
                  <a:pt x="3032" y="0"/>
                </a:cubicBezTo>
                <a:close/>
                <a:moveTo>
                  <a:pt x="3144" y="0"/>
                </a:moveTo>
                <a:lnTo>
                  <a:pt x="3192" y="0"/>
                </a:lnTo>
                <a:cubicBezTo>
                  <a:pt x="3197" y="0"/>
                  <a:pt x="3200" y="4"/>
                  <a:pt x="3200" y="8"/>
                </a:cubicBezTo>
                <a:cubicBezTo>
                  <a:pt x="3200" y="13"/>
                  <a:pt x="3197" y="16"/>
                  <a:pt x="3192" y="16"/>
                </a:cubicBezTo>
                <a:lnTo>
                  <a:pt x="3144" y="16"/>
                </a:lnTo>
                <a:cubicBezTo>
                  <a:pt x="3140" y="16"/>
                  <a:pt x="3136" y="13"/>
                  <a:pt x="3136" y="8"/>
                </a:cubicBezTo>
                <a:cubicBezTo>
                  <a:pt x="3136" y="4"/>
                  <a:pt x="3140" y="0"/>
                  <a:pt x="3144" y="0"/>
                </a:cubicBezTo>
                <a:close/>
                <a:moveTo>
                  <a:pt x="3256" y="0"/>
                </a:moveTo>
                <a:lnTo>
                  <a:pt x="3304" y="0"/>
                </a:lnTo>
                <a:cubicBezTo>
                  <a:pt x="3309" y="0"/>
                  <a:pt x="3312" y="4"/>
                  <a:pt x="3312" y="8"/>
                </a:cubicBezTo>
                <a:cubicBezTo>
                  <a:pt x="3312" y="13"/>
                  <a:pt x="3309" y="16"/>
                  <a:pt x="3304" y="16"/>
                </a:cubicBezTo>
                <a:lnTo>
                  <a:pt x="3256" y="16"/>
                </a:lnTo>
                <a:cubicBezTo>
                  <a:pt x="3252" y="16"/>
                  <a:pt x="3248" y="13"/>
                  <a:pt x="3248" y="8"/>
                </a:cubicBezTo>
                <a:cubicBezTo>
                  <a:pt x="3248" y="4"/>
                  <a:pt x="3252" y="0"/>
                  <a:pt x="3256" y="0"/>
                </a:cubicBezTo>
                <a:close/>
                <a:moveTo>
                  <a:pt x="3368" y="0"/>
                </a:moveTo>
                <a:lnTo>
                  <a:pt x="3416" y="0"/>
                </a:lnTo>
                <a:cubicBezTo>
                  <a:pt x="3421" y="0"/>
                  <a:pt x="3424" y="4"/>
                  <a:pt x="3424" y="8"/>
                </a:cubicBezTo>
                <a:cubicBezTo>
                  <a:pt x="3424" y="13"/>
                  <a:pt x="3421" y="16"/>
                  <a:pt x="3416" y="16"/>
                </a:cubicBezTo>
                <a:lnTo>
                  <a:pt x="3368" y="16"/>
                </a:lnTo>
                <a:cubicBezTo>
                  <a:pt x="3364" y="16"/>
                  <a:pt x="3360" y="13"/>
                  <a:pt x="3360" y="8"/>
                </a:cubicBezTo>
                <a:cubicBezTo>
                  <a:pt x="3360" y="4"/>
                  <a:pt x="3364" y="0"/>
                  <a:pt x="3368" y="0"/>
                </a:cubicBezTo>
                <a:close/>
                <a:moveTo>
                  <a:pt x="3480" y="0"/>
                </a:moveTo>
                <a:lnTo>
                  <a:pt x="3528" y="0"/>
                </a:lnTo>
                <a:cubicBezTo>
                  <a:pt x="3533" y="0"/>
                  <a:pt x="3536" y="4"/>
                  <a:pt x="3536" y="8"/>
                </a:cubicBezTo>
                <a:cubicBezTo>
                  <a:pt x="3536" y="13"/>
                  <a:pt x="3533" y="16"/>
                  <a:pt x="3528" y="16"/>
                </a:cubicBezTo>
                <a:lnTo>
                  <a:pt x="3480" y="16"/>
                </a:lnTo>
                <a:cubicBezTo>
                  <a:pt x="3476" y="16"/>
                  <a:pt x="3472" y="13"/>
                  <a:pt x="3472" y="8"/>
                </a:cubicBezTo>
                <a:cubicBezTo>
                  <a:pt x="3472" y="4"/>
                  <a:pt x="3476" y="0"/>
                  <a:pt x="3480" y="0"/>
                </a:cubicBezTo>
                <a:close/>
                <a:moveTo>
                  <a:pt x="3592" y="0"/>
                </a:moveTo>
                <a:lnTo>
                  <a:pt x="3640" y="0"/>
                </a:lnTo>
                <a:cubicBezTo>
                  <a:pt x="3645" y="0"/>
                  <a:pt x="3648" y="4"/>
                  <a:pt x="3648" y="8"/>
                </a:cubicBezTo>
                <a:cubicBezTo>
                  <a:pt x="3648" y="13"/>
                  <a:pt x="3645" y="16"/>
                  <a:pt x="3640" y="16"/>
                </a:cubicBezTo>
                <a:lnTo>
                  <a:pt x="3592" y="16"/>
                </a:lnTo>
                <a:cubicBezTo>
                  <a:pt x="3588" y="16"/>
                  <a:pt x="3584" y="13"/>
                  <a:pt x="3584" y="8"/>
                </a:cubicBezTo>
                <a:cubicBezTo>
                  <a:pt x="3584" y="4"/>
                  <a:pt x="3588" y="0"/>
                  <a:pt x="3592" y="0"/>
                </a:cubicBezTo>
                <a:close/>
                <a:moveTo>
                  <a:pt x="3704" y="0"/>
                </a:moveTo>
                <a:lnTo>
                  <a:pt x="3752" y="0"/>
                </a:lnTo>
                <a:cubicBezTo>
                  <a:pt x="3757" y="0"/>
                  <a:pt x="3760" y="4"/>
                  <a:pt x="3760" y="8"/>
                </a:cubicBezTo>
                <a:cubicBezTo>
                  <a:pt x="3760" y="13"/>
                  <a:pt x="3757" y="16"/>
                  <a:pt x="3752" y="16"/>
                </a:cubicBezTo>
                <a:lnTo>
                  <a:pt x="3704" y="16"/>
                </a:lnTo>
                <a:cubicBezTo>
                  <a:pt x="3700" y="16"/>
                  <a:pt x="3696" y="13"/>
                  <a:pt x="3696" y="8"/>
                </a:cubicBezTo>
                <a:cubicBezTo>
                  <a:pt x="3696" y="4"/>
                  <a:pt x="3700" y="0"/>
                  <a:pt x="3704" y="0"/>
                </a:cubicBezTo>
                <a:close/>
                <a:moveTo>
                  <a:pt x="3816" y="0"/>
                </a:moveTo>
                <a:lnTo>
                  <a:pt x="3864" y="0"/>
                </a:lnTo>
                <a:cubicBezTo>
                  <a:pt x="3869" y="0"/>
                  <a:pt x="3872" y="4"/>
                  <a:pt x="3872" y="8"/>
                </a:cubicBezTo>
                <a:cubicBezTo>
                  <a:pt x="3872" y="13"/>
                  <a:pt x="3869" y="16"/>
                  <a:pt x="3864" y="16"/>
                </a:cubicBezTo>
                <a:lnTo>
                  <a:pt x="3816" y="16"/>
                </a:lnTo>
                <a:cubicBezTo>
                  <a:pt x="3812" y="16"/>
                  <a:pt x="3808" y="13"/>
                  <a:pt x="3808" y="8"/>
                </a:cubicBezTo>
                <a:cubicBezTo>
                  <a:pt x="3808" y="4"/>
                  <a:pt x="3812" y="0"/>
                  <a:pt x="3816" y="0"/>
                </a:cubicBezTo>
                <a:close/>
                <a:moveTo>
                  <a:pt x="3928" y="0"/>
                </a:moveTo>
                <a:lnTo>
                  <a:pt x="3976" y="0"/>
                </a:lnTo>
                <a:cubicBezTo>
                  <a:pt x="3981" y="0"/>
                  <a:pt x="3984" y="4"/>
                  <a:pt x="3984" y="8"/>
                </a:cubicBezTo>
                <a:cubicBezTo>
                  <a:pt x="3984" y="13"/>
                  <a:pt x="3981" y="16"/>
                  <a:pt x="3976" y="16"/>
                </a:cubicBezTo>
                <a:lnTo>
                  <a:pt x="3928" y="16"/>
                </a:lnTo>
                <a:cubicBezTo>
                  <a:pt x="3924" y="16"/>
                  <a:pt x="3920" y="13"/>
                  <a:pt x="3920" y="8"/>
                </a:cubicBezTo>
                <a:cubicBezTo>
                  <a:pt x="3920" y="4"/>
                  <a:pt x="3924" y="0"/>
                  <a:pt x="3928" y="0"/>
                </a:cubicBezTo>
                <a:close/>
                <a:moveTo>
                  <a:pt x="4040" y="0"/>
                </a:moveTo>
                <a:lnTo>
                  <a:pt x="4088" y="0"/>
                </a:lnTo>
                <a:cubicBezTo>
                  <a:pt x="4093" y="0"/>
                  <a:pt x="4096" y="4"/>
                  <a:pt x="4096" y="8"/>
                </a:cubicBezTo>
                <a:cubicBezTo>
                  <a:pt x="4096" y="13"/>
                  <a:pt x="4093" y="16"/>
                  <a:pt x="4088" y="16"/>
                </a:cubicBezTo>
                <a:lnTo>
                  <a:pt x="4040" y="16"/>
                </a:lnTo>
                <a:cubicBezTo>
                  <a:pt x="4036" y="16"/>
                  <a:pt x="4032" y="13"/>
                  <a:pt x="4032" y="8"/>
                </a:cubicBezTo>
                <a:cubicBezTo>
                  <a:pt x="4032" y="4"/>
                  <a:pt x="4036" y="0"/>
                  <a:pt x="4040" y="0"/>
                </a:cubicBezTo>
                <a:close/>
                <a:moveTo>
                  <a:pt x="4152" y="0"/>
                </a:moveTo>
                <a:lnTo>
                  <a:pt x="4200" y="0"/>
                </a:lnTo>
                <a:cubicBezTo>
                  <a:pt x="4205" y="0"/>
                  <a:pt x="4208" y="4"/>
                  <a:pt x="4208" y="8"/>
                </a:cubicBezTo>
                <a:cubicBezTo>
                  <a:pt x="4208" y="13"/>
                  <a:pt x="4205" y="16"/>
                  <a:pt x="4200" y="16"/>
                </a:cubicBezTo>
                <a:lnTo>
                  <a:pt x="4152" y="16"/>
                </a:lnTo>
                <a:cubicBezTo>
                  <a:pt x="4148" y="16"/>
                  <a:pt x="4144" y="13"/>
                  <a:pt x="4144" y="8"/>
                </a:cubicBezTo>
                <a:cubicBezTo>
                  <a:pt x="4144" y="4"/>
                  <a:pt x="4148" y="0"/>
                  <a:pt x="4152" y="0"/>
                </a:cubicBezTo>
                <a:close/>
                <a:moveTo>
                  <a:pt x="4264" y="0"/>
                </a:moveTo>
                <a:lnTo>
                  <a:pt x="4312" y="0"/>
                </a:lnTo>
                <a:cubicBezTo>
                  <a:pt x="4317" y="0"/>
                  <a:pt x="4320" y="4"/>
                  <a:pt x="4320" y="8"/>
                </a:cubicBezTo>
                <a:cubicBezTo>
                  <a:pt x="4320" y="13"/>
                  <a:pt x="4317" y="16"/>
                  <a:pt x="4312" y="16"/>
                </a:cubicBezTo>
                <a:lnTo>
                  <a:pt x="4264" y="16"/>
                </a:lnTo>
                <a:cubicBezTo>
                  <a:pt x="4260" y="16"/>
                  <a:pt x="4256" y="13"/>
                  <a:pt x="4256" y="8"/>
                </a:cubicBezTo>
                <a:cubicBezTo>
                  <a:pt x="4256" y="4"/>
                  <a:pt x="4260" y="0"/>
                  <a:pt x="4264" y="0"/>
                </a:cubicBezTo>
                <a:close/>
                <a:moveTo>
                  <a:pt x="4376" y="0"/>
                </a:moveTo>
                <a:lnTo>
                  <a:pt x="4424" y="0"/>
                </a:lnTo>
                <a:cubicBezTo>
                  <a:pt x="4429" y="0"/>
                  <a:pt x="4432" y="4"/>
                  <a:pt x="4432" y="8"/>
                </a:cubicBezTo>
                <a:cubicBezTo>
                  <a:pt x="4432" y="13"/>
                  <a:pt x="4429" y="16"/>
                  <a:pt x="4424" y="16"/>
                </a:cubicBezTo>
                <a:lnTo>
                  <a:pt x="4376" y="16"/>
                </a:lnTo>
                <a:cubicBezTo>
                  <a:pt x="4372" y="16"/>
                  <a:pt x="4368" y="13"/>
                  <a:pt x="4368" y="8"/>
                </a:cubicBezTo>
                <a:cubicBezTo>
                  <a:pt x="4368" y="4"/>
                  <a:pt x="4372" y="0"/>
                  <a:pt x="4376" y="0"/>
                </a:cubicBezTo>
                <a:close/>
                <a:moveTo>
                  <a:pt x="4488" y="0"/>
                </a:moveTo>
                <a:lnTo>
                  <a:pt x="4536" y="0"/>
                </a:lnTo>
                <a:cubicBezTo>
                  <a:pt x="4541" y="0"/>
                  <a:pt x="4544" y="4"/>
                  <a:pt x="4544" y="8"/>
                </a:cubicBezTo>
                <a:cubicBezTo>
                  <a:pt x="4544" y="13"/>
                  <a:pt x="4541" y="16"/>
                  <a:pt x="4536" y="16"/>
                </a:cubicBezTo>
                <a:lnTo>
                  <a:pt x="4488" y="16"/>
                </a:lnTo>
                <a:cubicBezTo>
                  <a:pt x="4484" y="16"/>
                  <a:pt x="4480" y="13"/>
                  <a:pt x="4480" y="8"/>
                </a:cubicBezTo>
                <a:cubicBezTo>
                  <a:pt x="4480" y="4"/>
                  <a:pt x="4484" y="0"/>
                  <a:pt x="4488" y="0"/>
                </a:cubicBezTo>
                <a:close/>
                <a:moveTo>
                  <a:pt x="4600" y="0"/>
                </a:moveTo>
                <a:lnTo>
                  <a:pt x="4648" y="0"/>
                </a:lnTo>
                <a:cubicBezTo>
                  <a:pt x="4653" y="0"/>
                  <a:pt x="4656" y="4"/>
                  <a:pt x="4656" y="8"/>
                </a:cubicBezTo>
                <a:cubicBezTo>
                  <a:pt x="4656" y="13"/>
                  <a:pt x="4653" y="16"/>
                  <a:pt x="4648" y="16"/>
                </a:cubicBezTo>
                <a:lnTo>
                  <a:pt x="4600" y="16"/>
                </a:lnTo>
                <a:cubicBezTo>
                  <a:pt x="4596" y="16"/>
                  <a:pt x="4592" y="13"/>
                  <a:pt x="4592" y="8"/>
                </a:cubicBezTo>
                <a:cubicBezTo>
                  <a:pt x="4592" y="4"/>
                  <a:pt x="4596" y="0"/>
                  <a:pt x="4600" y="0"/>
                </a:cubicBezTo>
                <a:close/>
                <a:moveTo>
                  <a:pt x="4712" y="0"/>
                </a:moveTo>
                <a:lnTo>
                  <a:pt x="4760" y="0"/>
                </a:lnTo>
                <a:cubicBezTo>
                  <a:pt x="4765" y="0"/>
                  <a:pt x="4768" y="4"/>
                  <a:pt x="4768" y="8"/>
                </a:cubicBezTo>
                <a:cubicBezTo>
                  <a:pt x="4768" y="13"/>
                  <a:pt x="4765" y="16"/>
                  <a:pt x="4760" y="16"/>
                </a:cubicBezTo>
                <a:lnTo>
                  <a:pt x="4712" y="16"/>
                </a:lnTo>
                <a:cubicBezTo>
                  <a:pt x="4708" y="16"/>
                  <a:pt x="4704" y="13"/>
                  <a:pt x="4704" y="8"/>
                </a:cubicBezTo>
                <a:cubicBezTo>
                  <a:pt x="4704" y="4"/>
                  <a:pt x="4708" y="0"/>
                  <a:pt x="4712" y="0"/>
                </a:cubicBezTo>
                <a:close/>
                <a:moveTo>
                  <a:pt x="4824" y="0"/>
                </a:moveTo>
                <a:lnTo>
                  <a:pt x="4872" y="0"/>
                </a:lnTo>
                <a:cubicBezTo>
                  <a:pt x="4877" y="0"/>
                  <a:pt x="4880" y="4"/>
                  <a:pt x="4880" y="8"/>
                </a:cubicBezTo>
                <a:cubicBezTo>
                  <a:pt x="4880" y="13"/>
                  <a:pt x="4877" y="16"/>
                  <a:pt x="4872" y="16"/>
                </a:cubicBezTo>
                <a:lnTo>
                  <a:pt x="4824" y="16"/>
                </a:lnTo>
                <a:cubicBezTo>
                  <a:pt x="4820" y="16"/>
                  <a:pt x="4816" y="13"/>
                  <a:pt x="4816" y="8"/>
                </a:cubicBezTo>
                <a:cubicBezTo>
                  <a:pt x="4816" y="4"/>
                  <a:pt x="4820" y="0"/>
                  <a:pt x="4824" y="0"/>
                </a:cubicBezTo>
                <a:close/>
                <a:moveTo>
                  <a:pt x="4936" y="0"/>
                </a:moveTo>
                <a:lnTo>
                  <a:pt x="4984" y="0"/>
                </a:lnTo>
                <a:cubicBezTo>
                  <a:pt x="4989" y="0"/>
                  <a:pt x="4992" y="4"/>
                  <a:pt x="4992" y="8"/>
                </a:cubicBezTo>
                <a:cubicBezTo>
                  <a:pt x="4992" y="13"/>
                  <a:pt x="4989" y="16"/>
                  <a:pt x="4984" y="16"/>
                </a:cubicBezTo>
                <a:lnTo>
                  <a:pt x="4936" y="16"/>
                </a:lnTo>
                <a:cubicBezTo>
                  <a:pt x="4932" y="16"/>
                  <a:pt x="4928" y="13"/>
                  <a:pt x="4928" y="8"/>
                </a:cubicBezTo>
                <a:cubicBezTo>
                  <a:pt x="4928" y="4"/>
                  <a:pt x="4932" y="0"/>
                  <a:pt x="4936" y="0"/>
                </a:cubicBezTo>
                <a:close/>
                <a:moveTo>
                  <a:pt x="5048" y="0"/>
                </a:moveTo>
                <a:lnTo>
                  <a:pt x="5096" y="0"/>
                </a:lnTo>
                <a:cubicBezTo>
                  <a:pt x="5101" y="0"/>
                  <a:pt x="5104" y="4"/>
                  <a:pt x="5104" y="8"/>
                </a:cubicBezTo>
                <a:cubicBezTo>
                  <a:pt x="5104" y="13"/>
                  <a:pt x="5101" y="16"/>
                  <a:pt x="5096" y="16"/>
                </a:cubicBezTo>
                <a:lnTo>
                  <a:pt x="5048" y="16"/>
                </a:lnTo>
                <a:cubicBezTo>
                  <a:pt x="5044" y="16"/>
                  <a:pt x="5040" y="13"/>
                  <a:pt x="5040" y="8"/>
                </a:cubicBezTo>
                <a:cubicBezTo>
                  <a:pt x="5040" y="4"/>
                  <a:pt x="5044" y="0"/>
                  <a:pt x="5048" y="0"/>
                </a:cubicBezTo>
                <a:close/>
                <a:moveTo>
                  <a:pt x="5160" y="0"/>
                </a:moveTo>
                <a:lnTo>
                  <a:pt x="5208" y="0"/>
                </a:lnTo>
                <a:cubicBezTo>
                  <a:pt x="5213" y="0"/>
                  <a:pt x="5216" y="4"/>
                  <a:pt x="5216" y="8"/>
                </a:cubicBezTo>
                <a:cubicBezTo>
                  <a:pt x="5216" y="13"/>
                  <a:pt x="5213" y="16"/>
                  <a:pt x="5208" y="16"/>
                </a:cubicBezTo>
                <a:lnTo>
                  <a:pt x="5160" y="16"/>
                </a:lnTo>
                <a:cubicBezTo>
                  <a:pt x="5156" y="16"/>
                  <a:pt x="5152" y="13"/>
                  <a:pt x="5152" y="8"/>
                </a:cubicBezTo>
                <a:cubicBezTo>
                  <a:pt x="5152" y="4"/>
                  <a:pt x="5156" y="0"/>
                  <a:pt x="5160" y="0"/>
                </a:cubicBezTo>
                <a:close/>
                <a:moveTo>
                  <a:pt x="5272" y="0"/>
                </a:moveTo>
                <a:lnTo>
                  <a:pt x="5320" y="0"/>
                </a:lnTo>
                <a:cubicBezTo>
                  <a:pt x="5325" y="0"/>
                  <a:pt x="5328" y="4"/>
                  <a:pt x="5328" y="8"/>
                </a:cubicBezTo>
                <a:cubicBezTo>
                  <a:pt x="5328" y="13"/>
                  <a:pt x="5325" y="16"/>
                  <a:pt x="5320" y="16"/>
                </a:cubicBezTo>
                <a:lnTo>
                  <a:pt x="5272" y="16"/>
                </a:lnTo>
                <a:cubicBezTo>
                  <a:pt x="5268" y="16"/>
                  <a:pt x="5264" y="13"/>
                  <a:pt x="5264" y="8"/>
                </a:cubicBezTo>
                <a:cubicBezTo>
                  <a:pt x="5264" y="4"/>
                  <a:pt x="5268" y="0"/>
                  <a:pt x="5272" y="0"/>
                </a:cubicBezTo>
                <a:close/>
                <a:moveTo>
                  <a:pt x="5384" y="0"/>
                </a:moveTo>
                <a:lnTo>
                  <a:pt x="5432" y="0"/>
                </a:lnTo>
                <a:cubicBezTo>
                  <a:pt x="5437" y="0"/>
                  <a:pt x="5440" y="4"/>
                  <a:pt x="5440" y="8"/>
                </a:cubicBezTo>
                <a:cubicBezTo>
                  <a:pt x="5440" y="13"/>
                  <a:pt x="5437" y="16"/>
                  <a:pt x="5432" y="16"/>
                </a:cubicBezTo>
                <a:lnTo>
                  <a:pt x="5384" y="16"/>
                </a:lnTo>
                <a:cubicBezTo>
                  <a:pt x="5380" y="16"/>
                  <a:pt x="5376" y="13"/>
                  <a:pt x="5376" y="8"/>
                </a:cubicBezTo>
                <a:cubicBezTo>
                  <a:pt x="5376" y="4"/>
                  <a:pt x="5380" y="0"/>
                  <a:pt x="5384" y="0"/>
                </a:cubicBezTo>
                <a:close/>
                <a:moveTo>
                  <a:pt x="5496" y="0"/>
                </a:moveTo>
                <a:lnTo>
                  <a:pt x="5544" y="0"/>
                </a:lnTo>
                <a:cubicBezTo>
                  <a:pt x="5549" y="0"/>
                  <a:pt x="5552" y="4"/>
                  <a:pt x="5552" y="8"/>
                </a:cubicBezTo>
                <a:cubicBezTo>
                  <a:pt x="5552" y="13"/>
                  <a:pt x="5549" y="16"/>
                  <a:pt x="5544" y="16"/>
                </a:cubicBezTo>
                <a:lnTo>
                  <a:pt x="5496" y="16"/>
                </a:lnTo>
                <a:cubicBezTo>
                  <a:pt x="5492" y="16"/>
                  <a:pt x="5488" y="13"/>
                  <a:pt x="5488" y="8"/>
                </a:cubicBezTo>
                <a:cubicBezTo>
                  <a:pt x="5488" y="4"/>
                  <a:pt x="5492" y="0"/>
                  <a:pt x="5496" y="0"/>
                </a:cubicBezTo>
                <a:close/>
                <a:moveTo>
                  <a:pt x="5608" y="0"/>
                </a:moveTo>
                <a:lnTo>
                  <a:pt x="5656" y="0"/>
                </a:lnTo>
                <a:cubicBezTo>
                  <a:pt x="5661" y="0"/>
                  <a:pt x="5664" y="4"/>
                  <a:pt x="5664" y="8"/>
                </a:cubicBezTo>
                <a:cubicBezTo>
                  <a:pt x="5664" y="13"/>
                  <a:pt x="5661" y="16"/>
                  <a:pt x="5656" y="16"/>
                </a:cubicBezTo>
                <a:lnTo>
                  <a:pt x="5608" y="16"/>
                </a:lnTo>
                <a:cubicBezTo>
                  <a:pt x="5604" y="16"/>
                  <a:pt x="5600" y="13"/>
                  <a:pt x="5600" y="8"/>
                </a:cubicBezTo>
                <a:cubicBezTo>
                  <a:pt x="5600" y="4"/>
                  <a:pt x="5604" y="0"/>
                  <a:pt x="5608" y="0"/>
                </a:cubicBezTo>
                <a:close/>
                <a:moveTo>
                  <a:pt x="5720" y="0"/>
                </a:moveTo>
                <a:lnTo>
                  <a:pt x="5768" y="0"/>
                </a:lnTo>
                <a:cubicBezTo>
                  <a:pt x="5773" y="0"/>
                  <a:pt x="5776" y="4"/>
                  <a:pt x="5776" y="8"/>
                </a:cubicBezTo>
                <a:cubicBezTo>
                  <a:pt x="5776" y="13"/>
                  <a:pt x="5773" y="16"/>
                  <a:pt x="5768" y="16"/>
                </a:cubicBezTo>
                <a:lnTo>
                  <a:pt x="5720" y="16"/>
                </a:lnTo>
                <a:cubicBezTo>
                  <a:pt x="5716" y="16"/>
                  <a:pt x="5712" y="13"/>
                  <a:pt x="5712" y="8"/>
                </a:cubicBezTo>
                <a:cubicBezTo>
                  <a:pt x="5712" y="4"/>
                  <a:pt x="5716" y="0"/>
                  <a:pt x="5720" y="0"/>
                </a:cubicBezTo>
                <a:close/>
                <a:moveTo>
                  <a:pt x="5832" y="0"/>
                </a:moveTo>
                <a:lnTo>
                  <a:pt x="5880" y="0"/>
                </a:lnTo>
                <a:cubicBezTo>
                  <a:pt x="5885" y="0"/>
                  <a:pt x="5888" y="4"/>
                  <a:pt x="5888" y="8"/>
                </a:cubicBezTo>
                <a:cubicBezTo>
                  <a:pt x="5888" y="13"/>
                  <a:pt x="5885" y="16"/>
                  <a:pt x="5880" y="16"/>
                </a:cubicBezTo>
                <a:lnTo>
                  <a:pt x="5832" y="16"/>
                </a:lnTo>
                <a:cubicBezTo>
                  <a:pt x="5828" y="16"/>
                  <a:pt x="5824" y="13"/>
                  <a:pt x="5824" y="8"/>
                </a:cubicBezTo>
                <a:cubicBezTo>
                  <a:pt x="5824" y="4"/>
                  <a:pt x="5828" y="0"/>
                  <a:pt x="5832" y="0"/>
                </a:cubicBezTo>
                <a:close/>
                <a:moveTo>
                  <a:pt x="5944" y="0"/>
                </a:moveTo>
                <a:lnTo>
                  <a:pt x="5992" y="0"/>
                </a:lnTo>
                <a:cubicBezTo>
                  <a:pt x="5997" y="0"/>
                  <a:pt x="6000" y="4"/>
                  <a:pt x="6000" y="8"/>
                </a:cubicBezTo>
                <a:cubicBezTo>
                  <a:pt x="6000" y="13"/>
                  <a:pt x="5997" y="16"/>
                  <a:pt x="5992" y="16"/>
                </a:cubicBezTo>
                <a:lnTo>
                  <a:pt x="5944" y="16"/>
                </a:lnTo>
                <a:cubicBezTo>
                  <a:pt x="5940" y="16"/>
                  <a:pt x="5936" y="13"/>
                  <a:pt x="5936" y="8"/>
                </a:cubicBezTo>
                <a:cubicBezTo>
                  <a:pt x="5936" y="4"/>
                  <a:pt x="5940" y="0"/>
                  <a:pt x="5944" y="0"/>
                </a:cubicBezTo>
                <a:close/>
                <a:moveTo>
                  <a:pt x="6056" y="0"/>
                </a:moveTo>
                <a:lnTo>
                  <a:pt x="6104" y="0"/>
                </a:lnTo>
                <a:cubicBezTo>
                  <a:pt x="6109" y="0"/>
                  <a:pt x="6112" y="4"/>
                  <a:pt x="6112" y="8"/>
                </a:cubicBezTo>
                <a:cubicBezTo>
                  <a:pt x="6112" y="13"/>
                  <a:pt x="6109" y="16"/>
                  <a:pt x="6104" y="16"/>
                </a:cubicBezTo>
                <a:lnTo>
                  <a:pt x="6056" y="16"/>
                </a:lnTo>
                <a:cubicBezTo>
                  <a:pt x="6052" y="16"/>
                  <a:pt x="6048" y="13"/>
                  <a:pt x="6048" y="8"/>
                </a:cubicBezTo>
                <a:cubicBezTo>
                  <a:pt x="6048" y="4"/>
                  <a:pt x="6052" y="0"/>
                  <a:pt x="6056" y="0"/>
                </a:cubicBezTo>
                <a:close/>
                <a:moveTo>
                  <a:pt x="6168" y="0"/>
                </a:moveTo>
                <a:lnTo>
                  <a:pt x="6216" y="0"/>
                </a:lnTo>
                <a:cubicBezTo>
                  <a:pt x="6221" y="0"/>
                  <a:pt x="6224" y="4"/>
                  <a:pt x="6224" y="8"/>
                </a:cubicBezTo>
                <a:cubicBezTo>
                  <a:pt x="6224" y="13"/>
                  <a:pt x="6221" y="16"/>
                  <a:pt x="6216" y="16"/>
                </a:cubicBezTo>
                <a:lnTo>
                  <a:pt x="6168" y="16"/>
                </a:lnTo>
                <a:cubicBezTo>
                  <a:pt x="6164" y="16"/>
                  <a:pt x="6160" y="13"/>
                  <a:pt x="6160" y="8"/>
                </a:cubicBezTo>
                <a:cubicBezTo>
                  <a:pt x="6160" y="4"/>
                  <a:pt x="6164" y="0"/>
                  <a:pt x="6168" y="0"/>
                </a:cubicBezTo>
                <a:close/>
                <a:moveTo>
                  <a:pt x="6280" y="0"/>
                </a:moveTo>
                <a:lnTo>
                  <a:pt x="6296" y="0"/>
                </a:lnTo>
                <a:cubicBezTo>
                  <a:pt x="6301" y="0"/>
                  <a:pt x="6304" y="4"/>
                  <a:pt x="6304" y="8"/>
                </a:cubicBezTo>
                <a:cubicBezTo>
                  <a:pt x="6304" y="13"/>
                  <a:pt x="6301" y="16"/>
                  <a:pt x="6296" y="16"/>
                </a:cubicBezTo>
                <a:lnTo>
                  <a:pt x="6280" y="16"/>
                </a:lnTo>
                <a:cubicBezTo>
                  <a:pt x="6276" y="16"/>
                  <a:pt x="6272" y="13"/>
                  <a:pt x="6272" y="8"/>
                </a:cubicBezTo>
                <a:cubicBezTo>
                  <a:pt x="6272" y="4"/>
                  <a:pt x="6276" y="0"/>
                  <a:pt x="6280" y="0"/>
                </a:cubicBezTo>
                <a:close/>
              </a:path>
            </a:pathLst>
          </a:custGeom>
          <a:solidFill>
            <a:srgbClr val="969696"/>
          </a:solidFill>
          <a:ln w="9525" cap="flat">
            <a:solidFill>
              <a:srgbClr val="96969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42427" y="2554250"/>
            <a:ext cx="1126432" cy="590931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dirty="0" smtClean="0"/>
              <a:t>Al range in Ti-6-4 per Specification AMS4911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13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11389</TotalTime>
  <Words>1542</Words>
  <Application>Microsoft Office PowerPoint</Application>
  <PresentationFormat>On-screen Show (4:3)</PresentationFormat>
  <Paragraphs>253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Metallic Powder Core Tubular Wire (PCTW)  Development for Additive Manufacturing</vt:lpstr>
      <vt:lpstr>Applications and Goals for Aerospace Structures</vt:lpstr>
      <vt:lpstr>Attributes of Powder Core Tubular Wire (PCTW) for Additive Manufacturing</vt:lpstr>
      <vt:lpstr>Metallic Powder Core Tubular (PCTW) Wire Development for Additive Manufacturing</vt:lpstr>
      <vt:lpstr>NASA LaRC Electron Beam Freeform Fabrication (EBF3) Capability</vt:lpstr>
      <vt:lpstr>CSM PCTW Fabrication Capability</vt:lpstr>
      <vt:lpstr>Metallic PCTW Wire Development for Additive Manufacturing – Research Focus</vt:lpstr>
      <vt:lpstr>Metallic PCTW Wire Development for Additive Manufacturing – Elemental Losses</vt:lpstr>
      <vt:lpstr>Metallic PCTW Wire Development for Additive Manufacturing – Tailored Powder Fill – Ti-6Al-4V</vt:lpstr>
      <vt:lpstr>Metallic PCTW Wire Development for Additive Manufacturing – Tailored Sheath Selection – Al 6061</vt:lpstr>
      <vt:lpstr>Metallic PCTW Wire Development for Additive Manufacturing – Microstructure Control</vt:lpstr>
      <vt:lpstr>Powder Core Tubular (PCTW) Wire Development for Additive Manufacturing – Beam Modulation</vt:lpstr>
      <vt:lpstr>Metallic PCTW Wire Development for Additive Manufacturing – FeB Particulate Additions</vt:lpstr>
      <vt:lpstr>Metallic PCTW Wire Development for Additive Manufacturing – MMC Materials</vt:lpstr>
      <vt:lpstr>PowerPoint Presentation</vt:lpstr>
      <vt:lpstr>Metallic PCTW Wire Development for Additive Manufacturing – Coated SiC Additions</vt:lpstr>
      <vt:lpstr>Metallic PCTW Wire Development for Additive Manufacturing – In-situ Reinforcement Formation</vt:lpstr>
      <vt:lpstr>Metallic PCTW Wire Development for Additive Manufacturing – In-situ Reinforcement Formation</vt:lpstr>
      <vt:lpstr>Metallic PCTW Wire Development for Additive Manufacturing – Conclusions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Core Wire Development for Additive Manufacturing</dc:title>
  <dc:creator>Domack, Marcia S. (LARC-D307)</dc:creator>
  <cp:lastModifiedBy>Domack, Marcia S. (LARC-D307)</cp:lastModifiedBy>
  <cp:revision>138</cp:revision>
  <dcterms:created xsi:type="dcterms:W3CDTF">2020-09-28T17:19:17Z</dcterms:created>
  <dcterms:modified xsi:type="dcterms:W3CDTF">2020-10-18T17:28:51Z</dcterms:modified>
</cp:coreProperties>
</file>