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4"/>
  </p:notesMasterIdLst>
  <p:sldIdLst>
    <p:sldId id="256" r:id="rId2"/>
    <p:sldId id="1943" r:id="rId3"/>
    <p:sldId id="1944" r:id="rId4"/>
    <p:sldId id="1946" r:id="rId5"/>
    <p:sldId id="1950" r:id="rId6"/>
    <p:sldId id="1951" r:id="rId7"/>
    <p:sldId id="1945" r:id="rId8"/>
    <p:sldId id="1952" r:id="rId9"/>
    <p:sldId id="1948" r:id="rId10"/>
    <p:sldId id="1947" r:id="rId11"/>
    <p:sldId id="1953" r:id="rId12"/>
    <p:sldId id="1942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C00000"/>
    <a:srgbClr val="007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40"/>
    <p:restoredTop sz="87380"/>
  </p:normalViewPr>
  <p:slideViewPr>
    <p:cSldViewPr snapToGrid="0" snapToObjects="1">
      <p:cViewPr varScale="1">
        <p:scale>
          <a:sx n="53" d="100"/>
          <a:sy n="53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Overall:</a:t>
            </a:r>
          </a:p>
          <a:p>
            <a:r>
              <a:rPr lang="en-US" dirty="0"/>
              <a:t>Avoid diving into details</a:t>
            </a:r>
          </a:p>
        </p:txBody>
      </p:sp>
    </p:spTree>
    <p:extLst>
      <p:ext uri="{BB962C8B-B14F-4D97-AF65-F5344CB8AC3E}">
        <p14:creationId xmlns:p14="http://schemas.microsoft.com/office/powerpoint/2010/main" val="47836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Point to tube</a:t>
            </a:r>
          </a:p>
          <a:p>
            <a:pPr marL="279400" lvl="1" indent="-279400">
              <a:buSzPct val="123000"/>
              <a:buChar char="-"/>
            </a:pPr>
            <a:r>
              <a:rPr lang="en-US" dirty="0"/>
              <a:t>Mention that datasets generated in house use UR samples to account for tech. variation</a:t>
            </a:r>
          </a:p>
          <a:p>
            <a:pPr marL="279400" lvl="1" indent="-279400">
              <a:buSzPct val="123000"/>
              <a:buChar char="-"/>
            </a:pPr>
            <a:r>
              <a:rPr lang="en-US" dirty="0"/>
              <a:t>Majority of datasets (from outside of </a:t>
            </a:r>
            <a:r>
              <a:rPr lang="en-US" dirty="0" err="1"/>
              <a:t>GeneLab</a:t>
            </a:r>
            <a:r>
              <a:rPr lang="en-US" dirty="0"/>
              <a:t>) don’t have this</a:t>
            </a:r>
          </a:p>
          <a:p>
            <a:pPr marL="279400" lvl="2" indent="-279400">
              <a:buSzPct val="123000"/>
              <a:buChar char="-"/>
            </a:pPr>
            <a:r>
              <a:rPr lang="en-US" dirty="0"/>
              <a:t>Can only be applied to a subset</a:t>
            </a:r>
          </a:p>
          <a:p>
            <a:pPr marL="279400" lvl="2" indent="-279400">
              <a:buSzPct val="123000"/>
              <a:buChar char="-"/>
            </a:pPr>
            <a:endParaRPr lang="en-US" dirty="0"/>
          </a:p>
          <a:p>
            <a:pPr marL="279400" lvl="2" indent="-279400">
              <a:buSzPct val="123000"/>
              <a:buChar char="-"/>
            </a:pPr>
            <a:r>
              <a:rPr lang="en-US" dirty="0"/>
              <a:t>Standard correction</a:t>
            </a:r>
          </a:p>
          <a:p>
            <a:pPr marL="279400" lvl="3" indent="-279400">
              <a:buSzPct val="123000"/>
              <a:buChar char="-"/>
            </a:pPr>
            <a:r>
              <a:rPr lang="en-US" dirty="0"/>
              <a:t>Doesn’t take into account any universal reference</a:t>
            </a:r>
          </a:p>
          <a:p>
            <a:pPr marL="279400" lvl="3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Set up the more technical parts</a:t>
            </a:r>
          </a:p>
          <a:p>
            <a:pPr marL="279400" indent="-279400">
              <a:buSzPct val="123000"/>
              <a:buChar char="-"/>
            </a:pPr>
            <a:r>
              <a:rPr lang="en-US" b="1" dirty="0"/>
              <a:t>Table</a:t>
            </a:r>
            <a:r>
              <a:rPr lang="en-US" dirty="0"/>
              <a:t>: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Mention the different types of variation (experimental design, technical, maybe more)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Tools can’t distinguish between them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If datasets processed in house, then it could be distinguished, reference RNA</a:t>
            </a:r>
          </a:p>
          <a:p>
            <a:pPr marL="279400" indent="-279400">
              <a:buSzPct val="123000"/>
              <a:buChar char="-"/>
            </a:pPr>
            <a:r>
              <a:rPr lang="en-US" b="1" dirty="0"/>
              <a:t>Table</a:t>
            </a:r>
            <a:r>
              <a:rPr lang="en-US" dirty="0"/>
              <a:t>: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Project 1: Technical variation (can tease it out with universal references)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Project 2: Standard correction methods, for everything, majority of GLDS</a:t>
            </a:r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dirty="0"/>
              <a:t>Explain the datasets</a:t>
            </a:r>
          </a:p>
          <a:p>
            <a:pPr marL="279400" indent="-279400">
              <a:buSzPct val="123000"/>
              <a:buChar char="-"/>
            </a:pPr>
            <a:r>
              <a:rPr dirty="0"/>
              <a:t>Could show the chart</a:t>
            </a: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Explain UMRR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8212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Mention each name</a:t>
            </a:r>
          </a:p>
          <a:p>
            <a:endParaRPr lang="en-US" dirty="0"/>
          </a:p>
          <a:p>
            <a:r>
              <a:rPr dirty="0"/>
              <a:t>First column: tool name (emphasize it)</a:t>
            </a:r>
          </a:p>
          <a:p>
            <a:r>
              <a:rPr dirty="0"/>
              <a:t>Each row: each tool</a:t>
            </a:r>
          </a:p>
          <a:p>
            <a:r>
              <a:rPr dirty="0"/>
              <a:t>Other columns: mathematical models used</a:t>
            </a:r>
          </a:p>
          <a:p>
            <a:endParaRPr dirty="0"/>
          </a:p>
          <a:p>
            <a:r>
              <a:rPr dirty="0"/>
              <a:t>Explain the mathematical models</a:t>
            </a:r>
          </a:p>
          <a:p>
            <a:endParaRPr dirty="0"/>
          </a:p>
          <a:p>
            <a:r>
              <a:rPr dirty="0"/>
              <a:t>DSeq2 models based on the batch</a:t>
            </a:r>
          </a:p>
        </p:txBody>
      </p:sp>
    </p:spTree>
    <p:extLst>
      <p:ext uri="{BB962C8B-B14F-4D97-AF65-F5344CB8AC3E}">
        <p14:creationId xmlns:p14="http://schemas.microsoft.com/office/powerpoint/2010/main" val="2074623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Point to tube</a:t>
            </a:r>
          </a:p>
          <a:p>
            <a:pPr marL="279400" lvl="1" indent="-279400">
              <a:buSzPct val="123000"/>
              <a:buChar char="-"/>
            </a:pPr>
            <a:r>
              <a:rPr lang="en-US" dirty="0"/>
              <a:t>Mention that datasets generated in house use UR samples to account for tech. variation</a:t>
            </a:r>
          </a:p>
          <a:p>
            <a:pPr marL="279400" lvl="1" indent="-279400">
              <a:buSzPct val="123000"/>
              <a:buChar char="-"/>
            </a:pPr>
            <a:r>
              <a:rPr lang="en-US" dirty="0"/>
              <a:t>Majority of datasets (from outside of </a:t>
            </a:r>
            <a:r>
              <a:rPr lang="en-US" dirty="0" err="1"/>
              <a:t>GeneLab</a:t>
            </a:r>
            <a:r>
              <a:rPr lang="en-US" dirty="0"/>
              <a:t>) don’t have this</a:t>
            </a:r>
          </a:p>
          <a:p>
            <a:pPr marL="279400" lvl="2" indent="-279400">
              <a:buSzPct val="123000"/>
              <a:buChar char="-"/>
            </a:pPr>
            <a:r>
              <a:rPr lang="en-US" dirty="0"/>
              <a:t>Can only be applied to a subset</a:t>
            </a:r>
          </a:p>
          <a:p>
            <a:pPr marL="279400" lvl="2" indent="-279400">
              <a:buSzPct val="123000"/>
              <a:buChar char="-"/>
            </a:pPr>
            <a:endParaRPr lang="en-US" dirty="0"/>
          </a:p>
          <a:p>
            <a:pPr marL="279400" lvl="2" indent="-279400">
              <a:buSzPct val="123000"/>
              <a:buChar char="-"/>
            </a:pPr>
            <a:r>
              <a:rPr lang="en-US" dirty="0"/>
              <a:t>Standard correction</a:t>
            </a:r>
          </a:p>
          <a:p>
            <a:pPr marL="279400" lvl="3" indent="-279400">
              <a:buSzPct val="123000"/>
              <a:buChar char="-"/>
            </a:pPr>
            <a:r>
              <a:rPr lang="en-US" dirty="0"/>
              <a:t>Doesn’t take into account any universal reference</a:t>
            </a:r>
          </a:p>
          <a:p>
            <a:pPr marL="279400" lvl="3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Set up the more technical parts</a:t>
            </a:r>
          </a:p>
          <a:p>
            <a:pPr marL="279400" indent="-279400">
              <a:buSzPct val="123000"/>
              <a:buChar char="-"/>
            </a:pPr>
            <a:r>
              <a:rPr lang="en-US" b="1" dirty="0"/>
              <a:t>Table</a:t>
            </a:r>
            <a:r>
              <a:rPr lang="en-US" dirty="0"/>
              <a:t>: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Mention the different types of variation (experimental design, technical, maybe more)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Tools can’t distinguish between them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If datasets processed in house, then it could be distinguished, reference RNA</a:t>
            </a:r>
          </a:p>
          <a:p>
            <a:pPr marL="279400" indent="-279400">
              <a:buSzPct val="123000"/>
              <a:buChar char="-"/>
            </a:pPr>
            <a:r>
              <a:rPr lang="en-US" b="1" dirty="0"/>
              <a:t>Table</a:t>
            </a:r>
            <a:r>
              <a:rPr lang="en-US" dirty="0"/>
              <a:t>: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Project 1: Technical variation (can tease it out with universal references)</a:t>
            </a:r>
          </a:p>
          <a:p>
            <a:pPr marL="279400" indent="-279400">
              <a:buSzPct val="123000"/>
              <a:buChar char="-"/>
            </a:pPr>
            <a:r>
              <a:rPr lang="en-US" dirty="0"/>
              <a:t>Project 2: Standard correction methods, for everything, majority of GLDS</a:t>
            </a:r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dirty="0"/>
              <a:t>Explain the datasets</a:t>
            </a:r>
          </a:p>
          <a:p>
            <a:pPr marL="279400" indent="-279400">
              <a:buSzPct val="123000"/>
              <a:buChar char="-"/>
            </a:pPr>
            <a:r>
              <a:rPr dirty="0"/>
              <a:t>Could show the chart</a:t>
            </a:r>
            <a:endParaRPr lang="en-US" dirty="0"/>
          </a:p>
          <a:p>
            <a:pPr marL="279400" indent="-279400">
              <a:buSzPct val="123000"/>
              <a:buChar char="-"/>
            </a:pPr>
            <a:r>
              <a:rPr lang="en-US" dirty="0"/>
              <a:t>Explain UMRR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64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 lvl="0" indent="-91440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400" dirty="0"/>
          </a:p>
          <a:p>
            <a:pPr marL="914400" marR="0" lvl="0" indent="-91440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400" dirty="0"/>
          </a:p>
          <a:p>
            <a:pPr marL="914400" marR="0" lvl="0" indent="-91440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400" dirty="0"/>
          </a:p>
          <a:p>
            <a:pPr marL="914400" marR="0" lvl="0" indent="-91440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400" dirty="0"/>
          </a:p>
          <a:p>
            <a:pPr marL="914400" marR="0" lvl="0" indent="-91440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400" dirty="0"/>
              <a:t>Use </a:t>
            </a:r>
            <a:r>
              <a:rPr lang="en-US" sz="2400" dirty="0" err="1"/>
              <a:t>BatchQC</a:t>
            </a:r>
            <a:r>
              <a:rPr lang="en-US" sz="2400" dirty="0"/>
              <a:t> to identify differences in samples between datasets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pPr marL="914400" marR="0" indent="-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Apply correction methods to UMRR samples</a:t>
            </a:r>
          </a:p>
          <a:p>
            <a:pPr marL="914400" marR="0" indent="-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dirty="0"/>
              <a:t>Extract correction factors from UMRR correction</a:t>
            </a:r>
          </a:p>
          <a:p>
            <a:pPr marL="914400" marR="0" indent="-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dirty="0"/>
              <a:t>Apply UMRR correction factors to FLT/GC samples from respective datasets</a:t>
            </a:r>
          </a:p>
          <a:p>
            <a:pPr marL="0" marR="0" lvl="0" indent="0" algn="l" defTabSz="4572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4. Evaluate robustness of this correction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86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endParaRPr lang="en-US" dirty="0"/>
          </a:p>
          <a:p>
            <a:pPr marL="279400" indent="-279400">
              <a:buSzPct val="123000"/>
              <a:buChar char="-"/>
            </a:pPr>
            <a:r>
              <a:rPr dirty="0"/>
              <a:t>Flowchart decision tree (part one)</a:t>
            </a:r>
          </a:p>
          <a:p>
            <a:pPr marL="889000" lvl="1" indent="-279400">
              <a:buSzPct val="123000"/>
              <a:buChar char="-"/>
            </a:pPr>
            <a:r>
              <a:rPr dirty="0"/>
              <a:t>Use animations</a:t>
            </a:r>
          </a:p>
          <a:p>
            <a:pPr marL="889000" lvl="1" indent="-279400">
              <a:buSzPct val="123000"/>
              <a:buChar char="-"/>
            </a:pPr>
            <a:r>
              <a:rPr dirty="0"/>
              <a:t>Do one tool at a time</a:t>
            </a:r>
          </a:p>
          <a:p>
            <a:pPr marL="279400" indent="-279400">
              <a:buSzPct val="123000"/>
              <a:buChar char="-"/>
            </a:pPr>
            <a:r>
              <a:rPr dirty="0"/>
              <a:t>Look at project document (and screenshot)</a:t>
            </a:r>
          </a:p>
          <a:p>
            <a:pPr marL="889000" lvl="1" indent="-279400">
              <a:buSzPct val="123000"/>
              <a:buChar char="-"/>
            </a:pPr>
            <a:r>
              <a:rPr dirty="0" err="1"/>
              <a:t>BatchQC</a:t>
            </a:r>
            <a:endParaRPr dirty="0"/>
          </a:p>
          <a:p>
            <a:pPr marL="1498600" lvl="2" indent="-279400">
              <a:buSzPct val="123000"/>
              <a:buChar char="-"/>
            </a:pPr>
            <a:r>
              <a:rPr dirty="0"/>
              <a:t>Batch effect? Y/N</a:t>
            </a:r>
          </a:p>
          <a:p>
            <a:pPr marL="889000" lvl="1" indent="-279400">
              <a:buSzPct val="123000"/>
              <a:buChar char="-"/>
            </a:pPr>
            <a:r>
              <a:rPr dirty="0"/>
              <a:t>Correction tool</a:t>
            </a:r>
          </a:p>
          <a:p>
            <a:pPr marL="1498600" lvl="2" indent="-279400">
              <a:buSzPct val="123000"/>
              <a:buChar char="-"/>
            </a:pPr>
            <a:r>
              <a:rPr dirty="0"/>
              <a:t>Batch effect?</a:t>
            </a:r>
          </a:p>
          <a:p>
            <a:r>
              <a:rPr dirty="0"/>
              <a:t>- Could show step in decision tree where I am </a:t>
            </a:r>
          </a:p>
        </p:txBody>
      </p:sp>
    </p:spTree>
    <p:extLst>
      <p:ext uri="{BB962C8B-B14F-4D97-AF65-F5344CB8AC3E}">
        <p14:creationId xmlns:p14="http://schemas.microsoft.com/office/powerpoint/2010/main" val="550594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Three methods for evaluation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err="1"/>
              <a:t>BatchQC</a:t>
            </a:r>
            <a:endParaRPr lang="en-US" dirty="0"/>
          </a:p>
          <a:p>
            <a:pPr marL="342900" lvl="1" indent="-342900">
              <a:buFontTx/>
              <a:buChar char="-"/>
            </a:pPr>
            <a:r>
              <a:rPr lang="en-US" dirty="0"/>
              <a:t>Stat. </a:t>
            </a:r>
            <a:r>
              <a:rPr lang="en-US" dirty="0" err="1"/>
              <a:t>dif</a:t>
            </a: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PCA</a:t>
            </a:r>
          </a:p>
          <a:p>
            <a:pPr marL="342900" indent="-342900">
              <a:buFontTx/>
              <a:buChar char="-"/>
            </a:pPr>
            <a:r>
              <a:rPr lang="en-US" dirty="0"/>
              <a:t>Global gene expression</a:t>
            </a:r>
          </a:p>
          <a:p>
            <a:pPr marL="342900" indent="-342900">
              <a:buFontTx/>
              <a:buChar char="-"/>
            </a:pPr>
            <a:r>
              <a:rPr lang="en-US" dirty="0"/>
              <a:t>DEA</a:t>
            </a:r>
          </a:p>
          <a:p>
            <a:pPr marL="342900" indent="-342900">
              <a:buFontTx/>
              <a:buChar char="-"/>
            </a:pPr>
            <a:r>
              <a:rPr lang="en-US" dirty="0"/>
              <a:t>Before/after correction</a:t>
            </a:r>
          </a:p>
        </p:txBody>
      </p:sp>
    </p:spTree>
    <p:extLst>
      <p:ext uri="{BB962C8B-B14F-4D97-AF65-F5344CB8AC3E}">
        <p14:creationId xmlns:p14="http://schemas.microsoft.com/office/powerpoint/2010/main" val="2444176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standard correction “that doesn’t consider universal references”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Be clear that we are not looking at the reference samples now, only FLT and GC samples from these two datasets</a:t>
            </a:r>
          </a:p>
          <a:p>
            <a:pPr marL="342900" indent="-342900">
              <a:buFontTx/>
              <a:buChar char="-"/>
            </a:pPr>
            <a:r>
              <a:rPr lang="en-US" dirty="0"/>
              <a:t>Applied correction factors</a:t>
            </a:r>
          </a:p>
          <a:p>
            <a:pPr marL="342900" indent="-342900">
              <a:buFontTx/>
              <a:buChar char="-"/>
            </a:pPr>
            <a:r>
              <a:rPr lang="en-US" dirty="0"/>
              <a:t>Could use animations to walk through the PCAs</a:t>
            </a:r>
          </a:p>
          <a:p>
            <a:pPr marL="342900" indent="-342900">
              <a:buFontTx/>
              <a:buChar char="-"/>
            </a:pPr>
            <a:r>
              <a:rPr lang="en-US" dirty="0"/>
              <a:t>Could have bulleted points in the process</a:t>
            </a:r>
          </a:p>
          <a:p>
            <a:pPr marL="342900" indent="-342900">
              <a:buFontTx/>
              <a:buChar char="-"/>
            </a:pPr>
            <a:r>
              <a:rPr lang="en-US" dirty="0"/>
              <a:t>Show two together</a:t>
            </a:r>
          </a:p>
          <a:p>
            <a:endParaRPr lang="en-US" dirty="0"/>
          </a:p>
          <a:p>
            <a:r>
              <a:rPr lang="en-US" dirty="0"/>
              <a:t>Increase size of dots, flip size of FLT/GC, increase size of labels, have something for ISST/LAR</a:t>
            </a:r>
          </a:p>
          <a:p>
            <a:endParaRPr lang="en-US" dirty="0"/>
          </a:p>
          <a:p>
            <a:r>
              <a:rPr lang="en-US" dirty="0"/>
              <a:t>Identified difference in reference samples, then extracted out correction factors, applies correction factors to </a:t>
            </a:r>
            <a:r>
              <a:rPr lang="en-US" dirty="0" err="1"/>
              <a:t>flt</a:t>
            </a:r>
            <a:r>
              <a:rPr lang="en-US" dirty="0"/>
              <a:t> and </a:t>
            </a:r>
            <a:r>
              <a:rPr lang="en-US" dirty="0" err="1"/>
              <a:t>gc</a:t>
            </a:r>
            <a:endParaRPr lang="en-US" dirty="0"/>
          </a:p>
          <a:p>
            <a:r>
              <a:rPr lang="en-US" dirty="0"/>
              <a:t>Reran PCA plots and </a:t>
            </a:r>
            <a:r>
              <a:rPr lang="en-US" dirty="0" err="1"/>
              <a:t>BatchQC</a:t>
            </a:r>
            <a:r>
              <a:rPr lang="en-US" dirty="0"/>
              <a:t> (have ready)</a:t>
            </a:r>
          </a:p>
          <a:p>
            <a:endParaRPr lang="en-US" dirty="0"/>
          </a:p>
          <a:p>
            <a:r>
              <a:rPr lang="en-US" dirty="0"/>
              <a:t>Flip flight and GC shapes</a:t>
            </a:r>
          </a:p>
          <a:p>
            <a:endParaRPr lang="en-US" dirty="0"/>
          </a:p>
          <a:p>
            <a:r>
              <a:rPr lang="en-US" dirty="0"/>
              <a:t>Label ISST and LAR, this might be it</a:t>
            </a:r>
          </a:p>
          <a:p>
            <a:pPr marL="342900" indent="-342900">
              <a:buFontTx/>
              <a:buChar char="-"/>
            </a:pPr>
            <a:r>
              <a:rPr lang="en-US" dirty="0"/>
              <a:t>Explain ISST/LAR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Walk through the PCAs again</a:t>
            </a:r>
          </a:p>
          <a:p>
            <a:pPr marL="342900" indent="-342900">
              <a:buFontTx/>
              <a:buChar char="-"/>
            </a:pPr>
            <a:r>
              <a:rPr lang="en-US" dirty="0"/>
              <a:t>Script it again, to be concise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61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the circle/animation up earlier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Same thing as slide 18</a:t>
            </a:r>
          </a:p>
          <a:p>
            <a:endParaRPr lang="en-US" dirty="0"/>
          </a:p>
          <a:p>
            <a:r>
              <a:rPr lang="en-US" dirty="0"/>
              <a:t>At the end of this slide</a:t>
            </a:r>
          </a:p>
          <a:p>
            <a:r>
              <a:rPr lang="en-US" dirty="0"/>
              <a:t>Because we noted such a big difference in applying URR, decided to move onto everything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 ISST vs. LAR</a:t>
            </a:r>
          </a:p>
        </p:txBody>
      </p:sp>
    </p:spTree>
    <p:extLst>
      <p:ext uri="{BB962C8B-B14F-4D97-AF65-F5344CB8AC3E}">
        <p14:creationId xmlns:p14="http://schemas.microsoft.com/office/powerpoint/2010/main" val="262112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51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a bit more time on this</a:t>
            </a:r>
          </a:p>
          <a:p>
            <a:r>
              <a:rPr lang="en-US" dirty="0"/>
              <a:t>State that these comparisons are to evaluate datasets</a:t>
            </a:r>
          </a:p>
          <a:p>
            <a:r>
              <a:rPr lang="en-US" dirty="0"/>
              <a:t>All the numbers in black are total </a:t>
            </a:r>
            <a:r>
              <a:rPr lang="en-US" dirty="0" err="1"/>
              <a:t>dif</a:t>
            </a:r>
            <a:r>
              <a:rPr lang="en-US" dirty="0"/>
              <a:t> exp genes that were the same as those in original</a:t>
            </a:r>
          </a:p>
          <a:p>
            <a:r>
              <a:rPr lang="en-US" dirty="0"/>
              <a:t>All in pink are additional DGE identified after combining and correcting datasets</a:t>
            </a:r>
          </a:p>
          <a:p>
            <a:endParaRPr lang="en-US" dirty="0"/>
          </a:p>
          <a:p>
            <a:r>
              <a:rPr lang="en-US" dirty="0"/>
              <a:t>Point out that </a:t>
            </a:r>
            <a:r>
              <a:rPr lang="en-US" dirty="0" err="1"/>
              <a:t>ComBat</a:t>
            </a:r>
            <a:r>
              <a:rPr lang="en-US" dirty="0"/>
              <a:t> and </a:t>
            </a:r>
            <a:r>
              <a:rPr lang="en-US" dirty="0" err="1"/>
              <a:t>ComBat_seq</a:t>
            </a:r>
            <a:r>
              <a:rPr lang="en-US" dirty="0"/>
              <a:t> maintain most genes as found in original dataset before combining</a:t>
            </a:r>
          </a:p>
          <a:p>
            <a:r>
              <a:rPr lang="en-US" dirty="0"/>
              <a:t>Introduces fewest potential false positive genes</a:t>
            </a:r>
          </a:p>
        </p:txBody>
      </p:sp>
    </p:spTree>
    <p:extLst>
      <p:ext uri="{BB962C8B-B14F-4D97-AF65-F5344CB8AC3E}">
        <p14:creationId xmlns:p14="http://schemas.microsoft.com/office/powerpoint/2010/main" val="237086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  <a:p>
            <a:r>
              <a:rPr lang="en-US" dirty="0"/>
              <a:t>All the SLSTP management, staffers, everyone in the program, </a:t>
            </a:r>
            <a:r>
              <a:rPr lang="en-US" dirty="0" err="1"/>
              <a:t>GeneLab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409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13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13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14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14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15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13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26"/>
            <a:ext cx="10773834" cy="1279524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914378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2" indent="0">
              <a:buNone/>
              <a:defRPr sz="3200" b="1"/>
            </a:lvl4pPr>
            <a:lvl5pPr marL="3657508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2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8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50"/>
            <a:ext cx="10773834" cy="7902576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9" y="3070226"/>
            <a:ext cx="10778066" cy="1279524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914378" indent="0">
              <a:buNone/>
              <a:defRPr sz="4000" b="1"/>
            </a:lvl2pPr>
            <a:lvl3pPr marL="1828754" indent="0">
              <a:buNone/>
              <a:defRPr sz="3600" b="1"/>
            </a:lvl3pPr>
            <a:lvl4pPr marL="2743132" indent="0">
              <a:buNone/>
              <a:defRPr sz="3200" b="1"/>
            </a:lvl4pPr>
            <a:lvl5pPr marL="3657508" indent="0">
              <a:buNone/>
              <a:defRPr sz="3200" b="1"/>
            </a:lvl5pPr>
            <a:lvl6pPr marL="4571886" indent="0">
              <a:buNone/>
              <a:defRPr sz="3200" b="1"/>
            </a:lvl6pPr>
            <a:lvl7pPr marL="5486262" indent="0">
              <a:buNone/>
              <a:defRPr sz="3200" b="1"/>
            </a:lvl7pPr>
            <a:lvl8pPr marL="6400640" indent="0">
              <a:buNone/>
              <a:defRPr sz="3200" b="1"/>
            </a:lvl8pPr>
            <a:lvl9pPr marL="7315018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9" y="4349750"/>
            <a:ext cx="10778066" cy="7902576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2011024" y="13076008"/>
            <a:ext cx="349455" cy="37959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0AF6B-D50A-2B47-B1C7-FB734DCC6A7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3812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openxmlformats.org/officeDocument/2006/relationships/image" Target="../media/image12.pn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tiff"/><Relationship Id="rId4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tiff"/><Relationship Id="rId4" Type="http://schemas.openxmlformats.org/officeDocument/2006/relationships/image" Target="../media/image3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chemeClr val="bg1"/>
            </a:gs>
            <a:gs pos="100000">
              <a:schemeClr val="accent2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uthor and Date"/>
          <p:cNvSpPr txBox="1">
            <a:spLocks noGrp="1"/>
          </p:cNvSpPr>
          <p:nvPr>
            <p:ph type="body" idx="13"/>
          </p:nvPr>
        </p:nvSpPr>
        <p:spPr>
          <a:xfrm>
            <a:off x="1201342" y="8745303"/>
            <a:ext cx="21971003" cy="63697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/>
              <a:t>Mentor: Amanda Saravia-Butler, Ph.D., NASA </a:t>
            </a:r>
            <a:r>
              <a:rPr lang="en-US" dirty="0" err="1"/>
              <a:t>GeneLab</a:t>
            </a:r>
            <a:endParaRPr dirty="0"/>
          </a:p>
        </p:txBody>
      </p:sp>
      <p:sp>
        <p:nvSpPr>
          <p:cNvPr id="152" name="Correction methods for GeneLab Datasets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8800" dirty="0"/>
              <a:t>Evaluation of c</a:t>
            </a:r>
            <a:r>
              <a:rPr sz="8800" dirty="0"/>
              <a:t>orrection methods for </a:t>
            </a:r>
            <a:r>
              <a:rPr lang="en-US" sz="8800" dirty="0"/>
              <a:t>NASA </a:t>
            </a:r>
            <a:r>
              <a:rPr sz="8800" dirty="0" err="1"/>
              <a:t>GeneLab</a:t>
            </a:r>
            <a:r>
              <a:rPr sz="8800" dirty="0"/>
              <a:t> </a:t>
            </a:r>
            <a:r>
              <a:rPr lang="en-US" sz="8800" dirty="0"/>
              <a:t>transcriptomic d</a:t>
            </a:r>
            <a:r>
              <a:rPr sz="8800" dirty="0"/>
              <a:t>atasets</a:t>
            </a:r>
          </a:p>
        </p:txBody>
      </p:sp>
      <p:sp>
        <p:nvSpPr>
          <p:cNvPr id="153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1201342" y="7223191"/>
            <a:ext cx="21971001" cy="93783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5400" dirty="0"/>
              <a:t>Finsam Samson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B859D1-3ED1-5844-BD32-254312F99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78351"/>
            <a:ext cx="6715125" cy="14397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94EDA9A-3B9D-004E-89B8-9E939ED127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3" r="25055"/>
          <a:stretch/>
        </p:blipFill>
        <p:spPr>
          <a:xfrm>
            <a:off x="17593219" y="3921746"/>
            <a:ext cx="4023197" cy="732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9F8BB62-EA8F-F240-B0E3-4CDE4EA5FD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44"/>
          <a:stretch/>
        </p:blipFill>
        <p:spPr>
          <a:xfrm>
            <a:off x="655920" y="2601053"/>
            <a:ext cx="14794860" cy="5927391"/>
          </a:xfrm>
          <a:prstGeom prst="rect">
            <a:avLst/>
          </a:prstGeom>
        </p:spPr>
      </p:pic>
      <p:sp>
        <p:nvSpPr>
          <p:cNvPr id="15" name="Correction Tools">
            <a:extLst>
              <a:ext uri="{FF2B5EF4-FFF2-40B4-BE49-F238E27FC236}">
                <a16:creationId xmlns:a16="http://schemas.microsoft.com/office/drawing/2014/main" id="{2DA2FA47-ACE2-2847-8030-C2649BA42612}"/>
              </a:ext>
            </a:extLst>
          </p:cNvPr>
          <p:cNvSpPr txBox="1">
            <a:spLocks/>
          </p:cNvSpPr>
          <p:nvPr/>
        </p:nvSpPr>
        <p:spPr>
          <a:xfrm>
            <a:off x="208671" y="89767"/>
            <a:ext cx="17921674" cy="3281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en-US" sz="7200" dirty="0"/>
              <a:t>NASA </a:t>
            </a:r>
            <a:r>
              <a:rPr lang="en-US" sz="7200" dirty="0" err="1"/>
              <a:t>GeneLab</a:t>
            </a:r>
            <a:r>
              <a:rPr lang="en-US" sz="7200" dirty="0"/>
              <a:t> – </a:t>
            </a:r>
            <a:r>
              <a:rPr lang="en-US" sz="7200" dirty="0" err="1"/>
              <a:t>genelab.nasa.gov</a:t>
            </a:r>
            <a:r>
              <a:rPr lang="en-US" sz="7200" dirty="0"/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8C71E6-C220-9D49-8833-EE14C835BA6E}"/>
              </a:ext>
            </a:extLst>
          </p:cNvPr>
          <p:cNvSpPr/>
          <p:nvPr/>
        </p:nvSpPr>
        <p:spPr>
          <a:xfrm>
            <a:off x="16873304" y="2555018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Space Biosciences ‘Omics Repository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50CEAA-199F-B04D-A9E7-87CDDF4FEE7B}"/>
              </a:ext>
            </a:extLst>
          </p:cNvPr>
          <p:cNvSpPr/>
          <p:nvPr/>
        </p:nvSpPr>
        <p:spPr>
          <a:xfrm>
            <a:off x="5249462" y="1944463"/>
            <a:ext cx="5463025" cy="6565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Open Source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2" name="Picture 2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6D85FD1-2FC4-1440-B996-24F8FE36C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1" r="50037"/>
          <a:stretch/>
        </p:blipFill>
        <p:spPr>
          <a:xfrm>
            <a:off x="15350676" y="4804258"/>
            <a:ext cx="4400949" cy="8013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C570B03-F3E6-5743-B9FC-A26B967F62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19"/>
          <a:stretch/>
        </p:blipFill>
        <p:spPr>
          <a:xfrm>
            <a:off x="18719453" y="6390600"/>
            <a:ext cx="4023197" cy="732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D1CD800-EDB9-0B40-86C4-0BD9173A7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589" y="9578011"/>
            <a:ext cx="11381419" cy="1536936"/>
          </a:xfrm>
          <a:prstGeom prst="rect">
            <a:avLst/>
          </a:prstGeom>
        </p:spPr>
      </p:pic>
      <p:pic>
        <p:nvPicPr>
          <p:cNvPr id="26" name="Picture 25" descr="Chart, scatter chart, bubble chart&#10;&#10;Description automatically generated">
            <a:extLst>
              <a:ext uri="{FF2B5EF4-FFF2-40B4-BE49-F238E27FC236}">
                <a16:creationId xmlns:a16="http://schemas.microsoft.com/office/drawing/2014/main" id="{28CFE919-6BCC-D145-8C8F-D31C3F783F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963" y="10664722"/>
            <a:ext cx="3261693" cy="3008278"/>
          </a:xfrm>
          <a:prstGeom prst="rect">
            <a:avLst/>
          </a:prstGeom>
        </p:spPr>
      </p:pic>
      <p:pic>
        <p:nvPicPr>
          <p:cNvPr id="28" name="Picture 27" descr="Text&#10;&#10;Description automatically generated">
            <a:extLst>
              <a:ext uri="{FF2B5EF4-FFF2-40B4-BE49-F238E27FC236}">
                <a16:creationId xmlns:a16="http://schemas.microsoft.com/office/drawing/2014/main" id="{EE61B64F-6F8F-794A-93DE-9D81A5FFB7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85" y="11441878"/>
            <a:ext cx="3766080" cy="153693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A08C189-F31F-D541-8E85-6385F006E59B}"/>
              </a:ext>
            </a:extLst>
          </p:cNvPr>
          <p:cNvSpPr/>
          <p:nvPr/>
        </p:nvSpPr>
        <p:spPr>
          <a:xfrm>
            <a:off x="5271785" y="8860071"/>
            <a:ext cx="5463025" cy="6565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Visualization Suite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2974630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orrection Tools"/>
          <p:cNvSpPr txBox="1">
            <a:spLocks noGrp="1"/>
          </p:cNvSpPr>
          <p:nvPr>
            <p:ph type="title" idx="4294967295"/>
          </p:nvPr>
        </p:nvSpPr>
        <p:spPr>
          <a:xfrm>
            <a:off x="409331" y="378943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Correction Tools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EA574D65-89A0-DA43-8517-CF693E2983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44"/>
          <a:stretch/>
        </p:blipFill>
        <p:spPr>
          <a:xfrm>
            <a:off x="3422946" y="2332850"/>
            <a:ext cx="6535299" cy="3625921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5ECF487E-35E8-1246-8F48-630AACD3E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629" y="2664381"/>
            <a:ext cx="7678790" cy="4797342"/>
          </a:xfrm>
          <a:prstGeom prst="rect">
            <a:avLst/>
          </a:prstGeom>
        </p:spPr>
      </p:pic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A47E0407-DD7F-994E-BB90-F9652D2CB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46" y="8792307"/>
            <a:ext cx="7678790" cy="4962163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86EC2BD2-AEF9-2142-8DB5-BD1EF3D730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629" y="8838874"/>
            <a:ext cx="7796851" cy="44981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767668-CEFF-2A4C-B866-DD78C6297D2A}"/>
              </a:ext>
            </a:extLst>
          </p:cNvPr>
          <p:cNvSpPr/>
          <p:nvPr/>
        </p:nvSpPr>
        <p:spPr>
          <a:xfrm>
            <a:off x="13646629" y="1955847"/>
            <a:ext cx="59650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Empirical Bayes Method</a:t>
            </a:r>
            <a:endParaRPr lang="en-US" sz="4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8CBF4D-3B7B-F246-89B2-BA4BF8A0773C}"/>
              </a:ext>
            </a:extLst>
          </p:cNvPr>
          <p:cNvSpPr/>
          <p:nvPr/>
        </p:nvSpPr>
        <p:spPr>
          <a:xfrm>
            <a:off x="3042801" y="8192542"/>
            <a:ext cx="7295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Negative Binomial Regression</a:t>
            </a:r>
            <a:endParaRPr lang="en-US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9FFC3B-962D-7345-9433-D9A8D661E9CF}"/>
              </a:ext>
            </a:extLst>
          </p:cNvPr>
          <p:cNvSpPr/>
          <p:nvPr/>
        </p:nvSpPr>
        <p:spPr>
          <a:xfrm>
            <a:off x="13712565" y="8192542"/>
            <a:ext cx="3539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Median Polish</a:t>
            </a:r>
            <a:endParaRPr lang="en-US" sz="4000" dirty="0"/>
          </a:p>
        </p:txBody>
      </p:sp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82080590-EDFF-6745-AF5B-67710C7DDE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59"/>
          <a:stretch/>
        </p:blipFill>
        <p:spPr>
          <a:xfrm>
            <a:off x="3496918" y="6084063"/>
            <a:ext cx="6535299" cy="830333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ACDD6B4F-0673-9B4A-8DB9-F6E5186C7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917" y="5958771"/>
            <a:ext cx="2331725" cy="9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99933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eneLab Datase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Two Projects</a:t>
            </a:r>
            <a:endParaRPr dirty="0"/>
          </a:p>
        </p:txBody>
      </p:sp>
      <p:sp>
        <p:nvSpPr>
          <p:cNvPr id="205" name="Slide Subtitle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pic>
        <p:nvPicPr>
          <p:cNvPr id="6" name="Picture 5" descr="A picture containing knife&#10;&#10;Description automatically generated">
            <a:extLst>
              <a:ext uri="{FF2B5EF4-FFF2-40B4-BE49-F238E27FC236}">
                <a16:creationId xmlns:a16="http://schemas.microsoft.com/office/drawing/2014/main" id="{B6411C41-194C-2449-8DC6-C4DF331A1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110" y="5417746"/>
            <a:ext cx="13539390" cy="36625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1873E4-EABF-A942-BB54-25A90F346E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2070"/>
          <a:stretch/>
        </p:blipFill>
        <p:spPr>
          <a:xfrm>
            <a:off x="1591305" y="4601204"/>
            <a:ext cx="5415710" cy="4157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D0F786-0547-204E-8BC9-A196C146B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856" y="9197080"/>
            <a:ext cx="2711450" cy="1517650"/>
          </a:xfrm>
          <a:prstGeom prst="rect">
            <a:avLst/>
          </a:prstGeom>
        </p:spPr>
      </p:pic>
      <p:pic>
        <p:nvPicPr>
          <p:cNvPr id="11" name="Picture 10" descr="A picture containing fruit&#10;&#10;Description automatically generated">
            <a:extLst>
              <a:ext uri="{FF2B5EF4-FFF2-40B4-BE49-F238E27FC236}">
                <a16:creationId xmlns:a16="http://schemas.microsoft.com/office/drawing/2014/main" id="{C6099E44-D547-1D4C-8379-A0786605A3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87" y="9156313"/>
            <a:ext cx="1495659" cy="1495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8D5AEA-3E6C-164E-A616-6CAE2B2280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07969" y="716586"/>
            <a:ext cx="4701160" cy="4701160"/>
          </a:xfrm>
          <a:prstGeom prst="rect">
            <a:avLst/>
          </a:prstGeom>
          <a:ln>
            <a:noFill/>
          </a:ln>
          <a:effectLst>
            <a:softEdge rad="2032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332835-5853-E142-AB98-908908B7D9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32597" y="9197080"/>
            <a:ext cx="4651904" cy="3488928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313410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C86C3-94B2-9F44-AB2D-AFF3C659A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Reference-based Correction – Project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AC7B9B-A5C1-7541-9DD0-7E8A3F80DE87}"/>
              </a:ext>
            </a:extLst>
          </p:cNvPr>
          <p:cNvSpPr/>
          <p:nvPr/>
        </p:nvSpPr>
        <p:spPr>
          <a:xfrm>
            <a:off x="3957614" y="3281287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Use </a:t>
            </a:r>
            <a:r>
              <a:rPr lang="en-US" sz="36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BatchQC</a:t>
            </a: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to identify differences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C0C8A2-0897-3447-A2FA-2D5FBBFCA665}"/>
              </a:ext>
            </a:extLst>
          </p:cNvPr>
          <p:cNvSpPr/>
          <p:nvPr/>
        </p:nvSpPr>
        <p:spPr>
          <a:xfrm>
            <a:off x="6689127" y="5070237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Run correction on reference samples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64D300-CE7E-6248-A4D1-EFA7F976969E}"/>
              </a:ext>
            </a:extLst>
          </p:cNvPr>
          <p:cNvSpPr/>
          <p:nvPr/>
        </p:nvSpPr>
        <p:spPr>
          <a:xfrm>
            <a:off x="9420639" y="6859187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Extract correction facto</a:t>
            </a: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C42AC3-6C51-3D40-99D4-735D569D5021}"/>
              </a:ext>
            </a:extLst>
          </p:cNvPr>
          <p:cNvSpPr/>
          <p:nvPr/>
        </p:nvSpPr>
        <p:spPr>
          <a:xfrm>
            <a:off x="12152151" y="8648137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Apply correction to FLT/GC samples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D3191-10D9-8F4A-98AF-23B580A9327D}"/>
              </a:ext>
            </a:extLst>
          </p:cNvPr>
          <p:cNvSpPr/>
          <p:nvPr/>
        </p:nvSpPr>
        <p:spPr>
          <a:xfrm>
            <a:off x="14883663" y="10437087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Evaluate robustness of correction approach</a:t>
            </a:r>
          </a:p>
        </p:txBody>
      </p:sp>
      <p:sp>
        <p:nvSpPr>
          <p:cNvPr id="10" name="Bent Arrow 9">
            <a:extLst>
              <a:ext uri="{FF2B5EF4-FFF2-40B4-BE49-F238E27FC236}">
                <a16:creationId xmlns:a16="http://schemas.microsoft.com/office/drawing/2014/main" id="{CFCAC58A-5358-E146-AB69-D2DB616195DD}"/>
              </a:ext>
            </a:extLst>
          </p:cNvPr>
          <p:cNvSpPr/>
          <p:nvPr/>
        </p:nvSpPr>
        <p:spPr>
          <a:xfrm rot="10800000" flipH="1">
            <a:off x="4936526" y="4748628"/>
            <a:ext cx="1413474" cy="1210588"/>
          </a:xfrm>
          <a:prstGeom prst="bent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Bent Arrow 10">
            <a:extLst>
              <a:ext uri="{FF2B5EF4-FFF2-40B4-BE49-F238E27FC236}">
                <a16:creationId xmlns:a16="http://schemas.microsoft.com/office/drawing/2014/main" id="{FB39475A-CD44-934E-A222-6B94CB6B76FE}"/>
              </a:ext>
            </a:extLst>
          </p:cNvPr>
          <p:cNvSpPr/>
          <p:nvPr/>
        </p:nvSpPr>
        <p:spPr>
          <a:xfrm rot="10800000" flipH="1">
            <a:off x="7679726" y="6626281"/>
            <a:ext cx="1413474" cy="1210588"/>
          </a:xfrm>
          <a:prstGeom prst="bent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824F7170-8A72-544B-BA8B-6C2644740B12}"/>
              </a:ext>
            </a:extLst>
          </p:cNvPr>
          <p:cNvSpPr/>
          <p:nvPr/>
        </p:nvSpPr>
        <p:spPr>
          <a:xfrm rot="10800000" flipH="1">
            <a:off x="10422926" y="8378881"/>
            <a:ext cx="1413474" cy="1210588"/>
          </a:xfrm>
          <a:prstGeom prst="bent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84CD9BA7-1CF5-334A-B976-D66DDD37689E}"/>
              </a:ext>
            </a:extLst>
          </p:cNvPr>
          <p:cNvSpPr/>
          <p:nvPr/>
        </p:nvSpPr>
        <p:spPr>
          <a:xfrm rot="10800000" flipH="1">
            <a:off x="13166126" y="10207681"/>
            <a:ext cx="1413474" cy="1210588"/>
          </a:xfrm>
          <a:prstGeom prst="bent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7A9552-06BA-0547-9E61-68EDCC53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850" y="4691335"/>
            <a:ext cx="1968391" cy="1968391"/>
          </a:xfrm>
          <a:prstGeom prst="rect">
            <a:avLst/>
          </a:prstGeom>
          <a:ln>
            <a:noFill/>
          </a:ln>
          <a:effectLst>
            <a:softEdge rad="2032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C6D354-CE18-5143-B94A-B44587C08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0927" y="8411134"/>
            <a:ext cx="2246125" cy="168459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6425F04-AF8C-DF48-9265-385F9EC563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619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urpose">
            <a:extLst>
              <a:ext uri="{FF2B5EF4-FFF2-40B4-BE49-F238E27FC236}">
                <a16:creationId xmlns:a16="http://schemas.microsoft.com/office/drawing/2014/main" id="{081632A0-5AB5-FF41-B6BC-428DF4F327D3}"/>
              </a:ext>
            </a:extLst>
          </p:cNvPr>
          <p:cNvSpPr txBox="1">
            <a:spLocks/>
          </p:cNvSpPr>
          <p:nvPr/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/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7700" dirty="0"/>
              <a:t>Standard Correction Methods – Project 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7CA741-7AC9-B844-B99A-B945A7691379}"/>
              </a:ext>
            </a:extLst>
          </p:cNvPr>
          <p:cNvSpPr/>
          <p:nvPr/>
        </p:nvSpPr>
        <p:spPr>
          <a:xfrm>
            <a:off x="1206500" y="6252706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Use </a:t>
            </a:r>
            <a:r>
              <a:rPr lang="en-US" sz="36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BatchQC</a:t>
            </a: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to identify differences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DB2318-C09D-9F4C-B3C3-8CEAE9B8123D}"/>
              </a:ext>
            </a:extLst>
          </p:cNvPr>
          <p:cNvSpPr/>
          <p:nvPr/>
        </p:nvSpPr>
        <p:spPr>
          <a:xfrm>
            <a:off x="17714475" y="6252706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Evaluate robustness of correction approach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846188-619C-B84F-ACD6-51CBB340205B}"/>
              </a:ext>
            </a:extLst>
          </p:cNvPr>
          <p:cNvSpPr/>
          <p:nvPr/>
        </p:nvSpPr>
        <p:spPr>
          <a:xfrm>
            <a:off x="9460487" y="6252706"/>
            <a:ext cx="5463025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Apply correction to FLT/GC samples</a:t>
            </a: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84B51A46-6B37-0146-B572-FDA946BB70E5}"/>
              </a:ext>
            </a:extLst>
          </p:cNvPr>
          <p:cNvSpPr/>
          <p:nvPr/>
        </p:nvSpPr>
        <p:spPr>
          <a:xfrm rot="16200000" flipH="1">
            <a:off x="7773594" y="5896580"/>
            <a:ext cx="582825" cy="1922840"/>
          </a:xfrm>
          <a:prstGeom prst="down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AE04D043-307B-D640-97BD-CE0C596B7D9C}"/>
              </a:ext>
            </a:extLst>
          </p:cNvPr>
          <p:cNvSpPr/>
          <p:nvPr/>
        </p:nvSpPr>
        <p:spPr>
          <a:xfrm rot="16200000" flipH="1">
            <a:off x="16027580" y="5896581"/>
            <a:ext cx="582825" cy="1922840"/>
          </a:xfrm>
          <a:prstGeom prst="downArrow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FFF97AD-B3BC-FD41-9E5D-CCC74DC2B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5572" y="7778227"/>
            <a:ext cx="3592856" cy="2694642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F8834D-D770-7445-AE82-27D578C1D4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48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iversal Mouse Reference RNA Batch Effect">
            <a:extLst>
              <a:ext uri="{FF2B5EF4-FFF2-40B4-BE49-F238E27FC236}">
                <a16:creationId xmlns:a16="http://schemas.microsoft.com/office/drawing/2014/main" id="{32371304-F66B-C844-88A2-A124FB0F8138}"/>
              </a:ext>
            </a:extLst>
          </p:cNvPr>
          <p:cNvSpPr txBox="1">
            <a:spLocks/>
          </p:cNvSpPr>
          <p:nvPr/>
        </p:nvSpPr>
        <p:spPr>
          <a:xfrm>
            <a:off x="1206500" y="822087"/>
            <a:ext cx="21971000" cy="14349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36518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45" b="1" i="0" u="none" strike="noStrike" cap="none" spc="-164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6600" dirty="0"/>
              <a:t>Correction Method Evaluations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DF140E-7BE2-D04F-A27D-F31EB807BA84}"/>
              </a:ext>
            </a:extLst>
          </p:cNvPr>
          <p:cNvSpPr/>
          <p:nvPr/>
        </p:nvSpPr>
        <p:spPr>
          <a:xfrm>
            <a:off x="17270126" y="7416857"/>
            <a:ext cx="5367303" cy="12105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Differential Gene Expression Analysis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7F56EF-91B3-D44D-A780-7C2361F43E94}"/>
              </a:ext>
            </a:extLst>
          </p:cNvPr>
          <p:cNvSpPr/>
          <p:nvPr/>
        </p:nvSpPr>
        <p:spPr>
          <a:xfrm>
            <a:off x="9508348" y="7416857"/>
            <a:ext cx="5367303" cy="6565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PCA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1897E6-D138-BA41-B641-99B927BD8FDF}"/>
              </a:ext>
            </a:extLst>
          </p:cNvPr>
          <p:cNvSpPr/>
          <p:nvPr/>
        </p:nvSpPr>
        <p:spPr>
          <a:xfrm>
            <a:off x="7954536" y="2901858"/>
            <a:ext cx="8474928" cy="1949252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Evaluate robustness of correction approach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CC5B8C-D4D4-2B4A-B225-A7BDB8F371D5}"/>
              </a:ext>
            </a:extLst>
          </p:cNvPr>
          <p:cNvSpPr/>
          <p:nvPr/>
        </p:nvSpPr>
        <p:spPr>
          <a:xfrm>
            <a:off x="1746571" y="7421410"/>
            <a:ext cx="5367303" cy="6565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BatchQC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D2AF8EB9-DECE-9F4F-866C-66290191C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907" y="8628399"/>
            <a:ext cx="7048629" cy="2683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B678DE-7A8A-A34D-9F86-8D8F2D89BD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43"/>
          <a:stretch/>
        </p:blipFill>
        <p:spPr>
          <a:xfrm>
            <a:off x="9686985" y="8375846"/>
            <a:ext cx="5010029" cy="451806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1FE06CB-F2A8-C242-9DD1-88FD252C59F6}"/>
              </a:ext>
            </a:extLst>
          </p:cNvPr>
          <p:cNvGrpSpPr/>
          <p:nvPr/>
        </p:nvGrpSpPr>
        <p:grpSpPr>
          <a:xfrm>
            <a:off x="16303099" y="9515524"/>
            <a:ext cx="7301355" cy="1643339"/>
            <a:chOff x="16303099" y="9669299"/>
            <a:chExt cx="7301355" cy="1643339"/>
          </a:xfrm>
        </p:grpSpPr>
        <p:pic>
          <p:nvPicPr>
            <p:cNvPr id="19" name="Picture 18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1FCD72CF-2DCE-BA45-8052-82C18ADFC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3099" y="9877689"/>
              <a:ext cx="7301355" cy="143494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8DF4E60-6D8A-CA4E-B765-7A4AC86AFA30}"/>
                </a:ext>
              </a:extLst>
            </p:cNvPr>
            <p:cNvSpPr/>
            <p:nvPr/>
          </p:nvSpPr>
          <p:spPr>
            <a:xfrm>
              <a:off x="16303099" y="9669299"/>
              <a:ext cx="3025187" cy="3416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dirty="0"/>
                <a:t>Adj. p &lt; 0.05, |log2fc| &lt; 1.5 </a:t>
              </a:r>
            </a:p>
          </p:txBody>
        </p:sp>
      </p:grpSp>
      <p:sp>
        <p:nvSpPr>
          <p:cNvPr id="22" name="!!Custom2">
            <a:extLst>
              <a:ext uri="{FF2B5EF4-FFF2-40B4-BE49-F238E27FC236}">
                <a16:creationId xmlns:a16="http://schemas.microsoft.com/office/drawing/2014/main" id="{26244420-B75A-5E47-8048-0018BA1D955A}"/>
              </a:ext>
            </a:extLst>
          </p:cNvPr>
          <p:cNvSpPr/>
          <p:nvPr/>
        </p:nvSpPr>
        <p:spPr>
          <a:xfrm rot="5400000">
            <a:off x="17314820" y="3751221"/>
            <a:ext cx="3062085" cy="3151474"/>
          </a:xfrm>
          <a:prstGeom prst="bentArrow">
            <a:avLst>
              <a:gd name="adj1" fmla="val 11842"/>
              <a:gd name="adj2" fmla="val 13158"/>
              <a:gd name="adj3" fmla="val 27632"/>
              <a:gd name="adj4" fmla="val 45203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!!Custom2">
            <a:extLst>
              <a:ext uri="{FF2B5EF4-FFF2-40B4-BE49-F238E27FC236}">
                <a16:creationId xmlns:a16="http://schemas.microsoft.com/office/drawing/2014/main" id="{C8E64536-E268-D249-A29C-E9C481B4154C}"/>
              </a:ext>
            </a:extLst>
          </p:cNvPr>
          <p:cNvSpPr/>
          <p:nvPr/>
        </p:nvSpPr>
        <p:spPr>
          <a:xfrm rot="5400000" flipV="1">
            <a:off x="4007095" y="3751220"/>
            <a:ext cx="3062085" cy="3151476"/>
          </a:xfrm>
          <a:prstGeom prst="bentArrow">
            <a:avLst>
              <a:gd name="adj1" fmla="val 11842"/>
              <a:gd name="adj2" fmla="val 13158"/>
              <a:gd name="adj3" fmla="val 27632"/>
              <a:gd name="adj4" fmla="val 45203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26719859-0967-A043-815B-78A7A785016B}"/>
              </a:ext>
            </a:extLst>
          </p:cNvPr>
          <p:cNvSpPr/>
          <p:nvPr/>
        </p:nvSpPr>
        <p:spPr>
          <a:xfrm flipH="1">
            <a:off x="11946098" y="5151282"/>
            <a:ext cx="779301" cy="1706718"/>
          </a:xfrm>
          <a:prstGeom prst="downArrow">
            <a:avLst>
              <a:gd name="adj1" fmla="val 50000"/>
              <a:gd name="adj2" fmla="val 102149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979F52AD-78AB-AA44-AF76-05C12EED8C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5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5D5BBC-0A1B-8445-952F-489770FE6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/>
        </p:blipFill>
        <p:spPr>
          <a:xfrm>
            <a:off x="2507842" y="1816916"/>
            <a:ext cx="6766421" cy="59138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0F7E98-EC51-4740-BB21-E9B7039A7736}"/>
              </a:ext>
            </a:extLst>
          </p:cNvPr>
          <p:cNvSpPr/>
          <p:nvPr/>
        </p:nvSpPr>
        <p:spPr>
          <a:xfrm flipH="1">
            <a:off x="297175" y="2172632"/>
            <a:ext cx="2446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Uncorrected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F8965-95F5-EE45-9BBF-42CB8F6E904A}"/>
              </a:ext>
            </a:extLst>
          </p:cNvPr>
          <p:cNvSpPr/>
          <p:nvPr/>
        </p:nvSpPr>
        <p:spPr>
          <a:xfrm flipH="1">
            <a:off x="10170606" y="2124435"/>
            <a:ext cx="32750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Reference RNA correction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054CC6-CCE4-5F40-A17A-2342450100F9}"/>
              </a:ext>
            </a:extLst>
          </p:cNvPr>
          <p:cNvSpPr/>
          <p:nvPr/>
        </p:nvSpPr>
        <p:spPr>
          <a:xfrm flipH="1">
            <a:off x="297175" y="7999338"/>
            <a:ext cx="33062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Standard correction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B5E62F-F595-1245-9DBE-D680CAFE43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/>
        </p:blipFill>
        <p:spPr>
          <a:xfrm>
            <a:off x="13445627" y="1798575"/>
            <a:ext cx="6766419" cy="59138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7B5A6A-2B44-174D-A656-91A19F484B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/>
        </p:blipFill>
        <p:spPr>
          <a:xfrm>
            <a:off x="2507841" y="7712463"/>
            <a:ext cx="6766421" cy="5913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EA6A47-57D7-BC46-A4FE-E2E1DFDE67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/>
        </p:blipFill>
        <p:spPr>
          <a:xfrm>
            <a:off x="13445626" y="7694122"/>
            <a:ext cx="6766421" cy="5913888"/>
          </a:xfrm>
          <a:prstGeom prst="rect">
            <a:avLst/>
          </a:prstGeom>
        </p:spPr>
      </p:pic>
      <p:sp>
        <p:nvSpPr>
          <p:cNvPr id="12" name="Universal Human Reference RNA + ComBat_seq Batch Effect">
            <a:extLst>
              <a:ext uri="{FF2B5EF4-FFF2-40B4-BE49-F238E27FC236}">
                <a16:creationId xmlns:a16="http://schemas.microsoft.com/office/drawing/2014/main" id="{A10288DA-B990-AA40-A987-DC190F4A22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176" y="363626"/>
            <a:ext cx="22539378" cy="1434949"/>
          </a:xfrm>
          <a:prstGeom prst="rect">
            <a:avLst/>
          </a:prstGeom>
        </p:spPr>
        <p:txBody>
          <a:bodyPr>
            <a:noAutofit/>
          </a:bodyPr>
          <a:lstStyle>
            <a:lvl1pPr defTabSz="1755604">
              <a:defRPr sz="6120" spc="-122"/>
            </a:lvl1pPr>
          </a:lstStyle>
          <a:p>
            <a:r>
              <a:rPr lang="en-US" sz="7400" dirty="0" err="1"/>
              <a:t>Refernce</a:t>
            </a:r>
            <a:r>
              <a:rPr lang="en-US" sz="7400" dirty="0"/>
              <a:t>-based Correction – PCA</a:t>
            </a:r>
            <a:endParaRPr sz="7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91E271-65B2-8145-8EF6-E0397DBB94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73" t="18428" r="2251" b="29372"/>
          <a:stretch/>
        </p:blipFill>
        <p:spPr>
          <a:xfrm>
            <a:off x="21710693" y="4131503"/>
            <a:ext cx="1867679" cy="54529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5C664BE-D8D7-8C44-BD1C-FAA1325E7AC4}"/>
              </a:ext>
            </a:extLst>
          </p:cNvPr>
          <p:cNvSpPr/>
          <p:nvPr/>
        </p:nvSpPr>
        <p:spPr>
          <a:xfrm flipH="1">
            <a:off x="297176" y="1237881"/>
            <a:ext cx="2180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40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ComBat</a:t>
            </a:r>
            <a:endParaRPr lang="en-US" sz="4000" dirty="0">
              <a:solidFill>
                <a:schemeClr val="tx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C9A88D-63CA-EB47-BFB8-0501CF2010FA}"/>
              </a:ext>
            </a:extLst>
          </p:cNvPr>
          <p:cNvSpPr/>
          <p:nvPr/>
        </p:nvSpPr>
        <p:spPr>
          <a:xfrm flipH="1">
            <a:off x="10170606" y="8005044"/>
            <a:ext cx="4226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Reference RNA + standard correction 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08B6B95-D462-0044-B036-C948199208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455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!!Picture 9">
            <a:extLst>
              <a:ext uri="{FF2B5EF4-FFF2-40B4-BE49-F238E27FC236}">
                <a16:creationId xmlns:a16="http://schemas.microsoft.com/office/drawing/2014/main" id="{B8B1783C-F273-F347-86D1-1B4D48F8C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0438" y="7052882"/>
            <a:ext cx="19483124" cy="3859276"/>
          </a:xfrm>
          <a:prstGeom prst="rect">
            <a:avLst/>
          </a:prstGeom>
        </p:spPr>
      </p:pic>
      <p:sp>
        <p:nvSpPr>
          <p:cNvPr id="25" name="!!Rectangle 24">
            <a:extLst>
              <a:ext uri="{FF2B5EF4-FFF2-40B4-BE49-F238E27FC236}">
                <a16:creationId xmlns:a16="http://schemas.microsoft.com/office/drawing/2014/main" id="{F2DEDCF0-3739-884B-A71B-BFD9115A9C84}"/>
              </a:ext>
            </a:extLst>
          </p:cNvPr>
          <p:cNvSpPr/>
          <p:nvPr/>
        </p:nvSpPr>
        <p:spPr>
          <a:xfrm>
            <a:off x="2450438" y="6073660"/>
            <a:ext cx="4185761" cy="1006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/>
              <a:t>GLDS-242</a:t>
            </a:r>
          </a:p>
        </p:txBody>
      </p:sp>
      <p:sp>
        <p:nvSpPr>
          <p:cNvPr id="13" name="!!Rectangle 12">
            <a:extLst>
              <a:ext uri="{FF2B5EF4-FFF2-40B4-BE49-F238E27FC236}">
                <a16:creationId xmlns:a16="http://schemas.microsoft.com/office/drawing/2014/main" id="{BFFD6409-C079-D142-93EE-14656ED582C5}"/>
              </a:ext>
            </a:extLst>
          </p:cNvPr>
          <p:cNvSpPr/>
          <p:nvPr/>
        </p:nvSpPr>
        <p:spPr>
          <a:xfrm>
            <a:off x="2450438" y="6993308"/>
            <a:ext cx="3422732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/>
              <a:t>Adj. p &lt; 0.05</a:t>
            </a:r>
            <a:endParaRPr lang="en-US" sz="4400" dirty="0"/>
          </a:p>
        </p:txBody>
      </p:sp>
      <p:sp>
        <p:nvSpPr>
          <p:cNvPr id="46" name="Universal Human Reference RNA + ComBat_seq Batch Effect">
            <a:extLst>
              <a:ext uri="{FF2B5EF4-FFF2-40B4-BE49-F238E27FC236}">
                <a16:creationId xmlns:a16="http://schemas.microsoft.com/office/drawing/2014/main" id="{28FC865A-2F9D-C040-B06C-AF148696E3E2}"/>
              </a:ext>
            </a:extLst>
          </p:cNvPr>
          <p:cNvSpPr txBox="1">
            <a:spLocks/>
          </p:cNvSpPr>
          <p:nvPr/>
        </p:nvSpPr>
        <p:spPr>
          <a:xfrm>
            <a:off x="297176" y="363626"/>
            <a:ext cx="22539378" cy="1434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1755604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20" b="1" i="0" u="none" strike="noStrike" cap="none" spc="-12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7400" dirty="0"/>
              <a:t>Reference-based Corrections – DGE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5B48679-83B7-B24D-9511-325282A88868}"/>
              </a:ext>
            </a:extLst>
          </p:cNvPr>
          <p:cNvSpPr/>
          <p:nvPr/>
        </p:nvSpPr>
        <p:spPr>
          <a:xfrm>
            <a:off x="297176" y="1374778"/>
            <a:ext cx="722703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/>
              <a:t>ComBat_seq</a:t>
            </a:r>
            <a:endParaRPr lang="en-US" sz="5400" b="1" dirty="0"/>
          </a:p>
        </p:txBody>
      </p:sp>
      <p:sp>
        <p:nvSpPr>
          <p:cNvPr id="51" name="!!Down Arrow 50">
            <a:extLst>
              <a:ext uri="{FF2B5EF4-FFF2-40B4-BE49-F238E27FC236}">
                <a16:creationId xmlns:a16="http://schemas.microsoft.com/office/drawing/2014/main" id="{54FA8A24-888E-C74E-8ED1-4D7935C98CA1}"/>
              </a:ext>
            </a:extLst>
          </p:cNvPr>
          <p:cNvSpPr/>
          <p:nvPr/>
        </p:nvSpPr>
        <p:spPr>
          <a:xfrm flipH="1">
            <a:off x="11333939" y="5510020"/>
            <a:ext cx="465852" cy="1418245"/>
          </a:xfrm>
          <a:prstGeom prst="downArrow">
            <a:avLst>
              <a:gd name="adj1" fmla="val 50000"/>
              <a:gd name="adj2" fmla="val 102149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F30A359-808B-124B-AD6C-71D2C4199270}"/>
              </a:ext>
            </a:extLst>
          </p:cNvPr>
          <p:cNvSpPr/>
          <p:nvPr/>
        </p:nvSpPr>
        <p:spPr>
          <a:xfrm>
            <a:off x="9099849" y="3407179"/>
            <a:ext cx="4934032" cy="17645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Differentially Expressed Genes for Uncorrected Dataset</a:t>
            </a:r>
          </a:p>
        </p:txBody>
      </p:sp>
      <p:sp>
        <p:nvSpPr>
          <p:cNvPr id="57" name="!!Down Arrow 56">
            <a:extLst>
              <a:ext uri="{FF2B5EF4-FFF2-40B4-BE49-F238E27FC236}">
                <a16:creationId xmlns:a16="http://schemas.microsoft.com/office/drawing/2014/main" id="{AA0225AC-5D45-974C-929B-C1E7881BC4F8}"/>
              </a:ext>
            </a:extLst>
          </p:cNvPr>
          <p:cNvSpPr/>
          <p:nvPr/>
        </p:nvSpPr>
        <p:spPr>
          <a:xfrm flipH="1">
            <a:off x="17115276" y="5510020"/>
            <a:ext cx="465852" cy="813178"/>
          </a:xfrm>
          <a:prstGeom prst="downArrow">
            <a:avLst>
              <a:gd name="adj1" fmla="val 50000"/>
              <a:gd name="adj2" fmla="val 102149"/>
            </a:avLst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F5D4BB4-1C2B-544F-95ED-5A8706E3F5C1}"/>
              </a:ext>
            </a:extLst>
          </p:cNvPr>
          <p:cNvSpPr/>
          <p:nvPr/>
        </p:nvSpPr>
        <p:spPr>
          <a:xfrm>
            <a:off x="14881186" y="3407179"/>
            <a:ext cx="4934032" cy="17645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Differentially Expressed Genes for Corrected Dataset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3E98AEC2-9D3F-0D4C-AD10-9579E936AE47}"/>
              </a:ext>
            </a:extLst>
          </p:cNvPr>
          <p:cNvSpPr/>
          <p:nvPr/>
        </p:nvSpPr>
        <p:spPr>
          <a:xfrm rot="16200000">
            <a:off x="16847115" y="3284907"/>
            <a:ext cx="1002175" cy="7416800"/>
          </a:xfrm>
          <a:prstGeom prst="rightBrace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8" name="Donut 47">
            <a:extLst>
              <a:ext uri="{FF2B5EF4-FFF2-40B4-BE49-F238E27FC236}">
                <a16:creationId xmlns:a16="http://schemas.microsoft.com/office/drawing/2014/main" id="{1C9FD42A-F624-2045-9A8E-15659E9168D4}"/>
              </a:ext>
            </a:extLst>
          </p:cNvPr>
          <p:cNvSpPr/>
          <p:nvPr/>
        </p:nvSpPr>
        <p:spPr>
          <a:xfrm>
            <a:off x="13233400" y="6886838"/>
            <a:ext cx="2463800" cy="1899785"/>
          </a:xfrm>
          <a:prstGeom prst="donut">
            <a:avLst>
              <a:gd name="adj" fmla="val 12289"/>
            </a:avLst>
          </a:prstGeom>
          <a:solidFill>
            <a:srgbClr val="C00000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Donut 13">
            <a:extLst>
              <a:ext uri="{FF2B5EF4-FFF2-40B4-BE49-F238E27FC236}">
                <a16:creationId xmlns:a16="http://schemas.microsoft.com/office/drawing/2014/main" id="{829C169A-5E6C-6E46-8E29-2C7B972AA4AA}"/>
              </a:ext>
            </a:extLst>
          </p:cNvPr>
          <p:cNvSpPr/>
          <p:nvPr/>
        </p:nvSpPr>
        <p:spPr>
          <a:xfrm>
            <a:off x="19031283" y="6886837"/>
            <a:ext cx="2463800" cy="1899785"/>
          </a:xfrm>
          <a:prstGeom prst="donut">
            <a:avLst>
              <a:gd name="adj" fmla="val 12289"/>
            </a:avLst>
          </a:prstGeom>
          <a:solidFill>
            <a:srgbClr val="C00000">
              <a:alpha val="60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9707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Chart, scatter chart&#10;&#10;Description automatically generated">
            <a:extLst>
              <a:ext uri="{FF2B5EF4-FFF2-40B4-BE49-F238E27FC236}">
                <a16:creationId xmlns:a16="http://schemas.microsoft.com/office/drawing/2014/main" id="{86CFEE63-81C8-CB4F-B116-E5717ACED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7"/>
          <a:stretch/>
        </p:blipFill>
        <p:spPr>
          <a:xfrm>
            <a:off x="7386652" y="1835233"/>
            <a:ext cx="5830363" cy="5734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617478-544D-234E-85A7-3A7F6C3E1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294415"/>
            <a:ext cx="16716906" cy="1005287"/>
          </a:xfrm>
        </p:spPr>
        <p:txBody>
          <a:bodyPr>
            <a:normAutofit/>
          </a:bodyPr>
          <a:lstStyle/>
          <a:p>
            <a:r>
              <a:rPr lang="en-US" sz="6600" dirty="0"/>
              <a:t>Standard Corrections – PCA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5EDB6-ADF1-054F-85B6-2F8A3DB57D24}"/>
              </a:ext>
            </a:extLst>
          </p:cNvPr>
          <p:cNvSpPr/>
          <p:nvPr/>
        </p:nvSpPr>
        <p:spPr>
          <a:xfrm>
            <a:off x="2792326" y="1299702"/>
            <a:ext cx="1019831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Raw</a:t>
            </a:r>
            <a:endParaRPr lang="en-US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33273-20A2-2A4E-A5E9-996B195505EE}"/>
              </a:ext>
            </a:extLst>
          </p:cNvPr>
          <p:cNvSpPr/>
          <p:nvPr/>
        </p:nvSpPr>
        <p:spPr>
          <a:xfrm>
            <a:off x="9428481" y="1299702"/>
            <a:ext cx="173477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ComBat</a:t>
            </a: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6DBB1E-E42E-CD49-A127-77A03E729AD5}"/>
              </a:ext>
            </a:extLst>
          </p:cNvPr>
          <p:cNvSpPr/>
          <p:nvPr/>
        </p:nvSpPr>
        <p:spPr>
          <a:xfrm>
            <a:off x="16265045" y="1299702"/>
            <a:ext cx="2630848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ComBat_seq</a:t>
            </a:r>
            <a:endParaRPr lang="en-US" sz="3200" dirty="0"/>
          </a:p>
        </p:txBody>
      </p:sp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FD5545E4-6E09-EB41-9590-8E416DC35A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7"/>
          <a:stretch/>
        </p:blipFill>
        <p:spPr>
          <a:xfrm>
            <a:off x="439932" y="1835233"/>
            <a:ext cx="5830363" cy="5734142"/>
          </a:xfrm>
          <a:prstGeom prst="rect">
            <a:avLst/>
          </a:prstGeom>
        </p:spPr>
      </p:pic>
      <p:pic>
        <p:nvPicPr>
          <p:cNvPr id="24" name="Picture 23" descr="Chart, scatter chart&#10;&#10;Description automatically generated">
            <a:extLst>
              <a:ext uri="{FF2B5EF4-FFF2-40B4-BE49-F238E27FC236}">
                <a16:creationId xmlns:a16="http://schemas.microsoft.com/office/drawing/2014/main" id="{FA7E2AB9-4948-AA4B-829A-6DFAACB7B3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47"/>
          <a:stretch/>
        </p:blipFill>
        <p:spPr>
          <a:xfrm>
            <a:off x="14330457" y="1835233"/>
            <a:ext cx="5931344" cy="5734142"/>
          </a:xfrm>
          <a:prstGeom prst="rect">
            <a:avLst/>
          </a:prstGeom>
        </p:spPr>
      </p:pic>
      <p:pic>
        <p:nvPicPr>
          <p:cNvPr id="26" name="Picture 25" descr="Chart, scatter chart&#10;&#10;Description automatically generated">
            <a:extLst>
              <a:ext uri="{FF2B5EF4-FFF2-40B4-BE49-F238E27FC236}">
                <a16:creationId xmlns:a16="http://schemas.microsoft.com/office/drawing/2014/main" id="{CC9B1F2C-8241-9745-B35C-66C24A4342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7"/>
          <a:stretch/>
        </p:blipFill>
        <p:spPr>
          <a:xfrm>
            <a:off x="439932" y="7981858"/>
            <a:ext cx="5830363" cy="5734142"/>
          </a:xfrm>
          <a:prstGeom prst="rect">
            <a:avLst/>
          </a:prstGeom>
        </p:spPr>
      </p:pic>
      <p:pic>
        <p:nvPicPr>
          <p:cNvPr id="28" name="Picture 27" descr="Chart, scatter chart&#10;&#10;Description automatically generated">
            <a:extLst>
              <a:ext uri="{FF2B5EF4-FFF2-40B4-BE49-F238E27FC236}">
                <a16:creationId xmlns:a16="http://schemas.microsoft.com/office/drawing/2014/main" id="{4735B12F-D4B5-1C40-892E-CC67887370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31"/>
          <a:stretch/>
        </p:blipFill>
        <p:spPr>
          <a:xfrm>
            <a:off x="7386652" y="7981858"/>
            <a:ext cx="6726127" cy="5734142"/>
          </a:xfrm>
          <a:prstGeom prst="rect">
            <a:avLst/>
          </a:prstGeom>
        </p:spPr>
      </p:pic>
      <p:pic>
        <p:nvPicPr>
          <p:cNvPr id="29" name="Picture 28" descr="Chart, scatter chart&#10;&#10;Description automatically generated">
            <a:extLst>
              <a:ext uri="{FF2B5EF4-FFF2-40B4-BE49-F238E27FC236}">
                <a16:creationId xmlns:a16="http://schemas.microsoft.com/office/drawing/2014/main" id="{169E3EDF-3FCD-DD43-BBB6-024AFE2899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00"/>
          <a:stretch/>
        </p:blipFill>
        <p:spPr>
          <a:xfrm>
            <a:off x="21181966" y="2347056"/>
            <a:ext cx="2917969" cy="1080713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C3C21F-EED5-C845-99DB-C85C8554BD7D}"/>
              </a:ext>
            </a:extLst>
          </p:cNvPr>
          <p:cNvSpPr/>
          <p:nvPr/>
        </p:nvSpPr>
        <p:spPr>
          <a:xfrm>
            <a:off x="2499750" y="7579541"/>
            <a:ext cx="171072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DESeq2</a:t>
            </a:r>
            <a:endParaRPr lang="en-US" sz="3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49593D-1617-2E45-BAA4-2251EFE45D7C}"/>
              </a:ext>
            </a:extLst>
          </p:cNvPr>
          <p:cNvSpPr/>
          <p:nvPr/>
        </p:nvSpPr>
        <p:spPr>
          <a:xfrm>
            <a:off x="8949183" y="7582244"/>
            <a:ext cx="273825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MBatch</a:t>
            </a:r>
            <a:r>
              <a:rPr lang="en-US" sz="3200" dirty="0">
                <a:solidFill>
                  <a:schemeClr val="tx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– MP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512293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iversal Human Reference RNA + ComBat_seq Batch Effect">
            <a:extLst>
              <a:ext uri="{FF2B5EF4-FFF2-40B4-BE49-F238E27FC236}">
                <a16:creationId xmlns:a16="http://schemas.microsoft.com/office/drawing/2014/main" id="{5252549A-9E69-254A-9B05-50917EA5EE34}"/>
              </a:ext>
            </a:extLst>
          </p:cNvPr>
          <p:cNvSpPr txBox="1">
            <a:spLocks/>
          </p:cNvSpPr>
          <p:nvPr/>
        </p:nvSpPr>
        <p:spPr>
          <a:xfrm>
            <a:off x="355042" y="321022"/>
            <a:ext cx="23524116" cy="14349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755604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20" b="1" i="0" u="none" strike="noStrike" cap="none" spc="-122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endParaRPr lang="en-US" sz="6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4BD1B8-718F-4946-81F6-6C2E50BD87A9}"/>
              </a:ext>
            </a:extLst>
          </p:cNvPr>
          <p:cNvSpPr txBox="1">
            <a:spLocks/>
          </p:cNvSpPr>
          <p:nvPr/>
        </p:nvSpPr>
        <p:spPr>
          <a:xfrm>
            <a:off x="261256" y="294415"/>
            <a:ext cx="23767701" cy="134447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7400" dirty="0"/>
              <a:t>Standard Corrections – DGE</a:t>
            </a:r>
            <a:br>
              <a:rPr lang="en-US" sz="7400" dirty="0"/>
            </a:br>
            <a:endParaRPr lang="en-US" sz="7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A869B6-5B7D-5446-8930-8708E0F25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773" y="3574315"/>
            <a:ext cx="24036453" cy="59713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F222F91-3E21-EF42-AC16-DCEF4CBA31DD}"/>
              </a:ext>
            </a:extLst>
          </p:cNvPr>
          <p:cNvGrpSpPr/>
          <p:nvPr/>
        </p:nvGrpSpPr>
        <p:grpSpPr>
          <a:xfrm>
            <a:off x="355042" y="12000750"/>
            <a:ext cx="10510536" cy="1394228"/>
            <a:chOff x="1997374" y="11257716"/>
            <a:chExt cx="10510536" cy="139422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267227-DCEE-E148-A663-9B9BD1D5983A}"/>
                </a:ext>
              </a:extLst>
            </p:cNvPr>
            <p:cNvSpPr/>
            <p:nvPr/>
          </p:nvSpPr>
          <p:spPr>
            <a:xfrm>
              <a:off x="2390895" y="11257716"/>
              <a:ext cx="10117015" cy="13942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2800" dirty="0"/>
                <a:t>– Matching</a:t>
              </a:r>
            </a:p>
            <a:p>
              <a:pPr>
                <a:spcBef>
                  <a:spcPts val="0"/>
                </a:spcBef>
              </a:pPr>
              <a:endParaRPr lang="en-US" sz="2800" dirty="0"/>
            </a:p>
            <a:p>
              <a:pPr>
                <a:spcBef>
                  <a:spcPts val="0"/>
                </a:spcBef>
              </a:pPr>
              <a:endParaRPr lang="en-US" sz="1000" dirty="0"/>
            </a:p>
            <a:p>
              <a:pPr>
                <a:spcBef>
                  <a:spcPts val="0"/>
                </a:spcBef>
              </a:pPr>
              <a:r>
                <a:rPr lang="en-US" sz="2800" dirty="0">
                  <a:solidFill>
                    <a:srgbClr val="FF40FF"/>
                  </a:solidFill>
                </a:rPr>
                <a:t>– Additional Differentially Expressed Genes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107BF15-CDA8-1348-B6FF-9B9824D98B0C}"/>
                </a:ext>
              </a:extLst>
            </p:cNvPr>
            <p:cNvSpPr/>
            <p:nvPr/>
          </p:nvSpPr>
          <p:spPr>
            <a:xfrm>
              <a:off x="1997374" y="11300745"/>
              <a:ext cx="375557" cy="375557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92CF8A3-A23A-3843-9C63-1E35A5D68D05}"/>
                </a:ext>
              </a:extLst>
            </p:cNvPr>
            <p:cNvSpPr/>
            <p:nvPr/>
          </p:nvSpPr>
          <p:spPr>
            <a:xfrm>
              <a:off x="1997375" y="12232878"/>
              <a:ext cx="375557" cy="375557"/>
            </a:xfrm>
            <a:prstGeom prst="ellipse">
              <a:avLst/>
            </a:prstGeom>
            <a:solidFill>
              <a:srgbClr val="FF40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3" name="Frame 22">
            <a:extLst>
              <a:ext uri="{FF2B5EF4-FFF2-40B4-BE49-F238E27FC236}">
                <a16:creationId xmlns:a16="http://schemas.microsoft.com/office/drawing/2014/main" id="{71E789A8-C008-4348-9A66-01BB1CD25A9D}"/>
              </a:ext>
            </a:extLst>
          </p:cNvPr>
          <p:cNvSpPr/>
          <p:nvPr/>
        </p:nvSpPr>
        <p:spPr>
          <a:xfrm>
            <a:off x="748563" y="5486400"/>
            <a:ext cx="23336338" cy="1125416"/>
          </a:xfrm>
          <a:prstGeom prst="frame">
            <a:avLst/>
          </a:prstGeom>
          <a:solidFill>
            <a:schemeClr val="accent5">
              <a:alpha val="54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864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637FEDAA-89F4-FD46-99F6-C75C093A1421}"/>
              </a:ext>
            </a:extLst>
          </p:cNvPr>
          <p:cNvSpPr/>
          <p:nvPr/>
        </p:nvSpPr>
        <p:spPr>
          <a:xfrm>
            <a:off x="748563" y="7434425"/>
            <a:ext cx="23336338" cy="1125416"/>
          </a:xfrm>
          <a:prstGeom prst="frame">
            <a:avLst/>
          </a:prstGeom>
          <a:solidFill>
            <a:schemeClr val="accent5">
              <a:alpha val="54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864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994476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ACE5-DD1F-9C4C-B415-BD91E3540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F508A-E335-AD49-851A-B1B91BA37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6499" y="7154389"/>
            <a:ext cx="5181599" cy="731256"/>
          </a:xfrm>
        </p:spPr>
        <p:txBody>
          <a:bodyPr/>
          <a:lstStyle/>
          <a:p>
            <a:r>
              <a:rPr lang="en-US" dirty="0"/>
              <a:t>SLSTP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2B333-35FF-7E43-9CAD-B9037BB9E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6499" y="7885646"/>
            <a:ext cx="5181599" cy="203816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Sigrid </a:t>
            </a:r>
            <a:r>
              <a:rPr lang="en-US" dirty="0" err="1"/>
              <a:t>Reinsch</a:t>
            </a:r>
            <a:r>
              <a:rPr lang="en-US" dirty="0"/>
              <a:t>, Ph.D.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Desi Bridges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Hami Ray, Ph.D.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DE0284-9FB9-0C4A-BDE7-CA080FF82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06500" y="2512663"/>
            <a:ext cx="5509375" cy="1279524"/>
          </a:xfrm>
        </p:spPr>
        <p:txBody>
          <a:bodyPr>
            <a:normAutofit/>
          </a:bodyPr>
          <a:lstStyle/>
          <a:p>
            <a:r>
              <a:rPr lang="en-US" sz="5400" dirty="0"/>
              <a:t>Mentor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37CAB1-0C05-634F-A42F-6BFF75705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06499" y="3792187"/>
            <a:ext cx="9578732" cy="12795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/>
              <a:t>Amanda Saravia-Butler, Ph.D.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D548224-438D-4F4E-AD73-06C23908E8F2}"/>
              </a:ext>
            </a:extLst>
          </p:cNvPr>
          <p:cNvSpPr txBox="1">
            <a:spLocks/>
          </p:cNvSpPr>
          <p:nvPr/>
        </p:nvSpPr>
        <p:spPr>
          <a:xfrm>
            <a:off x="1206499" y="10481788"/>
            <a:ext cx="5181599" cy="721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4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91437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4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754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743132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65750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4571886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5486262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640064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731501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dirty="0"/>
              <a:t>SLSTP Staffers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5CB8B91-7C31-FC42-9278-91126CA4E49A}"/>
              </a:ext>
            </a:extLst>
          </p:cNvPr>
          <p:cNvSpPr txBox="1">
            <a:spLocks/>
          </p:cNvSpPr>
          <p:nvPr/>
        </p:nvSpPr>
        <p:spPr>
          <a:xfrm>
            <a:off x="1206499" y="11203338"/>
            <a:ext cx="5194300" cy="1279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 lnSpcReduction="10000"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dirty="0"/>
              <a:t>Elizabeth Hawkins</a:t>
            </a:r>
          </a:p>
          <a:p>
            <a:pPr marL="0" indent="0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dirty="0" err="1"/>
              <a:t>Jerika</a:t>
            </a:r>
            <a:r>
              <a:rPr lang="en-US" dirty="0"/>
              <a:t> </a:t>
            </a:r>
            <a:r>
              <a:rPr lang="en-US" dirty="0" err="1"/>
              <a:t>Christman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4A56EA-87DA-B34C-A9C3-46C123F33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497" y="6764840"/>
            <a:ext cx="5181599" cy="51815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3300E0-8EAC-7140-895D-CF2C807AB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3498" y="2767265"/>
            <a:ext cx="5181598" cy="4090735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EBC4E30-3DB3-7745-B2AA-B6C51E66F298}"/>
              </a:ext>
            </a:extLst>
          </p:cNvPr>
          <p:cNvSpPr txBox="1">
            <a:spLocks/>
          </p:cNvSpPr>
          <p:nvPr/>
        </p:nvSpPr>
        <p:spPr>
          <a:xfrm>
            <a:off x="1206499" y="5381793"/>
            <a:ext cx="5944578" cy="9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4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91437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40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754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743132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65750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4571886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5486262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640064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7315018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5400" dirty="0" err="1"/>
              <a:t>GeneLab</a:t>
            </a:r>
            <a:r>
              <a:rPr lang="en-US" sz="5400" dirty="0"/>
              <a:t> Team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A629D7-EFF9-8246-8927-5D41E670C6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070"/>
          <a:stretch/>
        </p:blipFill>
        <p:spPr>
          <a:xfrm>
            <a:off x="11003364" y="4314139"/>
            <a:ext cx="7482000" cy="574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2497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30686</TotalTime>
  <Words>886</Words>
  <Application>Microsoft Macintosh PowerPoint</Application>
  <PresentationFormat>Custom</PresentationFormat>
  <Paragraphs>209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Helvetica Neue</vt:lpstr>
      <vt:lpstr>Helvetica Neue Medium</vt:lpstr>
      <vt:lpstr>21_BasicWhite</vt:lpstr>
      <vt:lpstr>Evaluation of correction methods for NASA GeneLab transcriptomic datasets</vt:lpstr>
      <vt:lpstr>PowerPoint Presentation</vt:lpstr>
      <vt:lpstr>Correction Tools</vt:lpstr>
      <vt:lpstr>Two Projects</vt:lpstr>
      <vt:lpstr>Reference-based Correction – Project 1</vt:lpstr>
      <vt:lpstr>PowerPoint Presentation</vt:lpstr>
      <vt:lpstr>PowerPoint Presentation</vt:lpstr>
      <vt:lpstr>Refernce-based Correction – PCA</vt:lpstr>
      <vt:lpstr>PowerPoint Presentation</vt:lpstr>
      <vt:lpstr>Standard Corrections – PCA</vt:lpstr>
      <vt:lpstr>PowerPoint Presentation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Correction methods for GeneLab Datasets</dc:title>
  <cp:lastModifiedBy>Finsam L Samson</cp:lastModifiedBy>
  <cp:revision>705</cp:revision>
  <cp:lastPrinted>2020-08-11T14:11:40Z</cp:lastPrinted>
  <dcterms:modified xsi:type="dcterms:W3CDTF">2020-10-19T16:24:06Z</dcterms:modified>
</cp:coreProperties>
</file>