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77" r:id="rId2"/>
    <p:sldId id="326" r:id="rId3"/>
    <p:sldId id="327" r:id="rId4"/>
    <p:sldId id="261" r:id="rId5"/>
    <p:sldId id="328" r:id="rId6"/>
    <p:sldId id="329" r:id="rId7"/>
    <p:sldId id="330" r:id="rId8"/>
    <p:sldId id="340" r:id="rId9"/>
    <p:sldId id="337" r:id="rId10"/>
    <p:sldId id="338" r:id="rId11"/>
    <p:sldId id="339" r:id="rId12"/>
    <p:sldId id="325" r:id="rId13"/>
    <p:sldId id="334" r:id="rId14"/>
    <p:sldId id="275" r:id="rId15"/>
    <p:sldId id="335" r:id="rId16"/>
    <p:sldId id="288" r:id="rId17"/>
    <p:sldId id="289" r:id="rId18"/>
    <p:sldId id="276" r:id="rId19"/>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FCEA"/>
    <a:srgbClr val="D1B2E8"/>
    <a:srgbClr val="CB9BC2"/>
    <a:srgbClr val="E543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1616" autoAdjust="0"/>
  </p:normalViewPr>
  <p:slideViewPr>
    <p:cSldViewPr snapToGrid="0">
      <p:cViewPr varScale="1">
        <p:scale>
          <a:sx n="114" d="100"/>
          <a:sy n="114" d="100"/>
        </p:scale>
        <p:origin x="30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E6755923-9D8C-4AB6-96A0-CD510D7DAA06}" type="datetimeFigureOut">
              <a:rPr lang="en-US" smtClean="0"/>
              <a:t>10/15/2020</a:t>
            </a:fld>
            <a:endParaRPr lang="en-US"/>
          </a:p>
        </p:txBody>
      </p:sp>
      <p:sp>
        <p:nvSpPr>
          <p:cNvPr id="4" name="Slide Image Placeholder 3"/>
          <p:cNvSpPr>
            <a:spLocks noGrp="1" noRot="1" noChangeAspect="1"/>
          </p:cNvSpPr>
          <p:nvPr>
            <p:ph type="sldImg" idx="2"/>
          </p:nvPr>
        </p:nvSpPr>
        <p:spPr>
          <a:xfrm>
            <a:off x="735013" y="1163638"/>
            <a:ext cx="5583237"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8FC0BB22-1EF8-4983-9C6A-688993345B9B}" type="slidenum">
              <a:rPr lang="en-US" smtClean="0"/>
              <a:t>‹#›</a:t>
            </a:fld>
            <a:endParaRPr lang="en-US"/>
          </a:p>
        </p:txBody>
      </p:sp>
    </p:spTree>
    <p:extLst>
      <p:ext uri="{BB962C8B-B14F-4D97-AF65-F5344CB8AC3E}">
        <p14:creationId xmlns:p14="http://schemas.microsoft.com/office/powerpoint/2010/main" val="3052055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735013" y="1163638"/>
            <a:ext cx="5583237"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Thanks</a:t>
            </a:r>
            <a:r>
              <a:rPr lang="en-US" altLang="en-US" baseline="0" dirty="0"/>
              <a:t> so much for coming to my talk today.  In conjunction with my collaborators, I have been working on further constraining the surface compositions of icy moons using mid-infrared spectroscopy.</a:t>
            </a:r>
            <a:endParaRPr lang="en-US" altLang="en-US" dirty="0"/>
          </a:p>
          <a:p>
            <a:pPr eaLnBrk="1" hangingPunct="1">
              <a:spcBef>
                <a:spcPct val="0"/>
              </a:spcBef>
            </a:pPr>
            <a:endParaRPr lang="en-US" altLang="en-US" dirty="0"/>
          </a:p>
          <a:p>
            <a:pPr eaLnBrk="1" hangingPunct="1">
              <a:spcBef>
                <a:spcPct val="0"/>
              </a:spcBef>
            </a:pPr>
            <a:r>
              <a:rPr lang="en-US" altLang="en-US" dirty="0"/>
              <a:t>Surface compositions bear on three cross-cutting</a:t>
            </a:r>
            <a:r>
              <a:rPr lang="en-US" altLang="en-US" baseline="0" dirty="0"/>
              <a:t> themes of the Planetary Science Decadal Survey:  </a:t>
            </a:r>
            <a:r>
              <a:rPr lang="en-US" dirty="0"/>
              <a:t>understanding solar system beginnings, revealing planetary processes through time, and searching for the requirements of life. </a:t>
            </a:r>
            <a:endParaRPr lang="en-US" altLang="en-US" baseline="0" dirty="0"/>
          </a:p>
          <a:p>
            <a:pPr eaLnBrk="1" hangingPunct="1">
              <a:spcBef>
                <a:spcPct val="0"/>
              </a:spcBef>
            </a:pPr>
            <a:endParaRPr lang="en-US" altLang="en-US" baseline="0" dirty="0"/>
          </a:p>
          <a:p>
            <a:pPr eaLnBrk="1" hangingPunct="1">
              <a:spcBef>
                <a:spcPct val="0"/>
              </a:spcBef>
            </a:pPr>
            <a:r>
              <a:rPr lang="en-US" altLang="en-US" baseline="0" dirty="0"/>
              <a:t>Determining surface compositions for icy moons was one of the original goals of Cassini’s Composite Infrared Spectrometer (CIRS), but there are few studies on this to date </a:t>
            </a:r>
            <a:r>
              <a:rPr lang="en-US" altLang="en-US" baseline="0" dirty="0" err="1"/>
              <a:t>bc</a:t>
            </a:r>
            <a:r>
              <a:rPr lang="en-US" altLang="en-US" baseline="0" dirty="0"/>
              <a:t> of the challenges of mid-IR remote sensing on these bodies.  I’m going to talk about some of the those challenges to determine if mid-IR spectrometers are suitable instruments to study surface compositions of icy satellites.</a:t>
            </a:r>
            <a:endParaRPr lang="en-US" altLang="en-US" dirty="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9666" indent="-292179">
              <a:defRPr>
                <a:solidFill>
                  <a:schemeClr val="tx1"/>
                </a:solidFill>
                <a:latin typeface="Calibri" panose="020F0502020204030204" pitchFamily="34" charset="0"/>
              </a:defRPr>
            </a:lvl2pPr>
            <a:lvl3pPr marL="1168718" indent="-233744">
              <a:defRPr>
                <a:solidFill>
                  <a:schemeClr val="tx1"/>
                </a:solidFill>
                <a:latin typeface="Calibri" panose="020F0502020204030204" pitchFamily="34" charset="0"/>
              </a:defRPr>
            </a:lvl3pPr>
            <a:lvl4pPr marL="1636205" indent="-233744">
              <a:defRPr>
                <a:solidFill>
                  <a:schemeClr val="tx1"/>
                </a:solidFill>
                <a:latin typeface="Calibri" panose="020F0502020204030204" pitchFamily="34" charset="0"/>
              </a:defRPr>
            </a:lvl4pPr>
            <a:lvl5pPr marL="2103692" indent="-233744">
              <a:defRPr>
                <a:solidFill>
                  <a:schemeClr val="tx1"/>
                </a:solidFill>
                <a:latin typeface="Calibri" panose="020F0502020204030204" pitchFamily="34" charset="0"/>
              </a:defRPr>
            </a:lvl5pPr>
            <a:lvl6pPr marL="2571179" indent="-233744" eaLnBrk="0" fontAlgn="base" hangingPunct="0">
              <a:spcBef>
                <a:spcPct val="0"/>
              </a:spcBef>
              <a:spcAft>
                <a:spcPct val="0"/>
              </a:spcAft>
              <a:defRPr>
                <a:solidFill>
                  <a:schemeClr val="tx1"/>
                </a:solidFill>
                <a:latin typeface="Calibri" panose="020F0502020204030204" pitchFamily="34" charset="0"/>
              </a:defRPr>
            </a:lvl6pPr>
            <a:lvl7pPr marL="3038666" indent="-233744" eaLnBrk="0" fontAlgn="base" hangingPunct="0">
              <a:spcBef>
                <a:spcPct val="0"/>
              </a:spcBef>
              <a:spcAft>
                <a:spcPct val="0"/>
              </a:spcAft>
              <a:defRPr>
                <a:solidFill>
                  <a:schemeClr val="tx1"/>
                </a:solidFill>
                <a:latin typeface="Calibri" panose="020F0502020204030204" pitchFamily="34" charset="0"/>
              </a:defRPr>
            </a:lvl7pPr>
            <a:lvl8pPr marL="3506153" indent="-233744" eaLnBrk="0" fontAlgn="base" hangingPunct="0">
              <a:spcBef>
                <a:spcPct val="0"/>
              </a:spcBef>
              <a:spcAft>
                <a:spcPct val="0"/>
              </a:spcAft>
              <a:defRPr>
                <a:solidFill>
                  <a:schemeClr val="tx1"/>
                </a:solidFill>
                <a:latin typeface="Calibri" panose="020F0502020204030204" pitchFamily="34" charset="0"/>
              </a:defRPr>
            </a:lvl8pPr>
            <a:lvl9pPr marL="3973640" indent="-233744"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EF86B78-26DE-4262-AE4A-9D1E4C51F022}" type="slidenum">
              <a:rPr lang="en-US" altLang="en-US" smtClean="0"/>
              <a:pPr fontAlgn="base">
                <a:spcBef>
                  <a:spcPct val="0"/>
                </a:spcBef>
                <a:spcAft>
                  <a:spcPct val="0"/>
                </a:spcAft>
              </a:pPr>
              <a:t>1</a:t>
            </a:fld>
            <a:endParaRPr lang="en-US" altLang="en-US"/>
          </a:p>
        </p:txBody>
      </p:sp>
    </p:spTree>
    <p:extLst>
      <p:ext uri="{BB962C8B-B14F-4D97-AF65-F5344CB8AC3E}">
        <p14:creationId xmlns:p14="http://schemas.microsoft.com/office/powerpoint/2010/main" val="3457052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C0BB22-1EF8-4983-9C6A-688993345B9B}" type="slidenum">
              <a:rPr lang="en-US" smtClean="0"/>
              <a:t>2</a:t>
            </a:fld>
            <a:endParaRPr lang="en-US"/>
          </a:p>
        </p:txBody>
      </p:sp>
    </p:spTree>
    <p:extLst>
      <p:ext uri="{BB962C8B-B14F-4D97-AF65-F5344CB8AC3E}">
        <p14:creationId xmlns:p14="http://schemas.microsoft.com/office/powerpoint/2010/main" val="87976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pPr defTabSz="934974"/>
            <a:r>
              <a:rPr lang="en-US" baseline="0" dirty="0"/>
              <a:t>Of the very few previous studies that have attempted to find mid-IR features on icy moons, some have focused on colder bodies in the Saturn System (such as Rhea’s poles) where signal would be low.  Others have tried to average spectra to reduce the signal to noise and tease out spectral features, but did so using disk averages, which likely removed any features.  </a:t>
            </a:r>
          </a:p>
          <a:p>
            <a:pPr defTabSz="934974"/>
            <a:endParaRPr lang="en-US" baseline="0" dirty="0"/>
          </a:p>
          <a:p>
            <a:pPr defTabSz="934974"/>
            <a:r>
              <a:rPr lang="en-US" baseline="0" dirty="0"/>
              <a:t>Our goal is the average CIRS FP3 spectra to increase the signal to noise ratio and use emissivity spectra to constrain the composition of the dark material on Iapetus.</a:t>
            </a:r>
          </a:p>
          <a:p>
            <a:pPr defTabSz="934974"/>
            <a:endParaRPr lang="en-US" baseline="0" dirty="0"/>
          </a:p>
          <a:p>
            <a:pPr defTabSz="934974"/>
            <a:endParaRPr lang="en-US" baseline="0" dirty="0"/>
          </a:p>
          <a:p>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4</a:t>
            </a:fld>
            <a:endParaRPr lang="en-US"/>
          </a:p>
        </p:txBody>
      </p:sp>
    </p:spTree>
    <p:extLst>
      <p:ext uri="{BB962C8B-B14F-4D97-AF65-F5344CB8AC3E}">
        <p14:creationId xmlns:p14="http://schemas.microsoft.com/office/powerpoint/2010/main" val="619517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8</a:t>
            </a:fld>
            <a:endParaRPr lang="en-US"/>
          </a:p>
        </p:txBody>
      </p:sp>
    </p:spTree>
    <p:extLst>
      <p:ext uri="{BB962C8B-B14F-4D97-AF65-F5344CB8AC3E}">
        <p14:creationId xmlns:p14="http://schemas.microsoft.com/office/powerpoint/2010/main" val="21225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9</a:t>
            </a:fld>
            <a:endParaRPr lang="en-US"/>
          </a:p>
        </p:txBody>
      </p:sp>
    </p:spTree>
    <p:extLst>
      <p:ext uri="{BB962C8B-B14F-4D97-AF65-F5344CB8AC3E}">
        <p14:creationId xmlns:p14="http://schemas.microsoft.com/office/powerpoint/2010/main" val="3023467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10</a:t>
            </a:fld>
            <a:endParaRPr lang="en-US"/>
          </a:p>
        </p:txBody>
      </p:sp>
    </p:spTree>
    <p:extLst>
      <p:ext uri="{BB962C8B-B14F-4D97-AF65-F5344CB8AC3E}">
        <p14:creationId xmlns:p14="http://schemas.microsoft.com/office/powerpoint/2010/main" val="867229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11</a:t>
            </a:fld>
            <a:endParaRPr lang="en-US"/>
          </a:p>
        </p:txBody>
      </p:sp>
    </p:spTree>
    <p:extLst>
      <p:ext uri="{BB962C8B-B14F-4D97-AF65-F5344CB8AC3E}">
        <p14:creationId xmlns:p14="http://schemas.microsoft.com/office/powerpoint/2010/main" val="569892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12</a:t>
            </a:fld>
            <a:endParaRPr lang="en-US"/>
          </a:p>
        </p:txBody>
      </p:sp>
    </p:spTree>
    <p:extLst>
      <p:ext uri="{BB962C8B-B14F-4D97-AF65-F5344CB8AC3E}">
        <p14:creationId xmlns:p14="http://schemas.microsoft.com/office/powerpoint/2010/main" val="1843209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C4111A-F24C-404A-B859-3697D35CFC23}" type="slidenum">
              <a:rPr lang="en-US" smtClean="0"/>
              <a:t>14</a:t>
            </a:fld>
            <a:endParaRPr lang="en-US"/>
          </a:p>
        </p:txBody>
      </p:sp>
    </p:spTree>
    <p:extLst>
      <p:ext uri="{BB962C8B-B14F-4D97-AF65-F5344CB8AC3E}">
        <p14:creationId xmlns:p14="http://schemas.microsoft.com/office/powerpoint/2010/main" val="2428011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To summarize</a:t>
            </a:r>
            <a:r>
              <a:rPr lang="en-US" baseline="0" dirty="0"/>
              <a:t> this section, the mid-IR features found by observing Iapetus’ dark material were good matches with serpentines– which may point to a meteoritic origin.</a:t>
            </a:r>
          </a:p>
          <a:p>
            <a:endParaRPr lang="en-US" baseline="0" dirty="0"/>
          </a:p>
          <a:p>
            <a:r>
              <a:rPr lang="en-US" baseline="0" dirty="0"/>
              <a:t>We could also make a comparison to the radiative impacts of volcanic ash deposits on Earth (with Iapetus’ dark material shown on top and ash from Augustine Volcano shown on the bottom).  The dark material on Iapetus would alter the radiation balance similar to ash deposited on snow.  This absorbing surface combined with Iapetus’ slow rotation can cause the ice to heat, sublime and to migrate.</a:t>
            </a:r>
          </a:p>
          <a:p>
            <a:endParaRPr lang="en-US" baseline="0" dirty="0"/>
          </a:p>
          <a:p>
            <a:r>
              <a:rPr lang="en-US" baseline="0" dirty="0"/>
              <a:t>Additionally, Earth’s volcanoes and hydrothermal systems have been credited with providing the early planet with the materials needed for life.  Although chemical composition of Enceladus’ plumes is yet to be fully characterized, a volcanic source for the dark material would hint that bio-essential nutrients may have been delivered to the surfaces of darkened </a:t>
            </a:r>
            <a:r>
              <a:rPr lang="en-US" baseline="0" dirty="0" err="1"/>
              <a:t>Saturnian</a:t>
            </a:r>
            <a:r>
              <a:rPr lang="en-US" baseline="0" dirty="0"/>
              <a:t> bodies, and potentially beyond– as silica particles were observed leaving the Saturn system.</a:t>
            </a:r>
          </a:p>
          <a:p>
            <a:endParaRPr lang="en-US" baseline="0" dirty="0"/>
          </a:p>
          <a:p>
            <a:r>
              <a:rPr lang="en-US" baseline="0" dirty="0"/>
              <a:t>We’ll come back to Enceladus in a bit, but first I’ll talk about coming up with a more exact identification for Iapetus’ silicates in the lab to help establish their origin and implications.</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16</a:t>
            </a:fld>
            <a:endParaRPr lang="en-US"/>
          </a:p>
        </p:txBody>
      </p:sp>
    </p:spTree>
    <p:extLst>
      <p:ext uri="{BB962C8B-B14F-4D97-AF65-F5344CB8AC3E}">
        <p14:creationId xmlns:p14="http://schemas.microsoft.com/office/powerpoint/2010/main" val="1639116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C0BB22-1EF8-4983-9C6A-688993345B9B}" type="slidenum">
              <a:rPr lang="en-US" smtClean="0"/>
              <a:t>17</a:t>
            </a:fld>
            <a:endParaRPr lang="en-US"/>
          </a:p>
        </p:txBody>
      </p:sp>
    </p:spTree>
    <p:extLst>
      <p:ext uri="{BB962C8B-B14F-4D97-AF65-F5344CB8AC3E}">
        <p14:creationId xmlns:p14="http://schemas.microsoft.com/office/powerpoint/2010/main" val="235041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Me at the Mars yard– a place to test</a:t>
            </a:r>
            <a:r>
              <a:rPr lang="en-US" baseline="0" dirty="0"/>
              <a:t> </a:t>
            </a:r>
            <a:r>
              <a:rPr lang="en-US" dirty="0"/>
              <a:t>and troubleshoot problems</a:t>
            </a:r>
            <a:r>
              <a:rPr lang="en-US" baseline="0" dirty="0"/>
              <a:t> with rovers in an analog environment</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18</a:t>
            </a:fld>
            <a:endParaRPr lang="en-US"/>
          </a:p>
        </p:txBody>
      </p:sp>
    </p:spTree>
    <p:extLst>
      <p:ext uri="{BB962C8B-B14F-4D97-AF65-F5344CB8AC3E}">
        <p14:creationId xmlns:p14="http://schemas.microsoft.com/office/powerpoint/2010/main" val="1168758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2A7493-13D8-4B61-80C3-3323B14CF418}" type="datetime1">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16084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5CA04-532E-4A2D-9E22-61963007C2BD}" type="datetime1">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300950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084B20-C77E-4F69-92FE-2A94133A1348}" type="datetime1">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3578420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986247-9B1D-48A0-935A-114329A02051}" type="datetime1">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1144693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996A2A-7F0F-4297-8249-1084E2534133}" type="datetime1">
              <a:rPr lang="en-US" smtClean="0"/>
              <a:t>10/15/2020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434044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514D4-D82D-40D1-ADCF-490651B872CC}" type="datetime1">
              <a:rPr lang="en-US" smtClean="0"/>
              <a:t>10/15/2020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1393653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49264-418B-413B-8AFF-E34FD471C633}" type="datetime1">
              <a:rPr lang="en-US" smtClean="0"/>
              <a:t>10/15/2020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93121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1B72F-7C15-4E9F-B22C-E837BC059D4D}" type="datetime1">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3580534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8D6FE4-25CA-404D-820D-6AF2C6C0A2D4}" type="datetime1">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44092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6673B3-550D-4D51-8B5F-0F2777832AAD}" type="datetime1">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672331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BFE5A-4723-47F0-8E04-12256EA3A221}" type="datetime1">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189605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58E6D5-CDB3-4E0F-8ABE-EE26B4EB70E8}" type="datetime1">
              <a:rPr lang="en-US" smtClean="0"/>
              <a:t>10/15/2020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30FB8-7E80-408B-BB47-0F077304BE02}" type="slidenum">
              <a:rPr lang="en-US" smtClean="0"/>
              <a:t>‹#›</a:t>
            </a:fld>
            <a:endParaRPr lang="en-US"/>
          </a:p>
        </p:txBody>
      </p:sp>
    </p:spTree>
    <p:extLst>
      <p:ext uri="{BB962C8B-B14F-4D97-AF65-F5344CB8AC3E}">
        <p14:creationId xmlns:p14="http://schemas.microsoft.com/office/powerpoint/2010/main" val="27479610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2.xml"/><Relationship Id="rId7" Type="http://schemas.openxmlformats.org/officeDocument/2006/relationships/image" Target="../media/image7.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2.png"/><Relationship Id="rId4" Type="http://schemas.openxmlformats.org/officeDocument/2006/relationships/notesSlide" Target="../notesSlides/notesSlide3.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xml"/><Relationship Id="rId7" Type="http://schemas.openxmlformats.org/officeDocument/2006/relationships/image" Target="../media/image2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2.png"/><Relationship Id="rId10" Type="http://schemas.openxmlformats.org/officeDocument/2006/relationships/image" Target="../media/image2.png"/><Relationship Id="rId4" Type="http://schemas.openxmlformats.org/officeDocument/2006/relationships/notesSlide" Target="../notesSlides/notesSlide9.xm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8.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29.jpe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2" name="TextBox 26"/>
          <p:cNvSpPr txBox="1">
            <a:spLocks noChangeArrowheads="1"/>
          </p:cNvSpPr>
          <p:nvPr/>
        </p:nvSpPr>
        <p:spPr bwMode="auto">
          <a:xfrm>
            <a:off x="225287" y="384176"/>
            <a:ext cx="1160890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sz="4000" b="1" dirty="0">
                <a:solidFill>
                  <a:schemeClr val="bg1"/>
                </a:solidFill>
                <a:latin typeface="+mj-lt"/>
              </a:rPr>
              <a:t>Electron bombardment on Dione: surface compositional effects and temperature anomalies</a:t>
            </a:r>
            <a:endParaRPr lang="en-US" sz="4000" dirty="0">
              <a:solidFill>
                <a:schemeClr val="bg1"/>
              </a:solidFill>
              <a:latin typeface="+mj-lt"/>
            </a:endParaRPr>
          </a:p>
        </p:txBody>
      </p:sp>
      <p:sp>
        <p:nvSpPr>
          <p:cNvPr id="3076" name="TextBox 5"/>
          <p:cNvSpPr txBox="1">
            <a:spLocks noChangeArrowheads="1"/>
          </p:cNvSpPr>
          <p:nvPr/>
        </p:nvSpPr>
        <p:spPr bwMode="auto">
          <a:xfrm>
            <a:off x="1423177" y="4248318"/>
            <a:ext cx="934564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 L. Young</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 S. Grant</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 A. Nixon</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 Scipioni</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ctr">
              <a:lnSpc>
                <a:spcPct val="100000"/>
              </a:lnSpc>
              <a:spcBef>
                <a:spcPct val="0"/>
              </a:spcBef>
              <a:buNone/>
              <a:defRPr/>
            </a:pP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 A. Nordheim</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J. C. Cook</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 W. Hayes</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ctr">
              <a:lnSpc>
                <a:spcPct val="100000"/>
              </a:lnSpc>
              <a:spcBef>
                <a:spcPct val="0"/>
              </a:spcBef>
              <a:buNone/>
              <a:defRPr/>
            </a:pPr>
            <a:endPar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lnSpc>
                <a:spcPct val="100000"/>
              </a:lnSpc>
              <a:spcBef>
                <a:spcPct val="0"/>
              </a:spcBef>
              <a:buNone/>
              <a:defRPr/>
            </a:pP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NASA Langley Research Center, Hampton Virginia, VA, </a:t>
            </a: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GSFC, Greenbelt, MD, </a:t>
            </a:r>
          </a:p>
          <a:p>
            <a:pPr algn="ctr">
              <a:lnSpc>
                <a:spcPct val="100000"/>
              </a:lnSpc>
              <a:spcBef>
                <a:spcPct val="0"/>
              </a:spcBef>
              <a:buNone/>
              <a:defRPr/>
            </a:pP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SETI Institute, Mountain View, CA, </a:t>
            </a: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JPL, Pasadena, CA, </a:t>
            </a: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Pinhead Institute, Telluride, CO</a:t>
            </a:r>
            <a:endParaRPr lang="en-US" altLang="en-US" sz="1800" b="1" baseline="30000" dirty="0">
              <a:solidFill>
                <a:schemeClr val="bg1"/>
              </a:solidFill>
              <a:effectLst>
                <a:outerShdw blurRad="38100" dist="38100" dir="2700000" algn="tl">
                  <a:srgbClr val="000000">
                    <a:alpha val="43137"/>
                  </a:srgbClr>
                </a:outerShdw>
              </a:effectLst>
              <a:latin typeface="Palatino Linotype" panose="02040502050505030304" pitchFamily="18" charset="0"/>
              <a:cs typeface="Arial" panose="020B0604020202020204" pitchFamily="34" charset="0"/>
            </a:endParaRPr>
          </a:p>
        </p:txBody>
      </p:sp>
      <p:sp>
        <p:nvSpPr>
          <p:cNvPr id="3077" name="Slide Number Placeholder 2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fld id="{721B5703-0270-4E8A-BF4B-368209010823}" type="slidenum">
              <a:rPr lang="en-US" altLang="en-US" sz="1200">
                <a:solidFill>
                  <a:srgbClr val="898989"/>
                </a:solidFill>
                <a:cs typeface="Arial" panose="020B0604020202020204" pitchFamily="34" charset="0"/>
              </a:rPr>
              <a:pPr fontAlgn="base">
                <a:lnSpc>
                  <a:spcPct val="100000"/>
                </a:lnSpc>
                <a:spcBef>
                  <a:spcPct val="0"/>
                </a:spcBef>
                <a:spcAft>
                  <a:spcPct val="0"/>
                </a:spcAft>
                <a:buFontTx/>
                <a:buNone/>
              </a:pPr>
              <a:t>1</a:t>
            </a:fld>
            <a:endParaRPr lang="en-US" altLang="en-US" sz="1200">
              <a:solidFill>
                <a:srgbClr val="898989"/>
              </a:solidFill>
              <a:cs typeface="Arial" panose="020B0604020202020204" pitchFamily="34" charset="0"/>
            </a:endParaRPr>
          </a:p>
        </p:txBody>
      </p:sp>
      <p:pic>
        <p:nvPicPr>
          <p:cNvPr id="1026" name="Picture 2" descr="https://cdn.britannica.com/74/145074-050-4D9110AA/Dione-image-moons-Saturn-spacecraft-Cassini-July-24-200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0331" y="1707615"/>
            <a:ext cx="2578814" cy="2540704"/>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A2A52182-D0F5-46DB-BAE7-73E6932A66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38292577"/>
      </p:ext>
    </p:extLst>
  </p:cSld>
  <p:clrMapOvr>
    <a:masterClrMapping/>
  </p:clrMapOvr>
  <mc:AlternateContent xmlns:mc="http://schemas.openxmlformats.org/markup-compatibility/2006" xmlns:p14="http://schemas.microsoft.com/office/powerpoint/2010/main">
    <mc:Choice Requires="p14">
      <p:transition spd="slow" p14:dur="2000" advTm="9929"/>
    </mc:Choice>
    <mc:Fallback xmlns="">
      <p:transition spd="slow" advTm="9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9C541D-34F5-4219-81A8-0BC97CC15F7F}"/>
              </a:ext>
            </a:extLst>
          </p:cNvPr>
          <p:cNvSpPr>
            <a:spLocks noGrp="1"/>
          </p:cNvSpPr>
          <p:nvPr>
            <p:ph type="sldNum" sz="quarter" idx="12"/>
          </p:nvPr>
        </p:nvSpPr>
        <p:spPr/>
        <p:txBody>
          <a:bodyPr/>
          <a:lstStyle/>
          <a:p>
            <a:fld id="{B2930FB8-7E80-408B-BB47-0F077304BE02}" type="slidenum">
              <a:rPr lang="en-US" smtClean="0"/>
              <a:t>2</a:t>
            </a:fld>
            <a:endParaRPr lang="en-US"/>
          </a:p>
        </p:txBody>
      </p:sp>
      <p:sp>
        <p:nvSpPr>
          <p:cNvPr id="8" name="Title 1">
            <a:extLst>
              <a:ext uri="{FF2B5EF4-FFF2-40B4-BE49-F238E27FC236}">
                <a16:creationId xmlns:a16="http://schemas.microsoft.com/office/drawing/2014/main" id="{A74AD987-48E6-4950-BEE7-41742A69CCE2}"/>
              </a:ext>
            </a:extLst>
          </p:cNvPr>
          <p:cNvSpPr>
            <a:spLocks noGrp="1"/>
          </p:cNvSpPr>
          <p:nvPr>
            <p:ph type="title"/>
          </p:nvPr>
        </p:nvSpPr>
        <p:spPr>
          <a:xfrm>
            <a:off x="506068" y="-212034"/>
            <a:ext cx="8229600" cy="1143000"/>
          </a:xfrm>
        </p:spPr>
        <p:txBody>
          <a:bodyPr>
            <a:normAutofit/>
          </a:bodyPr>
          <a:lstStyle/>
          <a:p>
            <a:pPr algn="l" eaLnBrk="1" hangingPunct="1"/>
            <a:r>
              <a:rPr lang="en-US" altLang="en-US" sz="3600" b="1" dirty="0">
                <a:solidFill>
                  <a:srgbClr val="0070C0"/>
                </a:solidFill>
              </a:rPr>
              <a:t>Motivation</a:t>
            </a:r>
          </a:p>
        </p:txBody>
      </p:sp>
      <p:sp>
        <p:nvSpPr>
          <p:cNvPr id="9" name="Content Placeholder 2">
            <a:extLst>
              <a:ext uri="{FF2B5EF4-FFF2-40B4-BE49-F238E27FC236}">
                <a16:creationId xmlns:a16="http://schemas.microsoft.com/office/drawing/2014/main" id="{501CD3D4-F57B-4E92-995C-0F743F0588A2}"/>
              </a:ext>
            </a:extLst>
          </p:cNvPr>
          <p:cNvSpPr>
            <a:spLocks noGrp="1"/>
          </p:cNvSpPr>
          <p:nvPr>
            <p:ph idx="1"/>
          </p:nvPr>
        </p:nvSpPr>
        <p:spPr>
          <a:xfrm>
            <a:off x="45298" y="555764"/>
            <a:ext cx="6196892" cy="4810563"/>
          </a:xfrm>
        </p:spPr>
        <p:txBody>
          <a:bodyPr rtlCol="0">
            <a:normAutofit fontScale="70000" lnSpcReduction="20000"/>
          </a:bodyPr>
          <a:lstStyle/>
          <a:p>
            <a:pPr>
              <a:defRPr/>
            </a:pPr>
            <a:endParaRPr lang="en-US" b="1" dirty="0">
              <a:solidFill>
                <a:schemeClr val="accent1">
                  <a:lumMod val="75000"/>
                </a:schemeClr>
              </a:solidFill>
              <a:latin typeface="Palatino Linotype" pitchFamily="18" charset="0"/>
            </a:endParaRPr>
          </a:p>
          <a:p>
            <a:pPr>
              <a:lnSpc>
                <a:spcPct val="120000"/>
              </a:lnSpc>
              <a:defRPr/>
            </a:pPr>
            <a:r>
              <a:rPr lang="en-US" sz="2600" dirty="0">
                <a:latin typeface="Palatino Linotype" pitchFamily="18" charset="0"/>
              </a:rPr>
              <a:t>Electron bombardment is expected to be particularly important on the surfaces of Saturn’s inner moons </a:t>
            </a:r>
          </a:p>
          <a:p>
            <a:pPr>
              <a:lnSpc>
                <a:spcPct val="100000"/>
              </a:lnSpc>
              <a:defRPr/>
            </a:pPr>
            <a:endParaRPr lang="en-US" sz="2600" dirty="0">
              <a:latin typeface="Palatino Linotype" pitchFamily="18" charset="0"/>
            </a:endParaRPr>
          </a:p>
          <a:p>
            <a:pPr>
              <a:lnSpc>
                <a:spcPct val="120000"/>
              </a:lnSpc>
              <a:defRPr/>
            </a:pPr>
            <a:r>
              <a:rPr lang="en-US" sz="2600" dirty="0">
                <a:latin typeface="Palatino Linotype" pitchFamily="18" charset="0"/>
              </a:rPr>
              <a:t>Terrains exhibiting thermal anomalies correspond to regions of high energy electron bombardment </a:t>
            </a:r>
          </a:p>
          <a:p>
            <a:pPr marL="0" indent="0">
              <a:lnSpc>
                <a:spcPct val="100000"/>
              </a:lnSpc>
              <a:buNone/>
              <a:defRPr/>
            </a:pPr>
            <a:r>
              <a:rPr lang="en-US" sz="2600" dirty="0">
                <a:solidFill>
                  <a:schemeClr val="bg1">
                    <a:lumMod val="50000"/>
                  </a:schemeClr>
                </a:solidFill>
                <a:latin typeface="Palatino Linotype" pitchFamily="18" charset="0"/>
              </a:rPr>
              <a:t>   [</a:t>
            </a:r>
            <a:r>
              <a:rPr lang="en-US" sz="2600" i="1" dirty="0">
                <a:solidFill>
                  <a:schemeClr val="bg1">
                    <a:lumMod val="50000"/>
                  </a:schemeClr>
                </a:solidFill>
                <a:latin typeface="Palatino Linotype" pitchFamily="18" charset="0"/>
              </a:rPr>
              <a:t>Nordheim et al., </a:t>
            </a:r>
            <a:r>
              <a:rPr lang="en-US" sz="2600" dirty="0">
                <a:solidFill>
                  <a:schemeClr val="bg1">
                    <a:lumMod val="50000"/>
                  </a:schemeClr>
                </a:solidFill>
                <a:latin typeface="Palatino Linotype" pitchFamily="18" charset="0"/>
              </a:rPr>
              <a:t>2017; </a:t>
            </a:r>
            <a:r>
              <a:rPr lang="en-US" sz="2600" i="1" dirty="0">
                <a:solidFill>
                  <a:schemeClr val="bg1">
                    <a:lumMod val="50000"/>
                  </a:schemeClr>
                </a:solidFill>
                <a:latin typeface="Palatino Linotype" pitchFamily="18" charset="0"/>
              </a:rPr>
              <a:t>Howett et al</a:t>
            </a:r>
            <a:r>
              <a:rPr lang="en-US" sz="2600" dirty="0">
                <a:solidFill>
                  <a:schemeClr val="bg1">
                    <a:lumMod val="50000"/>
                  </a:schemeClr>
                </a:solidFill>
                <a:latin typeface="Palatino Linotype" pitchFamily="18" charset="0"/>
              </a:rPr>
              <a:t>., 2020;</a:t>
            </a:r>
          </a:p>
          <a:p>
            <a:pPr marL="0" indent="0">
              <a:lnSpc>
                <a:spcPct val="100000"/>
              </a:lnSpc>
              <a:buNone/>
              <a:defRPr/>
            </a:pPr>
            <a:r>
              <a:rPr lang="en-US" sz="2600" dirty="0">
                <a:solidFill>
                  <a:schemeClr val="bg1">
                    <a:lumMod val="50000"/>
                  </a:schemeClr>
                </a:solidFill>
                <a:latin typeface="Palatino Linotype" pitchFamily="18" charset="0"/>
              </a:rPr>
              <a:t>    </a:t>
            </a:r>
            <a:r>
              <a:rPr lang="en-US" sz="2600" i="1" dirty="0" err="1">
                <a:solidFill>
                  <a:schemeClr val="bg1">
                    <a:lumMod val="50000"/>
                  </a:schemeClr>
                </a:solidFill>
                <a:latin typeface="Palatino Linotype" pitchFamily="18" charset="0"/>
              </a:rPr>
              <a:t>Paranicas</a:t>
            </a:r>
            <a:r>
              <a:rPr lang="en-US" sz="2600" i="1" dirty="0">
                <a:solidFill>
                  <a:schemeClr val="bg1">
                    <a:lumMod val="50000"/>
                  </a:schemeClr>
                </a:solidFill>
                <a:latin typeface="Palatino Linotype" pitchFamily="18" charset="0"/>
              </a:rPr>
              <a:t> et al</a:t>
            </a:r>
            <a:r>
              <a:rPr lang="en-US" sz="2600" dirty="0">
                <a:solidFill>
                  <a:schemeClr val="bg1">
                    <a:lumMod val="50000"/>
                  </a:schemeClr>
                </a:solidFill>
                <a:latin typeface="Palatino Linotype" pitchFamily="18" charset="0"/>
              </a:rPr>
              <a:t>., 2012; 2014]</a:t>
            </a:r>
          </a:p>
          <a:p>
            <a:pPr marL="0" indent="0">
              <a:lnSpc>
                <a:spcPct val="100000"/>
              </a:lnSpc>
              <a:buNone/>
              <a:defRPr/>
            </a:pPr>
            <a:endParaRPr lang="en-US" sz="2600" dirty="0">
              <a:latin typeface="Palatino Linotype" pitchFamily="18" charset="0"/>
            </a:endParaRPr>
          </a:p>
          <a:p>
            <a:pPr>
              <a:lnSpc>
                <a:spcPct val="120000"/>
              </a:lnSpc>
              <a:defRPr/>
            </a:pPr>
            <a:r>
              <a:rPr lang="en-US" sz="2600" dirty="0">
                <a:latin typeface="Palatino Linotype" pitchFamily="18" charset="0"/>
              </a:rPr>
              <a:t>Modeling has shown that electron bombardment sinters the ice grains </a:t>
            </a:r>
            <a:r>
              <a:rPr lang="en-US" sz="2600" dirty="0">
                <a:solidFill>
                  <a:schemeClr val="bg1">
                    <a:lumMod val="50000"/>
                  </a:schemeClr>
                </a:solidFill>
                <a:latin typeface="Palatino Linotype" pitchFamily="18" charset="0"/>
              </a:rPr>
              <a:t>[</a:t>
            </a:r>
            <a:r>
              <a:rPr lang="en-US" sz="2600" i="1" dirty="0" err="1">
                <a:solidFill>
                  <a:schemeClr val="bg1">
                    <a:lumMod val="50000"/>
                  </a:schemeClr>
                </a:solidFill>
                <a:latin typeface="Palatino Linotype" pitchFamily="18" charset="0"/>
              </a:rPr>
              <a:t>Schaible</a:t>
            </a:r>
            <a:r>
              <a:rPr lang="en-US" sz="2600" i="1" dirty="0">
                <a:solidFill>
                  <a:schemeClr val="bg1">
                    <a:lumMod val="50000"/>
                  </a:schemeClr>
                </a:solidFill>
                <a:latin typeface="Palatino Linotype" pitchFamily="18" charset="0"/>
              </a:rPr>
              <a:t> et al</a:t>
            </a:r>
            <a:r>
              <a:rPr lang="en-US" sz="2600" dirty="0">
                <a:solidFill>
                  <a:schemeClr val="bg1">
                    <a:lumMod val="50000"/>
                  </a:schemeClr>
                </a:solidFill>
                <a:latin typeface="Palatino Linotype" pitchFamily="18" charset="0"/>
              </a:rPr>
              <a:t>., 2017], </a:t>
            </a:r>
            <a:r>
              <a:rPr lang="en-US" sz="2600" dirty="0">
                <a:latin typeface="Palatino Linotype" pitchFamily="18" charset="0"/>
              </a:rPr>
              <a:t>but this is yet to be observed in </a:t>
            </a:r>
            <a:r>
              <a:rPr lang="en-US" dirty="0"/>
              <a:t> </a:t>
            </a:r>
            <a:r>
              <a:rPr lang="en-US" sz="2600" dirty="0">
                <a:latin typeface="Palatino Linotype" pitchFamily="18" charset="0"/>
              </a:rPr>
              <a:t>Visual and Infrared Mapping Spectrometer </a:t>
            </a:r>
            <a:r>
              <a:rPr lang="en-US" dirty="0"/>
              <a:t>(</a:t>
            </a:r>
            <a:r>
              <a:rPr lang="en-US" sz="2600" dirty="0">
                <a:latin typeface="Palatino Linotype" pitchFamily="18" charset="0"/>
              </a:rPr>
              <a:t>VIMS) spectra</a:t>
            </a:r>
          </a:p>
          <a:p>
            <a:pPr marL="0" indent="0">
              <a:buNone/>
              <a:defRPr/>
            </a:pPr>
            <a:endParaRPr lang="en-US" dirty="0">
              <a:latin typeface="Palatino Linotype" pitchFamily="18" charset="0"/>
            </a:endParaRPr>
          </a:p>
        </p:txBody>
      </p:sp>
      <p:sp>
        <p:nvSpPr>
          <p:cNvPr id="10" name="TextBox 9">
            <a:extLst>
              <a:ext uri="{FF2B5EF4-FFF2-40B4-BE49-F238E27FC236}">
                <a16:creationId xmlns:a16="http://schemas.microsoft.com/office/drawing/2014/main" id="{96019340-E925-4C96-AEA7-26E9497E7A0E}"/>
              </a:ext>
            </a:extLst>
          </p:cNvPr>
          <p:cNvSpPr txBox="1"/>
          <p:nvPr/>
        </p:nvSpPr>
        <p:spPr>
          <a:xfrm>
            <a:off x="6904383" y="3691234"/>
            <a:ext cx="4900407" cy="923330"/>
          </a:xfrm>
          <a:prstGeom prst="rect">
            <a:avLst/>
          </a:prstGeom>
          <a:noFill/>
        </p:spPr>
        <p:txBody>
          <a:bodyPr wrap="square" rtlCol="0">
            <a:spAutoFit/>
          </a:bodyPr>
          <a:lstStyle/>
          <a:p>
            <a:r>
              <a:rPr lang="en-US" dirty="0">
                <a:latin typeface="Palatino Linotype" panose="02040502050505030304" pitchFamily="18" charset="0"/>
              </a:rPr>
              <a:t>Dione’s nighttime temperature anomaly; Contours show electron power deposited into the surface per unit area  </a:t>
            </a:r>
            <a:r>
              <a:rPr lang="en-US" dirty="0">
                <a:solidFill>
                  <a:schemeClr val="bg1">
                    <a:lumMod val="50000"/>
                  </a:schemeClr>
                </a:solidFill>
                <a:latin typeface="Palatino Linotype" panose="02040502050505030304" pitchFamily="18" charset="0"/>
              </a:rPr>
              <a:t>[</a:t>
            </a:r>
            <a:r>
              <a:rPr lang="en-US" i="1" dirty="0">
                <a:solidFill>
                  <a:schemeClr val="bg1">
                    <a:lumMod val="50000"/>
                  </a:schemeClr>
                </a:solidFill>
                <a:latin typeface="Palatino Linotype" panose="02040502050505030304" pitchFamily="18" charset="0"/>
              </a:rPr>
              <a:t>Howett et al</a:t>
            </a:r>
            <a:r>
              <a:rPr lang="en-US" dirty="0">
                <a:solidFill>
                  <a:schemeClr val="bg1">
                    <a:lumMod val="50000"/>
                  </a:schemeClr>
                </a:solidFill>
                <a:latin typeface="Palatino Linotype" panose="02040502050505030304" pitchFamily="18" charset="0"/>
              </a:rPr>
              <a:t>., 2014].</a:t>
            </a:r>
          </a:p>
        </p:txBody>
      </p:sp>
      <p:grpSp>
        <p:nvGrpSpPr>
          <p:cNvPr id="12" name="Group 11">
            <a:extLst>
              <a:ext uri="{FF2B5EF4-FFF2-40B4-BE49-F238E27FC236}">
                <a16:creationId xmlns:a16="http://schemas.microsoft.com/office/drawing/2014/main" id="{E15C6C87-8189-417D-83F8-DAB61D3DD256}"/>
              </a:ext>
            </a:extLst>
          </p:cNvPr>
          <p:cNvGrpSpPr/>
          <p:nvPr/>
        </p:nvGrpSpPr>
        <p:grpSpPr>
          <a:xfrm>
            <a:off x="6242190" y="527395"/>
            <a:ext cx="5562600" cy="2886075"/>
            <a:chOff x="6242190" y="527395"/>
            <a:chExt cx="5562600" cy="2886075"/>
          </a:xfrm>
        </p:grpSpPr>
        <p:pic>
          <p:nvPicPr>
            <p:cNvPr id="7" name="Picture 6">
              <a:extLst>
                <a:ext uri="{FF2B5EF4-FFF2-40B4-BE49-F238E27FC236}">
                  <a16:creationId xmlns:a16="http://schemas.microsoft.com/office/drawing/2014/main" id="{96C00792-7838-4039-B5AF-6EC956C36B47}"/>
                </a:ext>
              </a:extLst>
            </p:cNvPr>
            <p:cNvPicPr>
              <a:picLocks noChangeAspect="1"/>
            </p:cNvPicPr>
            <p:nvPr/>
          </p:nvPicPr>
          <p:blipFill>
            <a:blip r:embed="rId5"/>
            <a:stretch>
              <a:fillRect/>
            </a:stretch>
          </p:blipFill>
          <p:spPr>
            <a:xfrm>
              <a:off x="6242190" y="527395"/>
              <a:ext cx="5562600" cy="2886075"/>
            </a:xfrm>
            <a:prstGeom prst="rect">
              <a:avLst/>
            </a:prstGeom>
          </p:spPr>
        </p:pic>
        <p:sp>
          <p:nvSpPr>
            <p:cNvPr id="11" name="Rectangle 10">
              <a:extLst>
                <a:ext uri="{FF2B5EF4-FFF2-40B4-BE49-F238E27FC236}">
                  <a16:creationId xmlns:a16="http://schemas.microsoft.com/office/drawing/2014/main" id="{1BF76540-0DA8-46C0-848A-EE8BEF5E94A1}"/>
                </a:ext>
              </a:extLst>
            </p:cNvPr>
            <p:cNvSpPr/>
            <p:nvPr/>
          </p:nvSpPr>
          <p:spPr>
            <a:xfrm>
              <a:off x="6480313" y="768626"/>
              <a:ext cx="424070" cy="440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Audio 12">
            <a:hlinkClick r:id="" action="ppaction://media"/>
            <a:extLst>
              <a:ext uri="{FF2B5EF4-FFF2-40B4-BE49-F238E27FC236}">
                <a16:creationId xmlns:a16="http://schemas.microsoft.com/office/drawing/2014/main" id="{68CEF140-C1E3-4B6E-AB4F-9480756387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23127129"/>
      </p:ext>
    </p:extLst>
  </p:cSld>
  <p:clrMapOvr>
    <a:masterClrMapping/>
  </p:clrMapOvr>
  <mc:AlternateContent xmlns:mc="http://schemas.openxmlformats.org/markup-compatibility/2006" xmlns:p14="http://schemas.microsoft.com/office/powerpoint/2010/main">
    <mc:Choice Requires="p14">
      <p:transition spd="slow" p14:dur="2000" advTm="65113"/>
    </mc:Choice>
    <mc:Fallback xmlns="">
      <p:transition spd="slow" advTm="65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88E251-BEA4-4109-8942-B3F0E4286A33}"/>
              </a:ext>
            </a:extLst>
          </p:cNvPr>
          <p:cNvSpPr>
            <a:spLocks noGrp="1"/>
          </p:cNvSpPr>
          <p:nvPr>
            <p:ph type="sldNum" sz="quarter" idx="12"/>
          </p:nvPr>
        </p:nvSpPr>
        <p:spPr/>
        <p:txBody>
          <a:bodyPr/>
          <a:lstStyle/>
          <a:p>
            <a:fld id="{B2930FB8-7E80-408B-BB47-0F077304BE02}" type="slidenum">
              <a:rPr lang="en-US" smtClean="0"/>
              <a:t>3</a:t>
            </a:fld>
            <a:endParaRPr lang="en-US"/>
          </a:p>
        </p:txBody>
      </p:sp>
      <p:pic>
        <p:nvPicPr>
          <p:cNvPr id="6" name="Picture 5">
            <a:extLst>
              <a:ext uri="{FF2B5EF4-FFF2-40B4-BE49-F238E27FC236}">
                <a16:creationId xmlns:a16="http://schemas.microsoft.com/office/drawing/2014/main" id="{202464B3-C507-442B-B4F3-0E70CB72E65F}"/>
              </a:ext>
            </a:extLst>
          </p:cNvPr>
          <p:cNvPicPr>
            <a:picLocks noChangeAspect="1"/>
          </p:cNvPicPr>
          <p:nvPr/>
        </p:nvPicPr>
        <p:blipFill>
          <a:blip r:embed="rId4"/>
          <a:stretch>
            <a:fillRect/>
          </a:stretch>
        </p:blipFill>
        <p:spPr>
          <a:xfrm>
            <a:off x="351182" y="111358"/>
            <a:ext cx="11489635" cy="4629435"/>
          </a:xfrm>
          <a:prstGeom prst="rect">
            <a:avLst/>
          </a:prstGeom>
        </p:spPr>
      </p:pic>
      <p:sp>
        <p:nvSpPr>
          <p:cNvPr id="7" name="Content Placeholder 2">
            <a:extLst>
              <a:ext uri="{FF2B5EF4-FFF2-40B4-BE49-F238E27FC236}">
                <a16:creationId xmlns:a16="http://schemas.microsoft.com/office/drawing/2014/main" id="{B740DD4E-BFD6-4C3B-AB5B-BA24F3A44E00}"/>
              </a:ext>
            </a:extLst>
          </p:cNvPr>
          <p:cNvSpPr>
            <a:spLocks noGrp="1"/>
          </p:cNvSpPr>
          <p:nvPr>
            <p:ph idx="1"/>
          </p:nvPr>
        </p:nvSpPr>
        <p:spPr>
          <a:xfrm>
            <a:off x="404190" y="5125159"/>
            <a:ext cx="11489635" cy="1667975"/>
          </a:xfrm>
        </p:spPr>
        <p:txBody>
          <a:bodyPr anchor="ctr">
            <a:normAutofit/>
          </a:bodyPr>
          <a:lstStyle/>
          <a:p>
            <a:r>
              <a:rPr lang="en-US" sz="2200" dirty="0">
                <a:latin typeface="Palatino Linotype" pitchFamily="18" charset="0"/>
              </a:rPr>
              <a:t>There are several VIMS spectral regions that can yield information about the surface interaction with the space environment </a:t>
            </a:r>
          </a:p>
        </p:txBody>
      </p:sp>
      <p:sp>
        <p:nvSpPr>
          <p:cNvPr id="8" name="TextBox 7">
            <a:extLst>
              <a:ext uri="{FF2B5EF4-FFF2-40B4-BE49-F238E27FC236}">
                <a16:creationId xmlns:a16="http://schemas.microsoft.com/office/drawing/2014/main" id="{711BF8E8-D2B2-462B-9E14-CD3CDEC39C7B}"/>
              </a:ext>
            </a:extLst>
          </p:cNvPr>
          <p:cNvSpPr txBox="1"/>
          <p:nvPr/>
        </p:nvSpPr>
        <p:spPr>
          <a:xfrm>
            <a:off x="4740965" y="4772443"/>
            <a:ext cx="3684104" cy="369332"/>
          </a:xfrm>
          <a:prstGeom prst="rect">
            <a:avLst/>
          </a:prstGeom>
          <a:noFill/>
        </p:spPr>
        <p:txBody>
          <a:bodyPr wrap="square" rtlCol="0">
            <a:spAutoFit/>
          </a:bodyPr>
          <a:lstStyle/>
          <a:p>
            <a:r>
              <a:rPr lang="en-US" dirty="0">
                <a:solidFill>
                  <a:schemeClr val="bg1">
                    <a:lumMod val="50000"/>
                  </a:schemeClr>
                </a:solidFill>
                <a:latin typeface="Palatino Linotype" panose="02040502050505030304" pitchFamily="18" charset="0"/>
              </a:rPr>
              <a:t>Figures from </a:t>
            </a:r>
            <a:r>
              <a:rPr lang="en-US" i="1" dirty="0">
                <a:solidFill>
                  <a:schemeClr val="bg1">
                    <a:lumMod val="50000"/>
                  </a:schemeClr>
                </a:solidFill>
                <a:latin typeface="Palatino Linotype" panose="02040502050505030304" pitchFamily="18" charset="0"/>
              </a:rPr>
              <a:t>Clark et al</a:t>
            </a:r>
            <a:r>
              <a:rPr lang="en-US" dirty="0">
                <a:solidFill>
                  <a:schemeClr val="bg1">
                    <a:lumMod val="50000"/>
                  </a:schemeClr>
                </a:solidFill>
                <a:latin typeface="Palatino Linotype" panose="02040502050505030304" pitchFamily="18" charset="0"/>
              </a:rPr>
              <a:t>. [2008]</a:t>
            </a:r>
          </a:p>
        </p:txBody>
      </p:sp>
      <p:pic>
        <p:nvPicPr>
          <p:cNvPr id="2" name="Audio 1">
            <a:hlinkClick r:id="" action="ppaction://media"/>
            <a:extLst>
              <a:ext uri="{FF2B5EF4-FFF2-40B4-BE49-F238E27FC236}">
                <a16:creationId xmlns:a16="http://schemas.microsoft.com/office/drawing/2014/main" id="{F5ECC35E-9102-4F1C-88DF-94B727875C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8840545"/>
      </p:ext>
    </p:extLst>
  </p:cSld>
  <p:clrMapOvr>
    <a:masterClrMapping/>
  </p:clrMapOvr>
  <mc:AlternateContent xmlns:mc="http://schemas.openxmlformats.org/markup-compatibility/2006" xmlns:p14="http://schemas.microsoft.com/office/powerpoint/2010/main">
    <mc:Choice Requires="p14">
      <p:transition spd="slow" p14:dur="2000" advTm="24304"/>
    </mc:Choice>
    <mc:Fallback xmlns="">
      <p:transition spd="slow" advTm="24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AD35E6-5F18-4689-8424-35397CFE0DD7}" type="slidenum">
              <a:rPr lang="en-US" altLang="en-US">
                <a:solidFill>
                  <a:srgbClr val="898989"/>
                </a:solidFill>
                <a:latin typeface="Calibri" panose="020F0502020204030204" pitchFamily="34" charset="0"/>
              </a:rPr>
              <a:pPr eaLnBrk="1" hangingPunct="1"/>
              <a:t>4</a:t>
            </a:fld>
            <a:endParaRPr lang="en-US" altLang="en-US">
              <a:solidFill>
                <a:srgbClr val="898989"/>
              </a:solidFill>
              <a:latin typeface="Calibri" panose="020F0502020204030204" pitchFamily="34" charset="0"/>
            </a:endParaRPr>
          </a:p>
        </p:txBody>
      </p:sp>
      <p:sp>
        <p:nvSpPr>
          <p:cNvPr id="6" name="Title 1"/>
          <p:cNvSpPr txBox="1">
            <a:spLocks/>
          </p:cNvSpPr>
          <p:nvPr/>
        </p:nvSpPr>
        <p:spPr>
          <a:xfrm>
            <a:off x="1981200" y="-304800"/>
            <a:ext cx="8229600" cy="1143000"/>
          </a:xfrm>
          <a:prstGeom prst="rect">
            <a:avLst/>
          </a:prstGeom>
        </p:spPr>
        <p:txBody>
          <a:bodyPr anchor="ctr">
            <a:normAutofit/>
          </a:bodyPr>
          <a:lstStyle/>
          <a:p>
            <a:pPr>
              <a:defRPr/>
            </a:pPr>
            <a:endParaRPr lang="en-US" sz="3200" b="1" dirty="0">
              <a:solidFill>
                <a:srgbClr val="0070C0"/>
              </a:solidFill>
              <a:latin typeface="+mj-lt"/>
              <a:ea typeface="+mj-ea"/>
              <a:cs typeface="+mj-cs"/>
            </a:endParaRPr>
          </a:p>
        </p:txBody>
      </p:sp>
      <p:sp>
        <p:nvSpPr>
          <p:cNvPr id="14" name="Content Placeholder 2">
            <a:extLst>
              <a:ext uri="{FF2B5EF4-FFF2-40B4-BE49-F238E27FC236}">
                <a16:creationId xmlns:a16="http://schemas.microsoft.com/office/drawing/2014/main" id="{3D3C14D5-AEBC-4B31-8382-1D51E3FABAE2}"/>
              </a:ext>
            </a:extLst>
          </p:cNvPr>
          <p:cNvSpPr>
            <a:spLocks noGrp="1"/>
          </p:cNvSpPr>
          <p:nvPr>
            <p:ph idx="1"/>
          </p:nvPr>
        </p:nvSpPr>
        <p:spPr>
          <a:xfrm>
            <a:off x="1886310" y="348725"/>
            <a:ext cx="10046204" cy="6553035"/>
          </a:xfrm>
        </p:spPr>
        <p:txBody>
          <a:bodyPr rtlCol="0">
            <a:normAutofit lnSpcReduction="10000"/>
          </a:bodyPr>
          <a:lstStyle/>
          <a:p>
            <a:pPr marL="0" indent="0">
              <a:lnSpc>
                <a:spcPct val="110000"/>
              </a:lnSpc>
              <a:buNone/>
              <a:defRPr/>
            </a:pPr>
            <a:endParaRPr lang="en-US" dirty="0">
              <a:latin typeface="Palatino Linotype" pitchFamily="18" charset="0"/>
            </a:endParaRPr>
          </a:p>
          <a:p>
            <a:pPr>
              <a:lnSpc>
                <a:spcPct val="110000"/>
              </a:lnSpc>
              <a:defRPr/>
            </a:pPr>
            <a:r>
              <a:rPr lang="en-US" sz="2400" b="1" dirty="0">
                <a:solidFill>
                  <a:schemeClr val="accent5"/>
                </a:solidFill>
                <a:latin typeface="Palatino Linotype" pitchFamily="18" charset="0"/>
              </a:rPr>
              <a:t>Goal:</a:t>
            </a:r>
            <a:r>
              <a:rPr lang="en-US" sz="2400" dirty="0">
                <a:solidFill>
                  <a:schemeClr val="accent5"/>
                </a:solidFill>
                <a:latin typeface="Palatino Linotype" pitchFamily="18" charset="0"/>
              </a:rPr>
              <a:t>  </a:t>
            </a:r>
            <a:r>
              <a:rPr lang="en-US" sz="2400" dirty="0">
                <a:latin typeface="Palatino Linotype" panose="02040502050505030304" pitchFamily="18" charset="0"/>
              </a:rPr>
              <a:t>to study the effects of electron bombardment on NIR spectral features (i.e., do VIMS spectra support the sintering hypothesis?)</a:t>
            </a:r>
          </a:p>
          <a:p>
            <a:pPr>
              <a:lnSpc>
                <a:spcPct val="110000"/>
              </a:lnSpc>
              <a:defRPr/>
            </a:pPr>
            <a:r>
              <a:rPr lang="en-US" dirty="0">
                <a:solidFill>
                  <a:schemeClr val="accent5"/>
                </a:solidFill>
                <a:latin typeface="Palatino Linotype" panose="02040502050505030304" pitchFamily="18" charset="0"/>
              </a:rPr>
              <a:t>Approach: </a:t>
            </a:r>
          </a:p>
          <a:p>
            <a:pPr lvl="1">
              <a:lnSpc>
                <a:spcPct val="110000"/>
              </a:lnSpc>
              <a:defRPr/>
            </a:pPr>
            <a:r>
              <a:rPr lang="en-US" dirty="0">
                <a:latin typeface="Palatino Linotype" panose="02040502050505030304" pitchFamily="18" charset="0"/>
              </a:rPr>
              <a:t>Clustering to reveal subtle differences/similarities in spectral bands</a:t>
            </a:r>
          </a:p>
          <a:p>
            <a:pPr lvl="1">
              <a:lnSpc>
                <a:spcPct val="110000"/>
              </a:lnSpc>
              <a:defRPr/>
            </a:pPr>
            <a:endParaRPr lang="en-US" dirty="0">
              <a:latin typeface="Palatino Linotype" panose="02040502050505030304" pitchFamily="18" charset="0"/>
            </a:endParaRPr>
          </a:p>
          <a:p>
            <a:pPr lvl="1">
              <a:lnSpc>
                <a:spcPct val="110000"/>
              </a:lnSpc>
              <a:defRPr/>
            </a:pPr>
            <a:r>
              <a:rPr lang="en-US" dirty="0">
                <a:latin typeface="Palatino Linotype" panose="02040502050505030304" pitchFamily="18" charset="0"/>
              </a:rPr>
              <a:t>Mapping NIR spectral properties (e.g., band depth or height)</a:t>
            </a:r>
          </a:p>
          <a:p>
            <a:pPr lvl="2">
              <a:lnSpc>
                <a:spcPct val="110000"/>
              </a:lnSpc>
              <a:defRPr/>
            </a:pPr>
            <a:r>
              <a:rPr lang="en-US" dirty="0">
                <a:latin typeface="Palatino Linotype" panose="02040502050505030304" pitchFamily="18" charset="0"/>
              </a:rPr>
              <a:t>The band depth/height is controlled by abundance and grain size</a:t>
            </a:r>
          </a:p>
          <a:p>
            <a:pPr lvl="1">
              <a:lnSpc>
                <a:spcPct val="110000"/>
              </a:lnSpc>
              <a:defRPr/>
            </a:pPr>
            <a:endParaRPr lang="en-US" dirty="0">
              <a:latin typeface="Palatino Linotype" panose="02040502050505030304" pitchFamily="18" charset="0"/>
            </a:endParaRPr>
          </a:p>
          <a:p>
            <a:pPr lvl="1">
              <a:lnSpc>
                <a:spcPct val="110000"/>
              </a:lnSpc>
              <a:defRPr/>
            </a:pPr>
            <a:r>
              <a:rPr lang="en-US" dirty="0">
                <a:latin typeface="Palatino Linotype" panose="02040502050505030304" pitchFamily="18" charset="0"/>
              </a:rPr>
              <a:t>Understanding variations in spectral properties with Temperature</a:t>
            </a:r>
          </a:p>
          <a:p>
            <a:pPr lvl="2">
              <a:lnSpc>
                <a:spcPct val="110000"/>
              </a:lnSpc>
              <a:defRPr/>
            </a:pPr>
            <a:r>
              <a:rPr lang="en-US" dirty="0">
                <a:latin typeface="Palatino Linotype" panose="02040502050505030304" pitchFamily="18" charset="0"/>
              </a:rPr>
              <a:t>How do Temperatures derived from the Composite Infrared Spectrometer (CIRS) correlate with spectral properties?</a:t>
            </a:r>
          </a:p>
          <a:p>
            <a:pPr marL="457200" lvl="1" indent="0">
              <a:lnSpc>
                <a:spcPct val="110000"/>
              </a:lnSpc>
              <a:buNone/>
              <a:defRPr/>
            </a:pPr>
            <a:endParaRPr lang="en-US" dirty="0">
              <a:solidFill>
                <a:schemeClr val="accent5"/>
              </a:solidFill>
              <a:latin typeface="Palatino Linotype" panose="02040502050505030304" pitchFamily="18" charset="0"/>
            </a:endParaRPr>
          </a:p>
          <a:p>
            <a:pPr>
              <a:lnSpc>
                <a:spcPct val="110000"/>
              </a:lnSpc>
              <a:defRPr/>
            </a:pPr>
            <a:r>
              <a:rPr lang="en-US" dirty="0">
                <a:solidFill>
                  <a:schemeClr val="accent5"/>
                </a:solidFill>
                <a:latin typeface="Palatino Linotype" panose="02040502050505030304" pitchFamily="18" charset="0"/>
              </a:rPr>
              <a:t>Focus on Dione and its water ice bands</a:t>
            </a:r>
          </a:p>
          <a:p>
            <a:pPr marL="457200" lvl="1" indent="0">
              <a:lnSpc>
                <a:spcPct val="110000"/>
              </a:lnSpc>
              <a:buNone/>
              <a:defRPr/>
            </a:pPr>
            <a:endParaRPr lang="en-US" altLang="en-US" dirty="0">
              <a:latin typeface="Palatino Linotype" panose="02040502050505030304" pitchFamily="18" charset="0"/>
            </a:endParaRPr>
          </a:p>
        </p:txBody>
      </p:sp>
      <p:pic>
        <p:nvPicPr>
          <p:cNvPr id="13" name="Picture 16" descr="https://encrypted-tbn2.gstatic.com/images?q=tbn:ANd9GcRZwzsQKVAGTdy9tEdrG-yGQoHv9jyi_PEGMe-KrcLJsGU5EGoJyeVgUU0t3EHLVMYhba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229" y="1525374"/>
            <a:ext cx="1257550" cy="145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443229" y="342271"/>
            <a:ext cx="1259149" cy="6379204"/>
            <a:chOff x="443229" y="478796"/>
            <a:chExt cx="1259149" cy="6379204"/>
          </a:xfrm>
        </p:grpSpPr>
        <p:grpSp>
          <p:nvGrpSpPr>
            <p:cNvPr id="2" name="Group 1"/>
            <p:cNvGrpSpPr/>
            <p:nvPr/>
          </p:nvGrpSpPr>
          <p:grpSpPr>
            <a:xfrm>
              <a:off x="443229" y="478796"/>
              <a:ext cx="1259149" cy="5096369"/>
              <a:chOff x="443229" y="478796"/>
              <a:chExt cx="1259149" cy="5096369"/>
            </a:xfrm>
          </p:grpSpPr>
          <p:grpSp>
            <p:nvGrpSpPr>
              <p:cNvPr id="7" name="Group 6">
                <a:extLst>
                  <a:ext uri="{FF2B5EF4-FFF2-40B4-BE49-F238E27FC236}">
                    <a16:creationId xmlns:a16="http://schemas.microsoft.com/office/drawing/2014/main" id="{A4B23CA7-5254-4231-A9BD-08F0D8B82A86}"/>
                  </a:ext>
                </a:extLst>
              </p:cNvPr>
              <p:cNvGrpSpPr/>
              <p:nvPr/>
            </p:nvGrpSpPr>
            <p:grpSpPr>
              <a:xfrm>
                <a:off x="443229" y="478796"/>
                <a:ext cx="1259149" cy="3735293"/>
                <a:chOff x="-1581" y="586305"/>
                <a:chExt cx="1113332" cy="3902325"/>
              </a:xfrm>
            </p:grpSpPr>
            <p:pic>
              <p:nvPicPr>
                <p:cNvPr id="11" name="Picture 24" descr="https://encrypted-tbn1.gstatic.com/images?q=tbn:ANd9GcQydPYzQtcTc2ORo3DeQcTgeQdJb4epMG2cvgTMvN94RVyx6erIDm_k54zZOFwyDLLwidc">
                  <a:extLst>
                    <a:ext uri="{FF2B5EF4-FFF2-40B4-BE49-F238E27FC236}">
                      <a16:creationId xmlns:a16="http://schemas.microsoft.com/office/drawing/2014/main" id="{6A15A215-0AE9-4F7D-8C5B-7CBDD3EA31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02022"/>
                  <a:ext cx="1110337" cy="128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https://pds.jpl.nasa.gov/planets/images/browse/saturn/dione.jpg">
                  <a:extLst>
                    <a:ext uri="{FF2B5EF4-FFF2-40B4-BE49-F238E27FC236}">
                      <a16:creationId xmlns:a16="http://schemas.microsoft.com/office/drawing/2014/main" id="{072AB94C-7068-4B4F-9B94-9B948CD172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81" y="586305"/>
                  <a:ext cx="1113332" cy="1283909"/>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0" descr="https://encrypted-tbn1.gstatic.com/images?q=tbn:ANd9GcRVOE0mf8nMdnG9L4UOMDCK6XWUVjDwQwxEb2Sh-PlrCAwDy9X8T_BpZQkcQrDdJSXd39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229" y="4165961"/>
                <a:ext cx="1257550" cy="140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8" descr="http://apod.nasa.gov/apod/image/1404/enceladusstripes_cassini_323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3229" y="5575165"/>
              <a:ext cx="1257550" cy="1282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Audio 26">
            <a:hlinkClick r:id="" action="ppaction://media"/>
            <a:extLst>
              <a:ext uri="{FF2B5EF4-FFF2-40B4-BE49-F238E27FC236}">
                <a16:creationId xmlns:a16="http://schemas.microsoft.com/office/drawing/2014/main" id="{F0C5610B-22A3-4411-8770-256D475D601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07274202"/>
      </p:ext>
    </p:extLst>
  </p:cSld>
  <p:clrMapOvr>
    <a:masterClrMapping/>
  </p:clrMapOvr>
  <mc:AlternateContent xmlns:mc="http://schemas.openxmlformats.org/markup-compatibility/2006" xmlns:p14="http://schemas.microsoft.com/office/powerpoint/2010/main">
    <mc:Choice Requires="p14">
      <p:transition spd="slow" p14:dur="2000" advTm="53769"/>
    </mc:Choice>
    <mc:Fallback xmlns="">
      <p:transition spd="slow" advTm="53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269F33-DE55-473B-ACDB-9465AB037F6C}"/>
                  </a:ext>
                </a:extLst>
              </p:cNvPr>
              <p:cNvSpPr>
                <a:spLocks noGrp="1"/>
              </p:cNvSpPr>
              <p:nvPr>
                <p:ph idx="1"/>
              </p:nvPr>
            </p:nvSpPr>
            <p:spPr>
              <a:xfrm>
                <a:off x="718931" y="1056998"/>
                <a:ext cx="10515600" cy="5423315"/>
              </a:xfrm>
            </p:spPr>
            <p:txBody>
              <a:bodyPr>
                <a:normAutofit fontScale="77500" lnSpcReduction="20000"/>
              </a:bodyPr>
              <a:lstStyle/>
              <a:p>
                <a:pPr>
                  <a:lnSpc>
                    <a:spcPct val="120000"/>
                  </a:lnSpc>
                </a:pPr>
                <a:r>
                  <a:rPr lang="en-US" dirty="0">
                    <a:latin typeface="Palatino Linotype" panose="02040502050505030304" pitchFamily="18" charset="0"/>
                  </a:rPr>
                  <a:t>Dione VIMS IR mosaics consisting of 65,000 spectra each with 256 bands and covering the entire globe were constructed by Co-author Scipioni. </a:t>
                </a:r>
              </a:p>
              <a:p>
                <a:pPr>
                  <a:lnSpc>
                    <a:spcPct val="120000"/>
                  </a:lnSpc>
                </a:pPr>
                <a:endParaRPr lang="en-US" dirty="0">
                  <a:latin typeface="Palatino Linotype" panose="02040502050505030304" pitchFamily="18" charset="0"/>
                </a:endParaRPr>
              </a:p>
              <a:p>
                <a:pPr>
                  <a:lnSpc>
                    <a:spcPct val="120000"/>
                  </a:lnSpc>
                </a:pPr>
                <a:r>
                  <a:rPr lang="en-US" dirty="0">
                    <a:latin typeface="Palatino Linotype" panose="02040502050505030304" pitchFamily="18" charset="0"/>
                  </a:rPr>
                  <a:t>k-means clustering performed using the </a:t>
                </a:r>
                <a:r>
                  <a:rPr lang="en-US" dirty="0" err="1">
                    <a:latin typeface="Palatino Linotype" panose="02040502050505030304" pitchFamily="18" charset="0"/>
                  </a:rPr>
                  <a:t>Matlab</a:t>
                </a:r>
                <a:r>
                  <a:rPr lang="en-US" dirty="0">
                    <a:latin typeface="Palatino Linotype" panose="02040502050505030304" pitchFamily="18" charset="0"/>
                  </a:rPr>
                  <a:t> Statistics and Machine Learning Toolbox. </a:t>
                </a:r>
              </a:p>
              <a:p>
                <a:endParaRPr lang="en-US" dirty="0">
                  <a:latin typeface="Palatino Linotype" panose="02040502050505030304" pitchFamily="18" charset="0"/>
                </a:endParaRPr>
              </a:p>
              <a:p>
                <a:r>
                  <a:rPr lang="en-US" i="1" dirty="0">
                    <a:latin typeface="Palatino Linotype" panose="02040502050505030304" pitchFamily="18" charset="0"/>
                  </a:rPr>
                  <a:t>Band depth (D) = 1−</a:t>
                </a:r>
                <a14:m>
                  <m:oMath xmlns:m="http://schemas.openxmlformats.org/officeDocument/2006/math">
                    <m:d>
                      <m:dPr>
                        <m:ctrlPr>
                          <a:rPr lang="en-US" i="1" smtClean="0">
                            <a:latin typeface="Cambria Math" panose="02040503050406030204" pitchFamily="18" charset="0"/>
                          </a:rPr>
                        </m:ctrlPr>
                      </m:dPr>
                      <m:e>
                        <m:f>
                          <m:fPr>
                            <m:ctrlPr>
                              <a:rPr lang="en-US" i="1" smtClean="0">
                                <a:latin typeface="Cambria Math" panose="02040503050406030204" pitchFamily="18" charset="0"/>
                              </a:rPr>
                            </m:ctrlPr>
                          </m:fPr>
                          <m:num>
                            <m:r>
                              <a:rPr lang="en-US" b="0" i="1" smtClean="0">
                                <a:latin typeface="Cambria Math" panose="02040503050406030204" pitchFamily="18" charset="0"/>
                              </a:rPr>
                              <m:t>𝑅𝑏</m:t>
                            </m:r>
                          </m:num>
                          <m:den>
                            <m:r>
                              <a:rPr lang="en-US" b="0" i="1" smtClean="0">
                                <a:latin typeface="Cambria Math" panose="02040503050406030204" pitchFamily="18" charset="0"/>
                              </a:rPr>
                              <m:t>𝑅𝑐</m:t>
                            </m:r>
                          </m:den>
                        </m:f>
                      </m:e>
                    </m:d>
                  </m:oMath>
                </a14:m>
                <a:r>
                  <a:rPr lang="en-US" sz="4100" i="1" dirty="0">
                    <a:latin typeface="Palatino Linotype" panose="02040502050505030304" pitchFamily="18" charset="0"/>
                  </a:rPr>
                  <a:t> </a:t>
                </a:r>
                <a:r>
                  <a:rPr lang="en-US" i="1" dirty="0">
                    <a:latin typeface="Palatino Linotype" panose="02040502050505030304" pitchFamily="18" charset="0"/>
                  </a:rPr>
                  <a:t>   </a:t>
                </a:r>
                <a:r>
                  <a:rPr lang="en-US" dirty="0">
                    <a:solidFill>
                      <a:schemeClr val="bg1">
                        <a:lumMod val="50000"/>
                      </a:schemeClr>
                    </a:solidFill>
                    <a:latin typeface="Palatino Linotype" panose="02040502050505030304" pitchFamily="18" charset="0"/>
                  </a:rPr>
                  <a:t>[</a:t>
                </a:r>
                <a:r>
                  <a:rPr lang="en-US" i="1" dirty="0">
                    <a:solidFill>
                      <a:schemeClr val="bg1">
                        <a:lumMod val="50000"/>
                      </a:schemeClr>
                    </a:solidFill>
                    <a:latin typeface="Palatino Linotype" panose="02040502050505030304" pitchFamily="18" charset="0"/>
                  </a:rPr>
                  <a:t>Clark and Roush</a:t>
                </a:r>
                <a:r>
                  <a:rPr lang="en-US" dirty="0">
                    <a:solidFill>
                      <a:schemeClr val="bg1">
                        <a:lumMod val="50000"/>
                      </a:schemeClr>
                    </a:solidFill>
                    <a:latin typeface="Palatino Linotype" panose="02040502050505030304" pitchFamily="18" charset="0"/>
                  </a:rPr>
                  <a:t>, 1984] </a:t>
                </a:r>
              </a:p>
              <a:p>
                <a:endParaRPr lang="en-US" i="1" dirty="0">
                  <a:solidFill>
                    <a:schemeClr val="bg1">
                      <a:lumMod val="50000"/>
                    </a:schemeClr>
                  </a:solidFill>
                  <a:latin typeface="Palatino Linotype" panose="02040502050505030304" pitchFamily="18" charset="0"/>
                </a:endParaRPr>
              </a:p>
              <a:p>
                <a:pPr lvl="1"/>
                <a:r>
                  <a:rPr lang="en-US" i="1" dirty="0" err="1">
                    <a:latin typeface="Palatino Linotype" panose="02040502050505030304" pitchFamily="18" charset="0"/>
                  </a:rPr>
                  <a:t>Rb</a:t>
                </a:r>
                <a:r>
                  <a:rPr lang="en-US" i="1" dirty="0">
                    <a:latin typeface="Palatino Linotype" panose="02040502050505030304" pitchFamily="18" charset="0"/>
                  </a:rPr>
                  <a:t> </a:t>
                </a:r>
                <a:r>
                  <a:rPr lang="en-US" dirty="0">
                    <a:latin typeface="Palatino Linotype" panose="02040502050505030304" pitchFamily="18" charset="0"/>
                  </a:rPr>
                  <a:t>= reflectance at the band center</a:t>
                </a:r>
              </a:p>
              <a:p>
                <a:pPr lvl="1"/>
                <a:r>
                  <a:rPr lang="en-US" i="1" dirty="0" err="1">
                    <a:latin typeface="Palatino Linotype" panose="02040502050505030304" pitchFamily="18" charset="0"/>
                  </a:rPr>
                  <a:t>Rc</a:t>
                </a:r>
                <a:r>
                  <a:rPr lang="en-US" i="1" dirty="0">
                    <a:latin typeface="Palatino Linotype" panose="02040502050505030304" pitchFamily="18" charset="0"/>
                  </a:rPr>
                  <a:t> </a:t>
                </a:r>
                <a:r>
                  <a:rPr lang="en-US" dirty="0">
                    <a:latin typeface="Palatino Linotype" panose="02040502050505030304" pitchFamily="18" charset="0"/>
                  </a:rPr>
                  <a:t>= spectral continuum reflectance measured at band center’s wavelength</a:t>
                </a:r>
              </a:p>
              <a:p>
                <a:pPr lvl="1"/>
                <a:r>
                  <a:rPr lang="en-US" i="1" dirty="0" err="1">
                    <a:latin typeface="Palatino Linotype" panose="02040502050505030304" pitchFamily="18" charset="0"/>
                  </a:rPr>
                  <a:t>Rc</a:t>
                </a:r>
                <a:r>
                  <a:rPr lang="en-US" i="1" dirty="0">
                    <a:latin typeface="Palatino Linotype" panose="02040502050505030304" pitchFamily="18" charset="0"/>
                  </a:rPr>
                  <a:t> </a:t>
                </a:r>
                <a:r>
                  <a:rPr lang="en-US" dirty="0">
                    <a:latin typeface="Palatino Linotype" panose="02040502050505030304" pitchFamily="18" charset="0"/>
                  </a:rPr>
                  <a:t>is found through fitting a line between the left and right maxima</a:t>
                </a:r>
              </a:p>
              <a:p>
                <a:pPr marL="457200" lvl="1" indent="0">
                  <a:buNone/>
                </a:pPr>
                <a:endParaRPr lang="en-US" dirty="0">
                  <a:latin typeface="Palatino Linotype" panose="02040502050505030304" pitchFamily="18" charset="0"/>
                </a:endParaRPr>
              </a:p>
              <a:p>
                <a:r>
                  <a:rPr lang="en-US" i="1" dirty="0">
                    <a:latin typeface="Palatino Linotype" panose="02040502050505030304" pitchFamily="18" charset="0"/>
                  </a:rPr>
                  <a:t>Band height (H) </a:t>
                </a:r>
                <a:r>
                  <a:rPr lang="en-US" dirty="0">
                    <a:latin typeface="Palatino Linotype" panose="02040502050505030304" pitchFamily="18" charset="0"/>
                  </a:rPr>
                  <a:t>=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𝑅𝑏</m:t>
                        </m:r>
                        <m:r>
                          <a:rPr lang="en-US" b="0" i="1" smtClean="0">
                            <a:latin typeface="Cambria Math" panose="02040503050406030204" pitchFamily="18" charset="0"/>
                          </a:rPr>
                          <m:t> −</m:t>
                        </m:r>
                        <m:r>
                          <a:rPr lang="en-US" b="0" i="1" smtClean="0">
                            <a:latin typeface="Cambria Math" panose="02040503050406030204" pitchFamily="18" charset="0"/>
                          </a:rPr>
                          <m:t>𝑅𝑐</m:t>
                        </m:r>
                      </m:num>
                      <m:den>
                        <m:r>
                          <a:rPr lang="en-US" b="0" i="1" smtClean="0">
                            <a:latin typeface="Cambria Math" panose="02040503050406030204" pitchFamily="18" charset="0"/>
                          </a:rPr>
                          <m:t>1 −</m:t>
                        </m:r>
                        <m:r>
                          <a:rPr lang="en-US" b="0" i="1" smtClean="0">
                            <a:latin typeface="Cambria Math" panose="02040503050406030204" pitchFamily="18" charset="0"/>
                          </a:rPr>
                          <m:t>𝑅𝑐</m:t>
                        </m:r>
                      </m:den>
                    </m:f>
                  </m:oMath>
                </a14:m>
                <a:endParaRPr lang="en-US" dirty="0">
                  <a:latin typeface="Palatino Linotype" panose="02040502050505030304" pitchFamily="18" charset="0"/>
                </a:endParaRPr>
              </a:p>
              <a:p>
                <a:endParaRPr lang="en-US" dirty="0">
                  <a:latin typeface="Palatino Linotype" panose="02040502050505030304" pitchFamily="18" charset="0"/>
                </a:endParaRPr>
              </a:p>
              <a:p>
                <a:pPr lvl="1"/>
                <a:r>
                  <a:rPr lang="en-US" i="1" dirty="0" err="1">
                    <a:latin typeface="Palatino Linotype" panose="02040502050505030304" pitchFamily="18" charset="0"/>
                  </a:rPr>
                  <a:t>Rc</a:t>
                </a:r>
                <a:r>
                  <a:rPr lang="en-US" i="1" dirty="0">
                    <a:latin typeface="Palatino Linotype" panose="02040502050505030304" pitchFamily="18" charset="0"/>
                  </a:rPr>
                  <a:t> </a:t>
                </a:r>
                <a:r>
                  <a:rPr lang="en-US" dirty="0">
                    <a:latin typeface="Palatino Linotype" panose="02040502050505030304" pitchFamily="18" charset="0"/>
                  </a:rPr>
                  <a:t>is found through fitting a line between the left and right minima</a:t>
                </a:r>
              </a:p>
              <a:p>
                <a:pPr marL="457200" lvl="1" indent="0">
                  <a:buNone/>
                </a:pPr>
                <a:endParaRPr lang="en-US" dirty="0">
                  <a:latin typeface="Palatino Linotype" panose="02040502050505030304" pitchFamily="18" charset="0"/>
                </a:endParaRPr>
              </a:p>
              <a:p>
                <a:pPr lvl="1"/>
                <a:endParaRPr lang="en-US" dirty="0">
                  <a:latin typeface="Palatino Linotype" panose="02040502050505030304" pitchFamily="18" charset="0"/>
                </a:endParaRPr>
              </a:p>
            </p:txBody>
          </p:sp>
        </mc:Choice>
        <mc:Fallback xmlns="">
          <p:sp>
            <p:nvSpPr>
              <p:cNvPr id="3" name="Content Placeholder 2">
                <a:extLst>
                  <a:ext uri="{FF2B5EF4-FFF2-40B4-BE49-F238E27FC236}">
                    <a16:creationId xmlns:a16="http://schemas.microsoft.com/office/drawing/2014/main" id="{16269F33-DE55-473B-ACDB-9465AB037F6C}"/>
                  </a:ext>
                </a:extLst>
              </p:cNvPr>
              <p:cNvSpPr>
                <a:spLocks noGrp="1" noRot="1" noChangeAspect="1" noMove="1" noResize="1" noEditPoints="1" noAdjustHandles="1" noChangeArrowheads="1" noChangeShapeType="1" noTextEdit="1"/>
              </p:cNvSpPr>
              <p:nvPr>
                <p:ph idx="1"/>
              </p:nvPr>
            </p:nvSpPr>
            <p:spPr>
              <a:xfrm>
                <a:off x="718931" y="1056998"/>
                <a:ext cx="10515600" cy="5423315"/>
              </a:xfrm>
              <a:blipFill>
                <a:blip r:embed="rId4"/>
                <a:stretch>
                  <a:fillRect l="-696" t="-674" b="-13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EB5B581-9B83-4CA6-9439-615E391831D5}"/>
              </a:ext>
            </a:extLst>
          </p:cNvPr>
          <p:cNvSpPr>
            <a:spLocks noGrp="1"/>
          </p:cNvSpPr>
          <p:nvPr>
            <p:ph type="sldNum" sz="quarter" idx="12"/>
          </p:nvPr>
        </p:nvSpPr>
        <p:spPr/>
        <p:txBody>
          <a:bodyPr/>
          <a:lstStyle/>
          <a:p>
            <a:fld id="{B2930FB8-7E80-408B-BB47-0F077304BE02}" type="slidenum">
              <a:rPr lang="en-US" smtClean="0"/>
              <a:t>5</a:t>
            </a:fld>
            <a:endParaRPr lang="en-US"/>
          </a:p>
        </p:txBody>
      </p:sp>
      <p:sp>
        <p:nvSpPr>
          <p:cNvPr id="6" name="Title 1">
            <a:extLst>
              <a:ext uri="{FF2B5EF4-FFF2-40B4-BE49-F238E27FC236}">
                <a16:creationId xmlns:a16="http://schemas.microsoft.com/office/drawing/2014/main" id="{5CBFA5B0-828A-472B-9867-CD88A5E5F47E}"/>
              </a:ext>
            </a:extLst>
          </p:cNvPr>
          <p:cNvSpPr txBox="1">
            <a:spLocks/>
          </p:cNvSpPr>
          <p:nvPr/>
        </p:nvSpPr>
        <p:spPr>
          <a:xfrm>
            <a:off x="506068" y="-212034"/>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a:solidFill>
                  <a:srgbClr val="0070C0"/>
                </a:solidFill>
              </a:rPr>
              <a:t>Methods:  clustering &amp; band depth/height</a:t>
            </a:r>
          </a:p>
        </p:txBody>
      </p:sp>
      <p:pic>
        <p:nvPicPr>
          <p:cNvPr id="2" name="Audio 1">
            <a:hlinkClick r:id="" action="ppaction://media"/>
            <a:extLst>
              <a:ext uri="{FF2B5EF4-FFF2-40B4-BE49-F238E27FC236}">
                <a16:creationId xmlns:a16="http://schemas.microsoft.com/office/drawing/2014/main" id="{E8A7C884-40D6-4433-BDAA-1D6B1C791D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1907699"/>
      </p:ext>
    </p:extLst>
  </p:cSld>
  <p:clrMapOvr>
    <a:masterClrMapping/>
  </p:clrMapOvr>
  <mc:AlternateContent xmlns:mc="http://schemas.openxmlformats.org/markup-compatibility/2006" xmlns:p14="http://schemas.microsoft.com/office/powerpoint/2010/main">
    <mc:Choice Requires="p14">
      <p:transition spd="slow" p14:dur="2000" advTm="20566"/>
    </mc:Choice>
    <mc:Fallback xmlns="">
      <p:transition spd="slow" advTm="20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1AB65AE-A08D-4F43-8E53-5F1B8D842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itting, colorful, many, computer&#10;&#10;Description automatically generated">
            <a:extLst>
              <a:ext uri="{FF2B5EF4-FFF2-40B4-BE49-F238E27FC236}">
                <a16:creationId xmlns:a16="http://schemas.microsoft.com/office/drawing/2014/main" id="{4DA25C0A-5E2F-408C-80E1-215091A7F1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388" r="9389" b="2"/>
          <a:stretch/>
        </p:blipFill>
        <p:spPr>
          <a:xfrm>
            <a:off x="454709" y="724826"/>
            <a:ext cx="6304539" cy="3900336"/>
          </a:xfrm>
          <a:prstGeom prst="rect">
            <a:avLst/>
          </a:prstGeom>
        </p:spPr>
      </p:pic>
      <p:sp>
        <p:nvSpPr>
          <p:cNvPr id="3" name="Content Placeholder 2">
            <a:extLst>
              <a:ext uri="{FF2B5EF4-FFF2-40B4-BE49-F238E27FC236}">
                <a16:creationId xmlns:a16="http://schemas.microsoft.com/office/drawing/2014/main" id="{840A36B4-9345-472E-B7EE-D530DDDCAD90}"/>
              </a:ext>
            </a:extLst>
          </p:cNvPr>
          <p:cNvSpPr>
            <a:spLocks noGrp="1"/>
          </p:cNvSpPr>
          <p:nvPr>
            <p:ph idx="1"/>
          </p:nvPr>
        </p:nvSpPr>
        <p:spPr>
          <a:xfrm>
            <a:off x="454709" y="4625162"/>
            <a:ext cx="11279532" cy="1667975"/>
          </a:xfrm>
        </p:spPr>
        <p:txBody>
          <a:bodyPr anchor="ctr">
            <a:normAutofit/>
          </a:bodyPr>
          <a:lstStyle/>
          <a:p>
            <a:pPr marL="0" indent="0" algn="ctr">
              <a:buNone/>
            </a:pPr>
            <a:r>
              <a:rPr lang="en-US" sz="2000" dirty="0">
                <a:latin typeface="Palatino Linotype" panose="02040502050505030304" pitchFamily="18" charset="0"/>
              </a:rPr>
              <a:t>Globally, clusters appear highly correlated with band depth variations</a:t>
            </a:r>
          </a:p>
        </p:txBody>
      </p:sp>
      <p:sp>
        <p:nvSpPr>
          <p:cNvPr id="4" name="Slide Number Placeholder 3">
            <a:extLst>
              <a:ext uri="{FF2B5EF4-FFF2-40B4-BE49-F238E27FC236}">
                <a16:creationId xmlns:a16="http://schemas.microsoft.com/office/drawing/2014/main" id="{BFB6992E-34CC-4D26-BB39-B859AFBEF34B}"/>
              </a:ext>
            </a:extLst>
          </p:cNvPr>
          <p:cNvSpPr>
            <a:spLocks noGrp="1"/>
          </p:cNvSpPr>
          <p:nvPr>
            <p:ph type="sldNum" sz="quarter" idx="12"/>
          </p:nvPr>
        </p:nvSpPr>
        <p:spPr>
          <a:xfrm>
            <a:off x="8610600" y="6356350"/>
            <a:ext cx="2743200" cy="365125"/>
          </a:xfrm>
        </p:spPr>
        <p:txBody>
          <a:bodyPr>
            <a:normAutofit/>
          </a:bodyPr>
          <a:lstStyle/>
          <a:p>
            <a:pPr>
              <a:spcAft>
                <a:spcPts val="600"/>
              </a:spcAft>
            </a:pPr>
            <a:fld id="{B2930FB8-7E80-408B-BB47-0F077304BE02}" type="slidenum">
              <a:rPr lang="en-US"/>
              <a:pPr>
                <a:spcAft>
                  <a:spcPts val="600"/>
                </a:spcAft>
              </a:pPr>
              <a:t>6</a:t>
            </a:fld>
            <a:endParaRPr lang="en-US"/>
          </a:p>
        </p:txBody>
      </p:sp>
      <p:sp>
        <p:nvSpPr>
          <p:cNvPr id="35" name="Title 1">
            <a:extLst>
              <a:ext uri="{FF2B5EF4-FFF2-40B4-BE49-F238E27FC236}">
                <a16:creationId xmlns:a16="http://schemas.microsoft.com/office/drawing/2014/main" id="{E62CB7EA-E05E-424C-92DD-2CB54768CBFB}"/>
              </a:ext>
            </a:extLst>
          </p:cNvPr>
          <p:cNvSpPr txBox="1">
            <a:spLocks/>
          </p:cNvSpPr>
          <p:nvPr/>
        </p:nvSpPr>
        <p:spPr>
          <a:xfrm>
            <a:off x="506068" y="-212034"/>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a:solidFill>
                  <a:srgbClr val="0070C0"/>
                </a:solidFill>
              </a:rPr>
              <a:t>Global 2 µm band maps</a:t>
            </a:r>
          </a:p>
        </p:txBody>
      </p:sp>
      <p:sp>
        <p:nvSpPr>
          <p:cNvPr id="2" name="TextBox 1"/>
          <p:cNvSpPr txBox="1"/>
          <p:nvPr/>
        </p:nvSpPr>
        <p:spPr>
          <a:xfrm>
            <a:off x="454709" y="689240"/>
            <a:ext cx="6064038" cy="307777"/>
          </a:xfrm>
          <a:prstGeom prst="rect">
            <a:avLst/>
          </a:prstGeom>
          <a:solidFill>
            <a:schemeClr val="bg1"/>
          </a:solidFill>
        </p:spPr>
        <p:txBody>
          <a:bodyPr wrap="square" rtlCol="0">
            <a:spAutoFit/>
          </a:bodyPr>
          <a:lstStyle/>
          <a:p>
            <a:pPr algn="ctr"/>
            <a:r>
              <a:rPr lang="en-US" sz="1400" b="1" dirty="0"/>
              <a:t>2 µm band k-means clusters</a:t>
            </a:r>
          </a:p>
        </p:txBody>
      </p:sp>
      <p:sp>
        <p:nvSpPr>
          <p:cNvPr id="7" name="TextBox 6"/>
          <p:cNvSpPr txBox="1"/>
          <p:nvPr/>
        </p:nvSpPr>
        <p:spPr>
          <a:xfrm>
            <a:off x="3303638" y="4471273"/>
            <a:ext cx="855407" cy="307777"/>
          </a:xfrm>
          <a:prstGeom prst="rect">
            <a:avLst/>
          </a:prstGeom>
          <a:solidFill>
            <a:schemeClr val="bg1"/>
          </a:solidFill>
        </p:spPr>
        <p:txBody>
          <a:bodyPr wrap="square" rtlCol="0">
            <a:spAutoFit/>
          </a:bodyPr>
          <a:lstStyle/>
          <a:p>
            <a:pPr algn="ctr"/>
            <a:r>
              <a:rPr lang="en-US" sz="1400" dirty="0" err="1"/>
              <a:t>lon</a:t>
            </a:r>
            <a:r>
              <a:rPr lang="en-US" sz="1400" dirty="0"/>
              <a:t>(</a:t>
            </a:r>
            <a:r>
              <a:rPr lang="en-US" sz="1400" baseline="30000" dirty="0"/>
              <a:t>o</a:t>
            </a:r>
            <a:r>
              <a:rPr lang="en-US" sz="1400" dirty="0"/>
              <a:t>)</a:t>
            </a:r>
          </a:p>
        </p:txBody>
      </p:sp>
      <p:sp>
        <p:nvSpPr>
          <p:cNvPr id="10" name="TextBox 9"/>
          <p:cNvSpPr txBox="1"/>
          <p:nvPr/>
        </p:nvSpPr>
        <p:spPr>
          <a:xfrm rot="16200000">
            <a:off x="-267963" y="2320334"/>
            <a:ext cx="855407" cy="307777"/>
          </a:xfrm>
          <a:prstGeom prst="rect">
            <a:avLst/>
          </a:prstGeom>
          <a:solidFill>
            <a:schemeClr val="bg1"/>
          </a:solidFill>
        </p:spPr>
        <p:txBody>
          <a:bodyPr wrap="square" rtlCol="0">
            <a:spAutoFit/>
          </a:bodyPr>
          <a:lstStyle/>
          <a:p>
            <a:pPr algn="ctr"/>
            <a:r>
              <a:rPr lang="en-US" sz="1400" dirty="0" err="1"/>
              <a:t>lat</a:t>
            </a:r>
            <a:r>
              <a:rPr lang="en-US" sz="1400" dirty="0"/>
              <a:t> (</a:t>
            </a:r>
            <a:r>
              <a:rPr lang="en-US" sz="1400" baseline="30000" dirty="0"/>
              <a:t>o</a:t>
            </a:r>
            <a:r>
              <a:rPr lang="en-US" sz="1400" dirty="0"/>
              <a:t>)</a:t>
            </a:r>
          </a:p>
        </p:txBody>
      </p:sp>
      <p:sp>
        <p:nvSpPr>
          <p:cNvPr id="8" name="TextBox 7"/>
          <p:cNvSpPr txBox="1"/>
          <p:nvPr/>
        </p:nvSpPr>
        <p:spPr>
          <a:xfrm>
            <a:off x="314391" y="1935788"/>
            <a:ext cx="366219" cy="261610"/>
          </a:xfrm>
          <a:prstGeom prst="rect">
            <a:avLst/>
          </a:prstGeom>
          <a:solidFill>
            <a:schemeClr val="bg1"/>
          </a:solidFill>
        </p:spPr>
        <p:txBody>
          <a:bodyPr wrap="square" rtlCol="0">
            <a:spAutoFit/>
          </a:bodyPr>
          <a:lstStyle/>
          <a:p>
            <a:r>
              <a:rPr lang="en-US" sz="1100" dirty="0"/>
              <a:t> 20</a:t>
            </a:r>
          </a:p>
        </p:txBody>
      </p:sp>
      <p:sp>
        <p:nvSpPr>
          <p:cNvPr id="12" name="TextBox 11"/>
          <p:cNvSpPr txBox="1"/>
          <p:nvPr/>
        </p:nvSpPr>
        <p:spPr>
          <a:xfrm>
            <a:off x="310652" y="1258883"/>
            <a:ext cx="366219" cy="261610"/>
          </a:xfrm>
          <a:prstGeom prst="rect">
            <a:avLst/>
          </a:prstGeom>
          <a:solidFill>
            <a:schemeClr val="bg1"/>
          </a:solidFill>
        </p:spPr>
        <p:txBody>
          <a:bodyPr wrap="square" rtlCol="0">
            <a:spAutoFit/>
          </a:bodyPr>
          <a:lstStyle/>
          <a:p>
            <a:r>
              <a:rPr lang="en-US" sz="1100" dirty="0"/>
              <a:t> 60</a:t>
            </a:r>
          </a:p>
        </p:txBody>
      </p:sp>
      <p:sp>
        <p:nvSpPr>
          <p:cNvPr id="13" name="TextBox 12"/>
          <p:cNvSpPr txBox="1"/>
          <p:nvPr/>
        </p:nvSpPr>
        <p:spPr>
          <a:xfrm>
            <a:off x="314391" y="1569394"/>
            <a:ext cx="366219" cy="261610"/>
          </a:xfrm>
          <a:prstGeom prst="rect">
            <a:avLst/>
          </a:prstGeom>
          <a:solidFill>
            <a:schemeClr val="bg1"/>
          </a:solidFill>
        </p:spPr>
        <p:txBody>
          <a:bodyPr wrap="square" rtlCol="0">
            <a:spAutoFit/>
          </a:bodyPr>
          <a:lstStyle/>
          <a:p>
            <a:r>
              <a:rPr lang="en-US" sz="1100" dirty="0"/>
              <a:t> 40</a:t>
            </a:r>
          </a:p>
        </p:txBody>
      </p:sp>
      <p:sp>
        <p:nvSpPr>
          <p:cNvPr id="14" name="TextBox 13"/>
          <p:cNvSpPr txBox="1"/>
          <p:nvPr/>
        </p:nvSpPr>
        <p:spPr>
          <a:xfrm>
            <a:off x="322958" y="879298"/>
            <a:ext cx="366219" cy="261610"/>
          </a:xfrm>
          <a:prstGeom prst="rect">
            <a:avLst/>
          </a:prstGeom>
          <a:solidFill>
            <a:schemeClr val="bg1"/>
          </a:solidFill>
        </p:spPr>
        <p:txBody>
          <a:bodyPr wrap="square" rtlCol="0">
            <a:spAutoFit/>
          </a:bodyPr>
          <a:lstStyle/>
          <a:p>
            <a:r>
              <a:rPr lang="en-US" sz="1100" dirty="0"/>
              <a:t>80</a:t>
            </a:r>
          </a:p>
        </p:txBody>
      </p:sp>
      <p:sp>
        <p:nvSpPr>
          <p:cNvPr id="15" name="TextBox 14"/>
          <p:cNvSpPr txBox="1"/>
          <p:nvPr/>
        </p:nvSpPr>
        <p:spPr>
          <a:xfrm>
            <a:off x="314391" y="2302182"/>
            <a:ext cx="366219" cy="261610"/>
          </a:xfrm>
          <a:prstGeom prst="rect">
            <a:avLst/>
          </a:prstGeom>
          <a:solidFill>
            <a:schemeClr val="bg1"/>
          </a:solidFill>
        </p:spPr>
        <p:txBody>
          <a:bodyPr wrap="square" rtlCol="0">
            <a:spAutoFit/>
          </a:bodyPr>
          <a:lstStyle/>
          <a:p>
            <a:r>
              <a:rPr lang="en-US" sz="1100" dirty="0"/>
              <a:t>   0</a:t>
            </a:r>
          </a:p>
        </p:txBody>
      </p:sp>
      <p:sp>
        <p:nvSpPr>
          <p:cNvPr id="16" name="TextBox 15"/>
          <p:cNvSpPr txBox="1"/>
          <p:nvPr/>
        </p:nvSpPr>
        <p:spPr>
          <a:xfrm>
            <a:off x="297929" y="2665536"/>
            <a:ext cx="378942" cy="261610"/>
          </a:xfrm>
          <a:prstGeom prst="rect">
            <a:avLst/>
          </a:prstGeom>
          <a:solidFill>
            <a:schemeClr val="bg1"/>
          </a:solidFill>
        </p:spPr>
        <p:txBody>
          <a:bodyPr wrap="square" rtlCol="0">
            <a:spAutoFit/>
          </a:bodyPr>
          <a:lstStyle/>
          <a:p>
            <a:r>
              <a:rPr lang="en-US" sz="1100" dirty="0"/>
              <a:t>-20</a:t>
            </a:r>
          </a:p>
        </p:txBody>
      </p:sp>
      <p:sp>
        <p:nvSpPr>
          <p:cNvPr id="17" name="TextBox 16"/>
          <p:cNvSpPr txBox="1"/>
          <p:nvPr/>
        </p:nvSpPr>
        <p:spPr>
          <a:xfrm>
            <a:off x="297929" y="3043536"/>
            <a:ext cx="378942" cy="261610"/>
          </a:xfrm>
          <a:prstGeom prst="rect">
            <a:avLst/>
          </a:prstGeom>
          <a:solidFill>
            <a:schemeClr val="bg1"/>
          </a:solidFill>
        </p:spPr>
        <p:txBody>
          <a:bodyPr wrap="square" rtlCol="0">
            <a:spAutoFit/>
          </a:bodyPr>
          <a:lstStyle/>
          <a:p>
            <a:r>
              <a:rPr lang="en-US" sz="1100" dirty="0"/>
              <a:t>-40</a:t>
            </a:r>
          </a:p>
        </p:txBody>
      </p:sp>
      <p:sp>
        <p:nvSpPr>
          <p:cNvPr id="18" name="TextBox 17"/>
          <p:cNvSpPr txBox="1"/>
          <p:nvPr/>
        </p:nvSpPr>
        <p:spPr>
          <a:xfrm>
            <a:off x="297929" y="3355115"/>
            <a:ext cx="378942" cy="261610"/>
          </a:xfrm>
          <a:prstGeom prst="rect">
            <a:avLst/>
          </a:prstGeom>
          <a:solidFill>
            <a:schemeClr val="bg1"/>
          </a:solidFill>
        </p:spPr>
        <p:txBody>
          <a:bodyPr wrap="square" rtlCol="0">
            <a:spAutoFit/>
          </a:bodyPr>
          <a:lstStyle/>
          <a:p>
            <a:r>
              <a:rPr lang="en-US" sz="1100" dirty="0"/>
              <a:t>-60</a:t>
            </a:r>
          </a:p>
        </p:txBody>
      </p:sp>
      <p:sp>
        <p:nvSpPr>
          <p:cNvPr id="19" name="TextBox 18"/>
          <p:cNvSpPr txBox="1"/>
          <p:nvPr/>
        </p:nvSpPr>
        <p:spPr>
          <a:xfrm>
            <a:off x="314392" y="874547"/>
            <a:ext cx="366219" cy="261610"/>
          </a:xfrm>
          <a:prstGeom prst="rect">
            <a:avLst/>
          </a:prstGeom>
          <a:solidFill>
            <a:schemeClr val="bg1"/>
          </a:solidFill>
        </p:spPr>
        <p:txBody>
          <a:bodyPr wrap="square" rtlCol="0">
            <a:spAutoFit/>
          </a:bodyPr>
          <a:lstStyle/>
          <a:p>
            <a:r>
              <a:rPr lang="en-US" sz="1100" dirty="0"/>
              <a:t> 80</a:t>
            </a:r>
          </a:p>
        </p:txBody>
      </p:sp>
      <p:sp>
        <p:nvSpPr>
          <p:cNvPr id="20" name="TextBox 19"/>
          <p:cNvSpPr txBox="1"/>
          <p:nvPr/>
        </p:nvSpPr>
        <p:spPr>
          <a:xfrm>
            <a:off x="310652" y="3697954"/>
            <a:ext cx="378526" cy="261610"/>
          </a:xfrm>
          <a:prstGeom prst="rect">
            <a:avLst/>
          </a:prstGeom>
          <a:solidFill>
            <a:schemeClr val="bg1"/>
          </a:solidFill>
        </p:spPr>
        <p:txBody>
          <a:bodyPr wrap="square" rtlCol="0">
            <a:spAutoFit/>
          </a:bodyPr>
          <a:lstStyle/>
          <a:p>
            <a:r>
              <a:rPr lang="en-US" sz="1100" dirty="0"/>
              <a:t>-80</a:t>
            </a:r>
          </a:p>
        </p:txBody>
      </p:sp>
      <p:sp>
        <p:nvSpPr>
          <p:cNvPr id="21" name="TextBox 20"/>
          <p:cNvSpPr txBox="1"/>
          <p:nvPr/>
        </p:nvSpPr>
        <p:spPr>
          <a:xfrm>
            <a:off x="322957" y="3967899"/>
            <a:ext cx="366219" cy="261610"/>
          </a:xfrm>
          <a:prstGeom prst="rect">
            <a:avLst/>
          </a:prstGeom>
          <a:solidFill>
            <a:schemeClr val="bg1"/>
          </a:solidFill>
        </p:spPr>
        <p:txBody>
          <a:bodyPr wrap="square" rtlCol="0">
            <a:spAutoFit/>
          </a:bodyPr>
          <a:lstStyle/>
          <a:p>
            <a:r>
              <a:rPr lang="en-US" sz="1100" dirty="0"/>
              <a:t>   0</a:t>
            </a:r>
          </a:p>
        </p:txBody>
      </p:sp>
      <p:sp>
        <p:nvSpPr>
          <p:cNvPr id="9" name="TextBox 8"/>
          <p:cNvSpPr txBox="1"/>
          <p:nvPr/>
        </p:nvSpPr>
        <p:spPr>
          <a:xfrm>
            <a:off x="6673647" y="930966"/>
            <a:ext cx="219611" cy="261610"/>
          </a:xfrm>
          <a:prstGeom prst="rect">
            <a:avLst/>
          </a:prstGeom>
          <a:solidFill>
            <a:schemeClr val="bg1"/>
          </a:solidFill>
        </p:spPr>
        <p:txBody>
          <a:bodyPr wrap="square" rtlCol="0">
            <a:spAutoFit/>
          </a:bodyPr>
          <a:lstStyle/>
          <a:p>
            <a:r>
              <a:rPr lang="en-US" sz="1100" dirty="0"/>
              <a:t>8</a:t>
            </a:r>
          </a:p>
        </p:txBody>
      </p:sp>
      <p:sp>
        <p:nvSpPr>
          <p:cNvPr id="24" name="TextBox 23"/>
          <p:cNvSpPr txBox="1"/>
          <p:nvPr/>
        </p:nvSpPr>
        <p:spPr>
          <a:xfrm>
            <a:off x="6678483" y="1344202"/>
            <a:ext cx="219611" cy="261610"/>
          </a:xfrm>
          <a:prstGeom prst="rect">
            <a:avLst/>
          </a:prstGeom>
          <a:solidFill>
            <a:schemeClr val="bg1"/>
          </a:solidFill>
        </p:spPr>
        <p:txBody>
          <a:bodyPr wrap="square" rtlCol="0">
            <a:spAutoFit/>
          </a:bodyPr>
          <a:lstStyle/>
          <a:p>
            <a:r>
              <a:rPr lang="en-US" sz="1100" dirty="0"/>
              <a:t>7</a:t>
            </a:r>
          </a:p>
        </p:txBody>
      </p:sp>
      <p:sp>
        <p:nvSpPr>
          <p:cNvPr id="25" name="TextBox 24"/>
          <p:cNvSpPr txBox="1"/>
          <p:nvPr/>
        </p:nvSpPr>
        <p:spPr>
          <a:xfrm>
            <a:off x="6671388" y="1786597"/>
            <a:ext cx="219611" cy="261610"/>
          </a:xfrm>
          <a:prstGeom prst="rect">
            <a:avLst/>
          </a:prstGeom>
          <a:solidFill>
            <a:schemeClr val="bg1"/>
          </a:solidFill>
        </p:spPr>
        <p:txBody>
          <a:bodyPr wrap="square" rtlCol="0">
            <a:spAutoFit/>
          </a:bodyPr>
          <a:lstStyle/>
          <a:p>
            <a:r>
              <a:rPr lang="en-US" sz="1100" dirty="0"/>
              <a:t>6</a:t>
            </a:r>
          </a:p>
        </p:txBody>
      </p:sp>
      <p:sp>
        <p:nvSpPr>
          <p:cNvPr id="27" name="TextBox 26"/>
          <p:cNvSpPr txBox="1"/>
          <p:nvPr/>
        </p:nvSpPr>
        <p:spPr>
          <a:xfrm>
            <a:off x="6678482" y="2249153"/>
            <a:ext cx="219611" cy="261610"/>
          </a:xfrm>
          <a:prstGeom prst="rect">
            <a:avLst/>
          </a:prstGeom>
          <a:solidFill>
            <a:schemeClr val="bg1"/>
          </a:solidFill>
        </p:spPr>
        <p:txBody>
          <a:bodyPr wrap="square" rtlCol="0">
            <a:spAutoFit/>
          </a:bodyPr>
          <a:lstStyle/>
          <a:p>
            <a:r>
              <a:rPr lang="en-US" sz="1100" dirty="0"/>
              <a:t>5</a:t>
            </a:r>
          </a:p>
        </p:txBody>
      </p:sp>
      <p:sp>
        <p:nvSpPr>
          <p:cNvPr id="28" name="TextBox 27"/>
          <p:cNvSpPr txBox="1"/>
          <p:nvPr/>
        </p:nvSpPr>
        <p:spPr>
          <a:xfrm>
            <a:off x="6678481" y="2693160"/>
            <a:ext cx="219611" cy="261610"/>
          </a:xfrm>
          <a:prstGeom prst="rect">
            <a:avLst/>
          </a:prstGeom>
          <a:solidFill>
            <a:schemeClr val="bg1"/>
          </a:solidFill>
        </p:spPr>
        <p:txBody>
          <a:bodyPr wrap="square" rtlCol="0">
            <a:spAutoFit/>
          </a:bodyPr>
          <a:lstStyle/>
          <a:p>
            <a:r>
              <a:rPr lang="en-US" sz="1100" dirty="0"/>
              <a:t>4</a:t>
            </a:r>
          </a:p>
        </p:txBody>
      </p:sp>
      <p:sp>
        <p:nvSpPr>
          <p:cNvPr id="29" name="TextBox 28"/>
          <p:cNvSpPr txBox="1"/>
          <p:nvPr/>
        </p:nvSpPr>
        <p:spPr>
          <a:xfrm>
            <a:off x="6668406" y="3145399"/>
            <a:ext cx="219611" cy="261610"/>
          </a:xfrm>
          <a:prstGeom prst="rect">
            <a:avLst/>
          </a:prstGeom>
          <a:solidFill>
            <a:schemeClr val="bg1"/>
          </a:solidFill>
        </p:spPr>
        <p:txBody>
          <a:bodyPr wrap="square" rtlCol="0">
            <a:spAutoFit/>
          </a:bodyPr>
          <a:lstStyle/>
          <a:p>
            <a:r>
              <a:rPr lang="en-US" sz="1100" dirty="0"/>
              <a:t>3</a:t>
            </a:r>
          </a:p>
        </p:txBody>
      </p:sp>
      <p:sp>
        <p:nvSpPr>
          <p:cNvPr id="30" name="TextBox 29"/>
          <p:cNvSpPr txBox="1"/>
          <p:nvPr/>
        </p:nvSpPr>
        <p:spPr>
          <a:xfrm>
            <a:off x="6668406" y="3638726"/>
            <a:ext cx="219611" cy="261610"/>
          </a:xfrm>
          <a:prstGeom prst="rect">
            <a:avLst/>
          </a:prstGeom>
          <a:solidFill>
            <a:schemeClr val="bg1"/>
          </a:solidFill>
        </p:spPr>
        <p:txBody>
          <a:bodyPr wrap="square" rtlCol="0">
            <a:spAutoFit/>
          </a:bodyPr>
          <a:lstStyle/>
          <a:p>
            <a:r>
              <a:rPr lang="en-US" sz="1100" dirty="0"/>
              <a:t>2</a:t>
            </a:r>
          </a:p>
        </p:txBody>
      </p:sp>
      <p:sp>
        <p:nvSpPr>
          <p:cNvPr id="31" name="TextBox 30"/>
          <p:cNvSpPr txBox="1"/>
          <p:nvPr/>
        </p:nvSpPr>
        <p:spPr>
          <a:xfrm>
            <a:off x="6678480" y="4042118"/>
            <a:ext cx="219611" cy="261610"/>
          </a:xfrm>
          <a:prstGeom prst="rect">
            <a:avLst/>
          </a:prstGeom>
          <a:solidFill>
            <a:schemeClr val="bg1"/>
          </a:solidFill>
        </p:spPr>
        <p:txBody>
          <a:bodyPr wrap="square" rtlCol="0">
            <a:spAutoFit/>
          </a:bodyPr>
          <a:lstStyle/>
          <a:p>
            <a:r>
              <a:rPr lang="en-US" sz="1100" dirty="0"/>
              <a:t>1</a:t>
            </a:r>
          </a:p>
        </p:txBody>
      </p:sp>
      <p:sp>
        <p:nvSpPr>
          <p:cNvPr id="11" name="TextBox 10"/>
          <p:cNvSpPr txBox="1"/>
          <p:nvPr/>
        </p:nvSpPr>
        <p:spPr>
          <a:xfrm>
            <a:off x="454709" y="4221567"/>
            <a:ext cx="6213697" cy="261610"/>
          </a:xfrm>
          <a:prstGeom prst="rect">
            <a:avLst/>
          </a:prstGeom>
          <a:solidFill>
            <a:schemeClr val="bg1"/>
          </a:solidFill>
        </p:spPr>
        <p:txBody>
          <a:bodyPr wrap="square" rtlCol="0">
            <a:spAutoFit/>
          </a:bodyPr>
          <a:lstStyle/>
          <a:p>
            <a:r>
              <a:rPr lang="en-US" sz="1100" dirty="0"/>
              <a:t>400                  350                300               250                200                 150                100                 50                   0</a:t>
            </a:r>
          </a:p>
        </p:txBody>
      </p:sp>
      <p:sp>
        <p:nvSpPr>
          <p:cNvPr id="22" name="Rectangle 21"/>
          <p:cNvSpPr/>
          <p:nvPr/>
        </p:nvSpPr>
        <p:spPr>
          <a:xfrm>
            <a:off x="454709" y="2563792"/>
            <a:ext cx="149975" cy="1293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Chart&#10;&#10;Description automatically generated">
            <a:extLst>
              <a:ext uri="{FF2B5EF4-FFF2-40B4-BE49-F238E27FC236}">
                <a16:creationId xmlns:a16="http://schemas.microsoft.com/office/drawing/2014/main" id="{4BF6CD9F-ACA9-44C1-BCD6-0C525C7946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2982" y="724826"/>
            <a:ext cx="5333333" cy="3900336"/>
          </a:xfrm>
          <a:prstGeom prst="rect">
            <a:avLst/>
          </a:prstGeom>
        </p:spPr>
      </p:pic>
      <p:pic>
        <p:nvPicPr>
          <p:cNvPr id="36" name="Audio 35">
            <a:hlinkClick r:id="" action="ppaction://media"/>
            <a:extLst>
              <a:ext uri="{FF2B5EF4-FFF2-40B4-BE49-F238E27FC236}">
                <a16:creationId xmlns:a16="http://schemas.microsoft.com/office/drawing/2014/main" id="{5E62A319-3C9C-4B5D-8EA8-4326C54C02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11272120"/>
      </p:ext>
    </p:extLst>
  </p:cSld>
  <p:clrMapOvr>
    <a:masterClrMapping/>
  </p:clrMapOvr>
  <mc:AlternateContent xmlns:mc="http://schemas.openxmlformats.org/markup-compatibility/2006" xmlns:p14="http://schemas.microsoft.com/office/powerpoint/2010/main">
    <mc:Choice Requires="p14">
      <p:transition spd="slow" p14:dur="2000" advTm="24978"/>
    </mc:Choice>
    <mc:Fallback xmlns="">
      <p:transition spd="slow" advTm="24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hart&#10;&#10;Description automatically generated">
            <a:extLst>
              <a:ext uri="{FF2B5EF4-FFF2-40B4-BE49-F238E27FC236}">
                <a16:creationId xmlns:a16="http://schemas.microsoft.com/office/drawing/2014/main" id="{E0ECA8D7-25A1-4A34-8C45-B1E91291C3E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255026" y="1142104"/>
            <a:ext cx="5333333" cy="4000000"/>
          </a:xfrm>
        </p:spPr>
      </p:pic>
      <p:sp>
        <p:nvSpPr>
          <p:cNvPr id="4" name="Slide Number Placeholder 3">
            <a:extLst>
              <a:ext uri="{FF2B5EF4-FFF2-40B4-BE49-F238E27FC236}">
                <a16:creationId xmlns:a16="http://schemas.microsoft.com/office/drawing/2014/main" id="{B9C5C4B7-FD8B-489C-8EA3-0C43D69C38C4}"/>
              </a:ext>
            </a:extLst>
          </p:cNvPr>
          <p:cNvSpPr>
            <a:spLocks noGrp="1"/>
          </p:cNvSpPr>
          <p:nvPr>
            <p:ph type="sldNum" sz="quarter" idx="12"/>
          </p:nvPr>
        </p:nvSpPr>
        <p:spPr/>
        <p:txBody>
          <a:bodyPr/>
          <a:lstStyle/>
          <a:p>
            <a:fld id="{B2930FB8-7E80-408B-BB47-0F077304BE02}" type="slidenum">
              <a:rPr lang="en-US" smtClean="0"/>
              <a:t>7</a:t>
            </a:fld>
            <a:endParaRPr lang="en-US"/>
          </a:p>
        </p:txBody>
      </p:sp>
      <p:pic>
        <p:nvPicPr>
          <p:cNvPr id="8" name="Picture 7" descr="Graphical user interface, chart&#10;&#10;Description automatically generated">
            <a:extLst>
              <a:ext uri="{FF2B5EF4-FFF2-40B4-BE49-F238E27FC236}">
                <a16:creationId xmlns:a16="http://schemas.microsoft.com/office/drawing/2014/main" id="{ABA76FD5-D0CA-418B-93C6-5AE10104FA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093" y="1142104"/>
            <a:ext cx="5333333" cy="4000000"/>
          </a:xfrm>
          <a:prstGeom prst="rect">
            <a:avLst/>
          </a:prstGeom>
        </p:spPr>
      </p:pic>
      <p:sp>
        <p:nvSpPr>
          <p:cNvPr id="9" name="Content Placeholder 2">
            <a:extLst>
              <a:ext uri="{FF2B5EF4-FFF2-40B4-BE49-F238E27FC236}">
                <a16:creationId xmlns:a16="http://schemas.microsoft.com/office/drawing/2014/main" id="{DA9CFA1E-A65D-4E48-8C36-185FBF116287}"/>
              </a:ext>
            </a:extLst>
          </p:cNvPr>
          <p:cNvSpPr txBox="1">
            <a:spLocks/>
          </p:cNvSpPr>
          <p:nvPr/>
        </p:nvSpPr>
        <p:spPr>
          <a:xfrm>
            <a:off x="838199" y="5190025"/>
            <a:ext cx="10651435"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Palatino Linotype" panose="02040502050505030304" pitchFamily="18" charset="0"/>
              </a:rPr>
              <a:t>On the leading hemisphere, regional clusters show moderate correlation with band depth</a:t>
            </a:r>
          </a:p>
          <a:p>
            <a:r>
              <a:rPr lang="en-US" sz="2000" dirty="0">
                <a:latin typeface="Palatino Linotype" panose="02040502050505030304" pitchFamily="18" charset="0"/>
              </a:rPr>
              <a:t>Further spectral evaluation is needed to describe the clusters</a:t>
            </a:r>
          </a:p>
        </p:txBody>
      </p:sp>
      <p:sp>
        <p:nvSpPr>
          <p:cNvPr id="10" name="Title 1">
            <a:extLst>
              <a:ext uri="{FF2B5EF4-FFF2-40B4-BE49-F238E27FC236}">
                <a16:creationId xmlns:a16="http://schemas.microsoft.com/office/drawing/2014/main" id="{3EDBBAF7-BE9C-4FC7-A1F0-5358D40B5F7F}"/>
              </a:ext>
            </a:extLst>
          </p:cNvPr>
          <p:cNvSpPr txBox="1">
            <a:spLocks/>
          </p:cNvSpPr>
          <p:nvPr/>
        </p:nvSpPr>
        <p:spPr>
          <a:xfrm>
            <a:off x="506067" y="-212034"/>
            <a:ext cx="994025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a:solidFill>
                  <a:srgbClr val="0070C0"/>
                </a:solidFill>
              </a:rPr>
              <a:t>Leading hemisphere 2 µm band maps</a:t>
            </a:r>
          </a:p>
        </p:txBody>
      </p:sp>
      <p:pic>
        <p:nvPicPr>
          <p:cNvPr id="2" name="Audio 1">
            <a:hlinkClick r:id="" action="ppaction://media"/>
            <a:extLst>
              <a:ext uri="{FF2B5EF4-FFF2-40B4-BE49-F238E27FC236}">
                <a16:creationId xmlns:a16="http://schemas.microsoft.com/office/drawing/2014/main" id="{D37C39CF-A9A3-49BC-B479-5505F49047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78374133"/>
      </p:ext>
    </p:extLst>
  </p:cSld>
  <p:clrMapOvr>
    <a:masterClrMapping/>
  </p:clrMapOvr>
  <mc:AlternateContent xmlns:mc="http://schemas.openxmlformats.org/markup-compatibility/2006" xmlns:p14="http://schemas.microsoft.com/office/powerpoint/2010/main">
    <mc:Choice Requires="p14">
      <p:transition spd="slow" p14:dur="2000" advTm="31173"/>
    </mc:Choice>
    <mc:Fallback xmlns="">
      <p:transition spd="slow" advTm="31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pic>
        <p:nvPicPr>
          <p:cNvPr id="7" name="Audio 6">
            <a:hlinkClick r:id="" action="ppaction://media"/>
            <a:extLst>
              <a:ext uri="{FF2B5EF4-FFF2-40B4-BE49-F238E27FC236}">
                <a16:creationId xmlns:a16="http://schemas.microsoft.com/office/drawing/2014/main" id="{E47E04E9-370D-4EC9-B26B-E61E5402ED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58737629"/>
      </p:ext>
    </p:extLst>
  </p:cSld>
  <p:clrMapOvr>
    <a:masterClrMapping/>
  </p:clrMapOvr>
  <mc:AlternateContent xmlns:mc="http://schemas.openxmlformats.org/markup-compatibility/2006" xmlns:p14="http://schemas.microsoft.com/office/powerpoint/2010/main">
    <mc:Choice Requires="p14">
      <p:transition spd="slow" p14:dur="2000" advTm="22370"/>
    </mc:Choice>
    <mc:Fallback xmlns="">
      <p:transition spd="slow" advTm="22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a:t>
            </a:r>
            <a:r>
              <a:rPr lang="en-US" sz="2400" dirty="0">
                <a:latin typeface="Palatino Linotype" pitchFamily="18" charset="0"/>
              </a:rPr>
              <a:t>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8" name="Content Placeholder 2">
            <a:extLst>
              <a:ext uri="{FF2B5EF4-FFF2-40B4-BE49-F238E27FC236}">
                <a16:creationId xmlns:a16="http://schemas.microsoft.com/office/drawing/2014/main" id="{B9584B2A-8AE8-40DA-88F9-51C4C70EA17C}"/>
              </a:ext>
            </a:extLst>
          </p:cNvPr>
          <p:cNvSpPr txBox="1">
            <a:spLocks/>
          </p:cNvSpPr>
          <p:nvPr/>
        </p:nvSpPr>
        <p:spPr>
          <a:xfrm>
            <a:off x="8591154" y="595012"/>
            <a:ext cx="3689023"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0000"/>
                </a:solidFill>
                <a:latin typeface="Palatino Linotype" pitchFamily="18" charset="0"/>
              </a:rPr>
              <a:t>1.5 / 2 µm band depth ratios are elevated on leading hemisphere</a:t>
            </a:r>
          </a:p>
        </p:txBody>
      </p:sp>
      <p:pic>
        <p:nvPicPr>
          <p:cNvPr id="4" name="Picture 3" descr="Chart&#10;&#10;Description automatically generated">
            <a:extLst>
              <a:ext uri="{FF2B5EF4-FFF2-40B4-BE49-F238E27FC236}">
                <a16:creationId xmlns:a16="http://schemas.microsoft.com/office/drawing/2014/main" id="{75D5C7D6-1B93-4C07-9B35-AB26CC1305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45" y="2256633"/>
            <a:ext cx="5879592" cy="4326909"/>
          </a:xfrm>
          <a:prstGeom prst="rect">
            <a:avLst/>
          </a:prstGeom>
        </p:spPr>
      </p:pic>
      <p:pic>
        <p:nvPicPr>
          <p:cNvPr id="7" name="Picture 6" descr="Chart&#10;&#10;Description automatically generated">
            <a:extLst>
              <a:ext uri="{FF2B5EF4-FFF2-40B4-BE49-F238E27FC236}">
                <a16:creationId xmlns:a16="http://schemas.microsoft.com/office/drawing/2014/main" id="{8C708FFE-D7D5-451F-AD4D-DFF64EFC28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9765" y="2325138"/>
            <a:ext cx="5333333" cy="4170911"/>
          </a:xfrm>
          <a:prstGeom prst="rect">
            <a:avLst/>
          </a:prstGeom>
        </p:spPr>
      </p:pic>
      <p:pic>
        <p:nvPicPr>
          <p:cNvPr id="9" name="Audio 8">
            <a:hlinkClick r:id="" action="ppaction://media"/>
            <a:extLst>
              <a:ext uri="{FF2B5EF4-FFF2-40B4-BE49-F238E27FC236}">
                <a16:creationId xmlns:a16="http://schemas.microsoft.com/office/drawing/2014/main" id="{A7A9E266-1583-48A8-833D-1C6950E773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38171999"/>
      </p:ext>
    </p:extLst>
  </p:cSld>
  <p:clrMapOvr>
    <a:masterClrMapping/>
  </p:clrMapOvr>
  <mc:AlternateContent xmlns:mc="http://schemas.openxmlformats.org/markup-compatibility/2006" xmlns:p14="http://schemas.microsoft.com/office/powerpoint/2010/main">
    <mc:Choice Requires="p14">
      <p:transition spd="slow" p14:dur="2000" advTm="14305"/>
    </mc:Choice>
    <mc:Fallback xmlns="">
      <p:transition spd="slow" advTm="14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a:t>
            </a:r>
            <a:r>
              <a:rPr lang="en-US" sz="2400" dirty="0">
                <a:latin typeface="Palatino Linotype" pitchFamily="18" charset="0"/>
              </a:rPr>
              <a:t>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r>
              <a:rPr lang="en-US" sz="2400" dirty="0">
                <a:solidFill>
                  <a:srgbClr val="FF0000"/>
                </a:solidFill>
                <a:latin typeface="Palatino Linotype" pitchFamily="18" charset="0"/>
              </a:rPr>
              <a:t>X</a:t>
            </a:r>
            <a:r>
              <a:rPr lang="en-US" sz="2400" dirty="0">
                <a:latin typeface="Palatino Linotype" pitchFamily="18" charset="0"/>
              </a:rPr>
              <a:t>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8" name="Content Placeholder 2">
            <a:extLst>
              <a:ext uri="{FF2B5EF4-FFF2-40B4-BE49-F238E27FC236}">
                <a16:creationId xmlns:a16="http://schemas.microsoft.com/office/drawing/2014/main" id="{B9584B2A-8AE8-40DA-88F9-51C4C70EA17C}"/>
              </a:ext>
            </a:extLst>
          </p:cNvPr>
          <p:cNvSpPr txBox="1">
            <a:spLocks/>
          </p:cNvSpPr>
          <p:nvPr/>
        </p:nvSpPr>
        <p:spPr>
          <a:xfrm>
            <a:off x="9010650" y="594363"/>
            <a:ext cx="3315639"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0000"/>
                </a:solidFill>
                <a:latin typeface="Palatino Linotype" panose="02040502050505030304" pitchFamily="18" charset="0"/>
              </a:rPr>
              <a:t>3.1 µm Fresnel peak is not suppressed on the leading hemisphere </a:t>
            </a:r>
          </a:p>
        </p:txBody>
      </p:sp>
      <p:pic>
        <p:nvPicPr>
          <p:cNvPr id="7" name="Picture 6" descr="Chart&#10;&#10;Description automatically generated">
            <a:extLst>
              <a:ext uri="{FF2B5EF4-FFF2-40B4-BE49-F238E27FC236}">
                <a16:creationId xmlns:a16="http://schemas.microsoft.com/office/drawing/2014/main" id="{905D8ABE-9546-44CB-B1D7-1A7826FC6C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45" y="2325139"/>
            <a:ext cx="5800000" cy="4000000"/>
          </a:xfrm>
          <a:prstGeom prst="rect">
            <a:avLst/>
          </a:prstGeom>
        </p:spPr>
      </p:pic>
      <p:pic>
        <p:nvPicPr>
          <p:cNvPr id="12" name="Picture 11" descr="Chart&#10;&#10;Description automatically generated">
            <a:extLst>
              <a:ext uri="{FF2B5EF4-FFF2-40B4-BE49-F238E27FC236}">
                <a16:creationId xmlns:a16="http://schemas.microsoft.com/office/drawing/2014/main" id="{480E7E0F-69A3-43CA-93EC-6527BA46BD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1397" y="2240392"/>
            <a:ext cx="5333333" cy="4000000"/>
          </a:xfrm>
          <a:prstGeom prst="rect">
            <a:avLst/>
          </a:prstGeom>
        </p:spPr>
      </p:pic>
      <p:pic>
        <p:nvPicPr>
          <p:cNvPr id="14" name="Audio 13">
            <a:hlinkClick r:id="" action="ppaction://media"/>
            <a:extLst>
              <a:ext uri="{FF2B5EF4-FFF2-40B4-BE49-F238E27FC236}">
                <a16:creationId xmlns:a16="http://schemas.microsoft.com/office/drawing/2014/main" id="{938456AE-296E-4FC4-89B1-4711B9093F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11980508"/>
      </p:ext>
    </p:extLst>
  </p:cSld>
  <p:clrMapOvr>
    <a:masterClrMapping/>
  </p:clrMapOvr>
  <mc:AlternateContent xmlns:mc="http://schemas.openxmlformats.org/markup-compatibility/2006" xmlns:p14="http://schemas.microsoft.com/office/powerpoint/2010/main">
    <mc:Choice Requires="p14">
      <p:transition spd="slow" p14:dur="2000" advTm="7209"/>
    </mc:Choice>
    <mc:Fallback xmlns="">
      <p:transition spd="slow" advTm="7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a:t>
            </a:r>
            <a:r>
              <a:rPr lang="en-US" sz="2400" dirty="0">
                <a:latin typeface="Palatino Linotype" pitchFamily="18" charset="0"/>
              </a:rPr>
              <a:t>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r>
              <a:rPr lang="en-US" sz="2400" dirty="0">
                <a:solidFill>
                  <a:srgbClr val="FF0000"/>
                </a:solidFill>
                <a:latin typeface="Palatino Linotype" pitchFamily="18" charset="0"/>
              </a:rPr>
              <a:t>X</a:t>
            </a:r>
            <a:r>
              <a:rPr lang="en-US" sz="2400" dirty="0">
                <a:latin typeface="Palatino Linotype" pitchFamily="18" charset="0"/>
              </a:rPr>
              <a:t>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r>
              <a:rPr lang="en-US" sz="2400" dirty="0">
                <a:solidFill>
                  <a:srgbClr val="FF0000"/>
                </a:solidFill>
                <a:latin typeface="Palatino Linotype" pitchFamily="18" charset="0"/>
              </a:rPr>
              <a:t>X </a:t>
            </a:r>
            <a:r>
              <a:rPr lang="en-US" sz="2400" dirty="0">
                <a:latin typeface="Palatino Linotype" pitchFamily="18" charset="0"/>
              </a:rPr>
              <a:t>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8" name="Content Placeholder 2">
            <a:extLst>
              <a:ext uri="{FF2B5EF4-FFF2-40B4-BE49-F238E27FC236}">
                <a16:creationId xmlns:a16="http://schemas.microsoft.com/office/drawing/2014/main" id="{B9584B2A-8AE8-40DA-88F9-51C4C70EA17C}"/>
              </a:ext>
            </a:extLst>
          </p:cNvPr>
          <p:cNvSpPr txBox="1">
            <a:spLocks/>
          </p:cNvSpPr>
          <p:nvPr/>
        </p:nvSpPr>
        <p:spPr>
          <a:xfrm>
            <a:off x="8754191" y="1068311"/>
            <a:ext cx="3315639"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0000"/>
                </a:solidFill>
                <a:latin typeface="Palatino Linotype" pitchFamily="18" charset="0"/>
              </a:rPr>
              <a:t>3.6 µm reflection is not muted on leading hemisphere</a:t>
            </a:r>
          </a:p>
        </p:txBody>
      </p:sp>
      <p:pic>
        <p:nvPicPr>
          <p:cNvPr id="4" name="Picture 3" descr="Chart&#10;&#10;Description automatically generated">
            <a:extLst>
              <a:ext uri="{FF2B5EF4-FFF2-40B4-BE49-F238E27FC236}">
                <a16:creationId xmlns:a16="http://schemas.microsoft.com/office/drawing/2014/main" id="{78708F71-A6AC-4FB3-B57A-B887BF8C6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170" y="2444404"/>
            <a:ext cx="5800000" cy="4000000"/>
          </a:xfrm>
          <a:prstGeom prst="rect">
            <a:avLst/>
          </a:prstGeom>
        </p:spPr>
      </p:pic>
      <p:pic>
        <p:nvPicPr>
          <p:cNvPr id="10" name="Content Placeholder 5" descr="Chart&#10;&#10;Description automatically generated">
            <a:extLst>
              <a:ext uri="{FF2B5EF4-FFF2-40B4-BE49-F238E27FC236}">
                <a16:creationId xmlns:a16="http://schemas.microsoft.com/office/drawing/2014/main" id="{41D2AE7F-5834-4E58-9936-BA95B9398D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9832" y="2378298"/>
            <a:ext cx="5333333" cy="4000000"/>
          </a:xfrm>
          <a:prstGeom prst="rect">
            <a:avLst/>
          </a:prstGeom>
        </p:spPr>
      </p:pic>
      <p:pic>
        <p:nvPicPr>
          <p:cNvPr id="5" name="Audio 4">
            <a:hlinkClick r:id="" action="ppaction://media"/>
            <a:extLst>
              <a:ext uri="{FF2B5EF4-FFF2-40B4-BE49-F238E27FC236}">
                <a16:creationId xmlns:a16="http://schemas.microsoft.com/office/drawing/2014/main" id="{E4471D4C-C7D3-4E38-8D24-79F3F3FEEFB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66504966"/>
      </p:ext>
    </p:extLst>
  </p:cSld>
  <p:clrMapOvr>
    <a:masterClrMapping/>
  </p:clrMapOvr>
  <mc:AlternateContent xmlns:mc="http://schemas.openxmlformats.org/markup-compatibility/2006" xmlns:p14="http://schemas.microsoft.com/office/powerpoint/2010/main">
    <mc:Choice Requires="p14">
      <p:transition spd="slow" p14:dur="2000" advTm="10167"/>
    </mc:Choice>
    <mc:Fallback xmlns="">
      <p:transition spd="slow" advTm="10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lgn="ct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2443784" y="6381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312612" y="1574530"/>
            <a:ext cx="10898909"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 (not on leading hemisphere)</a:t>
            </a:r>
          </a:p>
          <a:p>
            <a:pPr>
              <a:defRPr/>
            </a:pPr>
            <a:r>
              <a:rPr lang="en-US" sz="2400" dirty="0">
                <a:latin typeface="Palatino Linotype" pitchFamily="18" charset="0"/>
              </a:rPr>
              <a:t>3.1 µm Fresnel peak is suppressed                      </a:t>
            </a:r>
            <a:r>
              <a:rPr lang="en-US" sz="2400" dirty="0">
                <a:solidFill>
                  <a:srgbClr val="FF0000"/>
                </a:solidFill>
                <a:latin typeface="Palatino Linotype" pitchFamily="18" charset="0"/>
              </a:rPr>
              <a:t>X (not on leading hemisphere)</a:t>
            </a:r>
          </a:p>
          <a:p>
            <a:pPr>
              <a:defRPr/>
            </a:pPr>
            <a:r>
              <a:rPr lang="en-US" sz="2400" dirty="0">
                <a:latin typeface="Palatino Linotype" pitchFamily="18" charset="0"/>
              </a:rPr>
              <a:t>3.6 µm reflection is muted                                    </a:t>
            </a:r>
            <a:r>
              <a:rPr lang="en-US" sz="2400" dirty="0">
                <a:solidFill>
                  <a:srgbClr val="FF0000"/>
                </a:solidFill>
                <a:latin typeface="Palatino Linotype" pitchFamily="18" charset="0"/>
              </a:rPr>
              <a:t>X (not on leading hemisphere)</a:t>
            </a:r>
          </a:p>
          <a:p>
            <a:pPr>
              <a:defRPr/>
            </a:pP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defRPr/>
            </a:pPr>
            <a:r>
              <a:rPr lang="en-US" sz="2400" dirty="0">
                <a:latin typeface="Palatino Linotype" pitchFamily="18" charset="0"/>
              </a:rPr>
              <a:t>Is there a relationship between band depth (or height) and temperature?</a:t>
            </a:r>
          </a:p>
          <a:p>
            <a:pPr>
              <a:defRPr/>
            </a:pPr>
            <a:r>
              <a:rPr lang="en-US" sz="2400" dirty="0">
                <a:latin typeface="Palatino Linotype" pitchFamily="18" charset="0"/>
              </a:rPr>
              <a:t>Is the relationship different on the leading vs. trailing hemisphere?</a:t>
            </a: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22" name="Title 1">
            <a:extLst>
              <a:ext uri="{FF2B5EF4-FFF2-40B4-BE49-F238E27FC236}">
                <a16:creationId xmlns:a16="http://schemas.microsoft.com/office/drawing/2014/main" id="{98DBEE07-BDFF-49D7-B645-8D0FBD22AEDA}"/>
              </a:ext>
            </a:extLst>
          </p:cNvPr>
          <p:cNvSpPr txBox="1">
            <a:spLocks/>
          </p:cNvSpPr>
          <p:nvPr/>
        </p:nvSpPr>
        <p:spPr>
          <a:xfrm>
            <a:off x="1647266" y="3285965"/>
            <a:ext cx="8229600" cy="1143000"/>
          </a:xfrm>
          <a:prstGeom prst="rect">
            <a:avLst/>
          </a:prstGeom>
        </p:spPr>
        <p:txBody>
          <a:bodyPr anchor="ctr">
            <a:normAutofit/>
          </a:bodyPr>
          <a:lstStyle/>
          <a:p>
            <a:pPr algn="ctr">
              <a:defRPr/>
            </a:pPr>
            <a:r>
              <a:rPr lang="en-US" sz="3200" b="1" dirty="0">
                <a:solidFill>
                  <a:srgbClr val="0070C0"/>
                </a:solidFill>
                <a:latin typeface="+mj-lt"/>
                <a:ea typeface="+mj-ea"/>
                <a:cs typeface="+mj-cs"/>
              </a:rPr>
              <a:t>Temperature dependency?</a:t>
            </a:r>
          </a:p>
        </p:txBody>
      </p:sp>
      <p:pic>
        <p:nvPicPr>
          <p:cNvPr id="4" name="Audio 3">
            <a:hlinkClick r:id="" action="ppaction://media"/>
            <a:extLst>
              <a:ext uri="{FF2B5EF4-FFF2-40B4-BE49-F238E27FC236}">
                <a16:creationId xmlns:a16="http://schemas.microsoft.com/office/drawing/2014/main" id="{A162DE00-24F2-442F-8BB1-5B8B94BE93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9163479"/>
      </p:ext>
    </p:extLst>
  </p:cSld>
  <p:clrMapOvr>
    <a:masterClrMapping/>
  </p:clrMapOvr>
  <mc:AlternateContent xmlns:mc="http://schemas.openxmlformats.org/markup-compatibility/2006" xmlns:p14="http://schemas.microsoft.com/office/powerpoint/2010/main">
    <mc:Choice Requires="p14">
      <p:transition spd="slow" p14:dur="2000" advTm="21166"/>
    </mc:Choice>
    <mc:Fallback xmlns="">
      <p:transition spd="slow" advTm="211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F2E2C3-959E-4644-B6BB-A3412E28667C}"/>
              </a:ext>
            </a:extLst>
          </p:cNvPr>
          <p:cNvSpPr>
            <a:spLocks noGrp="1"/>
          </p:cNvSpPr>
          <p:nvPr>
            <p:ph idx="1"/>
          </p:nvPr>
        </p:nvSpPr>
        <p:spPr>
          <a:xfrm>
            <a:off x="90418" y="785329"/>
            <a:ext cx="6916330" cy="6072671"/>
          </a:xfrm>
        </p:spPr>
        <p:txBody>
          <a:bodyPr>
            <a:normAutofit/>
          </a:bodyPr>
          <a:lstStyle/>
          <a:p>
            <a:r>
              <a:rPr lang="en-US" sz="2200" dirty="0">
                <a:latin typeface="Palatino Linotype" pitchFamily="18" charset="0"/>
              </a:rPr>
              <a:t>CIRS Focal Plane 4 (FP4) is only useful for the very warmest surfaces, so data from FP4 are excluded </a:t>
            </a:r>
          </a:p>
          <a:p>
            <a:r>
              <a:rPr lang="en-US" sz="2200" dirty="0">
                <a:latin typeface="Palatino Linotype" pitchFamily="18" charset="0"/>
              </a:rPr>
              <a:t>FP3 is only sensitive to daytime temperatures on most moons, while FP1 is sensitive to both day and nighttime temperatures. </a:t>
            </a:r>
          </a:p>
          <a:p>
            <a:r>
              <a:rPr lang="en-US" sz="2200" dirty="0">
                <a:latin typeface="Palatino Linotype" pitchFamily="18" charset="0"/>
              </a:rPr>
              <a:t>We use FP3 for day and FP1 for night. </a:t>
            </a:r>
          </a:p>
          <a:p>
            <a:endParaRPr lang="en-US" sz="2200" dirty="0">
              <a:latin typeface="Palatino Linotype" pitchFamily="18" charset="0"/>
            </a:endParaRPr>
          </a:p>
          <a:p>
            <a:r>
              <a:rPr lang="en-US" sz="2200" dirty="0">
                <a:latin typeface="Palatino Linotype" pitchFamily="18" charset="0"/>
              </a:rPr>
              <a:t>T calculation uses the method of </a:t>
            </a:r>
            <a:r>
              <a:rPr lang="en-US" sz="2200" i="1" dirty="0">
                <a:solidFill>
                  <a:schemeClr val="bg1">
                    <a:lumMod val="50000"/>
                  </a:schemeClr>
                </a:solidFill>
                <a:latin typeface="Palatino Linotype" pitchFamily="18" charset="0"/>
              </a:rPr>
              <a:t>Howett et al </a:t>
            </a:r>
            <a:r>
              <a:rPr lang="en-US" sz="2200" dirty="0">
                <a:solidFill>
                  <a:schemeClr val="bg1">
                    <a:lumMod val="50000"/>
                  </a:schemeClr>
                </a:solidFill>
                <a:latin typeface="Palatino Linotype" pitchFamily="18" charset="0"/>
              </a:rPr>
              <a:t>[2020]: </a:t>
            </a:r>
          </a:p>
          <a:p>
            <a:endParaRPr lang="en-US" sz="2200" dirty="0">
              <a:latin typeface="Palatino Linotype" pitchFamily="18" charset="0"/>
            </a:endParaRPr>
          </a:p>
          <a:p>
            <a:pPr marL="914400" lvl="1" indent="-457200">
              <a:buFont typeface="+mj-lt"/>
              <a:buAutoNum type="arabicPeriod"/>
            </a:pPr>
            <a:r>
              <a:rPr lang="en-US" sz="2200" dirty="0">
                <a:latin typeface="Palatino Linotype" pitchFamily="18" charset="0"/>
              </a:rPr>
              <a:t>CIRS spectra binned into 10</a:t>
            </a:r>
            <a:r>
              <a:rPr lang="en-US" sz="2200" baseline="30000" dirty="0">
                <a:latin typeface="Palatino Linotype" pitchFamily="18" charset="0"/>
              </a:rPr>
              <a:t>o</a:t>
            </a:r>
            <a:r>
              <a:rPr lang="en-US" sz="2200" dirty="0">
                <a:latin typeface="Palatino Linotype" pitchFamily="18" charset="0"/>
              </a:rPr>
              <a:t> x 10</a:t>
            </a:r>
            <a:r>
              <a:rPr lang="en-US" sz="2200" baseline="30000" dirty="0">
                <a:latin typeface="Palatino Linotype" pitchFamily="18" charset="0"/>
              </a:rPr>
              <a:t>o</a:t>
            </a:r>
            <a:r>
              <a:rPr lang="en-US" sz="2200" dirty="0">
                <a:latin typeface="Palatino Linotype" pitchFamily="18" charset="0"/>
              </a:rPr>
              <a:t> bins and averaged</a:t>
            </a:r>
          </a:p>
          <a:p>
            <a:pPr marL="914400" lvl="1" indent="-457200">
              <a:buFont typeface="+mj-lt"/>
              <a:buAutoNum type="arabicPeriod"/>
            </a:pPr>
            <a:r>
              <a:rPr lang="en-US" sz="2200" dirty="0">
                <a:latin typeface="Palatino Linotype" pitchFamily="18" charset="0"/>
              </a:rPr>
              <a:t>A blackbody was fit to each bin</a:t>
            </a:r>
          </a:p>
          <a:p>
            <a:pPr marL="914400" lvl="1" indent="-457200">
              <a:buFont typeface="+mj-lt"/>
              <a:buAutoNum type="arabicPeriod"/>
            </a:pPr>
            <a:r>
              <a:rPr lang="en-US" sz="2200" dirty="0">
                <a:latin typeface="Palatino Linotype" pitchFamily="18" charset="0"/>
              </a:rPr>
              <a:t>A two-step Monte Carlo technique was used to generate 1-sigma T error estimates</a:t>
            </a:r>
          </a:p>
          <a:p>
            <a:pPr marL="914400" lvl="1" indent="-457200">
              <a:buFont typeface="+mj-lt"/>
              <a:buAutoNum type="arabicPeriod"/>
            </a:pPr>
            <a:endParaRPr lang="en-US" dirty="0">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9D87AB4C-A3F3-4F8A-A6AD-60FB6A676C13}"/>
              </a:ext>
            </a:extLst>
          </p:cNvPr>
          <p:cNvSpPr>
            <a:spLocks noGrp="1"/>
          </p:cNvSpPr>
          <p:nvPr>
            <p:ph type="sldNum" sz="quarter" idx="12"/>
          </p:nvPr>
        </p:nvSpPr>
        <p:spPr/>
        <p:txBody>
          <a:bodyPr/>
          <a:lstStyle/>
          <a:p>
            <a:fld id="{B2930FB8-7E80-408B-BB47-0F077304BE02}" type="slidenum">
              <a:rPr lang="en-US" smtClean="0"/>
              <a:t>13</a:t>
            </a:fld>
            <a:endParaRPr lang="en-US" dirty="0"/>
          </a:p>
        </p:txBody>
      </p:sp>
      <p:pic>
        <p:nvPicPr>
          <p:cNvPr id="5" name="Picture 4">
            <a:extLst>
              <a:ext uri="{FF2B5EF4-FFF2-40B4-BE49-F238E27FC236}">
                <a16:creationId xmlns:a16="http://schemas.microsoft.com/office/drawing/2014/main" id="{61B2DD64-FDF2-4BBC-BCF3-DE1C5FAB088B}"/>
              </a:ext>
            </a:extLst>
          </p:cNvPr>
          <p:cNvPicPr>
            <a:picLocks noChangeAspect="1"/>
          </p:cNvPicPr>
          <p:nvPr/>
        </p:nvPicPr>
        <p:blipFill>
          <a:blip r:embed="rId4"/>
          <a:stretch>
            <a:fillRect/>
          </a:stretch>
        </p:blipFill>
        <p:spPr>
          <a:xfrm>
            <a:off x="7006748" y="136525"/>
            <a:ext cx="4943400" cy="4013600"/>
          </a:xfrm>
          <a:prstGeom prst="rect">
            <a:avLst/>
          </a:prstGeom>
        </p:spPr>
      </p:pic>
      <p:sp>
        <p:nvSpPr>
          <p:cNvPr id="6" name="Title 1">
            <a:extLst>
              <a:ext uri="{FF2B5EF4-FFF2-40B4-BE49-F238E27FC236}">
                <a16:creationId xmlns:a16="http://schemas.microsoft.com/office/drawing/2014/main" id="{ED0AE009-1C71-43CE-8E2C-41E90DD37345}"/>
              </a:ext>
            </a:extLst>
          </p:cNvPr>
          <p:cNvSpPr>
            <a:spLocks noGrp="1"/>
          </p:cNvSpPr>
          <p:nvPr>
            <p:ph type="title"/>
          </p:nvPr>
        </p:nvSpPr>
        <p:spPr>
          <a:xfrm>
            <a:off x="506068" y="-212034"/>
            <a:ext cx="8229600" cy="1143000"/>
          </a:xfrm>
        </p:spPr>
        <p:txBody>
          <a:bodyPr>
            <a:normAutofit/>
          </a:bodyPr>
          <a:lstStyle/>
          <a:p>
            <a:pPr algn="l" eaLnBrk="1" hangingPunct="1"/>
            <a:r>
              <a:rPr lang="en-US" altLang="en-US" sz="3600" b="1" dirty="0">
                <a:solidFill>
                  <a:srgbClr val="0070C0"/>
                </a:solidFill>
              </a:rPr>
              <a:t>Methods: T calculation</a:t>
            </a:r>
          </a:p>
        </p:txBody>
      </p:sp>
      <p:sp>
        <p:nvSpPr>
          <p:cNvPr id="7" name="TextBox 6">
            <a:extLst>
              <a:ext uri="{FF2B5EF4-FFF2-40B4-BE49-F238E27FC236}">
                <a16:creationId xmlns:a16="http://schemas.microsoft.com/office/drawing/2014/main" id="{C2BDB0FF-9CF2-47E1-8AE2-78ABB7D4DAA5}"/>
              </a:ext>
            </a:extLst>
          </p:cNvPr>
          <p:cNvSpPr txBox="1"/>
          <p:nvPr/>
        </p:nvSpPr>
        <p:spPr>
          <a:xfrm>
            <a:off x="7444509" y="4150125"/>
            <a:ext cx="4865857" cy="1477328"/>
          </a:xfrm>
          <a:prstGeom prst="rect">
            <a:avLst/>
          </a:prstGeom>
          <a:noFill/>
        </p:spPr>
        <p:txBody>
          <a:bodyPr wrap="square" rtlCol="0">
            <a:spAutoFit/>
          </a:bodyPr>
          <a:lstStyle/>
          <a:p>
            <a:r>
              <a:rPr lang="en-US" dirty="0">
                <a:latin typeface="Palatino Linotype" panose="02040502050505030304" pitchFamily="18" charset="0"/>
              </a:rPr>
              <a:t>Expected radiance compared to CIRS noise-equivalent spectral radiance. E=Enceladus, T=Tethys, M=Mimas, R=Rhea, D=Dione, I=Iapetus(bright/dark), P=Phoebe, H=Hyperion. From </a:t>
            </a:r>
            <a:r>
              <a:rPr lang="en-US" i="1" dirty="0">
                <a:solidFill>
                  <a:schemeClr val="bg1">
                    <a:lumMod val="50000"/>
                  </a:schemeClr>
                </a:solidFill>
                <a:latin typeface="Palatino Linotype" panose="02040502050505030304" pitchFamily="18" charset="0"/>
              </a:rPr>
              <a:t>Flasar et al</a:t>
            </a:r>
            <a:r>
              <a:rPr lang="en-US" dirty="0">
                <a:solidFill>
                  <a:schemeClr val="bg1">
                    <a:lumMod val="50000"/>
                  </a:schemeClr>
                </a:solidFill>
                <a:latin typeface="Palatino Linotype" panose="02040502050505030304" pitchFamily="18" charset="0"/>
              </a:rPr>
              <a:t>.[2004].</a:t>
            </a:r>
          </a:p>
        </p:txBody>
      </p:sp>
      <p:pic>
        <p:nvPicPr>
          <p:cNvPr id="11" name="Audio 10">
            <a:hlinkClick r:id="" action="ppaction://media"/>
            <a:extLst>
              <a:ext uri="{FF2B5EF4-FFF2-40B4-BE49-F238E27FC236}">
                <a16:creationId xmlns:a16="http://schemas.microsoft.com/office/drawing/2014/main" id="{2EC00E46-9FDB-426F-B79C-CA8CC6068D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17418909"/>
      </p:ext>
    </p:extLst>
  </p:cSld>
  <p:clrMapOvr>
    <a:masterClrMapping/>
  </p:clrMapOvr>
  <mc:AlternateContent xmlns:mc="http://schemas.openxmlformats.org/markup-compatibility/2006" xmlns:p14="http://schemas.microsoft.com/office/powerpoint/2010/main">
    <mc:Choice Requires="p14">
      <p:transition spd="slow" p14:dur="2000" advTm="38623"/>
    </mc:Choice>
    <mc:Fallback xmlns="">
      <p:transition spd="slow" advTm="38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88212C-1ADB-483F-A8B4-AC876DC81E36}"/>
              </a:ext>
            </a:extLst>
          </p:cNvPr>
          <p:cNvPicPr>
            <a:picLocks noChangeAspect="1"/>
          </p:cNvPicPr>
          <p:nvPr/>
        </p:nvPicPr>
        <p:blipFill>
          <a:blip r:embed="rId5"/>
          <a:stretch>
            <a:fillRect/>
          </a:stretch>
        </p:blipFill>
        <p:spPr>
          <a:xfrm>
            <a:off x="6091237" y="3419475"/>
            <a:ext cx="9525" cy="19050"/>
          </a:xfrm>
          <a:prstGeom prst="rect">
            <a:avLst/>
          </a:prstGeom>
        </p:spPr>
      </p:pic>
      <p:pic>
        <p:nvPicPr>
          <p:cNvPr id="2" name="Picture 1">
            <a:extLst>
              <a:ext uri="{FF2B5EF4-FFF2-40B4-BE49-F238E27FC236}">
                <a16:creationId xmlns:a16="http://schemas.microsoft.com/office/drawing/2014/main" id="{52901BEF-AE21-43C7-B5B3-3779CA736455}"/>
              </a:ext>
            </a:extLst>
          </p:cNvPr>
          <p:cNvPicPr>
            <a:picLocks noChangeAspect="1"/>
          </p:cNvPicPr>
          <p:nvPr/>
        </p:nvPicPr>
        <p:blipFill>
          <a:blip r:embed="rId6"/>
          <a:stretch>
            <a:fillRect/>
          </a:stretch>
        </p:blipFill>
        <p:spPr>
          <a:xfrm>
            <a:off x="528234" y="777404"/>
            <a:ext cx="5562600" cy="2886075"/>
          </a:xfrm>
          <a:prstGeom prst="rect">
            <a:avLst/>
          </a:prstGeom>
        </p:spPr>
      </p:pic>
      <p:sp>
        <p:nvSpPr>
          <p:cNvPr id="6" name="TextBox 5">
            <a:extLst>
              <a:ext uri="{FF2B5EF4-FFF2-40B4-BE49-F238E27FC236}">
                <a16:creationId xmlns:a16="http://schemas.microsoft.com/office/drawing/2014/main" id="{03E40B1B-124D-419B-8C96-1AEE9F018BBC}"/>
              </a:ext>
            </a:extLst>
          </p:cNvPr>
          <p:cNvSpPr txBox="1"/>
          <p:nvPr/>
        </p:nvSpPr>
        <p:spPr>
          <a:xfrm>
            <a:off x="1209969" y="3617639"/>
            <a:ext cx="4881268" cy="58477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(a) </a:t>
            </a:r>
            <a:r>
              <a:rPr lang="en-US" sz="1200" dirty="0">
                <a:latin typeface="Palatino Linotype" panose="02040502050505030304" pitchFamily="18" charset="0"/>
              </a:rPr>
              <a:t>Dione’s nighttime temperature anomaly; Contours show electron power deposited into the surface per unit area  </a:t>
            </a:r>
            <a:r>
              <a:rPr lang="en-US" sz="1200" dirty="0">
                <a:solidFill>
                  <a:schemeClr val="bg1">
                    <a:lumMod val="50000"/>
                  </a:schemeClr>
                </a:solidFill>
                <a:latin typeface="Palatino Linotype" panose="02040502050505030304" pitchFamily="18" charset="0"/>
              </a:rPr>
              <a:t>[</a:t>
            </a:r>
            <a:r>
              <a:rPr lang="en-US" sz="1200" i="1" dirty="0">
                <a:solidFill>
                  <a:schemeClr val="bg1">
                    <a:lumMod val="50000"/>
                  </a:schemeClr>
                </a:solidFill>
                <a:latin typeface="Palatino Linotype" panose="02040502050505030304" pitchFamily="18" charset="0"/>
              </a:rPr>
              <a:t>Howett et al</a:t>
            </a:r>
            <a:r>
              <a:rPr lang="en-US" sz="1200" dirty="0">
                <a:solidFill>
                  <a:schemeClr val="bg1">
                    <a:lumMod val="50000"/>
                  </a:schemeClr>
                </a:solidFill>
                <a:latin typeface="Palatino Linotype" panose="02040502050505030304" pitchFamily="18" charset="0"/>
              </a:rPr>
              <a:t>., 2014].</a:t>
            </a:r>
          </a:p>
          <a:p>
            <a:endParaRPr lang="en-US" sz="1200" baseline="-250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09D419E8-8194-42AD-9FC7-C7A80D27A41A}"/>
              </a:ext>
            </a:extLst>
          </p:cNvPr>
          <p:cNvPicPr>
            <a:picLocks noChangeAspect="1"/>
          </p:cNvPicPr>
          <p:nvPr/>
        </p:nvPicPr>
        <p:blipFill>
          <a:blip r:embed="rId7"/>
          <a:stretch>
            <a:fillRect/>
          </a:stretch>
        </p:blipFill>
        <p:spPr>
          <a:xfrm>
            <a:off x="7599286" y="234400"/>
            <a:ext cx="4069320" cy="2828779"/>
          </a:xfrm>
          <a:prstGeom prst="rect">
            <a:avLst/>
          </a:prstGeom>
        </p:spPr>
      </p:pic>
      <p:pic>
        <p:nvPicPr>
          <p:cNvPr id="8" name="Picture 7">
            <a:extLst>
              <a:ext uri="{FF2B5EF4-FFF2-40B4-BE49-F238E27FC236}">
                <a16:creationId xmlns:a16="http://schemas.microsoft.com/office/drawing/2014/main" id="{CD28FABD-F63C-4C78-9994-E827A75732FE}"/>
              </a:ext>
            </a:extLst>
          </p:cNvPr>
          <p:cNvPicPr>
            <a:picLocks noChangeAspect="1"/>
          </p:cNvPicPr>
          <p:nvPr/>
        </p:nvPicPr>
        <p:blipFill>
          <a:blip r:embed="rId8"/>
          <a:stretch>
            <a:fillRect/>
          </a:stretch>
        </p:blipFill>
        <p:spPr>
          <a:xfrm>
            <a:off x="1746247" y="4268062"/>
            <a:ext cx="3146428" cy="2002273"/>
          </a:xfrm>
          <a:prstGeom prst="rect">
            <a:avLst/>
          </a:prstGeom>
        </p:spPr>
      </p:pic>
      <p:sp>
        <p:nvSpPr>
          <p:cNvPr id="9" name="TextBox 8">
            <a:extLst>
              <a:ext uri="{FF2B5EF4-FFF2-40B4-BE49-F238E27FC236}">
                <a16:creationId xmlns:a16="http://schemas.microsoft.com/office/drawing/2014/main" id="{26F5C246-1C42-406F-835F-D86A956A81FA}"/>
              </a:ext>
            </a:extLst>
          </p:cNvPr>
          <p:cNvSpPr txBox="1"/>
          <p:nvPr/>
        </p:nvSpPr>
        <p:spPr>
          <a:xfrm>
            <a:off x="1642275" y="6370582"/>
            <a:ext cx="3354372" cy="40011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Dione FP1, 2010-04-07 .TAB image FOV coverage</a:t>
            </a:r>
          </a:p>
          <a:p>
            <a:pPr lvl="1"/>
            <a:endParaRPr lang="en-US" sz="1200" baseline="-250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35C4496-2560-40A5-9E72-607E0657B10A}"/>
              </a:ext>
            </a:extLst>
          </p:cNvPr>
          <p:cNvSpPr txBox="1"/>
          <p:nvPr/>
        </p:nvSpPr>
        <p:spPr>
          <a:xfrm>
            <a:off x="7807569" y="5854160"/>
            <a:ext cx="3971276" cy="76944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Dione FP1, </a:t>
            </a:r>
            <a:r>
              <a:rPr lang="en-US" sz="1200" b="1" dirty="0">
                <a:latin typeface="Times New Roman" panose="02020603050405020304" pitchFamily="18" charset="0"/>
                <a:cs typeface="Times New Roman" panose="02020603050405020304" pitchFamily="18" charset="0"/>
              </a:rPr>
              <a:t>2010-04-07</a:t>
            </a:r>
            <a:r>
              <a:rPr lang="en-US" sz="1200" dirty="0">
                <a:latin typeface="Times New Roman" panose="02020603050405020304" pitchFamily="18" charset="0"/>
                <a:cs typeface="Times New Roman" panose="02020603050405020304" pitchFamily="18" charset="0"/>
              </a:rPr>
              <a:t> Matlab gridded 10x10°, (white squares, no spectra available); solar </a:t>
            </a:r>
            <a:r>
              <a:rPr lang="el-GR" sz="1200" dirty="0">
                <a:latin typeface="Times New Roman" panose="02020603050405020304" pitchFamily="18" charset="0"/>
                <a:cs typeface="Times New Roman" panose="02020603050405020304" pitchFamily="18" charset="0"/>
              </a:rPr>
              <a:t>Φ</a:t>
            </a:r>
            <a:r>
              <a:rPr lang="en-US" sz="1200" dirty="0">
                <a:latin typeface="Times New Roman" panose="02020603050405020304" pitchFamily="18" charset="0"/>
                <a:cs typeface="Times New Roman" panose="02020603050405020304" pitchFamily="18" charset="0"/>
              </a:rPr>
              <a:t>-angle: 90 - 180°; </a:t>
            </a:r>
          </a:p>
          <a:p>
            <a:r>
              <a:rPr lang="en-US" sz="1200" dirty="0">
                <a:latin typeface="Times New Roman" panose="02020603050405020304" pitchFamily="18" charset="0"/>
                <a:cs typeface="Times New Roman" panose="02020603050405020304" pitchFamily="18" charset="0"/>
              </a:rPr>
              <a:t>b) Original, c) Interpolated</a:t>
            </a:r>
          </a:p>
          <a:p>
            <a:pPr lvl="1"/>
            <a:endParaRPr lang="en-US" sz="1200" baseline="-25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B1221DA-A408-4154-B3B3-DFC82A4F8E55}"/>
              </a:ext>
            </a:extLst>
          </p:cNvPr>
          <p:cNvPicPr>
            <a:picLocks noChangeAspect="1"/>
          </p:cNvPicPr>
          <p:nvPr/>
        </p:nvPicPr>
        <p:blipFill>
          <a:blip r:embed="rId9"/>
          <a:stretch>
            <a:fillRect/>
          </a:stretch>
        </p:blipFill>
        <p:spPr>
          <a:xfrm>
            <a:off x="7599286" y="3125197"/>
            <a:ext cx="4069320" cy="2661346"/>
          </a:xfrm>
          <a:prstGeom prst="rect">
            <a:avLst/>
          </a:prstGeom>
        </p:spPr>
      </p:pic>
      <p:sp>
        <p:nvSpPr>
          <p:cNvPr id="11" name="TextBox 10">
            <a:extLst>
              <a:ext uri="{FF2B5EF4-FFF2-40B4-BE49-F238E27FC236}">
                <a16:creationId xmlns:a16="http://schemas.microsoft.com/office/drawing/2014/main" id="{7AA43259-0140-47EA-A581-EF89FCE6F47F}"/>
              </a:ext>
            </a:extLst>
          </p:cNvPr>
          <p:cNvSpPr txBox="1"/>
          <p:nvPr/>
        </p:nvSpPr>
        <p:spPr>
          <a:xfrm>
            <a:off x="7246267" y="906214"/>
            <a:ext cx="353019" cy="40011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b)</a:t>
            </a:r>
          </a:p>
          <a:p>
            <a:pPr lvl="1"/>
            <a:endParaRPr lang="en-US" sz="1200" b="1" baseline="-250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50A25321-ADEE-4F22-ABBD-C7FD16999F37}"/>
              </a:ext>
            </a:extLst>
          </p:cNvPr>
          <p:cNvSpPr txBox="1"/>
          <p:nvPr/>
        </p:nvSpPr>
        <p:spPr>
          <a:xfrm>
            <a:off x="7227216" y="3509917"/>
            <a:ext cx="353019" cy="40011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a:p>
            <a:pPr lvl="1"/>
            <a:endParaRPr lang="en-US" sz="1200" b="1" baseline="-25000" dirty="0">
              <a:latin typeface="Times New Roman" panose="02020603050405020304" pitchFamily="18" charset="0"/>
              <a:cs typeface="Times New Roman" panose="02020603050405020304" pitchFamily="18" charset="0"/>
            </a:endParaRPr>
          </a:p>
        </p:txBody>
      </p:sp>
      <p:sp>
        <p:nvSpPr>
          <p:cNvPr id="15" name="Title 1">
            <a:extLst>
              <a:ext uri="{FF2B5EF4-FFF2-40B4-BE49-F238E27FC236}">
                <a16:creationId xmlns:a16="http://schemas.microsoft.com/office/drawing/2014/main" id="{CEA647AC-E86A-4E26-9DDC-06B1F3EAB243}"/>
              </a:ext>
            </a:extLst>
          </p:cNvPr>
          <p:cNvSpPr txBox="1">
            <a:spLocks/>
          </p:cNvSpPr>
          <p:nvPr/>
        </p:nvSpPr>
        <p:spPr>
          <a:xfrm>
            <a:off x="477915" y="-44492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3600" b="1" dirty="0">
                <a:solidFill>
                  <a:srgbClr val="0070C0"/>
                </a:solidFill>
              </a:rPr>
              <a:t>Temperature from one observation</a:t>
            </a:r>
          </a:p>
        </p:txBody>
      </p:sp>
      <p:pic>
        <p:nvPicPr>
          <p:cNvPr id="14" name="Audio 13">
            <a:hlinkClick r:id="" action="ppaction://media"/>
            <a:extLst>
              <a:ext uri="{FF2B5EF4-FFF2-40B4-BE49-F238E27FC236}">
                <a16:creationId xmlns:a16="http://schemas.microsoft.com/office/drawing/2014/main" id="{04FE6DD3-27CD-4A51-8D1B-A9AB002AB67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27025535"/>
      </p:ext>
    </p:extLst>
  </p:cSld>
  <p:clrMapOvr>
    <a:masterClrMapping/>
  </p:clrMapOvr>
  <mc:AlternateContent xmlns:mc="http://schemas.openxmlformats.org/markup-compatibility/2006" xmlns:p14="http://schemas.microsoft.com/office/powerpoint/2010/main">
    <mc:Choice Requires="p14">
      <p:transition spd="slow" p14:dur="2000" advTm="33930"/>
    </mc:Choice>
    <mc:Fallback xmlns="">
      <p:transition spd="slow" advTm="33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3C35D6-AA22-465C-B6FD-5A76E6A30320}"/>
              </a:ext>
            </a:extLst>
          </p:cNvPr>
          <p:cNvSpPr>
            <a:spLocks noGrp="1"/>
          </p:cNvSpPr>
          <p:nvPr>
            <p:ph type="sldNum" sz="quarter" idx="12"/>
          </p:nvPr>
        </p:nvSpPr>
        <p:spPr/>
        <p:txBody>
          <a:bodyPr/>
          <a:lstStyle/>
          <a:p>
            <a:fld id="{B2930FB8-7E80-408B-BB47-0F077304BE02}" type="slidenum">
              <a:rPr lang="en-US" smtClean="0"/>
              <a:t>15</a:t>
            </a:fld>
            <a:endParaRPr lang="en-US"/>
          </a:p>
        </p:txBody>
      </p:sp>
      <p:sp>
        <p:nvSpPr>
          <p:cNvPr id="8" name="Title 1">
            <a:extLst>
              <a:ext uri="{FF2B5EF4-FFF2-40B4-BE49-F238E27FC236}">
                <a16:creationId xmlns:a16="http://schemas.microsoft.com/office/drawing/2014/main" id="{725AC8DA-6749-4EB7-87F3-6CD079517C24}"/>
              </a:ext>
            </a:extLst>
          </p:cNvPr>
          <p:cNvSpPr txBox="1">
            <a:spLocks/>
          </p:cNvSpPr>
          <p:nvPr/>
        </p:nvSpPr>
        <p:spPr>
          <a:xfrm>
            <a:off x="477915" y="-44492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3600" b="1" dirty="0">
                <a:solidFill>
                  <a:srgbClr val="0070C0"/>
                </a:solidFill>
              </a:rPr>
              <a:t>Temperature vs. spectral properties</a:t>
            </a:r>
          </a:p>
        </p:txBody>
      </p:sp>
      <p:pic>
        <p:nvPicPr>
          <p:cNvPr id="7" name="Picture 6" descr="Chart, scatter chart&#10;&#10;Description automatically generated">
            <a:extLst>
              <a:ext uri="{FF2B5EF4-FFF2-40B4-BE49-F238E27FC236}">
                <a16:creationId xmlns:a16="http://schemas.microsoft.com/office/drawing/2014/main" id="{97B273D8-5435-4AE1-B5AA-59360808B1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940" y="1257550"/>
            <a:ext cx="5333333" cy="4000000"/>
          </a:xfrm>
          <a:prstGeom prst="rect">
            <a:avLst/>
          </a:prstGeom>
        </p:spPr>
      </p:pic>
      <p:pic>
        <p:nvPicPr>
          <p:cNvPr id="10" name="Picture 9" descr="Chart, scatter chart&#10;&#10;Description automatically generated">
            <a:extLst>
              <a:ext uri="{FF2B5EF4-FFF2-40B4-BE49-F238E27FC236}">
                <a16:creationId xmlns:a16="http://schemas.microsoft.com/office/drawing/2014/main" id="{84D47C77-8C1C-4EB7-AC8A-B520C091C3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3008" y="1257550"/>
            <a:ext cx="5333333" cy="4000000"/>
          </a:xfrm>
          <a:prstGeom prst="rect">
            <a:avLst/>
          </a:prstGeom>
        </p:spPr>
      </p:pic>
      <p:sp>
        <p:nvSpPr>
          <p:cNvPr id="11" name="Oval 10">
            <a:extLst>
              <a:ext uri="{FF2B5EF4-FFF2-40B4-BE49-F238E27FC236}">
                <a16:creationId xmlns:a16="http://schemas.microsoft.com/office/drawing/2014/main" id="{B21EC4EF-FAB1-4091-91D5-C53BBD42BB09}"/>
              </a:ext>
            </a:extLst>
          </p:cNvPr>
          <p:cNvSpPr/>
          <p:nvPr/>
        </p:nvSpPr>
        <p:spPr>
          <a:xfrm>
            <a:off x="8196043" y="553369"/>
            <a:ext cx="91440" cy="91440"/>
          </a:xfrm>
          <a:prstGeom prst="ellipse">
            <a:avLst/>
          </a:prstGeom>
          <a:solidFill>
            <a:srgbClr val="8EFCEA"/>
          </a:solidFill>
          <a:ln>
            <a:solidFill>
              <a:srgbClr val="8EFC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5847F9A-0237-46A0-B22B-6297790B1286}"/>
              </a:ext>
            </a:extLst>
          </p:cNvPr>
          <p:cNvSpPr/>
          <p:nvPr/>
        </p:nvSpPr>
        <p:spPr>
          <a:xfrm>
            <a:off x="8196043" y="840655"/>
            <a:ext cx="91440" cy="914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5DE7E26-9C80-48A1-8F92-3F080B423ABF}"/>
              </a:ext>
            </a:extLst>
          </p:cNvPr>
          <p:cNvSpPr txBox="1"/>
          <p:nvPr/>
        </p:nvSpPr>
        <p:spPr>
          <a:xfrm>
            <a:off x="8467724" y="371475"/>
            <a:ext cx="2066925" cy="369332"/>
          </a:xfrm>
          <a:prstGeom prst="rect">
            <a:avLst/>
          </a:prstGeom>
          <a:noFill/>
        </p:spPr>
        <p:txBody>
          <a:bodyPr wrap="square" rtlCol="0">
            <a:spAutoFit/>
          </a:bodyPr>
          <a:lstStyle/>
          <a:p>
            <a:r>
              <a:rPr lang="en-US" dirty="0"/>
              <a:t>Trailing hemisphere</a:t>
            </a:r>
          </a:p>
        </p:txBody>
      </p:sp>
      <p:sp>
        <p:nvSpPr>
          <p:cNvPr id="14" name="TextBox 13">
            <a:extLst>
              <a:ext uri="{FF2B5EF4-FFF2-40B4-BE49-F238E27FC236}">
                <a16:creationId xmlns:a16="http://schemas.microsoft.com/office/drawing/2014/main" id="{AAFA6A1D-ED97-4D52-85B0-C6030DD1ED13}"/>
              </a:ext>
            </a:extLst>
          </p:cNvPr>
          <p:cNvSpPr txBox="1"/>
          <p:nvPr/>
        </p:nvSpPr>
        <p:spPr>
          <a:xfrm>
            <a:off x="8467723" y="736209"/>
            <a:ext cx="2066925" cy="369332"/>
          </a:xfrm>
          <a:prstGeom prst="rect">
            <a:avLst/>
          </a:prstGeom>
          <a:noFill/>
        </p:spPr>
        <p:txBody>
          <a:bodyPr wrap="square" rtlCol="0">
            <a:spAutoFit/>
          </a:bodyPr>
          <a:lstStyle/>
          <a:p>
            <a:r>
              <a:rPr lang="en-US" dirty="0"/>
              <a:t>Leading hemisphere</a:t>
            </a:r>
          </a:p>
        </p:txBody>
      </p:sp>
      <p:sp>
        <p:nvSpPr>
          <p:cNvPr id="15" name="Content Placeholder 2">
            <a:extLst>
              <a:ext uri="{FF2B5EF4-FFF2-40B4-BE49-F238E27FC236}">
                <a16:creationId xmlns:a16="http://schemas.microsoft.com/office/drawing/2014/main" id="{B9625CFA-A0B4-4D75-9257-BC3C901FF765}"/>
              </a:ext>
            </a:extLst>
          </p:cNvPr>
          <p:cNvSpPr>
            <a:spLocks noGrp="1"/>
          </p:cNvSpPr>
          <p:nvPr>
            <p:ph idx="1"/>
          </p:nvPr>
        </p:nvSpPr>
        <p:spPr>
          <a:xfrm>
            <a:off x="456234" y="5211302"/>
            <a:ext cx="11279532" cy="1667975"/>
          </a:xfrm>
        </p:spPr>
        <p:txBody>
          <a:bodyPr anchor="ctr">
            <a:normAutofit/>
          </a:bodyPr>
          <a:lstStyle/>
          <a:p>
            <a:pPr marL="0" indent="0" algn="ctr">
              <a:buNone/>
            </a:pPr>
            <a:r>
              <a:rPr lang="en-US" sz="2000" dirty="0">
                <a:latin typeface="Palatino Linotype" panose="02040502050505030304" pitchFamily="18" charset="0"/>
              </a:rPr>
              <a:t>The relationship for Temperature vs. spectral properties differs depending on hemisphere</a:t>
            </a:r>
          </a:p>
        </p:txBody>
      </p:sp>
      <p:pic>
        <p:nvPicPr>
          <p:cNvPr id="30" name="Audio 29">
            <a:hlinkClick r:id="" action="ppaction://media"/>
            <a:extLst>
              <a:ext uri="{FF2B5EF4-FFF2-40B4-BE49-F238E27FC236}">
                <a16:creationId xmlns:a16="http://schemas.microsoft.com/office/drawing/2014/main" id="{0FECD271-9EDF-4EC0-8051-767C9BA514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56359262"/>
      </p:ext>
    </p:extLst>
  </p:cSld>
  <p:clrMapOvr>
    <a:masterClrMapping/>
  </p:clrMapOvr>
  <mc:AlternateContent xmlns:mc="http://schemas.openxmlformats.org/markup-compatibility/2006" xmlns:p14="http://schemas.microsoft.com/office/powerpoint/2010/main">
    <mc:Choice Requires="p14">
      <p:transition spd="slow" p14:dur="2000" advTm="29445"/>
    </mc:Choice>
    <mc:Fallback xmlns="">
      <p:transition spd="slow" advTm="29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descr="https://cdn.britannica.com/74/145074-050-4D9110AA/Dione-image-moons-Saturn-spacecraft-Cassini-July-24-2006.jpg"/>
          <p:cNvPicPr>
            <a:picLocks noChangeAspect="1" noChangeArrowheads="1"/>
          </p:cNvPicPr>
          <p:nvPr/>
        </p:nvPicPr>
        <p:blipFill rotWithShape="1">
          <a:blip r:embed="rId5" cstate="print">
            <a:alphaModFix/>
            <a:extLst>
              <a:ext uri="{28A0092B-C50C-407E-A947-70E740481C1C}">
                <a14:useLocalDpi xmlns:a14="http://schemas.microsoft.com/office/drawing/2010/main" val="0"/>
              </a:ext>
            </a:extLst>
          </a:blip>
          <a:srcRect l="8162"/>
          <a:stretch/>
        </p:blipFill>
        <p:spPr bwMode="auto">
          <a:xfrm>
            <a:off x="5797543" y="10"/>
            <a:ext cx="639415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8">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7" name="Slide Number Placeholder 6"/>
          <p:cNvSpPr>
            <a:spLocks noGrp="1"/>
          </p:cNvSpPr>
          <p:nvPr>
            <p:ph type="sldNum" sz="quarter" idx="12"/>
          </p:nvPr>
        </p:nvSpPr>
        <p:spPr>
          <a:xfrm>
            <a:off x="10825930" y="6223702"/>
            <a:ext cx="570728" cy="314067"/>
          </a:xfrm>
        </p:spPr>
        <p:txBody>
          <a:bodyPr vert="horz" lIns="91440" tIns="45720" rIns="91440" bIns="45720" rtlCol="0" anchor="ctr">
            <a:normAutofit/>
          </a:bodyPr>
          <a:lstStyle/>
          <a:p>
            <a:pPr defTabSz="914400">
              <a:spcAft>
                <a:spcPts val="600"/>
              </a:spcAft>
              <a:defRPr/>
            </a:pPr>
            <a:fld id="{B2930FB8-7E80-408B-BB47-0F077304BE02}" type="slidenum">
              <a:rPr lang="en-US" sz="1100" smtClean="0">
                <a:solidFill>
                  <a:srgbClr val="FFFFFF"/>
                </a:solidFill>
                <a:latin typeface="Calibri" panose="020F0502020204030204"/>
              </a:rPr>
              <a:pPr defTabSz="914400">
                <a:spcAft>
                  <a:spcPts val="600"/>
                </a:spcAft>
                <a:defRPr/>
              </a:pPr>
              <a:t>16</a:t>
            </a:fld>
            <a:endParaRPr lang="en-US" sz="1100">
              <a:solidFill>
                <a:srgbClr val="FFFFFF"/>
              </a:solidFill>
              <a:latin typeface="Calibri" panose="020F0502020204030204"/>
            </a:endParaRPr>
          </a:p>
        </p:txBody>
      </p:sp>
      <p:sp>
        <p:nvSpPr>
          <p:cNvPr id="17" name="Content Placeholder 2">
            <a:extLst>
              <a:ext uri="{FF2B5EF4-FFF2-40B4-BE49-F238E27FC236}">
                <a16:creationId xmlns:a16="http://schemas.microsoft.com/office/drawing/2014/main" id="{226032DD-96A6-474C-BE97-1FF31970B81E}"/>
              </a:ext>
            </a:extLst>
          </p:cNvPr>
          <p:cNvSpPr>
            <a:spLocks noGrp="1"/>
          </p:cNvSpPr>
          <p:nvPr>
            <p:ph idx="1"/>
          </p:nvPr>
        </p:nvSpPr>
        <p:spPr>
          <a:xfrm>
            <a:off x="218359" y="529583"/>
            <a:ext cx="5878704" cy="6591300"/>
          </a:xfrm>
        </p:spPr>
        <p:txBody>
          <a:bodyPr rtlCol="0">
            <a:normAutofit lnSpcReduction="10000"/>
          </a:bodyPr>
          <a:lstStyle/>
          <a:p>
            <a:pPr marL="0" indent="0">
              <a:buNone/>
              <a:defRPr/>
            </a:pPr>
            <a:endParaRPr lang="en-US" dirty="0">
              <a:latin typeface="Palatino Linotype" pitchFamily="18" charset="0"/>
            </a:endParaRPr>
          </a:p>
          <a:p>
            <a:pPr>
              <a:defRPr/>
            </a:pPr>
            <a:r>
              <a:rPr lang="en-US" sz="2600" dirty="0">
                <a:latin typeface="Palatino Linotype" pitchFamily="18" charset="0"/>
              </a:rPr>
              <a:t>Work in progress</a:t>
            </a:r>
          </a:p>
          <a:p>
            <a:pPr>
              <a:defRPr/>
            </a:pPr>
            <a:endParaRPr lang="en-US" sz="2600" dirty="0">
              <a:latin typeface="Palatino Linotype" pitchFamily="18" charset="0"/>
            </a:endParaRPr>
          </a:p>
          <a:p>
            <a:pPr>
              <a:defRPr/>
            </a:pPr>
            <a:r>
              <a:rPr lang="en-US" sz="2600" dirty="0">
                <a:latin typeface="Palatino Linotype" pitchFamily="18" charset="0"/>
              </a:rPr>
              <a:t>Other spectral properties are being calculated (e.g., asymmetry)</a:t>
            </a:r>
          </a:p>
          <a:p>
            <a:pPr marL="0" indent="0">
              <a:buNone/>
              <a:defRPr/>
            </a:pPr>
            <a:endParaRPr lang="en-US" sz="2600" dirty="0">
              <a:latin typeface="Palatino Linotype" pitchFamily="18" charset="0"/>
            </a:endParaRPr>
          </a:p>
          <a:p>
            <a:pPr>
              <a:defRPr/>
            </a:pPr>
            <a:r>
              <a:rPr lang="en-US" sz="2600" dirty="0">
                <a:latin typeface="Palatino Linotype" pitchFamily="18" charset="0"/>
              </a:rPr>
              <a:t>Conducting a more quantitative investigation of grain size via </a:t>
            </a:r>
            <a:r>
              <a:rPr lang="en-US" sz="2600" dirty="0" err="1">
                <a:latin typeface="Palatino Linotype" pitchFamily="18" charset="0"/>
              </a:rPr>
              <a:t>Hapke</a:t>
            </a:r>
            <a:r>
              <a:rPr lang="en-US" sz="2600" dirty="0">
                <a:latin typeface="Palatino Linotype" pitchFamily="18" charset="0"/>
              </a:rPr>
              <a:t> modeling</a:t>
            </a:r>
          </a:p>
          <a:p>
            <a:pPr>
              <a:defRPr/>
            </a:pPr>
            <a:endParaRPr lang="en-US" sz="2600" dirty="0">
              <a:latin typeface="Palatino Linotype" pitchFamily="18" charset="0"/>
            </a:endParaRPr>
          </a:p>
          <a:p>
            <a:pPr>
              <a:defRPr/>
            </a:pPr>
            <a:r>
              <a:rPr lang="en-US" sz="2600" dirty="0">
                <a:latin typeface="Palatino Linotype" pitchFamily="18" charset="0"/>
              </a:rPr>
              <a:t>T relationships in additional CIRS observations are being analyzed</a:t>
            </a:r>
          </a:p>
          <a:p>
            <a:pPr>
              <a:defRPr/>
            </a:pPr>
            <a:endParaRPr lang="en-US" sz="2600" dirty="0">
              <a:latin typeface="Palatino Linotype" pitchFamily="18" charset="0"/>
            </a:endParaRPr>
          </a:p>
          <a:p>
            <a:pPr>
              <a:defRPr/>
            </a:pPr>
            <a:r>
              <a:rPr lang="en-US" sz="2600" dirty="0">
                <a:latin typeface="Palatino Linotype" pitchFamily="18" charset="0"/>
              </a:rPr>
              <a:t>Preliminary results do not refute the sintering hypothesis</a:t>
            </a:r>
          </a:p>
          <a:p>
            <a:pPr>
              <a:defRPr/>
            </a:pPr>
            <a:endParaRPr lang="en-US" dirty="0">
              <a:latin typeface="Palatino Linotype" pitchFamily="18" charset="0"/>
            </a:endParaRPr>
          </a:p>
        </p:txBody>
      </p:sp>
      <p:sp>
        <p:nvSpPr>
          <p:cNvPr id="18" name="Title 1">
            <a:extLst>
              <a:ext uri="{FF2B5EF4-FFF2-40B4-BE49-F238E27FC236}">
                <a16:creationId xmlns:a16="http://schemas.microsoft.com/office/drawing/2014/main" id="{963E0CA6-434A-4794-B04B-93501E93BE8A}"/>
              </a:ext>
            </a:extLst>
          </p:cNvPr>
          <p:cNvSpPr txBox="1">
            <a:spLocks/>
          </p:cNvSpPr>
          <p:nvPr/>
        </p:nvSpPr>
        <p:spPr>
          <a:xfrm>
            <a:off x="218664" y="-304800"/>
            <a:ext cx="8229600" cy="1143000"/>
          </a:xfrm>
          <a:prstGeom prst="rect">
            <a:avLst/>
          </a:prstGeom>
        </p:spPr>
        <p:txBody>
          <a:bodyPr anchor="ctr">
            <a:normAutofit/>
          </a:bodyPr>
          <a:lstStyle/>
          <a:p>
            <a:pPr>
              <a:defRPr/>
            </a:pPr>
            <a:r>
              <a:rPr lang="en-US" sz="3600" b="1" dirty="0">
                <a:solidFill>
                  <a:srgbClr val="0070C0"/>
                </a:solidFill>
                <a:latin typeface="+mj-lt"/>
                <a:ea typeface="+mj-ea"/>
                <a:cs typeface="+mj-cs"/>
              </a:rPr>
              <a:t>Conclusions</a:t>
            </a:r>
          </a:p>
        </p:txBody>
      </p:sp>
      <p:pic>
        <p:nvPicPr>
          <p:cNvPr id="14" name="Audio 13">
            <a:hlinkClick r:id="" action="ppaction://media"/>
            <a:extLst>
              <a:ext uri="{FF2B5EF4-FFF2-40B4-BE49-F238E27FC236}">
                <a16:creationId xmlns:a16="http://schemas.microsoft.com/office/drawing/2014/main" id="{8D5D1F42-8436-4750-8883-71B662FA378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5768884"/>
      </p:ext>
    </p:extLst>
  </p:cSld>
  <p:clrMapOvr>
    <a:masterClrMapping/>
  </p:clrMapOvr>
  <mc:AlternateContent xmlns:mc="http://schemas.openxmlformats.org/markup-compatibility/2006" xmlns:p14="http://schemas.microsoft.com/office/powerpoint/2010/main">
    <mc:Choice Requires="p14">
      <p:transition spd="slow" p14:dur="2000" advTm="20904"/>
    </mc:Choice>
    <mc:Fallback xmlns="">
      <p:transition spd="slow" advTm="20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721895"/>
            <a:ext cx="8953500" cy="5634455"/>
          </a:xfrm>
        </p:spPr>
        <p:txBody>
          <a:bodyPr>
            <a:normAutofit fontScale="92500" lnSpcReduction="20000"/>
          </a:bodyPr>
          <a:lstStyle/>
          <a:p>
            <a:pPr marL="0" indent="0" algn="just">
              <a:buNone/>
            </a:pPr>
            <a:r>
              <a:rPr lang="en-US" sz="1600" dirty="0">
                <a:latin typeface="Times New Roman" panose="02020603050405020304" pitchFamily="18" charset="0"/>
                <a:cs typeface="Times New Roman" panose="02020603050405020304" pitchFamily="18" charset="0"/>
              </a:rPr>
              <a:t>Clark, R. N., &amp; Roush, T. L. (1984) Journal of Geophysical Research: Solid Earth, 89(B7), 6329-6340.</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Clark, R. N., et al. (2008) Icarus, 193, 372–386</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Flasar, F. M., et al. (2004) Space Sci. Rev., 115, 169–297.</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Howett, C. J. A., et al. (2014) Icarus, 241, 239-247</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Howett, C. J. A., et al. (2020) Icarus, 113745</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Nordheim, T. A., et al. (2017) Icarus, 286, 56-68</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err="1">
                <a:latin typeface="Times New Roman" panose="02020603050405020304" pitchFamily="18" charset="0"/>
                <a:cs typeface="Times New Roman" panose="02020603050405020304" pitchFamily="18" charset="0"/>
              </a:rPr>
              <a:t>Paranicas</a:t>
            </a:r>
            <a:r>
              <a:rPr lang="en-US" sz="1600" dirty="0">
                <a:latin typeface="Times New Roman" panose="02020603050405020304" pitchFamily="18" charset="0"/>
                <a:cs typeface="Times New Roman" panose="02020603050405020304" pitchFamily="18" charset="0"/>
              </a:rPr>
              <a:t>, C., et al. (2012) Planetary and Space Science, 61, 60–65</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err="1">
                <a:latin typeface="Times New Roman" panose="02020603050405020304" pitchFamily="18" charset="0"/>
                <a:cs typeface="Times New Roman" panose="02020603050405020304" pitchFamily="18" charset="0"/>
              </a:rPr>
              <a:t>Paranicas</a:t>
            </a:r>
            <a:r>
              <a:rPr lang="en-US" sz="1600" dirty="0">
                <a:latin typeface="Times New Roman" panose="02020603050405020304" pitchFamily="18" charset="0"/>
                <a:cs typeface="Times New Roman" panose="02020603050405020304" pitchFamily="18" charset="0"/>
              </a:rPr>
              <a:t>, C., et al. (2014) Icarus, 234, 155–161</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err="1">
                <a:latin typeface="Times New Roman" panose="02020603050405020304" pitchFamily="18" charset="0"/>
                <a:cs typeface="Times New Roman" panose="02020603050405020304" pitchFamily="18" charset="0"/>
              </a:rPr>
              <a:t>Schaible</a:t>
            </a:r>
            <a:r>
              <a:rPr lang="en-US" sz="1600" dirty="0">
                <a:latin typeface="Times New Roman" panose="02020603050405020304" pitchFamily="18" charset="0"/>
                <a:cs typeface="Times New Roman" panose="02020603050405020304" pitchFamily="18" charset="0"/>
              </a:rPr>
              <a:t>, M. J., et al. (2017) Icarus, 285, 211–223</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Scipioni, F., et al. (2017) Icarus, 290, 183-200</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5" name="Slide Number Placeholder 4"/>
          <p:cNvSpPr>
            <a:spLocks noGrp="1"/>
          </p:cNvSpPr>
          <p:nvPr>
            <p:ph type="sldNum" sz="quarter" idx="12"/>
          </p:nvPr>
        </p:nvSpPr>
        <p:spPr/>
        <p:txBody>
          <a:bodyPr/>
          <a:lstStyle/>
          <a:p>
            <a:fld id="{B2930FB8-7E80-408B-BB47-0F077304BE02}" type="slidenum">
              <a:rPr lang="en-US" smtClean="0"/>
              <a:t>17</a:t>
            </a:fld>
            <a:endParaRPr lang="en-US"/>
          </a:p>
        </p:txBody>
      </p:sp>
      <p:sp>
        <p:nvSpPr>
          <p:cNvPr id="4"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References</a:t>
            </a:r>
          </a:p>
        </p:txBody>
      </p:sp>
      <p:pic>
        <p:nvPicPr>
          <p:cNvPr id="6" name="Audio 5">
            <a:hlinkClick r:id="" action="ppaction://media"/>
            <a:extLst>
              <a:ext uri="{FF2B5EF4-FFF2-40B4-BE49-F238E27FC236}">
                <a16:creationId xmlns:a16="http://schemas.microsoft.com/office/drawing/2014/main" id="{02068BEA-00CB-4F9F-A31C-2E2902D7DF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47173647"/>
      </p:ext>
    </p:extLst>
  </p:cSld>
  <p:clrMapOvr>
    <a:masterClrMapping/>
  </p:clrMapOvr>
  <mc:AlternateContent xmlns:mc="http://schemas.openxmlformats.org/markup-compatibility/2006" xmlns:p14="http://schemas.microsoft.com/office/powerpoint/2010/main">
    <mc:Choice Requires="p14">
      <p:transition spd="slow" p14:dur="2000" advTm="1647"/>
    </mc:Choice>
    <mc:Fallback xmlns="">
      <p:transition spd="slow" advTm="1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2" name="TextBox 26"/>
          <p:cNvSpPr txBox="1">
            <a:spLocks noChangeArrowheads="1"/>
          </p:cNvSpPr>
          <p:nvPr/>
        </p:nvSpPr>
        <p:spPr bwMode="auto">
          <a:xfrm>
            <a:off x="1415881" y="312014"/>
            <a:ext cx="90596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4000" b="1" dirty="0">
                <a:solidFill>
                  <a:schemeClr val="bg1"/>
                </a:solidFill>
                <a:latin typeface="+mj-lt"/>
              </a:rPr>
              <a:t>Thank You, and stay safe!</a:t>
            </a:r>
            <a:endParaRPr lang="en-US" altLang="en-US" sz="4000" b="1" dirty="0">
              <a:solidFill>
                <a:schemeClr val="bg1"/>
              </a:solidFill>
              <a:latin typeface="+mj-lt"/>
            </a:endParaRPr>
          </a:p>
        </p:txBody>
      </p:sp>
      <p:sp>
        <p:nvSpPr>
          <p:cNvPr id="30" name="Slide Number Placeholder 29"/>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0F7EFA-B325-4141-A7C5-96886031E591}" type="slidenum">
              <a:rPr lang="en-US" altLang="en-US">
                <a:solidFill>
                  <a:srgbClr val="898989"/>
                </a:solidFill>
                <a:latin typeface="Calibri" panose="020F0502020204030204" pitchFamily="34" charset="0"/>
              </a:rPr>
              <a:pPr eaLnBrk="1" hangingPunct="1"/>
              <a:t>18</a:t>
            </a:fld>
            <a:endParaRPr lang="en-US" altLang="en-US">
              <a:solidFill>
                <a:srgbClr val="898989"/>
              </a:solidFill>
              <a:latin typeface="Calibri" panose="020F0502020204030204"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583006" y="2487162"/>
            <a:ext cx="4725364" cy="2835218"/>
          </a:xfrm>
          <a:prstGeom prst="rect">
            <a:avLst/>
          </a:prstGeom>
        </p:spPr>
      </p:pic>
      <p:pic>
        <p:nvPicPr>
          <p:cNvPr id="8" name="Audio 7">
            <a:hlinkClick r:id="" action="ppaction://media"/>
            <a:extLst>
              <a:ext uri="{FF2B5EF4-FFF2-40B4-BE49-F238E27FC236}">
                <a16:creationId xmlns:a16="http://schemas.microsoft.com/office/drawing/2014/main" id="{79752B24-18F3-4B35-8C5D-FAF65939FA5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88145931"/>
      </p:ext>
    </p:extLst>
  </p:cSld>
  <p:clrMapOvr>
    <a:masterClrMapping/>
  </p:clrMapOvr>
  <mc:AlternateContent xmlns:mc="http://schemas.openxmlformats.org/markup-compatibility/2006" xmlns:p14="http://schemas.microsoft.com/office/powerpoint/2010/main">
    <mc:Choice Requires="p14">
      <p:transition spd="slow" p14:dur="2000" advTm="2302"/>
    </mc:Choice>
    <mc:Fallback xmlns="">
      <p:transition spd="slow" advTm="2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988</TotalTime>
  <Words>2361</Words>
  <Application>Microsoft Office PowerPoint</Application>
  <PresentationFormat>Widescreen</PresentationFormat>
  <Paragraphs>247</Paragraphs>
  <Slides>18</Slides>
  <Notes>12</Notes>
  <HiddenSlides>0</HiddenSlides>
  <MMClips>18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Cambria Math</vt:lpstr>
      <vt:lpstr>Palatino Linotype</vt:lpstr>
      <vt:lpstr>Times New Roman</vt:lpstr>
      <vt:lpstr>Office Theme</vt:lpstr>
      <vt:lpstr>PowerPoint Presentation</vt:lpstr>
      <vt:lpstr>Motivation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Methods: T calculation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Young, Cindy L. (LARC-E302)</dc:creator>
  <cp:lastModifiedBy>Young, Cindy L. (LARC-E302)</cp:lastModifiedBy>
  <cp:revision>46</cp:revision>
  <dcterms:created xsi:type="dcterms:W3CDTF">2020-10-15T04:33:21Z</dcterms:created>
  <dcterms:modified xsi:type="dcterms:W3CDTF">2020-10-15T21:15:42Z</dcterms:modified>
</cp:coreProperties>
</file>