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0077450" cy="756285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40" cy="50256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en-US" sz="1400" b="0" i="0" u="none" strike="noStrike" kern="1200">
              <a:ln>
                <a:noFill/>
              </a:ln>
              <a:latin typeface="Liberation Sans" pitchFamily="18"/>
              <a:ea typeface="Bitstream Vera Sans" pitchFamily="2"/>
              <a:cs typeface="Lohit Devanagari" pitchFamily="2"/>
            </a:endParaRPr>
          </a:p>
        </p:txBody>
      </p:sp>
      <p:sp>
        <p:nvSpPr>
          <p:cNvPr id="3" name="Date Placeholder 2"/>
          <p:cNvSpPr txBox="1">
            <a:spLocks noGrp="1"/>
          </p:cNvSpPr>
          <p:nvPr>
            <p:ph type="dt" sz="quarter" idx="1"/>
          </p:nvPr>
        </p:nvSpPr>
        <p:spPr>
          <a:xfrm>
            <a:off x="4399200" y="0"/>
            <a:ext cx="3372840" cy="50256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en-US" sz="1400" b="0" i="0" u="none" strike="noStrike" kern="1200">
              <a:ln>
                <a:noFill/>
              </a:ln>
              <a:latin typeface="Liberation Sans" pitchFamily="18"/>
              <a:ea typeface="Bitstream Vera Sans" pitchFamily="2"/>
              <a:cs typeface="Lohit Devanagari" pitchFamily="2"/>
            </a:endParaRPr>
          </a:p>
        </p:txBody>
      </p:sp>
      <p:sp>
        <p:nvSpPr>
          <p:cNvPr id="4" name="Footer Placeholder 3"/>
          <p:cNvSpPr txBox="1">
            <a:spLocks noGrp="1"/>
          </p:cNvSpPr>
          <p:nvPr>
            <p:ph type="ftr" sz="quarter" idx="2"/>
          </p:nvPr>
        </p:nvSpPr>
        <p:spPr>
          <a:xfrm>
            <a:off x="0" y="9555480"/>
            <a:ext cx="3372840" cy="50256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en-US" sz="1400" b="0" i="0" u="none" strike="noStrike" kern="1200">
              <a:ln>
                <a:noFill/>
              </a:ln>
              <a:latin typeface="Liberation Sans" pitchFamily="18"/>
              <a:ea typeface="Bitstream Vera Sans" pitchFamily="2"/>
              <a:cs typeface="Lohit Devanagari" pitchFamily="2"/>
            </a:endParaRPr>
          </a:p>
        </p:txBody>
      </p:sp>
      <p:sp>
        <p:nvSpPr>
          <p:cNvPr id="5" name="Slide Number Placeholder 4"/>
          <p:cNvSpPr txBox="1">
            <a:spLocks noGrp="1"/>
          </p:cNvSpPr>
          <p:nvPr>
            <p:ph type="sldNum" sz="quarter" idx="3"/>
          </p:nvPr>
        </p:nvSpPr>
        <p:spPr>
          <a:xfrm>
            <a:off x="4399200" y="9555480"/>
            <a:ext cx="3372840" cy="50256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0E177EA4-8135-4DBD-84E3-343A6ADD68DD}" type="slidenum">
              <a:t>‹#›</a:t>
            </a:fld>
            <a:endParaRPr lang="en-US" sz="1400" b="0" i="0" u="none" strike="noStrike" kern="1200">
              <a:ln>
                <a:noFill/>
              </a:ln>
              <a:latin typeface="Liberation Sans" pitchFamily="18"/>
              <a:ea typeface="Bitstream Vera Sans" pitchFamily="2"/>
              <a:cs typeface="Lohit Devanagari" pitchFamily="2"/>
            </a:endParaRPr>
          </a:p>
        </p:txBody>
      </p:sp>
    </p:spTree>
    <p:extLst>
      <p:ext uri="{BB962C8B-B14F-4D97-AF65-F5344CB8AC3E}">
        <p14:creationId xmlns:p14="http://schemas.microsoft.com/office/powerpoint/2010/main" val="3826161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371599" y="764280"/>
            <a:ext cx="5028480" cy="3771360"/>
          </a:xfrm>
          <a:prstGeom prst="rect">
            <a:avLst/>
          </a:prstGeom>
          <a:noFill/>
          <a:ln>
            <a:noFill/>
            <a:prstDash val="solid"/>
          </a:ln>
        </p:spPr>
      </p:sp>
      <p:sp>
        <p:nvSpPr>
          <p:cNvPr id="3" name="Notes Placeholder 2"/>
          <p:cNvSpPr txBox="1">
            <a:spLocks noGrp="1"/>
          </p:cNvSpPr>
          <p:nvPr>
            <p:ph type="body" sz="quarter" idx="3"/>
          </p:nvPr>
        </p:nvSpPr>
        <p:spPr>
          <a:xfrm>
            <a:off x="777239" y="4777560"/>
            <a:ext cx="6217560" cy="4525920"/>
          </a:xfrm>
          <a:prstGeom prst="rect">
            <a:avLst/>
          </a:prstGeom>
          <a:noFill/>
          <a:ln>
            <a:noFill/>
          </a:ln>
        </p:spPr>
        <p:txBody>
          <a:bodyPr lIns="0" tIns="0" rIns="0" bIns="0"/>
          <a:lstStyle/>
          <a:p>
            <a:endParaRPr lang="en-US"/>
          </a:p>
        </p:txBody>
      </p:sp>
      <p:sp>
        <p:nvSpPr>
          <p:cNvPr id="4" name="Header Placeholder 3"/>
          <p:cNvSpPr txBox="1">
            <a:spLocks noGrp="1"/>
          </p:cNvSpPr>
          <p:nvPr>
            <p:ph type="hdr" sz="quarter"/>
          </p:nvPr>
        </p:nvSpPr>
        <p:spPr>
          <a:xfrm>
            <a:off x="0" y="0"/>
            <a:ext cx="3372840" cy="502560"/>
          </a:xfrm>
          <a:prstGeom prst="rect">
            <a:avLst/>
          </a:prstGeom>
          <a:noFill/>
          <a:ln>
            <a:noFill/>
          </a:ln>
        </p:spPr>
        <p:txBody>
          <a:bodyPr lIns="0" tIns="0" rIns="0" bIns="0" anchorCtr="0">
            <a:noAutofit/>
          </a:bodyPr>
          <a:lstStyle>
            <a:lvl1pPr lvl="0"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5" name="Date Placeholder 4"/>
          <p:cNvSpPr txBox="1">
            <a:spLocks noGrp="1"/>
          </p:cNvSpPr>
          <p:nvPr>
            <p:ph type="dt" idx="1"/>
          </p:nvPr>
        </p:nvSpPr>
        <p:spPr>
          <a:xfrm>
            <a:off x="4399200" y="0"/>
            <a:ext cx="3372840" cy="502560"/>
          </a:xfrm>
          <a:prstGeom prst="rect">
            <a:avLst/>
          </a:prstGeom>
          <a:noFill/>
          <a:ln>
            <a:noFill/>
          </a:ln>
        </p:spPr>
        <p:txBody>
          <a:bodyPr lIns="0" tIns="0" rIns="0" bIns="0" anchorCtr="0">
            <a:noAutofit/>
          </a:bodyPr>
          <a:lstStyle>
            <a:lvl1pPr lvl="0" algn="r"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6" name="Footer Placeholder 5"/>
          <p:cNvSpPr txBox="1">
            <a:spLocks noGrp="1"/>
          </p:cNvSpPr>
          <p:nvPr>
            <p:ph type="ftr" sz="quarter" idx="4"/>
          </p:nvPr>
        </p:nvSpPr>
        <p:spPr>
          <a:xfrm>
            <a:off x="0" y="9555480"/>
            <a:ext cx="3372840" cy="502560"/>
          </a:xfrm>
          <a:prstGeom prst="rect">
            <a:avLst/>
          </a:prstGeom>
          <a:noFill/>
          <a:ln>
            <a:noFill/>
          </a:ln>
        </p:spPr>
        <p:txBody>
          <a:bodyPr lIns="0" tIns="0" rIns="0" bIns="0" anchor="b" anchorCtr="0">
            <a:noAutofit/>
          </a:bodyPr>
          <a:lstStyle>
            <a:lvl1pPr lvl="0"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7" name="Slide Number Placeholder 6"/>
          <p:cNvSpPr txBox="1">
            <a:spLocks noGrp="1"/>
          </p:cNvSpPr>
          <p:nvPr>
            <p:ph type="sldNum" sz="quarter" idx="5"/>
          </p:nvPr>
        </p:nvSpPr>
        <p:spPr>
          <a:xfrm>
            <a:off x="4399200" y="9555480"/>
            <a:ext cx="3372840" cy="502560"/>
          </a:xfrm>
          <a:prstGeom prst="rect">
            <a:avLst/>
          </a:prstGeom>
          <a:noFill/>
          <a:ln>
            <a:noFill/>
          </a:ln>
        </p:spPr>
        <p:txBody>
          <a:bodyPr lIns="0" tIns="0" rIns="0" bIns="0" anchor="b" anchorCtr="0">
            <a:noAutofit/>
          </a:bodyPr>
          <a:lstStyle>
            <a:lvl1pPr lvl="0" algn="r" rtl="0" hangingPunct="0">
              <a:buNone/>
              <a:tabLst/>
              <a:defRPr lang="en-US" sz="1400" kern="1200">
                <a:latin typeface="Liberation Serif" pitchFamily="18"/>
                <a:ea typeface="DejaVu Sans" pitchFamily="2"/>
                <a:cs typeface="DejaVu Sans" pitchFamily="2"/>
              </a:defRPr>
            </a:lvl1pPr>
          </a:lstStyle>
          <a:p>
            <a:pPr lvl="0"/>
            <a:fld id="{A4D11C6C-93D5-45F1-9855-5F0588DFA104}" type="slidenum">
              <a:t>‹#›</a:t>
            </a:fld>
            <a:endParaRPr lang="en-US"/>
          </a:p>
        </p:txBody>
      </p:sp>
    </p:spTree>
    <p:extLst>
      <p:ext uri="{BB962C8B-B14F-4D97-AF65-F5344CB8AC3E}">
        <p14:creationId xmlns:p14="http://schemas.microsoft.com/office/powerpoint/2010/main" val="1135253455"/>
      </p:ext>
    </p:extLst>
  </p:cSld>
  <p:clrMap bg1="lt1" tx1="dk1" bg2="lt2" tx2="dk2" accent1="accent1" accent2="accent2" accent3="accent3" accent4="accent4" accent5="accent5" accent6="accent6" hlink="hlink" folHlink="folHlink"/>
  <p:notesStyle>
    <a:lvl1pPr marL="216000" marR="0" indent="-216000" rtl="0" hangingPunct="0">
      <a:tabLst/>
      <a:defRPr lang="en-US" sz="2000" b="0" i="0" u="none" strike="noStrike" kern="1200">
        <a:ln>
          <a:noFill/>
        </a:ln>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77AEB0CD-B3BE-4DAB-A427-5C6C8C375A9C}" type="slidenum">
              <a:t>1</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sp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AB6719D4-34F5-45D3-9F20-9DDEEDBD783D}" type="slidenum">
              <a:t>2</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6025A0B6-9CC7-4737-9640-5E622BCA6106}" type="slidenum">
              <a:t>3</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A893C752-9033-46C8-8DE8-A755AF602DD5}" type="slidenum">
              <a:t>4</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824C7885-417C-4807-8F73-CB4D46E73C1F}" type="slidenum">
              <a:t>5</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AB47E81D-862E-4591-BF7B-0007D1581596}" type="slidenum">
              <a:t>6</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B3A96609-E427-4BD4-A098-9E69224A35A8}" type="slidenum">
              <a:t>7</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E86DC4AD-234E-415E-BDF9-4DD8B16934E2}" type="slidenum">
              <a:t>8</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50D06E6B-9EC1-4866-848C-A823DA96894D}" type="slidenum">
              <a:t>9</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451772FB-72FB-4C13-9BCF-B93CC839CCF8}" type="slidenum">
              <a:t>10</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EF5848E7-AD2B-42F2-BAB6-9F792B78EC30}" type="slidenum">
              <a:t>11</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D9EB57C9-072F-499D-A4F5-8EF06CC8A33D}" type="slidenum">
              <a:t>12</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9C3A3DC8-CDD0-4E9B-B55C-7A32E4FDC577}" type="slidenum">
              <a:t>13</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84566EBD-B77A-4F08-87D1-0CDB96698B1C}" type="slidenum">
              <a:t>14</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158F688F-8501-45AB-85A3-175F3C37BE72}" type="slidenum">
              <a:t>15</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96DD1F03-73A8-459F-9DE3-5F3F0157CE2C}" type="slidenum">
              <a:t>16</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C77E4442-E662-4769-B0CC-4534B00F0574}" type="slidenum">
              <a:t>17</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46E43C45-0B2A-4632-9959-CFD033288029}" type="slidenum">
              <a:t>18</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6E5E07C3-4EC0-4EA4-9D83-4B65EC28E010}" type="slidenum">
              <a:t>19</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124F3CA6-DB15-4721-B077-F7F0B36D4AB6}" type="slidenum">
              <a:t>20</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CEBD011D-7D7C-4B2F-83F2-756497E4F229}" type="slidenum">
              <a:t>21</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709D31A8-64DF-4C78-BAB1-06A2BF96EFF2}" type="slidenum">
              <a:t>22</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AE3FA035-C7FC-493A-BD3C-CB8067F860A6}" type="slidenum">
              <a:t>23</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ph type="sldNum" sz="quarter" idx="5"/>
          </p:nvPr>
        </p:nvSpPr>
        <p:spPr>
          <a:ln/>
        </p:spPr>
        <p:txBody>
          <a:bodyPr lIns="0" tIns="0" rIns="0" bIns="0" anchor="b" anchorCtr="0">
            <a:noAutofit/>
          </a:bodyPr>
          <a:lstStyle/>
          <a:p>
            <a:pPr lvl="0"/>
            <a:fld id="{31F11661-3C4E-4721-BF9A-6569836DB6FE}" type="slidenum">
              <a:t>24</a:t>
            </a:fld>
            <a:endParaRPr lang="en-US"/>
          </a:p>
        </p:txBody>
      </p:sp>
      <p:sp>
        <p:nvSpPr>
          <p:cNvPr id="2" name="Slide Image Placeholder 1"/>
          <p:cNvSpPr>
            <a:spLocks noGrp="1" noRot="1" noChangeAspect="1" noResize="1"/>
          </p:cNvSpPr>
          <p:nvPr>
            <p:ph type="sldImg"/>
          </p:nvPr>
        </p:nvSpPr>
        <p:spPr>
          <a:xfrm>
            <a:off x="1373188" y="763588"/>
            <a:ext cx="5026025" cy="377190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0475" y="1238250"/>
            <a:ext cx="7558088" cy="2632075"/>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260475" y="3971925"/>
            <a:ext cx="7558088"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A159E4FC-3BEB-4F29-B31C-BDF52013C6A2}" type="slidenum">
              <a:t>‹#›</a:t>
            </a:fld>
            <a:endParaRPr lang="en-US"/>
          </a:p>
        </p:txBody>
      </p:sp>
    </p:spTree>
    <p:extLst>
      <p:ext uri="{BB962C8B-B14F-4D97-AF65-F5344CB8AC3E}">
        <p14:creationId xmlns:p14="http://schemas.microsoft.com/office/powerpoint/2010/main" val="22699158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B6E3F335-9C0E-43AB-AE05-74F793963EBD}" type="slidenum">
              <a:t>‹#›</a:t>
            </a:fld>
            <a:endParaRPr lang="en-US"/>
          </a:p>
        </p:txBody>
      </p:sp>
    </p:spTree>
    <p:extLst>
      <p:ext uri="{BB962C8B-B14F-4D97-AF65-F5344CB8AC3E}">
        <p14:creationId xmlns:p14="http://schemas.microsoft.com/office/powerpoint/2010/main" val="14477953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5950"/>
            <a:ext cx="8691562" cy="3144838"/>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87388" y="5060950"/>
            <a:ext cx="8691562" cy="16541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53AA07F1-85B6-43C7-99E6-D52FCF13D234}" type="slidenum">
              <a:t>‹#›</a:t>
            </a:fld>
            <a:endParaRPr lang="en-US"/>
          </a:p>
        </p:txBody>
      </p:sp>
    </p:spTree>
    <p:extLst>
      <p:ext uri="{BB962C8B-B14F-4D97-AF65-F5344CB8AC3E}">
        <p14:creationId xmlns:p14="http://schemas.microsoft.com/office/powerpoint/2010/main" val="15253596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70063"/>
            <a:ext cx="4457700" cy="49895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338" y="1770063"/>
            <a:ext cx="4459287" cy="498951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0EB69AAE-8EFA-4C3F-8183-F976CAB434BB}" type="slidenum">
              <a:t>‹#›</a:t>
            </a:fld>
            <a:endParaRPr lang="en-US"/>
          </a:p>
        </p:txBody>
      </p:sp>
    </p:spTree>
    <p:extLst>
      <p:ext uri="{BB962C8B-B14F-4D97-AF65-F5344CB8AC3E}">
        <p14:creationId xmlns:p14="http://schemas.microsoft.com/office/powerpoint/2010/main" val="22995202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1562" cy="14605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93738" y="1854200"/>
            <a:ext cx="4264025"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93738" y="2762250"/>
            <a:ext cx="4264025" cy="4064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2225" y="1854200"/>
            <a:ext cx="4283075"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02225" y="2762250"/>
            <a:ext cx="4283075" cy="4064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lvl="0"/>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8D3F7580-D8AA-4767-B662-0E568F3A7908}" type="slidenum">
              <a:t>‹#›</a:t>
            </a:fld>
            <a:endParaRPr lang="en-US"/>
          </a:p>
        </p:txBody>
      </p:sp>
    </p:spTree>
    <p:extLst>
      <p:ext uri="{BB962C8B-B14F-4D97-AF65-F5344CB8AC3E}">
        <p14:creationId xmlns:p14="http://schemas.microsoft.com/office/powerpoint/2010/main" val="23576417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182DA373-622C-43BE-8174-C7B192D0E32D}" type="slidenum">
              <a:t>‹#›</a:t>
            </a:fld>
            <a:endParaRPr lang="en-US"/>
          </a:p>
        </p:txBody>
      </p:sp>
    </p:spTree>
    <p:extLst>
      <p:ext uri="{BB962C8B-B14F-4D97-AF65-F5344CB8AC3E}">
        <p14:creationId xmlns:p14="http://schemas.microsoft.com/office/powerpoint/2010/main" val="35859926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9C7389EE-EF89-437E-BBFD-356B2BBA907A}" type="slidenum">
              <a:t>‹#›</a:t>
            </a:fld>
            <a:endParaRPr lang="en-US"/>
          </a:p>
        </p:txBody>
      </p:sp>
    </p:spTree>
    <p:extLst>
      <p:ext uri="{BB962C8B-B14F-4D97-AF65-F5344CB8AC3E}">
        <p14:creationId xmlns:p14="http://schemas.microsoft.com/office/powerpoint/2010/main" val="29201294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4825"/>
            <a:ext cx="3251200" cy="1763713"/>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284663" y="1089025"/>
            <a:ext cx="5100637" cy="53736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93738" y="2268538"/>
            <a:ext cx="3251200" cy="42037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7E76816F-CBE4-4B07-8BD4-E504EC3F7574}" type="slidenum">
              <a:t>‹#›</a:t>
            </a:fld>
            <a:endParaRPr lang="en-US"/>
          </a:p>
        </p:txBody>
      </p:sp>
    </p:spTree>
    <p:extLst>
      <p:ext uri="{BB962C8B-B14F-4D97-AF65-F5344CB8AC3E}">
        <p14:creationId xmlns:p14="http://schemas.microsoft.com/office/powerpoint/2010/main" val="1433350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4825"/>
            <a:ext cx="3251200" cy="1763713"/>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4284663" y="1089025"/>
            <a:ext cx="5100637" cy="53736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93738" y="2268538"/>
            <a:ext cx="3251200" cy="42037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577BE31B-BAAF-4D71-BCA6-E40FB0DD5C77}" type="slidenum">
              <a:t>‹#›</a:t>
            </a:fld>
            <a:endParaRPr lang="en-US"/>
          </a:p>
        </p:txBody>
      </p:sp>
    </p:spTree>
    <p:extLst>
      <p:ext uri="{BB962C8B-B14F-4D97-AF65-F5344CB8AC3E}">
        <p14:creationId xmlns:p14="http://schemas.microsoft.com/office/powerpoint/2010/main" val="33193221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F7C4CC9F-8FB4-49B1-8EA5-33738E504CA2}" type="slidenum">
              <a:t>‹#›</a:t>
            </a:fld>
            <a:endParaRPr lang="en-US"/>
          </a:p>
        </p:txBody>
      </p:sp>
    </p:spTree>
    <p:extLst>
      <p:ext uri="{BB962C8B-B14F-4D97-AF65-F5344CB8AC3E}">
        <p14:creationId xmlns:p14="http://schemas.microsoft.com/office/powerpoint/2010/main" val="5074148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7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50037" cy="64579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C03C18F6-3A6C-4F08-B813-27D7D4760B64}" type="slidenum">
              <a:t>‹#›</a:t>
            </a:fld>
            <a:endParaRPr lang="en-US"/>
          </a:p>
        </p:txBody>
      </p:sp>
    </p:spTree>
    <p:extLst>
      <p:ext uri="{BB962C8B-B14F-4D97-AF65-F5344CB8AC3E}">
        <p14:creationId xmlns:p14="http://schemas.microsoft.com/office/powerpoint/2010/main" val="9061028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80"/>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503640" y="301320"/>
            <a:ext cx="9068760" cy="1262520"/>
          </a:xfrm>
          <a:prstGeom prst="rect">
            <a:avLst/>
          </a:prstGeom>
          <a:noFill/>
          <a:ln>
            <a:noFill/>
          </a:ln>
        </p:spPr>
        <p:txBody>
          <a:bodyPr lIns="0" tIns="0" rIns="0" bIns="0" anchor="ctr"/>
          <a:lstStyle/>
          <a:p>
            <a:endParaRPr lang="en-US"/>
          </a:p>
        </p:txBody>
      </p:sp>
      <p:sp>
        <p:nvSpPr>
          <p:cNvPr id="3" name="Text Placeholder 2"/>
          <p:cNvSpPr txBox="1">
            <a:spLocks noGrp="1"/>
          </p:cNvSpPr>
          <p:nvPr>
            <p:ph type="body" idx="1"/>
          </p:nvPr>
        </p:nvSpPr>
        <p:spPr>
          <a:xfrm>
            <a:off x="503640" y="1769400"/>
            <a:ext cx="9068760" cy="4990680"/>
          </a:xfrm>
          <a:prstGeom prst="rect">
            <a:avLst/>
          </a:prstGeom>
          <a:noFill/>
          <a:ln>
            <a:noFill/>
          </a:ln>
        </p:spPr>
        <p:txBody>
          <a:bodyPr lIns="0" tIns="0" rIns="0" bIns="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txBox="1">
            <a:spLocks noGrp="1"/>
          </p:cNvSpPr>
          <p:nvPr>
            <p:ph type="dt" sz="half" idx="2"/>
          </p:nvPr>
        </p:nvSpPr>
        <p:spPr>
          <a:xfrm>
            <a:off x="503640" y="6888960"/>
            <a:ext cx="2347560" cy="521280"/>
          </a:xfrm>
          <a:prstGeom prst="rect">
            <a:avLst/>
          </a:prstGeom>
          <a:noFill/>
          <a:ln>
            <a:noFill/>
          </a:ln>
        </p:spPr>
        <p:txBody>
          <a:bodyPr lIns="0" tIns="0" rIns="0" bIns="0" anchorCtr="0">
            <a:noAutofit/>
          </a:bodyPr>
          <a:lstStyle>
            <a:lvl1pPr lvl="0"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5" name="Footer Placeholder 4"/>
          <p:cNvSpPr txBox="1">
            <a:spLocks noGrp="1"/>
          </p:cNvSpPr>
          <p:nvPr>
            <p:ph type="ftr" sz="quarter" idx="3"/>
          </p:nvPr>
        </p:nvSpPr>
        <p:spPr>
          <a:xfrm>
            <a:off x="3445920" y="6888960"/>
            <a:ext cx="3193920" cy="521280"/>
          </a:xfrm>
          <a:prstGeom prst="rect">
            <a:avLst/>
          </a:prstGeom>
          <a:noFill/>
          <a:ln>
            <a:noFill/>
          </a:ln>
        </p:spPr>
        <p:txBody>
          <a:bodyPr lIns="0" tIns="0" rIns="0" bIns="0" anchorCtr="0">
            <a:noAutofit/>
          </a:bodyPr>
          <a:lstStyle>
            <a:lvl1pPr lvl="0" algn="ctr"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6" name="Slide Number Placeholder 5"/>
          <p:cNvSpPr txBox="1">
            <a:spLocks noGrp="1"/>
          </p:cNvSpPr>
          <p:nvPr>
            <p:ph type="sldNum" sz="quarter" idx="4"/>
          </p:nvPr>
        </p:nvSpPr>
        <p:spPr>
          <a:xfrm>
            <a:off x="7224840" y="6888960"/>
            <a:ext cx="2347560" cy="521280"/>
          </a:xfrm>
          <a:prstGeom prst="rect">
            <a:avLst/>
          </a:prstGeom>
          <a:noFill/>
          <a:ln>
            <a:noFill/>
          </a:ln>
        </p:spPr>
        <p:txBody>
          <a:bodyPr lIns="0" tIns="0" rIns="0" bIns="0" anchorCtr="0">
            <a:noAutofit/>
          </a:bodyPr>
          <a:lstStyle>
            <a:lvl1pPr lvl="0" algn="r" rtl="0" hangingPunct="0">
              <a:buNone/>
              <a:tabLst/>
              <a:defRPr lang="en-US" sz="1400" kern="1200">
                <a:latin typeface="Liberation Serif" pitchFamily="18"/>
                <a:ea typeface="DejaVu Sans" pitchFamily="2"/>
                <a:cs typeface="DejaVu Sans" pitchFamily="2"/>
              </a:defRPr>
            </a:lvl1pPr>
          </a:lstStyle>
          <a:p>
            <a:pPr lvl="0"/>
            <a:fld id="{C99157C2-3131-46A2-84CC-3775564799FD}"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rtl="0" hangingPunct="0">
        <a:tabLst/>
        <a:defRPr lang="en-US" sz="4400" b="0" i="0" u="none" strike="noStrike" kern="1200">
          <a:ln>
            <a:noFill/>
          </a:ln>
          <a:latin typeface="Liberation Sans" pitchFamily="18"/>
        </a:defRPr>
      </a:lvl1pPr>
    </p:titleStyle>
    <p:bodyStyle>
      <a:lvl1pPr marL="0" marR="0" indent="0" rtl="0" hangingPunct="0">
        <a:spcBef>
          <a:spcPts val="0"/>
        </a:spcBef>
        <a:spcAft>
          <a:spcPts val="1414"/>
        </a:spcAft>
        <a:tabLst/>
        <a:defRPr lang="en-US" sz="3200" b="0" i="0" u="none" strike="noStrike" kern="1200">
          <a:ln>
            <a:noFill/>
          </a:ln>
          <a:latin typeface="Liberation Sans" pitchFamily="18"/>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HathawayMovie.avi" TargetMode="External"/><Relationship Id="rId1" Type="http://schemas.microsoft.com/office/2007/relationships/media" Target="HathawayMovie.avi" TargetMode="Externa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extBox 1"/>
          <p:cNvSpPr txBox="1"/>
          <p:nvPr/>
        </p:nvSpPr>
        <p:spPr>
          <a:xfrm>
            <a:off x="3189600" y="914400"/>
            <a:ext cx="3850198" cy="62173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US" sz="3600" b="1" dirty="0" smtClean="0">
                <a:latin typeface="Liberation Sans" pitchFamily="18"/>
                <a:ea typeface="Bitstream Vera Sans" pitchFamily="2"/>
                <a:cs typeface="Lohit Devanagari" pitchFamily="2"/>
              </a:rPr>
              <a:t>Observing the Sun</a:t>
            </a:r>
            <a:endParaRPr lang="en-US" sz="3600" b="1" i="0" u="none" strike="noStrike" kern="1200" dirty="0">
              <a:ln>
                <a:noFill/>
              </a:ln>
              <a:latin typeface="Liberation Sans" pitchFamily="18"/>
              <a:ea typeface="Bitstream Vera Sans" pitchFamily="2"/>
              <a:cs typeface="Lohit Devanagari" pitchFamily="2"/>
            </a:endParaRPr>
          </a:p>
        </p:txBody>
      </p:sp>
      <p:sp>
        <p:nvSpPr>
          <p:cNvPr id="3" name="TextBox 2"/>
          <p:cNvSpPr txBox="1"/>
          <p:nvPr/>
        </p:nvSpPr>
        <p:spPr>
          <a:xfrm>
            <a:off x="3560112" y="5685120"/>
            <a:ext cx="3085053" cy="1742357"/>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pPr>
            <a:r>
              <a:rPr lang="en-US" sz="2800" b="0" i="0" u="none" strike="noStrike" kern="1200" dirty="0">
                <a:ln>
                  <a:noFill/>
                </a:ln>
                <a:latin typeface="Liberation Sans" pitchFamily="18"/>
                <a:ea typeface="Bitstream Vera Sans" pitchFamily="2"/>
                <a:cs typeface="Lohit Devanagari" pitchFamily="2"/>
              </a:rPr>
              <a:t>Mitzi Adams</a:t>
            </a:r>
          </a:p>
          <a:p>
            <a:pPr marL="0" marR="0" lvl="0" indent="0" algn="ctr" rtl="0" hangingPunct="0">
              <a:lnSpc>
                <a:spcPct val="100000"/>
              </a:lnSpc>
              <a:spcBef>
                <a:spcPts val="0"/>
              </a:spcBef>
              <a:spcAft>
                <a:spcPts val="0"/>
              </a:spcAft>
              <a:buNone/>
              <a:tabLst/>
            </a:pPr>
            <a:r>
              <a:rPr lang="en-US" sz="2800" b="0" i="0" u="none" strike="noStrike" kern="1200" dirty="0">
                <a:ln>
                  <a:noFill/>
                </a:ln>
                <a:latin typeface="Liberation Sans" pitchFamily="18"/>
                <a:ea typeface="Bitstream Vera Sans" pitchFamily="2"/>
                <a:cs typeface="Lohit Devanagari" pitchFamily="2"/>
              </a:rPr>
              <a:t>Solar Scientist</a:t>
            </a:r>
          </a:p>
          <a:p>
            <a:pPr marL="0" marR="0" lvl="0" indent="0" algn="ctr" rtl="0" hangingPunct="0">
              <a:lnSpc>
                <a:spcPct val="100000"/>
              </a:lnSpc>
              <a:spcBef>
                <a:spcPts val="0"/>
              </a:spcBef>
              <a:spcAft>
                <a:spcPts val="0"/>
              </a:spcAft>
              <a:buNone/>
              <a:tabLst/>
            </a:pPr>
            <a:r>
              <a:rPr lang="en-US" sz="2800" b="0" i="0" u="none" strike="noStrike" kern="1200" dirty="0">
                <a:ln>
                  <a:noFill/>
                </a:ln>
                <a:latin typeface="Liberation Sans" pitchFamily="18"/>
                <a:ea typeface="Bitstream Vera Sans" pitchFamily="2"/>
                <a:cs typeface="Lohit Devanagari" pitchFamily="2"/>
              </a:rPr>
              <a:t>NASA/MSFC </a:t>
            </a:r>
            <a:r>
              <a:rPr lang="en-US" sz="2800" dirty="0" smtClean="0">
                <a:latin typeface="Liberation Sans" pitchFamily="18"/>
                <a:ea typeface="Bitstream Vera Sans" pitchFamily="2"/>
                <a:cs typeface="Lohit Devanagari" pitchFamily="2"/>
              </a:rPr>
              <a:t>ST</a:t>
            </a:r>
            <a:r>
              <a:rPr lang="en-US" sz="2800" b="0" i="0" u="none" strike="noStrike" kern="1200" dirty="0" smtClean="0">
                <a:ln>
                  <a:noFill/>
                </a:ln>
                <a:latin typeface="Liberation Sans" pitchFamily="18"/>
                <a:ea typeface="Bitstream Vera Sans" pitchFamily="2"/>
                <a:cs typeface="Lohit Devanagari" pitchFamily="2"/>
              </a:rPr>
              <a:t>13</a:t>
            </a:r>
            <a:endParaRPr lang="en-US" sz="2800" b="0" i="0" u="none" strike="noStrike" kern="1200" dirty="0">
              <a:ln>
                <a:noFill/>
              </a:ln>
              <a:latin typeface="Liberation Sans" pitchFamily="18"/>
              <a:ea typeface="Bitstream Vera Sans" pitchFamily="2"/>
              <a:cs typeface="Lohit Devanagari" pitchFamily="2"/>
            </a:endParaRPr>
          </a:p>
          <a:p>
            <a:pPr marL="0" marR="0" lvl="0" indent="0" algn="ctr" rtl="0" hangingPunct="0">
              <a:lnSpc>
                <a:spcPct val="100000"/>
              </a:lnSpc>
              <a:spcBef>
                <a:spcPts val="0"/>
              </a:spcBef>
              <a:spcAft>
                <a:spcPts val="0"/>
              </a:spcAft>
              <a:buNone/>
              <a:tabLst/>
            </a:pPr>
            <a:r>
              <a:rPr lang="en-US" sz="2800" dirty="0" smtClean="0">
                <a:latin typeface="Liberation Sans" pitchFamily="18"/>
                <a:ea typeface="Bitstream Vera Sans" pitchFamily="2"/>
                <a:cs typeface="Lohit Devanagari" pitchFamily="2"/>
              </a:rPr>
              <a:t>October 24</a:t>
            </a:r>
            <a:r>
              <a:rPr lang="en-US" sz="2800" b="0" i="0" u="none" strike="noStrike" kern="1200" dirty="0" smtClean="0">
                <a:ln>
                  <a:noFill/>
                </a:ln>
                <a:latin typeface="Liberation Sans" pitchFamily="18"/>
                <a:ea typeface="Bitstream Vera Sans" pitchFamily="2"/>
                <a:cs typeface="Lohit Devanagari" pitchFamily="2"/>
              </a:rPr>
              <a:t>, 2020</a:t>
            </a:r>
            <a:endParaRPr lang="en-US" sz="2800" b="0" i="0" u="none" strike="noStrike" kern="1200" dirty="0">
              <a:ln>
                <a:noFill/>
              </a:ln>
              <a:latin typeface="Liberation Sans" pitchFamily="18"/>
              <a:ea typeface="Bitstream Vera Sans" pitchFamily="2"/>
              <a:cs typeface="Lohit Devanagari" pitchFamily="2"/>
            </a:endParaRPr>
          </a:p>
        </p:txBody>
      </p:sp>
      <p:sp>
        <p:nvSpPr>
          <p:cNvPr id="4" name="TextBox 3"/>
          <p:cNvSpPr txBox="1"/>
          <p:nvPr/>
        </p:nvSpPr>
        <p:spPr>
          <a:xfrm>
            <a:off x="1324800" y="3083760"/>
            <a:ext cx="7533720" cy="1114200"/>
          </a:xfrm>
          <a:prstGeom prst="rect">
            <a:avLst/>
          </a:prstGeom>
          <a:noFill/>
          <a:ln>
            <a:noFill/>
          </a:ln>
        </p:spPr>
        <p:txBody>
          <a:bodyPr vert="horz" wrap="none" lIns="90000" tIns="45000" rIns="90000" bIns="45000" anchorCtr="0" compatLnSpc="0">
            <a:spAutoFit/>
          </a:bodyPr>
          <a:lstStyle/>
          <a:p>
            <a:pPr marL="0" marR="0" lvl="0" indent="0" algn="ctr" rtl="0" hangingPunct="0">
              <a:lnSpc>
                <a:spcPct val="100000"/>
              </a:lnSpc>
              <a:spcBef>
                <a:spcPts val="0"/>
              </a:spcBef>
              <a:spcAft>
                <a:spcPts val="0"/>
              </a:spcAft>
              <a:buNone/>
              <a:tabLst/>
            </a:pPr>
            <a:r>
              <a:rPr lang="en-US" sz="3600" b="0" i="0" u="none" strike="noStrike" kern="1200">
                <a:ln>
                  <a:noFill/>
                </a:ln>
                <a:latin typeface="Liberation Sans" pitchFamily="18"/>
                <a:ea typeface="Bitstream Vera Sans" pitchFamily="2"/>
                <a:cs typeface="Lohit Devanagari" pitchFamily="2"/>
              </a:rPr>
              <a:t>and,</a:t>
            </a:r>
          </a:p>
          <a:p>
            <a:pPr marL="0" marR="0" lvl="0" indent="0" algn="ctr" rtl="0" hangingPunct="0">
              <a:lnSpc>
                <a:spcPct val="100000"/>
              </a:lnSpc>
              <a:spcBef>
                <a:spcPts val="0"/>
              </a:spcBef>
              <a:spcAft>
                <a:spcPts val="0"/>
              </a:spcAft>
              <a:buNone/>
              <a:tabLst/>
            </a:pPr>
            <a:r>
              <a:rPr lang="en-US" sz="3600" b="0" i="0" u="none" strike="noStrike" kern="1200">
                <a:ln>
                  <a:noFill/>
                </a:ln>
                <a:latin typeface="Liberation Sans" pitchFamily="18"/>
                <a:ea typeface="Bitstream Vera Sans" pitchFamily="2"/>
                <a:cs typeface="Lohit Devanagari" pitchFamily="2"/>
              </a:rPr>
              <a:t> How Do We Know What We Know?</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25200" y="2869920"/>
            <a:ext cx="8229600" cy="1143360"/>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The Sun and Solar Activity</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381240" y="-360"/>
            <a:ext cx="8229600" cy="1143360"/>
          </a:xfrm>
        </p:spPr>
        <p:txBody>
          <a:bodyPr wrap="square" lIns="91440" tIns="45720" rIns="91440" bIns="45720" anchorCtr="0">
            <a:spAutoFit/>
          </a:bodyPr>
          <a:lstStyle/>
          <a:p>
            <a:pPr lvl="0" hangingPunct="1"/>
            <a:r>
              <a:rPr lang="en-US" b="1">
                <a:solidFill>
                  <a:srgbClr val="FFFF00"/>
                </a:solidFill>
                <a:effectLst>
                  <a:outerShdw dist="17961" dir="2700000">
                    <a:scrgbClr r="0" g="0" b="0"/>
                  </a:outerShdw>
                </a:effectLst>
              </a:rPr>
              <a:t>Sunspots</a:t>
            </a:r>
          </a:p>
        </p:txBody>
      </p:sp>
      <p:sp>
        <p:nvSpPr>
          <p:cNvPr id="3" name="TextBox 5"/>
          <p:cNvSpPr/>
          <p:nvPr/>
        </p:nvSpPr>
        <p:spPr>
          <a:xfrm>
            <a:off x="5032080" y="1098719"/>
            <a:ext cx="4354560" cy="36601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Sunspots are dark (and cooler) regions on the surface of the Sun. They have a darker inner region (the Umbra) surrounded by a lighter ring (the Penumbra).</a:t>
            </a:r>
          </a:p>
          <a:p>
            <a:pPr marL="0" marR="0" lvl="0" indent="0" algn="just" rtl="0" hangingPunct="1">
              <a:lnSpc>
                <a:spcPct val="100000"/>
              </a:lnSpc>
              <a:spcBef>
                <a:spcPts val="0"/>
              </a:spcBef>
              <a:spcAft>
                <a:spcPts val="0"/>
              </a:spcAft>
              <a:buNone/>
              <a:tabLst/>
            </a:pPr>
            <a:endPar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endParaRPr>
          </a:p>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Sunspots usually appear in groups that form over hours or days and last for days or weeks.</a:t>
            </a:r>
          </a:p>
          <a:p>
            <a:pPr marL="0" marR="0" lvl="0" indent="0" algn="just" rtl="0" hangingPunct="1">
              <a:lnSpc>
                <a:spcPct val="100000"/>
              </a:lnSpc>
              <a:spcBef>
                <a:spcPts val="0"/>
              </a:spcBef>
              <a:spcAft>
                <a:spcPts val="0"/>
              </a:spcAft>
              <a:buNone/>
              <a:tabLst/>
            </a:pPr>
            <a:endPar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endParaRPr>
          </a:p>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The earliest sunspot observations</a:t>
            </a:r>
          </a:p>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(c. 1609) indicated that the Sun rotates once in about 27 days.</a:t>
            </a:r>
          </a:p>
        </p:txBody>
      </p:sp>
      <p:grpSp>
        <p:nvGrpSpPr>
          <p:cNvPr id="4" name="Group 3"/>
          <p:cNvGrpSpPr/>
          <p:nvPr/>
        </p:nvGrpSpPr>
        <p:grpSpPr>
          <a:xfrm>
            <a:off x="686160" y="4896000"/>
            <a:ext cx="3429000" cy="1981080"/>
            <a:chOff x="686160" y="4896000"/>
            <a:chExt cx="3429000" cy="1981080"/>
          </a:xfrm>
        </p:grpSpPr>
        <p:pic>
          <p:nvPicPr>
            <p:cNvPr id="5" name="Picture 4">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l="62872" t="40194" r="26121" b="54345"/>
            <a:stretch>
              <a:fillRect/>
            </a:stretch>
          </p:blipFill>
          <p:spPr>
            <a:xfrm>
              <a:off x="686160" y="4896000"/>
              <a:ext cx="3429000" cy="1981080"/>
            </a:xfrm>
            <a:prstGeom prst="rect">
              <a:avLst/>
            </a:prstGeom>
            <a:noFill/>
            <a:ln>
              <a:noFill/>
            </a:ln>
          </p:spPr>
        </p:pic>
        <p:pic>
          <p:nvPicPr>
            <p:cNvPr id="6" name="Picture 6">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3582000" y="5658120"/>
              <a:ext cx="293400" cy="252360"/>
            </a:xfrm>
            <a:prstGeom prst="rect">
              <a:avLst/>
            </a:prstGeom>
            <a:noFill/>
            <a:ln>
              <a:noFill/>
            </a:ln>
          </p:spPr>
        </p:pic>
      </p:grpSp>
      <p:pic>
        <p:nvPicPr>
          <p:cNvPr id="7" name="Picture 6">
            <a:extLst>
              <a:ext uri="{FF2B5EF4-FFF2-40B4-BE49-F238E27FC236}">
                <a16:creationId xmlns:a16="http://schemas.microsoft.com/office/drawing/2014/main" id="{00000000-0000-0000-0000-000000000000}"/>
              </a:ext>
            </a:extLst>
          </p:cNvPr>
          <p:cNvPicPr>
            <a:picLocks noChangeAspect="1"/>
          </p:cNvPicPr>
          <p:nvPr/>
        </p:nvPicPr>
        <p:blipFill>
          <a:blip r:embed="rId5">
            <a:lum/>
            <a:alphaModFix/>
          </a:blip>
          <a:srcRect t="34042" b="26067"/>
          <a:stretch>
            <a:fillRect/>
          </a:stretch>
        </p:blipFill>
        <p:spPr>
          <a:xfrm>
            <a:off x="5256000" y="5120280"/>
            <a:ext cx="4191120" cy="1828800"/>
          </a:xfrm>
          <a:prstGeom prst="rect">
            <a:avLst/>
          </a:prstGeom>
          <a:noFill/>
          <a:ln>
            <a:noFill/>
          </a:ln>
        </p:spPr>
      </p:pic>
      <p:grpSp>
        <p:nvGrpSpPr>
          <p:cNvPr id="8" name="Group 7"/>
          <p:cNvGrpSpPr/>
          <p:nvPr/>
        </p:nvGrpSpPr>
        <p:grpSpPr>
          <a:xfrm>
            <a:off x="685799" y="1246680"/>
            <a:ext cx="3429361" cy="3505680"/>
            <a:chOff x="685799" y="1246680"/>
            <a:chExt cx="3429361" cy="3505680"/>
          </a:xfrm>
        </p:grpSpPr>
        <p:grpSp>
          <p:nvGrpSpPr>
            <p:cNvPr id="9" name="Group 8"/>
            <p:cNvGrpSpPr/>
            <p:nvPr/>
          </p:nvGrpSpPr>
          <p:grpSpPr>
            <a:xfrm>
              <a:off x="685799" y="1246680"/>
              <a:ext cx="3429361" cy="3505680"/>
              <a:chOff x="685799" y="1246680"/>
              <a:chExt cx="3429361" cy="3505680"/>
            </a:xfrm>
          </p:grpSpPr>
          <p:pic>
            <p:nvPicPr>
              <p:cNvPr id="10" name="Picture 3">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l="11350" t="11350" r="11350" b="11350"/>
              <a:stretch>
                <a:fillRect/>
              </a:stretch>
            </p:blipFill>
            <p:spPr>
              <a:xfrm>
                <a:off x="686160" y="1246680"/>
                <a:ext cx="3429000" cy="3429000"/>
              </a:xfrm>
              <a:prstGeom prst="rect">
                <a:avLst/>
              </a:prstGeom>
              <a:noFill/>
              <a:ln>
                <a:noFill/>
              </a:ln>
            </p:spPr>
          </p:pic>
          <p:sp>
            <p:nvSpPr>
              <p:cNvPr id="11" name="Rectangle 8"/>
              <p:cNvSpPr/>
              <p:nvPr/>
            </p:nvSpPr>
            <p:spPr>
              <a:xfrm>
                <a:off x="2895479" y="2542680"/>
                <a:ext cx="533520" cy="228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9360">
                <a:solidFill>
                  <a:srgbClr val="000000"/>
                </a:solidFill>
                <a:prstDash val="solid"/>
                <a:round/>
              </a:ln>
            </p:spPr>
            <p:txBody>
              <a:bodyPr vert="horz" wrap="none" lIns="90000" tIns="46800" rIns="90000" bIns="46800" anchor="ctr"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sp>
            <p:nvSpPr>
              <p:cNvPr id="12" name="Straight Connector 10"/>
              <p:cNvSpPr/>
              <p:nvPr/>
            </p:nvSpPr>
            <p:spPr>
              <a:xfrm flipH="1">
                <a:off x="685799" y="2542320"/>
                <a:ext cx="2209680" cy="2209680"/>
              </a:xfrm>
              <a:prstGeom prst="line">
                <a:avLst/>
              </a:prstGeom>
              <a:noFill/>
              <a:ln w="9360">
                <a:solidFill>
                  <a:srgbClr val="000000"/>
                </a:solidFill>
                <a:prstDash val="solid"/>
                <a:miter/>
              </a:ln>
            </p:spPr>
            <p:txBody>
              <a:bodyPr vert="horz" wrap="square" lIns="90000" tIns="46800" rIns="90000" bIns="46800" anchor="t"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sp>
            <p:nvSpPr>
              <p:cNvPr id="13" name="Straight Connector 14"/>
              <p:cNvSpPr/>
              <p:nvPr/>
            </p:nvSpPr>
            <p:spPr>
              <a:xfrm flipH="1">
                <a:off x="1752479" y="2771280"/>
                <a:ext cx="1143000" cy="1981080"/>
              </a:xfrm>
              <a:prstGeom prst="line">
                <a:avLst/>
              </a:prstGeom>
              <a:noFill/>
              <a:ln w="9360">
                <a:solidFill>
                  <a:srgbClr val="000000"/>
                </a:solidFill>
                <a:prstDash val="solid"/>
                <a:miter/>
              </a:ln>
            </p:spPr>
            <p:txBody>
              <a:bodyPr vert="horz" wrap="square" lIns="90000" tIns="46800" rIns="90000" bIns="46800" anchor="t"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sp>
            <p:nvSpPr>
              <p:cNvPr id="14" name="Straight Connector 16"/>
              <p:cNvSpPr/>
              <p:nvPr/>
            </p:nvSpPr>
            <p:spPr>
              <a:xfrm>
                <a:off x="3428639" y="2771280"/>
                <a:ext cx="304921" cy="1981080"/>
              </a:xfrm>
              <a:prstGeom prst="line">
                <a:avLst/>
              </a:prstGeom>
              <a:noFill/>
              <a:ln w="9360">
                <a:solidFill>
                  <a:srgbClr val="000000"/>
                </a:solidFill>
                <a:prstDash val="solid"/>
                <a:miter/>
              </a:ln>
            </p:spPr>
            <p:txBody>
              <a:bodyPr vert="horz" wrap="square" lIns="90000" tIns="46800" rIns="90000" bIns="46800" anchor="t"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sp>
            <p:nvSpPr>
              <p:cNvPr id="15" name="Straight Connector 12"/>
              <p:cNvSpPr/>
              <p:nvPr/>
            </p:nvSpPr>
            <p:spPr>
              <a:xfrm>
                <a:off x="3428639" y="2542320"/>
                <a:ext cx="685801" cy="2209680"/>
              </a:xfrm>
              <a:prstGeom prst="line">
                <a:avLst/>
              </a:prstGeom>
              <a:noFill/>
              <a:ln w="9360">
                <a:solidFill>
                  <a:srgbClr val="000000"/>
                </a:solidFill>
                <a:prstDash val="solid"/>
                <a:miter/>
              </a:ln>
            </p:spPr>
            <p:txBody>
              <a:bodyPr vert="horz" wrap="square" lIns="90000" tIns="46800" rIns="90000" bIns="46800" anchor="t"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grpSp>
        <p:sp>
          <p:nvSpPr>
            <p:cNvPr id="16" name="Straight Connector 18"/>
            <p:cNvSpPr/>
            <p:nvPr/>
          </p:nvSpPr>
          <p:spPr>
            <a:xfrm flipH="1">
              <a:off x="726120" y="4142879"/>
              <a:ext cx="533160" cy="533161"/>
            </a:xfrm>
            <a:prstGeom prst="line">
              <a:avLst/>
            </a:prstGeom>
            <a:noFill/>
            <a:ln w="9360">
              <a:solidFill>
                <a:srgbClr val="FFFFFF"/>
              </a:solidFill>
              <a:prstDash val="solid"/>
              <a:miter/>
            </a:ln>
          </p:spPr>
          <p:txBody>
            <a:bodyPr vert="horz" wrap="square" lIns="90000" tIns="46800" rIns="90000" bIns="46800" anchor="t"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sp>
          <p:nvSpPr>
            <p:cNvPr id="17" name="Straight Connector 21"/>
            <p:cNvSpPr/>
            <p:nvPr/>
          </p:nvSpPr>
          <p:spPr>
            <a:xfrm flipH="1">
              <a:off x="1864800" y="4451760"/>
              <a:ext cx="76319" cy="152280"/>
            </a:xfrm>
            <a:prstGeom prst="line">
              <a:avLst/>
            </a:prstGeom>
            <a:noFill/>
            <a:ln w="9360">
              <a:solidFill>
                <a:srgbClr val="FFFFFF"/>
              </a:solidFill>
              <a:prstDash val="solid"/>
              <a:miter/>
            </a:ln>
          </p:spPr>
          <p:txBody>
            <a:bodyPr vert="horz" wrap="square" lIns="90000" tIns="46800" rIns="90000" bIns="46800" anchor="t"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sp>
          <p:nvSpPr>
            <p:cNvPr id="18" name="Straight Connector 27"/>
            <p:cNvSpPr/>
            <p:nvPr/>
          </p:nvSpPr>
          <p:spPr>
            <a:xfrm>
              <a:off x="3621600" y="4066560"/>
              <a:ext cx="76320" cy="609480"/>
            </a:xfrm>
            <a:prstGeom prst="line">
              <a:avLst/>
            </a:prstGeom>
            <a:noFill/>
            <a:ln w="9360">
              <a:solidFill>
                <a:srgbClr val="FFFFFF"/>
              </a:solidFill>
              <a:prstDash val="solid"/>
              <a:miter/>
            </a:ln>
          </p:spPr>
          <p:txBody>
            <a:bodyPr vert="horz" wrap="square" lIns="90000" tIns="46800" rIns="90000" bIns="46800" anchor="t"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sp>
          <p:nvSpPr>
            <p:cNvPr id="19" name="Straight Connector 25"/>
            <p:cNvSpPr/>
            <p:nvPr/>
          </p:nvSpPr>
          <p:spPr>
            <a:xfrm>
              <a:off x="3809520" y="3725279"/>
              <a:ext cx="304920" cy="914401"/>
            </a:xfrm>
            <a:prstGeom prst="line">
              <a:avLst/>
            </a:prstGeom>
            <a:noFill/>
            <a:ln w="9360">
              <a:solidFill>
                <a:srgbClr val="FFFFFF"/>
              </a:solidFill>
              <a:prstDash val="solid"/>
              <a:miter/>
            </a:ln>
          </p:spPr>
          <p:txBody>
            <a:bodyPr vert="horz" wrap="square" lIns="90000" tIns="46800" rIns="90000" bIns="46800" anchor="t"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20879" y="0"/>
            <a:ext cx="8229600" cy="1143360"/>
          </a:xfrm>
        </p:spPr>
        <p:txBody>
          <a:bodyPr wrap="square" lIns="91440" tIns="45720" rIns="91440" bIns="45720" anchorCtr="0">
            <a:spAutoFit/>
          </a:bodyPr>
          <a:lstStyle/>
          <a:p>
            <a:pPr lvl="0" hangingPunct="1"/>
            <a:r>
              <a:rPr lang="en-US" b="1">
                <a:solidFill>
                  <a:srgbClr val="FFFF00"/>
                </a:solidFill>
                <a:effectLst>
                  <a:outerShdw dist="17961" dir="2700000">
                    <a:scrgbClr r="0" g="0" b="0"/>
                  </a:outerShdw>
                </a:effectLst>
              </a:rPr>
              <a:t>Sunspot Structure</a:t>
            </a:r>
          </a:p>
        </p:txBody>
      </p:sp>
      <p:sp>
        <p:nvSpPr>
          <p:cNvPr id="3" name="TextBox 5"/>
          <p:cNvSpPr/>
          <p:nvPr/>
        </p:nvSpPr>
        <p:spPr>
          <a:xfrm>
            <a:off x="1149480" y="1371959"/>
            <a:ext cx="7925040" cy="9169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Sunspots are regions where intense magnetic fields break through the surface of the Sun. The magnetic field strengths are typically about 6000 times stronger than the Earth’s magnetic field.</a:t>
            </a:r>
          </a:p>
        </p:txBody>
      </p:sp>
      <p:pic>
        <p:nvPicPr>
          <p:cNvPr id="4" name="Picture 6">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b="11756"/>
          <a:stretch>
            <a:fillRect/>
          </a:stretch>
        </p:blipFill>
        <p:spPr>
          <a:xfrm>
            <a:off x="1225800" y="2811240"/>
            <a:ext cx="4384800" cy="2351160"/>
          </a:xfrm>
          <a:prstGeom prst="rect">
            <a:avLst/>
          </a:prstGeom>
          <a:noFill/>
          <a:ln>
            <a:noFill/>
          </a:ln>
        </p:spPr>
      </p:pic>
      <p:pic>
        <p:nvPicPr>
          <p:cNvPr id="5" name="Picture 8">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5797800" y="2775240"/>
            <a:ext cx="3200400" cy="2392560"/>
          </a:xfrm>
          <a:prstGeom prst="rect">
            <a:avLst/>
          </a:prstGeom>
          <a:noFill/>
          <a:ln>
            <a:noFill/>
          </a:ln>
        </p:spPr>
      </p:pic>
      <p:sp>
        <p:nvSpPr>
          <p:cNvPr id="6" name="TextBox 8"/>
          <p:cNvSpPr/>
          <p:nvPr/>
        </p:nvSpPr>
        <p:spPr>
          <a:xfrm>
            <a:off x="1225800" y="5505840"/>
            <a:ext cx="7848720" cy="146556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DAEDEF"/>
            </a:solidFill>
            <a:prstDash val="solid"/>
            <a:miter/>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Magnetic fields and the ionized gases within the Sun are intimately tied together. Where magnetic pressure dominates – the gas follows the magnetic field. Where gas pressure dominates – the magnetic field follows the gas. In sunspots the magnetic pressure dominates – this inhibits the convective transport of heat and makes sunspots cooler.</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25200" y="3049920"/>
            <a:ext cx="8229600" cy="1143360"/>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The Solar Cycle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25200" y="468000"/>
            <a:ext cx="8229600" cy="1143360"/>
          </a:xfrm>
        </p:spPr>
        <p:txBody>
          <a:bodyPr wrap="square" lIns="91440" tIns="45720" rIns="91440" bIns="45720" anchorCtr="0">
            <a:spAutoFit/>
          </a:bodyPr>
          <a:lstStyle/>
          <a:p>
            <a:pPr lvl="0" hangingPunct="1"/>
            <a:r>
              <a:rPr lang="en-US" b="1">
                <a:solidFill>
                  <a:srgbClr val="FFFF00"/>
                </a:solidFill>
                <a:effectLst>
                  <a:outerShdw dist="17961" dir="2700000">
                    <a:scrgbClr r="0" g="0" b="0"/>
                  </a:outerShdw>
                </a:effectLst>
              </a:rPr>
              <a:t>Sunspot Cycle Discovery</a:t>
            </a:r>
          </a:p>
        </p:txBody>
      </p:sp>
      <p:sp>
        <p:nvSpPr>
          <p:cNvPr id="3" name="TextBox 4"/>
          <p:cNvSpPr/>
          <p:nvPr/>
        </p:nvSpPr>
        <p:spPr>
          <a:xfrm>
            <a:off x="1306080" y="1795680"/>
            <a:ext cx="7315200" cy="146556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Astronomers had been observing sunspots for over 230 years before Heinrich Schwabe, an amateur astronomer in Dessau, Germany, discovered in 1844 that the number of sunspot groups and the number of days without sunspots increased and decreased in cycles of about 10-years.</a:t>
            </a:r>
          </a:p>
        </p:txBody>
      </p:sp>
      <p:sp>
        <p:nvSpPr>
          <p:cNvPr id="4" name="TextBox 5"/>
          <p:cNvSpPr/>
          <p:nvPr/>
        </p:nvSpPr>
        <p:spPr>
          <a:xfrm>
            <a:off x="981000" y="6575040"/>
            <a:ext cx="3809880" cy="3373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rtl="0" hangingPunct="1">
              <a:lnSpc>
                <a:spcPct val="100000"/>
              </a:lnSpc>
              <a:spcBef>
                <a:spcPts val="0"/>
              </a:spcBef>
              <a:spcAft>
                <a:spcPts val="0"/>
              </a:spcAft>
              <a:buNone/>
              <a:tabLst/>
            </a:pPr>
            <a:r>
              <a:rPr lang="en-US" sz="16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Number of Sunspot Groups per Year</a:t>
            </a:r>
          </a:p>
        </p:txBody>
      </p:sp>
      <p:sp>
        <p:nvSpPr>
          <p:cNvPr id="5" name="TextBox 8"/>
          <p:cNvSpPr/>
          <p:nvPr/>
        </p:nvSpPr>
        <p:spPr>
          <a:xfrm>
            <a:off x="5880960" y="6575040"/>
            <a:ext cx="2691000" cy="3373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rtl="0" hangingPunct="1">
              <a:lnSpc>
                <a:spcPct val="100000"/>
              </a:lnSpc>
              <a:spcBef>
                <a:spcPts val="0"/>
              </a:spcBef>
              <a:spcAft>
                <a:spcPts val="0"/>
              </a:spcAft>
              <a:buNone/>
              <a:tabLst/>
            </a:pPr>
            <a:r>
              <a:rPr lang="en-US" sz="16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Number of Spotless Days</a:t>
            </a:r>
          </a:p>
        </p:txBody>
      </p:sp>
      <p:pic>
        <p:nvPicPr>
          <p:cNvPr id="6" name="Picture 7">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973800" y="4289040"/>
            <a:ext cx="3824279" cy="2103480"/>
          </a:xfrm>
          <a:prstGeom prst="rect">
            <a:avLst/>
          </a:prstGeom>
          <a:noFill/>
          <a:ln>
            <a:noFill/>
          </a:ln>
        </p:spPr>
      </p:pic>
      <p:pic>
        <p:nvPicPr>
          <p:cNvPr id="7" name="Picture 9">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5336280" y="4289040"/>
            <a:ext cx="3780000" cy="2103480"/>
          </a:xfrm>
          <a:prstGeom prst="rect">
            <a:avLst/>
          </a:prstGeom>
          <a:noFill/>
          <a:ln>
            <a:noFill/>
          </a:ln>
        </p:spPr>
      </p:pic>
      <p:sp>
        <p:nvSpPr>
          <p:cNvPr id="8" name="TextBox 10"/>
          <p:cNvSpPr/>
          <p:nvPr/>
        </p:nvSpPr>
        <p:spPr>
          <a:xfrm>
            <a:off x="3289679" y="3467879"/>
            <a:ext cx="3684239" cy="3682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0">
            <a:spAutoFit/>
          </a:bodyPr>
          <a:lstStyle/>
          <a:p>
            <a:pPr marL="0" marR="0" lvl="0" indent="0"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Schwabe’s data for 1826 to 1843</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25200" y="152280"/>
            <a:ext cx="8229600" cy="1143360"/>
          </a:xfrm>
        </p:spPr>
        <p:txBody>
          <a:bodyPr wrap="square" lIns="91440" tIns="45720" rIns="91440" bIns="45720" anchorCtr="0">
            <a:spAutoFit/>
          </a:bodyPr>
          <a:lstStyle/>
          <a:p>
            <a:pPr lvl="0" hangingPunct="1"/>
            <a:r>
              <a:rPr lang="en-US" b="1">
                <a:solidFill>
                  <a:srgbClr val="FFFF00"/>
                </a:solidFill>
                <a:effectLst>
                  <a:outerShdw dist="17961" dir="2700000">
                    <a:scrgbClr r="0" g="0" b="0"/>
                  </a:outerShdw>
                </a:effectLst>
              </a:rPr>
              <a:t>23 Full Cycles</a:t>
            </a:r>
          </a:p>
        </p:txBody>
      </p:sp>
      <p:sp>
        <p:nvSpPr>
          <p:cNvPr id="3" name="Text Box 6"/>
          <p:cNvSpPr/>
          <p:nvPr/>
        </p:nvSpPr>
        <p:spPr>
          <a:xfrm>
            <a:off x="5356080" y="1757160"/>
            <a:ext cx="3733920" cy="50317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Shortly after Schawbe discovery Rudolf Wolf proposed using a “Relative” Sunspot Number count. While there were many days without observations prior to 1849, sunspots have been counted on every day since. To this day we continue to use Wolf’s Relative Sunspot Number and his cycle numbering.</a:t>
            </a:r>
          </a:p>
          <a:p>
            <a:pPr marL="0" marR="0" lvl="0" indent="0" algn="just" rtl="0" hangingPunct="1">
              <a:lnSpc>
                <a:spcPct val="100000"/>
              </a:lnSpc>
              <a:spcBef>
                <a:spcPts val="0"/>
              </a:spcBef>
              <a:spcAft>
                <a:spcPts val="0"/>
              </a:spcAft>
              <a:buNone/>
              <a:tabLst/>
            </a:pPr>
            <a:endPar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endParaRPr>
          </a:p>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The average cycle lasts about 11 years, but with a range from 9 to 14.</a:t>
            </a:r>
          </a:p>
          <a:p>
            <a:pPr marL="0" marR="0" lvl="0" indent="0" algn="just" rtl="0" hangingPunct="1">
              <a:lnSpc>
                <a:spcPct val="100000"/>
              </a:lnSpc>
              <a:spcBef>
                <a:spcPts val="0"/>
              </a:spcBef>
              <a:spcAft>
                <a:spcPts val="0"/>
              </a:spcAft>
              <a:buNone/>
              <a:tabLst/>
            </a:pPr>
            <a:endPar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endParaRPr>
          </a:p>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The average amplitude is about 100, but with a range from 50 to 200.</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530280" y="1305720"/>
            <a:ext cx="4407479" cy="59345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853199" y="35640"/>
            <a:ext cx="8229600" cy="1143360"/>
          </a:xfrm>
        </p:spPr>
        <p:txBody>
          <a:bodyPr wrap="square" lIns="91440" tIns="45720" rIns="91440" bIns="45720" anchorCtr="0">
            <a:spAutoFit/>
          </a:bodyPr>
          <a:lstStyle/>
          <a:p>
            <a:pPr lvl="0" hangingPunct="1"/>
            <a:r>
              <a:rPr lang="en-US" b="1">
                <a:solidFill>
                  <a:srgbClr val="FFFF00"/>
                </a:solidFill>
                <a:effectLst>
                  <a:outerShdw dist="17961" dir="2700000">
                    <a:scrgbClr r="0" g="0" b="0"/>
                  </a:outerShdw>
                </a:effectLst>
              </a:rPr>
              <a:t>Sunspot Latitudes</a:t>
            </a:r>
          </a:p>
        </p:txBody>
      </p:sp>
      <p:sp>
        <p:nvSpPr>
          <p:cNvPr id="3" name="Text Box 7"/>
          <p:cNvSpPr/>
          <p:nvPr/>
        </p:nvSpPr>
        <p:spPr>
          <a:xfrm>
            <a:off x="853199" y="954719"/>
            <a:ext cx="8305920" cy="9169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Sunspots appear in two bands on either side of the equator. These bands drift toward the equator as the cycle progresses. Big cycles have wider bands that extend to higher latitudes. Cycles overlap by 2-3 years.</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640080" y="1993320"/>
            <a:ext cx="8686800" cy="543168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25200" y="0"/>
            <a:ext cx="8229600" cy="1143360"/>
          </a:xfrm>
        </p:spPr>
        <p:txBody>
          <a:bodyPr wrap="square" lIns="91440" tIns="45720" rIns="91440" bIns="45720" anchorCtr="0">
            <a:spAutoFit/>
          </a:bodyPr>
          <a:lstStyle/>
          <a:p>
            <a:pPr lvl="0" hangingPunct="1"/>
            <a:r>
              <a:rPr lang="en-US" b="1">
                <a:solidFill>
                  <a:srgbClr val="FFFFFF"/>
                </a:solidFill>
                <a:effectLst>
                  <a:outerShdw dist="17961" dir="2700000">
                    <a:scrgbClr r="0" g="0" b="0"/>
                  </a:outerShdw>
                </a:effectLst>
              </a:rPr>
              <a:t> </a:t>
            </a:r>
            <a:r>
              <a:rPr lang="en-US" b="1">
                <a:solidFill>
                  <a:srgbClr val="FFFF00"/>
                </a:solidFill>
                <a:effectLst>
                  <a:outerShdw dist="17961" dir="2700000">
                    <a:scrgbClr r="0" g="0" b="0"/>
                  </a:outerShdw>
                </a:effectLst>
              </a:rPr>
              <a:t>Hale’s Magnetic Polarity Law</a:t>
            </a:r>
          </a:p>
        </p:txBody>
      </p:sp>
      <p:sp>
        <p:nvSpPr>
          <p:cNvPr id="3" name="Text Box 5"/>
          <p:cNvSpPr/>
          <p:nvPr/>
        </p:nvSpPr>
        <p:spPr>
          <a:xfrm>
            <a:off x="1153800" y="1315080"/>
            <a:ext cx="7772400" cy="2014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In 1919 Hale (along with Ellerman, Nicholson, and Joy) found that the magnetic field in sunspots followed a definite law, “Hale’s Law” such that: </a:t>
            </a:r>
            <a:r>
              <a:rPr lang="en-US" sz="1800" b="1" i="1"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“…the preceding and following spots … are of opposite polarity, and that the corresponding spots of such groups in the Northern and Southern hemispheres are also opposite in sign. Furthermore, the spots of the present cycle are opposite in polarity to those of the last cycle”.</a:t>
            </a:r>
          </a:p>
        </p:txBody>
      </p:sp>
      <p:pic>
        <p:nvPicPr>
          <p:cNvPr id="4" name="Picture 7">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1991880" y="3732480"/>
            <a:ext cx="6096240" cy="3537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889199" y="-360"/>
            <a:ext cx="8229600" cy="1143360"/>
          </a:xfrm>
        </p:spPr>
        <p:txBody>
          <a:bodyPr wrap="square" lIns="91440" tIns="45720" rIns="91440" bIns="45720" anchorCtr="0">
            <a:spAutoFit/>
          </a:bodyPr>
          <a:lstStyle/>
          <a:p>
            <a:pPr lvl="0" hangingPunct="1"/>
            <a:r>
              <a:rPr lang="en-US" b="1">
                <a:solidFill>
                  <a:srgbClr val="FFFF00"/>
                </a:solidFill>
                <a:effectLst>
                  <a:outerShdw dist="17961" dir="2700000">
                    <a:scrgbClr r="0" g="0" b="0"/>
                  </a:outerShdw>
                </a:effectLst>
              </a:rPr>
              <a:t>Active Region Tilt- Joy’s Law</a:t>
            </a:r>
          </a:p>
        </p:txBody>
      </p:sp>
      <p:pic>
        <p:nvPicPr>
          <p:cNvPr id="3" name="Picture 4">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b="16051"/>
          <a:stretch>
            <a:fillRect/>
          </a:stretch>
        </p:blipFill>
        <p:spPr>
          <a:xfrm>
            <a:off x="1194120" y="2893679"/>
            <a:ext cx="7467479" cy="4405319"/>
          </a:xfrm>
          <a:prstGeom prst="rect">
            <a:avLst/>
          </a:prstGeom>
          <a:noFill/>
          <a:ln>
            <a:noFill/>
          </a:ln>
        </p:spPr>
      </p:pic>
      <p:sp>
        <p:nvSpPr>
          <p:cNvPr id="4" name="Text Box 5"/>
          <p:cNvSpPr/>
          <p:nvPr/>
        </p:nvSpPr>
        <p:spPr>
          <a:xfrm>
            <a:off x="1041479" y="1390680"/>
            <a:ext cx="7864560" cy="9169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In that same 1919 paper Joy noted that sunspot groups are tilted with the leading spots closer to the equator than the following spots. This tilt increases with latitude.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25200" y="-72000"/>
            <a:ext cx="8229600" cy="1143360"/>
          </a:xfrm>
        </p:spPr>
        <p:txBody>
          <a:bodyPr wrap="square" lIns="91440" tIns="45720" rIns="91440" bIns="45720" anchorCtr="0">
            <a:spAutoFit/>
          </a:bodyPr>
          <a:lstStyle/>
          <a:p>
            <a:pPr lvl="0" hangingPunct="1"/>
            <a:r>
              <a:rPr lang="en-US" b="1">
                <a:solidFill>
                  <a:srgbClr val="FFFF00"/>
                </a:solidFill>
                <a:effectLst>
                  <a:outerShdw dist="17961" dir="2700000">
                    <a:scrgbClr r="0" g="0" b="0"/>
                  </a:outerShdw>
                </a:effectLst>
              </a:rPr>
              <a:t>Three Solar Cycles in 3D</a:t>
            </a:r>
          </a:p>
        </p:txBody>
      </p:sp>
      <p:sp>
        <p:nvSpPr>
          <p:cNvPr id="3" name="TextBox 4"/>
          <p:cNvSpPr/>
          <p:nvPr/>
        </p:nvSpPr>
        <p:spPr>
          <a:xfrm>
            <a:off x="1077480" y="986760"/>
            <a:ext cx="7925040" cy="88549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6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In addition to these magnetic polarity changes and the equatorward drift of the sunspot latitudes, there are important flows on the surface and within the Sun: </a:t>
            </a:r>
            <a:r>
              <a:rPr lang="en-US" sz="1600" b="1" i="1" u="none" strike="noStrike" kern="1200">
                <a:ln>
                  <a:noFill/>
                </a:ln>
                <a:solidFill>
                  <a:srgbClr val="FFFF00"/>
                </a:solidFill>
                <a:effectLst>
                  <a:outerShdw dist="17961" dir="2700000">
                    <a:scrgbClr r="0" g="0" b="0"/>
                  </a:outerShdw>
                </a:effectLst>
                <a:latin typeface="Liberation Sans" pitchFamily="18"/>
                <a:ea typeface="Bitstream Vera Sans" pitchFamily="2"/>
                <a:cs typeface="Lohit Devanagari" pitchFamily="2"/>
              </a:rPr>
              <a:t>Differential Rotation</a:t>
            </a:r>
            <a:r>
              <a:rPr lang="en-US" sz="1600" b="1" i="1"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 </a:t>
            </a:r>
            <a:r>
              <a:rPr lang="en-US" sz="16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 faster at the equator, slower near the poles; and </a:t>
            </a:r>
            <a:r>
              <a:rPr lang="en-US" sz="1600" b="1" i="1" u="none" strike="noStrike" kern="1200">
                <a:ln>
                  <a:noFill/>
                </a:ln>
                <a:solidFill>
                  <a:srgbClr val="FFFF00"/>
                </a:solidFill>
                <a:effectLst>
                  <a:outerShdw dist="17961" dir="2700000">
                    <a:scrgbClr r="0" g="0" b="0"/>
                  </a:outerShdw>
                </a:effectLst>
                <a:latin typeface="Liberation Sans" pitchFamily="18"/>
                <a:ea typeface="Bitstream Vera Sans" pitchFamily="2"/>
                <a:cs typeface="Lohit Devanagari" pitchFamily="2"/>
              </a:rPr>
              <a:t>Meridional Flow </a:t>
            </a:r>
            <a:r>
              <a:rPr lang="en-US" sz="16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 flow from the equator toward the poles along the surface.</a:t>
            </a:r>
          </a:p>
        </p:txBody>
      </p:sp>
      <p:pic>
        <p:nvPicPr>
          <p:cNvPr id="4" name="">
            <a:extLst>
              <a:ext uri="{FF2B5EF4-FFF2-40B4-BE49-F238E27FC236}">
                <a16:creationId xmlns:a16="http://schemas.microsoft.com/office/drawing/2014/main" id="{00000000-0000-0000-0000-000000000000}"/>
              </a:ext>
            </a:extLst>
          </p:cNvPr>
          <p:cNvPicPr>
            <a:picLocks noChangeAspect="1"/>
          </p:cNvPicPr>
          <p:nvPr>
            <a:videoFile r:link="rId2"/>
            <p:extLst>
              <p:ext uri="{DAA4B4D4-6D71-4841-9C94-3DE7FCFB9230}">
                <p14:media xmlns:p14="http://schemas.microsoft.com/office/powerpoint/2010/main" r:link="rId1"/>
              </p:ext>
            </p:extLst>
          </p:nvPr>
        </p:nvPicPr>
        <p:blipFill>
          <a:blip r:embed="rId5"/>
          <a:stretch>
            <a:fillRect/>
          </a:stretch>
        </p:blipFill>
        <p:spPr>
          <a:xfrm>
            <a:off x="8686800" y="6574679"/>
            <a:ext cx="1371599" cy="923400"/>
          </a:xfrm>
          <a:prstGeom prst="rect">
            <a:avLst/>
          </a:prstGeom>
          <a:solidFill>
            <a:srgbClr val="CFE7E5"/>
          </a:solidFill>
          <a:ln w="0">
            <a:solidFill>
              <a:srgbClr val="808080"/>
            </a:solidFill>
            <a:prstDash val="solid"/>
          </a:ln>
        </p:spPr>
      </p:pic>
      <p:pic>
        <p:nvPicPr>
          <p:cNvPr id="5" name="HathawayMovie.avi">
            <a:extLst>
              <a:ext uri="{FF2B5EF4-FFF2-40B4-BE49-F238E27FC236}">
                <a16:creationId xmlns:a16="http://schemas.microsoft.com/office/drawing/2014/main" id="{00000000-0000-0000-0000-000000000000}"/>
              </a:ext>
            </a:extLst>
          </p:cNvPr>
          <p:cNvPicPr>
            <a:picLocks noChangeAspect="1"/>
          </p:cNvPicPr>
          <p:nvPr/>
        </p:nvPicPr>
        <p:blipFill>
          <a:blip r:embed="rId6">
            <a:lum/>
            <a:alphaModFix/>
          </a:blip>
          <a:srcRect/>
          <a:stretch>
            <a:fillRect/>
          </a:stretch>
        </p:blipFill>
        <p:spPr>
          <a:xfrm>
            <a:off x="1593360" y="2431080"/>
            <a:ext cx="6858000" cy="462924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889199" y="36000"/>
            <a:ext cx="8229600" cy="1143360"/>
          </a:xfrm>
        </p:spPr>
        <p:txBody>
          <a:bodyPr wrap="square" lIns="91440" tIns="45720" rIns="91440" bIns="45720" anchorCtr="0">
            <a:spAutoFit/>
          </a:bodyPr>
          <a:lstStyle/>
          <a:p>
            <a:pPr lvl="0" hangingPunct="1"/>
            <a:r>
              <a:rPr lang="en-US" b="1">
                <a:solidFill>
                  <a:srgbClr val="FFFF00"/>
                </a:solidFill>
                <a:effectLst>
                  <a:outerShdw dist="17961" dir="2700000">
                    <a:scrgbClr r="0" g="0" b="0"/>
                  </a:outerShdw>
                </a:effectLst>
              </a:rPr>
              <a:t>Polar Field Reversals</a:t>
            </a:r>
          </a:p>
        </p:txBody>
      </p:sp>
      <p:sp>
        <p:nvSpPr>
          <p:cNvPr id="3" name="Text Box 5"/>
          <p:cNvSpPr/>
          <p:nvPr/>
        </p:nvSpPr>
        <p:spPr>
          <a:xfrm>
            <a:off x="1117800" y="1571039"/>
            <a:ext cx="7788240" cy="9169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In 1959 Babcock noted that the magnetic polarities of the Sun’s weak polar fields also reverse from one cycle to the next, and that this reversal happens at about the time of sunspot cycle maximum.</a:t>
            </a:r>
          </a:p>
        </p:txBody>
      </p:sp>
      <p:pic>
        <p:nvPicPr>
          <p:cNvPr id="4" name="Picture 4">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1270080" y="3586680"/>
            <a:ext cx="7620120" cy="3571920"/>
          </a:xfrm>
          <a:prstGeom prst="rect">
            <a:avLst/>
          </a:prstGeom>
          <a:noFill/>
          <a:ln>
            <a:noFill/>
          </a:ln>
        </p:spPr>
      </p:pic>
      <p:sp>
        <p:nvSpPr>
          <p:cNvPr id="5" name="TextBox 4"/>
          <p:cNvSpPr txBox="1"/>
          <p:nvPr/>
        </p:nvSpPr>
        <p:spPr>
          <a:xfrm>
            <a:off x="822960" y="2651760"/>
            <a:ext cx="9047160" cy="60228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 About a week ago, solar scientist Todd Hoeksema announced that the Sun's magnetic</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    field is three to four months away from field reversal.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1153800" y="2850120"/>
            <a:ext cx="7772400" cy="1470239"/>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Effects of the Sunspot Cycle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885239" y="-360"/>
            <a:ext cx="8229600" cy="1143360"/>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Explosive Events</a:t>
            </a:r>
          </a:p>
        </p:txBody>
      </p:sp>
      <p:pic>
        <p:nvPicPr>
          <p:cNvPr id="3" name="BastilleDayEvent.avi">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2790360" y="2665080"/>
            <a:ext cx="4572000" cy="4572000"/>
          </a:xfrm>
          <a:prstGeom prst="rect">
            <a:avLst/>
          </a:prstGeom>
          <a:noFill/>
          <a:ln>
            <a:noFill/>
          </a:ln>
        </p:spPr>
      </p:pic>
      <p:sp>
        <p:nvSpPr>
          <p:cNvPr id="4" name="TextBox 4"/>
          <p:cNvSpPr/>
          <p:nvPr/>
        </p:nvSpPr>
        <p:spPr>
          <a:xfrm>
            <a:off x="1290240" y="1278719"/>
            <a:ext cx="7899119" cy="9169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0">
            <a:spAutoFit/>
          </a:bodyPr>
          <a:lstStyle/>
          <a:p>
            <a:pPr marL="0" marR="0" lvl="0" indent="0" algn="l" rtl="0" hangingPunct="1">
              <a:lnSpc>
                <a:spcPct val="100000"/>
              </a:lnSpc>
              <a:spcBef>
                <a:spcPts val="0"/>
              </a:spcBef>
              <a:spcAft>
                <a:spcPts val="0"/>
              </a:spcAft>
              <a:buClr>
                <a:srgbClr val="FFFFFF"/>
              </a:buClr>
              <a:buSzPct val="100000"/>
              <a:buFont typeface="Arial" pitchFamily="34"/>
              <a:buChar char="•"/>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Solar flares – 10-1000X excess in X-rays and Extreme Ultraviolet (EUV)</a:t>
            </a:r>
          </a:p>
          <a:p>
            <a:pPr marL="0" marR="0" lvl="0" indent="0" algn="l" rtl="0" hangingPunct="1">
              <a:lnSpc>
                <a:spcPct val="100000"/>
              </a:lnSpc>
              <a:spcBef>
                <a:spcPts val="0"/>
              </a:spcBef>
              <a:spcAft>
                <a:spcPts val="0"/>
              </a:spcAft>
              <a:buClr>
                <a:srgbClr val="FFFFFF"/>
              </a:buClr>
              <a:buSzPct val="100000"/>
              <a:buFont typeface="Arial" pitchFamily="34"/>
              <a:buChar char="•"/>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Coronal Mass Ejections (CMEs) – magnetic clouds blasted off the Sun</a:t>
            </a:r>
          </a:p>
          <a:p>
            <a:pPr marL="0" marR="0" lvl="0" indent="0" algn="l" rtl="0" hangingPunct="1">
              <a:lnSpc>
                <a:spcPct val="100000"/>
              </a:lnSpc>
              <a:spcBef>
                <a:spcPts val="0"/>
              </a:spcBef>
              <a:spcAft>
                <a:spcPts val="0"/>
              </a:spcAft>
              <a:buClr>
                <a:srgbClr val="FFFFFF"/>
              </a:buClr>
              <a:buSzPct val="100000"/>
              <a:buFont typeface="Arial" pitchFamily="34"/>
              <a:buChar char="•"/>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Solar Energetic Particles – relativistic particles from flares and CMEs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893519" y="-360"/>
            <a:ext cx="8229600" cy="1143360"/>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CME Impact on Earth</a:t>
            </a:r>
          </a:p>
        </p:txBody>
      </p:sp>
      <p:sp>
        <p:nvSpPr>
          <p:cNvPr id="3" name="Text Box 8"/>
          <p:cNvSpPr/>
          <p:nvPr/>
        </p:nvSpPr>
        <p:spPr>
          <a:xfrm>
            <a:off x="1122120" y="1130400"/>
            <a:ext cx="7483320" cy="11912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Magnetized clouds of plasma blasted off of the Sun as CMEs can impact the Earth’s environment – distorting the magnetic field surrounding the Earth and producing energetic particles that stream into the Earth’s atmosphere to create aurorae.</a:t>
            </a:r>
          </a:p>
        </p:txBody>
      </p:sp>
      <p:pic>
        <p:nvPicPr>
          <p:cNvPr id="4" name="SolarFlareToAurorae.mpeg">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1883880" y="2673720"/>
            <a:ext cx="6096240" cy="4572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584640" y="1607039"/>
            <a:ext cx="8839440" cy="5637240"/>
          </a:xfrm>
          <a:prstGeom prst="rect">
            <a:avLst/>
          </a:prstGeom>
          <a:noFill/>
          <a:ln>
            <a:noFill/>
          </a:ln>
        </p:spPr>
      </p:pic>
      <p:sp>
        <p:nvSpPr>
          <p:cNvPr id="3" name="Text Box 7"/>
          <p:cNvSpPr/>
          <p:nvPr/>
        </p:nvSpPr>
        <p:spPr>
          <a:xfrm>
            <a:off x="2855160" y="228960"/>
            <a:ext cx="4188959" cy="7642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0">
            <a:spAutoFit/>
          </a:bodyPr>
          <a:lstStyle/>
          <a:p>
            <a:pPr marL="0" marR="0" lvl="0" indent="0" algn="r" rtl="0" hangingPunct="1">
              <a:lnSpc>
                <a:spcPct val="100000"/>
              </a:lnSpc>
              <a:spcBef>
                <a:spcPts val="0"/>
              </a:spcBef>
              <a:spcAft>
                <a:spcPts val="0"/>
              </a:spcAft>
              <a:buNone/>
              <a:tabLst/>
            </a:pPr>
            <a:r>
              <a:rPr lang="en-US" sz="4400" b="1" i="0" u="none" strike="noStrike" kern="1200">
                <a:ln>
                  <a:noFill/>
                </a:ln>
                <a:solidFill>
                  <a:srgbClr val="FFFF00"/>
                </a:solidFill>
                <a:effectLst>
                  <a:outerShdw dist="17961" dir="2700000">
                    <a:scrgbClr r="0" g="0" b="0"/>
                  </a:outerShdw>
                </a:effectLst>
                <a:latin typeface="Liberation Sans" pitchFamily="18"/>
                <a:ea typeface="Bitstream Vera Sans" pitchFamily="2"/>
                <a:cs typeface="Lohit Devanagari" pitchFamily="2"/>
              </a:rPr>
              <a:t>Space Weather</a:t>
            </a:r>
          </a:p>
        </p:txBody>
      </p:sp>
      <p:sp>
        <p:nvSpPr>
          <p:cNvPr id="4" name="Freeform 3"/>
          <p:cNvSpPr/>
          <p:nvPr/>
        </p:nvSpPr>
        <p:spPr>
          <a:xfrm>
            <a:off x="5120639" y="1607039"/>
            <a:ext cx="4206240" cy="13190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0000"/>
          </a:solidFill>
          <a:ln w="0">
            <a:solidFill>
              <a:srgbClr val="000000"/>
            </a:solidFill>
            <a:prstDash val="soli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p:txBody>
      </p:sp>
      <p:sp>
        <p:nvSpPr>
          <p:cNvPr id="5" name="Text Box 13"/>
          <p:cNvSpPr/>
          <p:nvPr/>
        </p:nvSpPr>
        <p:spPr>
          <a:xfrm>
            <a:off x="5004360" y="1607039"/>
            <a:ext cx="4419720" cy="2014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l"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Space weather refers to conditions on the Sun and in the space environment that can influence the performance and reliability of space-borne and ground-based technological systems, and can endanger human life or health.</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1153800" y="2850120"/>
            <a:ext cx="7772400" cy="1470239"/>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Solar Cycle Predictions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page1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889199" y="35640"/>
            <a:ext cx="8229600" cy="1432439"/>
          </a:xfrm>
        </p:spPr>
        <p:txBody>
          <a:bodyPr wrap="square" lIns="91440" tIns="45720" rIns="91440" bIns="45720" anchorCtr="0">
            <a:spAutoFit/>
          </a:bodyPr>
          <a:lstStyle/>
          <a:p>
            <a:pPr lvl="0" hangingPunct="1"/>
            <a:r>
              <a:rPr lang="en-US" b="1">
                <a:solidFill>
                  <a:srgbClr val="FFFF00"/>
                </a:solidFill>
                <a:effectLst>
                  <a:outerShdw dist="17961" dir="2700000">
                    <a:scrgbClr r="0" g="0" b="0"/>
                  </a:outerShdw>
                </a:effectLst>
              </a:rPr>
              <a:t>The Deep Solar Minimum Following Cycle 23</a:t>
            </a:r>
          </a:p>
        </p:txBody>
      </p:sp>
      <p:sp>
        <p:nvSpPr>
          <p:cNvPr id="3" name="TextBox 2"/>
          <p:cNvSpPr txBox="1"/>
          <p:nvPr/>
        </p:nvSpPr>
        <p:spPr>
          <a:xfrm>
            <a:off x="7910640" y="1916639"/>
            <a:ext cx="2198519" cy="49536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Spotless Days:</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311 in 1913</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250 in 1912</a:t>
            </a:r>
          </a:p>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274 in 2009</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266 In 2008</a:t>
            </a:r>
          </a:p>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Length of cycle:</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Cycle 23 – 12.6  yrs</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Cycle 22 – 9.7 yrs</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Cycle 21 – 10.3 yrs</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Cycle 20 --11.7 yrs</a:t>
            </a:r>
          </a:p>
          <a:p>
            <a:pPr marL="0" marR="0" lvl="0" indent="0" rtl="0" hangingPunct="0">
              <a:lnSpc>
                <a:spcPct val="100000"/>
              </a:lnSpc>
              <a:spcBef>
                <a:spcPts val="0"/>
              </a:spcBef>
              <a:spcAft>
                <a:spcPts val="0"/>
              </a:spcAft>
              <a:buNone/>
              <a:tabLst/>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Cycle 13 – 11.9 yrs</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1890-1902</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Cycle 14 --11.5 yrs</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1902-1913</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Cycle 15 – 10 yrs</a:t>
            </a:r>
          </a:p>
          <a:p>
            <a:pPr marL="0" marR="0" lvl="0" indent="0" rtl="0" hangingPunct="0">
              <a:lnSpc>
                <a:spcPct val="100000"/>
              </a:lnSpc>
              <a:spcBef>
                <a:spcPts val="0"/>
              </a:spcBef>
              <a:spcAft>
                <a:spcPts val="0"/>
              </a:spcAft>
              <a:buNone/>
              <a:tabLst/>
            </a:pPr>
            <a:r>
              <a:rPr lang="en-US" sz="1800" b="0" i="0" u="none" strike="noStrike" kern="1200">
                <a:ln>
                  <a:noFill/>
                </a:ln>
                <a:latin typeface="Liberation Sans" pitchFamily="18"/>
                <a:ea typeface="Bitstream Vera Sans" pitchFamily="2"/>
                <a:cs typeface="Lohit Devanagari" pitchFamily="2"/>
              </a:rPr>
              <a:t>1913-1923</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265320" y="1645920"/>
            <a:ext cx="7324200" cy="54954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889199" y="35640"/>
            <a:ext cx="8229600" cy="1143360"/>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Four Years Ago</a:t>
            </a:r>
          </a:p>
        </p:txBody>
      </p:sp>
      <p:pic>
        <p:nvPicPr>
          <p:cNvPr id="3" name="Picture 3">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1986119" y="2047319"/>
            <a:ext cx="6095880" cy="4572000"/>
          </a:xfrm>
          <a:prstGeom prst="rect">
            <a:avLst/>
          </a:prstGeom>
          <a:noFill/>
          <a:ln>
            <a:noFill/>
          </a:ln>
        </p:spPr>
      </p:pic>
      <p:sp>
        <p:nvSpPr>
          <p:cNvPr id="4" name="TextBox 4"/>
          <p:cNvSpPr/>
          <p:nvPr/>
        </p:nvSpPr>
        <p:spPr>
          <a:xfrm>
            <a:off x="1382400" y="1255320"/>
            <a:ext cx="7315200" cy="3682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Small cycle predicted based on Polar Fields and Geomagnetism</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25200" y="71640"/>
            <a:ext cx="8229600" cy="1143360"/>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Three Years Ago</a:t>
            </a:r>
          </a:p>
        </p:txBody>
      </p:sp>
      <p:sp>
        <p:nvSpPr>
          <p:cNvPr id="3" name="TextBox 4"/>
          <p:cNvSpPr/>
          <p:nvPr/>
        </p:nvSpPr>
        <p:spPr>
          <a:xfrm>
            <a:off x="1844999" y="1647000"/>
            <a:ext cx="6390000" cy="3682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Including recent activity indicated an even smaller cycle.</a:t>
            </a:r>
          </a:p>
        </p:txBody>
      </p:sp>
      <p:pic>
        <p:nvPicPr>
          <p:cNvPr id="4" name="Picture 5">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1991160" y="2515320"/>
            <a:ext cx="6097680" cy="4572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25200" y="-360"/>
            <a:ext cx="8229600" cy="1143360"/>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Last Year</a:t>
            </a:r>
          </a:p>
        </p:txBody>
      </p:sp>
      <p:sp>
        <p:nvSpPr>
          <p:cNvPr id="3" name="TextBox 5"/>
          <p:cNvSpPr/>
          <p:nvPr/>
        </p:nvSpPr>
        <p:spPr>
          <a:xfrm>
            <a:off x="1153800" y="1219320"/>
            <a:ext cx="7772400" cy="642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just" rtl="0" hangingPunct="1">
              <a:lnSpc>
                <a:spcPct val="100000"/>
              </a:lnSpc>
              <a:spcBef>
                <a:spcPts val="0"/>
              </a:spcBef>
              <a:spcAft>
                <a:spcPts val="0"/>
              </a:spcAft>
              <a:buNone/>
              <a:tabLst/>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In spite of a flurry of activity late last year, the prediction dropped slightly – still indicating the smallest cycle in 100 years.</a:t>
            </a:r>
          </a:p>
        </p:txBody>
      </p:sp>
      <p:pic>
        <p:nvPicPr>
          <p:cNvPr id="4" name="Picture 4">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1992240" y="2371320"/>
            <a:ext cx="6095880" cy="4572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name="page2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889199" y="-360"/>
            <a:ext cx="8229600" cy="1143360"/>
          </a:xfrm>
        </p:spPr>
        <p:txBody>
          <a:bodyPr wrap="square" lIns="91440" tIns="45720" rIns="91440" bIns="45720" anchorCtr="0">
            <a:spAutoFit/>
          </a:bodyPr>
          <a:lstStyle/>
          <a:p>
            <a:pPr lvl="0"/>
            <a:r>
              <a:rPr lang="en-US" b="1">
                <a:solidFill>
                  <a:srgbClr val="FFFF00"/>
                </a:solidFill>
                <a:effectLst>
                  <a:outerShdw dist="17961" dir="2700000">
                    <a:scrgbClr r="0" g="0" b="0"/>
                  </a:outerShdw>
                </a:effectLst>
              </a:rPr>
              <a:t>2010 Compared to This Year</a:t>
            </a:r>
          </a:p>
        </p:txBody>
      </p:sp>
      <p:pic>
        <p:nvPicPr>
          <p:cNvPr id="3"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4199760" y="3108239"/>
            <a:ext cx="5861160" cy="4398120"/>
          </a:xfrm>
          <a:prstGeom prst="rect">
            <a:avLst/>
          </a:prstGeom>
          <a:noFill/>
          <a:ln>
            <a:noFill/>
          </a:ln>
        </p:spPr>
      </p:pic>
      <p:pic>
        <p:nvPicPr>
          <p:cNvPr id="4" name="Picture 5">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54720" y="914400"/>
            <a:ext cx="5852160" cy="438912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page23">
    <p:spTree>
      <p:nvGrpSpPr>
        <p:cNvPr id="1" name=""/>
        <p:cNvGrpSpPr/>
        <p:nvPr/>
      </p:nvGrpSpPr>
      <p:grpSpPr>
        <a:xfrm>
          <a:off x="0" y="0"/>
          <a:ext cx="0" cy="0"/>
          <a:chOff x="0" y="0"/>
          <a:chExt cx="0" cy="0"/>
        </a:xfrm>
      </p:grpSpPr>
      <p:sp>
        <p:nvSpPr>
          <p:cNvPr id="2" name="TextBox 1"/>
          <p:cNvSpPr txBox="1"/>
          <p:nvPr/>
        </p:nvSpPr>
        <p:spPr>
          <a:xfrm>
            <a:off x="1169280" y="274320"/>
            <a:ext cx="7658999" cy="625680"/>
          </a:xfrm>
          <a:prstGeom prst="rect">
            <a:avLst/>
          </a:prstGeom>
          <a:noFill/>
          <a:ln>
            <a:noFill/>
          </a:ln>
        </p:spPr>
        <p:txBody>
          <a:bodyPr lIns="0" tIns="0" rIns="0" bIns="0" anchor="ctr"/>
          <a:lstStyle/>
          <a:p>
            <a:pPr marL="0" marR="0" lvl="0" indent="0" algn="ctr" rtl="0" hangingPunct="0">
              <a:buNone/>
              <a:tabLst/>
              <a:defRPr sz="4400"/>
            </a:pPr>
            <a:r>
              <a:rPr lang="en-US" sz="4400" b="1" i="0" u="none" strike="noStrike" kern="1200">
                <a:ln>
                  <a:noFill/>
                </a:ln>
                <a:solidFill>
                  <a:srgbClr val="FFFF00"/>
                </a:solidFill>
                <a:effectLst>
                  <a:outerShdw dist="17961" dir="2700000">
                    <a:scrgbClr r="0" g="0" b="0"/>
                  </a:outerShdw>
                </a:effectLst>
                <a:latin typeface="Liberation Sans" pitchFamily="18"/>
                <a:ea typeface="Bitstream Vera Sans" pitchFamily="2"/>
                <a:cs typeface="Lohit Devanagari" pitchFamily="2"/>
              </a:rPr>
              <a:t>Conclusions</a:t>
            </a:r>
          </a:p>
        </p:txBody>
      </p:sp>
      <p:sp>
        <p:nvSpPr>
          <p:cNvPr id="3" name="TextBox 2"/>
          <p:cNvSpPr txBox="1"/>
          <p:nvPr/>
        </p:nvSpPr>
        <p:spPr>
          <a:xfrm>
            <a:off x="1828800" y="2108160"/>
            <a:ext cx="7304039" cy="4185719"/>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defRPr sz="1800"/>
            </a:pPr>
            <a:r>
              <a:rPr lang="en-US" sz="1800" b="0" i="0" u="none" strike="noStrike" kern="1200">
                <a:ln>
                  <a:noFill/>
                </a:ln>
                <a:latin typeface="Liberation Sans" pitchFamily="18"/>
                <a:ea typeface="Bitstream Vera Sans" pitchFamily="2"/>
                <a:cs typeface="Lohit Devanagari" pitchFamily="2"/>
              </a:rPr>
              <a:t>Through the use of observations, mathematics,mathematical tools</a:t>
            </a:r>
          </a:p>
          <a:p>
            <a:pPr marL="0" marR="0" lvl="0" indent="0" rtl="0" hangingPunct="0">
              <a:lnSpc>
                <a:spcPct val="100000"/>
              </a:lnSpc>
              <a:spcBef>
                <a:spcPts val="0"/>
              </a:spcBef>
              <a:spcAft>
                <a:spcPts val="0"/>
              </a:spcAft>
              <a:buNone/>
              <a:tabLst/>
              <a:defRPr sz="1800"/>
            </a:pPr>
            <a:r>
              <a:rPr lang="en-US" sz="1800" b="0" i="0" u="none" strike="noStrike" kern="1200">
                <a:ln>
                  <a:noFill/>
                </a:ln>
                <a:latin typeface="Liberation Sans" pitchFamily="18"/>
                <a:ea typeface="Bitstream Vera Sans" pitchFamily="2"/>
                <a:cs typeface="Lohit Devanagari" pitchFamily="2"/>
              </a:rPr>
              <a:t>(such as graphs), inference, testing, and prediction we have gathered</a:t>
            </a:r>
          </a:p>
          <a:p>
            <a:pPr marL="0" marR="0" lvl="0" indent="0" rtl="0" hangingPunct="0">
              <a:lnSpc>
                <a:spcPct val="100000"/>
              </a:lnSpc>
              <a:spcBef>
                <a:spcPts val="0"/>
              </a:spcBef>
              <a:spcAft>
                <a:spcPts val="0"/>
              </a:spcAft>
              <a:buNone/>
              <a:tabLst/>
              <a:defRPr sz="1800"/>
            </a:pPr>
            <a:r>
              <a:rPr lang="en-US" sz="1800" b="0" i="0" u="none" strike="noStrike" kern="1200">
                <a:ln>
                  <a:noFill/>
                </a:ln>
                <a:latin typeface="Liberation Sans" pitchFamily="18"/>
                <a:ea typeface="Bitstream Vera Sans" pitchFamily="2"/>
                <a:cs typeface="Lohit Devanagari" pitchFamily="2"/>
              </a:rPr>
              <a:t>evidence that there are sunspots, a solar cycle, and have begun to</a:t>
            </a:r>
          </a:p>
          <a:p>
            <a:pPr marL="0" marR="0" lvl="0" indent="0" rtl="0" hangingPunct="0">
              <a:lnSpc>
                <a:spcPct val="100000"/>
              </a:lnSpc>
              <a:spcBef>
                <a:spcPts val="0"/>
              </a:spcBef>
              <a:spcAft>
                <a:spcPts val="0"/>
              </a:spcAft>
              <a:buNone/>
              <a:tabLst/>
              <a:defRPr sz="1800"/>
            </a:pPr>
            <a:r>
              <a:rPr lang="en-US" sz="1800" b="0" i="0" u="none" strike="noStrike" kern="1200">
                <a:ln>
                  <a:noFill/>
                </a:ln>
                <a:latin typeface="Liberation Sans" pitchFamily="18"/>
                <a:ea typeface="Bitstream Vera Sans" pitchFamily="2"/>
                <a:cs typeface="Lohit Devanagari" pitchFamily="2"/>
              </a:rPr>
              <a:t>understand more about our star, the Sun.</a:t>
            </a:r>
          </a:p>
          <a:p>
            <a:pPr marL="0" marR="0" lvl="0" indent="0" rtl="0" hangingPunct="0">
              <a:lnSpc>
                <a:spcPct val="100000"/>
              </a:lnSpc>
              <a:spcBef>
                <a:spcPts val="0"/>
              </a:spcBef>
              <a:spcAft>
                <a:spcPts val="0"/>
              </a:spcAft>
              <a:buNone/>
              <a:tabLst/>
              <a:defRPr sz="1800"/>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defRPr sz="1800"/>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defRPr sz="1800"/>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defRPr sz="1800"/>
            </a:pPr>
            <a:r>
              <a:rPr lang="en-US" sz="1800" b="0" i="0" u="none" strike="noStrike" kern="1200">
                <a:ln>
                  <a:noFill/>
                </a:ln>
                <a:latin typeface="Liberation Sans" pitchFamily="18"/>
                <a:ea typeface="Bitstream Vera Sans" pitchFamily="2"/>
                <a:cs typeface="Lohit Devanagari" pitchFamily="2"/>
              </a:rPr>
              <a:t>  </a:t>
            </a:r>
          </a:p>
          <a:p>
            <a:pPr marL="0" marR="0" lvl="0" indent="0" rtl="0" hangingPunct="0">
              <a:lnSpc>
                <a:spcPct val="100000"/>
              </a:lnSpc>
              <a:spcBef>
                <a:spcPts val="0"/>
              </a:spcBef>
              <a:spcAft>
                <a:spcPts val="0"/>
              </a:spcAft>
              <a:buNone/>
              <a:tabLst/>
              <a:defRPr sz="1800"/>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defRPr sz="1800"/>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defRPr sz="1800"/>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defRPr sz="1800"/>
            </a:pPr>
            <a:r>
              <a:rPr lang="en-US" sz="1800" b="0" i="0" u="none" strike="noStrike" kern="1200">
                <a:ln>
                  <a:noFill/>
                </a:ln>
                <a:latin typeface="Liberation Sans" pitchFamily="18"/>
                <a:ea typeface="Bitstream Vera Sans" pitchFamily="2"/>
                <a:cs typeface="Lohit Devanagari" pitchFamily="2"/>
              </a:rPr>
              <a:t>We are making progress in understanding the cause of the solar cycle.</a:t>
            </a:r>
          </a:p>
          <a:p>
            <a:pPr marL="0" marR="0" lvl="0" indent="0" rtl="0" hangingPunct="0">
              <a:lnSpc>
                <a:spcPct val="100000"/>
              </a:lnSpc>
              <a:spcBef>
                <a:spcPts val="0"/>
              </a:spcBef>
              <a:spcAft>
                <a:spcPts val="0"/>
              </a:spcAft>
              <a:buNone/>
              <a:tabLst/>
              <a:defRPr sz="1800"/>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defRPr sz="1800"/>
            </a:pPr>
            <a:r>
              <a:rPr lang="en-US" sz="1800" b="0" i="0" u="none" strike="noStrike" kern="1200">
                <a:ln>
                  <a:noFill/>
                </a:ln>
                <a:latin typeface="Liberation Sans" pitchFamily="18"/>
                <a:ea typeface="Bitstream Vera Sans" pitchFamily="2"/>
                <a:cs typeface="Lohit Devanagari" pitchFamily="2"/>
              </a:rPr>
              <a:t>We expect solar cycle 24 to peak soon</a:t>
            </a:r>
          </a:p>
          <a:p>
            <a:pPr marL="0" marR="0" lvl="0" indent="0" rtl="0" hangingPunct="0">
              <a:lnSpc>
                <a:spcPct val="100000"/>
              </a:lnSpc>
              <a:spcBef>
                <a:spcPts val="0"/>
              </a:spcBef>
              <a:spcAft>
                <a:spcPts val="0"/>
              </a:spcAft>
              <a:buNone/>
              <a:tabLst/>
              <a:defRPr sz="1800"/>
            </a:pPr>
            <a:endParaRPr lang="en-US" sz="1800" b="0" i="0" u="none" strike="noStrike" kern="1200">
              <a:ln>
                <a:noFill/>
              </a:ln>
              <a:latin typeface="Liberation Sans" pitchFamily="18"/>
              <a:ea typeface="Bitstream Vera Sans" pitchFamily="2"/>
              <a:cs typeface="Lohit Devanagari" pitchFamily="2"/>
            </a:endParaRPr>
          </a:p>
          <a:p>
            <a:pPr marL="0" marR="0" lvl="0" indent="0" rtl="0" hangingPunct="0">
              <a:lnSpc>
                <a:spcPct val="100000"/>
              </a:lnSpc>
              <a:spcBef>
                <a:spcPts val="0"/>
              </a:spcBef>
              <a:spcAft>
                <a:spcPts val="0"/>
              </a:spcAft>
              <a:buNone/>
              <a:tabLst/>
              <a:defRPr sz="1800"/>
            </a:pPr>
            <a:r>
              <a:rPr lang="en-US" sz="1800" b="0" i="0" u="none" strike="noStrike" kern="1200">
                <a:ln>
                  <a:noFill/>
                </a:ln>
                <a:latin typeface="Liberation Sans" pitchFamily="18"/>
                <a:ea typeface="Bitstream Vera Sans" pitchFamily="2"/>
                <a:cs typeface="Lohit Devanagari" pitchFamily="2"/>
              </a:rPr>
              <a:t>Cycle 24 will be the smallest cycle in 100 years.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name="page24">
    <p:spTree>
      <p:nvGrpSpPr>
        <p:cNvPr id="1" name=""/>
        <p:cNvGrpSpPr/>
        <p:nvPr/>
      </p:nvGrpSpPr>
      <p:grpSpPr>
        <a:xfrm>
          <a:off x="0" y="0"/>
          <a:ext cx="0" cy="0"/>
          <a:chOff x="0" y="0"/>
          <a:chExt cx="0" cy="0"/>
        </a:xfrm>
      </p:grpSpPr>
      <p:sp>
        <p:nvSpPr>
          <p:cNvPr id="2" name="Text Box 6"/>
          <p:cNvSpPr/>
          <p:nvPr/>
        </p:nvSpPr>
        <p:spPr>
          <a:xfrm>
            <a:off x="7034760" y="381240"/>
            <a:ext cx="2386079" cy="7642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none" lIns="90000" tIns="46800" rIns="90000" bIns="46800" anchor="t" anchorCtr="0" compatLnSpc="0">
            <a:spAutoFit/>
          </a:bodyPr>
          <a:lstStyle/>
          <a:p>
            <a:pPr marL="0" marR="0" lvl="0" indent="0" rtl="0" hangingPunct="1">
              <a:lnSpc>
                <a:spcPct val="100000"/>
              </a:lnSpc>
              <a:spcBef>
                <a:spcPts val="0"/>
              </a:spcBef>
              <a:spcAft>
                <a:spcPts val="0"/>
              </a:spcAft>
              <a:buNone/>
              <a:tabLst/>
              <a:defRPr sz="1800"/>
            </a:pPr>
            <a:r>
              <a:rPr lang="en-US" sz="4400" b="1" i="0" u="none" strike="noStrike" kern="1200">
                <a:ln>
                  <a:noFill/>
                </a:ln>
                <a:solidFill>
                  <a:srgbClr val="FFFF00"/>
                </a:solidFill>
                <a:effectLst>
                  <a:outerShdw dist="17961" dir="2700000">
                    <a:scrgbClr r="0" g="0" b="0"/>
                  </a:outerShdw>
                </a:effectLst>
                <a:latin typeface="Liberation Sans" pitchFamily="18"/>
                <a:ea typeface="Bitstream Vera Sans" pitchFamily="2"/>
                <a:cs typeface="Lohit Devanagari" pitchFamily="2"/>
              </a:rPr>
              <a:t>The Sun</a:t>
            </a:r>
          </a:p>
        </p:txBody>
      </p:sp>
      <p:pic>
        <p:nvPicPr>
          <p:cNvPr id="3"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429840" y="914400"/>
            <a:ext cx="5970959" cy="5970959"/>
          </a:xfrm>
          <a:prstGeom prst="rect">
            <a:avLst/>
          </a:prstGeom>
          <a:noFill/>
          <a:ln>
            <a:noFill/>
          </a:ln>
        </p:spPr>
      </p:pic>
      <p:sp>
        <p:nvSpPr>
          <p:cNvPr id="4" name="Text Box 11"/>
          <p:cNvSpPr/>
          <p:nvPr/>
        </p:nvSpPr>
        <p:spPr>
          <a:xfrm>
            <a:off x="6627600" y="1920239"/>
            <a:ext cx="3200400" cy="45954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0">
            <a:spAutoFit/>
          </a:bodyPr>
          <a:lstStyle/>
          <a:p>
            <a:pPr marL="0" marR="0" lvl="0" indent="0" algn="ctr" rtl="0" hangingPunct="1">
              <a:lnSpc>
                <a:spcPct val="100000"/>
              </a:lnSpc>
              <a:spcBef>
                <a:spcPts val="0"/>
              </a:spcBef>
              <a:spcAft>
                <a:spcPts val="0"/>
              </a:spcAft>
              <a:buNone/>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Radius = 109 R</a:t>
            </a:r>
            <a:r>
              <a:rPr lang="en-US" sz="1800" b="1" i="0" u="none" strike="noStrike" kern="1200" baseline="-25000">
                <a:ln>
                  <a:noFill/>
                </a:ln>
                <a:solidFill>
                  <a:srgbClr val="FFFFFF"/>
                </a:solidFill>
                <a:effectLst>
                  <a:outerShdw dist="17961" dir="2700000">
                    <a:scrgbClr r="0" g="0" b="0"/>
                  </a:outerShdw>
                </a:effectLst>
                <a:latin typeface="Liberation Sans" pitchFamily="18"/>
                <a:ea typeface="Arial" pitchFamily="2"/>
                <a:cs typeface="Arial" pitchFamily="2"/>
              </a:rPr>
              <a:t>Earth</a:t>
            </a:r>
          </a:p>
          <a:p>
            <a:pPr marL="0" marR="0" lvl="0" indent="0" algn="ctr" rtl="0" hangingPunct="1">
              <a:lnSpc>
                <a:spcPct val="100000"/>
              </a:lnSpc>
              <a:spcBef>
                <a:spcPts val="0"/>
              </a:spcBef>
              <a:spcAft>
                <a:spcPts val="0"/>
              </a:spcAft>
              <a:buNone/>
              <a:tabLst/>
              <a:defRPr sz="1800"/>
            </a:pPr>
            <a:r>
              <a:rPr lang="en-US" sz="1800" b="1" i="0" u="none" strike="noStrike" kern="1200" baseline="-250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 </a:t>
            </a:r>
          </a:p>
          <a:p>
            <a:pPr marL="0" marR="0" lvl="0" indent="0" algn="ctr" rtl="0" hangingPunct="1">
              <a:lnSpc>
                <a:spcPct val="100000"/>
              </a:lnSpc>
              <a:spcBef>
                <a:spcPts val="0"/>
              </a:spcBef>
              <a:spcAft>
                <a:spcPts val="0"/>
              </a:spcAft>
              <a:buNone/>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Mass = 333,000 M</a:t>
            </a:r>
            <a:r>
              <a:rPr lang="en-US" sz="1800" b="1" i="0" u="none" strike="noStrike" kern="1200" baseline="-250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Earth</a:t>
            </a:r>
          </a:p>
          <a:p>
            <a:pPr marL="0" marR="0" lvl="0" indent="0" algn="ctr" rtl="0" hangingPunct="1">
              <a:lnSpc>
                <a:spcPct val="100000"/>
              </a:lnSpc>
              <a:spcBef>
                <a:spcPts val="0"/>
              </a:spcBef>
              <a:spcAft>
                <a:spcPts val="0"/>
              </a:spcAft>
              <a:buNone/>
              <a:tabLst/>
              <a:defRPr sz="1800"/>
            </a:pPr>
            <a:r>
              <a:rPr lang="en-US" sz="1800" b="1" i="0" u="none" strike="noStrike" kern="1200" baseline="300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 </a:t>
            </a:r>
          </a:p>
          <a:p>
            <a:pPr marL="0" marR="0" lvl="0" indent="0" algn="ctr" rtl="0" hangingPunct="1">
              <a:lnSpc>
                <a:spcPct val="100000"/>
              </a:lnSpc>
              <a:spcBef>
                <a:spcPts val="0"/>
              </a:spcBef>
              <a:spcAft>
                <a:spcPts val="0"/>
              </a:spcAft>
              <a:buNone/>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Bitstream Vera Sans" pitchFamily="2"/>
                <a:cs typeface="Lohit Devanagari" pitchFamily="2"/>
              </a:rPr>
              <a:t>Surface Temp = 9,930 </a:t>
            </a:r>
            <a:r>
              <a:rPr lang="zh-CN"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°F</a:t>
            </a:r>
          </a:p>
          <a:p>
            <a:pPr marL="0" marR="0" lvl="0" indent="0" algn="ctr" rtl="0" hangingPunct="1">
              <a:lnSpc>
                <a:spcPct val="100000"/>
              </a:lnSpc>
              <a:spcBef>
                <a:spcPts val="0"/>
              </a:spcBef>
              <a:spcAft>
                <a:spcPts val="0"/>
              </a:spcAft>
              <a:buNone/>
              <a:tabLst/>
              <a:defRPr sz="1800"/>
            </a:pPr>
            <a:endPar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endParaRPr>
          </a:p>
          <a:p>
            <a:pPr marL="0" marR="0" lvl="0" indent="0" algn="ctr" rtl="0" hangingPunct="1">
              <a:lnSpc>
                <a:spcPct val="100000"/>
              </a:lnSpc>
              <a:spcBef>
                <a:spcPts val="0"/>
              </a:spcBef>
              <a:spcAft>
                <a:spcPts val="0"/>
              </a:spcAft>
              <a:buNone/>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Surface Density = Air/5000</a:t>
            </a:r>
          </a:p>
          <a:p>
            <a:pPr marL="0" marR="0" lvl="0" indent="0" algn="ctr" rtl="0" hangingPunct="1">
              <a:lnSpc>
                <a:spcPct val="100000"/>
              </a:lnSpc>
              <a:spcBef>
                <a:spcPts val="0"/>
              </a:spcBef>
              <a:spcAft>
                <a:spcPts val="0"/>
              </a:spcAft>
              <a:buNone/>
              <a:tabLst/>
              <a:defRPr sz="1800"/>
            </a:pPr>
            <a:endPar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endParaRPr>
          </a:p>
          <a:p>
            <a:pPr marL="0" marR="0" lvl="0" indent="0" algn="ctr" rtl="0" hangingPunct="1">
              <a:lnSpc>
                <a:spcPct val="100000"/>
              </a:lnSpc>
              <a:spcBef>
                <a:spcPts val="0"/>
              </a:spcBef>
              <a:spcAft>
                <a:spcPts val="0"/>
              </a:spcAft>
              <a:buNone/>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Core Temp = 28 million  </a:t>
            </a:r>
            <a:r>
              <a:rPr lang="zh-CN"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°F</a:t>
            </a:r>
          </a:p>
          <a:p>
            <a:pPr marL="0" marR="0" lvl="0" indent="0" algn="ctr" rtl="0" hangingPunct="1">
              <a:lnSpc>
                <a:spcPct val="100000"/>
              </a:lnSpc>
              <a:spcBef>
                <a:spcPts val="0"/>
              </a:spcBef>
              <a:spcAft>
                <a:spcPts val="0"/>
              </a:spcAft>
              <a:buNone/>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  </a:t>
            </a:r>
          </a:p>
          <a:p>
            <a:pPr marL="0" marR="0" lvl="0" indent="0" algn="ctr" rtl="0" hangingPunct="1">
              <a:lnSpc>
                <a:spcPct val="100000"/>
              </a:lnSpc>
              <a:spcBef>
                <a:spcPts val="0"/>
              </a:spcBef>
              <a:spcAft>
                <a:spcPts val="0"/>
              </a:spcAft>
              <a:buNone/>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Core Density = Gold × 8</a:t>
            </a:r>
          </a:p>
          <a:p>
            <a:pPr marL="0" marR="0" lvl="0" indent="0" algn="ctr" rtl="0" hangingPunct="1">
              <a:lnSpc>
                <a:spcPct val="100000"/>
              </a:lnSpc>
              <a:spcBef>
                <a:spcPts val="0"/>
              </a:spcBef>
              <a:spcAft>
                <a:spcPts val="0"/>
              </a:spcAft>
              <a:buNone/>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 </a:t>
            </a:r>
          </a:p>
          <a:p>
            <a:pPr marL="0" marR="0" lvl="0" indent="0" algn="ctr" rtl="0" hangingPunct="1">
              <a:lnSpc>
                <a:spcPct val="100000"/>
              </a:lnSpc>
              <a:spcBef>
                <a:spcPts val="0"/>
              </a:spcBef>
              <a:spcAft>
                <a:spcPts val="0"/>
              </a:spcAft>
              <a:buNone/>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Composition: 70% H</a:t>
            </a:r>
          </a:p>
          <a:p>
            <a:pPr marL="0" marR="0" lvl="0" indent="0" algn="ct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	            28 % He</a:t>
            </a:r>
          </a:p>
          <a:p>
            <a:pPr marL="0" marR="0" lvl="0" indent="0" algn="ctr" rtl="0" hangingPunct="1">
              <a:lnSpc>
                <a:spcPct val="100000"/>
              </a:lnSpc>
              <a:spcBef>
                <a:spcPts val="0"/>
              </a:spcBef>
              <a:spcAft>
                <a:spcPts val="0"/>
              </a:spcAft>
              <a:buNone/>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sz="1800"/>
            </a:pPr>
            <a:r>
              <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rPr>
              <a:t>	        2% (C, N, O…)</a:t>
            </a:r>
          </a:p>
          <a:p>
            <a:pPr marL="0" marR="0" lvl="0" indent="0" rtl="0" hangingPunct="1">
              <a:lnSpc>
                <a:spcPct val="100000"/>
              </a:lnSpc>
              <a:spcBef>
                <a:spcPts val="0"/>
              </a:spcBef>
              <a:spcAft>
                <a:spcPts val="0"/>
              </a:spcAft>
              <a:buNone/>
              <a:tabLst/>
              <a:defRPr sz="1800"/>
            </a:pPr>
            <a:endParaRPr lang="en-US" sz="1800" b="1" i="0" u="none" strike="noStrike" kern="1200">
              <a:ln>
                <a:noFill/>
              </a:ln>
              <a:solidFill>
                <a:srgbClr val="FFFFFF"/>
              </a:solidFill>
              <a:effectLst>
                <a:outerShdw dist="17961" dir="2700000">
                  <a:scrgbClr r="0" g="0" b="0"/>
                </a:outerShdw>
              </a:effectLst>
              <a:latin typeface="Liberation Sans" pitchFamily="18"/>
              <a:ea typeface="Times New Roman" pitchFamily="18"/>
              <a:cs typeface="Times New Roman" pitchFamily="1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Defaul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TotalTime>
  <Words>1048</Words>
  <Application>Microsoft Office PowerPoint</Application>
  <PresentationFormat>Widescreen</PresentationFormat>
  <Paragraphs>136</Paragraphs>
  <Slides>24</Slides>
  <Notes>24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Bitstream Vera Sans</vt:lpstr>
      <vt:lpstr>Calibri</vt:lpstr>
      <vt:lpstr>DejaVu Sans</vt:lpstr>
      <vt:lpstr>Liberation Sans</vt:lpstr>
      <vt:lpstr>Liberation Serif</vt:lpstr>
      <vt:lpstr>Lohit Devanagari</vt:lpstr>
      <vt:lpstr>Times New Roman</vt:lpstr>
      <vt:lpstr>Default</vt:lpstr>
      <vt:lpstr>PowerPoint Presentation</vt:lpstr>
      <vt:lpstr>The Sun and Solar Activity</vt:lpstr>
      <vt:lpstr>Sunspots</vt:lpstr>
      <vt:lpstr>Sunspot Structure</vt:lpstr>
      <vt:lpstr>The Solar Cycle</vt:lpstr>
      <vt:lpstr>Sunspot Cycle Discovery</vt:lpstr>
      <vt:lpstr>23 Full Cycles</vt:lpstr>
      <vt:lpstr>Sunspot Latitudes</vt:lpstr>
      <vt:lpstr> Hale’s Magnetic Polarity Law</vt:lpstr>
      <vt:lpstr>Active Region Tilt- Joy’s Law</vt:lpstr>
      <vt:lpstr>Three Solar Cycles in 3D</vt:lpstr>
      <vt:lpstr>Polar Field Reversals</vt:lpstr>
      <vt:lpstr>Effects of the Sunspot Cycle</vt:lpstr>
      <vt:lpstr>Explosive Events</vt:lpstr>
      <vt:lpstr>CME Impact on Earth</vt:lpstr>
      <vt:lpstr>PowerPoint Presentation</vt:lpstr>
      <vt:lpstr>Solar Cycle Predictions</vt:lpstr>
      <vt:lpstr>The Deep Solar Minimum Following Cycle 23</vt:lpstr>
      <vt:lpstr>Four Years Ago</vt:lpstr>
      <vt:lpstr>Three Years Ago</vt:lpstr>
      <vt:lpstr>Last Year</vt:lpstr>
      <vt:lpstr>2010 Compared to This Year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Mitzi Adams</dc:creator>
  <cp:lastModifiedBy>Adams, Mitzi L. (MSFC-ST13)</cp:lastModifiedBy>
  <cp:revision>16</cp:revision>
  <dcterms:created xsi:type="dcterms:W3CDTF">2013-08-01T11:17:00Z</dcterms:created>
  <dcterms:modified xsi:type="dcterms:W3CDTF">2020-10-19T18:10:13Z</dcterms:modified>
</cp:coreProperties>
</file>