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949" r:id="rId3"/>
    <p:sldId id="950" r:id="rId4"/>
    <p:sldId id="257" r:id="rId5"/>
    <p:sldId id="955" r:id="rId6"/>
    <p:sldId id="962" r:id="rId7"/>
    <p:sldId id="952" r:id="rId8"/>
    <p:sldId id="961" r:id="rId9"/>
    <p:sldId id="258" r:id="rId10"/>
    <p:sldId id="259" r:id="rId11"/>
    <p:sldId id="964" r:id="rId12"/>
    <p:sldId id="963" r:id="rId13"/>
    <p:sldId id="269" r:id="rId14"/>
    <p:sldId id="956" r:id="rId15"/>
    <p:sldId id="951" r:id="rId16"/>
    <p:sldId id="959" r:id="rId17"/>
    <p:sldId id="960" r:id="rId18"/>
    <p:sldId id="957" r:id="rId19"/>
    <p:sldId id="95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FBE85-EF7E-5C47-AE21-D32226E0F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8935-05A0-ED46-A23D-DD94C6E45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6491D-27B9-FB4D-99BB-65F0CB74F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49106-FD04-B54A-BF63-C1D9A920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7D23-ABE4-A74C-AD17-2928B282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774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5F80-0C31-354C-A608-27C7DC738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EDF07-1BC1-354F-AC86-2205C4D02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98161-D096-764B-B2CC-34E54E22F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41987-7754-554A-9A30-F259661C2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2B609-D4E8-9E4C-A769-9A6ECC87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57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CFD2C-AFD2-7D4A-8D2A-31EB28F99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BD3AA5-0F23-F144-88C7-398F9666A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CC1F5-3AB6-CD41-89B0-AED13443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8D6AE-B4BF-B548-8030-AB66C4C8A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6E3C4-1D8B-B44D-9A8C-61297507C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49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47423-C7A3-B749-8172-3B2E83B2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3B74C-D2E7-0041-959E-B373756C14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EC735-A99E-C34D-9243-6DADA925F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7FB1E-B657-6D48-8C05-87C5E854B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17692-B8CC-E84D-A824-3F5AF151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17345B-81A0-024F-A70A-E2BD45F1F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26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B3FA3-AF7B-414E-B2BF-EE350B15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BFE67-EC0E-B44C-A915-4AF7CB8DF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A87C5B-648A-4A4C-9442-88C01DD3B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E1AB5-805F-CE48-9810-BAC3BCBBC7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75287F-8E6F-8341-AA30-84A7C8CE94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5F4C0D-2159-2648-A95B-73913C6D3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2918F2-1394-4C48-8DB4-5987DEA6C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05AF66-852A-B24E-B6DB-2783F2BFE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5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360E2-6DE9-A646-BB9C-89049E23C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F8648A-6BDA-2844-9B7E-B1AB9559D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6F157C-2E2E-E04A-9BF9-4EDCE3FEA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2A72D-B83C-1248-B5B9-95D660A09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17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426BFA-7886-094E-B7A0-EC94EB966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1C81FB-E95A-144F-8728-6DE741692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37B61-B8E1-C647-B162-1E3C95B1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837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8E117-0740-DF40-8EE3-AB084621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9C27F-E546-754C-9507-1E76688B8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D8417-DED4-004F-B17A-2076076F8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1CCC1-98D0-2847-834A-2C2762A65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769936-3140-0648-B4A9-D814A398F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6CD7CB-C304-4945-9545-D146FE24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00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24CF-14DE-DF42-8CF8-ECCE340F1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817D21-D324-854B-88F1-0E424948F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47E58-95F6-FD44-A4CC-6793887DB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C580D-DC59-7B45-8156-84E60BE1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1615A-E9E4-384E-9C1A-EC0687241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A3645E-F176-304E-B803-97B1BCCC7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461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1B31B-A2A8-0A44-82CB-F705645BA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87777-27AF-C64D-900C-2D7F1422C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4DFF2-4E37-3B4E-839F-642276AAA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30E25-A3F1-574E-B7C1-B0C988AC7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49005-2E33-7540-A5FC-1910DE76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22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C69BB-D143-B949-8BE2-82C6538511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D43242-1EB7-A544-B139-02119A075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7A321-72EC-9443-A937-207982C5C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16022-A3E4-2B4E-BDE0-F9ED1F0A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E829-EB48-BC4C-A41B-75DF927E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98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700E4-AD76-BF4B-9977-91F4D4C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F1AF1-608F-6F4E-8CAE-2968E49BB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05D51-CDB4-404C-84BF-43E489EF1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B7A8F-6DB3-A442-9C77-2A54174595CC}" type="datetimeFigureOut">
              <a:rPr lang="en-US" smtClean="0"/>
              <a:t>10/21/20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A6A15-D89F-E142-8561-BA90DF1BDF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68663-0BA5-224A-A105-21572F63DF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00F74-2E0D-C948-B331-84D0F0845E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204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lpdaac.usgs.gov/products/mod44wv006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B58DEA-8D42-BD4F-A8C0-0E2A012C90C8}"/>
              </a:ext>
            </a:extLst>
          </p:cNvPr>
          <p:cNvSpPr txBox="1"/>
          <p:nvPr/>
        </p:nvSpPr>
        <p:spPr>
          <a:xfrm>
            <a:off x="241933" y="1201337"/>
            <a:ext cx="96542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Advanced Microwave Precipitation Radiometer (AMPR)</a:t>
            </a:r>
          </a:p>
          <a:p>
            <a:endParaRPr lang="en-US" sz="3600" b="1" dirty="0"/>
          </a:p>
          <a:p>
            <a:r>
              <a:rPr lang="en-US" sz="3600" b="1" dirty="0"/>
              <a:t>CAMP</a:t>
            </a:r>
            <a:r>
              <a:rPr lang="en-US" sz="3600" b="1" baseline="30000" dirty="0"/>
              <a:t>2</a:t>
            </a:r>
            <a:r>
              <a:rPr lang="en-US" sz="3600" b="1" dirty="0"/>
              <a:t>Ex Science Team Meeting</a:t>
            </a:r>
          </a:p>
          <a:p>
            <a:endParaRPr lang="en-US" sz="3600" b="1" dirty="0"/>
          </a:p>
          <a:p>
            <a:r>
              <a:rPr lang="en-US" sz="3600" b="1" dirty="0"/>
              <a:t>Corey Amiot and Timothy Lang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3C489E-3451-8648-A8A0-534A0AF7FC1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31" y="184067"/>
            <a:ext cx="5943600" cy="1017270"/>
          </a:xfrm>
          <a:prstGeom prst="rect">
            <a:avLst/>
          </a:prstGeom>
          <a:noFill/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F8679DF5-EE49-AD42-B0D9-593E3D683F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9458" y="121660"/>
            <a:ext cx="2524711" cy="1718864"/>
          </a:xfrm>
          <a:prstGeom prst="rect">
            <a:avLst/>
          </a:prstGeom>
        </p:spPr>
      </p:pic>
      <p:pic>
        <p:nvPicPr>
          <p:cNvPr id="9" name="Picture 22">
            <a:extLst>
              <a:ext uri="{FF2B5EF4-FFF2-40B4-BE49-F238E27FC236}">
                <a16:creationId xmlns:a16="http://schemas.microsoft.com/office/drawing/2014/main" id="{D8AF0F61-BF06-5F4D-93B5-86E8A699E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9285" y="5216315"/>
            <a:ext cx="1491925" cy="129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Corey Amiot\Desktop\UAH_primar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10" y="5216315"/>
            <a:ext cx="2433592" cy="12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493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mpr_chan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" t="3247" r="5900" b="19863"/>
          <a:stretch/>
        </p:blipFill>
        <p:spPr>
          <a:xfrm>
            <a:off x="4010067" y="4486440"/>
            <a:ext cx="3355384" cy="22694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30240" y="972514"/>
            <a:ext cx="6947663" cy="3870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en-US" b="1" u="sng" dirty="0">
                <a:solidFill>
                  <a:srgbClr val="000000"/>
                </a:solidFill>
                <a:cs typeface="Arial" panose="020B0604020202020204" pitchFamily="34" charset="0"/>
              </a:rPr>
              <a:t>Instrument name / PI: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300"/>
              </a:spcAft>
              <a:defRPr/>
            </a:pP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AMPR</a:t>
            </a: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 (Advanced Microwave Precipitation Radiometer) </a:t>
            </a:r>
          </a:p>
          <a:p>
            <a:pPr>
              <a:spcAft>
                <a:spcPts val="300"/>
              </a:spcAft>
              <a:defRPr/>
            </a:pP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Timothy Lang, NASA MSFC</a:t>
            </a:r>
          </a:p>
          <a:p>
            <a:pPr>
              <a:spcAft>
                <a:spcPts val="300"/>
              </a:spcAft>
              <a:defRPr/>
            </a:pPr>
            <a:endParaRPr lang="en-US" sz="2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defRPr/>
            </a:pPr>
            <a:r>
              <a:rPr lang="en-US" b="1" u="sng" dirty="0">
                <a:solidFill>
                  <a:srgbClr val="000000"/>
                </a:solidFill>
                <a:cs typeface="Arial" panose="020B0604020202020204" pitchFamily="34" charset="0"/>
              </a:rPr>
              <a:t>Instrument Description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Passive microwave radiometer – Retrieve surface emission, cloud liquid water, precipitation rate, water vapor, etc.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Cross-track scanning or nadir staring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Four frequencies - 10.7, 19.35, 37.1, 85.5 GHz, with 2 variable polarization channels apiece (Channel A: V -&gt; H and Channel B: H -&gt; V)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Science topics: </a:t>
            </a:r>
            <a:r>
              <a:rPr lang="en-US" dirty="0"/>
              <a:t>Aerosol impacts on precipitation, cloud physics, and cloud structure; Aerosol impacts on cold pool strength</a:t>
            </a:r>
          </a:p>
          <a:p>
            <a:pPr marL="174625" indent="-174625"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 descr="IMG_20120627_070944.jpg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2" r="5137"/>
          <a:stretch/>
        </p:blipFill>
        <p:spPr>
          <a:xfrm>
            <a:off x="1669511" y="1030313"/>
            <a:ext cx="2351596" cy="2057246"/>
          </a:xfrm>
          <a:prstGeom prst="rect">
            <a:avLst/>
          </a:prstGeom>
        </p:spPr>
      </p:pic>
      <p:pic>
        <p:nvPicPr>
          <p:cNvPr id="9" name="Picture 8" descr="DSC_014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066" y="3230933"/>
            <a:ext cx="2372653" cy="15714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9512" y="58165"/>
            <a:ext cx="4976281" cy="869197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b="9947"/>
          <a:stretch/>
        </p:blipFill>
        <p:spPr>
          <a:xfrm>
            <a:off x="7365451" y="4545265"/>
            <a:ext cx="3031818" cy="208896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60066" y="4909432"/>
            <a:ext cx="2372653" cy="1792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/>
            </a:pPr>
            <a:r>
              <a:rPr lang="en-US" u="sng" dirty="0">
                <a:solidFill>
                  <a:srgbClr val="000000"/>
                </a:solidFill>
                <a:latin typeface="Helvetica"/>
                <a:cs typeface="Arial" pitchFamily="34" charset="0"/>
              </a:rPr>
              <a:t>Left</a:t>
            </a:r>
            <a:r>
              <a:rPr lang="en-US" dirty="0">
                <a:solidFill>
                  <a:srgbClr val="000000"/>
                </a:solidFill>
                <a:latin typeface="Helvetica"/>
                <a:cs typeface="Arial" pitchFamily="34" charset="0"/>
              </a:rPr>
              <a:t>: Strip chart time series of T</a:t>
            </a:r>
            <a:r>
              <a:rPr lang="en-US" baseline="-25000" dirty="0">
                <a:solidFill>
                  <a:srgbClr val="000000"/>
                </a:solidFill>
                <a:latin typeface="Helvetica"/>
                <a:cs typeface="Arial" pitchFamily="34" charset="0"/>
              </a:rPr>
              <a:t>B</a:t>
            </a:r>
            <a:r>
              <a:rPr lang="en-US" dirty="0">
                <a:solidFill>
                  <a:srgbClr val="000000"/>
                </a:solidFill>
                <a:latin typeface="Helvetica"/>
                <a:cs typeface="Arial" pitchFamily="34" charset="0"/>
              </a:rPr>
              <a:t> from 5/23/14 IPHEx flight.</a:t>
            </a:r>
          </a:p>
          <a:p>
            <a:pPr>
              <a:spcAft>
                <a:spcPts val="300"/>
              </a:spcAft>
              <a:defRPr/>
            </a:pPr>
            <a:r>
              <a:rPr lang="en-US" u="sng" dirty="0">
                <a:solidFill>
                  <a:srgbClr val="000000"/>
                </a:solidFill>
                <a:latin typeface="Helvetica"/>
                <a:cs typeface="Arial" pitchFamily="34" charset="0"/>
              </a:rPr>
              <a:t>Right</a:t>
            </a:r>
            <a:r>
              <a:rPr lang="en-US" dirty="0">
                <a:solidFill>
                  <a:srgbClr val="000000"/>
                </a:solidFill>
                <a:latin typeface="Helvetica"/>
                <a:cs typeface="Arial" pitchFamily="34" charset="0"/>
              </a:rPr>
              <a:t>: 10 GHz (A) T</a:t>
            </a:r>
            <a:r>
              <a:rPr lang="en-US" baseline="-25000" dirty="0">
                <a:solidFill>
                  <a:srgbClr val="000000"/>
                </a:solidFill>
                <a:latin typeface="Helvetica"/>
                <a:cs typeface="Arial" pitchFamily="34" charset="0"/>
              </a:rPr>
              <a:t>B</a:t>
            </a:r>
            <a:r>
              <a:rPr lang="en-US" dirty="0">
                <a:solidFill>
                  <a:srgbClr val="000000"/>
                </a:solidFill>
                <a:latin typeface="Helvetica"/>
                <a:cs typeface="Arial" pitchFamily="34" charset="0"/>
              </a:rPr>
              <a:t> for every TCSP (2005) flight.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78006" y="261930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Arial" charset="0"/>
                <a:ea typeface="Arial" charset="0"/>
                <a:cs typeface="Arial" charset="0"/>
              </a:rPr>
              <a:t>CAMP</a:t>
            </a:r>
            <a:r>
              <a:rPr lang="en-US" baseline="30000" dirty="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Ex Cloud Physics</a:t>
            </a:r>
          </a:p>
        </p:txBody>
      </p:sp>
    </p:spTree>
    <p:extLst>
      <p:ext uri="{BB962C8B-B14F-4D97-AF65-F5344CB8AC3E}">
        <p14:creationId xmlns:p14="http://schemas.microsoft.com/office/powerpoint/2010/main" val="395188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CBF83D-8776-2D4F-8CEB-10DCFFD27BEB}"/>
              </a:ext>
            </a:extLst>
          </p:cNvPr>
          <p:cNvSpPr txBox="1"/>
          <p:nvPr/>
        </p:nvSpPr>
        <p:spPr>
          <a:xfrm>
            <a:off x="474678" y="1355733"/>
            <a:ext cx="855370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AMPR Data Processing Progress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AMPR operated on 18 of the 19 CAMP</a:t>
            </a:r>
            <a:r>
              <a:rPr lang="en-US" sz="2000" baseline="30000" dirty="0"/>
              <a:t>2</a:t>
            </a:r>
            <a:r>
              <a:rPr lang="en-US" sz="2000" dirty="0"/>
              <a:t>Ex science flights (missed SF #1 on 8/24)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Gathered ~140 hours of science data at a variety of aircraft altitudes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R0 initial calibrated data delivered (CF-compliant, self-describing netCDF4)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Mixed-pol TBs as well as deconvolved H and V polarizations at 10, 19, 37, and 85 GHz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Initial retrievals of wind speed, atmospheric water vapor, and cloud liquid water over the ocean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Deconvolution/retrievals best during level flight legs at altitude (~10+ kft)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Nadir staring – times identified; only mixed-pol TBs available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Data during maneuvers, spirals, and low-altitude legs are not calibrated in R0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Includes detailed README document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9AAD85-CF3A-C649-BA46-B15DD29569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60" t="50147" r="49247" b="12571"/>
          <a:stretch/>
        </p:blipFill>
        <p:spPr>
          <a:xfrm>
            <a:off x="8555715" y="377687"/>
            <a:ext cx="3486103" cy="3051313"/>
          </a:xfrm>
          <a:prstGeom prst="rect">
            <a:avLst/>
          </a:prstGeom>
        </p:spPr>
      </p:pic>
      <p:pic>
        <p:nvPicPr>
          <p:cNvPr id="5" name="Picture 4" descr="https://weather.msfc.nasa.gov/ampr/images/banner.jpg">
            <a:extLst>
              <a:ext uri="{FF2B5EF4-FFF2-40B4-BE49-F238E27FC236}">
                <a16:creationId xmlns:a16="http://schemas.microsoft.com/office/drawing/2014/main" id="{F008B0E2-FC70-AC40-8832-FE50A8C38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79" y="289476"/>
            <a:ext cx="5622122" cy="96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036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E865B0-10D0-294A-AF66-361C75915F85}"/>
              </a:ext>
            </a:extLst>
          </p:cNvPr>
          <p:cNvSpPr txBox="1"/>
          <p:nvPr/>
        </p:nvSpPr>
        <p:spPr>
          <a:xfrm>
            <a:off x="599091" y="228868"/>
            <a:ext cx="3078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AMPR Data Quality Control</a:t>
            </a:r>
          </a:p>
        </p:txBody>
      </p:sp>
      <p:pic>
        <p:nvPicPr>
          <p:cNvPr id="3" name="Picture 2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97ED5110-7679-DF45-B3F4-19A9F7DEC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851" y="796156"/>
            <a:ext cx="5469471" cy="4448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picture containing implement, stationary, pencil&#10;&#10;Description automatically generated">
            <a:extLst>
              <a:ext uri="{FF2B5EF4-FFF2-40B4-BE49-F238E27FC236}">
                <a16:creationId xmlns:a16="http://schemas.microsoft.com/office/drawing/2014/main" id="{16AC38B5-F353-824B-8D6D-ACCAEC795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7920"/>
            <a:ext cx="6295851" cy="48649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4D4431-2E52-F046-B31C-E1566AFD8784}"/>
              </a:ext>
            </a:extLst>
          </p:cNvPr>
          <p:cNvSpPr txBox="1"/>
          <p:nvPr/>
        </p:nvSpPr>
        <p:spPr>
          <a:xfrm>
            <a:off x="3147925" y="5260120"/>
            <a:ext cx="68093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Rule of Thumb for Highest Quality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QC incidence angle =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Pixel FOV &lt; 0.1  or pixel FOV &gt; 0.9 (i.e., mostly land or mostly water)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QC flag value &lt;=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Allow for exceptions!</a:t>
            </a:r>
          </a:p>
        </p:txBody>
      </p:sp>
    </p:spTree>
    <p:extLst>
      <p:ext uri="{BB962C8B-B14F-4D97-AF65-F5344CB8AC3E}">
        <p14:creationId xmlns:p14="http://schemas.microsoft.com/office/powerpoint/2010/main" val="1755309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6FE4C2-1580-5240-A58B-C905D2D9EB7F}"/>
              </a:ext>
            </a:extLst>
          </p:cNvPr>
          <p:cNvSpPr txBox="1"/>
          <p:nvPr/>
        </p:nvSpPr>
        <p:spPr>
          <a:xfrm>
            <a:off x="350579" y="181957"/>
            <a:ext cx="480289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Nadir Staring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AMPR normally samples a pixel every 50 ms, completes 50-pixel scan in 2.5 seconds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During nadir staring, made mirror stare downward and sampled the nadir pixel every 50 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Performed multiple times per flight, during select cloud overflights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coupled with APR-3, provide ultra-high-resolution microphysical retrievals along a nadir curtain in clouds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Nadir staring flag provided in files (NadirFlag)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F37401-52AC-B345-9151-66FEC389A3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2640" y="274320"/>
            <a:ext cx="2148781" cy="14630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17C042-8286-E047-9514-6471C6F6F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757" y="1971041"/>
            <a:ext cx="7062439" cy="370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25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6872748" cy="89965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High-Altitude, Level-Flight (HALF) Flags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9652"/>
            <a:ext cx="6872748" cy="5825613"/>
          </a:xfrm>
        </p:spPr>
        <p:txBody>
          <a:bodyPr>
            <a:normAutofit fontScale="92500"/>
          </a:bodyPr>
          <a:lstStyle/>
          <a:p>
            <a:r>
              <a:rPr lang="en-US" dirty="0"/>
              <a:t>AMPR data &amp; retrievals are of highest quality at sufficiently high altitude (i.e., above 3 km or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US" dirty="0"/>
              <a:t>10 kft) and when P-3 pitch/roll angle is near 0°</a:t>
            </a:r>
          </a:p>
          <a:p>
            <a:r>
              <a:rPr lang="en-US" dirty="0"/>
              <a:t>Applied HALF flags to flight segments where: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/>
              <a:t>P-3 GPS altitude ≥ 3,000 m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/>
              <a:t>P-3 pitch </a:t>
            </a:r>
            <a:r>
              <a:rPr lang="en-US" u="sng" dirty="0"/>
              <a:t>and</a:t>
            </a:r>
            <a:r>
              <a:rPr lang="en-US" dirty="0"/>
              <a:t> roll angles &lt; 2° for R1 dataset (stricter 1° threshold used for R0 dataset)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/>
              <a:t>Land fraction in AMPR’s nadir pixel &lt; 1%</a:t>
            </a:r>
          </a:p>
          <a:p>
            <a:r>
              <a:rPr lang="en-US" dirty="0"/>
              <a:t>Exceptions allowed for: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/>
              <a:t>Brief aircraft maneuvers (e.g., turbulence or P-3 heading adjustment lasting &lt;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US" dirty="0"/>
              <a:t>25 AMPR scans)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/>
              <a:t>Altitude &lt; 3,000 m if P-3 was flying over clouds (added for R1 dataset; not considered in R0)</a:t>
            </a:r>
          </a:p>
          <a:p>
            <a:r>
              <a:rPr lang="en-US" dirty="0"/>
              <a:t>T</a:t>
            </a:r>
            <a:r>
              <a:rPr lang="en-US" baseline="-25000" dirty="0"/>
              <a:t>B</a:t>
            </a:r>
            <a:r>
              <a:rPr lang="en-US" dirty="0"/>
              <a:t> corrections and geophysical retrievals only performed where HALF flag = 1 for each flight</a:t>
            </a:r>
          </a:p>
        </p:txBody>
      </p:sp>
      <p:pic>
        <p:nvPicPr>
          <p:cNvPr id="1026" name="Picture 2" descr="C:\Users\Corey Amiot\Desktop\CAMP2Ex_R2\AVAPS_analyses\AMPR_CAMP2Ex_20190925_6000-8000_Tb_H-pol_interpolated_slope_HALFexam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98" y="-1"/>
            <a:ext cx="5477802" cy="592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8176437" y="180753"/>
            <a:ext cx="0" cy="54438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317126" y="180753"/>
            <a:ext cx="0" cy="54438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14198" y="5928852"/>
            <a:ext cx="5477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20190925 example</a:t>
            </a:r>
            <a:r>
              <a:rPr lang="en-US" dirty="0"/>
              <a:t>: T</a:t>
            </a:r>
            <a:r>
              <a:rPr lang="en-US" baseline="-25000" dirty="0"/>
              <a:t>B</a:t>
            </a:r>
            <a:r>
              <a:rPr lang="en-US" dirty="0"/>
              <a:t> corrected (uncorrected) outside (between) the two black lines, based on HALF flags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76438" y="100548"/>
            <a:ext cx="2140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UNCORRECTED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0730" y="100547"/>
            <a:ext cx="1234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CORRECTED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17126" y="100548"/>
            <a:ext cx="12346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CORRECTED</a:t>
            </a:r>
          </a:p>
        </p:txBody>
      </p:sp>
    </p:spTree>
    <p:extLst>
      <p:ext uri="{BB962C8B-B14F-4D97-AF65-F5344CB8AC3E}">
        <p14:creationId xmlns:p14="http://schemas.microsoft.com/office/powerpoint/2010/main" val="1176674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" y="1"/>
            <a:ext cx="5909922" cy="82590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Retrieval Validations using AVAPS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825910"/>
            <a:ext cx="6076335" cy="3451122"/>
          </a:xfrm>
        </p:spPr>
        <p:txBody>
          <a:bodyPr/>
          <a:lstStyle/>
          <a:p>
            <a:r>
              <a:rPr lang="en-US" dirty="0"/>
              <a:t>144 AVAPS dropsondes analyzed between 20190904 and 20191005</a:t>
            </a:r>
          </a:p>
          <a:p>
            <a:r>
              <a:rPr lang="en-US" dirty="0"/>
              <a:t>Masked AMPR data where: 1) HALF conditions not met, 2) in nadir-stare mode, 3) scan position &lt; 10 or &gt; 39, and/or 4) retrieved CLW &gt; 0.15 mm</a:t>
            </a:r>
          </a:p>
          <a:p>
            <a:r>
              <a:rPr lang="en-US" dirty="0"/>
              <a:t>Calculated AVAPS WV and WS using same equations as Amiot et al. (2020):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864" y="5919281"/>
                <a:ext cx="2441448" cy="428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WS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= 0.8 </m:t>
                      </m:r>
                      <m:r>
                        <m:rPr>
                          <m:nor/>
                        </m:rPr>
                        <a:rPr lang="en-US" b="0" i="0" smtClean="0">
                          <a:latin typeface="Times New Roman" panose="02020603050405020304" pitchFamily="18" charset="0"/>
                          <a:ea typeface="Cambria Math"/>
                          <a:cs typeface="Times New Roman" panose="02020603050405020304" pitchFamily="18" charset="0"/>
                        </a:rPr>
                        <m:t>∙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WS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0, 500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" y="5919281"/>
                <a:ext cx="2441448" cy="428002"/>
              </a:xfrm>
              <a:prstGeom prst="rect">
                <a:avLst/>
              </a:prstGeom>
              <a:blipFill rotWithShape="1">
                <a:blip r:embed="rId2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3239" y="6347283"/>
                <a:ext cx="8721676" cy="509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WS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sub>
                      </m:sSub>
                      <m:r>
                        <m:rPr>
                          <m:nor/>
                        </m:rPr>
                        <a:rPr lang="en-US" b="0" i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= 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WS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0, 150</m:t>
                              </m:r>
                            </m:sub>
                          </m:sSub>
                        </m:e>
                      </m:acc>
                      <m:r>
                        <m:rPr>
                          <m:nor/>
                        </m:rPr>
                        <a:rPr lang="en-US" b="0" i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0" smtClean="0">
                          <a:latin typeface="Times New Roman" panose="02020603050405020304" pitchFamily="18" charset="0"/>
                          <a:ea typeface="Cambria Math"/>
                          <a:cs typeface="Times New Roman" panose="02020603050405020304" pitchFamily="18" charset="0"/>
                        </a:rPr>
                        <m:t>∙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Times New Roman" panose="020206030504050203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1.0314 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Times New Roman" panose="02020603050405020304" pitchFamily="18" charset="0"/>
                              <a:ea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4.071 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 10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−3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2.465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 10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i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5.445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 10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i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Times New Roman" panose="02020603050405020304" pitchFamily="18" charset="0"/>
                                  <a:ea typeface="Cambria Math"/>
                                  <a:cs typeface="Times New Roman" panose="02020603050405020304" pitchFamily="18" charset="0"/>
                                </a:rPr>
                                <m:t>8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9" y="6347283"/>
                <a:ext cx="8721676" cy="509691"/>
              </a:xfrm>
              <a:prstGeom prst="rect">
                <a:avLst/>
              </a:prstGeom>
              <a:blipFill rotWithShape="1">
                <a:blip r:embed="rId3"/>
                <a:stretch>
                  <a:fillRect b="-5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616341" y="5948616"/>
            <a:ext cx="6301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If wind data below 500 m AGL (left) or below 150 m AGL (below):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117262" y="6035040"/>
                <a:ext cx="2922639" cy="7963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WS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40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en-US" sz="1400" dirty="0"/>
                  <a:t> = 10-m wind speed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400">
                                <a:latin typeface="Times New Roman" panose="020206030504050203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  <m:t>WS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1400">
                                <a:latin typeface="Times New Roman" panose="020206030504050203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  <m:t>0, </m:t>
                            </m:r>
                            <m:r>
                              <a:rPr lang="en-US" sz="1400" b="0" i="1" smtClean="0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𝑋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1400" dirty="0"/>
                  <a:t> = mean wind from 0-x m AGL</a:t>
                </a:r>
              </a:p>
              <a:p>
                <a:r>
                  <a:rPr lang="en-US" sz="1400" dirty="0"/>
                  <a:t>z = mean height AGL for wind data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7262" y="6035040"/>
                <a:ext cx="2922639" cy="796372"/>
              </a:xfrm>
              <a:prstGeom prst="rect">
                <a:avLst/>
              </a:prstGeom>
              <a:blipFill rotWithShape="1">
                <a:blip r:embed="rId4"/>
                <a:stretch>
                  <a:fillRect l="-416" b="-601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3239" y="4315968"/>
                <a:ext cx="5973096" cy="5869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WV</m:t>
                    </m:r>
                    <m:r>
                      <m:rPr>
                        <m:nor/>
                      </m:rPr>
                      <a:rPr lang="en-US" b="0" i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= 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b="0" i="0" smtClean="0">
                            <a:latin typeface="Times New Roman" panose="020206030504050203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ρ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Times New Roman" panose="020206030504050203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g</m:t>
                        </m:r>
                      </m:den>
                    </m:f>
                    <m:nary>
                      <m:nary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p</m:t>
                            </m:r>
                          </m:e>
                        </m:d>
                        <m:r>
                          <m:rPr>
                            <m:nor/>
                          </m:rPr>
                          <a:rPr lang="en-US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dp</m:t>
                        </m:r>
                      </m:e>
                    </m:nary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≈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i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i="0" smtClean="0">
                            <a:latin typeface="Times New Roman" panose="020206030504050203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ρ</m:t>
                        </m:r>
                        <m:r>
                          <m:rPr>
                            <m:nor/>
                          </m:rPr>
                          <a:rPr lang="en-US" i="0" smtClean="0">
                            <a:latin typeface="Times New Roman" panose="020206030504050203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g</m:t>
                        </m:r>
                      </m:den>
                    </m:f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type m:val="skw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  <m:t>r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b="0" i="0" smtClean="0">
                                        <a:latin typeface="Times New Roman" panose="02020603050405020304" pitchFamily="18" charset="0"/>
                                        <a:ea typeface="Cambria Math"/>
                                        <a:cs typeface="Times New Roman" panose="020206030504050203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  <m:t> +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  <m:t>r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b="0" i="0" smtClean="0">
                                        <a:latin typeface="Times New Roman" panose="02020603050405020304" pitchFamily="18" charset="0"/>
                                        <a:ea typeface="Cambria Math"/>
                                        <a:cs typeface="Times New Roman" panose="02020603050405020304" pitchFamily="18" charset="0"/>
                                      </a:rPr>
                                      <m:t>p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b="0" i="0" smtClean="0">
                            <a:latin typeface="Times New Roman" panose="020206030504050203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Times New Roman" panose="02020603050405020304" pitchFamily="18" charset="0"/>
                            <a:ea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Times New Roman" panose="02020603050405020304" pitchFamily="18" charset="0"/>
                                <a:ea typeface="Cambria Math"/>
                                <a:cs typeface="Times New Roman" panose="020206030504050203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39" y="4315968"/>
                <a:ext cx="5973096" cy="58695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94967" y="4980746"/>
            <a:ext cx="5324167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WV = total precipitable water	p</a:t>
            </a:r>
            <a:r>
              <a:rPr lang="en-US" sz="1400" baseline="-25000" dirty="0"/>
              <a:t>1</a:t>
            </a:r>
            <a:r>
              <a:rPr lang="en-US" sz="1400" dirty="0"/>
              <a:t> = pressure at lower altitude</a:t>
            </a:r>
          </a:p>
          <a:p>
            <a:r>
              <a:rPr lang="el-GR" sz="1400" dirty="0">
                <a:ea typeface="Cambria Math"/>
              </a:rPr>
              <a:t>ρ</a:t>
            </a:r>
            <a:r>
              <a:rPr lang="en-US" sz="1400" dirty="0">
                <a:ea typeface="Cambria Math"/>
              </a:rPr>
              <a:t> = density of liquid water	p</a:t>
            </a:r>
            <a:r>
              <a:rPr lang="en-US" sz="1400" baseline="-25000" dirty="0">
                <a:ea typeface="Cambria Math"/>
              </a:rPr>
              <a:t>2</a:t>
            </a:r>
            <a:r>
              <a:rPr lang="en-US" sz="1400" dirty="0">
                <a:ea typeface="Cambria Math"/>
              </a:rPr>
              <a:t> = pressure at higher altitude</a:t>
            </a:r>
          </a:p>
          <a:p>
            <a:r>
              <a:rPr lang="en-US" sz="1400" dirty="0">
                <a:ea typeface="Cambria Math"/>
              </a:rPr>
              <a:t>g = gravitational acceleration	r = mixing ratio</a:t>
            </a:r>
            <a:endParaRPr lang="en-US" sz="1400" dirty="0"/>
          </a:p>
        </p:txBody>
      </p:sp>
      <p:pic>
        <p:nvPicPr>
          <p:cNvPr id="1026" name="Picture 2" descr="C:\Users\Corey Amiot\Desktop\CAMP2Ex_R2\AVAPS_analyses\AMPR_CAMP2Ex_20190925_6000-8000_retrievals_interpolated_slope_HALFexampl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2977" y="3631"/>
            <a:ext cx="5609023" cy="591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09923" y="641244"/>
            <a:ext cx="67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CLW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09922" y="2044489"/>
            <a:ext cx="67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WV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09921" y="3509496"/>
            <a:ext cx="67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WS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" y="5852160"/>
            <a:ext cx="658297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073198" y="91440"/>
            <a:ext cx="0" cy="5486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0246713" y="91440"/>
            <a:ext cx="0" cy="5486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918290" y="36576"/>
            <a:ext cx="1190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CORRECTED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6714" y="36576"/>
            <a:ext cx="1229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CORRECTED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3198" y="36576"/>
            <a:ext cx="2173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UNCORRECTED</a:t>
            </a:r>
          </a:p>
        </p:txBody>
      </p:sp>
    </p:spTree>
    <p:extLst>
      <p:ext uri="{BB962C8B-B14F-4D97-AF65-F5344CB8AC3E}">
        <p14:creationId xmlns:p14="http://schemas.microsoft.com/office/powerpoint/2010/main" val="1944662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"/>
            <a:ext cx="6563032" cy="82590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AMPR-AVAPS – WV &amp; 10-m WS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825910"/>
            <a:ext cx="6445045" cy="497020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WV (top; blue) and WS (bottom; red)</a:t>
            </a:r>
          </a:p>
          <a:p>
            <a:r>
              <a:rPr lang="en-US" dirty="0"/>
              <a:t>WV differences in CAMP</a:t>
            </a:r>
            <a:r>
              <a:rPr lang="en-US" baseline="30000" dirty="0"/>
              <a:t>2</a:t>
            </a:r>
            <a:r>
              <a:rPr lang="en-US" dirty="0"/>
              <a:t>Ex higher than OLYMPEX/RADEX (Midlatitude winter)</a:t>
            </a:r>
          </a:p>
          <a:p>
            <a:pPr lvl="1"/>
            <a:r>
              <a:rPr lang="en-US" dirty="0"/>
              <a:t>Need to examine WV error as a function of percent, given the higher water vapor in the summertime Tropics</a:t>
            </a:r>
          </a:p>
          <a:p>
            <a:r>
              <a:rPr lang="en-US" dirty="0"/>
              <a:t>Most WS differences less than 2 m s</a:t>
            </a:r>
            <a:r>
              <a:rPr lang="en-US" baseline="30000" dirty="0"/>
              <a:t>-1</a:t>
            </a:r>
            <a:r>
              <a:rPr lang="en-US" dirty="0"/>
              <a:t> target uncertainty and similar to differences from OLYMPEX/RADEX</a:t>
            </a:r>
          </a:p>
          <a:p>
            <a:r>
              <a:rPr lang="en-US" dirty="0"/>
              <a:t>Ongoing analysis; updated results soon</a:t>
            </a:r>
          </a:p>
          <a:p>
            <a:r>
              <a:rPr lang="en-US" dirty="0"/>
              <a:t>Will compare CLW with University of Utah’s combined radar-radiometer cloud retrievals</a:t>
            </a:r>
          </a:p>
        </p:txBody>
      </p:sp>
      <p:pic>
        <p:nvPicPr>
          <p:cNvPr id="2050" name="Picture 2" descr="C:\Users\Corey Amiot\Desktop\CAMP2Ex_R2\AVAPS_analyses\AMPR-AVAPS_CAMP2Ex_Masked_WV_Differenc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032" y="0"/>
            <a:ext cx="5628968" cy="332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orey Amiot\Desktop\CAMP2Ex_R2\AVAPS_analyses\AMPR-AVAPS_CAMP2Ex_Masked_WS_Differenc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680" y="3413240"/>
            <a:ext cx="5629320" cy="332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6193" y="5904696"/>
            <a:ext cx="5471651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Overall Mean AMPR-AVAPS Differences:</a:t>
            </a:r>
          </a:p>
          <a:p>
            <a:pPr algn="ctr"/>
            <a:r>
              <a:rPr lang="en-US" sz="2400" b="1" dirty="0"/>
              <a:t>WV: 3.84 mm           WS: 1.81 m s</a:t>
            </a:r>
            <a:r>
              <a:rPr lang="en-US" sz="2400" b="1" baseline="30000" dirty="0"/>
              <a:t>-1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11419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07606A-A644-C44D-9844-043E983D369F}"/>
              </a:ext>
            </a:extLst>
          </p:cNvPr>
          <p:cNvSpPr txBox="1"/>
          <p:nvPr/>
        </p:nvSpPr>
        <p:spPr>
          <a:xfrm>
            <a:off x="396348" y="1015602"/>
            <a:ext cx="7104992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Proposed AMPR Ocean Wind Speed Product</a:t>
            </a:r>
          </a:p>
          <a:p>
            <a:endParaRPr lang="en-US" dirty="0"/>
          </a:p>
          <a:p>
            <a:r>
              <a:rPr lang="en-US" u="sng" dirty="0"/>
              <a:t>Assumptions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Geolocated ocean wind speed (wind_speed_near_surface) already provided in every AMPR L2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Empirically derived retrieval algorithm based on long-term heritage (e.g., Meissner papers,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Limited additional utility to just pulling this variable out and providing standalone as separate file per flight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u="sng" dirty="0"/>
              <a:t>Proposal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standalone ocean wind product once current validation against AVAPS is complete and wind speed retrievals are updated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single file that includes all flights (i.e., datetime, lat, lon, ocean wind speed)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Pre-filtered for data quality (e.g., QC, level flight, etc. already accounted for)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smoothing may be done if required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01340" y="5036259"/>
            <a:ext cx="4255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Example retrievals from OLYMPEX/RADEX – 24 Nov 2015 (Amiot et al. 2020)</a:t>
            </a:r>
          </a:p>
        </p:txBody>
      </p:sp>
      <p:pic>
        <p:nvPicPr>
          <p:cNvPr id="1026" name="Picture 2" descr="C:\Users\Corey Amiot\Desktop\AMPR_20151124_3-panel_MSFC_plus_roll_labe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340" y="1393851"/>
            <a:ext cx="4255230" cy="364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1" y="1561086"/>
            <a:ext cx="359674" cy="239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42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008E97-F7A5-F54A-BDFD-95B4FBCCC0EA}"/>
              </a:ext>
            </a:extLst>
          </p:cNvPr>
          <p:cNvSpPr txBox="1"/>
          <p:nvPr/>
        </p:nvSpPr>
        <p:spPr>
          <a:xfrm>
            <a:off x="751490" y="1397876"/>
            <a:ext cx="1068902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Summary</a:t>
            </a:r>
            <a:endParaRPr lang="en-US" b="1" dirty="0"/>
          </a:p>
          <a:p>
            <a:endParaRPr lang="en-US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AMPR R0 data delivered; includes detailed README, calibrated H/V TBs, unvalidated geophysical retrievals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Updated R1 dataset to be delivered this fall, will include improved flagging and validated geophysical retrievals (particularly WV &amp; WS)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Standalone AMPR ocean wind speed dataset will be delivered with R1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University of Utah producing separate combined radar/radiometer microphysical retrieval dataset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93A05D-781C-E346-A6C6-FDA93B78910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90" y="247129"/>
            <a:ext cx="5943600" cy="10172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7320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6091084" cy="109138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Future/Dissertation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1380"/>
            <a:ext cx="6154992" cy="5766619"/>
          </a:xfrm>
        </p:spPr>
        <p:txBody>
          <a:bodyPr>
            <a:normAutofit/>
          </a:bodyPr>
          <a:lstStyle/>
          <a:p>
            <a:r>
              <a:rPr lang="en-US" dirty="0"/>
              <a:t>Examine variations in storm properties under different aerosol conditions</a:t>
            </a:r>
          </a:p>
          <a:p>
            <a:pPr lvl="1"/>
            <a:r>
              <a:rPr lang="en-US" dirty="0"/>
              <a:t>Longevity, ice and liquid hydrometeor particle size distributions, peak height, etc.</a:t>
            </a:r>
          </a:p>
          <a:p>
            <a:pPr lvl="1"/>
            <a:r>
              <a:rPr lang="en-US" dirty="0"/>
              <a:t>Single-cell and multicell storms</a:t>
            </a:r>
          </a:p>
          <a:p>
            <a:r>
              <a:rPr lang="en-US" dirty="0"/>
              <a:t>Multiple remote-sensing instruments, cloud probes, and dropsondes</a:t>
            </a:r>
          </a:p>
          <a:p>
            <a:pPr lvl="1"/>
            <a:r>
              <a:rPr lang="en-US" dirty="0"/>
              <a:t>AMPR, APR-3, HSRL2</a:t>
            </a:r>
          </a:p>
          <a:p>
            <a:pPr lvl="1"/>
            <a:r>
              <a:rPr lang="en-US" dirty="0"/>
              <a:t>Possible modeling work</a:t>
            </a:r>
          </a:p>
          <a:p>
            <a:r>
              <a:rPr lang="en-US" dirty="0"/>
              <a:t>Particular interest in multicell storm characteristics, including gust front magnitude and differences in updraft-downdraft cycle observations over time</a:t>
            </a:r>
          </a:p>
          <a:p>
            <a:pPr lvl="1"/>
            <a:r>
              <a:rPr lang="en-US" dirty="0"/>
              <a:t>Multicell storm example shown on right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 rotWithShape="1">
          <a:blip r:embed="rId2"/>
          <a:srcRect l="13333" t="16362" r="18070" b="9123"/>
          <a:stretch/>
        </p:blipFill>
        <p:spPr bwMode="auto">
          <a:xfrm>
            <a:off x="6154989" y="870154"/>
            <a:ext cx="6037008" cy="4144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86944" y="5132437"/>
            <a:ext cx="5973099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u="sng" dirty="0"/>
              <a:t>Figure source</a:t>
            </a:r>
            <a:r>
              <a:rPr lang="en-US" sz="1200" dirty="0"/>
              <a:t>: Browning, K. A., and Coauthors, 1976: Structure of an Evolving Hailstorm Part V: Synthesis and Implications for Hail Growth and Hail Suppression. </a:t>
            </a:r>
            <a:r>
              <a:rPr lang="en-US" sz="1200" i="1" dirty="0"/>
              <a:t>Mon. </a:t>
            </a:r>
            <a:r>
              <a:rPr lang="en-US" sz="1200" i="1" dirty="0" err="1"/>
              <a:t>Wea</a:t>
            </a:r>
            <a:r>
              <a:rPr lang="en-US" sz="1200" i="1" dirty="0"/>
              <a:t>. Rev.</a:t>
            </a:r>
            <a:r>
              <a:rPr lang="en-US" sz="1200" dirty="0"/>
              <a:t>, </a:t>
            </a:r>
            <a:r>
              <a:rPr lang="en-US" sz="1200" b="1" dirty="0"/>
              <a:t>104</a:t>
            </a:r>
            <a:r>
              <a:rPr lang="en-US" sz="1200" dirty="0"/>
              <a:t>, 603 – 610, https://doi.org/10.1175/1520-0493(1976)104&lt;0603:SOAEHP&gt;2.0.CO;2.</a:t>
            </a:r>
          </a:p>
        </p:txBody>
      </p:sp>
    </p:spTree>
    <p:extLst>
      <p:ext uri="{BB962C8B-B14F-4D97-AF65-F5344CB8AC3E}">
        <p14:creationId xmlns:p14="http://schemas.microsoft.com/office/powerpoint/2010/main" val="1421749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1815127"/>
          </a:xfrm>
        </p:spPr>
        <p:txBody>
          <a:bodyPr/>
          <a:lstStyle/>
          <a:p>
            <a:pPr algn="ctr"/>
            <a:r>
              <a:rPr lang="en-US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754411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A81AD05D-8793-8346-9B08-97D2F32B0D41}"/>
              </a:ext>
            </a:extLst>
          </p:cNvPr>
          <p:cNvGraphicFramePr>
            <a:graphicFrameLocks/>
          </p:cNvGraphicFramePr>
          <p:nvPr/>
        </p:nvGraphicFramePr>
        <p:xfrm>
          <a:off x="672115" y="4615535"/>
          <a:ext cx="6928443" cy="2173266"/>
        </p:xfrm>
        <a:graphic>
          <a:graphicData uri="http://schemas.openxmlformats.org/drawingml/2006/table">
            <a:tbl>
              <a:tblPr/>
              <a:tblGrid>
                <a:gridCol w="2979230">
                  <a:extLst>
                    <a:ext uri="{9D8B030D-6E8A-4147-A177-3AD203B41FA5}">
                      <a16:colId xmlns:a16="http://schemas.microsoft.com/office/drawing/2014/main" val="2504940898"/>
                    </a:ext>
                  </a:extLst>
                </a:gridCol>
                <a:gridCol w="969982">
                  <a:extLst>
                    <a:ext uri="{9D8B030D-6E8A-4147-A177-3AD203B41FA5}">
                      <a16:colId xmlns:a16="http://schemas.microsoft.com/office/drawing/2014/main" val="3703635846"/>
                    </a:ext>
                  </a:extLst>
                </a:gridCol>
                <a:gridCol w="969982">
                  <a:extLst>
                    <a:ext uri="{9D8B030D-6E8A-4147-A177-3AD203B41FA5}">
                      <a16:colId xmlns:a16="http://schemas.microsoft.com/office/drawing/2014/main" val="1027562459"/>
                    </a:ext>
                  </a:extLst>
                </a:gridCol>
                <a:gridCol w="1108551">
                  <a:extLst>
                    <a:ext uri="{9D8B030D-6E8A-4147-A177-3AD203B41FA5}">
                      <a16:colId xmlns:a16="http://schemas.microsoft.com/office/drawing/2014/main" val="1743137189"/>
                    </a:ext>
                  </a:extLst>
                </a:gridCol>
                <a:gridCol w="900698">
                  <a:extLst>
                    <a:ext uri="{9D8B030D-6E8A-4147-A177-3AD203B41FA5}">
                      <a16:colId xmlns:a16="http://schemas.microsoft.com/office/drawing/2014/main" val="1924226970"/>
                    </a:ext>
                  </a:extLst>
                </a:gridCol>
              </a:tblGrid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Channel Center Frequency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85.5GHz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37.1GHz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19.35GHz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10.7GHz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672694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Polarization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A/B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A/B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A/B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A/B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0967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Pre Detection Bandwidth (MHz)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338597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Integration Time (ms)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053947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Horn Type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SSM/I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SSM/I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SSM/I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GTRI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77371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Lens Diameter (inches)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5.3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9.7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43314"/>
                  </a:ext>
                </a:extLst>
              </a:tr>
              <a:tr h="2414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Beam width (degrees)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4.2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246911"/>
                  </a:ext>
                </a:extLst>
              </a:tr>
              <a:tr h="48294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Footprint (km) [@20 km ER-2 alt. 500kts]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24167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B17BF-E294-AB48-B70F-4731A9C56C9D}"/>
              </a:ext>
            </a:extLst>
          </p:cNvPr>
          <p:cNvSpPr txBox="1"/>
          <p:nvPr/>
        </p:nvSpPr>
        <p:spPr>
          <a:xfrm>
            <a:off x="6873995" y="306950"/>
            <a:ext cx="1181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NASA ER-2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C3F50E-A7D0-1C46-A8A7-4B26BC268A6A}"/>
              </a:ext>
            </a:extLst>
          </p:cNvPr>
          <p:cNvGrpSpPr>
            <a:grpSpLocks noChangeAspect="1"/>
          </p:cNvGrpSpPr>
          <p:nvPr/>
        </p:nvGrpSpPr>
        <p:grpSpPr>
          <a:xfrm>
            <a:off x="465738" y="1320178"/>
            <a:ext cx="4746881" cy="3228430"/>
            <a:chOff x="121914" y="647420"/>
            <a:chExt cx="5601314" cy="380954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16F159A-BAC1-B542-A761-98E3F6F50096}"/>
                </a:ext>
              </a:extLst>
            </p:cNvPr>
            <p:cNvGrpSpPr/>
            <p:nvPr/>
          </p:nvGrpSpPr>
          <p:grpSpPr>
            <a:xfrm>
              <a:off x="174174" y="752575"/>
              <a:ext cx="5549054" cy="3704388"/>
              <a:chOff x="174174" y="752575"/>
              <a:chExt cx="5549054" cy="370438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EB96845-990F-BC4E-B249-C315ACD70F82}"/>
                  </a:ext>
                </a:extLst>
              </p:cNvPr>
              <p:cNvGrpSpPr/>
              <p:nvPr/>
            </p:nvGrpSpPr>
            <p:grpSpPr>
              <a:xfrm>
                <a:off x="174174" y="752575"/>
                <a:ext cx="5549054" cy="3704388"/>
                <a:chOff x="174174" y="595819"/>
                <a:chExt cx="5549054" cy="3704388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A71B56D5-B2D0-814E-8F35-A90EF67507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747" t="16278" r="24031" b="20270"/>
                <a:stretch/>
              </p:blipFill>
              <p:spPr>
                <a:xfrm flipH="1">
                  <a:off x="174174" y="655876"/>
                  <a:ext cx="3737042" cy="3610351"/>
                </a:xfrm>
                <a:prstGeom prst="rect">
                  <a:avLst/>
                </a:prstGeom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4FEC0DF0-8125-954C-84F5-D79DAB36B9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761" t="7968" r="4853" b="7714"/>
                <a:stretch/>
              </p:blipFill>
              <p:spPr>
                <a:xfrm rot="5400000">
                  <a:off x="3925734" y="357810"/>
                  <a:ext cx="1537203" cy="2013221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78EB0AD-55F4-CE46-98EF-C33AD8D4C127}"/>
                    </a:ext>
                  </a:extLst>
                </p:cNvPr>
                <p:cNvSpPr txBox="1"/>
                <p:nvPr/>
              </p:nvSpPr>
              <p:spPr>
                <a:xfrm>
                  <a:off x="3955782" y="2146929"/>
                  <a:ext cx="12570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SSMI MFFH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ED39018-52A0-3E4D-A55F-549D0E2978B0}"/>
                    </a:ext>
                  </a:extLst>
                </p:cNvPr>
                <p:cNvSpPr txBox="1"/>
                <p:nvPr/>
              </p:nvSpPr>
              <p:spPr>
                <a:xfrm>
                  <a:off x="3580944" y="3900714"/>
                  <a:ext cx="2142284" cy="3994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/>
                    <a:t>GTRI 10.7 GHz horn</a:t>
                  </a:r>
                </a:p>
              </p:txBody>
            </p: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3F6D3F22-CF35-DF4D-B753-BCECF399B8DC}"/>
                    </a:ext>
                  </a:extLst>
                </p:cNvPr>
                <p:cNvCxnSpPr>
                  <a:endCxn id="17" idx="2"/>
                </p:cNvCxnSpPr>
                <p:nvPr/>
              </p:nvCxnSpPr>
              <p:spPr>
                <a:xfrm>
                  <a:off x="2934443" y="2988262"/>
                  <a:ext cx="846951" cy="26601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8C9ADD61-5F24-0743-9B6A-BB514302DE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903" t="11939" r="26489" b="41873"/>
                <a:stretch/>
              </p:blipFill>
              <p:spPr>
                <a:xfrm rot="5400000">
                  <a:off x="3985924" y="2325638"/>
                  <a:ext cx="1448224" cy="1857285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24C44BCF-348B-9F4A-9FC8-9EE609E1BAC1}"/>
                    </a:ext>
                  </a:extLst>
                </p:cNvPr>
                <p:cNvCxnSpPr/>
                <p:nvPr/>
              </p:nvCxnSpPr>
              <p:spPr>
                <a:xfrm flipV="1">
                  <a:off x="2888418" y="1758182"/>
                  <a:ext cx="1067363" cy="57148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AFAFA05E-C945-D643-A452-BACA8AC4173F}"/>
                  </a:ext>
                </a:extLst>
              </p:cNvPr>
              <p:cNvCxnSpPr/>
              <p:nvPr/>
            </p:nvCxnSpPr>
            <p:spPr>
              <a:xfrm>
                <a:off x="1955608" y="3587931"/>
                <a:ext cx="98323" cy="43315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73E476-5E92-494E-B06B-58D991763746}"/>
                  </a:ext>
                </a:extLst>
              </p:cNvPr>
              <p:cNvSpPr txBox="1"/>
              <p:nvPr/>
            </p:nvSpPr>
            <p:spPr>
              <a:xfrm>
                <a:off x="1534969" y="4021088"/>
                <a:ext cx="16500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Mirror reflector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330667-0246-664E-9DEA-982F5EC7F73B}"/>
                </a:ext>
              </a:extLst>
            </p:cNvPr>
            <p:cNvSpPr/>
            <p:nvPr/>
          </p:nvSpPr>
          <p:spPr>
            <a:xfrm>
              <a:off x="121914" y="647420"/>
              <a:ext cx="5579032" cy="379563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BE2F9FE-6808-C94A-B9F2-6C4ED8BED370}"/>
              </a:ext>
            </a:extLst>
          </p:cNvPr>
          <p:cNvGrpSpPr>
            <a:grpSpLocks noChangeAspect="1"/>
          </p:cNvGrpSpPr>
          <p:nvPr/>
        </p:nvGrpSpPr>
        <p:grpSpPr>
          <a:xfrm>
            <a:off x="5385062" y="1320177"/>
            <a:ext cx="3130288" cy="3191189"/>
            <a:chOff x="5075865" y="2495033"/>
            <a:chExt cx="3439485" cy="35064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19A71DA-25B4-6741-A483-3D5CC00D994E}"/>
                </a:ext>
              </a:extLst>
            </p:cNvPr>
            <p:cNvGrpSpPr/>
            <p:nvPr/>
          </p:nvGrpSpPr>
          <p:grpSpPr>
            <a:xfrm>
              <a:off x="5075865" y="2495033"/>
              <a:ext cx="3439485" cy="3506402"/>
              <a:chOff x="5692904" y="199665"/>
              <a:chExt cx="3439485" cy="3506402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E692031-BDF4-CF49-9797-2D661AB2C851}"/>
                  </a:ext>
                </a:extLst>
              </p:cNvPr>
              <p:cNvGrpSpPr/>
              <p:nvPr/>
            </p:nvGrpSpPr>
            <p:grpSpPr>
              <a:xfrm>
                <a:off x="5692904" y="222781"/>
                <a:ext cx="3413912" cy="3483285"/>
                <a:chOff x="5692904" y="222781"/>
                <a:chExt cx="3413912" cy="3483285"/>
              </a:xfrm>
            </p:grpSpPr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72EF950C-8C42-7B48-9A73-78A25ED805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700951" y="1450233"/>
                  <a:ext cx="3405865" cy="2255833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35F042A3-F6B2-634F-9F43-6A0F9357A0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091" t="34797" r="3430" b="20325"/>
                <a:stretch/>
              </p:blipFill>
              <p:spPr>
                <a:xfrm>
                  <a:off x="5692904" y="222781"/>
                  <a:ext cx="3413912" cy="1201192"/>
                </a:xfrm>
                <a:prstGeom prst="rect">
                  <a:avLst/>
                </a:prstGeom>
              </p:spPr>
            </p:pic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51C8D4C6-C7CB-DD45-A994-61280CAB6930}"/>
                    </a:ext>
                  </a:extLst>
                </p:cNvPr>
                <p:cNvCxnSpPr/>
                <p:nvPr/>
              </p:nvCxnSpPr>
              <p:spPr>
                <a:xfrm flipV="1">
                  <a:off x="7598942" y="1072478"/>
                  <a:ext cx="360692" cy="916738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0A47096-DAD2-1A4E-BD7D-1884C03DCBD7}"/>
                  </a:ext>
                </a:extLst>
              </p:cNvPr>
              <p:cNvSpPr/>
              <p:nvPr/>
            </p:nvSpPr>
            <p:spPr>
              <a:xfrm>
                <a:off x="5700951" y="199665"/>
                <a:ext cx="3431438" cy="350640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C249CFD-7AB2-E74C-96E7-4958C962F396}"/>
                </a:ext>
              </a:extLst>
            </p:cNvPr>
            <p:cNvSpPr txBox="1"/>
            <p:nvPr/>
          </p:nvSpPr>
          <p:spPr>
            <a:xfrm>
              <a:off x="6245113" y="2573666"/>
              <a:ext cx="1181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NASA ER-2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A96F565-B70D-504C-93F2-90AA0BA4576B}"/>
              </a:ext>
            </a:extLst>
          </p:cNvPr>
          <p:cNvSpPr txBox="1"/>
          <p:nvPr/>
        </p:nvSpPr>
        <p:spPr>
          <a:xfrm>
            <a:off x="8515351" y="1576943"/>
            <a:ext cx="3621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Four frequencies: 10.7, 19.35, 37.1, &amp; 85.5 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Sensitive to cloud liquid water (CLW), water vapor (WV), wind speed over ocean (WS), precipitation</a:t>
            </a:r>
          </a:p>
        </p:txBody>
      </p:sp>
      <p:pic>
        <p:nvPicPr>
          <p:cNvPr id="28" name="Picture 4" descr="https://weather.msfc.nasa.gov/ampr/images/banner.jpg">
            <a:extLst>
              <a:ext uri="{FF2B5EF4-FFF2-40B4-BE49-F238E27FC236}">
                <a16:creationId xmlns:a16="http://schemas.microsoft.com/office/drawing/2014/main" id="{BD5C437D-6816-0649-8602-2AF889BF7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349" y="91440"/>
            <a:ext cx="6689301" cy="114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F789C1B-2C9C-A044-B841-19394551185D}"/>
              </a:ext>
            </a:extLst>
          </p:cNvPr>
          <p:cNvSpPr txBox="1"/>
          <p:nvPr/>
        </p:nvSpPr>
        <p:spPr>
          <a:xfrm>
            <a:off x="8055665" y="4692592"/>
            <a:ext cx="38853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Feed horn polarization basis (A/B) rotates with respect to the scene polarization basis (V/H) as a function of scan angle.</a:t>
            </a:r>
          </a:p>
        </p:txBody>
      </p:sp>
    </p:spTree>
    <p:extLst>
      <p:ext uri="{BB962C8B-B14F-4D97-AF65-F5344CB8AC3E}">
        <p14:creationId xmlns:p14="http://schemas.microsoft.com/office/powerpoint/2010/main" val="598642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939A09-FE89-4B46-A033-29433E1A1F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725" r="66349" b="24637"/>
          <a:stretch/>
        </p:blipFill>
        <p:spPr>
          <a:xfrm>
            <a:off x="5820840" y="3973065"/>
            <a:ext cx="6020581" cy="26902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25CF31-EE9A-5548-ACBD-930A29E84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21" y="317500"/>
            <a:ext cx="4148667" cy="3111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11A3AE-B9FE-8045-80FE-E1DE615D41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2640" y="274320"/>
            <a:ext cx="2148781" cy="1463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A3DC51-452B-D64F-85CF-0DD46A073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19" y="3429000"/>
            <a:ext cx="5041900" cy="330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9AD08D-6168-C443-B45A-96DF4BA6E6F0}"/>
              </a:ext>
            </a:extLst>
          </p:cNvPr>
          <p:cNvSpPr txBox="1"/>
          <p:nvPr/>
        </p:nvSpPr>
        <p:spPr>
          <a:xfrm>
            <a:off x="4828658" y="317500"/>
            <a:ext cx="50419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New Custom Multifrequency Radome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Built and tested for flight by ProSensing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Sky tests determined transmissivity as function of scan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Coupled with new filters for APR-3 Ka-band, initial data quality vastly improved from ORACLES 2016 deployment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100656-143A-2340-99CB-C539AF61F22C}"/>
              </a:ext>
            </a:extLst>
          </p:cNvPr>
          <p:cNvSpPr/>
          <p:nvPr/>
        </p:nvSpPr>
        <p:spPr>
          <a:xfrm>
            <a:off x="8686800" y="3877732"/>
            <a:ext cx="406400" cy="146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22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1AF99F-26AB-8542-8F7B-9195835C2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82" y="229638"/>
            <a:ext cx="5118978" cy="63987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68F999-255F-9D43-B3BE-4EB32701A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460" y="3814513"/>
            <a:ext cx="5118978" cy="28138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DFA74A-E1D9-F94F-B1E9-1E20C431D5CE}"/>
              </a:ext>
            </a:extLst>
          </p:cNvPr>
          <p:cNvSpPr txBox="1"/>
          <p:nvPr/>
        </p:nvSpPr>
        <p:spPr>
          <a:xfrm>
            <a:off x="5602013" y="588579"/>
            <a:ext cx="5747856" cy="261610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AMPR Data Format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Level 2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Self-describing netCDF4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Compliant with CF-1.6 data conventions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One file per flight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Geolocated, UTC timestamped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Uses corrected P-3 MetNav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Includes QC and other flags relevant to data quality/use </a:t>
            </a:r>
          </a:p>
        </p:txBody>
      </p:sp>
    </p:spTree>
    <p:extLst>
      <p:ext uri="{BB962C8B-B14F-4D97-AF65-F5344CB8AC3E}">
        <p14:creationId xmlns:p14="http://schemas.microsoft.com/office/powerpoint/2010/main" val="638030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B63E4F-9740-6042-B6F7-1B7C557EE5B2}"/>
              </a:ext>
            </a:extLst>
          </p:cNvPr>
          <p:cNvSpPr/>
          <p:nvPr/>
        </p:nvSpPr>
        <p:spPr>
          <a:xfrm>
            <a:off x="924910" y="321167"/>
            <a:ext cx="1046830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Field of view land/water fractions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Pixel field of view (FOV) land fractions are included (LandFraction)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1-km gridded land/water fraction dataset constructed from 250-m Moderate Resolution Imaging Spectroradiometer (MODIS) land/water mask (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https://lpdaac.usgs.gov/products/mod44wv006/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Together with the instrument FOV beamwidths to estimate the percent FOV that contains surface-water (or land)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data can be used to quickly identify (and eliminate if desired) those pixels originating from a mixed-surface (land and water) scene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250-m MODIS land/water mask includes water flagging for inland water bodies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C9DF63-8930-9A4A-841F-AAB13E3FC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807" y="4536285"/>
            <a:ext cx="10678510" cy="207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4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A84447-16BB-1143-8F5B-05E49250CFEF}"/>
              </a:ext>
            </a:extLst>
          </p:cNvPr>
          <p:cNvSpPr txBox="1"/>
          <p:nvPr/>
        </p:nvSpPr>
        <p:spPr>
          <a:xfrm>
            <a:off x="767256" y="546538"/>
            <a:ext cx="515006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Precipitation and Ice Scattering Flags</a:t>
            </a:r>
          </a:p>
          <a:p>
            <a:endParaRPr lang="en-US" sz="2000" dirty="0"/>
          </a:p>
          <a:p>
            <a:r>
              <a:rPr lang="en-US" u="sng" dirty="0"/>
              <a:t>Precip Flag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baseline="-25000" dirty="0"/>
              <a:t>B</a:t>
            </a:r>
            <a:r>
              <a:rPr lang="en-US" dirty="0"/>
              <a:t> thresholds used were 220 K for 37.1 GHz and 250 K for 85.5 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Any pixels where the T</a:t>
            </a:r>
            <a:r>
              <a:rPr lang="en-US" baseline="-25000" dirty="0"/>
              <a:t>B</a:t>
            </a:r>
            <a:r>
              <a:rPr lang="en-US" dirty="0"/>
              <a:t> values in AMPR’s mixed-pol 37.1/85.5-GHz A/B channels were greater than the threshold T</a:t>
            </a:r>
            <a:r>
              <a:rPr lang="en-US" baseline="-25000" dirty="0"/>
              <a:t>B</a:t>
            </a:r>
            <a:r>
              <a:rPr lang="en-US" dirty="0"/>
              <a:t> values for both frequencies were flagged as likely precipitation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Ignore during overland, maneuvers, low-altitude, etc.</a:t>
            </a:r>
          </a:p>
          <a:p>
            <a:endParaRPr lang="en-US" dirty="0"/>
          </a:p>
          <a:p>
            <a:r>
              <a:rPr lang="en-US" u="sng" dirty="0"/>
              <a:t>Ice Scattering Flags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on T</a:t>
            </a:r>
            <a:r>
              <a:rPr lang="en-US" baseline="-25000" dirty="0"/>
              <a:t>B</a:t>
            </a:r>
            <a:r>
              <a:rPr lang="en-US" dirty="0"/>
              <a:t> behavior between 37.1 and 85.5 GHz channels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Any pixels where T</a:t>
            </a:r>
            <a:r>
              <a:rPr lang="en-US" baseline="-25000" dirty="0"/>
              <a:t>B </a:t>
            </a:r>
            <a:r>
              <a:rPr lang="en-US" dirty="0"/>
              <a:t>values were unusually low relative to previous scans &amp; clear-air baseline were flagged as likely ice scattering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Ignore during overland, maneuvers, low-altitude, etc.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4271673B-5476-6C43-81CD-F1B2FC6F9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61417"/>
            <a:ext cx="5914707" cy="516583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58C4C5B-7852-0B40-AB3E-7D828F214EF5}"/>
              </a:ext>
            </a:extLst>
          </p:cNvPr>
          <p:cNvSpPr/>
          <p:nvPr/>
        </p:nvSpPr>
        <p:spPr>
          <a:xfrm>
            <a:off x="10442023" y="1502980"/>
            <a:ext cx="877617" cy="9354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D9489D-DE4C-6446-8B08-E60D5B4474A0}"/>
              </a:ext>
            </a:extLst>
          </p:cNvPr>
          <p:cNvSpPr/>
          <p:nvPr/>
        </p:nvSpPr>
        <p:spPr>
          <a:xfrm>
            <a:off x="10542063" y="3980792"/>
            <a:ext cx="877617" cy="7935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1109664-44CF-4A4A-955D-EDD911E0BA18}"/>
              </a:ext>
            </a:extLst>
          </p:cNvPr>
          <p:cNvSpPr/>
          <p:nvPr/>
        </p:nvSpPr>
        <p:spPr>
          <a:xfrm>
            <a:off x="7578324" y="3995923"/>
            <a:ext cx="877617" cy="10037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D55613-32CB-8A40-80BD-0B3182CEB6FF}"/>
              </a:ext>
            </a:extLst>
          </p:cNvPr>
          <p:cNvSpPr txBox="1"/>
          <p:nvPr/>
        </p:nvSpPr>
        <p:spPr>
          <a:xfrm>
            <a:off x="6863255" y="6032938"/>
            <a:ext cx="24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Ice Scattering Signatures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73E2D2D-180D-7645-8F85-32B0869DB3FB}"/>
              </a:ext>
            </a:extLst>
          </p:cNvPr>
          <p:cNvCxnSpPr>
            <a:cxnSpLocks/>
          </p:cNvCxnSpPr>
          <p:nvPr/>
        </p:nvCxnSpPr>
        <p:spPr>
          <a:xfrm flipH="1" flipV="1">
            <a:off x="7893269" y="5097517"/>
            <a:ext cx="57807" cy="100373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A8E633-EC90-B44E-AB8E-FE87212BAD7F}"/>
              </a:ext>
            </a:extLst>
          </p:cNvPr>
          <p:cNvCxnSpPr>
            <a:cxnSpLocks/>
          </p:cNvCxnSpPr>
          <p:nvPr/>
        </p:nvCxnSpPr>
        <p:spPr>
          <a:xfrm flipV="1">
            <a:off x="7951076" y="2401246"/>
            <a:ext cx="2637536" cy="370000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B85B6B-C363-E848-880D-780C38CB98C7}"/>
              </a:ext>
            </a:extLst>
          </p:cNvPr>
          <p:cNvCxnSpPr>
            <a:cxnSpLocks/>
          </p:cNvCxnSpPr>
          <p:nvPr/>
        </p:nvCxnSpPr>
        <p:spPr>
          <a:xfrm flipV="1">
            <a:off x="7951076" y="4698125"/>
            <a:ext cx="2695343" cy="140313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944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E5F0-C4E1-D841-BADA-5BF8BE38C672}"/>
              </a:ext>
            </a:extLst>
          </p:cNvPr>
          <p:cNvSpPr txBox="1">
            <a:spLocks/>
          </p:cNvSpPr>
          <p:nvPr/>
        </p:nvSpPr>
        <p:spPr>
          <a:xfrm>
            <a:off x="1790700" y="272628"/>
            <a:ext cx="8763000" cy="304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+mn-lt"/>
              </a:rPr>
              <a:t>Coefficient Derivation &amp; Testing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0E7544-DC5F-C843-A6C1-FC0E999BE84D}"/>
              </a:ext>
            </a:extLst>
          </p:cNvPr>
          <p:cNvSpPr/>
          <p:nvPr/>
        </p:nvSpPr>
        <p:spPr>
          <a:xfrm>
            <a:off x="4076700" y="721360"/>
            <a:ext cx="4038600" cy="1371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Environmental Scenes</a:t>
            </a:r>
          </a:p>
          <a:p>
            <a:pPr algn="ctr"/>
            <a:r>
              <a:rPr lang="en-US" sz="1200" dirty="0"/>
              <a:t>523,176 Globally Distributed Atmospheric Profiles from NCEP</a:t>
            </a:r>
          </a:p>
          <a:p>
            <a:pPr algn="ctr"/>
            <a:r>
              <a:rPr lang="en-US" sz="1200" dirty="0"/>
              <a:t>Cloud top/bottom from climatology</a:t>
            </a:r>
          </a:p>
          <a:p>
            <a:pPr algn="ctr"/>
            <a:r>
              <a:rPr lang="en-US" sz="1200" dirty="0"/>
              <a:t>SST Randomly Varied from 0 to 30 C</a:t>
            </a:r>
          </a:p>
          <a:p>
            <a:pPr algn="ctr"/>
            <a:r>
              <a:rPr lang="en-US" sz="1200" dirty="0"/>
              <a:t>WS Randomly Varied from 0 to 20 m/s</a:t>
            </a:r>
          </a:p>
          <a:p>
            <a:pPr algn="ctr"/>
            <a:r>
              <a:rPr lang="en-US" sz="1200" dirty="0"/>
              <a:t>(wind direction signal is ignored)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47331AD-2D56-7B4A-8C8F-2180C3489961}"/>
              </a:ext>
            </a:extLst>
          </p:cNvPr>
          <p:cNvCxnSpPr>
            <a:endCxn id="5" idx="0"/>
          </p:cNvCxnSpPr>
          <p:nvPr/>
        </p:nvCxnSpPr>
        <p:spPr>
          <a:xfrm>
            <a:off x="6096000" y="209296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931F430B-2934-D141-9F74-97D12812F642}"/>
              </a:ext>
            </a:extLst>
          </p:cNvPr>
          <p:cNvSpPr/>
          <p:nvPr/>
        </p:nvSpPr>
        <p:spPr>
          <a:xfrm>
            <a:off x="4305300" y="2473960"/>
            <a:ext cx="3581400" cy="69426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Radiative Transfer Model</a:t>
            </a:r>
          </a:p>
          <a:p>
            <a:pPr algn="ctr"/>
            <a:r>
              <a:rPr lang="en-US" sz="1200" dirty="0"/>
              <a:t>Atmospheric absorption from GPM XCAL models</a:t>
            </a:r>
            <a:br>
              <a:rPr lang="en-US" sz="1200" dirty="0"/>
            </a:br>
            <a:r>
              <a:rPr lang="en-US" sz="1200" dirty="0"/>
              <a:t>Surface Emissivity from Meissner &amp; Wentz [2012]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7B97BA1-34CF-0145-979F-DAFD07795BA6}"/>
              </a:ext>
            </a:extLst>
          </p:cNvPr>
          <p:cNvGrpSpPr/>
          <p:nvPr/>
        </p:nvGrpSpPr>
        <p:grpSpPr>
          <a:xfrm>
            <a:off x="4581466" y="3658437"/>
            <a:ext cx="1509091" cy="261610"/>
            <a:chOff x="2720009" y="3903134"/>
            <a:chExt cx="1509091" cy="26161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4C99017-8043-F344-956A-49E774AD0351}"/>
                </a:ext>
              </a:extLst>
            </p:cNvPr>
            <p:cNvCxnSpPr/>
            <p:nvPr/>
          </p:nvCxnSpPr>
          <p:spPr>
            <a:xfrm>
              <a:off x="3771900" y="4023783"/>
              <a:ext cx="457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F3C000-9FB1-6141-9241-468F60502533}"/>
                </a:ext>
              </a:extLst>
            </p:cNvPr>
            <p:cNvSpPr txBox="1"/>
            <p:nvPr/>
          </p:nvSpPr>
          <p:spPr>
            <a:xfrm>
              <a:off x="2720009" y="3903134"/>
              <a:ext cx="1072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Gaussian Noise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AE7291E4-191E-5648-82B1-ED8A99AAEDBF}"/>
              </a:ext>
            </a:extLst>
          </p:cNvPr>
          <p:cNvSpPr/>
          <p:nvPr/>
        </p:nvSpPr>
        <p:spPr>
          <a:xfrm>
            <a:off x="4316186" y="4114679"/>
            <a:ext cx="3581400" cy="26246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Derive Coefficients for each EIA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CD316-567E-7E42-A354-502173AFD226}"/>
              </a:ext>
            </a:extLst>
          </p:cNvPr>
          <p:cNvSpPr txBox="1"/>
          <p:nvPr/>
        </p:nvSpPr>
        <p:spPr>
          <a:xfrm>
            <a:off x="4516753" y="3396827"/>
            <a:ext cx="32175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Simulated AMPR TBs for EIA = 0</a:t>
            </a:r>
            <a:r>
              <a:rPr lang="en-US" sz="1100" b="1" baseline="30000" dirty="0"/>
              <a:t>0</a:t>
            </a:r>
            <a:r>
              <a:rPr lang="en-US" sz="1100" b="1" dirty="0"/>
              <a:t> to 50</a:t>
            </a:r>
            <a:r>
              <a:rPr lang="en-US" sz="1100" b="1" baseline="30000" dirty="0"/>
              <a:t>0</a:t>
            </a:r>
            <a:r>
              <a:rPr lang="en-US" sz="1100" b="1" dirty="0"/>
              <a:t> in 0.2</a:t>
            </a:r>
            <a:r>
              <a:rPr lang="en-US" sz="1100" b="1" baseline="30000" dirty="0"/>
              <a:t>0</a:t>
            </a:r>
            <a:r>
              <a:rPr lang="en-US" sz="1100" b="1" dirty="0"/>
              <a:t> steps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06B37DC-8A96-2040-BA2C-E744DB43D15D}"/>
              </a:ext>
            </a:extLst>
          </p:cNvPr>
          <p:cNvCxnSpPr>
            <a:endCxn id="9" idx="0"/>
          </p:cNvCxnSpPr>
          <p:nvPr/>
        </p:nvCxnSpPr>
        <p:spPr>
          <a:xfrm>
            <a:off x="6096000" y="3606327"/>
            <a:ext cx="10886" cy="5083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C9FE7A6-05D4-484B-ADB9-E4E0ACC378F4}"/>
              </a:ext>
            </a:extLst>
          </p:cNvPr>
          <p:cNvSpPr/>
          <p:nvPr/>
        </p:nvSpPr>
        <p:spPr>
          <a:xfrm>
            <a:off x="4308265" y="4920827"/>
            <a:ext cx="3581400" cy="26246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Run Algorithm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BE159C-88B2-5B48-9E04-08FEB4309CC7}"/>
              </a:ext>
            </a:extLst>
          </p:cNvPr>
          <p:cNvSpPr/>
          <p:nvPr/>
        </p:nvSpPr>
        <p:spPr>
          <a:xfrm>
            <a:off x="4305300" y="5835227"/>
            <a:ext cx="3581400" cy="26246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Evaluate Algorithm Performance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0AF57B-A4D6-A84C-891C-EE67E1AD1221}"/>
              </a:ext>
            </a:extLst>
          </p:cNvPr>
          <p:cNvSpPr txBox="1"/>
          <p:nvPr/>
        </p:nvSpPr>
        <p:spPr>
          <a:xfrm>
            <a:off x="4440628" y="2177627"/>
            <a:ext cx="12298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Truth: WS,V,L,SST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5FEBC52-D130-574B-9F2C-AB2495C40ADE}"/>
              </a:ext>
            </a:extLst>
          </p:cNvPr>
          <p:cNvCxnSpPr/>
          <p:nvPr/>
        </p:nvCxnSpPr>
        <p:spPr>
          <a:xfrm>
            <a:off x="6090557" y="3168227"/>
            <a:ext cx="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097B5C1-2B93-DF42-96E6-D095D6E3CA7A}"/>
              </a:ext>
            </a:extLst>
          </p:cNvPr>
          <p:cNvSpPr txBox="1"/>
          <p:nvPr/>
        </p:nvSpPr>
        <p:spPr>
          <a:xfrm>
            <a:off x="7309888" y="3831827"/>
            <a:ext cx="12570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Withheld Data Set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A85C1D1-D795-DB48-9050-AD6A209AD943}"/>
              </a:ext>
            </a:extLst>
          </p:cNvPr>
          <p:cNvCxnSpPr/>
          <p:nvPr/>
        </p:nvCxnSpPr>
        <p:spPr>
          <a:xfrm>
            <a:off x="6101443" y="3965402"/>
            <a:ext cx="120844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C84B61E-4D12-6845-B097-D5BD2E04A405}"/>
              </a:ext>
            </a:extLst>
          </p:cNvPr>
          <p:cNvSpPr txBox="1"/>
          <p:nvPr/>
        </p:nvSpPr>
        <p:spPr>
          <a:xfrm>
            <a:off x="5410737" y="4539827"/>
            <a:ext cx="14975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Algorithm Coefficients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03E62A-665A-FE44-975D-3E90D38275C2}"/>
              </a:ext>
            </a:extLst>
          </p:cNvPr>
          <p:cNvSpPr txBox="1"/>
          <p:nvPr/>
        </p:nvSpPr>
        <p:spPr>
          <a:xfrm>
            <a:off x="5224788" y="5378027"/>
            <a:ext cx="18694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Retrieved values for WS, V, L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CF3C7C9-D8BD-3249-8953-CA7B3E9A1EA9}"/>
              </a:ext>
            </a:extLst>
          </p:cNvPr>
          <p:cNvCxnSpPr/>
          <p:nvPr/>
        </p:nvCxnSpPr>
        <p:spPr>
          <a:xfrm>
            <a:off x="6098965" y="4361906"/>
            <a:ext cx="5443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F6CF886-198E-FA44-B58C-20085073E385}"/>
              </a:ext>
            </a:extLst>
          </p:cNvPr>
          <p:cNvCxnSpPr/>
          <p:nvPr/>
        </p:nvCxnSpPr>
        <p:spPr>
          <a:xfrm>
            <a:off x="6106886" y="4736034"/>
            <a:ext cx="5443" cy="1308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8B3141-67C6-4544-81B7-24C4958DF3B6}"/>
              </a:ext>
            </a:extLst>
          </p:cNvPr>
          <p:cNvCxnSpPr/>
          <p:nvPr/>
        </p:nvCxnSpPr>
        <p:spPr>
          <a:xfrm>
            <a:off x="6106885" y="5188253"/>
            <a:ext cx="5443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7A5894B-0B19-3647-B270-7966A8E4A8D5}"/>
              </a:ext>
            </a:extLst>
          </p:cNvPr>
          <p:cNvCxnSpPr/>
          <p:nvPr/>
        </p:nvCxnSpPr>
        <p:spPr>
          <a:xfrm>
            <a:off x="6106885" y="5606627"/>
            <a:ext cx="5443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BA7A409-531B-3A4A-9E13-856F5C081CB2}"/>
              </a:ext>
            </a:extLst>
          </p:cNvPr>
          <p:cNvSpPr txBox="1"/>
          <p:nvPr/>
        </p:nvSpPr>
        <p:spPr>
          <a:xfrm>
            <a:off x="4914900" y="6335617"/>
            <a:ext cx="23535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Performance and cross Talk Statistics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C5760A1-F2DB-5B4F-9839-203DE9429DC8}"/>
              </a:ext>
            </a:extLst>
          </p:cNvPr>
          <p:cNvCxnSpPr/>
          <p:nvPr/>
        </p:nvCxnSpPr>
        <p:spPr>
          <a:xfrm>
            <a:off x="6112329" y="6107017"/>
            <a:ext cx="5443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1818AD7A-619F-4844-9EBE-BFEBC90858A3}"/>
              </a:ext>
            </a:extLst>
          </p:cNvPr>
          <p:cNvCxnSpPr>
            <a:endCxn id="13" idx="1"/>
          </p:cNvCxnSpPr>
          <p:nvPr/>
        </p:nvCxnSpPr>
        <p:spPr>
          <a:xfrm rot="16200000" flipH="1">
            <a:off x="1904786" y="3565946"/>
            <a:ext cx="3658029" cy="114300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D7A3141-494B-6E4B-A9B4-5F006CE9BB1B}"/>
              </a:ext>
            </a:extLst>
          </p:cNvPr>
          <p:cNvCxnSpPr>
            <a:stCxn id="14" idx="1"/>
          </p:cNvCxnSpPr>
          <p:nvPr/>
        </p:nvCxnSpPr>
        <p:spPr>
          <a:xfrm flipH="1">
            <a:off x="3162300" y="2308432"/>
            <a:ext cx="127832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FC05C3DC-6158-EA43-9E06-28867BC5BCDA}"/>
              </a:ext>
            </a:extLst>
          </p:cNvPr>
          <p:cNvCxnSpPr/>
          <p:nvPr/>
        </p:nvCxnSpPr>
        <p:spPr>
          <a:xfrm rot="5400000">
            <a:off x="7831033" y="4034579"/>
            <a:ext cx="1097280" cy="98001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743A6DA-4BF9-2C4A-8E59-1A4D213E5DF9}"/>
              </a:ext>
            </a:extLst>
          </p:cNvPr>
          <p:cNvCxnSpPr/>
          <p:nvPr/>
        </p:nvCxnSpPr>
        <p:spPr>
          <a:xfrm flipH="1">
            <a:off x="8496300" y="3962632"/>
            <a:ext cx="37338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9DD230A-9DF8-8C4B-B06B-6D6086E2306D}"/>
              </a:ext>
            </a:extLst>
          </p:cNvPr>
          <p:cNvCxnSpPr/>
          <p:nvPr/>
        </p:nvCxnSpPr>
        <p:spPr>
          <a:xfrm flipH="1">
            <a:off x="5633357" y="2291698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5EBBF11-3F5A-D94D-8A14-C371DFAE8347}"/>
              </a:ext>
            </a:extLst>
          </p:cNvPr>
          <p:cNvSpPr txBox="1"/>
          <p:nvPr/>
        </p:nvSpPr>
        <p:spPr>
          <a:xfrm>
            <a:off x="319155" y="182751"/>
            <a:ext cx="2943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Geophysical Retrievals</a:t>
            </a:r>
          </a:p>
        </p:txBody>
      </p:sp>
    </p:spTree>
    <p:extLst>
      <p:ext uri="{BB962C8B-B14F-4D97-AF65-F5344CB8AC3E}">
        <p14:creationId xmlns:p14="http://schemas.microsoft.com/office/powerpoint/2010/main" val="272358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22D621-3032-C84A-A221-E1F0EE39826A}"/>
              </a:ext>
            </a:extLst>
          </p:cNvPr>
          <p:cNvSpPr txBox="1">
            <a:spLocks/>
          </p:cNvSpPr>
          <p:nvPr/>
        </p:nvSpPr>
        <p:spPr>
          <a:xfrm>
            <a:off x="1557867" y="4140204"/>
            <a:ext cx="9144000" cy="251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</a:t>
            </a:r>
            <a:r>
              <a:rPr lang="en-US" baseline="-25000" dirty="0"/>
              <a:t>Bxxh,v</a:t>
            </a:r>
            <a:r>
              <a:rPr lang="en-US" dirty="0"/>
              <a:t> = deconvolved T</a:t>
            </a:r>
            <a:r>
              <a:rPr lang="en-US" baseline="-25000" dirty="0"/>
              <a:t>b</a:t>
            </a:r>
            <a:r>
              <a:rPr lang="en-US" dirty="0"/>
              <a:t> for xx-GHz channel at h,v polarization, SST is sea-surface temperature in Kelvin, and a</a:t>
            </a:r>
            <a:r>
              <a:rPr lang="en-US" baseline="-25000" dirty="0"/>
              <a:t>n</a:t>
            </a:r>
            <a:r>
              <a:rPr lang="en-US" dirty="0"/>
              <a:t> values are regression coefficients as a function of AMPR EIA (Amiot et al. 2020)</a:t>
            </a:r>
          </a:p>
          <a:p>
            <a:r>
              <a:rPr lang="en-US" dirty="0"/>
              <a:t>SST used in the WV and WS equations is the </a:t>
            </a:r>
            <a:r>
              <a:rPr lang="en-US" u="sng" dirty="0"/>
              <a:t>median</a:t>
            </a:r>
            <a:r>
              <a:rPr lang="en-US" dirty="0"/>
              <a:t> SST observed during the CAMP</a:t>
            </a:r>
            <a:r>
              <a:rPr lang="en-US" baseline="30000" dirty="0"/>
              <a:t>2</a:t>
            </a:r>
            <a:r>
              <a:rPr lang="en-US" dirty="0"/>
              <a:t>Ex flight being analyzed</a:t>
            </a:r>
          </a:p>
          <a:p>
            <a:pPr lvl="1"/>
            <a:r>
              <a:rPr lang="en-US" dirty="0"/>
              <a:t>Sensitivity test (not shown herein) indicated slightly lower error/deviation when using median SST compared to mean SST or a single assumed SST value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58B2B-66D5-604F-9D8F-640AF138A6E5}"/>
              </a:ext>
            </a:extLst>
          </p:cNvPr>
          <p:cNvSpPr/>
          <p:nvPr/>
        </p:nvSpPr>
        <p:spPr>
          <a:xfrm>
            <a:off x="3276284" y="1731893"/>
            <a:ext cx="74255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WV (mm)  =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[a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B10v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B10h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+ [a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*ln(290-T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*ln(290-T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+ [a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*ln(290-T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B37v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*ln(290-T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B37h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*(SST)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641903-FB5B-4045-B12A-EEC3FA57946E}"/>
              </a:ext>
            </a:extLst>
          </p:cNvPr>
          <p:cNvSpPr txBox="1"/>
          <p:nvPr/>
        </p:nvSpPr>
        <p:spPr>
          <a:xfrm>
            <a:off x="3276284" y="2611797"/>
            <a:ext cx="74255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WS (m s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=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[a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*ln(285-T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B10v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*ln(285-T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B10h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B10v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B10h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*(T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B10v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B10h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+ [a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B19v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B19h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*(T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+ [a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B37v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B37h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B37v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B37h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*(T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B37v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B37h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*(SST)</a:t>
            </a:r>
            <a:endParaRPr lang="en-US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9EDF58-C962-FB4F-8064-973F48BD3ADB}"/>
              </a:ext>
            </a:extLst>
          </p:cNvPr>
          <p:cNvSpPr/>
          <p:nvPr/>
        </p:nvSpPr>
        <p:spPr>
          <a:xfrm>
            <a:off x="3276284" y="895462"/>
            <a:ext cx="74255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CLW (mm)  =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[a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*ln(290-T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*ln(290-T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B19h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 + [a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*ln(295-T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B85v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a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*ln(295-T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B85h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)]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D12C3C-551C-D247-B031-788EC7D663EC}"/>
              </a:ext>
            </a:extLst>
          </p:cNvPr>
          <p:cNvSpPr txBox="1"/>
          <p:nvPr/>
        </p:nvSpPr>
        <p:spPr>
          <a:xfrm>
            <a:off x="1557868" y="926239"/>
            <a:ext cx="1718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Cloud Liquid Water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38BFD1-4600-5E46-8115-69D3DB127838}"/>
              </a:ext>
            </a:extLst>
          </p:cNvPr>
          <p:cNvSpPr txBox="1"/>
          <p:nvPr/>
        </p:nvSpPr>
        <p:spPr>
          <a:xfrm>
            <a:off x="1557867" y="1901170"/>
            <a:ext cx="171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Water Vapor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A9E945-D4B4-5648-B043-4D15B5512998}"/>
              </a:ext>
            </a:extLst>
          </p:cNvPr>
          <p:cNvSpPr txBox="1"/>
          <p:nvPr/>
        </p:nvSpPr>
        <p:spPr>
          <a:xfrm>
            <a:off x="1557867" y="2811851"/>
            <a:ext cx="1718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Ocean-surface Wind Speed</a:t>
            </a:r>
          </a:p>
          <a:p>
            <a:pPr algn="ctr"/>
            <a:r>
              <a:rPr lang="en-US" dirty="0"/>
              <a:t>(at 10 m AGL)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671865-A1B8-3248-A2F3-0F922ED26852}"/>
              </a:ext>
            </a:extLst>
          </p:cNvPr>
          <p:cNvSpPr txBox="1"/>
          <p:nvPr/>
        </p:nvSpPr>
        <p:spPr>
          <a:xfrm>
            <a:off x="3174683" y="182141"/>
            <a:ext cx="5613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Geophysical Retrieval Equations</a:t>
            </a:r>
          </a:p>
        </p:txBody>
      </p:sp>
    </p:spTree>
    <p:extLst>
      <p:ext uri="{BB962C8B-B14F-4D97-AF65-F5344CB8AC3E}">
        <p14:creationId xmlns:p14="http://schemas.microsoft.com/office/powerpoint/2010/main" val="1398565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2020</Words>
  <Application>Microsoft Macintosh PowerPoint</Application>
  <PresentationFormat>Widescreen</PresentationFormat>
  <Paragraphs>237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High-Altitude, Level-Flight (HALF) Flags</vt:lpstr>
      <vt:lpstr>Retrieval Validations using AVAPS</vt:lpstr>
      <vt:lpstr>AMPR-AVAPS – WV &amp; 10-m WS</vt:lpstr>
      <vt:lpstr>PowerPoint Presentation</vt:lpstr>
      <vt:lpstr>PowerPoint Presentation</vt:lpstr>
      <vt:lpstr>Future/Dissertation Work</vt:lpstr>
      <vt:lpstr>Backup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Lang, Timothy J. (MSFC-ST11)</dc:creator>
  <cp:lastModifiedBy>Lang, Timothy J. (MSFC-ST11)</cp:lastModifiedBy>
  <cp:revision>81</cp:revision>
  <dcterms:created xsi:type="dcterms:W3CDTF">2020-09-28T14:56:27Z</dcterms:created>
  <dcterms:modified xsi:type="dcterms:W3CDTF">2020-10-21T17:18:03Z</dcterms:modified>
</cp:coreProperties>
</file>