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3" r:id="rId2"/>
    <p:sldMasterId id="2147483676" r:id="rId3"/>
  </p:sldMasterIdLst>
  <p:notesMasterIdLst>
    <p:notesMasterId r:id="rId12"/>
  </p:notesMasterIdLst>
  <p:handoutMasterIdLst>
    <p:handoutMasterId r:id="rId13"/>
  </p:handoutMasterIdLst>
  <p:sldIdLst>
    <p:sldId id="286" r:id="rId4"/>
    <p:sldId id="404" r:id="rId5"/>
    <p:sldId id="413" r:id="rId6"/>
    <p:sldId id="415" r:id="rId7"/>
    <p:sldId id="406" r:id="rId8"/>
    <p:sldId id="416" r:id="rId9"/>
    <p:sldId id="418" r:id="rId10"/>
    <p:sldId id="419" r:id="rId1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8">
          <p15:clr>
            <a:srgbClr val="A4A3A4"/>
          </p15:clr>
        </p15:guide>
        <p15:guide id="2" pos="24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CC00"/>
    <a:srgbClr val="B9D0FF"/>
    <a:srgbClr val="E7FFFF"/>
    <a:srgbClr val="CCFFFF"/>
    <a:srgbClr val="FFFFCC"/>
    <a:srgbClr val="99FF66"/>
    <a:srgbClr val="CFCFCF"/>
    <a:srgbClr val="6699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6876" autoAdjust="0"/>
    <p:restoredTop sz="86420" autoAdjust="0"/>
  </p:normalViewPr>
  <p:slideViewPr>
    <p:cSldViewPr>
      <p:cViewPr varScale="1">
        <p:scale>
          <a:sx n="128" d="100"/>
          <a:sy n="128" d="100"/>
        </p:scale>
        <p:origin x="984" y="132"/>
      </p:cViewPr>
      <p:guideLst>
        <p:guide orient="horz" pos="3928"/>
        <p:guide pos="2436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06" y="-102"/>
      </p:cViewPr>
      <p:guideLst>
        <p:guide orient="horz" pos="2928"/>
        <p:guide pos="2208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03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9" tIns="46528" rIns="93059" bIns="46528" numCol="1" anchor="t" anchorCtr="0" compatLnSpc="1">
            <a:prstTxWarp prst="textNoShape">
              <a:avLst/>
            </a:prstTxWarp>
          </a:bodyPr>
          <a:lstStyle>
            <a:lvl1pPr defTabSz="928486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4364" y="0"/>
            <a:ext cx="3036037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9" tIns="46528" rIns="93059" bIns="46528" numCol="1" anchor="t" anchorCtr="0" compatLnSpc="1">
            <a:prstTxWarp prst="textNoShape">
              <a:avLst/>
            </a:prstTxWarp>
          </a:bodyPr>
          <a:lstStyle>
            <a:lvl1pPr algn="r" defTabSz="928486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216"/>
            <a:ext cx="303603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9" tIns="46528" rIns="93059" bIns="46528" numCol="1" anchor="b" anchorCtr="0" compatLnSpc="1">
            <a:prstTxWarp prst="textNoShape">
              <a:avLst/>
            </a:prstTxWarp>
          </a:bodyPr>
          <a:lstStyle>
            <a:lvl1pPr defTabSz="928486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4364" y="8832216"/>
            <a:ext cx="3036037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9" tIns="46528" rIns="93059" bIns="46528" numCol="1" anchor="b" anchorCtr="0" compatLnSpc="1">
            <a:prstTxWarp prst="textNoShape">
              <a:avLst/>
            </a:prstTxWarp>
          </a:bodyPr>
          <a:lstStyle>
            <a:lvl1pPr algn="r" defTabSz="928486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678C51E-6181-471D-99C3-F20A4AC18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79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12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2" tIns="45770" rIns="91542" bIns="45770" numCol="1" anchor="t" anchorCtr="0" compatLnSpc="1">
            <a:prstTxWarp prst="textNoShape">
              <a:avLst/>
            </a:prstTxWarp>
          </a:bodyPr>
          <a:lstStyle>
            <a:lvl1pPr defTabSz="91417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512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183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2" tIns="45770" rIns="91542" bIns="45770" numCol="1" anchor="t" anchorCtr="0" compatLnSpc="1">
            <a:prstTxWarp prst="textNoShape">
              <a:avLst/>
            </a:prstTxWarp>
          </a:bodyPr>
          <a:lstStyle>
            <a:lvl1pPr algn="r" defTabSz="91417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December 2008</a:t>
            </a:r>
          </a:p>
        </p:txBody>
      </p:sp>
      <p:sp>
        <p:nvSpPr>
          <p:cNvPr id="15364" name="Rectangle 512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12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60" y="4412928"/>
            <a:ext cx="5607684" cy="4185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2" tIns="45770" rIns="91542" bIns="4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512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2" tIns="45770" rIns="91542" bIns="45770" numCol="1" anchor="b" anchorCtr="0" compatLnSpc="1">
            <a:prstTxWarp prst="textNoShape">
              <a:avLst/>
            </a:prstTxWarp>
          </a:bodyPr>
          <a:lstStyle>
            <a:lvl1pPr defTabSz="91417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512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183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2" tIns="45770" rIns="91542" bIns="45770" numCol="1" anchor="b" anchorCtr="0" compatLnSpc="1">
            <a:prstTxWarp prst="textNoShape">
              <a:avLst/>
            </a:prstTxWarp>
          </a:bodyPr>
          <a:lstStyle>
            <a:lvl1pPr algn="r" defTabSz="91417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D28B6D0-C7CD-4D24-A670-D71C71992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4341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512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18434" name="Rectangle 512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D22911-DA0C-4B4D-8DAB-0678944C3BA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9813" y="549275"/>
            <a:ext cx="4938712" cy="3705225"/>
          </a:xfrm>
          <a:ln w="12700" cap="flat">
            <a:solidFill>
              <a:schemeClr val="tx1"/>
            </a:solidFill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928" y="4416108"/>
            <a:ext cx="5197365" cy="4198324"/>
          </a:xfrm>
          <a:noFill/>
          <a:ln/>
        </p:spPr>
        <p:txBody>
          <a:bodyPr lIns="87655" tIns="43060" rIns="87655" bIns="43060"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245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28B6D0-C7CD-4D24-A670-D71C71992A6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84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28B6D0-C7CD-4D24-A670-D71C71992A6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95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28B6D0-C7CD-4D24-A670-D71C71992A6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74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28B6D0-C7CD-4D24-A670-D71C71992A6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59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28B6D0-C7CD-4D24-A670-D71C71992A6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41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December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28B6D0-C7CD-4D24-A670-D71C71992A6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01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sc-ea-color-logo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018" y="868375"/>
            <a:ext cx="804863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 rot="16200000">
            <a:off x="-3245643" y="3244338"/>
            <a:ext cx="6858000" cy="369332"/>
          </a:xfrm>
          <a:prstGeom prst="rect">
            <a:avLst/>
          </a:prstGeom>
          <a:solidFill>
            <a:srgbClr val="007FA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</a:rPr>
              <a:t>Avionic Systems Analysis</a:t>
            </a:r>
          </a:p>
        </p:txBody>
      </p:sp>
      <p:pic>
        <p:nvPicPr>
          <p:cNvPr id="6" name="Picture 7" descr="meatb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936" y="95250"/>
            <a:ext cx="7810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381000" y="2466975"/>
            <a:ext cx="8763000" cy="0"/>
          </a:xfrm>
          <a:prstGeom prst="line">
            <a:avLst/>
          </a:prstGeom>
          <a:noFill/>
          <a:ln w="57150" cmpd="thickThin">
            <a:solidFill>
              <a:srgbClr val="007FA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614494" y="515950"/>
            <a:ext cx="7032625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03425" y="3271838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4AADF0CF-50FF-4A9E-A55C-4E5E2119AF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746" y="1783108"/>
            <a:ext cx="1245919" cy="52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00287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SzPct val="125000"/>
              <a:buFont typeface="Arial" pitchFamily="34" charset="0"/>
              <a:buChar char="•"/>
              <a:defRPr/>
            </a:lvl2pPr>
            <a:lvl3pPr>
              <a:buClr>
                <a:schemeClr val="tx1"/>
              </a:buClr>
              <a:buFont typeface="Arial" pitchFamily="34" charset="0"/>
              <a:buChar char="–"/>
              <a:defRPr/>
            </a:lvl3pPr>
            <a:lvl4pPr>
              <a:buSzPct val="100000"/>
              <a:buFont typeface="Wingdings" pitchFamily="2" charset="2"/>
              <a:buChar char="§"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52DCF-1A1D-4EF9-854B-3EF6BD0332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583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800"/>
            </a:lvl2pPr>
            <a:lvl3pPr marL="914354" indent="0">
              <a:buNone/>
              <a:defRPr sz="1600"/>
            </a:lvl3pPr>
            <a:lvl4pPr marL="1371532" indent="0">
              <a:buNone/>
              <a:defRPr sz="1400"/>
            </a:lvl4pPr>
            <a:lvl5pPr marL="1828709" indent="0">
              <a:buNone/>
              <a:defRPr sz="1400"/>
            </a:lvl5pPr>
            <a:lvl6pPr marL="2285886" indent="0">
              <a:buNone/>
              <a:defRPr sz="1400"/>
            </a:lvl6pPr>
            <a:lvl7pPr marL="2743062" indent="0">
              <a:buNone/>
              <a:defRPr sz="1400"/>
            </a:lvl7pPr>
            <a:lvl8pPr marL="3200240" indent="0">
              <a:buNone/>
              <a:defRPr sz="1400"/>
            </a:lvl8pPr>
            <a:lvl9pPr marL="365741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0622A-E780-44AF-8064-B106E900BC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844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D306B-DC46-4DA7-9FE7-66E03CBD02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59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F8030-D850-4266-995F-84129EA692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700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96D13-D297-41D1-858A-129760CE73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356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8D6B3-6308-41EF-8348-1C0AEECD03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55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0F380-F20C-44E8-95BF-74389D83B8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5478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2C5A7-7B50-4D1A-ACD1-604E456767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5176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43976-31A0-4602-98D5-E8631C3DD0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578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6050"/>
            <a:ext cx="2057400" cy="60801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6050"/>
            <a:ext cx="6019800" cy="6080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9867E-83AB-4771-ADBC-A281E9E71E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9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6" y="46038"/>
            <a:ext cx="6596063" cy="7159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FD29D-A9F3-4B4B-A4C6-E1051341F4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220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D24003EC-6DF1-494F-918A-CB27FB749102}" type="datetime1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468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772400" cy="777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7E57D8B2-1737-4D68-BCBD-B32EB114BD79}" type="datetime1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145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9EBC2F6D-C32C-4EC8-B603-BD9DC8DCF74E}" type="datetime1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375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7772400" cy="777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260FDA9A-7F6C-4F5A-95EB-5F4595F840FF}" type="datetime1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912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777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88934304-FA41-419A-921F-16E183C96A72}" type="datetime1">
              <a:rPr lang="en-US" smtClean="0"/>
              <a:t>10/29/2020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98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65127"/>
            <a:ext cx="7848600" cy="777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26B2985D-9B16-4697-BE2C-273BA52C7CD8}" type="datetime1">
              <a:rPr lang="en-US" smtClean="0"/>
              <a:t>10/29/2020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772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E829FAA8-00E2-43C3-94F3-86D904805E72}" type="datetime1">
              <a:rPr lang="en-US" smtClean="0"/>
              <a:t>10/29/2020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695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69AF28BA-188D-4AA4-8969-90229596DA4A}" type="datetime1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22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DA8BB7EF-8A92-432B-A894-6745C7632452}" type="datetime1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048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838" y="365127"/>
            <a:ext cx="6088694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544E45E1-AADC-4875-9F08-FC7863043123}" type="datetime1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900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fld id="{72481A6F-1EC9-4645-B2B9-6205E0B6FF2A}" type="datetime1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0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7596" name="Line 12"/>
          <p:cNvSpPr>
            <a:spLocks noChangeShapeType="1"/>
          </p:cNvSpPr>
          <p:nvPr userDrawn="1"/>
        </p:nvSpPr>
        <p:spPr bwMode="auto">
          <a:xfrm flipV="1">
            <a:off x="1412875" y="1119188"/>
            <a:ext cx="6326188" cy="1587"/>
          </a:xfrm>
          <a:prstGeom prst="line">
            <a:avLst/>
          </a:prstGeom>
          <a:noFill/>
          <a:ln w="47625" cmpd="thickThin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602" name="Line 18"/>
          <p:cNvSpPr>
            <a:spLocks noChangeShapeType="1"/>
          </p:cNvSpPr>
          <p:nvPr userDrawn="1"/>
        </p:nvSpPr>
        <p:spPr bwMode="auto">
          <a:xfrm flipH="1">
            <a:off x="1143000" y="6705600"/>
            <a:ext cx="78882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603" name="Rectangle 19"/>
          <p:cNvSpPr>
            <a:spLocks noChangeArrowheads="1"/>
          </p:cNvSpPr>
          <p:nvPr userDrawn="1"/>
        </p:nvSpPr>
        <p:spPr bwMode="auto">
          <a:xfrm>
            <a:off x="182563" y="6554788"/>
            <a:ext cx="84137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900" b="1"/>
              <a:t>Page No. </a:t>
            </a:r>
            <a:fld id="{C0B03B2C-FFF6-4080-957E-9B50F653733A}" type="slidenum">
              <a:rPr lang="en-US" sz="900" b="1"/>
              <a:pPr eaLnBrk="0" hangingPunct="0">
                <a:defRPr/>
              </a:pPr>
              <a:t>‹#›</a:t>
            </a:fld>
            <a:endParaRPr lang="en-US" sz="900" b="1"/>
          </a:p>
        </p:txBody>
      </p:sp>
      <p:pic>
        <p:nvPicPr>
          <p:cNvPr id="1031" name="Picture 2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48600" y="76200"/>
            <a:ext cx="10572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 descr="image001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52400" y="76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  <p:sldLayoutId id="214748365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6" y="46038"/>
            <a:ext cx="6596063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81000" y="838200"/>
            <a:ext cx="8458200" cy="0"/>
          </a:xfrm>
          <a:prstGeom prst="line">
            <a:avLst/>
          </a:prstGeom>
          <a:noFill/>
          <a:ln w="57150" cmpd="thickThin">
            <a:solidFill>
              <a:srgbClr val="007FA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 rot="16200000">
            <a:off x="-3245643" y="3244338"/>
            <a:ext cx="6858000" cy="369332"/>
          </a:xfrm>
          <a:prstGeom prst="rect">
            <a:avLst/>
          </a:prstGeom>
          <a:solidFill>
            <a:srgbClr val="007FA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</a:rPr>
              <a:t>Avionic Systems Analysis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smtClean="0"/>
            </a:lvl1pPr>
          </a:lstStyle>
          <a:p>
            <a:pPr>
              <a:defRPr/>
            </a:pPr>
            <a:fld id="{F55E9BB7-3727-4BC4-AB7C-BC7B4C59EB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248400"/>
            <a:ext cx="3352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/>
            </a:lvl1pPr>
          </a:lstStyle>
          <a:p>
            <a:pPr>
              <a:defRPr/>
            </a:pPr>
            <a:r>
              <a:rPr lang="en-US" dirty="0"/>
              <a:t>JETS/EV8/JSC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/>
            </a:lvl1pPr>
          </a:lstStyle>
          <a:p>
            <a:pPr>
              <a:defRPr/>
            </a:pPr>
            <a:r>
              <a:rPr lang="en-US"/>
              <a:t>5/15/2017</a:t>
            </a:r>
            <a:endParaRPr lang="en-US" dirty="0"/>
          </a:p>
        </p:txBody>
      </p:sp>
      <p:pic>
        <p:nvPicPr>
          <p:cNvPr id="1033" name="Picture 9" descr="meatbal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5775" y="66675"/>
            <a:ext cx="7810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6744" y="188230"/>
            <a:ext cx="1362456" cy="573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0708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Arial" charset="0"/>
        <a:buChar char="●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rgbClr val="0000FF"/>
        </a:buClr>
        <a:buFont typeface="Wingdings" pitchFamily="2" charset="2"/>
        <a:buChar char="Ø"/>
        <a:defRPr>
          <a:solidFill>
            <a:schemeClr val="tx1"/>
          </a:solidFill>
          <a:latin typeface="+mn-lt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rgbClr val="33CC33"/>
        </a:buClr>
        <a:buFont typeface="Wingdings" pitchFamily="2" charset="2"/>
        <a:buChar char="v"/>
        <a:defRPr sz="1600">
          <a:solidFill>
            <a:schemeClr val="tx1"/>
          </a:solidFill>
          <a:latin typeface="+mn-lt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rgbClr val="FF0066"/>
        </a:buClr>
        <a:buSzPct val="130000"/>
        <a:buChar char="•"/>
        <a:defRPr sz="1400">
          <a:solidFill>
            <a:schemeClr val="tx1"/>
          </a:solidFill>
          <a:latin typeface="+mn-lt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rgbClr val="3399FF"/>
        </a:buClr>
        <a:buSzPct val="130000"/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rgbClr val="3399FF"/>
        </a:buClr>
        <a:buSzPct val="130000"/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rgbClr val="3399FF"/>
        </a:buClr>
        <a:buSzPct val="130000"/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rgbClr val="3399FF"/>
        </a:buClr>
        <a:buSzPct val="130000"/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rgbClr val="3399FF"/>
        </a:buClr>
        <a:buSzPct val="130000"/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BF926-FA0B-4D05-B538-389CBD32447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982" y="76200"/>
            <a:ext cx="889818" cy="7623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0564"/>
            <a:ext cx="908188" cy="777636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274638"/>
            <a:ext cx="78486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Line 12"/>
          <p:cNvSpPr>
            <a:spLocks noChangeShapeType="1"/>
          </p:cNvSpPr>
          <p:nvPr userDrawn="1"/>
        </p:nvSpPr>
        <p:spPr bwMode="auto">
          <a:xfrm flipV="1">
            <a:off x="1412876" y="1119190"/>
            <a:ext cx="6326188" cy="1587"/>
          </a:xfrm>
          <a:prstGeom prst="line">
            <a:avLst/>
          </a:prstGeom>
          <a:noFill/>
          <a:ln w="47625" cmpd="thickThin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1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ChangeArrowheads="1"/>
          </p:cNvSpPr>
          <p:nvPr/>
        </p:nvSpPr>
        <p:spPr bwMode="auto">
          <a:xfrm>
            <a:off x="568325" y="3048000"/>
            <a:ext cx="7937500" cy="882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schemeClr val="tx2"/>
                </a:solidFill>
              </a:rPr>
              <a:t>Wireless Systems </a:t>
            </a:r>
            <a:r>
              <a:rPr lang="en-US" sz="3200" dirty="0" smtClean="0">
                <a:solidFill>
                  <a:schemeClr val="tx2"/>
                </a:solidFill>
              </a:rPr>
              <a:t>Applications and Opportunities </a:t>
            </a:r>
            <a:r>
              <a:rPr lang="en-US" sz="3200" dirty="0">
                <a:solidFill>
                  <a:schemeClr val="tx2"/>
                </a:solidFill>
              </a:rPr>
              <a:t>from the ISS</a:t>
            </a:r>
          </a:p>
        </p:txBody>
      </p:sp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0012" y="4173538"/>
            <a:ext cx="4273488" cy="1074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1600" b="1" i="1" dirty="0"/>
              <a:t>Name of Forum</a:t>
            </a:r>
            <a:r>
              <a:rPr lang="en-US" sz="1600" b="1" i="1" dirty="0" smtClean="0"/>
              <a:t>:  CCSDS WWG</a:t>
            </a:r>
            <a:endParaRPr lang="en-US" sz="1600" i="1" dirty="0"/>
          </a:p>
          <a:p>
            <a:pPr eaLnBrk="0" hangingPunct="0"/>
            <a:r>
              <a:rPr lang="en-US" sz="1600" b="1" i="1" dirty="0" smtClean="0"/>
              <a:t>Date: 10/28/2020</a:t>
            </a:r>
          </a:p>
          <a:p>
            <a:pPr eaLnBrk="0" hangingPunct="0"/>
            <a:r>
              <a:rPr lang="en-US" sz="1600" b="1" i="1" dirty="0" smtClean="0"/>
              <a:t>Presenter:  Declan McCloskey and Chatwin Lansdowne</a:t>
            </a:r>
            <a:endParaRPr lang="en-US" sz="2000" i="1" dirty="0"/>
          </a:p>
        </p:txBody>
      </p:sp>
      <p:sp>
        <p:nvSpPr>
          <p:cNvPr id="17411" name="Line 5"/>
          <p:cNvSpPr>
            <a:spLocks noChangeShapeType="1"/>
          </p:cNvSpPr>
          <p:nvPr/>
        </p:nvSpPr>
        <p:spPr bwMode="auto">
          <a:xfrm>
            <a:off x="188913" y="4090988"/>
            <a:ext cx="870108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80628"/>
            <a:ext cx="1092558" cy="9361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7524" y="5733256"/>
            <a:ext cx="4680520" cy="50405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en-US" sz="1000" dirty="0"/>
              <a:t>Disclaimer: Trade names and trademarks are used in this report for identification only. Their usage does not constitute an official endorsement, either expressed or implied, by the National Aeronautics and Space </a:t>
            </a:r>
            <a:r>
              <a:rPr lang="en-US" sz="1000" dirty="0" smtClean="0"/>
              <a:t>Administration</a:t>
            </a:r>
            <a:r>
              <a:rPr lang="en-US" sz="1000" dirty="0"/>
              <a:t> 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2094"/>
          </a:xfrm>
        </p:spPr>
        <p:txBody>
          <a:bodyPr/>
          <a:lstStyle/>
          <a:p>
            <a:r>
              <a:rPr lang="en-US" sz="2400" b="1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2756"/>
            <a:ext cx="8229600" cy="5220580"/>
          </a:xfrm>
        </p:spPr>
        <p:txBody>
          <a:bodyPr/>
          <a:lstStyle/>
          <a:p>
            <a:r>
              <a:rPr lang="en-US" sz="2200" dirty="0"/>
              <a:t>Feedback from the ISS crew has helped inform decisions as technology is added to the space </a:t>
            </a:r>
            <a:r>
              <a:rPr lang="en-US" sz="2200" dirty="0" smtClean="0"/>
              <a:t>station</a:t>
            </a:r>
          </a:p>
          <a:p>
            <a:r>
              <a:rPr lang="en-US" sz="2200" dirty="0" smtClean="0"/>
              <a:t>Feedback from EWC operators and engineers</a:t>
            </a:r>
            <a:endParaRPr lang="en-US" sz="2200" dirty="0"/>
          </a:p>
          <a:p>
            <a:r>
              <a:rPr lang="en-US" sz="2200" dirty="0"/>
              <a:t>Positive and negative feedback can help inform decisions for future programs </a:t>
            </a:r>
          </a:p>
          <a:p>
            <a:pPr lvl="1"/>
            <a:r>
              <a:rPr lang="en-US" sz="1600" i="1" dirty="0"/>
              <a:t>While Wi-Fi </a:t>
            </a:r>
            <a:r>
              <a:rPr lang="en-US" sz="1600" i="1" dirty="0" smtClean="0"/>
              <a:t>did not exist </a:t>
            </a:r>
            <a:r>
              <a:rPr lang="en-US" sz="1600" i="1" dirty="0"/>
              <a:t>when the ISS was first being constructed, the standard has been integrated into the station over time</a:t>
            </a:r>
          </a:p>
          <a:p>
            <a:pPr lvl="1"/>
            <a:r>
              <a:rPr lang="en-US" sz="1600" i="1" dirty="0"/>
              <a:t>With decades of experience in implementing wireless technology on the ISS, lessons can be learned for a more functional implementation in the future</a:t>
            </a:r>
          </a:p>
          <a:p>
            <a:r>
              <a:rPr lang="en-US" sz="2200" dirty="0"/>
              <a:t>Areas of Focus</a:t>
            </a:r>
          </a:p>
          <a:p>
            <a:pPr lvl="1"/>
            <a:r>
              <a:rPr lang="en-US" sz="1400" i="1" dirty="0"/>
              <a:t>Wireless Architecture </a:t>
            </a:r>
          </a:p>
          <a:p>
            <a:pPr lvl="1"/>
            <a:r>
              <a:rPr lang="en-US" sz="1400" i="1" dirty="0" smtClean="0"/>
              <a:t>Tablets</a:t>
            </a:r>
            <a:endParaRPr lang="en-US" sz="1400" i="1" dirty="0"/>
          </a:p>
          <a:p>
            <a:pPr lvl="1"/>
            <a:r>
              <a:rPr lang="en-US" sz="1400" i="1" dirty="0"/>
              <a:t>Wireless Laptops</a:t>
            </a:r>
          </a:p>
          <a:p>
            <a:pPr lvl="1"/>
            <a:r>
              <a:rPr lang="en-US" sz="1400" i="1" dirty="0" smtClean="0"/>
              <a:t>Opportunities</a:t>
            </a:r>
            <a:endParaRPr lang="en-US" sz="1400" i="1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29001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2094"/>
          </a:xfrm>
        </p:spPr>
        <p:txBody>
          <a:bodyPr/>
          <a:lstStyle/>
          <a:p>
            <a:r>
              <a:rPr lang="en-US" sz="2400" b="1" dirty="0"/>
              <a:t>Wireless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2756"/>
            <a:ext cx="8229600" cy="5220580"/>
          </a:xfrm>
        </p:spPr>
        <p:txBody>
          <a:bodyPr/>
          <a:lstStyle/>
          <a:p>
            <a:r>
              <a:rPr lang="en-US" sz="1800" dirty="0"/>
              <a:t>ISS </a:t>
            </a:r>
            <a:r>
              <a:rPr lang="en-US" sz="1800" dirty="0" smtClean="0"/>
              <a:t>is </a:t>
            </a:r>
            <a:r>
              <a:rPr lang="en-US" sz="1800" dirty="0"/>
              <a:t>tight on equipment and wireless capacity with 5-6 crewmembers</a:t>
            </a:r>
          </a:p>
          <a:p>
            <a:pPr lvl="1"/>
            <a:r>
              <a:rPr lang="en-US" sz="1400" dirty="0" smtClean="0"/>
              <a:t>Crew describes wireless </a:t>
            </a:r>
            <a:r>
              <a:rPr lang="en-US" sz="1400" dirty="0"/>
              <a:t>laptops </a:t>
            </a:r>
            <a:r>
              <a:rPr lang="en-US" sz="1400" dirty="0" smtClean="0"/>
              <a:t>as </a:t>
            </a:r>
            <a:r>
              <a:rPr lang="en-US" sz="1400" dirty="0"/>
              <a:t>a “limited resource” on ISS</a:t>
            </a:r>
          </a:p>
          <a:p>
            <a:r>
              <a:rPr lang="en-US" sz="1800" dirty="0"/>
              <a:t>At some point in the near future 11 individuals may be on-board at once</a:t>
            </a:r>
          </a:p>
          <a:p>
            <a:r>
              <a:rPr lang="en-US" sz="1800" dirty="0"/>
              <a:t>Two factors lead to additional strain on ISS wireless architecture</a:t>
            </a:r>
          </a:p>
          <a:p>
            <a:pPr lvl="1"/>
            <a:r>
              <a:rPr lang="en-US" sz="1400" i="1" dirty="0"/>
              <a:t>Additional crew members using devices simultaneously </a:t>
            </a:r>
          </a:p>
          <a:p>
            <a:pPr lvl="1"/>
            <a:r>
              <a:rPr lang="en-US" sz="1400" i="1" dirty="0"/>
              <a:t>More wireless applications being installed as technology develops and </a:t>
            </a:r>
            <a:r>
              <a:rPr lang="en-US" sz="1400" i="1" dirty="0" smtClean="0"/>
              <a:t>as crew </a:t>
            </a:r>
            <a:r>
              <a:rPr lang="en-US" sz="1400" i="1" dirty="0"/>
              <a:t>requests </a:t>
            </a:r>
            <a:r>
              <a:rPr lang="en-US" sz="1400" i="1" dirty="0" smtClean="0"/>
              <a:t>additional conveniences</a:t>
            </a:r>
            <a:endParaRPr lang="en-US" sz="1400" i="1" dirty="0"/>
          </a:p>
          <a:p>
            <a:r>
              <a:rPr lang="en-US" sz="1800" dirty="0"/>
              <a:t>These factors create a trend of more devices &gt; more simultaneous clients &gt; </a:t>
            </a:r>
            <a:r>
              <a:rPr lang="en-US" sz="1800" dirty="0" smtClean="0"/>
              <a:t>more data flows &gt; more </a:t>
            </a:r>
            <a:r>
              <a:rPr lang="en-US" sz="1800" dirty="0"/>
              <a:t>strain on network</a:t>
            </a:r>
            <a:endParaRPr lang="en-US" sz="1400" dirty="0"/>
          </a:p>
          <a:p>
            <a:pPr lvl="1"/>
            <a:r>
              <a:rPr lang="en-US" sz="1400" i="1" dirty="0" smtClean="0"/>
              <a:t>Expanding or upgrading to accommodate </a:t>
            </a:r>
            <a:r>
              <a:rPr lang="en-US" sz="1400" i="1" dirty="0"/>
              <a:t>many more devices than originally planned is important to avoid frequent service interruptions as more technology is brought into the </a:t>
            </a:r>
            <a:r>
              <a:rPr lang="en-US" sz="1400" i="1" dirty="0" smtClean="0"/>
              <a:t>network, e.g</a:t>
            </a:r>
            <a:r>
              <a:rPr lang="en-US" sz="1400" i="1" dirty="0"/>
              <a:t>. Additional WAPs </a:t>
            </a:r>
            <a:r>
              <a:rPr lang="en-US" sz="1400" i="1" dirty="0" smtClean="0"/>
              <a:t>have been added </a:t>
            </a:r>
            <a:r>
              <a:rPr lang="en-US" sz="1400" i="1" dirty="0"/>
              <a:t>over time in response to frequent network complaints aboard ISS</a:t>
            </a:r>
          </a:p>
          <a:p>
            <a:r>
              <a:rPr lang="en-US" sz="1800" dirty="0"/>
              <a:t>WAPs</a:t>
            </a:r>
          </a:p>
          <a:p>
            <a:pPr lvl="1"/>
            <a:r>
              <a:rPr lang="en-US" sz="1400" i="1" dirty="0"/>
              <a:t>Coverage provided by WAPs was often worse than predicted, even with </a:t>
            </a:r>
            <a:r>
              <a:rPr lang="en-US" sz="1400" i="1" dirty="0" smtClean="0"/>
              <a:t>LOS</a:t>
            </a:r>
          </a:p>
          <a:p>
            <a:pPr lvl="1"/>
            <a:r>
              <a:rPr lang="en-US" sz="1400" i="1" dirty="0" smtClean="0"/>
              <a:t>WAPs are not reaching into adjacent modules</a:t>
            </a:r>
            <a:endParaRPr lang="en-US" sz="1400" i="1" dirty="0"/>
          </a:p>
          <a:p>
            <a:pPr lvl="1"/>
            <a:r>
              <a:rPr lang="en-US" sz="1400" i="1" dirty="0" smtClean="0"/>
              <a:t>Performance degradation the longer WAPs operate, suggest scheduling a </a:t>
            </a:r>
            <a:r>
              <a:rPr lang="en-US" sz="1400" i="1" dirty="0"/>
              <a:t>power </a:t>
            </a:r>
            <a:r>
              <a:rPr lang="en-US" sz="1400" i="1" dirty="0" smtClean="0"/>
              <a:t>cycle.  Unit performance stability varies.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0689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2094"/>
          </a:xfrm>
        </p:spPr>
        <p:txBody>
          <a:bodyPr/>
          <a:lstStyle/>
          <a:p>
            <a:r>
              <a:rPr lang="en-US" sz="2400" b="1" dirty="0" smtClean="0"/>
              <a:t>Tablets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2756"/>
            <a:ext cx="8229600" cy="5220580"/>
          </a:xfrm>
        </p:spPr>
        <p:txBody>
          <a:bodyPr/>
          <a:lstStyle/>
          <a:p>
            <a:r>
              <a:rPr lang="en-US" sz="2000" dirty="0"/>
              <a:t>40 of 300 individual ISS crew comments explicitly mentioned tablet integration as a problem</a:t>
            </a:r>
          </a:p>
          <a:p>
            <a:r>
              <a:rPr lang="en-US" sz="2000" dirty="0"/>
              <a:t>The crew </a:t>
            </a:r>
            <a:r>
              <a:rPr lang="en-US" sz="2000" dirty="0" smtClean="0"/>
              <a:t>appreciates </a:t>
            </a:r>
            <a:r>
              <a:rPr lang="en-US" sz="2000" dirty="0"/>
              <a:t>wireless devices, iPads especially</a:t>
            </a:r>
          </a:p>
          <a:p>
            <a:r>
              <a:rPr lang="en-US" sz="2000" dirty="0" smtClean="0"/>
              <a:t>Tablets promise convenience but still </a:t>
            </a:r>
            <a:r>
              <a:rPr lang="en-US" sz="2000" dirty="0"/>
              <a:t>posed many problems</a:t>
            </a:r>
          </a:p>
          <a:p>
            <a:pPr lvl="1"/>
            <a:r>
              <a:rPr lang="en-US" sz="1600" i="1" dirty="0"/>
              <a:t>Using iOS to interface with anything else can be cumbersome</a:t>
            </a:r>
          </a:p>
          <a:p>
            <a:pPr lvl="1"/>
            <a:r>
              <a:rPr lang="en-US" sz="1600" i="1" dirty="0"/>
              <a:t>iPad remote desktop is clunky; it would be easier to just use a wireless SSC</a:t>
            </a:r>
          </a:p>
          <a:p>
            <a:pPr lvl="1"/>
            <a:r>
              <a:rPr lang="en-US" sz="1600" i="1" dirty="0"/>
              <a:t>Some common applications like OPTIMIS IPV </a:t>
            </a:r>
            <a:r>
              <a:rPr lang="en-US" sz="1600" i="1" dirty="0" err="1"/>
              <a:t>Vsee</a:t>
            </a:r>
            <a:r>
              <a:rPr lang="en-US" sz="1600" i="1" dirty="0"/>
              <a:t> and </a:t>
            </a:r>
            <a:r>
              <a:rPr lang="en-US" sz="1600" i="1" dirty="0" err="1"/>
              <a:t>AirDrop</a:t>
            </a:r>
            <a:r>
              <a:rPr lang="en-US" sz="1600" i="1" dirty="0"/>
              <a:t> are difficult or impossible to use on tablets</a:t>
            </a:r>
          </a:p>
          <a:p>
            <a:r>
              <a:rPr lang="en-US" sz="2000" dirty="0"/>
              <a:t>Benefits of well-integrated tablets</a:t>
            </a:r>
          </a:p>
          <a:p>
            <a:pPr lvl="1"/>
            <a:r>
              <a:rPr lang="en-US" sz="1600" i="1" dirty="0"/>
              <a:t>Slim profile for easy maneuverability </a:t>
            </a:r>
          </a:p>
          <a:p>
            <a:pPr lvl="1"/>
            <a:r>
              <a:rPr lang="en-US" sz="1600" i="1" dirty="0"/>
              <a:t>Reduced ethernet cable cluttering </a:t>
            </a:r>
          </a:p>
          <a:p>
            <a:pPr lvl="1"/>
            <a:r>
              <a:rPr lang="en-US" sz="1600" i="1" dirty="0"/>
              <a:t>No reliance on peripherals like a USB mouse and keyboard</a:t>
            </a:r>
          </a:p>
          <a:p>
            <a:pPr lvl="1"/>
            <a:r>
              <a:rPr lang="en-US" sz="1600" i="1" dirty="0"/>
              <a:t>General convenience </a:t>
            </a:r>
            <a:r>
              <a:rPr lang="en-US" sz="1600" i="1" dirty="0" smtClean="0"/>
              <a:t>of a </a:t>
            </a:r>
            <a:r>
              <a:rPr lang="en-US" sz="1600" i="1" dirty="0"/>
              <a:t>tablet with the work efficiency almost equivalent to a laptop</a:t>
            </a:r>
          </a:p>
          <a:p>
            <a:r>
              <a:rPr lang="en-US" sz="2000" dirty="0"/>
              <a:t>F</a:t>
            </a:r>
            <a:r>
              <a:rPr lang="en-US" sz="2000" dirty="0" smtClean="0"/>
              <a:t>ocus </a:t>
            </a:r>
            <a:r>
              <a:rPr lang="en-US" sz="2000" dirty="0"/>
              <a:t>on integrating tablets and allowing them to interface with other crew applications </a:t>
            </a:r>
            <a:r>
              <a:rPr lang="en-US" sz="2000" dirty="0" smtClean="0"/>
              <a:t>to benefit </a:t>
            </a:r>
            <a:r>
              <a:rPr lang="en-US" sz="2000" dirty="0"/>
              <a:t>crew productivity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00092" y="3645024"/>
            <a:ext cx="3420380" cy="6840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en-US" sz="1000" dirty="0"/>
              <a:t>Disclaimer: Trade names and trademarks are used in this report for identification only. Their usage does not constitute an official endorsement, either expressed or implied, by the National Aeronautics and Space </a:t>
            </a:r>
            <a:r>
              <a:rPr lang="en-US" sz="1000" dirty="0" smtClean="0"/>
              <a:t>Administration</a:t>
            </a:r>
            <a:r>
              <a:rPr lang="en-US" sz="1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96609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2094"/>
          </a:xfrm>
        </p:spPr>
        <p:txBody>
          <a:bodyPr/>
          <a:lstStyle/>
          <a:p>
            <a:r>
              <a:rPr lang="en-US" sz="2400" b="1" dirty="0"/>
              <a:t>Wireless Laptops</a:t>
            </a:r>
            <a:br>
              <a:rPr lang="en-US" sz="2400" b="1" dirty="0"/>
            </a:br>
            <a:r>
              <a:rPr lang="en-US" sz="2400" b="1" dirty="0"/>
              <a:t>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2756"/>
            <a:ext cx="8229600" cy="5220580"/>
          </a:xfrm>
        </p:spPr>
        <p:txBody>
          <a:bodyPr/>
          <a:lstStyle/>
          <a:p>
            <a:r>
              <a:rPr lang="en-US" sz="2200" dirty="0" smtClean="0"/>
              <a:t>The crew is </a:t>
            </a:r>
            <a:r>
              <a:rPr lang="en-US" sz="2200" dirty="0"/>
              <a:t>extremely positive about wireless laptops for almost </a:t>
            </a:r>
            <a:r>
              <a:rPr lang="en-US" sz="2200" dirty="0" smtClean="0"/>
              <a:t>every </a:t>
            </a:r>
            <a:r>
              <a:rPr lang="en-US" sz="2200" dirty="0"/>
              <a:t>task</a:t>
            </a:r>
          </a:p>
          <a:p>
            <a:r>
              <a:rPr lang="en-US" sz="2200" dirty="0"/>
              <a:t>A glut of wires and peripherals is hard to manage</a:t>
            </a:r>
          </a:p>
          <a:p>
            <a:pPr lvl="1"/>
            <a:r>
              <a:rPr lang="en-US" sz="1600" i="1" dirty="0" smtClean="0"/>
              <a:t>For most tasks it is </a:t>
            </a:r>
            <a:r>
              <a:rPr lang="en-US" sz="1600" i="1" dirty="0"/>
              <a:t>preferable to have a wireless laptop that can be removed from its power supply </a:t>
            </a:r>
            <a:r>
              <a:rPr lang="en-US" sz="1600" i="1" dirty="0" smtClean="0"/>
              <a:t>and relocated</a:t>
            </a:r>
          </a:p>
          <a:p>
            <a:pPr lvl="1"/>
            <a:r>
              <a:rPr lang="en-US" sz="1600" i="1" dirty="0" smtClean="0"/>
              <a:t>Wired peripherals like radiation monitor tether laptops</a:t>
            </a:r>
          </a:p>
          <a:p>
            <a:r>
              <a:rPr lang="en-US" sz="2000" dirty="0" smtClean="0"/>
              <a:t>Station </a:t>
            </a:r>
            <a:r>
              <a:rPr lang="en-US" sz="2000" dirty="0"/>
              <a:t>Support Computers (SSCs) dedicated to single tasks are </a:t>
            </a:r>
            <a:r>
              <a:rPr lang="en-US" sz="2000" dirty="0" smtClean="0"/>
              <a:t>usually </a:t>
            </a:r>
            <a:r>
              <a:rPr lang="en-US" sz="2000" dirty="0"/>
              <a:t>inconvenient for the crew, who would prefer </a:t>
            </a:r>
            <a:r>
              <a:rPr lang="en-US" sz="2000" dirty="0" smtClean="0"/>
              <a:t>the flexibility of general </a:t>
            </a:r>
            <a:r>
              <a:rPr lang="en-US" sz="2000" dirty="0"/>
              <a:t>purpose machines</a:t>
            </a:r>
            <a:r>
              <a:rPr lang="en-US" sz="2000" dirty="0" smtClean="0"/>
              <a:t>.</a:t>
            </a:r>
            <a:endParaRPr lang="en-US" sz="2600" dirty="0"/>
          </a:p>
          <a:p>
            <a:r>
              <a:rPr lang="en-US" sz="2200" dirty="0"/>
              <a:t>Crew members want to take their work with them so they can </a:t>
            </a:r>
            <a:r>
              <a:rPr lang="en-US" sz="2200" dirty="0" smtClean="0"/>
              <a:t>multitask</a:t>
            </a:r>
            <a:endParaRPr lang="en-US" sz="2200" dirty="0"/>
          </a:p>
          <a:p>
            <a:r>
              <a:rPr lang="en-US" sz="2200" dirty="0"/>
              <a:t>Even with extensive praise, there are complaints</a:t>
            </a:r>
          </a:p>
          <a:p>
            <a:pPr lvl="1"/>
            <a:r>
              <a:rPr lang="en-US" sz="1600" i="1" dirty="0"/>
              <a:t>Described as a “limited resource”  among 5-6 crewmembers</a:t>
            </a:r>
          </a:p>
          <a:p>
            <a:pPr lvl="1"/>
            <a:r>
              <a:rPr lang="en-US" sz="1600" i="1" dirty="0"/>
              <a:t>The ISS does not have enough to comfortably serve a maximum capacity crew</a:t>
            </a:r>
          </a:p>
          <a:p>
            <a:pPr lvl="1"/>
            <a:r>
              <a:rPr lang="en-US" sz="1600" i="1" dirty="0" smtClean="0"/>
              <a:t>Want fewer wires for computers</a:t>
            </a:r>
            <a:endParaRPr lang="en-US" sz="2200" dirty="0"/>
          </a:p>
          <a:p>
            <a:pPr marL="45720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31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2094"/>
          </a:xfrm>
        </p:spPr>
        <p:txBody>
          <a:bodyPr/>
          <a:lstStyle/>
          <a:p>
            <a:r>
              <a:rPr lang="en-US" sz="2400" b="1" dirty="0"/>
              <a:t>Wireless Laptops</a:t>
            </a:r>
            <a:br>
              <a:rPr lang="en-US" sz="2400" b="1" dirty="0"/>
            </a:br>
            <a:r>
              <a:rPr lang="en-US" sz="2400" b="1" dirty="0"/>
              <a:t>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2756"/>
            <a:ext cx="8229600" cy="5220580"/>
          </a:xfrm>
        </p:spPr>
        <p:txBody>
          <a:bodyPr/>
          <a:lstStyle/>
          <a:p>
            <a:r>
              <a:rPr lang="en-US" sz="2200" dirty="0" smtClean="0"/>
              <a:t>The </a:t>
            </a:r>
            <a:r>
              <a:rPr lang="en-US" sz="2200" dirty="0"/>
              <a:t>only drawback to wireless laptops is that there is a less reliable connection than if they were wired</a:t>
            </a:r>
          </a:p>
          <a:p>
            <a:pPr lvl="1"/>
            <a:r>
              <a:rPr lang="en-US" sz="1600" i="1" dirty="0"/>
              <a:t>In some cases (ex: </a:t>
            </a:r>
            <a:r>
              <a:rPr lang="en-US" sz="1600" i="1" dirty="0" smtClean="0"/>
              <a:t>video conferencing; ex: ultrasound telemedicine), </a:t>
            </a:r>
            <a:r>
              <a:rPr lang="en-US" sz="1600" i="1" dirty="0"/>
              <a:t>a wired connection is preferred</a:t>
            </a:r>
          </a:p>
          <a:p>
            <a:r>
              <a:rPr lang="en-US" sz="2200" dirty="0" smtClean="0"/>
              <a:t>The process for switching SSCs </a:t>
            </a:r>
            <a:r>
              <a:rPr lang="en-US" sz="2200" dirty="0"/>
              <a:t>on the ISS </a:t>
            </a:r>
            <a:r>
              <a:rPr lang="en-US" sz="2200" dirty="0" smtClean="0"/>
              <a:t>between </a:t>
            </a:r>
            <a:r>
              <a:rPr lang="en-US" sz="2200" dirty="0"/>
              <a:t>wired and </a:t>
            </a:r>
            <a:r>
              <a:rPr lang="en-US" sz="2200" dirty="0" smtClean="0"/>
              <a:t>wireless is not intuitive </a:t>
            </a:r>
            <a:r>
              <a:rPr lang="en-US" sz="2200" dirty="0"/>
              <a:t>and not emphasized </a:t>
            </a:r>
            <a:r>
              <a:rPr lang="en-US" sz="2200" dirty="0" smtClean="0"/>
              <a:t>in </a:t>
            </a:r>
            <a:r>
              <a:rPr lang="en-US" sz="2200" dirty="0"/>
              <a:t>training</a:t>
            </a:r>
          </a:p>
          <a:p>
            <a:r>
              <a:rPr lang="en-US" sz="2200" dirty="0"/>
              <a:t>An architecture focused on general purpose computers that can freely switch between wired and wireless is the most user-friendly approach for the </a:t>
            </a:r>
            <a:r>
              <a:rPr lang="en-US" sz="2200" dirty="0" smtClean="0"/>
              <a:t>crew</a:t>
            </a:r>
          </a:p>
          <a:p>
            <a:r>
              <a:rPr lang="en-US" sz="2200" dirty="0" smtClean="0"/>
              <a:t>An architecture with SSCs not tethered by wire to stationary peripherals is the most user-friendly approach for the crew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94016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2094"/>
          </a:xfrm>
        </p:spPr>
        <p:txBody>
          <a:bodyPr/>
          <a:lstStyle/>
          <a:p>
            <a:r>
              <a:rPr lang="en-US" sz="2400" b="1" dirty="0"/>
              <a:t>Other Applications to Look Into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2756"/>
            <a:ext cx="8229600" cy="5220580"/>
          </a:xfrm>
        </p:spPr>
        <p:txBody>
          <a:bodyPr/>
          <a:lstStyle/>
          <a:p>
            <a:r>
              <a:rPr lang="en-US" sz="2200" dirty="0"/>
              <a:t>Crew members have recommended various applications of wireless technology</a:t>
            </a:r>
          </a:p>
          <a:p>
            <a:r>
              <a:rPr lang="en-US" sz="2200" dirty="0"/>
              <a:t>Wearable Technology</a:t>
            </a:r>
          </a:p>
          <a:p>
            <a:pPr lvl="1"/>
            <a:r>
              <a:rPr lang="en-US" sz="1600" i="1" dirty="0"/>
              <a:t>Vitals monitors for exercise</a:t>
            </a:r>
          </a:p>
          <a:p>
            <a:pPr lvl="1"/>
            <a:r>
              <a:rPr lang="en-US" sz="1600" i="1" dirty="0"/>
              <a:t>Hands-free peripherals for laptops/tablets</a:t>
            </a:r>
          </a:p>
          <a:p>
            <a:pPr lvl="1"/>
            <a:r>
              <a:rPr lang="en-US" sz="1600" i="1" dirty="0"/>
              <a:t>Smart watches</a:t>
            </a:r>
          </a:p>
          <a:p>
            <a:r>
              <a:rPr lang="en-US" sz="2200" dirty="0"/>
              <a:t>Wireless Communications</a:t>
            </a:r>
          </a:p>
          <a:p>
            <a:pPr lvl="1"/>
            <a:r>
              <a:rPr lang="en-US" sz="1600" i="1" dirty="0"/>
              <a:t>Bluetooth headsets paired to iPads for intra-vehicular communications</a:t>
            </a:r>
          </a:p>
          <a:p>
            <a:pPr lvl="1"/>
            <a:r>
              <a:rPr lang="en-US" sz="1600" i="1" dirty="0"/>
              <a:t>Bluetooth speakers for use as an intercom system</a:t>
            </a:r>
          </a:p>
          <a:p>
            <a:pPr lvl="1"/>
            <a:r>
              <a:rPr lang="en-US" sz="1600" i="1" dirty="0"/>
              <a:t>Slave wireless speakers to forward warnings/alerts</a:t>
            </a:r>
          </a:p>
          <a:p>
            <a:pPr lvl="2"/>
            <a:r>
              <a:rPr lang="en-US" sz="1200" dirty="0"/>
              <a:t>Based on a missed alarm event by an exercising crew </a:t>
            </a:r>
            <a:r>
              <a:rPr lang="en-US" sz="1200" dirty="0" smtClean="0"/>
              <a:t>member</a:t>
            </a:r>
          </a:p>
          <a:p>
            <a:pPr lvl="1"/>
            <a:r>
              <a:rPr lang="en-US" sz="1600" i="1" dirty="0" smtClean="0"/>
              <a:t>Greater reliability to make wired applications, portable</a:t>
            </a:r>
            <a:endParaRPr lang="en-US" sz="1600" i="1" dirty="0"/>
          </a:p>
          <a:p>
            <a:r>
              <a:rPr lang="en-US" sz="2200" dirty="0"/>
              <a:t>Other</a:t>
            </a:r>
          </a:p>
          <a:p>
            <a:pPr lvl="1"/>
            <a:r>
              <a:rPr lang="en-US" sz="1600" i="1" dirty="0"/>
              <a:t>Wireless multimedia library</a:t>
            </a:r>
          </a:p>
          <a:p>
            <a:pPr lvl="1"/>
            <a:r>
              <a:rPr lang="en-US" sz="1600" i="1" dirty="0"/>
              <a:t>Medical equipment that transmits data wirelessly to any paired device</a:t>
            </a:r>
          </a:p>
          <a:p>
            <a:pPr lvl="1"/>
            <a:r>
              <a:rPr lang="en-US" sz="1600" i="1" dirty="0"/>
              <a:t>A way for wireless devices to cache data in the event of an outage so that the information isn’t lost (ARED example</a:t>
            </a:r>
            <a:r>
              <a:rPr lang="en-US" sz="1600" i="1" dirty="0" smtClean="0"/>
              <a:t>)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410424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200800" cy="1143000"/>
          </a:xfrm>
        </p:spPr>
        <p:txBody>
          <a:bodyPr/>
          <a:lstStyle/>
          <a:p>
            <a:r>
              <a:rPr lang="en-US" sz="2800" dirty="0" smtClean="0"/>
              <a:t>External Wireless </a:t>
            </a:r>
            <a:br>
              <a:rPr lang="en-US" sz="2800" dirty="0" smtClean="0"/>
            </a:br>
            <a:r>
              <a:rPr lang="en-US" sz="2800" dirty="0" smtClean="0"/>
              <a:t>Existing Application Areas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Fixed payload locations need only power, structural interface, and wireless:  astronomy, earth observation, materials exposure, physics, etc.</a:t>
            </a:r>
          </a:p>
          <a:p>
            <a:r>
              <a:rPr lang="en-US" sz="2400" dirty="0" smtClean="0"/>
              <a:t>Mobile Video:  pan/tilt camera upgrades, body cameras, SSRMS inspection tool camera, borescope camera, worksite camera, visiting vehicle docking camera, viewfinder stream for VR movie camera</a:t>
            </a:r>
          </a:p>
          <a:p>
            <a:r>
              <a:rPr lang="en-US" sz="2400" dirty="0" smtClean="0"/>
              <a:t>Best-effort telemetry and control:  suit telemetry, experiment telemetry and control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2047188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12700"/>
      </a:spPr>
      <a:bodyPr lIns="0" tIns="0" rIns="0" bIns="0" rtlCol="0" anchor="t"/>
      <a:lstStyle>
        <a:defPPr>
          <a:defRPr sz="800" dirty="0" smtClean="0">
            <a:solidFill>
              <a:srgbClr val="FFC000"/>
            </a:solidFill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SA-EV7 Presentation Template">
  <a:themeElements>
    <a:clrScheme name="ASA-EV7 Presentation Template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0099FF"/>
      </a:folHlink>
    </a:clrScheme>
    <a:fontScheme name="ASA-EV7 Presentatio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SA-EV7 Presentati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A-EV7 Presentati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A-EV7 Presentati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A-EV7 Presentati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A-EV7 Presentati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SA-EV7 Presentati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A-EV7 Presentati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A-EV7 Presentati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A-EV7 Presentati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A-EV7 Presentati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A-EV7 Presentati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A-EV7 Presentati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SA-EV7 Presentation 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CC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62885</TotalTime>
  <Words>933</Words>
  <Application>Microsoft Office PowerPoint</Application>
  <PresentationFormat>On-screen Show (4:3)</PresentationFormat>
  <Paragraphs>93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1_Default Design</vt:lpstr>
      <vt:lpstr>ASA-EV7 Presentation Template</vt:lpstr>
      <vt:lpstr>Custom Design</vt:lpstr>
      <vt:lpstr>PowerPoint Presentation</vt:lpstr>
      <vt:lpstr>Introduction</vt:lpstr>
      <vt:lpstr>Wireless Architecture</vt:lpstr>
      <vt:lpstr>Tablets</vt:lpstr>
      <vt:lpstr>Wireless Laptops (1 of 2)</vt:lpstr>
      <vt:lpstr>Wireless Laptops (2 of 2)</vt:lpstr>
      <vt:lpstr>Other Applications to Look Into</vt:lpstr>
      <vt:lpstr>External Wireless  Existing Application Areas</vt:lpstr>
    </vt:vector>
  </TitlesOfParts>
  <Company>NASA ODIN/OSF Seat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mklewis</dc:creator>
  <cp:lastModifiedBy>Lansdowne, Chatwin (JSC-EV811)</cp:lastModifiedBy>
  <cp:revision>1526</cp:revision>
  <cp:lastPrinted>2017-02-06T18:22:18Z</cp:lastPrinted>
  <dcterms:created xsi:type="dcterms:W3CDTF">2003-11-18T14:48:34Z</dcterms:created>
  <dcterms:modified xsi:type="dcterms:W3CDTF">2020-10-29T14:50:53Z</dcterms:modified>
</cp:coreProperties>
</file>