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0"/>
  </p:notesMasterIdLst>
  <p:sldIdLst>
    <p:sldId id="256" r:id="rId3"/>
    <p:sldId id="325" r:id="rId4"/>
    <p:sldId id="429" r:id="rId5"/>
    <p:sldId id="420" r:id="rId6"/>
    <p:sldId id="431" r:id="rId7"/>
    <p:sldId id="430" r:id="rId8"/>
    <p:sldId id="43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7942"/>
    <a:srgbClr val="0432FF"/>
    <a:srgbClr val="BBE0E3"/>
    <a:srgbClr val="EBEBEB"/>
    <a:srgbClr val="FFD579"/>
    <a:srgbClr val="FFF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3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97" d="100"/>
          <a:sy n="97" d="100"/>
        </p:scale>
        <p:origin x="4328" y="20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28012-EE6B-B549-931D-B176726406DC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D5C969-3610-1041-BFEB-5D40FE1240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818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57288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5C969-3610-1041-BFEB-5D40FE12401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800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5C969-3610-1041-BFEB-5D40FE12401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274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DA01E-0691-FB43-8A60-36C2EF885F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2865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DA01E-0691-FB43-8A60-36C2EF885F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49922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5C969-3610-1041-BFEB-5D40FE12401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0934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DA01E-0691-FB43-8A60-36C2EF885F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39644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5C969-3610-1041-BFEB-5D40FE12401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798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tiff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36EAE-4EDE-4137-98D2-D26BF7ECD2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26DF3E-6ACB-4BD4-9A55-EB71A1FF1D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2490CD-C07C-4796-837A-4F6682A73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3690B-4464-46E2-91BC-1932138D4C0C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079F72-ED2B-40B7-9110-8443DE74D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51DC69-E274-4003-9A0B-71AA2F555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09F88-1836-4882-90B8-76FC06C45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809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587A0-56A4-4C97-9842-4D9FF1FA8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21D66-5336-4EE8-8BAD-F0B718D0E6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45ABF0-C4F8-4FA8-A30C-011909A50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3690B-4464-46E2-91BC-1932138D4C0C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FFBE98-7C67-4016-ACAC-1ABA29B1C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55B13-9664-45D0-AFC2-6A4A33665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09F88-1836-4882-90B8-76FC06C45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020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009DE-21C0-49BF-8B39-4EE67B0C1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E6D787-596D-4223-B724-F7C0455774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49E191-C7B4-4E28-B740-BE2EFF0CB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3690B-4464-46E2-91BC-1932138D4C0C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11E5E-47D4-4F14-A788-3CCA97BC5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717B0-019F-444B-870A-7A483A7B7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09F88-1836-4882-90B8-76FC06C45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860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5A1A3-B63F-467C-A254-7A67207A4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587DA-5CB1-45D0-BFCA-6DBCC3CA8F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D40D87-3F09-4795-92BF-136EE488E9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103F7A-A0E0-4394-970B-9E9B83DC0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3690B-4464-46E2-91BC-1932138D4C0C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A66305-B5F5-4BB1-8890-0AA5EF319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530CA4-21DD-422A-BF52-FBBADB770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09F88-1836-4882-90B8-76FC06C45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277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7EE96-C669-4149-9845-C5240EC08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EF3360-8C64-4614-8679-FEDD55D6D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B09C42-C54B-4405-8C57-9F7EBA18DB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D8C6DE-446F-46A8-8DD9-B24D2D3AB5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B2EE54-197E-4FC4-BE8F-F0108ECE7A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50C4BD-4B53-4830-9335-C0AA2F12C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3690B-4464-46E2-91BC-1932138D4C0C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A215D9-6611-4F8F-A569-87149249B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ADC381-82E6-46C5-8072-7B89E6859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09F88-1836-4882-90B8-76FC06C45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332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ECD38-B85A-40C8-8ED4-7828A11D1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10F627-04AE-447D-A00A-FE272C78B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3690B-4464-46E2-91BC-1932138D4C0C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6E8C38-6C23-4A1E-9404-7967BF783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95687E-DE4F-4400-A671-38EBB4264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09F88-1836-4882-90B8-76FC06C45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803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D1D0C5-C795-48A1-86C4-0195D161A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3690B-4464-46E2-91BC-1932138D4C0C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A2C743-8E69-4D39-A65B-02322CBB5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C212FE-ADB8-4F96-8CE8-E370CF144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09F88-1836-4882-90B8-76FC06C45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888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324C6-2A72-4736-AD42-5CE38B649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C8E44-F015-438A-A09A-61A74321AB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4036EA-27AC-48DC-8908-67DF9A1334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D59BBA-FCBE-47F7-B202-4AEB87A45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3690B-4464-46E2-91BC-1932138D4C0C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5025D8-7B2C-4B7B-AC36-A678F56F5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196922-5682-4C36-959E-8963BDCA3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09F88-1836-4882-90B8-76FC06C45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3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A1230-DB63-4AA1-AB6A-07D62F08B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5AC68F-EB5B-42DF-8F9C-83DDC989A9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73C52A-7A7E-4CA9-A7D3-D26B5600EF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7DC49C-2790-41D1-966B-A69C7F9CC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3690B-4464-46E2-91BC-1932138D4C0C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92F0CD-D7C2-4CF4-A272-048FE60BB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733D7F-BD6C-4243-86FD-F593BC5E6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09F88-1836-4882-90B8-76FC06C45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588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66309-552A-435F-8B55-34F39C00D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4255E4-2F45-4937-B228-B9FBFA8B0E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C48F68-A6EF-45DB-9777-28F70017B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3690B-4464-46E2-91BC-1932138D4C0C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9F3A8B-4428-46F8-B41B-8AE673AE1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DABCA2-91F4-4E34-8E40-6DE5B9657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09F88-1836-4882-90B8-76FC06C45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984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C379F7-7F1F-4B7E-9B33-1B9FF91B3B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5A07DA-B207-4EA1-87CD-44E09BC1EA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E221B-3196-4295-B152-44F76DF4D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3690B-4464-46E2-91BC-1932138D4C0C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B1A53-127E-4E50-8A79-3161E1479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ABE688-DBC9-4B95-A791-62EBC20B2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09F88-1836-4882-90B8-76FC06C45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032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CD20867-9B6C-7144-AA14-5142365F9D09}"/>
              </a:ext>
            </a:extLst>
          </p:cNvPr>
          <p:cNvSpPr/>
          <p:nvPr userDrawn="1"/>
        </p:nvSpPr>
        <p:spPr bwMode="auto">
          <a:xfrm>
            <a:off x="10886849" y="1657350"/>
            <a:ext cx="1159535" cy="3532831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76552" y="6057900"/>
            <a:ext cx="7548033" cy="3416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ct val="90000"/>
              </a:lnSpc>
              <a:defRPr/>
            </a:pPr>
            <a:r>
              <a:rPr lang="en-US" sz="1800" b="1" spc="500" dirty="0">
                <a:solidFill>
                  <a:srgbClr val="FED915"/>
                </a:solidFill>
                <a:latin typeface="Arial" charset="0"/>
                <a:ea typeface="ＭＳ Ｐゴシック" charset="0"/>
              </a:rPr>
              <a:t>NASA Systems Engineering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8817" y="6260464"/>
            <a:ext cx="1014306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1400" b="1" spc="500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Systems Engineering Technical Discipline Team</a:t>
            </a:r>
          </a:p>
        </p:txBody>
      </p:sp>
      <p:sp>
        <p:nvSpPr>
          <p:cNvPr id="12349" name="Rectangle 61"/>
          <p:cNvSpPr>
            <a:spLocks noGrp="1" noChangeArrowheads="1"/>
          </p:cNvSpPr>
          <p:nvPr>
            <p:ph type="ctrTitle" sz="quarter"/>
          </p:nvPr>
        </p:nvSpPr>
        <p:spPr>
          <a:xfrm>
            <a:off x="299947" y="4025573"/>
            <a:ext cx="10121605" cy="1164608"/>
          </a:xfrm>
        </p:spPr>
        <p:txBody>
          <a:bodyPr/>
          <a:lstStyle>
            <a:lvl1pPr algn="r">
              <a:lnSpc>
                <a:spcPct val="100000"/>
              </a:lnSpc>
              <a:defRPr sz="3200" spc="0">
                <a:solidFill>
                  <a:srgbClr val="FED915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350" name="Rectangle 6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99948" y="5259665"/>
            <a:ext cx="10109793" cy="708144"/>
          </a:xfrm>
        </p:spPr>
        <p:txBody>
          <a:bodyPr/>
          <a:lstStyle>
            <a:lvl1pPr marL="0" indent="0" algn="r">
              <a:lnSpc>
                <a:spcPct val="90000"/>
              </a:lnSpc>
              <a:buFontTx/>
              <a:buNone/>
              <a:defRPr sz="1800" spc="0">
                <a:solidFill>
                  <a:srgbClr val="FFFFFF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E9A3FA2-B402-3146-A8D8-A2907C2605AB}"/>
              </a:ext>
            </a:extLst>
          </p:cNvPr>
          <p:cNvGrpSpPr/>
          <p:nvPr userDrawn="1"/>
        </p:nvGrpSpPr>
        <p:grpSpPr>
          <a:xfrm>
            <a:off x="10801268" y="5588000"/>
            <a:ext cx="1227526" cy="1122316"/>
            <a:chOff x="2705100" y="323850"/>
            <a:chExt cx="6781800" cy="6210300"/>
          </a:xfrm>
        </p:grpSpPr>
        <p:pic>
          <p:nvPicPr>
            <p:cNvPr id="18" name="Picture 17" descr="A close up of a sign&#10;&#10;Description automatically generated">
              <a:extLst>
                <a:ext uri="{FF2B5EF4-FFF2-40B4-BE49-F238E27FC236}">
                  <a16:creationId xmlns:a16="http://schemas.microsoft.com/office/drawing/2014/main" id="{E31670D8-0C28-1C4D-A4C4-1FE69663A66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6953" b="93763" l="9270" r="90543">
                          <a14:foregroundMark x1="20412" y1="26892" x2="30899" y2="24642"/>
                          <a14:foregroundMark x1="30899" y1="24642" x2="39607" y2="24744"/>
                          <a14:foregroundMark x1="39607" y1="24744" x2="44850" y2="18712"/>
                          <a14:foregroundMark x1="44850" y1="18712" x2="38764" y2="14622"/>
                          <a14:foregroundMark x1="38764" y1="14622" x2="51124" y2="12781"/>
                          <a14:foregroundMark x1="51124" y1="12781" x2="59176" y2="14315"/>
                          <a14:foregroundMark x1="59176" y1="14315" x2="65543" y2="18303"/>
                          <a14:foregroundMark x1="65543" y1="18303" x2="61049" y2="27198"/>
                          <a14:foregroundMark x1="61049" y1="27198" x2="50936" y2="28834"/>
                          <a14:foregroundMark x1="50936" y1="28834" x2="60955" y2="29346"/>
                          <a14:foregroundMark x1="60955" y1="29346" x2="51404" y2="24131"/>
                          <a14:foregroundMark x1="51404" y1="24131" x2="60768" y2="32515"/>
                          <a14:foregroundMark x1="60768" y1="32515" x2="50281" y2="26176"/>
                          <a14:foregroundMark x1="50281" y1="26176" x2="57584" y2="22188"/>
                          <a14:foregroundMark x1="57584" y1="22188" x2="66854" y2="23517"/>
                          <a14:foregroundMark x1="66854" y1="23517" x2="73502" y2="29141"/>
                          <a14:foregroundMark x1="73502" y1="29141" x2="70693" y2="36503"/>
                          <a14:foregroundMark x1="70693" y1="36503" x2="78464" y2="40798"/>
                          <a14:foregroundMark x1="78464" y1="40798" x2="77622" y2="49080"/>
                          <a14:foregroundMark x1="77622" y1="49080" x2="73970" y2="57464"/>
                          <a14:foregroundMark x1="73970" y1="57464" x2="77528" y2="65031"/>
                          <a14:foregroundMark x1="77528" y1="65031" x2="77809" y2="55930"/>
                          <a14:foregroundMark x1="77809" y1="55930" x2="83708" y2="65235"/>
                          <a14:foregroundMark x1="83708" y1="65235" x2="84831" y2="56237"/>
                          <a14:foregroundMark x1="84831" y1="56237" x2="81180" y2="64519"/>
                          <a14:foregroundMark x1="81180" y1="64519" x2="70599" y2="61861"/>
                          <a14:foregroundMark x1="70599" y1="61861" x2="71536" y2="69734"/>
                          <a14:foregroundMark x1="71536" y1="69734" x2="64045" y2="70757"/>
                          <a14:foregroundMark x1="64045" y1="70757" x2="60674" y2="60838"/>
                          <a14:foregroundMark x1="60674" y1="60838" x2="52622" y2="70757"/>
                          <a14:foregroundMark x1="52622" y1="70757" x2="54588" y2="80573"/>
                          <a14:foregroundMark x1="54588" y1="80573" x2="46536" y2="86708"/>
                          <a14:foregroundMark x1="46536" y1="86708" x2="39419" y2="87321"/>
                          <a14:foregroundMark x1="39419" y1="87321" x2="21816" y2="75971"/>
                          <a14:foregroundMark x1="21816" y1="75971" x2="12453" y2="58998"/>
                          <a14:foregroundMark x1="12453" y1="58998" x2="12921" y2="40695"/>
                          <a14:foregroundMark x1="12921" y1="40695" x2="23408" y2="22597"/>
                          <a14:foregroundMark x1="23408" y1="22597" x2="30243" y2="17485"/>
                          <a14:foregroundMark x1="30243" y1="17485" x2="16667" y2="42638"/>
                          <a14:foregroundMark x1="16667" y1="42638" x2="17884" y2="51329"/>
                          <a14:foregroundMark x1="17884" y1="51329" x2="28652" y2="28119"/>
                          <a14:foregroundMark x1="28652" y1="28119" x2="23408" y2="40491"/>
                          <a14:foregroundMark x1="23408" y1="40491" x2="51685" y2="12986"/>
                          <a14:foregroundMark x1="51685" y1="12986" x2="57022" y2="21881"/>
                          <a14:foregroundMark x1="57022" y1="21881" x2="43727" y2="38855"/>
                          <a14:foregroundMark x1="43727" y1="38855" x2="40356" y2="46421"/>
                          <a14:foregroundMark x1="40356" y1="46421" x2="49813" y2="33640"/>
                          <a14:foregroundMark x1="49813" y1="33640" x2="41011" y2="38139"/>
                          <a14:foregroundMark x1="41011" y1="38139" x2="33614" y2="45194"/>
                          <a14:foregroundMark x1="33614" y1="45194" x2="32584" y2="52863"/>
                          <a14:foregroundMark x1="32584" y1="52863" x2="40169" y2="50818"/>
                          <a14:foregroundMark x1="40169" y1="50818" x2="46255" y2="45706"/>
                          <a14:foregroundMark x1="46255" y1="45706" x2="40637" y2="51636"/>
                          <a14:foregroundMark x1="40637" y1="51636" x2="49719" y2="53988"/>
                          <a14:foregroundMark x1="49719" y1="53988" x2="42041" y2="55726"/>
                          <a14:foregroundMark x1="42041" y1="55726" x2="37828" y2="64110"/>
                          <a14:foregroundMark x1="37828" y1="64110" x2="44569" y2="61043"/>
                          <a14:foregroundMark x1="44569" y1="61043" x2="48689" y2="53067"/>
                          <a14:foregroundMark x1="48689" y1="53067" x2="50843" y2="35174"/>
                          <a14:foregroundMark x1="50843" y1="35174" x2="55993" y2="40798"/>
                          <a14:foregroundMark x1="55993" y1="40798" x2="63483" y2="40184"/>
                          <a14:foregroundMark x1="63483" y1="40184" x2="56461" y2="51840"/>
                          <a14:foregroundMark x1="56461" y1="51840" x2="67884" y2="52863"/>
                          <a14:foregroundMark x1="67884" y1="52863" x2="75843" y2="45910"/>
                          <a14:foregroundMark x1="75843" y1="45910" x2="77996" y2="37730"/>
                          <a14:foregroundMark x1="77996" y1="37730" x2="67884" y2="27710"/>
                          <a14:foregroundMark x1="67884" y1="27710" x2="57116" y2="34969"/>
                          <a14:foregroundMark x1="57116" y1="34969" x2="50936" y2="48057"/>
                          <a14:foregroundMark x1="50936" y1="48057" x2="51030" y2="58998"/>
                          <a14:foregroundMark x1="51030" y1="58998" x2="62921" y2="57669"/>
                          <a14:foregroundMark x1="62921" y1="57669" x2="67135" y2="49080"/>
                          <a14:foregroundMark x1="67135" y1="49080" x2="67041" y2="39980"/>
                          <a14:foregroundMark x1="67041" y1="39980" x2="59457" y2="36094"/>
                          <a14:foregroundMark x1="59457" y1="36094" x2="44569" y2="42434"/>
                          <a14:foregroundMark x1="44569" y1="42434" x2="43446" y2="59816"/>
                          <a14:foregroundMark x1="43446" y1="59816" x2="50375" y2="64417"/>
                          <a14:foregroundMark x1="50375" y1="64417" x2="58801" y2="58078"/>
                          <a14:foregroundMark x1="58801" y1="58078" x2="49625" y2="52658"/>
                          <a14:foregroundMark x1="49625" y1="52658" x2="36330" y2="50307"/>
                          <a14:foregroundMark x1="36330" y1="50307" x2="29213" y2="51329"/>
                          <a14:foregroundMark x1="29213" y1="51329" x2="27715" y2="66667"/>
                          <a14:foregroundMark x1="27715" y1="66667" x2="34457" y2="76585"/>
                          <a14:foregroundMark x1="34457" y1="76585" x2="42228" y2="75460"/>
                          <a14:foregroundMark x1="42228" y1="75460" x2="45880" y2="68814"/>
                          <a14:foregroundMark x1="45880" y1="68814" x2="51966" y2="74642"/>
                          <a14:foregroundMark x1="51966" y1="74642" x2="51030" y2="66564"/>
                          <a14:foregroundMark x1="51030" y1="66564" x2="48876" y2="73926"/>
                          <a14:foregroundMark x1="48876" y1="73926" x2="62172" y2="76278"/>
                          <a14:foregroundMark x1="62172" y1="76278" x2="67322" y2="66053"/>
                          <a14:foregroundMark x1="67322" y1="66053" x2="59738" y2="63599"/>
                          <a14:foregroundMark x1="59738" y1="63599" x2="60019" y2="84663"/>
                          <a14:foregroundMark x1="60019" y1="84663" x2="67790" y2="80470"/>
                          <a14:foregroundMark x1="67790" y1="80470" x2="71723" y2="70245"/>
                          <a14:foregroundMark x1="71723" y1="70245" x2="72846" y2="48057"/>
                          <a14:foregroundMark x1="72846" y1="48057" x2="67416" y2="27710"/>
                          <a14:foregroundMark x1="67416" y1="27710" x2="74719" y2="28323"/>
                          <a14:foregroundMark x1="74719" y1="28323" x2="82116" y2="50613"/>
                          <a14:foregroundMark x1="82116" y1="50613" x2="80524" y2="40389"/>
                          <a14:foregroundMark x1="80524" y1="40389" x2="76685" y2="32413"/>
                          <a14:foregroundMark x1="76685" y1="32413" x2="83146" y2="36912"/>
                          <a14:foregroundMark x1="83146" y1="36912" x2="85393" y2="44683"/>
                          <a14:foregroundMark x1="85393" y1="44683" x2="79026" y2="29039"/>
                          <a14:foregroundMark x1="79026" y1="29039" x2="66199" y2="17178"/>
                          <a14:foregroundMark x1="66199" y1="17178" x2="43258" y2="12168"/>
                          <a14:foregroundMark x1="43258" y1="12168" x2="25187" y2="23415"/>
                          <a14:foregroundMark x1="25187" y1="23415" x2="20412" y2="29857"/>
                          <a14:foregroundMark x1="20412" y1="29857" x2="17978" y2="48262"/>
                          <a14:foregroundMark x1="17978" y1="48262" x2="19476" y2="56237"/>
                          <a14:foregroundMark x1="19476" y1="56237" x2="23408" y2="64826"/>
                          <a14:foregroundMark x1="23408" y1="64826" x2="37079" y2="77710"/>
                          <a14:foregroundMark x1="37079" y1="77710" x2="46723" y2="80470"/>
                          <a14:foregroundMark x1="46723" y1="80470" x2="33146" y2="79550"/>
                          <a14:foregroundMark x1="33146" y1="79550" x2="18446" y2="68200"/>
                          <a14:foregroundMark x1="18446" y1="68200" x2="24719" y2="75256"/>
                          <a14:foregroundMark x1="24719" y1="75256" x2="47472" y2="81391"/>
                          <a14:foregroundMark x1="47472" y1="81391" x2="53184" y2="76687"/>
                          <a14:foregroundMark x1="53184" y1="76687" x2="45974" y2="71575"/>
                          <a14:foregroundMark x1="45974" y1="71575" x2="29494" y2="66973"/>
                          <a14:foregroundMark x1="29494" y1="66973" x2="44757" y2="72699"/>
                          <a14:foregroundMark x1="44757" y1="72699" x2="39794" y2="66973"/>
                          <a14:foregroundMark x1="39794" y1="66973" x2="30805" y2="61554"/>
                          <a14:foregroundMark x1="30805" y1="61554" x2="29775" y2="44990"/>
                          <a14:foregroundMark x1="29775" y1="44990" x2="37266" y2="29652"/>
                          <a14:foregroundMark x1="37266" y1="29652" x2="43165" y2="24029"/>
                          <a14:foregroundMark x1="43165" y1="24029" x2="39232" y2="35174"/>
                          <a14:foregroundMark x1="39232" y1="35174" x2="41011" y2="31697"/>
                          <a14:foregroundMark x1="30431" y1="14110" x2="37828" y2="14213"/>
                          <a14:foregroundMark x1="37828" y1="14213" x2="45787" y2="13599"/>
                          <a14:foregroundMark x1="45787" y1="13599" x2="52434" y2="10634"/>
                          <a14:foregroundMark x1="52434" y1="10634" x2="60019" y2="11247"/>
                          <a14:foregroundMark x1="60019" y1="11247" x2="41479" y2="8180"/>
                          <a14:foregroundMark x1="41479" y1="8180" x2="34644" y2="15031"/>
                          <a14:foregroundMark x1="34644" y1="15031" x2="50843" y2="11963"/>
                          <a14:foregroundMark x1="50843" y1="11963" x2="56273" y2="12679"/>
                          <a14:foregroundMark x1="9644" y1="39468" x2="10487" y2="56033"/>
                          <a14:foregroundMark x1="10487" y1="56033" x2="8708" y2="47648"/>
                          <a14:foregroundMark x1="8708" y1="47648" x2="9831" y2="39775"/>
                          <a14:foregroundMark x1="9831" y1="39775" x2="9363" y2="38753"/>
                          <a14:foregroundMark x1="26873" y1="46728" x2="24438" y2="47853"/>
                          <a14:foregroundMark x1="69569" y1="59714" x2="63764" y2="55010"/>
                          <a14:foregroundMark x1="63764" y1="55010" x2="66573" y2="65235"/>
                          <a14:foregroundMark x1="66573" y1="65235" x2="66760" y2="56851"/>
                          <a14:foregroundMark x1="66760" y1="56851" x2="73970" y2="57669"/>
                          <a14:foregroundMark x1="73970" y1="57669" x2="67416" y2="54601"/>
                          <a14:foregroundMark x1="67416" y1="54601" x2="67322" y2="53476"/>
                          <a14:foregroundMark x1="64700" y1="90389" x2="42135" y2="92331"/>
                          <a14:foregroundMark x1="42135" y1="92331" x2="36142" y2="91104"/>
                          <a14:foregroundMark x1="48783" y1="93967" x2="54026" y2="93967"/>
                          <a14:foregroundMark x1="14700" y1="51943" x2="19569" y2="69018"/>
                          <a14:foregroundMark x1="19569" y1="69018" x2="25375" y2="57260"/>
                          <a14:foregroundMark x1="25375" y1="57260" x2="21629" y2="50613"/>
                          <a14:foregroundMark x1="21629" y1="50613" x2="23221" y2="58896"/>
                          <a14:foregroundMark x1="23221" y1="58896" x2="24906" y2="50613"/>
                          <a14:foregroundMark x1="24906" y1="50613" x2="28090" y2="59714"/>
                          <a14:foregroundMark x1="28090" y1="59714" x2="44850" y2="77914"/>
                          <a14:foregroundMark x1="44850" y1="77914" x2="43446" y2="85787"/>
                          <a14:foregroundMark x1="43446" y1="85787" x2="50281" y2="93252"/>
                          <a14:foregroundMark x1="50281" y1="93252" x2="58333" y2="94990"/>
                          <a14:foregroundMark x1="58333" y1="94990" x2="59925" y2="86094"/>
                          <a14:foregroundMark x1="59925" y1="86094" x2="76124" y2="74540"/>
                          <a14:foregroundMark x1="76124" y1="74540" x2="69476" y2="77198"/>
                          <a14:foregroundMark x1="69476" y1="77198" x2="77528" y2="72290"/>
                          <a14:foregroundMark x1="77528" y1="72290" x2="77060" y2="62474"/>
                          <a14:foregroundMark x1="77060" y1="62474" x2="80337" y2="54294"/>
                          <a14:foregroundMark x1="80337" y1="54294" x2="87640" y2="56339"/>
                          <a14:foregroundMark x1="87640" y1="56339" x2="73315" y2="64928"/>
                          <a14:foregroundMark x1="73315" y1="64928" x2="66948" y2="61452"/>
                          <a14:foregroundMark x1="66948" y1="61452" x2="59082" y2="62986"/>
                          <a14:foregroundMark x1="59082" y1="62986" x2="62734" y2="51943"/>
                          <a14:foregroundMark x1="62734" y1="51943" x2="63951" y2="23517"/>
                          <a14:foregroundMark x1="63951" y1="23517" x2="61798" y2="15542"/>
                          <a14:foregroundMark x1="61798" y1="15542" x2="46442" y2="9407"/>
                          <a14:foregroundMark x1="46442" y1="9407" x2="53745" y2="6135"/>
                          <a14:foregroundMark x1="53745" y1="6135" x2="46442" y2="6953"/>
                          <a14:foregroundMark x1="46442" y1="6953" x2="43446" y2="8282"/>
                          <a14:foregroundMark x1="89232" y1="41411" x2="90543" y2="57157"/>
                          <a14:foregroundMark x1="90543" y1="57157" x2="89232" y2="61145"/>
                          <a14:foregroundMark x1="22659" y1="48364" x2="30524" y2="52454"/>
                          <a14:foregroundMark x1="30524" y1="52454" x2="25281" y2="47137"/>
                          <a14:foregroundMark x1="25281" y1="47137" x2="29120" y2="4908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05100" y="323850"/>
              <a:ext cx="6781800" cy="621030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B1DEA99-EB08-7F48-B566-69B2F107262F}"/>
                </a:ext>
              </a:extLst>
            </p:cNvPr>
            <p:cNvSpPr/>
            <p:nvPr userDrawn="1"/>
          </p:nvSpPr>
          <p:spPr bwMode="auto">
            <a:xfrm>
              <a:off x="3177914" y="539646"/>
              <a:ext cx="5756223" cy="5686529"/>
            </a:xfrm>
            <a:prstGeom prst="ellipse">
              <a:avLst/>
            </a:prstGeom>
            <a:noFill/>
            <a:ln w="12700" cap="flat" cmpd="sng" algn="ctr">
              <a:solidFill>
                <a:srgbClr val="EBEBEB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ＭＳ Ｐゴシック" pitchFamily="-111" charset="-128"/>
                <a:cs typeface="ＭＳ Ｐゴシック" pitchFamily="-111" charset="-128"/>
              </a:endParaRP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AE7AFAF2-8A38-934F-B821-E203654C25C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3678" y="4300830"/>
            <a:ext cx="1262706" cy="123114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41D684D-2C05-0E42-ACF7-536D633EDB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9402" y="128402"/>
            <a:ext cx="1372637" cy="1156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3F472E-DAF8-9648-BE9A-63CF3CF59C5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826" y="1339655"/>
            <a:ext cx="961598" cy="295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6837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7E184-5773-4029-80CB-33EA8F990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5540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7E184-5773-4029-80CB-33EA8F990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573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6551" y="1522414"/>
            <a:ext cx="5672363" cy="4600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6196" y="1522414"/>
            <a:ext cx="5567655" cy="4600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7E184-5773-4029-80CB-33EA8F990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353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7E184-5773-4029-80CB-33EA8F990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7125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7E184-5773-4029-80CB-33EA8F990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7379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7E184-5773-4029-80CB-33EA8F990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2303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7E184-5773-4029-80CB-33EA8F990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5869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7E184-5773-4029-80CB-33EA8F990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815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7E184-5773-4029-80CB-33EA8F990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4212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53501" y="517526"/>
            <a:ext cx="2849033" cy="56054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1" y="517526"/>
            <a:ext cx="8343900" cy="56054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7E184-5773-4029-80CB-33EA8F990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2849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8301" cy="12458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5"/>
          </a:p>
        </p:txBody>
      </p:sp>
      <p:sp>
        <p:nvSpPr>
          <p:cNvPr id="17" name="bk object 17"/>
          <p:cNvSpPr/>
          <p:nvPr/>
        </p:nvSpPr>
        <p:spPr>
          <a:xfrm>
            <a:off x="10799528" y="156886"/>
            <a:ext cx="1058530" cy="7752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5"/>
          </a:p>
        </p:txBody>
      </p:sp>
      <p:sp>
        <p:nvSpPr>
          <p:cNvPr id="18" name="bk object 18"/>
          <p:cNvSpPr/>
          <p:nvPr/>
        </p:nvSpPr>
        <p:spPr>
          <a:xfrm>
            <a:off x="812799" y="5017466"/>
            <a:ext cx="10963349" cy="13179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5"/>
          </a:p>
        </p:txBody>
      </p:sp>
      <p:sp>
        <p:nvSpPr>
          <p:cNvPr id="19" name="bk object 19"/>
          <p:cNvSpPr/>
          <p:nvPr/>
        </p:nvSpPr>
        <p:spPr>
          <a:xfrm>
            <a:off x="812799" y="4471255"/>
            <a:ext cx="10963349" cy="1864176"/>
          </a:xfrm>
          <a:custGeom>
            <a:avLst/>
            <a:gdLst/>
            <a:ahLst/>
            <a:cxnLst/>
            <a:rect l="l" t="t" r="r" b="b"/>
            <a:pathLst>
              <a:path w="8839200" h="2052320">
                <a:moveTo>
                  <a:pt x="0" y="2052320"/>
                </a:moveTo>
                <a:lnTo>
                  <a:pt x="8839200" y="2052320"/>
                </a:lnTo>
                <a:lnTo>
                  <a:pt x="8839200" y="0"/>
                </a:lnTo>
                <a:lnTo>
                  <a:pt x="0" y="0"/>
                </a:lnTo>
                <a:lnTo>
                  <a:pt x="0" y="2052320"/>
                </a:lnTo>
                <a:close/>
              </a:path>
            </a:pathLst>
          </a:custGeom>
          <a:ln w="10160">
            <a:solidFill>
              <a:srgbClr val="45969F"/>
            </a:solidFill>
          </a:ln>
        </p:spPr>
        <p:txBody>
          <a:bodyPr wrap="square" lIns="0" tIns="0" rIns="0" bIns="0" rtlCol="0"/>
          <a:lstStyle/>
          <a:p>
            <a:endParaRPr sz="1635"/>
          </a:p>
        </p:txBody>
      </p:sp>
      <p:sp>
        <p:nvSpPr>
          <p:cNvPr id="20" name="bk object 20"/>
          <p:cNvSpPr/>
          <p:nvPr/>
        </p:nvSpPr>
        <p:spPr>
          <a:xfrm>
            <a:off x="812799" y="2966993"/>
            <a:ext cx="10963349" cy="206027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5"/>
          </a:p>
        </p:txBody>
      </p:sp>
      <p:sp>
        <p:nvSpPr>
          <p:cNvPr id="21" name="bk object 21"/>
          <p:cNvSpPr/>
          <p:nvPr/>
        </p:nvSpPr>
        <p:spPr>
          <a:xfrm>
            <a:off x="812799" y="2966993"/>
            <a:ext cx="10963349" cy="2050472"/>
          </a:xfrm>
          <a:custGeom>
            <a:avLst/>
            <a:gdLst/>
            <a:ahLst/>
            <a:cxnLst/>
            <a:rect l="l" t="t" r="r" b="b"/>
            <a:pathLst>
              <a:path w="8839200" h="1645920">
                <a:moveTo>
                  <a:pt x="0" y="1645920"/>
                </a:moveTo>
                <a:lnTo>
                  <a:pt x="8839200" y="1645920"/>
                </a:lnTo>
                <a:lnTo>
                  <a:pt x="8839200" y="0"/>
                </a:lnTo>
                <a:lnTo>
                  <a:pt x="0" y="0"/>
                </a:lnTo>
                <a:lnTo>
                  <a:pt x="0" y="1645920"/>
                </a:lnTo>
                <a:close/>
              </a:path>
            </a:pathLst>
          </a:custGeom>
          <a:ln w="10160">
            <a:solidFill>
              <a:srgbClr val="45969F"/>
            </a:solidFill>
          </a:ln>
        </p:spPr>
        <p:txBody>
          <a:bodyPr wrap="square" lIns="0" tIns="0" rIns="0" bIns="0" rtlCol="0"/>
          <a:lstStyle/>
          <a:p>
            <a:endParaRPr sz="1635"/>
          </a:p>
        </p:txBody>
      </p:sp>
      <p:sp>
        <p:nvSpPr>
          <p:cNvPr id="22" name="bk object 22"/>
          <p:cNvSpPr/>
          <p:nvPr/>
        </p:nvSpPr>
        <p:spPr>
          <a:xfrm>
            <a:off x="774995" y="1462732"/>
            <a:ext cx="10963349" cy="148580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5"/>
          </a:p>
        </p:txBody>
      </p:sp>
      <p:sp>
        <p:nvSpPr>
          <p:cNvPr id="23" name="bk object 23"/>
          <p:cNvSpPr/>
          <p:nvPr/>
        </p:nvSpPr>
        <p:spPr>
          <a:xfrm>
            <a:off x="774995" y="1462732"/>
            <a:ext cx="10963349" cy="1485804"/>
          </a:xfrm>
          <a:custGeom>
            <a:avLst/>
            <a:gdLst/>
            <a:ahLst/>
            <a:cxnLst/>
            <a:rect l="l" t="t" r="r" b="b"/>
            <a:pathLst>
              <a:path w="8839200" h="1635760">
                <a:moveTo>
                  <a:pt x="0" y="1635760"/>
                </a:moveTo>
                <a:lnTo>
                  <a:pt x="8839200" y="1635760"/>
                </a:lnTo>
                <a:lnTo>
                  <a:pt x="8839200" y="0"/>
                </a:lnTo>
                <a:lnTo>
                  <a:pt x="0" y="0"/>
                </a:lnTo>
                <a:lnTo>
                  <a:pt x="0" y="1635760"/>
                </a:lnTo>
                <a:close/>
              </a:path>
            </a:pathLst>
          </a:custGeom>
          <a:ln w="10160">
            <a:solidFill>
              <a:srgbClr val="45969F"/>
            </a:solidFill>
          </a:ln>
        </p:spPr>
        <p:txBody>
          <a:bodyPr wrap="square" lIns="0" tIns="0" rIns="0" bIns="0" rtlCol="0"/>
          <a:lstStyle/>
          <a:p>
            <a:endParaRPr sz="1635"/>
          </a:p>
        </p:txBody>
      </p:sp>
      <p:sp>
        <p:nvSpPr>
          <p:cNvPr id="24" name="bk object 24"/>
          <p:cNvSpPr/>
          <p:nvPr/>
        </p:nvSpPr>
        <p:spPr>
          <a:xfrm>
            <a:off x="3402419" y="1430433"/>
            <a:ext cx="144917" cy="143504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5"/>
          </a:p>
        </p:txBody>
      </p:sp>
      <p:sp>
        <p:nvSpPr>
          <p:cNvPr id="25" name="bk object 25"/>
          <p:cNvSpPr/>
          <p:nvPr/>
        </p:nvSpPr>
        <p:spPr>
          <a:xfrm>
            <a:off x="3478028" y="1458118"/>
            <a:ext cx="2363" cy="1339300"/>
          </a:xfrm>
          <a:custGeom>
            <a:avLst/>
            <a:gdLst/>
            <a:ahLst/>
            <a:cxnLst/>
            <a:rect l="l" t="t" r="r" b="b"/>
            <a:pathLst>
              <a:path w="1905" h="1474470">
                <a:moveTo>
                  <a:pt x="0" y="0"/>
                </a:moveTo>
                <a:lnTo>
                  <a:pt x="1904" y="1474470"/>
                </a:lnTo>
              </a:path>
            </a:pathLst>
          </a:custGeom>
          <a:ln w="203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35"/>
          </a:p>
        </p:txBody>
      </p:sp>
      <p:sp>
        <p:nvSpPr>
          <p:cNvPr id="26" name="bk object 26"/>
          <p:cNvSpPr/>
          <p:nvPr/>
        </p:nvSpPr>
        <p:spPr>
          <a:xfrm>
            <a:off x="6162159" y="1421204"/>
            <a:ext cx="144917" cy="144427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5"/>
          </a:p>
        </p:txBody>
      </p:sp>
      <p:sp>
        <p:nvSpPr>
          <p:cNvPr id="27" name="bk object 27"/>
          <p:cNvSpPr/>
          <p:nvPr/>
        </p:nvSpPr>
        <p:spPr>
          <a:xfrm>
            <a:off x="6237767" y="1448890"/>
            <a:ext cx="0" cy="1346798"/>
          </a:xfrm>
          <a:custGeom>
            <a:avLst/>
            <a:gdLst/>
            <a:ahLst/>
            <a:cxnLst/>
            <a:rect l="l" t="t" r="r" b="b"/>
            <a:pathLst>
              <a:path h="1482725">
                <a:moveTo>
                  <a:pt x="0" y="0"/>
                </a:moveTo>
                <a:lnTo>
                  <a:pt x="0" y="1482217"/>
                </a:lnTo>
              </a:path>
            </a:pathLst>
          </a:custGeom>
          <a:ln w="203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35"/>
          </a:p>
        </p:txBody>
      </p:sp>
      <p:sp>
        <p:nvSpPr>
          <p:cNvPr id="28" name="bk object 28"/>
          <p:cNvSpPr/>
          <p:nvPr/>
        </p:nvSpPr>
        <p:spPr>
          <a:xfrm>
            <a:off x="8947101" y="1430433"/>
            <a:ext cx="157517" cy="143504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5"/>
          </a:p>
        </p:txBody>
      </p:sp>
      <p:sp>
        <p:nvSpPr>
          <p:cNvPr id="29" name="bk object 29"/>
          <p:cNvSpPr/>
          <p:nvPr/>
        </p:nvSpPr>
        <p:spPr>
          <a:xfrm>
            <a:off x="9022709" y="1458118"/>
            <a:ext cx="10239" cy="1339300"/>
          </a:xfrm>
          <a:custGeom>
            <a:avLst/>
            <a:gdLst/>
            <a:ahLst/>
            <a:cxnLst/>
            <a:rect l="l" t="t" r="r" b="b"/>
            <a:pathLst>
              <a:path w="8254" h="1474470">
                <a:moveTo>
                  <a:pt x="7747" y="0"/>
                </a:moveTo>
                <a:lnTo>
                  <a:pt x="0" y="1474470"/>
                </a:lnTo>
              </a:path>
            </a:pathLst>
          </a:custGeom>
          <a:ln w="203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35"/>
          </a:p>
        </p:txBody>
      </p:sp>
      <p:sp>
        <p:nvSpPr>
          <p:cNvPr id="30" name="bk object 30"/>
          <p:cNvSpPr/>
          <p:nvPr/>
        </p:nvSpPr>
        <p:spPr>
          <a:xfrm>
            <a:off x="3402419" y="4134411"/>
            <a:ext cx="144917" cy="225639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5"/>
          </a:p>
        </p:txBody>
      </p:sp>
      <p:sp>
        <p:nvSpPr>
          <p:cNvPr id="31" name="bk object 31"/>
          <p:cNvSpPr/>
          <p:nvPr/>
        </p:nvSpPr>
        <p:spPr>
          <a:xfrm>
            <a:off x="3478028" y="4162097"/>
            <a:ext cx="2363" cy="2159491"/>
          </a:xfrm>
          <a:custGeom>
            <a:avLst/>
            <a:gdLst/>
            <a:ahLst/>
            <a:cxnLst/>
            <a:rect l="l" t="t" r="r" b="b"/>
            <a:pathLst>
              <a:path w="1905" h="2377440">
                <a:moveTo>
                  <a:pt x="0" y="0"/>
                </a:moveTo>
                <a:lnTo>
                  <a:pt x="1904" y="2377440"/>
                </a:lnTo>
              </a:path>
            </a:pathLst>
          </a:custGeom>
          <a:ln w="203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35"/>
          </a:p>
        </p:txBody>
      </p:sp>
      <p:sp>
        <p:nvSpPr>
          <p:cNvPr id="32" name="bk object 32"/>
          <p:cNvSpPr/>
          <p:nvPr/>
        </p:nvSpPr>
        <p:spPr>
          <a:xfrm>
            <a:off x="6162159" y="4125182"/>
            <a:ext cx="144917" cy="14442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5"/>
          </a:p>
        </p:txBody>
      </p:sp>
      <p:sp>
        <p:nvSpPr>
          <p:cNvPr id="33" name="bk object 33"/>
          <p:cNvSpPr/>
          <p:nvPr/>
        </p:nvSpPr>
        <p:spPr>
          <a:xfrm>
            <a:off x="6237767" y="4152868"/>
            <a:ext cx="0" cy="1346798"/>
          </a:xfrm>
          <a:custGeom>
            <a:avLst/>
            <a:gdLst/>
            <a:ahLst/>
            <a:cxnLst/>
            <a:rect l="l" t="t" r="r" b="b"/>
            <a:pathLst>
              <a:path h="1482725">
                <a:moveTo>
                  <a:pt x="0" y="0"/>
                </a:moveTo>
                <a:lnTo>
                  <a:pt x="0" y="1482216"/>
                </a:lnTo>
              </a:path>
            </a:pathLst>
          </a:custGeom>
          <a:ln w="203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35"/>
          </a:p>
        </p:txBody>
      </p:sp>
      <p:sp>
        <p:nvSpPr>
          <p:cNvPr id="34" name="bk object 34"/>
          <p:cNvSpPr/>
          <p:nvPr/>
        </p:nvSpPr>
        <p:spPr>
          <a:xfrm>
            <a:off x="8947101" y="4134411"/>
            <a:ext cx="157517" cy="225639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5"/>
          </a:p>
        </p:txBody>
      </p:sp>
      <p:sp>
        <p:nvSpPr>
          <p:cNvPr id="35" name="bk object 35"/>
          <p:cNvSpPr/>
          <p:nvPr/>
        </p:nvSpPr>
        <p:spPr>
          <a:xfrm>
            <a:off x="9022709" y="4162097"/>
            <a:ext cx="10239" cy="2159491"/>
          </a:xfrm>
          <a:custGeom>
            <a:avLst/>
            <a:gdLst/>
            <a:ahLst/>
            <a:cxnLst/>
            <a:rect l="l" t="t" r="r" b="b"/>
            <a:pathLst>
              <a:path w="8254" h="2377440">
                <a:moveTo>
                  <a:pt x="7747" y="0"/>
                </a:moveTo>
                <a:lnTo>
                  <a:pt x="0" y="2377440"/>
                </a:lnTo>
              </a:path>
            </a:pathLst>
          </a:custGeom>
          <a:ln w="203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35"/>
          </a:p>
        </p:txBody>
      </p:sp>
      <p:sp>
        <p:nvSpPr>
          <p:cNvPr id="36" name="bk object 36"/>
          <p:cNvSpPr/>
          <p:nvPr/>
        </p:nvSpPr>
        <p:spPr>
          <a:xfrm>
            <a:off x="3402419" y="2777807"/>
            <a:ext cx="144917" cy="143504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5"/>
          </a:p>
        </p:txBody>
      </p:sp>
      <p:sp>
        <p:nvSpPr>
          <p:cNvPr id="37" name="bk object 37"/>
          <p:cNvSpPr/>
          <p:nvPr/>
        </p:nvSpPr>
        <p:spPr>
          <a:xfrm>
            <a:off x="3478028" y="2805493"/>
            <a:ext cx="2363" cy="1339300"/>
          </a:xfrm>
          <a:custGeom>
            <a:avLst/>
            <a:gdLst/>
            <a:ahLst/>
            <a:cxnLst/>
            <a:rect l="l" t="t" r="r" b="b"/>
            <a:pathLst>
              <a:path w="1905" h="1474470">
                <a:moveTo>
                  <a:pt x="0" y="0"/>
                </a:moveTo>
                <a:lnTo>
                  <a:pt x="1904" y="1474470"/>
                </a:lnTo>
              </a:path>
            </a:pathLst>
          </a:custGeom>
          <a:ln w="203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35"/>
          </a:p>
        </p:txBody>
      </p:sp>
      <p:sp>
        <p:nvSpPr>
          <p:cNvPr id="38" name="bk object 38"/>
          <p:cNvSpPr/>
          <p:nvPr/>
        </p:nvSpPr>
        <p:spPr>
          <a:xfrm>
            <a:off x="6162159" y="2777807"/>
            <a:ext cx="144917" cy="362222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5"/>
          </a:p>
        </p:txBody>
      </p:sp>
      <p:sp>
        <p:nvSpPr>
          <p:cNvPr id="39" name="bk object 39"/>
          <p:cNvSpPr/>
          <p:nvPr/>
        </p:nvSpPr>
        <p:spPr>
          <a:xfrm>
            <a:off x="6237767" y="2805493"/>
            <a:ext cx="0" cy="3521863"/>
          </a:xfrm>
          <a:custGeom>
            <a:avLst/>
            <a:gdLst/>
            <a:ahLst/>
            <a:cxnLst/>
            <a:rect l="l" t="t" r="r" b="b"/>
            <a:pathLst>
              <a:path h="3877309">
                <a:moveTo>
                  <a:pt x="0" y="0"/>
                </a:moveTo>
                <a:lnTo>
                  <a:pt x="0" y="3877055"/>
                </a:lnTo>
              </a:path>
            </a:pathLst>
          </a:custGeom>
          <a:ln w="203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35"/>
          </a:p>
        </p:txBody>
      </p:sp>
      <p:sp>
        <p:nvSpPr>
          <p:cNvPr id="40" name="bk object 40"/>
          <p:cNvSpPr/>
          <p:nvPr/>
        </p:nvSpPr>
        <p:spPr>
          <a:xfrm>
            <a:off x="8947101" y="2777807"/>
            <a:ext cx="157517" cy="143504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5"/>
          </a:p>
        </p:txBody>
      </p:sp>
      <p:sp>
        <p:nvSpPr>
          <p:cNvPr id="41" name="bk object 41"/>
          <p:cNvSpPr/>
          <p:nvPr/>
        </p:nvSpPr>
        <p:spPr>
          <a:xfrm>
            <a:off x="9022709" y="2805493"/>
            <a:ext cx="10239" cy="1339300"/>
          </a:xfrm>
          <a:custGeom>
            <a:avLst/>
            <a:gdLst/>
            <a:ahLst/>
            <a:cxnLst/>
            <a:rect l="l" t="t" r="r" b="b"/>
            <a:pathLst>
              <a:path w="8254" h="1474470">
                <a:moveTo>
                  <a:pt x="7747" y="0"/>
                </a:moveTo>
                <a:lnTo>
                  <a:pt x="0" y="1474470"/>
                </a:lnTo>
              </a:path>
            </a:pathLst>
          </a:custGeom>
          <a:ln w="203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35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7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94" y="1577340"/>
            <a:ext cx="530694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936" y="1577340"/>
            <a:ext cx="530694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9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535">
              <a:lnSpc>
                <a:spcPts val="1299"/>
              </a:lnSpc>
            </a:pPr>
            <a:r>
              <a:rPr lang="en-US" spc="-36"/>
              <a:t>NASA </a:t>
            </a:r>
            <a:r>
              <a:rPr lang="en-US" spc="-9"/>
              <a:t>Pre-Decisional </a:t>
            </a:r>
            <a:r>
              <a:rPr lang="en-US"/>
              <a:t>– </a:t>
            </a:r>
            <a:r>
              <a:rPr lang="en-US" spc="-27"/>
              <a:t>Internal  </a:t>
            </a:r>
            <a:r>
              <a:rPr lang="en-US" spc="-14"/>
              <a:t>Use</a:t>
            </a:r>
            <a:r>
              <a:rPr lang="en-US" spc="114"/>
              <a:t> </a:t>
            </a:r>
            <a:r>
              <a:rPr lang="en-US" spc="-9"/>
              <a:t>Only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54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3071">
              <a:lnSpc>
                <a:spcPts val="1140"/>
              </a:lnSpc>
            </a:pPr>
            <a:fld id="{81D60167-4931-47E6-BA6A-407CBD079E47}" type="slidenum">
              <a:rPr lang="en-US" spc="-5" smtClean="0"/>
              <a:pPr marL="23071">
                <a:lnSpc>
                  <a:spcPts val="1140"/>
                </a:lnSpc>
              </a:pPr>
              <a:t>‹#›</a:t>
            </a:fld>
            <a:endParaRPr lang="en-US" spc="-5"/>
          </a:p>
        </p:txBody>
      </p:sp>
    </p:spTree>
    <p:extLst>
      <p:ext uri="{BB962C8B-B14F-4D97-AF65-F5344CB8AC3E}">
        <p14:creationId xmlns:p14="http://schemas.microsoft.com/office/powerpoint/2010/main" val="61548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610388-81D0-444B-8620-3F2241E64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7E7049-7367-41F4-BD10-DA112535E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449493-3F62-4642-A58C-5530F79DFE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690B-4464-46E2-91BC-1932138D4C0C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AFF79-DAAD-4DC7-9FFA-CEB7AA63CC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BB9494-223D-49F2-87AD-181BFAEE04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09F88-1836-4882-90B8-76FC06C45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799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4067" y="1431925"/>
            <a:ext cx="11451167" cy="469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/>
              <a:t> Click to edit Master text styles</a:t>
            </a:r>
          </a:p>
          <a:p>
            <a:pPr lvl="1"/>
            <a:r>
              <a:rPr lang="en-US" altLang="en-US"/>
              <a:t> Second level</a:t>
            </a:r>
          </a:p>
          <a:p>
            <a:pPr lvl="2"/>
            <a:r>
              <a:rPr lang="en-US" altLang="en-US"/>
              <a:t> Third level</a:t>
            </a:r>
          </a:p>
          <a:p>
            <a:pPr lvl="3"/>
            <a:r>
              <a:rPr lang="en-US" altLang="en-US"/>
              <a:t> Fourth level</a:t>
            </a:r>
          </a:p>
          <a:p>
            <a:pPr lvl="4"/>
            <a:r>
              <a:rPr lang="en-US" altLang="en-US"/>
              <a:t> 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6551" y="379413"/>
            <a:ext cx="11489267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47451" y="6511925"/>
            <a:ext cx="47836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 b="1">
                <a:solidFill>
                  <a:srgbClr val="FED915"/>
                </a:solidFill>
              </a:defRPr>
            </a:lvl1pPr>
          </a:lstStyle>
          <a:p>
            <a:fld id="{0B97E184-5773-4029-80CB-33EA8F99054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68817" y="6464301"/>
            <a:ext cx="1014306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spc="500">
                <a:solidFill>
                  <a:srgbClr val="FFFFFF"/>
                </a:solidFill>
                <a:latin typeface="Arial" charset="0"/>
                <a:ea typeface="ＭＳ Ｐゴシック" charset="0"/>
              </a:rPr>
              <a:t>MAKING</a:t>
            </a:r>
            <a:r>
              <a:rPr lang="en-US" sz="1200" b="1" spc="500" baseline="0">
                <a:solidFill>
                  <a:srgbClr val="FFFFFF"/>
                </a:solidFill>
                <a:latin typeface="Arial" charset="0"/>
                <a:ea typeface="ＭＳ Ｐゴシック" charset="0"/>
              </a:rPr>
              <a:t> SYSTEMS ENGINEERING EASIER FOR THE WORKFORCE</a:t>
            </a:r>
            <a:endParaRPr lang="en-US" sz="1200" b="1" spc="500">
              <a:solidFill>
                <a:srgbClr val="FFFFFF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895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FED915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FED915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FED915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FED915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FED915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9pPr>
    </p:titleStyle>
    <p:bodyStyle>
      <a:lvl1pPr marL="115888" indent="-115888" algn="l" rtl="0" eaLnBrk="1" fontAlgn="base" hangingPunct="1">
        <a:spcBef>
          <a:spcPct val="20000"/>
        </a:spcBef>
        <a:spcAft>
          <a:spcPct val="0"/>
        </a:spcAft>
        <a:buClr>
          <a:srgbClr val="F08022"/>
        </a:buClr>
        <a:buChar char="•"/>
        <a:defRPr>
          <a:solidFill>
            <a:srgbClr val="13327B"/>
          </a:solidFill>
          <a:latin typeface="+mn-lt"/>
          <a:ea typeface="+mn-ea"/>
          <a:cs typeface="+mn-cs"/>
        </a:defRPr>
      </a:lvl1pPr>
      <a:lvl2pPr marL="401638" indent="-171450" algn="l" rtl="0" eaLnBrk="1" fontAlgn="base" hangingPunct="1">
        <a:spcBef>
          <a:spcPct val="20000"/>
        </a:spcBef>
        <a:spcAft>
          <a:spcPct val="0"/>
        </a:spcAft>
        <a:buClr>
          <a:srgbClr val="F08022"/>
        </a:buClr>
        <a:buChar char="–"/>
        <a:defRPr>
          <a:solidFill>
            <a:srgbClr val="13327B"/>
          </a:solidFill>
          <a:latin typeface="+mn-lt"/>
          <a:ea typeface="+mn-ea"/>
        </a:defRPr>
      </a:lvl2pPr>
      <a:lvl3pPr marL="625475" indent="-109538" algn="l" rtl="0" eaLnBrk="1" fontAlgn="base" hangingPunct="1">
        <a:spcBef>
          <a:spcPct val="20000"/>
        </a:spcBef>
        <a:spcAft>
          <a:spcPct val="0"/>
        </a:spcAft>
        <a:buClr>
          <a:srgbClr val="F08022"/>
        </a:buClr>
        <a:buChar char="•"/>
        <a:defRPr>
          <a:solidFill>
            <a:srgbClr val="13327B"/>
          </a:solidFill>
          <a:latin typeface="+mn-lt"/>
          <a:ea typeface="+mn-ea"/>
        </a:defRPr>
      </a:lvl3pPr>
      <a:lvl4pPr marL="911225" indent="-168275" algn="l" rtl="0" eaLnBrk="1" fontAlgn="base" hangingPunct="1">
        <a:spcBef>
          <a:spcPct val="20000"/>
        </a:spcBef>
        <a:spcAft>
          <a:spcPct val="0"/>
        </a:spcAft>
        <a:buClr>
          <a:srgbClr val="F08022"/>
        </a:buClr>
        <a:buChar char="–"/>
        <a:defRPr>
          <a:solidFill>
            <a:srgbClr val="13327B"/>
          </a:solidFill>
          <a:latin typeface="+mn-lt"/>
          <a:ea typeface="+mn-ea"/>
        </a:defRPr>
      </a:lvl4pPr>
      <a:lvl5pPr marL="1201738" indent="-176213" algn="l" rtl="0" eaLnBrk="1" fontAlgn="base" hangingPunct="1">
        <a:spcBef>
          <a:spcPct val="20000"/>
        </a:spcBef>
        <a:spcAft>
          <a:spcPct val="0"/>
        </a:spcAft>
        <a:buClr>
          <a:srgbClr val="F08022"/>
        </a:buClr>
        <a:buChar char="»"/>
        <a:defRPr>
          <a:solidFill>
            <a:srgbClr val="13327B"/>
          </a:solidFill>
          <a:latin typeface="+mn-lt"/>
          <a:ea typeface="+mn-ea"/>
        </a:defRPr>
      </a:lvl5pPr>
      <a:lvl6pPr marL="1658938" indent="-176213" algn="l" rtl="0" eaLnBrk="1" fontAlgn="base" hangingPunct="1">
        <a:spcBef>
          <a:spcPct val="20000"/>
        </a:spcBef>
        <a:spcAft>
          <a:spcPct val="0"/>
        </a:spcAft>
        <a:buClr>
          <a:srgbClr val="45ADE3"/>
        </a:buClr>
        <a:buChar char="»"/>
        <a:defRPr>
          <a:solidFill>
            <a:schemeClr val="tx1"/>
          </a:solidFill>
          <a:latin typeface="+mn-lt"/>
          <a:ea typeface="+mn-ea"/>
        </a:defRPr>
      </a:lvl6pPr>
      <a:lvl7pPr marL="2116138" indent="-176213" algn="l" rtl="0" eaLnBrk="1" fontAlgn="base" hangingPunct="1">
        <a:spcBef>
          <a:spcPct val="20000"/>
        </a:spcBef>
        <a:spcAft>
          <a:spcPct val="0"/>
        </a:spcAft>
        <a:buClr>
          <a:srgbClr val="45ADE3"/>
        </a:buClr>
        <a:buChar char="»"/>
        <a:defRPr>
          <a:solidFill>
            <a:schemeClr val="tx1"/>
          </a:solidFill>
          <a:latin typeface="+mn-lt"/>
          <a:ea typeface="+mn-ea"/>
        </a:defRPr>
      </a:lvl7pPr>
      <a:lvl8pPr marL="2573338" indent="-176213" algn="l" rtl="0" eaLnBrk="1" fontAlgn="base" hangingPunct="1">
        <a:spcBef>
          <a:spcPct val="20000"/>
        </a:spcBef>
        <a:spcAft>
          <a:spcPct val="0"/>
        </a:spcAft>
        <a:buClr>
          <a:srgbClr val="45ADE3"/>
        </a:buClr>
        <a:buChar char="»"/>
        <a:defRPr>
          <a:solidFill>
            <a:schemeClr val="tx1"/>
          </a:solidFill>
          <a:latin typeface="+mn-lt"/>
          <a:ea typeface="+mn-ea"/>
        </a:defRPr>
      </a:lvl8pPr>
      <a:lvl9pPr marL="3030538" indent="-176213" algn="l" rtl="0" eaLnBrk="1" fontAlgn="base" hangingPunct="1">
        <a:spcBef>
          <a:spcPct val="20000"/>
        </a:spcBef>
        <a:spcAft>
          <a:spcPct val="0"/>
        </a:spcAft>
        <a:buClr>
          <a:srgbClr val="45ADE3"/>
        </a:buClr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B08BD-C395-4B7D-B5F3-109F20D77E30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216822" y="4060683"/>
            <a:ext cx="10121605" cy="1164608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Digital Engineering Panel</a:t>
            </a:r>
            <a:endParaRPr lang="en-US" sz="4400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486604-BC59-448D-AE4A-C66971EBA4BA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228634" y="5449667"/>
            <a:ext cx="10109793" cy="70814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1600" dirty="0"/>
              <a:t>Jon Holladay</a:t>
            </a:r>
          </a:p>
          <a:p>
            <a:pPr>
              <a:spcBef>
                <a:spcPts val="0"/>
              </a:spcBef>
            </a:pPr>
            <a:r>
              <a:rPr lang="en-US" sz="1600" dirty="0"/>
              <a:t>Technical Fellow, NASA Systems Engineering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0008CC-7A2F-CA4C-AD2C-210A4B005853}"/>
              </a:ext>
            </a:extLst>
          </p:cNvPr>
          <p:cNvSpPr/>
          <p:nvPr/>
        </p:nvSpPr>
        <p:spPr>
          <a:xfrm>
            <a:off x="2382452" y="342811"/>
            <a:ext cx="80391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i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5</a:t>
            </a:r>
            <a:r>
              <a:rPr lang="en-US" b="1" i="1" baseline="300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</a:t>
            </a:r>
            <a:r>
              <a:rPr lang="en-US" b="1" i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Annual CTO Summit</a:t>
            </a:r>
          </a:p>
          <a:p>
            <a:pPr algn="r"/>
            <a:r>
              <a:rPr lang="en-US" b="1" i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Aerospace Corporation </a:t>
            </a:r>
          </a:p>
          <a:p>
            <a:pPr algn="r"/>
            <a:r>
              <a:rPr lang="en-US" b="1" i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November 10, 2020</a:t>
            </a:r>
            <a:endParaRPr lang="en-US" sz="11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215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85E1F-6973-4D6E-8FF2-4939CAB97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919" y="326248"/>
            <a:ext cx="11489267" cy="760412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Segoe UI" panose="020B0502040204020203" pitchFamily="34" charset="0"/>
                <a:cs typeface="Segoe UI" panose="020B0502040204020203" pitchFamily="34" charset="0"/>
              </a:rPr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499EF-AF2D-4C35-BF39-B388783BD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6481" y="1371116"/>
            <a:ext cx="11451167" cy="5603324"/>
          </a:xfrm>
        </p:spPr>
        <p:txBody>
          <a:bodyPr>
            <a:normAutofit/>
          </a:bodyPr>
          <a:lstStyle/>
          <a:p>
            <a:pPr marL="742950" lvl="0" indent="-742950">
              <a:lnSpc>
                <a:spcPct val="150000"/>
              </a:lnSpc>
              <a:buClr>
                <a:srgbClr val="C00000"/>
              </a:buClr>
              <a:buSzPct val="90000"/>
              <a:buFont typeface="+mj-lt"/>
              <a:buAutoNum type="arabicPeriod"/>
            </a:pPr>
            <a:r>
              <a:rPr lang="en-US" sz="4400" dirty="0">
                <a:solidFill>
                  <a:schemeClr val="tx1"/>
                </a:solidFill>
                <a:latin typeface="Segoe UI" panose="020B0502040204020203" pitchFamily="34" charset="0"/>
              </a:rPr>
              <a:t>culture change and Workforce priority</a:t>
            </a:r>
          </a:p>
          <a:p>
            <a:pPr marL="742950" lvl="0" indent="-742950">
              <a:lnSpc>
                <a:spcPct val="150000"/>
              </a:lnSpc>
              <a:buClr>
                <a:srgbClr val="C00000"/>
              </a:buClr>
              <a:buSzPct val="90000"/>
              <a:buFont typeface="+mj-lt"/>
              <a:buAutoNum type="arabicPeriod"/>
            </a:pPr>
            <a:r>
              <a:rPr lang="en-US" sz="4400" dirty="0">
                <a:solidFill>
                  <a:schemeClr val="tx1"/>
                </a:solidFill>
                <a:latin typeface="Segoe UI" panose="020B0502040204020203" pitchFamily="34" charset="0"/>
              </a:rPr>
              <a:t>trusted, accountable Leadership</a:t>
            </a:r>
          </a:p>
          <a:p>
            <a:pPr marL="742950" lvl="0" indent="-742950">
              <a:lnSpc>
                <a:spcPct val="150000"/>
              </a:lnSpc>
              <a:buClr>
                <a:srgbClr val="C00000"/>
              </a:buClr>
              <a:buSzPct val="90000"/>
              <a:buFont typeface="+mj-lt"/>
              <a:buAutoNum type="arabicPeriod"/>
            </a:pPr>
            <a:r>
              <a:rPr lang="en-US" sz="4400" dirty="0">
                <a:solidFill>
                  <a:schemeClr val="tx1"/>
                </a:solidFill>
                <a:latin typeface="Segoe UI" panose="020B0502040204020203" pitchFamily="34" charset="0"/>
              </a:rPr>
              <a:t>NASA MBSE Infusion Lessons Learned</a:t>
            </a:r>
          </a:p>
          <a:p>
            <a:pPr marL="742950" lvl="0" indent="-742950">
              <a:lnSpc>
                <a:spcPct val="150000"/>
              </a:lnSpc>
              <a:buClr>
                <a:srgbClr val="C00000"/>
              </a:buClr>
              <a:buSzPct val="90000"/>
              <a:buFont typeface="+mj-lt"/>
              <a:buAutoNum type="arabicPeriod"/>
            </a:pPr>
            <a:r>
              <a:rPr lang="en-US" sz="4400" dirty="0">
                <a:solidFill>
                  <a:schemeClr val="tx1"/>
                </a:solidFill>
                <a:latin typeface="Segoe UI" panose="020B0502040204020203" pitchFamily="34" charset="0"/>
              </a:rPr>
              <a:t>valley of Death or moat of Protection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43ADF8-4DE6-43EA-89FA-B81E2D6B01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97E184-5773-4029-80CB-33EA8F9905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568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5798D-6948-984E-AFD5-86D953E04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3755"/>
            <a:ext cx="10515600" cy="768731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he big </a:t>
            </a:r>
            <a:r>
              <a:rPr lang="en-US" sz="3600" dirty="0">
                <a:latin typeface="Segoe UI" panose="020B0502040204020203" pitchFamily="34" charset="0"/>
                <a:cs typeface="Segoe UI" panose="020B0502040204020203" pitchFamily="34" charset="0"/>
              </a:rPr>
              <a:t>C’s </a:t>
            </a:r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…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0DAA50-E83B-E74F-B497-F9E069828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135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F0BE7-58AB-3445-B368-09775ACDF335}" type="slidenum">
              <a:rPr lang="en-US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E867BB-0A27-C344-9FB1-42AB1FCBE5D2}"/>
              </a:ext>
            </a:extLst>
          </p:cNvPr>
          <p:cNvSpPr txBox="1"/>
          <p:nvPr/>
        </p:nvSpPr>
        <p:spPr>
          <a:xfrm>
            <a:off x="1859797" y="6075683"/>
            <a:ext cx="57811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hbr.org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/2017/06/changing-company-culture-requires-a-movement-not-a-mandate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86AFC0-C0E8-954B-8F9A-D89E06301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092" y="555860"/>
            <a:ext cx="6299200" cy="15875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8D2EBA5-D4EA-134E-8B3A-9363E759E32B}"/>
              </a:ext>
            </a:extLst>
          </p:cNvPr>
          <p:cNvSpPr/>
          <p:nvPr/>
        </p:nvSpPr>
        <p:spPr>
          <a:xfrm>
            <a:off x="1069383" y="2523780"/>
            <a:ext cx="1015139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Culture is like the wind.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It is invisible, yet its effect can be seen and felt. When it is blowing in your direction, it makes for smooth sailing. When it is blowing against you, everything is more difficult.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For organizations seeking to become more adaptive and innovative, culture change is often the most challenging part of the transformation.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Innovation demands new behaviors from leaders and employees </a:t>
            </a:r>
            <a:r>
              <a:rPr kumimoji="0" lang="en-US" sz="180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that are often antithetical to corporate cultures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, which are historically focused on operational excellence and efficiency.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But culture change can’t be achieved through top-down mandate.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It lives in the collective hearts and habits of people and their shared perception of “how things are done around here.”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Someone with authority can demand compliance, but they can’t dictate optimism, trust, conviction, or creativity.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F9AE9C-35F4-104A-A729-BAF09A9792ED}"/>
              </a:ext>
            </a:extLst>
          </p:cNvPr>
          <p:cNvSpPr txBox="1"/>
          <p:nvPr/>
        </p:nvSpPr>
        <p:spPr>
          <a:xfrm>
            <a:off x="1069383" y="1222624"/>
            <a:ext cx="1808508" cy="10895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C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ulture</a:t>
            </a:r>
          </a:p>
          <a:p>
            <a:pPr>
              <a:lnSpc>
                <a:spcPct val="90000"/>
              </a:lnSpc>
            </a:pP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C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hange</a:t>
            </a: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C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onfidence</a:t>
            </a: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3EB4A0-6C39-FC43-9439-1C91B7B6C324}"/>
              </a:ext>
            </a:extLst>
          </p:cNvPr>
          <p:cNvSpPr txBox="1"/>
          <p:nvPr/>
        </p:nvSpPr>
        <p:spPr>
          <a:xfrm>
            <a:off x="2840484" y="1210391"/>
            <a:ext cx="2055371" cy="10895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C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onviction</a:t>
            </a:r>
          </a:p>
          <a:p>
            <a:pPr>
              <a:lnSpc>
                <a:spcPct val="90000"/>
              </a:lnSpc>
            </a:pP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C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ommitment</a:t>
            </a: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C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reativity…</a:t>
            </a:r>
          </a:p>
        </p:txBody>
      </p:sp>
    </p:spTree>
    <p:extLst>
      <p:ext uri="{BB962C8B-B14F-4D97-AF65-F5344CB8AC3E}">
        <p14:creationId xmlns:p14="http://schemas.microsoft.com/office/powerpoint/2010/main" val="903926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92625B-DA4D-1145-93E0-75516BCE5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135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F0BE7-58AB-3445-B368-09775ACDF335}" type="slidenum">
              <a:rPr lang="en-US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B7927E0E-A3BA-F847-BF84-99FFAFBA8B4F}"/>
              </a:ext>
            </a:extLst>
          </p:cNvPr>
          <p:cNvSpPr txBox="1">
            <a:spLocks/>
          </p:cNvSpPr>
          <p:nvPr/>
        </p:nvSpPr>
        <p:spPr>
          <a:xfrm>
            <a:off x="871233" y="71251"/>
            <a:ext cx="11320767" cy="8493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MBSE Infusion Life-Cycle at NASA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98" name="Title 1">
            <a:extLst>
              <a:ext uri="{FF2B5EF4-FFF2-40B4-BE49-F238E27FC236}">
                <a16:creationId xmlns:a16="http://schemas.microsoft.com/office/drawing/2014/main" id="{51F22E98-2509-364E-8C49-72026EAC4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3755"/>
            <a:ext cx="10515600" cy="768731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Segoe UI" panose="020B0502040204020203" pitchFamily="34" charset="0"/>
                <a:cs typeface="Segoe UI" panose="020B0502040204020203" pitchFamily="34" charset="0"/>
              </a:rPr>
              <a:t>Accountability</a:t>
            </a:r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 …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E9C823D-7823-1B4B-88E6-DCF32EC14E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7"/>
          <a:stretch/>
        </p:blipFill>
        <p:spPr>
          <a:xfrm>
            <a:off x="864781" y="1020132"/>
            <a:ext cx="9654366" cy="532395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82474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85E1F-6973-4D6E-8FF2-4939CAB97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919" y="326248"/>
            <a:ext cx="11489267" cy="760412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Segoe UI" panose="020B0502040204020203" pitchFamily="34" charset="0"/>
                <a:cs typeface="Segoe UI" panose="020B0502040204020203" pitchFamily="34" charset="0"/>
              </a:rPr>
              <a:t>NASA lessons learned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499EF-AF2D-4C35-BF39-B388783BD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1" y="1111800"/>
            <a:ext cx="12117828" cy="5504899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Clr>
                <a:srgbClr val="0432FF"/>
              </a:buClr>
              <a:buNone/>
            </a:pPr>
            <a:endParaRPr lang="en-US" dirty="0">
              <a:solidFill>
                <a:schemeClr val="tx1"/>
              </a:solidFill>
              <a:latin typeface="Segoe UI" panose="020B0502040204020203" pitchFamily="34" charset="0"/>
            </a:endParaRPr>
          </a:p>
          <a:p>
            <a:pPr marL="742950" indent="-742950">
              <a:lnSpc>
                <a:spcPct val="110000"/>
              </a:lnSpc>
              <a:buClr>
                <a:srgbClr val="C00000"/>
              </a:buClr>
              <a:buSzPct val="90000"/>
              <a:buFont typeface="+mj-lt"/>
              <a:buAutoNum type="arabicPeriod"/>
            </a:pPr>
            <a:r>
              <a:rPr lang="en-US" sz="4200" dirty="0">
                <a:latin typeface="Segoe UI" panose="020B0502040204020203" pitchFamily="34" charset="0"/>
              </a:rPr>
              <a:t>Models should have a purpose</a:t>
            </a:r>
          </a:p>
          <a:p>
            <a:pPr marL="742950" indent="-742950">
              <a:lnSpc>
                <a:spcPct val="110000"/>
              </a:lnSpc>
              <a:buClr>
                <a:srgbClr val="C00000"/>
              </a:buClr>
              <a:buSzPct val="90000"/>
              <a:buFont typeface="+mj-lt"/>
              <a:buAutoNum type="arabicPeriod"/>
            </a:pPr>
            <a:r>
              <a:rPr lang="en-US" sz="4200" dirty="0">
                <a:latin typeface="Segoe UI" panose="020B0502040204020203" pitchFamily="34" charset="0"/>
              </a:rPr>
              <a:t>Slow and steady wins the race</a:t>
            </a:r>
          </a:p>
          <a:p>
            <a:pPr marL="742950" indent="-742950">
              <a:lnSpc>
                <a:spcPct val="110000"/>
              </a:lnSpc>
              <a:buClr>
                <a:srgbClr val="C00000"/>
              </a:buClr>
              <a:buSzPct val="90000"/>
              <a:buFont typeface="+mj-lt"/>
              <a:buAutoNum type="arabicPeriod"/>
            </a:pPr>
            <a:r>
              <a:rPr lang="en-US" sz="4200" dirty="0">
                <a:latin typeface="Segoe UI" panose="020B0502040204020203" pitchFamily="34" charset="0"/>
              </a:rPr>
              <a:t>Bold, committed leadership, with authority and resources</a:t>
            </a:r>
          </a:p>
          <a:p>
            <a:pPr marL="742950" indent="-742950">
              <a:lnSpc>
                <a:spcPct val="110000"/>
              </a:lnSpc>
              <a:buClr>
                <a:srgbClr val="C00000"/>
              </a:buClr>
              <a:buSzPct val="90000"/>
              <a:buFont typeface="+mj-lt"/>
              <a:buAutoNum type="arabicPeriod"/>
            </a:pPr>
            <a:r>
              <a:rPr lang="en-US" sz="4200" dirty="0">
                <a:latin typeface="Segoe UI" panose="020B0502040204020203" pitchFamily="34" charset="0"/>
              </a:rPr>
              <a:t>Modelers &amp; innovators benefit from lots of stakeholder engagement</a:t>
            </a:r>
          </a:p>
          <a:p>
            <a:pPr marL="742950" indent="-742950">
              <a:lnSpc>
                <a:spcPct val="110000"/>
              </a:lnSpc>
              <a:buClr>
                <a:srgbClr val="C00000"/>
              </a:buClr>
              <a:buSzPct val="90000"/>
              <a:buFont typeface="+mj-lt"/>
              <a:buAutoNum type="arabicPeriod"/>
            </a:pPr>
            <a:r>
              <a:rPr lang="en-US" sz="4200" dirty="0">
                <a:latin typeface="Segoe UI" panose="020B0502040204020203" pitchFamily="34" charset="0"/>
              </a:rPr>
              <a:t>New technology aligns with new ways of thinking</a:t>
            </a:r>
          </a:p>
          <a:p>
            <a:pPr marL="742950" indent="-742950">
              <a:lnSpc>
                <a:spcPct val="110000"/>
              </a:lnSpc>
              <a:buClr>
                <a:srgbClr val="C00000"/>
              </a:buClr>
              <a:buSzPct val="90000"/>
              <a:buFont typeface="+mj-lt"/>
              <a:buAutoNum type="arabicPeriod"/>
            </a:pPr>
            <a:r>
              <a:rPr lang="en-US" sz="4200" dirty="0">
                <a:latin typeface="Segoe UI" panose="020B0502040204020203" pitchFamily="34" charset="0"/>
              </a:rPr>
              <a:t>Resource requirements are hard to estimate</a:t>
            </a:r>
          </a:p>
          <a:p>
            <a:pPr marL="742950" indent="-742950">
              <a:lnSpc>
                <a:spcPct val="110000"/>
              </a:lnSpc>
              <a:buClr>
                <a:srgbClr val="C00000"/>
              </a:buClr>
              <a:buSzPct val="90000"/>
              <a:buFont typeface="+mj-lt"/>
              <a:buAutoNum type="arabicPeriod"/>
            </a:pPr>
            <a:r>
              <a:rPr lang="en-US" sz="4200" dirty="0">
                <a:latin typeface="Segoe UI" panose="020B0502040204020203" pitchFamily="34" charset="0"/>
              </a:rPr>
              <a:t>Streamline license and modeling infrastructure</a:t>
            </a:r>
          </a:p>
          <a:p>
            <a:pPr marL="742950" indent="-742950">
              <a:lnSpc>
                <a:spcPct val="110000"/>
              </a:lnSpc>
              <a:buClr>
                <a:srgbClr val="C00000"/>
              </a:buClr>
              <a:buSzPct val="90000"/>
              <a:buFont typeface="+mj-lt"/>
              <a:buAutoNum type="arabicPeriod"/>
            </a:pPr>
            <a:r>
              <a:rPr lang="en-US" sz="4200" dirty="0">
                <a:latin typeface="Segoe UI" panose="020B0502040204020203" pitchFamily="34" charset="0"/>
              </a:rPr>
              <a:t>Training is continuously needed</a:t>
            </a:r>
          </a:p>
          <a:p>
            <a:pPr marL="742950" indent="-742950">
              <a:lnSpc>
                <a:spcPct val="110000"/>
              </a:lnSpc>
              <a:buClr>
                <a:srgbClr val="C00000"/>
              </a:buClr>
              <a:buSzPct val="90000"/>
              <a:buFont typeface="+mj-lt"/>
              <a:buAutoNum type="arabicPeriod"/>
            </a:pPr>
            <a:r>
              <a:rPr lang="en-US" sz="4200" dirty="0">
                <a:latin typeface="Segoe UI" panose="020B0502040204020203" pitchFamily="34" charset="0"/>
              </a:rPr>
              <a:t>Don’t reinvent the wheel</a:t>
            </a:r>
          </a:p>
          <a:p>
            <a:pPr marL="742950" indent="-742950">
              <a:lnSpc>
                <a:spcPct val="110000"/>
              </a:lnSpc>
              <a:buClr>
                <a:srgbClr val="C00000"/>
              </a:buClr>
              <a:buSzPct val="90000"/>
              <a:buFont typeface="+mj-lt"/>
              <a:buAutoNum type="arabicPeriod"/>
            </a:pPr>
            <a:r>
              <a:rPr lang="en-US" sz="4200" dirty="0">
                <a:latin typeface="Segoe UI" panose="020B0502040204020203" pitchFamily="34" charset="0"/>
              </a:rPr>
              <a:t>A model management plan can help with CM/DM</a:t>
            </a:r>
            <a:endParaRPr lang="en-US" sz="4400" dirty="0">
              <a:latin typeface="Segoe UI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43ADF8-4DE6-43EA-89FA-B81E2D6B01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97E184-5773-4029-80CB-33EA8F99054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131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1DEE7B4-F215-4047-BC18-120E29B44EC8}"/>
              </a:ext>
            </a:extLst>
          </p:cNvPr>
          <p:cNvGrpSpPr/>
          <p:nvPr/>
        </p:nvGrpSpPr>
        <p:grpSpPr>
          <a:xfrm>
            <a:off x="168096" y="1497041"/>
            <a:ext cx="12109807" cy="4858119"/>
            <a:chOff x="82193" y="1910994"/>
            <a:chExt cx="12109807" cy="4446373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1CED937-0F8F-E940-8845-44C8D5BF97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2193" y="2003460"/>
              <a:ext cx="12109807" cy="4353907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4A0DB77-9341-EC40-BAC1-F25068C369EA}"/>
                </a:ext>
              </a:extLst>
            </p:cNvPr>
            <p:cNvSpPr/>
            <p:nvPr/>
          </p:nvSpPr>
          <p:spPr bwMode="auto">
            <a:xfrm>
              <a:off x="3452117" y="1910994"/>
              <a:ext cx="246580" cy="371252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ＭＳ Ｐゴシック" pitchFamily="-111" charset="-128"/>
                <a:cs typeface="ＭＳ Ｐゴシック" pitchFamily="-111" charset="-128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E2695E6-EAE7-A94A-8F24-AE6E10415659}"/>
                </a:ext>
              </a:extLst>
            </p:cNvPr>
            <p:cNvSpPr/>
            <p:nvPr/>
          </p:nvSpPr>
          <p:spPr bwMode="auto">
            <a:xfrm>
              <a:off x="3734467" y="1982912"/>
              <a:ext cx="445403" cy="364060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ＭＳ Ｐゴシック" pitchFamily="-111" charset="-128"/>
                <a:cs typeface="ＭＳ Ｐゴシック" pitchFamily="-111" charset="-128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D373FC9-3E29-6B46-A966-FE627DB8296A}"/>
                </a:ext>
              </a:extLst>
            </p:cNvPr>
            <p:cNvSpPr/>
            <p:nvPr/>
          </p:nvSpPr>
          <p:spPr bwMode="auto">
            <a:xfrm>
              <a:off x="96749" y="1982912"/>
              <a:ext cx="246580" cy="326718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ＭＳ Ｐゴシック" pitchFamily="-111" charset="-128"/>
                <a:cs typeface="ＭＳ Ｐゴシック" pitchFamily="-111" charset="-128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37E7389-492C-584A-8C18-6505724B75CC}"/>
                </a:ext>
              </a:extLst>
            </p:cNvPr>
            <p:cNvSpPr/>
            <p:nvPr/>
          </p:nvSpPr>
          <p:spPr bwMode="auto">
            <a:xfrm>
              <a:off x="11873501" y="1931542"/>
              <a:ext cx="246580" cy="326718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ＭＳ Ｐゴシック" pitchFamily="-111" charset="-128"/>
                <a:cs typeface="ＭＳ Ｐゴシック" pitchFamily="-111" charset="-128"/>
              </a:endParaRPr>
            </a:p>
          </p:txBody>
        </p:sp>
      </p:grpSp>
      <p:grpSp>
        <p:nvGrpSpPr>
          <p:cNvPr id="1055" name="Group 1054">
            <a:extLst>
              <a:ext uri="{FF2B5EF4-FFF2-40B4-BE49-F238E27FC236}">
                <a16:creationId xmlns:a16="http://schemas.microsoft.com/office/drawing/2014/main" id="{EA9E057C-2AD8-C44B-A2E1-1665A3F131BC}"/>
              </a:ext>
            </a:extLst>
          </p:cNvPr>
          <p:cNvGrpSpPr/>
          <p:nvPr/>
        </p:nvGrpSpPr>
        <p:grpSpPr>
          <a:xfrm>
            <a:off x="788468" y="25399"/>
            <a:ext cx="11375004" cy="5568504"/>
            <a:chOff x="788468" y="25399"/>
            <a:chExt cx="11375004" cy="556850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FFC7D74-0447-A14D-B85D-59801BCCF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8468" y="3538347"/>
              <a:ext cx="4276692" cy="2055556"/>
            </a:xfrm>
            <a:prstGeom prst="rect">
              <a:avLst/>
            </a:prstGeom>
          </p:spPr>
        </p:pic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2B7EEEAA-F07E-0C4B-9DE3-3769439F4979}"/>
                </a:ext>
              </a:extLst>
            </p:cNvPr>
            <p:cNvGrpSpPr/>
            <p:nvPr/>
          </p:nvGrpSpPr>
          <p:grpSpPr>
            <a:xfrm>
              <a:off x="8356602" y="25399"/>
              <a:ext cx="3806870" cy="2479417"/>
              <a:chOff x="7745708" y="409779"/>
              <a:chExt cx="4394729" cy="2727092"/>
            </a:xfrm>
          </p:grpSpPr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A7581D76-5C74-2341-A299-445474F98621}"/>
                  </a:ext>
                </a:extLst>
              </p:cNvPr>
              <p:cNvGrpSpPr/>
              <p:nvPr/>
            </p:nvGrpSpPr>
            <p:grpSpPr>
              <a:xfrm>
                <a:off x="7983172" y="409779"/>
                <a:ext cx="4157265" cy="2517988"/>
                <a:chOff x="7745708" y="618883"/>
                <a:chExt cx="4157265" cy="2517988"/>
              </a:xfrm>
            </p:grpSpPr>
            <p:grpSp>
              <p:nvGrpSpPr>
                <p:cNvPr id="80" name="Group 79">
                  <a:extLst>
                    <a:ext uri="{FF2B5EF4-FFF2-40B4-BE49-F238E27FC236}">
                      <a16:creationId xmlns:a16="http://schemas.microsoft.com/office/drawing/2014/main" id="{AA99214B-BB97-E74C-AB96-28B9DE7D2EEE}"/>
                    </a:ext>
                  </a:extLst>
                </p:cNvPr>
                <p:cNvGrpSpPr/>
                <p:nvPr/>
              </p:nvGrpSpPr>
              <p:grpSpPr>
                <a:xfrm>
                  <a:off x="7876842" y="618883"/>
                  <a:ext cx="4026131" cy="2415202"/>
                  <a:chOff x="7745708" y="721669"/>
                  <a:chExt cx="4026131" cy="2415202"/>
                </a:xfrm>
              </p:grpSpPr>
              <p:pic>
                <p:nvPicPr>
                  <p:cNvPr id="84" name="Picture 83">
                    <a:extLst>
                      <a:ext uri="{FF2B5EF4-FFF2-40B4-BE49-F238E27FC236}">
                        <a16:creationId xmlns:a16="http://schemas.microsoft.com/office/drawing/2014/main" id="{3B291590-F47F-0E4A-9FAA-D47ED79BEB0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 cstate="hq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806143" y="721669"/>
                    <a:ext cx="3965696" cy="2364372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</p:spPr>
              </p:pic>
              <p:pic>
                <p:nvPicPr>
                  <p:cNvPr id="85" name="Picture 84">
                    <a:extLst>
                      <a:ext uri="{FF2B5EF4-FFF2-40B4-BE49-F238E27FC236}">
                        <a16:creationId xmlns:a16="http://schemas.microsoft.com/office/drawing/2014/main" id="{7B2885E8-9E2B-C244-B703-0971A65F600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 cstate="hq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745708" y="772499"/>
                    <a:ext cx="3965696" cy="2364372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</p:spPr>
              </p:pic>
            </p:grpSp>
            <p:grpSp>
              <p:nvGrpSpPr>
                <p:cNvPr id="81" name="Group 80">
                  <a:extLst>
                    <a:ext uri="{FF2B5EF4-FFF2-40B4-BE49-F238E27FC236}">
                      <a16:creationId xmlns:a16="http://schemas.microsoft.com/office/drawing/2014/main" id="{E3E521E6-939E-6140-8CFB-1D98AB0B0250}"/>
                    </a:ext>
                  </a:extLst>
                </p:cNvPr>
                <p:cNvGrpSpPr/>
                <p:nvPr/>
              </p:nvGrpSpPr>
              <p:grpSpPr>
                <a:xfrm>
                  <a:off x="7745708" y="721669"/>
                  <a:ext cx="4026131" cy="2415202"/>
                  <a:chOff x="7745708" y="721669"/>
                  <a:chExt cx="4026131" cy="2415202"/>
                </a:xfrm>
              </p:grpSpPr>
              <p:pic>
                <p:nvPicPr>
                  <p:cNvPr id="82" name="Picture 81">
                    <a:extLst>
                      <a:ext uri="{FF2B5EF4-FFF2-40B4-BE49-F238E27FC236}">
                        <a16:creationId xmlns:a16="http://schemas.microsoft.com/office/drawing/2014/main" id="{E34C3AB0-F8B6-9F45-B799-FCAEBBFA965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 cstate="hq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806143" y="721669"/>
                    <a:ext cx="3965696" cy="2364372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</p:spPr>
              </p:pic>
              <p:pic>
                <p:nvPicPr>
                  <p:cNvPr id="83" name="Picture 82">
                    <a:extLst>
                      <a:ext uri="{FF2B5EF4-FFF2-40B4-BE49-F238E27FC236}">
                        <a16:creationId xmlns:a16="http://schemas.microsoft.com/office/drawing/2014/main" id="{645ABFE4-C869-6340-AD46-1D712C4E235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 cstate="hq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745708" y="772499"/>
                    <a:ext cx="3965696" cy="2364372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</p:spPr>
              </p:pic>
            </p:grp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60CE7D1B-8018-9943-B5A8-A60214D37935}"/>
                  </a:ext>
                </a:extLst>
              </p:cNvPr>
              <p:cNvGrpSpPr/>
              <p:nvPr/>
            </p:nvGrpSpPr>
            <p:grpSpPr>
              <a:xfrm>
                <a:off x="7745708" y="618883"/>
                <a:ext cx="4157265" cy="2517988"/>
                <a:chOff x="7745708" y="618883"/>
                <a:chExt cx="4157265" cy="2517988"/>
              </a:xfrm>
            </p:grpSpPr>
            <p:grpSp>
              <p:nvGrpSpPr>
                <p:cNvPr id="75" name="Group 74">
                  <a:extLst>
                    <a:ext uri="{FF2B5EF4-FFF2-40B4-BE49-F238E27FC236}">
                      <a16:creationId xmlns:a16="http://schemas.microsoft.com/office/drawing/2014/main" id="{C6505972-DC84-8244-AAB0-77A05D8376FD}"/>
                    </a:ext>
                  </a:extLst>
                </p:cNvPr>
                <p:cNvGrpSpPr/>
                <p:nvPr/>
              </p:nvGrpSpPr>
              <p:grpSpPr>
                <a:xfrm>
                  <a:off x="7876842" y="618883"/>
                  <a:ext cx="4026131" cy="2415202"/>
                  <a:chOff x="7745708" y="721669"/>
                  <a:chExt cx="4026131" cy="2415202"/>
                </a:xfrm>
              </p:grpSpPr>
              <p:pic>
                <p:nvPicPr>
                  <p:cNvPr id="76" name="Picture 75">
                    <a:extLst>
                      <a:ext uri="{FF2B5EF4-FFF2-40B4-BE49-F238E27FC236}">
                        <a16:creationId xmlns:a16="http://schemas.microsoft.com/office/drawing/2014/main" id="{EFD0D7A7-926A-1349-92F1-2D81FCAF9F0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 cstate="hq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806143" y="721669"/>
                    <a:ext cx="3965696" cy="2364372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</p:spPr>
              </p:pic>
              <p:pic>
                <p:nvPicPr>
                  <p:cNvPr id="77" name="Picture 76">
                    <a:extLst>
                      <a:ext uri="{FF2B5EF4-FFF2-40B4-BE49-F238E27FC236}">
                        <a16:creationId xmlns:a16="http://schemas.microsoft.com/office/drawing/2014/main" id="{3DD10903-F896-8F43-833D-D75C8D0584D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 cstate="hq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745708" y="772499"/>
                    <a:ext cx="3965696" cy="2364372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</p:spPr>
              </p:pic>
            </p:grpSp>
            <p:grpSp>
              <p:nvGrpSpPr>
                <p:cNvPr id="53" name="Group 52">
                  <a:extLst>
                    <a:ext uri="{FF2B5EF4-FFF2-40B4-BE49-F238E27FC236}">
                      <a16:creationId xmlns:a16="http://schemas.microsoft.com/office/drawing/2014/main" id="{9131E3DF-AD81-AC49-883D-92802ADCDFD1}"/>
                    </a:ext>
                  </a:extLst>
                </p:cNvPr>
                <p:cNvGrpSpPr/>
                <p:nvPr/>
              </p:nvGrpSpPr>
              <p:grpSpPr>
                <a:xfrm>
                  <a:off x="7745708" y="721669"/>
                  <a:ext cx="4026131" cy="2415202"/>
                  <a:chOff x="7745708" y="721669"/>
                  <a:chExt cx="4026131" cy="2415202"/>
                </a:xfrm>
              </p:grpSpPr>
              <p:pic>
                <p:nvPicPr>
                  <p:cNvPr id="73" name="Picture 72">
                    <a:extLst>
                      <a:ext uri="{FF2B5EF4-FFF2-40B4-BE49-F238E27FC236}">
                        <a16:creationId xmlns:a16="http://schemas.microsoft.com/office/drawing/2014/main" id="{9CA22BE1-968D-264B-9BB3-F388D1E478D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 cstate="hq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806143" y="721669"/>
                    <a:ext cx="3965696" cy="2364372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</p:spPr>
              </p:pic>
              <p:pic>
                <p:nvPicPr>
                  <p:cNvPr id="48" name="Picture 47">
                    <a:extLst>
                      <a:ext uri="{FF2B5EF4-FFF2-40B4-BE49-F238E27FC236}">
                        <a16:creationId xmlns:a16="http://schemas.microsoft.com/office/drawing/2014/main" id="{DF0206EA-AD1B-6043-8348-9BCBBF30653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 cstate="hq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745708" y="772499"/>
                    <a:ext cx="3965696" cy="2364372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</p:spPr>
              </p:pic>
            </p:grpSp>
          </p:grpSp>
        </p:grpSp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92625B-DA4D-1145-93E0-75516BCE5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135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F0BE7-58AB-3445-B368-09775ACDF335}" type="slidenum">
              <a:rPr lang="en-US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B7927E0E-A3BA-F847-BF84-99FFAFBA8B4F}"/>
              </a:ext>
            </a:extLst>
          </p:cNvPr>
          <p:cNvSpPr txBox="1">
            <a:spLocks/>
          </p:cNvSpPr>
          <p:nvPr/>
        </p:nvSpPr>
        <p:spPr>
          <a:xfrm>
            <a:off x="871233" y="71251"/>
            <a:ext cx="11320767" cy="8493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MBSE Infusion Life-Cycle at NASA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98" name="Title 1">
            <a:extLst>
              <a:ext uri="{FF2B5EF4-FFF2-40B4-BE49-F238E27FC236}">
                <a16:creationId xmlns:a16="http://schemas.microsoft.com/office/drawing/2014/main" id="{51F22E98-2509-364E-8C49-72026EAC4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3704"/>
            <a:ext cx="10515600" cy="768731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Segoe UI" panose="020B0502040204020203" pitchFamily="34" charset="0"/>
                <a:cs typeface="Segoe UI" panose="020B0502040204020203" pitchFamily="34" charset="0"/>
              </a:rPr>
              <a:t>Credibility</a:t>
            </a:r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 …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504D8870-95CF-C84A-96DE-5305FD36FA6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51882"/>
          <a:stretch/>
        </p:blipFill>
        <p:spPr>
          <a:xfrm>
            <a:off x="3538020" y="4368057"/>
            <a:ext cx="727753" cy="1134058"/>
          </a:xfrm>
          <a:prstGeom prst="rect">
            <a:avLst/>
          </a:prstGeom>
        </p:spPr>
      </p:pic>
      <p:grpSp>
        <p:nvGrpSpPr>
          <p:cNvPr id="1057" name="Group 1056">
            <a:extLst>
              <a:ext uri="{FF2B5EF4-FFF2-40B4-BE49-F238E27FC236}">
                <a16:creationId xmlns:a16="http://schemas.microsoft.com/office/drawing/2014/main" id="{D37EB76E-B2D7-2545-97F9-461CAAEEB98E}"/>
              </a:ext>
            </a:extLst>
          </p:cNvPr>
          <p:cNvGrpSpPr/>
          <p:nvPr/>
        </p:nvGrpSpPr>
        <p:grpSpPr>
          <a:xfrm>
            <a:off x="2785730" y="1311492"/>
            <a:ext cx="4209412" cy="2601023"/>
            <a:chOff x="2785730" y="1311492"/>
            <a:chExt cx="4209412" cy="2601023"/>
          </a:xfrm>
        </p:grpSpPr>
        <p:sp>
          <p:nvSpPr>
            <p:cNvPr id="1056" name="Rectangle 1055">
              <a:extLst>
                <a:ext uri="{FF2B5EF4-FFF2-40B4-BE49-F238E27FC236}">
                  <a16:creationId xmlns:a16="http://schemas.microsoft.com/office/drawing/2014/main" id="{A72C1D45-A4CA-EF44-B619-FC7326AE2851}"/>
                </a:ext>
              </a:extLst>
            </p:cNvPr>
            <p:cNvSpPr/>
            <p:nvPr/>
          </p:nvSpPr>
          <p:spPr bwMode="auto">
            <a:xfrm>
              <a:off x="2785730" y="3523953"/>
              <a:ext cx="805344" cy="27970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ＭＳ Ｐゴシック" pitchFamily="-111" charset="-128"/>
                <a:cs typeface="ＭＳ Ｐゴシック" pitchFamily="-111" charset="-128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A2E8DB31-62CE-0647-A5B1-AA5756DC1649}"/>
                </a:ext>
              </a:extLst>
            </p:cNvPr>
            <p:cNvSpPr/>
            <p:nvPr/>
          </p:nvSpPr>
          <p:spPr bwMode="auto">
            <a:xfrm rot="20381526">
              <a:off x="4093429" y="2307584"/>
              <a:ext cx="77245" cy="883286"/>
            </a:xfrm>
            <a:prstGeom prst="rect">
              <a:avLst/>
            </a:prstGeom>
            <a:solidFill>
              <a:srgbClr val="AB794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ＭＳ Ｐゴシック" pitchFamily="-111" charset="-128"/>
                <a:cs typeface="ＭＳ Ｐゴシック" pitchFamily="-111" charset="-128"/>
              </a:endParaRPr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9B6BDD92-5768-9345-B1A5-6A7E233202A7}"/>
                </a:ext>
              </a:extLst>
            </p:cNvPr>
            <p:cNvSpPr/>
            <p:nvPr/>
          </p:nvSpPr>
          <p:spPr bwMode="auto">
            <a:xfrm rot="18077938">
              <a:off x="3992473" y="2328353"/>
              <a:ext cx="86628" cy="143899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ＭＳ Ｐゴシック" pitchFamily="-111" charset="-128"/>
                <a:cs typeface="ＭＳ Ｐゴシック" pitchFamily="-111" charset="-128"/>
              </a:endParaRPr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6FA1FC0E-27E5-754E-B985-44C481CA5035}"/>
                </a:ext>
              </a:extLst>
            </p:cNvPr>
            <p:cNvSpPr/>
            <p:nvPr/>
          </p:nvSpPr>
          <p:spPr bwMode="auto">
            <a:xfrm rot="18718638">
              <a:off x="4097755" y="2392114"/>
              <a:ext cx="86628" cy="143899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ＭＳ Ｐゴシック" pitchFamily="-111" charset="-128"/>
                <a:cs typeface="ＭＳ Ｐゴシック" pitchFamily="-111" charset="-128"/>
              </a:endParaRPr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338C8913-08E2-D34E-B662-5CE252BF46D1}"/>
                </a:ext>
              </a:extLst>
            </p:cNvPr>
            <p:cNvSpPr/>
            <p:nvPr/>
          </p:nvSpPr>
          <p:spPr bwMode="auto">
            <a:xfrm rot="18718638">
              <a:off x="4203037" y="2455875"/>
              <a:ext cx="86628" cy="143899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ＭＳ Ｐゴシック" pitchFamily="-111" charset="-128"/>
                <a:cs typeface="ＭＳ Ｐゴシック" pitchFamily="-111" charset="-128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6452B548-DBE5-B649-87B6-6BE96C87DF6C}"/>
                </a:ext>
              </a:extLst>
            </p:cNvPr>
            <p:cNvSpPr/>
            <p:nvPr/>
          </p:nvSpPr>
          <p:spPr bwMode="auto">
            <a:xfrm rot="17322793">
              <a:off x="4297687" y="2498370"/>
              <a:ext cx="86628" cy="143899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ＭＳ Ｐゴシック" pitchFamily="-111" charset="-128"/>
                <a:cs typeface="ＭＳ Ｐゴシック" pitchFamily="-111" charset="-128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D80F042E-8F8D-334C-9ACB-E3B6B8A98323}"/>
                </a:ext>
              </a:extLst>
            </p:cNvPr>
            <p:cNvSpPr/>
            <p:nvPr/>
          </p:nvSpPr>
          <p:spPr bwMode="auto">
            <a:xfrm rot="16507771">
              <a:off x="4392337" y="2547955"/>
              <a:ext cx="86628" cy="143899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ＭＳ Ｐゴシック" pitchFamily="-111" charset="-128"/>
                <a:cs typeface="ＭＳ Ｐゴシック" pitchFamily="-111" charset="-128"/>
              </a:endParaRPr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D44B0C18-B39C-0B47-8D90-CFDF75D0DAE9}"/>
                </a:ext>
              </a:extLst>
            </p:cNvPr>
            <p:cNvSpPr/>
            <p:nvPr/>
          </p:nvSpPr>
          <p:spPr bwMode="auto">
            <a:xfrm rot="16200000">
              <a:off x="4501163" y="2555008"/>
              <a:ext cx="86628" cy="143899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ＭＳ Ｐゴシック" pitchFamily="-111" charset="-128"/>
                <a:cs typeface="ＭＳ Ｐゴシック" pitchFamily="-111" charset="-128"/>
              </a:endParaRPr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DF02F6A8-A81B-1C4D-8CA7-C8C83299DCB7}"/>
                </a:ext>
              </a:extLst>
            </p:cNvPr>
            <p:cNvSpPr/>
            <p:nvPr/>
          </p:nvSpPr>
          <p:spPr bwMode="auto">
            <a:xfrm rot="16200000">
              <a:off x="4618123" y="2544377"/>
              <a:ext cx="86628" cy="143899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ＭＳ Ｐゴシック" pitchFamily="-111" charset="-128"/>
                <a:cs typeface="ＭＳ Ｐゴシック" pitchFamily="-111" charset="-128"/>
              </a:endParaRP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0C0E99D3-5ADC-9447-9412-D8E9287CDC6E}"/>
                </a:ext>
              </a:extLst>
            </p:cNvPr>
            <p:cNvSpPr/>
            <p:nvPr/>
          </p:nvSpPr>
          <p:spPr bwMode="auto">
            <a:xfrm rot="16200000">
              <a:off x="3437961" y="3726509"/>
              <a:ext cx="45719" cy="326294"/>
            </a:xfrm>
            <a:prstGeom prst="rect">
              <a:avLst/>
            </a:prstGeom>
            <a:solidFill>
              <a:srgbClr val="AB794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ＭＳ Ｐゴシック" pitchFamily="-111" charset="-128"/>
                <a:cs typeface="ＭＳ Ｐゴシック" pitchFamily="-111" charset="-128"/>
              </a:endParaRP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FEBE4BCE-64D3-F045-8021-7F857F55A087}"/>
                </a:ext>
              </a:extLst>
            </p:cNvPr>
            <p:cNvSpPr/>
            <p:nvPr/>
          </p:nvSpPr>
          <p:spPr bwMode="auto">
            <a:xfrm rot="16200000">
              <a:off x="3443866" y="3759029"/>
              <a:ext cx="55400" cy="152398"/>
            </a:xfrm>
            <a:prstGeom prst="rect">
              <a:avLst/>
            </a:prstGeom>
            <a:solidFill>
              <a:srgbClr val="AB794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ＭＳ Ｐゴシック" pitchFamily="-111" charset="-128"/>
                <a:cs typeface="ＭＳ Ｐゴシック" pitchFamily="-111" charset="-128"/>
              </a:endParaRPr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F316EB2D-6620-7643-A985-E34AB78ECBE3}"/>
                </a:ext>
              </a:extLst>
            </p:cNvPr>
            <p:cNvSpPr/>
            <p:nvPr/>
          </p:nvSpPr>
          <p:spPr bwMode="auto">
            <a:xfrm rot="16200000">
              <a:off x="3494663" y="3699762"/>
              <a:ext cx="55400" cy="152398"/>
            </a:xfrm>
            <a:prstGeom prst="rect">
              <a:avLst/>
            </a:prstGeom>
            <a:solidFill>
              <a:srgbClr val="AB794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ＭＳ Ｐゴシック" pitchFamily="-111" charset="-128"/>
                <a:cs typeface="ＭＳ Ｐゴシック" pitchFamily="-111" charset="-128"/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2D8566FD-242D-1A40-812E-36AF9C81B174}"/>
                </a:ext>
              </a:extLst>
            </p:cNvPr>
            <p:cNvGrpSpPr/>
            <p:nvPr/>
          </p:nvGrpSpPr>
          <p:grpSpPr>
            <a:xfrm rot="1104844">
              <a:off x="3573356" y="3272474"/>
              <a:ext cx="273668" cy="360363"/>
              <a:chOff x="3500242" y="3160200"/>
              <a:chExt cx="273668" cy="538545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E8D23877-B9DE-0C40-9BEB-E96F7140B4C8}"/>
                  </a:ext>
                </a:extLst>
              </p:cNvPr>
              <p:cNvSpPr/>
              <p:nvPr/>
            </p:nvSpPr>
            <p:spPr bwMode="auto">
              <a:xfrm rot="3143373">
                <a:off x="3647479" y="3149610"/>
                <a:ext cx="115841" cy="137021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ＭＳ Ｐゴシック" pitchFamily="-111" charset="-128"/>
                  <a:cs typeface="ＭＳ Ｐゴシック" pitchFamily="-111" charset="-128"/>
                </a:endParaRPr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48483756-2552-6E46-A8DA-FFFF7D32CF1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569754" y="3293275"/>
                <a:ext cx="82689" cy="240851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16D0F267-7D31-2643-9F37-1037B562D57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50360">
                <a:off x="3572161" y="3534144"/>
                <a:ext cx="65783" cy="164601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664A29EC-4737-C34A-A987-104069F75AF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50360" flipH="1">
                <a:off x="3500242" y="3534144"/>
                <a:ext cx="71918" cy="16265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E028C209-0365-8040-8B19-5D19FA814E5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634152" y="3326491"/>
                <a:ext cx="136750" cy="8061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92375D20-629C-CA4D-A63D-14C892C1034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507947" y="3274324"/>
                <a:ext cx="126205" cy="5615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F5BC7F69-FBE5-3B48-B0ED-A2A992F2E003}"/>
                </a:ext>
              </a:extLst>
            </p:cNvPr>
            <p:cNvSpPr/>
            <p:nvPr/>
          </p:nvSpPr>
          <p:spPr bwMode="auto">
            <a:xfrm rot="16200000">
              <a:off x="3545460" y="3640495"/>
              <a:ext cx="55400" cy="152398"/>
            </a:xfrm>
            <a:prstGeom prst="rect">
              <a:avLst/>
            </a:prstGeom>
            <a:solidFill>
              <a:srgbClr val="AB794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ＭＳ Ｐゴシック" pitchFamily="-111" charset="-128"/>
                <a:cs typeface="ＭＳ Ｐゴシック" pitchFamily="-111" charset="-128"/>
              </a:endParaRP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CC9A3C9C-18BD-954D-8F94-185F0FD89440}"/>
                </a:ext>
              </a:extLst>
            </p:cNvPr>
            <p:cNvSpPr/>
            <p:nvPr/>
          </p:nvSpPr>
          <p:spPr bwMode="auto">
            <a:xfrm rot="16200000">
              <a:off x="3613191" y="3581228"/>
              <a:ext cx="55400" cy="152398"/>
            </a:xfrm>
            <a:prstGeom prst="rect">
              <a:avLst/>
            </a:prstGeom>
            <a:solidFill>
              <a:srgbClr val="AB794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ＭＳ Ｐゴシック" pitchFamily="-111" charset="-128"/>
                <a:cs typeface="ＭＳ Ｐゴシック" pitchFamily="-111" charset="-128"/>
              </a:endParaRPr>
            </a:p>
          </p:txBody>
        </p:sp>
        <p:grpSp>
          <p:nvGrpSpPr>
            <p:cNvPr id="1051" name="Group 1050">
              <a:extLst>
                <a:ext uri="{FF2B5EF4-FFF2-40B4-BE49-F238E27FC236}">
                  <a16:creationId xmlns:a16="http://schemas.microsoft.com/office/drawing/2014/main" id="{503BDF0A-65EE-4E46-B5E1-02BAFE4407FC}"/>
                </a:ext>
              </a:extLst>
            </p:cNvPr>
            <p:cNvGrpSpPr/>
            <p:nvPr/>
          </p:nvGrpSpPr>
          <p:grpSpPr>
            <a:xfrm>
              <a:off x="6735094" y="1311492"/>
              <a:ext cx="260048" cy="609525"/>
              <a:chOff x="6735094" y="1658964"/>
              <a:chExt cx="260048" cy="609525"/>
            </a:xfrm>
          </p:grpSpPr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18EA483D-F758-E945-A21F-B0CE952263A7}"/>
                  </a:ext>
                </a:extLst>
              </p:cNvPr>
              <p:cNvSpPr/>
              <p:nvPr/>
            </p:nvSpPr>
            <p:spPr bwMode="auto">
              <a:xfrm rot="158097">
                <a:off x="6838895" y="1787980"/>
                <a:ext cx="77514" cy="137021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ＭＳ Ｐゴシック" pitchFamily="-111" charset="-128"/>
                  <a:cs typeface="ＭＳ Ｐゴシック" pitchFamily="-111" charset="-128"/>
                </a:endParaRPr>
              </a:p>
            </p:txBody>
          </p: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D43F94F9-35DE-CA42-B8D6-6B470E9EDA76}"/>
                  </a:ext>
                </a:extLst>
              </p:cNvPr>
              <p:cNvCxnSpPr>
                <a:cxnSpLocks/>
                <a:stCxn id="88" idx="4"/>
              </p:cNvCxnSpPr>
              <p:nvPr/>
            </p:nvCxnSpPr>
            <p:spPr bwMode="auto">
              <a:xfrm flipH="1">
                <a:off x="6855734" y="1924929"/>
                <a:ext cx="18768" cy="184591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768740C2-82C8-B44E-BC33-DB0D10D590B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858951" y="2109056"/>
                <a:ext cx="81850" cy="15943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06D9949D-ACB9-FD43-9553-FA9855EB857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50360" flipH="1">
                <a:off x="6786222" y="2109532"/>
                <a:ext cx="71918" cy="10883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1A512D53-38F1-E44E-95B1-A9EC547AAA0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6870256" y="1966382"/>
                <a:ext cx="124886" cy="12193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EEA65043-E379-5843-BA13-54342B7F170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735094" y="1860205"/>
                <a:ext cx="128866" cy="11304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1028" name="Group 1027">
                <a:extLst>
                  <a:ext uri="{FF2B5EF4-FFF2-40B4-BE49-F238E27FC236}">
                    <a16:creationId xmlns:a16="http://schemas.microsoft.com/office/drawing/2014/main" id="{0EF9729A-8043-A546-A4C0-23491C01383E}"/>
                  </a:ext>
                </a:extLst>
              </p:cNvPr>
              <p:cNvGrpSpPr/>
              <p:nvPr/>
            </p:nvGrpSpPr>
            <p:grpSpPr>
              <a:xfrm>
                <a:off x="6816435" y="1658964"/>
                <a:ext cx="124886" cy="133671"/>
                <a:chOff x="5343525" y="1260173"/>
                <a:chExt cx="597188" cy="169823"/>
              </a:xfrm>
            </p:grpSpPr>
            <p:cxnSp>
              <p:nvCxnSpPr>
                <p:cNvPr id="105" name="Straight Connector 104">
                  <a:extLst>
                    <a:ext uri="{FF2B5EF4-FFF2-40B4-BE49-F238E27FC236}">
                      <a16:creationId xmlns:a16="http://schemas.microsoft.com/office/drawing/2014/main" id="{0C9CDC7F-86E0-BD4A-BA26-7EFEDBE6D1D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391150" y="1429996"/>
                  <a:ext cx="504825" cy="0"/>
                </a:xfrm>
                <a:prstGeom prst="line">
                  <a:avLst/>
                </a:prstGeom>
                <a:ln w="22225"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C6498C19-33FA-2541-895A-AF375B02A8B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343525" y="1263320"/>
                  <a:ext cx="47625" cy="16667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4" name="Straight Connector 143">
                  <a:extLst>
                    <a:ext uri="{FF2B5EF4-FFF2-40B4-BE49-F238E27FC236}">
                      <a16:creationId xmlns:a16="http://schemas.microsoft.com/office/drawing/2014/main" id="{057951DA-82E2-E141-9C00-7046572E770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895976" y="1262919"/>
                  <a:ext cx="44737" cy="162885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9" name="Straight Connector 148">
                  <a:extLst>
                    <a:ext uri="{FF2B5EF4-FFF2-40B4-BE49-F238E27FC236}">
                      <a16:creationId xmlns:a16="http://schemas.microsoft.com/office/drawing/2014/main" id="{BD536B81-78BA-F144-B215-86A90623B8A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860777" y="1260173"/>
                  <a:ext cx="77447" cy="12268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7" name="Straight Connector 156">
                  <a:extLst>
                    <a:ext uri="{FF2B5EF4-FFF2-40B4-BE49-F238E27FC236}">
                      <a16:creationId xmlns:a16="http://schemas.microsoft.com/office/drawing/2014/main" id="{31C242C7-A2C8-F04B-B458-EFA6E9C4126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 flipV="1">
                  <a:off x="5788395" y="1262919"/>
                  <a:ext cx="64100" cy="11993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8" name="Straight Connector 157">
                  <a:extLst>
                    <a:ext uri="{FF2B5EF4-FFF2-40B4-BE49-F238E27FC236}">
                      <a16:creationId xmlns:a16="http://schemas.microsoft.com/office/drawing/2014/main" id="{D608762F-DDCD-7241-82C4-6D8C3BA25FC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19137" y="1262919"/>
                  <a:ext cx="60975" cy="12417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1" name="Straight Connector 160">
                  <a:extLst>
                    <a:ext uri="{FF2B5EF4-FFF2-40B4-BE49-F238E27FC236}">
                      <a16:creationId xmlns:a16="http://schemas.microsoft.com/office/drawing/2014/main" id="{6FB01990-4959-1742-BCAA-E5A98695A0F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 flipV="1">
                  <a:off x="5643563" y="1267843"/>
                  <a:ext cx="72112" cy="11876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2" name="Straight Connector 161">
                  <a:extLst>
                    <a:ext uri="{FF2B5EF4-FFF2-40B4-BE49-F238E27FC236}">
                      <a16:creationId xmlns:a16="http://schemas.microsoft.com/office/drawing/2014/main" id="{FB969439-4799-1546-9DA8-D46673DB167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567850" y="1267843"/>
                  <a:ext cx="72648" cy="11875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5" name="Straight Connector 164">
                  <a:extLst>
                    <a:ext uri="{FF2B5EF4-FFF2-40B4-BE49-F238E27FC236}">
                      <a16:creationId xmlns:a16="http://schemas.microsoft.com/office/drawing/2014/main" id="{510698AD-C376-B348-816B-45256D81B64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 flipV="1">
                  <a:off x="5495052" y="1260733"/>
                  <a:ext cx="66402" cy="1258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6" name="Straight Connector 165">
                  <a:extLst>
                    <a:ext uri="{FF2B5EF4-FFF2-40B4-BE49-F238E27FC236}">
                      <a16:creationId xmlns:a16="http://schemas.microsoft.com/office/drawing/2014/main" id="{2A6E4F4F-5C5D-CB43-B8D3-F22D8DC98B5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439737" y="1262919"/>
                  <a:ext cx="51853" cy="12417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7" name="Straight Connector 166">
                  <a:extLst>
                    <a:ext uri="{FF2B5EF4-FFF2-40B4-BE49-F238E27FC236}">
                      <a16:creationId xmlns:a16="http://schemas.microsoft.com/office/drawing/2014/main" id="{705058BF-5A1D-6D48-B245-27C4CF2A004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345855" y="1264894"/>
                  <a:ext cx="93572" cy="12793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</p:grpSp>
    </p:spTree>
    <p:extLst>
      <p:ext uri="{BB962C8B-B14F-4D97-AF65-F5344CB8AC3E}">
        <p14:creationId xmlns:p14="http://schemas.microsoft.com/office/powerpoint/2010/main" val="1890404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85E1F-6973-4D6E-8FF2-4939CAB97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919" y="326248"/>
            <a:ext cx="11489267" cy="760412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Segoe UI" panose="020B0502040204020203" pitchFamily="34" charset="0"/>
                <a:cs typeface="Segoe UI" panose="020B0502040204020203" pitchFamily="34" charset="0"/>
              </a:rPr>
              <a:t>SE&amp;I Innovation at NASA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499EF-AF2D-4C35-BF39-B388783BD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531" y="1579630"/>
            <a:ext cx="10933222" cy="5504899"/>
          </a:xfrm>
        </p:spPr>
        <p:txBody>
          <a:bodyPr>
            <a:normAutofit/>
          </a:bodyPr>
          <a:lstStyle/>
          <a:p>
            <a:pPr marL="0" indent="0">
              <a:buClr>
                <a:srgbClr val="0432FF"/>
              </a:buClr>
              <a:buNone/>
            </a:pPr>
            <a:r>
              <a:rPr lang="en-US" sz="3200" dirty="0">
                <a:solidFill>
                  <a:schemeClr val="tx1"/>
                </a:solidFill>
                <a:latin typeface="Segoe UI" panose="020B0502040204020203" pitchFamily="34" charset="0"/>
              </a:rPr>
              <a:t>MBSE at NASA is focused on reducing risk (technical, cost and schedule) within our programs and missions. </a:t>
            </a:r>
          </a:p>
          <a:p>
            <a:pPr marL="0" indent="0">
              <a:buClr>
                <a:srgbClr val="0432FF"/>
              </a:buClr>
              <a:buNone/>
            </a:pPr>
            <a:endParaRPr lang="en-US" sz="1200" dirty="0">
              <a:solidFill>
                <a:schemeClr val="tx1"/>
              </a:solidFill>
              <a:latin typeface="Segoe UI" panose="020B0502040204020203" pitchFamily="34" charset="0"/>
            </a:endParaRPr>
          </a:p>
          <a:p>
            <a:pPr marL="0" indent="0">
              <a:buClr>
                <a:srgbClr val="0432FF"/>
              </a:buClr>
              <a:buNone/>
            </a:pPr>
            <a:r>
              <a:rPr lang="en-US" sz="3200" dirty="0">
                <a:solidFill>
                  <a:schemeClr val="tx1"/>
                </a:solidFill>
                <a:latin typeface="Segoe UI" panose="020B0502040204020203" pitchFamily="34" charset="0"/>
              </a:rPr>
              <a:t>It is engaged to allow the SE better systems understanding and improve the ability of the SE to integrate across both engineering discipline and program domains.</a:t>
            </a:r>
          </a:p>
          <a:p>
            <a:pPr marL="0" indent="0">
              <a:buClr>
                <a:srgbClr val="0432FF"/>
              </a:buClr>
              <a:buNone/>
            </a:pPr>
            <a:endParaRPr lang="en-US" sz="1200" dirty="0">
              <a:solidFill>
                <a:schemeClr val="tx1"/>
              </a:solidFill>
              <a:latin typeface="Segoe UI" panose="020B0502040204020203" pitchFamily="34" charset="0"/>
            </a:endParaRPr>
          </a:p>
          <a:p>
            <a:pPr marL="0" indent="0">
              <a:buClr>
                <a:srgbClr val="0432FF"/>
              </a:buClr>
              <a:buNone/>
            </a:pPr>
            <a:r>
              <a:rPr lang="en-US" sz="3200" dirty="0">
                <a:solidFill>
                  <a:schemeClr val="tx1"/>
                </a:solidFill>
                <a:latin typeface="Segoe UI" panose="020B0502040204020203" pitchFamily="34" charset="0"/>
              </a:rPr>
              <a:t>Numerous other digital innovations to improve the way SE enables engineering the system are also in play!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43ADF8-4DE6-43EA-89FA-B81E2D6B01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97E184-5773-4029-80CB-33EA8F99054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199682"/>
      </p:ext>
    </p:extLst>
  </p:cSld>
  <p:clrMapOvr>
    <a:masterClrMapping/>
  </p:clrMapOvr>
</p:sld>
</file>

<file path=ppt/theme/theme1.xml><?xml version="1.0" encoding="utf-8"?>
<a:theme xmlns:a="http://schemas.openxmlformats.org/drawingml/2006/main" name="MBSE_NES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BSE_NESC" id="{F90AB131-1A1D-4D7B-9A77-13F8FFB56BC3}" vid="{9F94D2C4-7CE4-4ED7-9FFC-E171545E8DDA}"/>
    </a:ext>
  </a:extLst>
</a:theme>
</file>

<file path=ppt/theme/theme2.xml><?xml version="1.0" encoding="utf-8"?>
<a:theme xmlns:a="http://schemas.openxmlformats.org/drawingml/2006/main" name="1_MBSE Theme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  <a:ea typeface="ＭＳ Ｐゴシック" pitchFamily="-111" charset="-128"/>
            <a:cs typeface="ＭＳ Ｐゴシック" pitchFamily="-11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  <a:ea typeface="ＭＳ Ｐゴシック" pitchFamily="-111" charset="-128"/>
            <a:cs typeface="ＭＳ Ｐゴシック" pitchFamily="-11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BSE Theme" id="{46A71DFE-3CFC-4394-90AA-3FF3BF4C58D3}" vid="{CBD7DA84-E49F-4A98-80B1-E1BE2189F21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MBSE_NESC</Template>
  <TotalTime>12950</TotalTime>
  <Words>370</Words>
  <Application>Microsoft Office PowerPoint</Application>
  <PresentationFormat>Widescreen</PresentationFormat>
  <Paragraphs>60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ＭＳ Ｐゴシック</vt:lpstr>
      <vt:lpstr>Arial</vt:lpstr>
      <vt:lpstr>Calibri</vt:lpstr>
      <vt:lpstr>Calibri Light</vt:lpstr>
      <vt:lpstr>Segoe UI</vt:lpstr>
      <vt:lpstr>Times New Roman</vt:lpstr>
      <vt:lpstr>MBSE_NESC</vt:lpstr>
      <vt:lpstr>1_MBSE Theme</vt:lpstr>
      <vt:lpstr>Digital Engineering Panel</vt:lpstr>
      <vt:lpstr>Contents</vt:lpstr>
      <vt:lpstr>the big C’s …</vt:lpstr>
      <vt:lpstr>Accountability …</vt:lpstr>
      <vt:lpstr>NASA lessons learned …</vt:lpstr>
      <vt:lpstr>Credibility …</vt:lpstr>
      <vt:lpstr>SE&amp;I Innovation at NASA …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MIAMI Presentation to Local Leaders</dc:title>
  <dc:subject/>
  <dc:creator>Jessica Knizhnik</dc:creator>
  <cp:keywords/>
  <dc:description/>
  <cp:lastModifiedBy>Riley, Sandra J. (LARC-C102)[LAMPS 2]</cp:lastModifiedBy>
  <cp:revision>390</cp:revision>
  <cp:lastPrinted>2020-08-23T17:19:55Z</cp:lastPrinted>
  <dcterms:created xsi:type="dcterms:W3CDTF">2020-06-16T20:03:14Z</dcterms:created>
  <dcterms:modified xsi:type="dcterms:W3CDTF">2020-10-22T11:25:26Z</dcterms:modified>
  <cp:category/>
</cp:coreProperties>
</file>