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43891200" cy="329184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1pPr>
    <a:lvl2pPr marL="2194560" algn="l" rtl="0" eaLnBrk="0" fontAlgn="base" hangingPunct="0">
      <a:spcBef>
        <a:spcPct val="0"/>
      </a:spcBef>
      <a:spcAft>
        <a:spcPct val="0"/>
      </a:spcAft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2pPr>
    <a:lvl3pPr marL="4389120" algn="l" rtl="0" eaLnBrk="0" fontAlgn="base" hangingPunct="0">
      <a:spcBef>
        <a:spcPct val="0"/>
      </a:spcBef>
      <a:spcAft>
        <a:spcPct val="0"/>
      </a:spcAft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3pPr>
    <a:lvl4pPr marL="6583680" algn="l" rtl="0" eaLnBrk="0" fontAlgn="base" hangingPunct="0">
      <a:spcBef>
        <a:spcPct val="0"/>
      </a:spcBef>
      <a:spcAft>
        <a:spcPct val="0"/>
      </a:spcAft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4pPr>
    <a:lvl5pPr marL="8778240" algn="l" rtl="0" eaLnBrk="0" fontAlgn="base" hangingPunct="0">
      <a:spcBef>
        <a:spcPct val="0"/>
      </a:spcBef>
      <a:spcAft>
        <a:spcPct val="0"/>
      </a:spcAft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5pPr>
    <a:lvl6pPr marL="10972800" algn="l" defTabSz="4389120" rtl="0" eaLnBrk="1" latinLnBrk="0" hangingPunct="1"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6pPr>
    <a:lvl7pPr marL="13167360" algn="l" defTabSz="4389120" rtl="0" eaLnBrk="1" latinLnBrk="0" hangingPunct="1"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7pPr>
    <a:lvl8pPr marL="15361920" algn="l" defTabSz="4389120" rtl="0" eaLnBrk="1" latinLnBrk="0" hangingPunct="1"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8pPr>
    <a:lvl9pPr marL="17556480" algn="l" defTabSz="4389120" rtl="0" eaLnBrk="1" latinLnBrk="0" hangingPunct="1"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DCFF"/>
    <a:srgbClr val="67A3FF"/>
    <a:srgbClr val="89AAC7"/>
    <a:srgbClr val="CBE8FF"/>
    <a:srgbClr val="E7E5FF"/>
    <a:srgbClr val="BABAE7"/>
    <a:srgbClr val="CECECE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694"/>
  </p:normalViewPr>
  <p:slideViewPr>
    <p:cSldViewPr snapToGrid="0">
      <p:cViewPr>
        <p:scale>
          <a:sx n="20" d="100"/>
          <a:sy n="20" d="100"/>
        </p:scale>
        <p:origin x="1061" y="-456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Book Antiqu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Book Antiqu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Book Antiqu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52D324F-6756-3E4A-8011-4CEB0D08B4F2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fld id="{11849D4B-E586-894A-A2D8-9A45F4CEF9FF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5760" kern="1200">
        <a:solidFill>
          <a:schemeClr val="tx1"/>
        </a:solidFill>
        <a:latin typeface="Times" pitchFamily="-106" charset="0"/>
        <a:ea typeface="MS PGothic" panose="020B0600070205080204" pitchFamily="34" charset="-128"/>
        <a:cs typeface="MS PGothic" charset="0"/>
      </a:defRPr>
    </a:lvl1pPr>
    <a:lvl2pPr marL="2194560" algn="l" rtl="0" eaLnBrk="0" fontAlgn="base" hangingPunct="0">
      <a:spcBef>
        <a:spcPct val="30000"/>
      </a:spcBef>
      <a:spcAft>
        <a:spcPct val="0"/>
      </a:spcAft>
      <a:defRPr sz="5760" kern="1200">
        <a:solidFill>
          <a:schemeClr val="tx1"/>
        </a:solidFill>
        <a:latin typeface="Times" pitchFamily="-106" charset="0"/>
        <a:ea typeface="MS PGothic" panose="020B0600070205080204" pitchFamily="34" charset="-128"/>
        <a:cs typeface="MS PGothic" charset="0"/>
      </a:defRPr>
    </a:lvl2pPr>
    <a:lvl3pPr marL="4389120" algn="l" rtl="0" eaLnBrk="0" fontAlgn="base" hangingPunct="0">
      <a:spcBef>
        <a:spcPct val="30000"/>
      </a:spcBef>
      <a:spcAft>
        <a:spcPct val="0"/>
      </a:spcAft>
      <a:defRPr sz="5760" kern="1200">
        <a:solidFill>
          <a:schemeClr val="tx1"/>
        </a:solidFill>
        <a:latin typeface="Times" pitchFamily="-106" charset="0"/>
        <a:ea typeface="MS PGothic" panose="020B0600070205080204" pitchFamily="34" charset="-128"/>
        <a:cs typeface="MS PGothic" charset="0"/>
      </a:defRPr>
    </a:lvl3pPr>
    <a:lvl4pPr marL="6583680" algn="l" rtl="0" eaLnBrk="0" fontAlgn="base" hangingPunct="0">
      <a:spcBef>
        <a:spcPct val="30000"/>
      </a:spcBef>
      <a:spcAft>
        <a:spcPct val="0"/>
      </a:spcAft>
      <a:defRPr sz="5760" kern="1200">
        <a:solidFill>
          <a:schemeClr val="tx1"/>
        </a:solidFill>
        <a:latin typeface="Times" pitchFamily="-106" charset="0"/>
        <a:ea typeface="MS PGothic" panose="020B0600070205080204" pitchFamily="34" charset="-128"/>
        <a:cs typeface="MS PGothic" charset="0"/>
      </a:defRPr>
    </a:lvl4pPr>
    <a:lvl5pPr marL="8778240" algn="l" rtl="0" eaLnBrk="0" fontAlgn="base" hangingPunct="0">
      <a:spcBef>
        <a:spcPct val="30000"/>
      </a:spcBef>
      <a:spcAft>
        <a:spcPct val="0"/>
      </a:spcAft>
      <a:defRPr sz="5760" kern="1200">
        <a:solidFill>
          <a:schemeClr val="tx1"/>
        </a:solidFill>
        <a:latin typeface="Times" pitchFamily="-106" charset="0"/>
        <a:ea typeface="MS PGothic" panose="020B0600070205080204" pitchFamily="34" charset="-128"/>
        <a:cs typeface="MS PGothic" charset="0"/>
      </a:defRPr>
    </a:lvl5pPr>
    <a:lvl6pPr marL="10972800" algn="l" defTabSz="219456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849D4B-E586-894A-A2D8-9A45F4CEF9FF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95144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/>
            </a:lvl1pPr>
            <a:lvl2pPr marL="2194560" indent="0" algn="ctr">
              <a:buNone/>
              <a:defRPr/>
            </a:lvl2pPr>
            <a:lvl3pPr marL="4389120" indent="0" algn="ctr">
              <a:buNone/>
              <a:defRPr/>
            </a:lvl3pPr>
            <a:lvl4pPr marL="6583680" indent="0" algn="ctr">
              <a:buNone/>
              <a:defRPr/>
            </a:lvl4pPr>
            <a:lvl5pPr marL="8778240" indent="0" algn="ctr">
              <a:buNone/>
              <a:defRPr/>
            </a:lvl5pPr>
            <a:lvl6pPr marL="10972800" indent="0" algn="ctr">
              <a:buNone/>
              <a:defRPr/>
            </a:lvl6pPr>
            <a:lvl7pPr marL="13167360" indent="0" algn="ctr">
              <a:buNone/>
              <a:defRPr/>
            </a:lvl7pPr>
            <a:lvl8pPr marL="15361920" indent="0" algn="ctr">
              <a:buNone/>
              <a:defRPr/>
            </a:lvl8pPr>
            <a:lvl9pPr marL="1755648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1D524C-D644-FC4D-B2DE-7BECF1062E15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611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4A044C-9319-AB46-9DC7-11A73EC3747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53986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/>
            </a:lvl1pPr>
            <a:lvl2pPr marL="2194560" indent="0">
              <a:buNone/>
              <a:defRPr sz="8640"/>
            </a:lvl2pPr>
            <a:lvl3pPr marL="4389120" indent="0">
              <a:buNone/>
              <a:defRPr sz="7680"/>
            </a:lvl3pPr>
            <a:lvl4pPr marL="6583680" indent="0">
              <a:buNone/>
              <a:defRPr sz="6720"/>
            </a:lvl4pPr>
            <a:lvl5pPr marL="8778240" indent="0">
              <a:buNone/>
              <a:defRPr sz="6720"/>
            </a:lvl5pPr>
            <a:lvl6pPr marL="10972800" indent="0">
              <a:buNone/>
              <a:defRPr sz="6720"/>
            </a:lvl6pPr>
            <a:lvl7pPr marL="13167360" indent="0">
              <a:buNone/>
              <a:defRPr sz="6720"/>
            </a:lvl7pPr>
            <a:lvl8pPr marL="15361920" indent="0">
              <a:buNone/>
              <a:defRPr sz="6720"/>
            </a:lvl8pPr>
            <a:lvl9pPr marL="17556480" indent="0">
              <a:buNone/>
              <a:defRPr sz="67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9730B3-AF14-C24F-8C62-CB6EA6920553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35928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1840" y="8008622"/>
            <a:ext cx="18288000" cy="22639018"/>
          </a:xfrm>
        </p:spPr>
        <p:txBody>
          <a:bodyPr/>
          <a:lstStyle>
            <a:lvl1pPr>
              <a:defRPr sz="13440"/>
            </a:lvl1pPr>
            <a:lvl2pPr>
              <a:defRPr sz="11520"/>
            </a:lvl2pPr>
            <a:lvl3pPr>
              <a:defRPr sz="9600"/>
            </a:lvl3pPr>
            <a:lvl4pPr>
              <a:defRPr sz="8640"/>
            </a:lvl4pPr>
            <a:lvl5pPr>
              <a:defRPr sz="8640"/>
            </a:lvl5pPr>
            <a:lvl6pPr>
              <a:defRPr sz="8640"/>
            </a:lvl6pPr>
            <a:lvl7pPr>
              <a:defRPr sz="8640"/>
            </a:lvl7pPr>
            <a:lvl8pPr>
              <a:defRPr sz="8640"/>
            </a:lvl8pPr>
            <a:lvl9pPr>
              <a:defRPr sz="8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8008622"/>
            <a:ext cx="18288000" cy="22639018"/>
          </a:xfrm>
        </p:spPr>
        <p:txBody>
          <a:bodyPr/>
          <a:lstStyle>
            <a:lvl1pPr>
              <a:defRPr sz="13440"/>
            </a:lvl1pPr>
            <a:lvl2pPr>
              <a:defRPr sz="11520"/>
            </a:lvl2pPr>
            <a:lvl3pPr>
              <a:defRPr sz="9600"/>
            </a:lvl3pPr>
            <a:lvl4pPr>
              <a:defRPr sz="8640"/>
            </a:lvl4pPr>
            <a:lvl5pPr>
              <a:defRPr sz="8640"/>
            </a:lvl5pPr>
            <a:lvl6pPr>
              <a:defRPr sz="8640"/>
            </a:lvl6pPr>
            <a:lvl7pPr>
              <a:defRPr sz="8640"/>
            </a:lvl7pPr>
            <a:lvl8pPr>
              <a:defRPr sz="8640"/>
            </a:lvl8pPr>
            <a:lvl9pPr>
              <a:defRPr sz="8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F02D9-0077-2C42-B8F2-C314DEA491FA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9637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20"/>
            </a:lvl1pPr>
            <a:lvl2pPr>
              <a:defRPr sz="9600"/>
            </a:lvl2pPr>
            <a:lvl3pPr>
              <a:defRPr sz="8640"/>
            </a:lvl3pPr>
            <a:lvl4pPr>
              <a:defRPr sz="7680"/>
            </a:lvl4pPr>
            <a:lvl5pPr>
              <a:defRPr sz="7680"/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20"/>
            </a:lvl1pPr>
            <a:lvl2pPr>
              <a:defRPr sz="9600"/>
            </a:lvl2pPr>
            <a:lvl3pPr>
              <a:defRPr sz="8640"/>
            </a:lvl3pPr>
            <a:lvl4pPr>
              <a:defRPr sz="7680"/>
            </a:lvl4pPr>
            <a:lvl5pPr>
              <a:defRPr sz="7680"/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C97A2B-FFB1-7C4D-A3FB-F2A3FE0B855D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93561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98B8C5-7D82-2144-B240-A096609E959C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4503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1CED4-9AE5-7345-9FAE-E336163C8B23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5081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AB1CBD-D206-FE44-B346-5DF300BCF0A9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3363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1375FE-2780-0541-A483-3D44AECF933E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91802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54F77B-C878-3546-9C53-DA9D98B09786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28278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857440" y="1463042"/>
            <a:ext cx="9852662" cy="2918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1840" y="1463042"/>
            <a:ext cx="28834080" cy="2918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8B9799-F0BD-B247-ACEF-A4E45CA302DF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65094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BE8FF"/>
            </a:gs>
            <a:gs pos="100000">
              <a:srgbClr val="FFFF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ChangeArrowheads="1"/>
          </p:cNvSpPr>
          <p:nvPr userDrawn="1"/>
        </p:nvSpPr>
        <p:spPr bwMode="auto">
          <a:xfrm>
            <a:off x="1790705" y="7299962"/>
            <a:ext cx="42100498" cy="2336292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BE8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7680"/>
          </a:p>
        </p:txBody>
      </p:sp>
      <p:sp>
        <p:nvSpPr>
          <p:cNvPr id="1027" name="Rectangle 12"/>
          <p:cNvSpPr>
            <a:spLocks noChangeArrowheads="1"/>
          </p:cNvSpPr>
          <p:nvPr userDrawn="1"/>
        </p:nvSpPr>
        <p:spPr bwMode="auto">
          <a:xfrm>
            <a:off x="3497585" y="1897385"/>
            <a:ext cx="40393618" cy="422148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BE8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7680"/>
          </a:p>
        </p:txBody>
      </p:sp>
      <p:sp>
        <p:nvSpPr>
          <p:cNvPr id="1028" name="Oval 9"/>
          <p:cNvSpPr>
            <a:spLocks noChangeArrowheads="1"/>
          </p:cNvSpPr>
          <p:nvPr userDrawn="1"/>
        </p:nvSpPr>
        <p:spPr bwMode="auto">
          <a:xfrm>
            <a:off x="1501142" y="1874520"/>
            <a:ext cx="4267200" cy="426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67A3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222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7680"/>
          </a:p>
        </p:txBody>
      </p:sp>
      <p:sp>
        <p:nvSpPr>
          <p:cNvPr id="3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6537963" y="1463040"/>
            <a:ext cx="36172142" cy="54864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B3DCFF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91840" y="8008622"/>
            <a:ext cx="37307520" cy="22639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897320" y="31173422"/>
            <a:ext cx="91440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4800"/>
            </a:lvl1pPr>
          </a:lstStyle>
          <a:p>
            <a:fld id="{9F2B2CA1-C558-4748-9227-28FE52EC664C}" type="slidenum">
              <a:rPr lang="en-US" altLang="x-none"/>
              <a:pPr/>
              <a:t>‹#›</a:t>
            </a:fld>
            <a:endParaRPr lang="en-US" altLang="x-none"/>
          </a:p>
        </p:txBody>
      </p:sp>
      <p:pic>
        <p:nvPicPr>
          <p:cNvPr id="1032" name="Picture 14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163" y="769625"/>
            <a:ext cx="3406142" cy="5128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6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242" y="30015182"/>
            <a:ext cx="2788920" cy="233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1" name="Text Box 17"/>
          <p:cNvSpPr txBox="1">
            <a:spLocks noChangeArrowheads="1"/>
          </p:cNvSpPr>
          <p:nvPr userDrawn="1"/>
        </p:nvSpPr>
        <p:spPr bwMode="auto">
          <a:xfrm>
            <a:off x="4152903" y="30693360"/>
            <a:ext cx="13210668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2pPr>
            <a:lvl3pPr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3pPr>
            <a:lvl4pPr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4pPr>
            <a:lvl5pPr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320"/>
              <a:t>G O D D A R D   S P A C E   F L I G H T   C E N T E R</a:t>
            </a:r>
          </a:p>
        </p:txBody>
      </p:sp>
      <p:sp>
        <p:nvSpPr>
          <p:cNvPr id="1035" name="Rectangle 3"/>
          <p:cNvSpPr>
            <a:spLocks noChangeArrowheads="1"/>
          </p:cNvSpPr>
          <p:nvPr userDrawn="1"/>
        </p:nvSpPr>
        <p:spPr bwMode="auto">
          <a:xfrm>
            <a:off x="15735305" y="31904942"/>
            <a:ext cx="1161087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4320" i="1">
                <a:latin typeface="Arial" panose="020B0604020202020204" pitchFamily="34" charset="0"/>
              </a:rPr>
              <a:t>GSFC Competition Sensitive Do Not Distribute</a:t>
            </a:r>
            <a:endParaRPr lang="en-US" altLang="en-US" sz="4320" i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  <a:ea typeface="MS PGothic" panose="020B0600070205080204" pitchFamily="34" charset="-128"/>
          <a:cs typeface="MS PGothic" charset="0"/>
        </a:defRPr>
      </a:lvl2pPr>
      <a:lvl3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  <a:ea typeface="MS PGothic" panose="020B0600070205080204" pitchFamily="34" charset="-128"/>
          <a:cs typeface="MS PGothic" charset="0"/>
        </a:defRPr>
      </a:lvl3pPr>
      <a:lvl4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  <a:ea typeface="MS PGothic" panose="020B0600070205080204" pitchFamily="34" charset="-128"/>
          <a:cs typeface="MS PGothic" charset="0"/>
        </a:defRPr>
      </a:lvl4pPr>
      <a:lvl5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  <a:ea typeface="MS PGothic" panose="020B0600070205080204" pitchFamily="34" charset="-128"/>
          <a:cs typeface="MS PGothic" charset="0"/>
        </a:defRPr>
      </a:lvl5pPr>
      <a:lvl6pPr marL="2194560"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</a:defRPr>
      </a:lvl6pPr>
      <a:lvl7pPr marL="4389120"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</a:defRPr>
      </a:lvl7pPr>
      <a:lvl8pPr marL="6583680"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</a:defRPr>
      </a:lvl8pPr>
      <a:lvl9pPr marL="8778240"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</a:defRPr>
      </a:lvl9pPr>
    </p:titleStyle>
    <p:bodyStyle>
      <a:lvl1pPr marL="1097280" indent="-109728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•"/>
        <a:tabLst>
          <a:tab pos="4389120" algn="l"/>
        </a:tabLst>
        <a:defRPr sz="1056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2766062" indent="-112014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–"/>
        <a:tabLst>
          <a:tab pos="4389120" algn="l"/>
        </a:tabLst>
        <a:defRPr sz="1056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4389120" indent="-107442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•"/>
        <a:tabLst>
          <a:tab pos="4389120" algn="l"/>
        </a:tabLst>
        <a:defRPr sz="1056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6057902" indent="-112014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–"/>
        <a:tabLst>
          <a:tab pos="4389120" algn="l"/>
        </a:tabLst>
        <a:defRPr sz="1056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7680960" indent="-107442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»"/>
        <a:tabLst>
          <a:tab pos="4389120" algn="l"/>
        </a:tabLst>
        <a:defRPr sz="1056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9875520" indent="-107442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»"/>
        <a:tabLst>
          <a:tab pos="4389120" algn="l"/>
        </a:tabLst>
        <a:defRPr sz="10560" b="1">
          <a:solidFill>
            <a:schemeClr val="tx1"/>
          </a:solidFill>
          <a:latin typeface="+mn-lt"/>
          <a:ea typeface="ＭＳ Ｐゴシック" pitchFamily="-106" charset="-128"/>
        </a:defRPr>
      </a:lvl6pPr>
      <a:lvl7pPr marL="12070080" indent="-107442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»"/>
        <a:tabLst>
          <a:tab pos="4389120" algn="l"/>
        </a:tabLst>
        <a:defRPr sz="10560" b="1">
          <a:solidFill>
            <a:schemeClr val="tx1"/>
          </a:solidFill>
          <a:latin typeface="+mn-lt"/>
          <a:ea typeface="ＭＳ Ｐゴシック" pitchFamily="-106" charset="-128"/>
        </a:defRPr>
      </a:lvl7pPr>
      <a:lvl8pPr marL="14264640" indent="-107442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»"/>
        <a:tabLst>
          <a:tab pos="4389120" algn="l"/>
        </a:tabLst>
        <a:defRPr sz="10560" b="1">
          <a:solidFill>
            <a:schemeClr val="tx1"/>
          </a:solidFill>
          <a:latin typeface="+mn-lt"/>
          <a:ea typeface="ＭＳ Ｐゴシック" pitchFamily="-106" charset="-128"/>
        </a:defRPr>
      </a:lvl8pPr>
      <a:lvl9pPr marL="16459200" indent="-107442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»"/>
        <a:tabLst>
          <a:tab pos="4389120" algn="l"/>
        </a:tabLst>
        <a:defRPr sz="10560" b="1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35115" y="1960474"/>
            <a:ext cx="37531243" cy="4125773"/>
          </a:xfrm>
        </p:spPr>
        <p:txBody>
          <a:bodyPr/>
          <a:lstStyle/>
          <a:p>
            <a:pPr>
              <a:defRPr/>
            </a:pPr>
            <a:r>
              <a:rPr lang="en-US" dirty="0"/>
              <a:t>Medium-Fidelity Optimization of Planetary Science Missions</a:t>
            </a:r>
            <a:endParaRPr lang="en-US" dirty="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35114" y="0"/>
            <a:ext cx="18606053" cy="1960474"/>
          </a:xfrm>
        </p:spPr>
        <p:txBody>
          <a:bodyPr anchor="ctr"/>
          <a:lstStyle/>
          <a:p>
            <a:pPr algn="l"/>
            <a:r>
              <a:rPr lang="en-US" altLang="x-none" sz="7680" dirty="0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PI: Noble Hatten, </a:t>
            </a:r>
            <a:r>
              <a:rPr lang="en-US" altLang="x-none" sz="7680" dirty="0" smtClean="0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595</a:t>
            </a:r>
            <a:endParaRPr lang="en-US" altLang="x-none" sz="7680" dirty="0"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</p:txBody>
      </p:sp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25420323" y="3"/>
            <a:ext cx="18348955" cy="245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8912" tIns="219456" rIns="438912" bIns="219456" numCol="1" anchor="ctr" anchorCtr="0" compatLnSpc="1">
            <a:prstTxWarp prst="textNoShape">
              <a:avLst/>
            </a:prstTxWarp>
          </a:bodyPr>
          <a:lstStyle>
            <a:lvl1pPr marL="0" indent="0">
              <a:lnSpc>
                <a:spcPct val="85000"/>
              </a:lnSpc>
              <a:spcBef>
                <a:spcPct val="20000"/>
              </a:spcBef>
              <a:buClr>
                <a:srgbClr val="DA0202"/>
              </a:buClr>
              <a:buNone/>
              <a:tabLst>
                <a:tab pos="914400" algn="l"/>
              </a:tabLst>
              <a:defRPr b="1">
                <a:latin typeface="+mn-lt"/>
                <a:cs typeface="MS PGothic" charset="0"/>
              </a:defRPr>
            </a:lvl1pPr>
            <a:lvl2pPr indent="0" algn="ctr">
              <a:lnSpc>
                <a:spcPct val="85000"/>
              </a:lnSpc>
              <a:spcBef>
                <a:spcPct val="20000"/>
              </a:spcBef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indent="0" algn="ctr">
              <a:lnSpc>
                <a:spcPct val="85000"/>
              </a:lnSpc>
              <a:spcBef>
                <a:spcPct val="20000"/>
              </a:spcBef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indent="0" algn="ctr">
              <a:lnSpc>
                <a:spcPct val="85000"/>
              </a:lnSpc>
              <a:spcBef>
                <a:spcPct val="20000"/>
              </a:spcBef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indent="0" algn="ctr">
              <a:lnSpc>
                <a:spcPct val="85000"/>
              </a:lnSpc>
              <a:spcBef>
                <a:spcPct val="20000"/>
              </a:spcBef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indent="0" algn="ctr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ＭＳ Ｐゴシック" pitchFamily="-106" charset="-128"/>
              </a:defRPr>
            </a:lvl6pPr>
            <a:lvl7pPr indent="0" algn="ctr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ＭＳ Ｐゴシック" pitchFamily="-106" charset="-128"/>
              </a:defRPr>
            </a:lvl7pPr>
            <a:lvl8pPr indent="0" algn="ctr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ＭＳ Ｐゴシック" pitchFamily="-106" charset="-128"/>
              </a:defRPr>
            </a:lvl8pPr>
            <a:lvl9pPr indent="0" algn="ctr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ＭＳ Ｐゴシック" pitchFamily="-106" charset="-128"/>
              </a:defRPr>
            </a:lvl9pPr>
          </a:lstStyle>
          <a:p>
            <a:pPr algn="r"/>
            <a:r>
              <a:rPr lang="en-US" altLang="x-none" sz="6720" b="0" dirty="0">
                <a:latin typeface="Arial" panose="020B0604020202020204" pitchFamily="34" charset="0"/>
                <a:cs typeface="Arial" panose="020B0604020202020204" pitchFamily="34" charset="0"/>
              </a:rPr>
              <a:t>Starting TRL: 2</a:t>
            </a:r>
            <a:r>
              <a:rPr lang="en-US" altLang="x-none" sz="672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x-none" sz="6720" b="0" dirty="0">
                <a:latin typeface="Arial" panose="020B0604020202020204" pitchFamily="34" charset="0"/>
                <a:cs typeface="Arial" panose="020B0604020202020204" pitchFamily="34" charset="0"/>
              </a:rPr>
              <a:t>, Ending TRL: </a:t>
            </a:r>
            <a:r>
              <a:rPr lang="en-US" altLang="x-none" sz="6720" b="0" dirty="0" smtClean="0">
                <a:latin typeface="Arial" panose="020B0604020202020204" pitchFamily="34" charset="0"/>
                <a:cs typeface="Arial" panose="020B0604020202020204" pitchFamily="34" charset="0"/>
              </a:rPr>
              <a:t>3-6</a:t>
            </a:r>
            <a:endParaRPr lang="en-US" altLang="x-none" sz="672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0" y="6068366"/>
            <a:ext cx="43891200" cy="120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38912" tIns="219456" rIns="438912" bIns="219456" numCol="1" anchor="ctr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4572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9144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3716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18288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2860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6pPr>
            <a:lvl7pPr marL="27432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7pPr>
            <a:lvl8pPr marL="32004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8pPr>
            <a:lvl9pPr marL="36576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9pPr>
          </a:lstStyle>
          <a:p>
            <a:pPr algn="l"/>
            <a:r>
              <a:rPr lang="en-US" altLang="x-none" sz="5760" b="0" kern="0" dirty="0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Additional Team Members</a:t>
            </a:r>
            <a:r>
              <a:rPr lang="en-US" altLang="x-none" sz="5760" b="0" kern="0" dirty="0" smtClean="0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: </a:t>
            </a:r>
            <a:r>
              <a:rPr lang="en-US" altLang="x-none" sz="5760" b="0" kern="0" dirty="0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595: Donald Ellison, Jacob Englander, Kyle Hughes, Alec </a:t>
            </a:r>
            <a:r>
              <a:rPr lang="en-US" altLang="x-none" sz="5760" b="0" kern="0" dirty="0" smtClean="0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Mudek</a:t>
            </a:r>
            <a:endParaRPr lang="en-US" altLang="x-none" sz="5760" b="0" kern="0" dirty="0"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 bwMode="auto">
          <a:xfrm>
            <a:off x="175239" y="7649160"/>
            <a:ext cx="15659311" cy="5935999"/>
          </a:xfrm>
          <a:prstGeom prst="roundRect">
            <a:avLst>
              <a:gd name="adj" fmla="val 8787"/>
            </a:avLst>
          </a:prstGeom>
          <a:solidFill>
            <a:srgbClr val="B3D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x-none" sz="66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Motivation/Problem Statement:</a:t>
            </a:r>
          </a:p>
          <a:p>
            <a:pPr marL="411163" indent="-411163">
              <a:buFont typeface="Arial" panose="020B0604020202020204" pitchFamily="34" charset="0"/>
              <a:buChar char="•"/>
            </a:pPr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Planetary science missions involving atmospheric probes and moon tours are scientifically compelling, </a:t>
            </a:r>
            <a:endParaRPr lang="en-US" altLang="x-none" sz="48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but </a:t>
            </a:r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pose 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serious </a:t>
            </a:r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challenges for 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mission designers</a:t>
            </a:r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11163" indent="-411163">
              <a:buFont typeface="Arial" panose="020B0604020202020204" pitchFamily="34" charset="0"/>
              <a:buChar char="•"/>
            </a:pPr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Reducing these challenges improves GSFC’s ability to propose and execute exciting planetary science missions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x-none" sz="4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16120845" y="7649160"/>
            <a:ext cx="18121892" cy="6656622"/>
          </a:xfrm>
          <a:prstGeom prst="roundRect">
            <a:avLst>
              <a:gd name="adj" fmla="val 8787"/>
            </a:avLst>
          </a:prstGeom>
          <a:solidFill>
            <a:srgbClr val="B3D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x-none" sz="66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Project Summary: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This IRAD developed improvements to GSFC’s Evolutionary Mission Trajectory Generator (EMTG), a variable-fidelity interplanetary trajectory optimization software.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New features specifically address capability gaps related to designing atmospheric probe missions and moon tours.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Work related to atmospheric density modeling can easily be adapted for use in tools other than EMTG.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154770" y="22657820"/>
            <a:ext cx="15679780" cy="7325157"/>
          </a:xfrm>
          <a:prstGeom prst="roundRect">
            <a:avLst>
              <a:gd name="adj" fmla="val 8787"/>
            </a:avLst>
          </a:prstGeom>
          <a:solidFill>
            <a:srgbClr val="B3D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x-none" sz="6600" b="1" u="sng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Process/Materials/Methodology</a:t>
            </a:r>
            <a:r>
              <a:rPr lang="en-US" altLang="x-none" sz="66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Derived mathematical necessities by hand and/or symbolic manipulator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Verified analytic Jacobians used in gradient-based optimization against algorithmic differentiation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Allowed talented engineers the freedom to adapt high-level IRAD goals to meet mission/proposal-driven needs as they arose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34539382" y="7523083"/>
            <a:ext cx="9229896" cy="13468365"/>
          </a:xfrm>
          <a:prstGeom prst="roundRect">
            <a:avLst>
              <a:gd name="adj" fmla="val 8787"/>
            </a:avLst>
          </a:prstGeom>
          <a:solidFill>
            <a:srgbClr val="B3D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x-none" sz="66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Challenges </a:t>
            </a:r>
            <a:r>
              <a:rPr lang="en-US" altLang="x-none" sz="6600" b="1" u="sng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Encountered / Lessons </a:t>
            </a:r>
            <a:r>
              <a:rPr lang="en-US" altLang="x-none" sz="66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Learned: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600" kern="0" dirty="0">
                <a:latin typeface="Arial" panose="020B0604020202020204" pitchFamily="34" charset="0"/>
                <a:cs typeface="Arial" panose="020B0604020202020204" pitchFamily="34" charset="0"/>
              </a:rPr>
              <a:t>Primary challenge was prioritizing work given limited funding of IRAD </a:t>
            </a:r>
            <a:r>
              <a:rPr lang="en-US" altLang="x-none" sz="4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and limited </a:t>
            </a:r>
            <a:r>
              <a:rPr lang="en-US" altLang="x-none" sz="4600" kern="0" dirty="0">
                <a:latin typeface="Arial" panose="020B0604020202020204" pitchFamily="34" charset="0"/>
                <a:cs typeface="Arial" panose="020B0604020202020204" pitchFamily="34" charset="0"/>
              </a:rPr>
              <a:t>availability of team members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600" kern="0" dirty="0">
                <a:latin typeface="Arial" panose="020B0604020202020204" pitchFamily="34" charset="0"/>
                <a:cs typeface="Arial" panose="020B0604020202020204" pitchFamily="34" charset="0"/>
              </a:rPr>
              <a:t>Tasks were discretized as much as possible such </a:t>
            </a:r>
            <a:r>
              <a:rPr lang="en-US" altLang="x-none" sz="4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that individual </a:t>
            </a:r>
            <a:r>
              <a:rPr lang="en-US" altLang="x-none" sz="4600" kern="0" dirty="0">
                <a:latin typeface="Arial" panose="020B0604020202020204" pitchFamily="34" charset="0"/>
                <a:cs typeface="Arial" panose="020B0604020202020204" pitchFamily="34" charset="0"/>
              </a:rPr>
              <a:t>tasks </a:t>
            </a:r>
            <a:r>
              <a:rPr lang="en-US" altLang="x-none" sz="4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could </a:t>
            </a:r>
            <a:r>
              <a:rPr lang="en-US" altLang="x-none" sz="4600" kern="0" dirty="0">
                <a:latin typeface="Arial" panose="020B0604020202020204" pitchFamily="34" charset="0"/>
                <a:cs typeface="Arial" panose="020B0604020202020204" pitchFamily="34" charset="0"/>
              </a:rPr>
              <a:t>be accomplished in nearly any order.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600" kern="0" dirty="0">
                <a:latin typeface="Arial" panose="020B0604020202020204" pitchFamily="34" charset="0"/>
                <a:cs typeface="Arial" panose="020B0604020202020204" pitchFamily="34" charset="0"/>
              </a:rPr>
              <a:t>Highest priority was given to tasks that would most directly and meaningfully benefit current or near-future missions and proposals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34575088" y="21141924"/>
            <a:ext cx="9194190" cy="8810218"/>
          </a:xfrm>
          <a:prstGeom prst="roundRect">
            <a:avLst>
              <a:gd name="adj" fmla="val 8787"/>
            </a:avLst>
          </a:prstGeom>
          <a:solidFill>
            <a:srgbClr val="B3D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x-none" sz="66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Future </a:t>
            </a:r>
            <a:r>
              <a:rPr lang="en-US" altLang="x-none" sz="6600" b="1" u="sng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Plans / </a:t>
            </a:r>
          </a:p>
          <a:p>
            <a:r>
              <a:rPr lang="en-US" altLang="x-none" sz="6600" b="1" u="sng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Next </a:t>
            </a:r>
            <a:r>
              <a:rPr lang="en-US" altLang="x-none" sz="66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Steps: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Propose, win, and fly challenging planetary science missions to compelling targets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Continue to develop mission design and trajectory optimization capabilities to fill gaps and anticipate needs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051560" y="30102165"/>
            <a:ext cx="42717718" cy="281578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-106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175239" y="13701817"/>
            <a:ext cx="15648961" cy="8839345"/>
          </a:xfrm>
          <a:prstGeom prst="roundRect">
            <a:avLst>
              <a:gd name="adj" fmla="val 8787"/>
            </a:avLst>
          </a:prstGeom>
          <a:solidFill>
            <a:srgbClr val="B3D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x-none" sz="6600" b="1" u="sng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Project Objectives: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 a fast, smooth </a:t>
            </a:r>
          </a:p>
          <a:p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atmosphere model in EMTG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 a fast drag force model </a:t>
            </a:r>
          </a:p>
          <a:p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in EMTG</a:t>
            </a:r>
          </a:p>
          <a:p>
            <a:pPr marL="365125" indent="-365125">
              <a:buFont typeface="Arial" panose="020B0604020202020204" pitchFamily="34" charset="0"/>
              <a:buChar char="•"/>
            </a:pP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Derive analytic expressions for </a:t>
            </a:r>
          </a:p>
          <a:p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heat flux on 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entry probe </a:t>
            </a:r>
          </a:p>
          <a:p>
            <a:pPr marL="365125" indent="-365125">
              <a:buFont typeface="Arial" panose="020B0604020202020204" pitchFamily="34" charset="0"/>
              <a:buChar char="•"/>
            </a:pP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Other proposed objectives were </a:t>
            </a:r>
            <a:r>
              <a:rPr lang="en-US" altLang="x-none" sz="48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superceded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by EMTG development objectives based on the needs of specific missions/proposals that arose during FY20.</a:t>
            </a:r>
          </a:p>
          <a:p>
            <a:pPr marL="365125" indent="-365125">
              <a:buFont typeface="Arial" panose="020B0604020202020204" pitchFamily="34" charset="0"/>
              <a:buChar char="•"/>
            </a:pPr>
            <a:r>
              <a: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rPr>
              <a:t>Refactor EMTG’s numerical </a:t>
            </a:r>
            <a:r>
              <a: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integrator</a:t>
            </a:r>
            <a:endParaRPr lang="en-US" altLang="x-none" sz="48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indent="-365125">
              <a:buFont typeface="Arial" panose="020B0604020202020204" pitchFamily="34" charset="0"/>
              <a:buChar char="•"/>
            </a:pPr>
            <a:endParaRPr lang="en-US" altLang="x-none" sz="4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0434589" y="13825990"/>
            <a:ext cx="4845397" cy="5393992"/>
            <a:chOff x="26474125" y="15200212"/>
            <a:chExt cx="5023887" cy="496684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474125" y="15308066"/>
              <a:ext cx="5023887" cy="4858988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26816271" y="15200212"/>
              <a:ext cx="33082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Density </a:t>
              </a:r>
              <a:r>
                <a:rPr lang="en-US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globe</a:t>
              </a:r>
              <a:endParaRPr lang="en-US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6038475" y="22625684"/>
            <a:ext cx="18278068" cy="7357293"/>
            <a:chOff x="0" y="21928906"/>
            <a:chExt cx="18278068" cy="7357293"/>
          </a:xfrm>
        </p:grpSpPr>
        <p:sp>
          <p:nvSpPr>
            <p:cNvPr id="15" name="Rounded Rectangle 14"/>
            <p:cNvSpPr/>
            <p:nvPr/>
          </p:nvSpPr>
          <p:spPr bwMode="auto">
            <a:xfrm>
              <a:off x="0" y="21928906"/>
              <a:ext cx="18278068" cy="7357293"/>
            </a:xfrm>
            <a:prstGeom prst="roundRect">
              <a:avLst>
                <a:gd name="adj" fmla="val 8787"/>
              </a:avLst>
            </a:prstGeom>
            <a:solidFill>
              <a:srgbClr val="B3D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x-none" sz="6600" b="1" u="sng" kern="0" dirty="0">
                  <a:latin typeface="Arial" panose="020B0604020202020204" pitchFamily="34" charset="0"/>
                  <a:cs typeface="Arial" panose="020B0604020202020204" pitchFamily="34" charset="0"/>
                </a:rPr>
                <a:t>Conclusions:</a:t>
              </a:r>
            </a:p>
            <a:p>
              <a:pPr marL="365125" indent="-365125">
                <a:buFont typeface="Arial" panose="020B0604020202020204" pitchFamily="34" charset="0"/>
                <a:buChar char="•"/>
              </a:pPr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Features developed by this IRAD have already been used in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practice, including to optimize OSIRIS-</a:t>
              </a:r>
              <a:r>
                <a:rPr lang="en-US" altLang="x-none" sz="4800" kern="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REx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Earth return.</a:t>
              </a:r>
              <a:endPara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65125" indent="-365125">
                <a:buFont typeface="Arial" panose="020B0604020202020204" pitchFamily="34" charset="0"/>
                <a:buChar char="•"/>
              </a:pPr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GSFC is better prepared to rapidly </a:t>
              </a:r>
              <a:endPara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design </a:t>
              </a:r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moon tours and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atmospheric</a:t>
              </a:r>
            </a:p>
            <a:p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probe missions, improving our </a:t>
              </a:r>
              <a:endPara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ability </a:t>
              </a:r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to place mission design </a:t>
              </a:r>
              <a:endParaRPr lang="en-US" altLang="x-none" sz="4800" kern="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in the loop” when developing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these</a:t>
              </a:r>
            </a:p>
            <a:p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missions. </a:t>
              </a: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5394" y="24621803"/>
              <a:ext cx="7509552" cy="4479575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10475393" y="27995969"/>
              <a:ext cx="745573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OSIRIS-</a:t>
              </a:r>
              <a:r>
                <a:rPr lang="en-US" sz="36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REx</a:t>
              </a:r>
              <a:r>
                <a:rPr lang="en-US" sz="3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Earth return optimized using EMTG’s new drag capabilities</a:t>
              </a:r>
              <a:endPara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6120845" y="14424969"/>
            <a:ext cx="18157598" cy="8126440"/>
            <a:chOff x="-30982" y="13138823"/>
            <a:chExt cx="15755221" cy="7928582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-30982" y="13138823"/>
              <a:ext cx="15755221" cy="7928582"/>
            </a:xfrm>
            <a:prstGeom prst="roundRect">
              <a:avLst>
                <a:gd name="adj" fmla="val 8787"/>
              </a:avLst>
            </a:prstGeom>
            <a:solidFill>
              <a:srgbClr val="B3D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x-none" sz="6600" b="1" u="sng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Results:</a:t>
              </a:r>
              <a:endParaRPr lang="en-US" altLang="x-none" sz="6600" b="1" u="sng" kern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65125" indent="-365125">
                <a:buFont typeface="Arial" panose="020B0604020202020204" pitchFamily="34" charset="0"/>
                <a:buChar char="•"/>
              </a:pPr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Accomplishment of all items listed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under </a:t>
              </a:r>
            </a:p>
            <a:p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Project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Objectives</a:t>
              </a:r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, plus:</a:t>
              </a:r>
            </a:p>
            <a:p>
              <a:pPr marL="365125" indent="-365125">
                <a:buFont typeface="Arial" panose="020B0604020202020204" pitchFamily="34" charset="0"/>
                <a:buChar char="•"/>
              </a:pPr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Implementation of fast approximation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</a:p>
            <a:p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third-body </a:t>
              </a:r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perturbations to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increase fidelity </a:t>
              </a:r>
            </a:p>
            <a:p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of </a:t>
              </a:r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early designs</a:t>
              </a:r>
            </a:p>
            <a:p>
              <a:pPr marL="365125" indent="-365125">
                <a:buFont typeface="Arial" panose="020B0604020202020204" pitchFamily="34" charset="0"/>
                <a:buChar char="•"/>
              </a:pPr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Addition of new state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representations </a:t>
              </a:r>
            </a:p>
            <a:p>
              <a:r>
                <a:rPr lang="en-US" altLang="x-none" sz="4800" kern="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x-none" sz="4800" kern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 EMTG</a:t>
              </a:r>
              <a:endParaRPr lang="en-US" altLang="x-none" sz="4800" kern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00422" y="13554298"/>
              <a:ext cx="4223746" cy="7148976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5844880" y="19564184"/>
              <a:ext cx="620171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Moon tour optimized using EMTG’s refactored integrator</a:t>
              </a:r>
              <a:endParaRPr lang="en-US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293169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ook Antiqua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ook Antiqua" pitchFamily="-10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 (Mac OS 9):ODIN:Microsoft Office 98:Templates:Blank Presentation</Template>
  <TotalTime>2428</TotalTime>
  <Words>437</Words>
  <Application>Microsoft Office PowerPoint</Application>
  <PresentationFormat>Custom</PresentationFormat>
  <Paragraphs>53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MS PGothic</vt:lpstr>
      <vt:lpstr>MS PGothic</vt:lpstr>
      <vt:lpstr>Arial</vt:lpstr>
      <vt:lpstr>Book Antiqua</vt:lpstr>
      <vt:lpstr>Times</vt:lpstr>
      <vt:lpstr>Blank Presentation</vt:lpstr>
      <vt:lpstr>Medium-Fidelity Optimization of Planetary Science Missions</vt:lpstr>
    </vt:vector>
  </TitlesOfParts>
  <Company>Intellisource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GSFC Automated Move Request</dc:title>
  <dc:creator>ODIN</dc:creator>
  <cp:lastModifiedBy>Mudek, Alec J. (GSFC-5950)</cp:lastModifiedBy>
  <cp:revision>94</cp:revision>
  <cp:lastPrinted>2002-10-25T11:30:21Z</cp:lastPrinted>
  <dcterms:created xsi:type="dcterms:W3CDTF">2002-10-24T15:57:24Z</dcterms:created>
  <dcterms:modified xsi:type="dcterms:W3CDTF">2020-10-21T03:49:53Z</dcterms:modified>
</cp:coreProperties>
</file>