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4717" r:id="rId1"/>
    <p:sldMasterId id="2147484794" r:id="rId2"/>
  </p:sldMasterIdLst>
  <p:notesMasterIdLst>
    <p:notesMasterId r:id="rId21"/>
  </p:notesMasterIdLst>
  <p:handoutMasterIdLst>
    <p:handoutMasterId r:id="rId22"/>
  </p:handoutMasterIdLst>
  <p:sldIdLst>
    <p:sldId id="771" r:id="rId3"/>
    <p:sldId id="769" r:id="rId4"/>
    <p:sldId id="801" r:id="rId5"/>
    <p:sldId id="802" r:id="rId6"/>
    <p:sldId id="804" r:id="rId7"/>
    <p:sldId id="805" r:id="rId8"/>
    <p:sldId id="806" r:id="rId9"/>
    <p:sldId id="807" r:id="rId10"/>
    <p:sldId id="812" r:id="rId11"/>
    <p:sldId id="809" r:id="rId12"/>
    <p:sldId id="815" r:id="rId13"/>
    <p:sldId id="803" r:id="rId14"/>
    <p:sldId id="818" r:id="rId15"/>
    <p:sldId id="819" r:id="rId16"/>
    <p:sldId id="820" r:id="rId17"/>
    <p:sldId id="813" r:id="rId18"/>
    <p:sldId id="822" r:id="rId19"/>
    <p:sldId id="821" r:id="rId20"/>
  </p:sldIdLst>
  <p:sldSz cx="13004800" cy="7315200"/>
  <p:notesSz cx="7315200" cy="96012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159"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319"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477"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637" algn="l" rtl="0" eaLnBrk="0" fontAlgn="base" hangingPunct="0">
      <a:spcBef>
        <a:spcPct val="20000"/>
      </a:spcBef>
      <a:spcAft>
        <a:spcPct val="0"/>
      </a:spcAft>
      <a:buChar char="–"/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5796" algn="l" defTabSz="914319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2956" algn="l" defTabSz="914319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114" algn="l" defTabSz="914319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274" algn="l" defTabSz="914319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 userDrawn="1">
          <p15:clr>
            <a:srgbClr val="A4A3A4"/>
          </p15:clr>
        </p15:guide>
        <p15:guide id="2" pos="40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5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zzi, Stephen A. (LARC-D321)" initials="RSA(" lastIdx="18" clrIdx="0"/>
  <p:cmAuthor id="2" name="Rafaelof, Menachem (LARC-D314)[NATIONAL INSTITUTE OF AEROSPACE]" initials="RM(IOA" lastIdx="3" clrIdx="1"/>
  <p:cmAuthor id="3" name="Boucher, Matthew A. (LARC-D321)" initials="BMA(" lastIdx="2" clrIdx="2">
    <p:extLst>
      <p:ext uri="{19B8F6BF-5375-455C-9EA6-DF929625EA0E}">
        <p15:presenceInfo xmlns:p15="http://schemas.microsoft.com/office/powerpoint/2012/main" userId="S-1-5-21-330711430-3775241029-4075259233-83652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9900"/>
    <a:srgbClr val="D6DBEF"/>
    <a:srgbClr val="EFEFF7"/>
    <a:srgbClr val="66FF33"/>
    <a:srgbClr val="A50021"/>
    <a:srgbClr val="003399"/>
    <a:srgbClr val="B2B2B2"/>
    <a:srgbClr val="FF99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0" autoAdjust="0"/>
    <p:restoredTop sz="90751" autoAdjust="0"/>
  </p:normalViewPr>
  <p:slideViewPr>
    <p:cSldViewPr snapToGrid="0">
      <p:cViewPr varScale="1">
        <p:scale>
          <a:sx n="61" d="100"/>
          <a:sy n="61" d="100"/>
        </p:scale>
        <p:origin x="460" y="68"/>
      </p:cViewPr>
      <p:guideLst>
        <p:guide orient="horz" pos="2304"/>
        <p:guide pos="4096"/>
      </p:guideLst>
    </p:cSldViewPr>
  </p:slideViewPr>
  <p:outlineViewPr>
    <p:cViewPr>
      <p:scale>
        <a:sx n="33" d="100"/>
        <a:sy n="33" d="100"/>
      </p:scale>
      <p:origin x="48" y="1605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3" d="100"/>
          <a:sy n="73" d="100"/>
        </p:scale>
        <p:origin x="-2028" y="-96"/>
      </p:cViewPr>
      <p:guideLst>
        <p:guide orient="horz" pos="3024"/>
        <p:guide pos="2305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08" tIns="48603" rIns="97208" bIns="48603" numCol="1" anchor="t" anchorCtr="0" compatLnSpc="1">
            <a:prstTxWarp prst="textNoShape">
              <a:avLst/>
            </a:prstTxWarp>
          </a:bodyPr>
          <a:lstStyle>
            <a:lvl1pPr defTabSz="972216" eaLnBrk="1" hangingPunct="1">
              <a:spcBef>
                <a:spcPct val="0"/>
              </a:spcBef>
              <a:buFontTx/>
              <a:buNone/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08" tIns="48603" rIns="97208" bIns="48603" numCol="1" anchor="t" anchorCtr="0" compatLnSpc="1">
            <a:prstTxWarp prst="textNoShape">
              <a:avLst/>
            </a:prstTxWarp>
          </a:bodyPr>
          <a:lstStyle>
            <a:lvl1pPr algn="r" defTabSz="972216" eaLnBrk="1" hangingPunct="1">
              <a:spcBef>
                <a:spcPct val="0"/>
              </a:spcBef>
              <a:buFontTx/>
              <a:buNone/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08" tIns="48603" rIns="97208" bIns="48603" numCol="1" anchor="b" anchorCtr="0" compatLnSpc="1">
            <a:prstTxWarp prst="textNoShape">
              <a:avLst/>
            </a:prstTxWarp>
          </a:bodyPr>
          <a:lstStyle>
            <a:lvl1pPr defTabSz="972216" eaLnBrk="1" hangingPunct="1">
              <a:spcBef>
                <a:spcPct val="0"/>
              </a:spcBef>
              <a:buFontTx/>
              <a:buNone/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1775"/>
            <a:ext cx="3171825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08" tIns="48603" rIns="97208" bIns="48603" numCol="1" anchor="b" anchorCtr="0" compatLnSpc="1">
            <a:prstTxWarp prst="textNoShape">
              <a:avLst/>
            </a:prstTxWarp>
          </a:bodyPr>
          <a:lstStyle>
            <a:lvl1pPr algn="r" defTabSz="972216" eaLnBrk="1" hangingPunct="1">
              <a:spcBef>
                <a:spcPct val="0"/>
              </a:spcBef>
              <a:buFontTx/>
              <a:buNone/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CF261CE-C417-41B6-86A9-89B333A4E8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9644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1825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t" anchorCtr="0" compatLnSpc="1">
            <a:prstTxWarp prst="textNoShape">
              <a:avLst/>
            </a:prstTxWarp>
          </a:bodyPr>
          <a:lstStyle>
            <a:lvl1pPr defTabSz="972216" eaLnBrk="1" hangingPunct="1">
              <a:spcBef>
                <a:spcPct val="0"/>
              </a:spcBef>
              <a:buFontTx/>
              <a:buNone/>
              <a:defRPr sz="13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1825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t" anchorCtr="0" compatLnSpc="1">
            <a:prstTxWarp prst="textNoShape">
              <a:avLst/>
            </a:prstTxWarp>
          </a:bodyPr>
          <a:lstStyle>
            <a:lvl1pPr algn="r" defTabSz="972216" eaLnBrk="1" hangingPunct="1">
              <a:spcBef>
                <a:spcPct val="0"/>
              </a:spcBef>
              <a:buFontTx/>
              <a:buNone/>
              <a:defRPr sz="13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0850" y="722313"/>
            <a:ext cx="6416675" cy="3609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6313" y="4573588"/>
            <a:ext cx="5362575" cy="433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8763"/>
            <a:ext cx="317182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b" anchorCtr="0" compatLnSpc="1">
            <a:prstTxWarp prst="textNoShape">
              <a:avLst/>
            </a:prstTxWarp>
          </a:bodyPr>
          <a:lstStyle>
            <a:lvl1pPr defTabSz="972216" eaLnBrk="1" hangingPunct="1">
              <a:spcBef>
                <a:spcPct val="0"/>
              </a:spcBef>
              <a:buFontTx/>
              <a:buNone/>
              <a:defRPr sz="13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48763"/>
            <a:ext cx="3171825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7248" tIns="48624" rIns="97248" bIns="48624" numCol="1" anchor="b" anchorCtr="0" compatLnSpc="1">
            <a:prstTxWarp prst="textNoShape">
              <a:avLst/>
            </a:prstTxWarp>
          </a:bodyPr>
          <a:lstStyle>
            <a:lvl1pPr algn="r" defTabSz="972216" eaLnBrk="1" hangingPunct="1">
              <a:spcBef>
                <a:spcPct val="0"/>
              </a:spcBef>
              <a:buFontTx/>
              <a:buNone/>
              <a:defRPr sz="1300">
                <a:solidFill>
                  <a:srgbClr val="000099"/>
                </a:solidFill>
              </a:defRPr>
            </a:lvl1pPr>
          </a:lstStyle>
          <a:p>
            <a:pPr>
              <a:defRPr/>
            </a:pPr>
            <a:fld id="{E90145EB-15A1-46B6-A26B-1C45F3F9BB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462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15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31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47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63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796" algn="l" defTabSz="9143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56" algn="l" defTabSz="9143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14" algn="l" defTabSz="9143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74" algn="l" defTabSz="91431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05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582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4548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314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464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8109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481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700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5EB-15A1-46B6-A26B-1C45F3F9BB9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927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1188256"/>
            <a:ext cx="11704320" cy="534631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E9C00DAF-0B3E-4188-BA43-1B2DC392B7AD}" type="datetime1">
              <a:rPr lang="en-US" smtClean="0">
                <a:solidFill>
                  <a:prstClr val="black"/>
                </a:solidFill>
              </a:rPr>
              <a:t>10/26/2020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>
              <a:buFontTx/>
              <a:buNone/>
            </a:pPr>
            <a:r>
              <a:rPr lang="en-US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9111" y="165814"/>
            <a:ext cx="11639296" cy="653491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6733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2272457"/>
            <a:ext cx="11054080" cy="1568027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4145280"/>
            <a:ext cx="910336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  <a:lvl2pPr marL="48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0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0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0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0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0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0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None/>
              <a:defRPr sz="1260">
                <a:solidFill>
                  <a:schemeClr val="tx1"/>
                </a:solidFill>
              </a:defRPr>
            </a:lvl1pPr>
          </a:lstStyle>
          <a:p>
            <a:fld id="{2B52F5EE-95ED-4D6D-8AD1-291619DA231C}" type="datetime1">
              <a:rPr lang="en-US" smtClean="0">
                <a:solidFill>
                  <a:prstClr val="black"/>
                </a:solidFill>
              </a:rPr>
              <a:t>10/26/2020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26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prstClr val="black"/>
                </a:solidFill>
              </a:rPr>
              <a:t>ASA 2019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FontTx/>
              <a:buNone/>
              <a:defRPr sz="1260">
                <a:solidFill>
                  <a:schemeClr val="tx1"/>
                </a:solidFill>
              </a:defRPr>
            </a:lvl1pPr>
          </a:lstStyle>
          <a:p>
            <a:fld id="{5B34F641-C950-48F9-BD78-092F68C1787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30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1188256"/>
            <a:ext cx="11704320" cy="5346318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FontTx/>
              <a:buNone/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fld id="{2725D787-AF07-4CF3-8C59-6A758A8E4DA8}" type="datetime1">
              <a:rPr lang="en-US" smtClean="0">
                <a:solidFill>
                  <a:prstClr val="black"/>
                </a:solidFill>
              </a:rPr>
              <a:t>10/26/2020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>
              <a:buFontTx/>
              <a:buNone/>
            </a:pPr>
            <a:r>
              <a:rPr lang="en-US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299111" y="165814"/>
            <a:ext cx="11639296" cy="653491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186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2272457"/>
            <a:ext cx="11054080" cy="1568027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4145280"/>
            <a:ext cx="910336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  <a:lvl2pPr marL="4800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0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0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0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04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0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0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buNone/>
              <a:defRPr sz="1260">
                <a:solidFill>
                  <a:schemeClr val="tx1"/>
                </a:solidFill>
              </a:defRPr>
            </a:lvl1pPr>
          </a:lstStyle>
          <a:p>
            <a:fld id="{B9481CE9-BDEE-45D6-AF62-59EFF498DA34}" type="datetime1">
              <a:rPr lang="en-US" smtClean="0">
                <a:solidFill>
                  <a:prstClr val="black"/>
                </a:solidFill>
              </a:rPr>
              <a:t>10/26/2020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260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FontTx/>
              <a:buNone/>
              <a:defRPr sz="1260">
                <a:solidFill>
                  <a:schemeClr val="tx1"/>
                </a:solidFill>
              </a:defRPr>
            </a:lvl1pPr>
          </a:lstStyle>
          <a:p>
            <a:fld id="{5B34F641-C950-48F9-BD78-092F68C17874}" type="slidenum">
              <a:rPr lang="en-US" smtClean="0">
                <a:solidFill>
                  <a:prstClr val="black"/>
                </a:solidFill>
              </a:rPr>
              <a:pPr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363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111" y="165814"/>
            <a:ext cx="11639296" cy="653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120" y="1076912"/>
            <a:ext cx="12343272" cy="5588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325120" y="812800"/>
            <a:ext cx="11054080" cy="1694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59C5F2C5-DDEB-447E-A4DB-79BFDDCA904D}" type="datetime1">
              <a:rPr lang="en-US" smtClean="0">
                <a:solidFill>
                  <a:prstClr val="black"/>
                </a:solidFill>
              </a:rPr>
              <a:t>10/26/2020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5B34F641-C950-48F9-BD78-092F68C17874}" type="slidenum">
              <a:rPr lang="en-US" smtClean="0">
                <a:solidFill>
                  <a:prstClr val="black"/>
                </a:solidFill>
              </a:rPr>
              <a:pPr defTabSz="480073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25226" y="167481"/>
            <a:ext cx="816769" cy="663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9696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8" r:id="rId1"/>
    <p:sldLayoutId id="2147484720" r:id="rId2"/>
  </p:sldLayoutIdLst>
  <p:transition spd="med">
    <p:fade/>
  </p:transition>
  <p:hf hdr="0" ftr="0" dt="0"/>
  <p:txStyles>
    <p:titleStyle>
      <a:lvl1pPr algn="l" defTabSz="480073" rtl="0" eaLnBrk="1" latinLnBrk="0" hangingPunct="1">
        <a:spcBef>
          <a:spcPct val="0"/>
        </a:spcBef>
        <a:buNone/>
        <a:defRPr sz="2520" b="1" i="0" kern="1200">
          <a:solidFill>
            <a:schemeClr val="tx1"/>
          </a:solidFill>
          <a:latin typeface="Calibri" panose="020F0502020204030204" pitchFamily="34" charset="0"/>
          <a:ea typeface="+mj-ea"/>
          <a:cs typeface="Arial"/>
        </a:defRPr>
      </a:lvl1pPr>
    </p:titleStyle>
    <p:bodyStyle>
      <a:lvl1pPr marL="360055" indent="-360055" algn="l" defTabSz="480073" rtl="0" eaLnBrk="1" latinLnBrk="0" hangingPunct="1">
        <a:spcBef>
          <a:spcPct val="20000"/>
        </a:spcBef>
        <a:buFont typeface="Arial"/>
        <a:buChar char="•"/>
        <a:defRPr sz="2100" b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80120" indent="-300046" algn="l" defTabSz="480073" rtl="0" eaLnBrk="1" latinLnBrk="0" hangingPunct="1">
        <a:spcBef>
          <a:spcPct val="20000"/>
        </a:spcBef>
        <a:buFont typeface="Arial"/>
        <a:buChar char="–"/>
        <a:defRPr sz="189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200183" indent="-240037" algn="l" defTabSz="480073" rtl="0" eaLnBrk="1" latinLnBrk="0" hangingPunct="1">
        <a:spcBef>
          <a:spcPct val="20000"/>
        </a:spcBef>
        <a:buFont typeface="Arial"/>
        <a:buChar char="•"/>
        <a:defRPr sz="168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80256" indent="-240037" algn="l" defTabSz="480073" rtl="0" eaLnBrk="1" latinLnBrk="0" hangingPunct="1">
        <a:spcBef>
          <a:spcPct val="20000"/>
        </a:spcBef>
        <a:buFont typeface="Arial"/>
        <a:buChar char="–"/>
        <a:defRPr sz="147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160329" indent="-240037" algn="l" defTabSz="480073" rtl="0" eaLnBrk="1" latinLnBrk="0" hangingPunct="1">
        <a:spcBef>
          <a:spcPct val="20000"/>
        </a:spcBef>
        <a:buFont typeface="Arial"/>
        <a:buChar char="»"/>
        <a:defRPr sz="147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640402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0475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549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80622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73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47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20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92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65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439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512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585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111" y="165814"/>
            <a:ext cx="11639296" cy="653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5120" y="1076912"/>
            <a:ext cx="12343272" cy="5588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325120" y="812800"/>
            <a:ext cx="11054080" cy="1694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9408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D988F6D9-C052-4BF3-9616-61A28376096B}" type="datetime1">
              <a:rPr lang="en-US" smtClean="0">
                <a:solidFill>
                  <a:prstClr val="black"/>
                </a:solidFill>
              </a:rPr>
              <a:t>10/26/2020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07841" y="6780111"/>
            <a:ext cx="438912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>
                <a:solidFill>
                  <a:prstClr val="black"/>
                </a:solidFill>
              </a:rPr>
              <a:t>ASA 2019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84641" y="6780111"/>
            <a:ext cx="292608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defTabSz="480073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fld id="{5B34F641-C950-48F9-BD78-092F68C17874}" type="slidenum">
              <a:rPr lang="en-US" smtClean="0">
                <a:solidFill>
                  <a:prstClr val="black"/>
                </a:solidFill>
              </a:rPr>
              <a:pPr defTabSz="480073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097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95" r:id="rId1"/>
    <p:sldLayoutId id="2147484796" r:id="rId2"/>
  </p:sldLayoutIdLst>
  <p:transition spd="med">
    <p:fade/>
  </p:transition>
  <p:hf hdr="0" ftr="0" dt="0"/>
  <p:txStyles>
    <p:titleStyle>
      <a:lvl1pPr algn="l" defTabSz="480073" rtl="0" eaLnBrk="1" latinLnBrk="0" hangingPunct="1">
        <a:spcBef>
          <a:spcPct val="0"/>
        </a:spcBef>
        <a:buNone/>
        <a:defRPr sz="2520" b="1" i="0" kern="1200">
          <a:solidFill>
            <a:schemeClr val="tx1"/>
          </a:solidFill>
          <a:latin typeface="Calibri" panose="020F0502020204030204" pitchFamily="34" charset="0"/>
          <a:ea typeface="+mj-ea"/>
          <a:cs typeface="Arial"/>
        </a:defRPr>
      </a:lvl1pPr>
    </p:titleStyle>
    <p:bodyStyle>
      <a:lvl1pPr marL="360055" indent="-360055" algn="l" defTabSz="480073" rtl="0" eaLnBrk="1" latinLnBrk="0" hangingPunct="1">
        <a:spcBef>
          <a:spcPct val="20000"/>
        </a:spcBef>
        <a:buFont typeface="Arial"/>
        <a:buChar char="•"/>
        <a:defRPr sz="2100" b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780120" indent="-300046" algn="l" defTabSz="480073" rtl="0" eaLnBrk="1" latinLnBrk="0" hangingPunct="1">
        <a:spcBef>
          <a:spcPct val="20000"/>
        </a:spcBef>
        <a:buFont typeface="Arial"/>
        <a:buChar char="–"/>
        <a:defRPr sz="189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200183" indent="-240037" algn="l" defTabSz="480073" rtl="0" eaLnBrk="1" latinLnBrk="0" hangingPunct="1">
        <a:spcBef>
          <a:spcPct val="20000"/>
        </a:spcBef>
        <a:buFont typeface="Arial"/>
        <a:buChar char="•"/>
        <a:defRPr sz="168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80256" indent="-240037" algn="l" defTabSz="480073" rtl="0" eaLnBrk="1" latinLnBrk="0" hangingPunct="1">
        <a:spcBef>
          <a:spcPct val="20000"/>
        </a:spcBef>
        <a:buFont typeface="Arial"/>
        <a:buChar char="–"/>
        <a:defRPr sz="147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160329" indent="-240037" algn="l" defTabSz="480073" rtl="0" eaLnBrk="1" latinLnBrk="0" hangingPunct="1">
        <a:spcBef>
          <a:spcPct val="20000"/>
        </a:spcBef>
        <a:buFont typeface="Arial"/>
        <a:buChar char="»"/>
        <a:defRPr sz="147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640402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0475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549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80622" indent="-240037" algn="l" defTabSz="480073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73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47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220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92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65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439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512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585" algn="l" defTabSz="480073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kevinn@glsv.co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asa.gov/aeroresearch/aam/description/" TargetMode="Externa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5360" y="900857"/>
            <a:ext cx="11054080" cy="1568027"/>
          </a:xfrm>
        </p:spPr>
        <p:txBody>
          <a:bodyPr/>
          <a:lstStyle/>
          <a:p>
            <a:pPr algn="ctr"/>
            <a:r>
              <a:rPr lang="en-US" sz="3200" dirty="0">
                <a:solidFill>
                  <a:prstClr val="black"/>
                </a:solidFill>
              </a:rPr>
              <a:t>Urban Air Mobility Noise Working Group Human Response Study, Progress Update</a:t>
            </a:r>
            <a:br>
              <a:rPr lang="en-US" sz="2800" dirty="0">
                <a:solidFill>
                  <a:prstClr val="black"/>
                </a:solidFill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0720" y="2362200"/>
            <a:ext cx="9103360" cy="33401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Siddhartha Krishnamurthy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Structural Acoustics Branch</a:t>
            </a: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NASA Langley Research Center</a:t>
            </a: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endParaRPr lang="en-US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Urban Air Mobility Noise Working Group, November 5, 2020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B34F641-C950-48F9-BD78-092F68C1787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1960" y="6780111"/>
            <a:ext cx="238761" cy="3894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23000" sx="1000" sy="1000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3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50241" y="945085"/>
            <a:ext cx="11460480" cy="5346318"/>
          </a:xfrm>
        </p:spPr>
        <p:txBody>
          <a:bodyPr>
            <a:normAutofit/>
          </a:bodyPr>
          <a:lstStyle/>
          <a:p>
            <a:r>
              <a:rPr lang="en-US" sz="2400" dirty="0"/>
              <a:t>NASA has facilities to conduct psychoacoustic testing, but there are many questions on human response to UAM vehicle noise that we would like to answer.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Advanced and Urban Air Mobility Vehicle (UAM) Noise Psychoacoustic Testing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026" name="Picture 2" descr="https://www.nasa.gov/sites/default/files/thumbnails/image/ondemandmobility_v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009" y="2595194"/>
            <a:ext cx="5504079" cy="3096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703596" y="5817018"/>
            <a:ext cx="65024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rgbClr val="333333"/>
                </a:solidFill>
                <a:latin typeface="Titillium Web"/>
              </a:rPr>
              <a:t>From NASA Advanced Air Mobility National Campaign Overview website</a:t>
            </a:r>
            <a:endParaRPr lang="en-US" sz="1400" b="1" i="0" dirty="0">
              <a:solidFill>
                <a:srgbClr val="333333"/>
              </a:solidFill>
              <a:effectLst/>
              <a:latin typeface="Titillium Web"/>
            </a:endParaRPr>
          </a:p>
        </p:txBody>
      </p:sp>
      <p:sp>
        <p:nvSpPr>
          <p:cNvPr id="9" name="Rectangle 8"/>
          <p:cNvSpPr/>
          <p:nvPr/>
        </p:nvSpPr>
        <p:spPr>
          <a:xfrm flipH="1">
            <a:off x="745516" y="5691238"/>
            <a:ext cx="38127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>
                <a:solidFill>
                  <a:srgbClr val="333333"/>
                </a:solidFill>
                <a:latin typeface="Titillium Web"/>
              </a:rPr>
              <a:t>Exterior Effects Room, NASA Langley Research Center</a:t>
            </a:r>
            <a:endParaRPr lang="en-US" sz="2400" b="1" i="0" dirty="0">
              <a:solidFill>
                <a:srgbClr val="333333"/>
              </a:solidFill>
              <a:effectLst/>
              <a:latin typeface="Titillium Web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1" y="2836582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623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6401" y="4393542"/>
            <a:ext cx="11704320" cy="2776036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Steve </a:t>
            </a:r>
            <a:r>
              <a:rPr lang="en-US" sz="2400" dirty="0" err="1">
                <a:solidFill>
                  <a:srgbClr val="FF0000"/>
                </a:solidFill>
              </a:rPr>
              <a:t>Rizzi’s</a:t>
            </a:r>
            <a:r>
              <a:rPr lang="en-US" sz="2400" dirty="0">
                <a:solidFill>
                  <a:srgbClr val="FF0000"/>
                </a:solidFill>
              </a:rPr>
              <a:t> proposal: conduct large psychoacoustic test on UAM vehicle noise using testing facilities from around the world.</a:t>
            </a:r>
          </a:p>
          <a:p>
            <a:pPr lvl="1"/>
            <a:r>
              <a:rPr lang="en-US" sz="2000" dirty="0"/>
              <a:t>Minimally provide relative annoyance ratings between different vehicles.</a:t>
            </a:r>
            <a:endParaRPr lang="en-US" sz="2400" dirty="0"/>
          </a:p>
          <a:p>
            <a:r>
              <a:rPr lang="en-US" sz="2400" dirty="0"/>
              <a:t>Key benefits:</a:t>
            </a:r>
          </a:p>
          <a:p>
            <a:pPr lvl="1"/>
            <a:r>
              <a:rPr lang="en-US" sz="2000" dirty="0"/>
              <a:t>International collaboration can help obtain sounds from different locations.</a:t>
            </a:r>
          </a:p>
          <a:p>
            <a:pPr lvl="1"/>
            <a:r>
              <a:rPr lang="en-US" sz="2000" dirty="0"/>
              <a:t>Provide incentive for OEMS to provide UAM vehicle sounds.</a:t>
            </a:r>
          </a:p>
          <a:p>
            <a:pPr lvl="1"/>
            <a:r>
              <a:rPr lang="en-US" sz="2000" dirty="0"/>
              <a:t>Help with community outreach.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Human Response Study, Initial Motivation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759" y="950392"/>
            <a:ext cx="2730818" cy="3515201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406401" y="1264291"/>
            <a:ext cx="5852160" cy="23144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400" dirty="0"/>
              <a:t>Consensus in UNWG white paper that there is insufficient data on UAM vehicle noise human response.</a:t>
            </a:r>
          </a:p>
          <a:p>
            <a:pPr lvl="1" fontAlgn="auto">
              <a:spcAft>
                <a:spcPts val="0"/>
              </a:spcAft>
            </a:pPr>
            <a:r>
              <a:rPr lang="en-US" sz="2000" dirty="0"/>
              <a:t>From white paper: “At this time, there have been no published reports of psychoacoustic tests conducted to understand human response to UAM vehicle noise.”</a:t>
            </a:r>
          </a:p>
        </p:txBody>
      </p:sp>
    </p:spTree>
    <p:extLst>
      <p:ext uri="{BB962C8B-B14F-4D97-AF65-F5344CB8AC3E}">
        <p14:creationId xmlns:p14="http://schemas.microsoft.com/office/powerpoint/2010/main" val="3851439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200" dirty="0"/>
              <a:t>Through cooperation with multiple agencies and organizations, obtain a wide range of recorded and auralized UAM vehicle sounds for use in human response studies.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Provide insights into community response of UAM vehicle noise that will collectively be challenging for any single agency or organization to acquire.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200" dirty="0"/>
              <a:t>Create a database of community response to UAM vehicle noise that can be analyzed at later times to answer questions that were not originally asked as part of test goals.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Human Response Study, Overarching Goals</a:t>
            </a:r>
          </a:p>
        </p:txBody>
      </p:sp>
    </p:spTree>
    <p:extLst>
      <p:ext uri="{BB962C8B-B14F-4D97-AF65-F5344CB8AC3E}">
        <p14:creationId xmlns:p14="http://schemas.microsoft.com/office/powerpoint/2010/main" val="2962988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6697" y="1112035"/>
            <a:ext cx="11704320" cy="5346318"/>
          </a:xfrm>
        </p:spPr>
        <p:txBody>
          <a:bodyPr>
            <a:normAutofit/>
          </a:bodyPr>
          <a:lstStyle/>
          <a:p>
            <a:r>
              <a:rPr lang="en-US" sz="2800" dirty="0"/>
              <a:t>Execute study in phases.</a:t>
            </a:r>
          </a:p>
          <a:p>
            <a:r>
              <a:rPr lang="en-US" sz="2800" dirty="0"/>
              <a:t>Timeframe: at least 2-3 years.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Human Response Study, Execution Plan</a:t>
            </a:r>
          </a:p>
        </p:txBody>
      </p:sp>
      <p:sp>
        <p:nvSpPr>
          <p:cNvPr id="5" name="Rectangle 4"/>
          <p:cNvSpPr/>
          <p:nvPr/>
        </p:nvSpPr>
        <p:spPr>
          <a:xfrm>
            <a:off x="934064" y="4702124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/>
              <a:t>Phase 1</a:t>
            </a:r>
          </a:p>
        </p:txBody>
      </p:sp>
      <p:sp>
        <p:nvSpPr>
          <p:cNvPr id="9" name="Rectangle 8"/>
          <p:cNvSpPr/>
          <p:nvPr/>
        </p:nvSpPr>
        <p:spPr>
          <a:xfrm>
            <a:off x="4186251" y="4702124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/>
              <a:t>Phase 2</a:t>
            </a:r>
            <a:endParaRPr lang="en-US" sz="2400" b="1" dirty="0"/>
          </a:p>
        </p:txBody>
      </p:sp>
      <p:sp>
        <p:nvSpPr>
          <p:cNvPr id="10" name="Rectangle 9"/>
          <p:cNvSpPr/>
          <p:nvPr/>
        </p:nvSpPr>
        <p:spPr>
          <a:xfrm>
            <a:off x="7438438" y="4702124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/>
              <a:t>Phase 3</a:t>
            </a:r>
          </a:p>
        </p:txBody>
      </p:sp>
      <p:cxnSp>
        <p:nvCxnSpPr>
          <p:cNvPr id="12" name="Straight Arrow Connector 11"/>
          <p:cNvCxnSpPr>
            <a:stCxn id="5" idx="3"/>
            <a:endCxn id="9" idx="1"/>
          </p:cNvCxnSpPr>
          <p:nvPr/>
        </p:nvCxnSpPr>
        <p:spPr>
          <a:xfrm>
            <a:off x="3619207" y="5580239"/>
            <a:ext cx="56704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9" idx="3"/>
          </p:cNvCxnSpPr>
          <p:nvPr/>
        </p:nvCxnSpPr>
        <p:spPr>
          <a:xfrm>
            <a:off x="6871394" y="5580239"/>
            <a:ext cx="56704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123581" y="5580238"/>
            <a:ext cx="56704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0985744" y="5118573"/>
            <a:ext cx="1325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5400" b="1" dirty="0"/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340689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6697" y="1112035"/>
            <a:ext cx="11704320" cy="343046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2400" dirty="0"/>
              <a:t>UNWG White Paper recommendation:</a:t>
            </a:r>
          </a:p>
          <a:p>
            <a:pPr lvl="1" fontAlgn="auto">
              <a:spcAft>
                <a:spcPts val="0"/>
              </a:spcAft>
            </a:pPr>
            <a:r>
              <a:rPr lang="en-US" sz="2400" dirty="0"/>
              <a:t>“A laboratory test campaign be used to explore differences in perception of UAM vehicle noise between communities, so that future policy decisions are based on data representing a wide range of environments.”</a:t>
            </a:r>
          </a:p>
          <a:p>
            <a:r>
              <a:rPr lang="en-US" sz="2400" dirty="0">
                <a:solidFill>
                  <a:srgbClr val="FF0000"/>
                </a:solidFill>
              </a:rPr>
              <a:t>Proposed Phase 2 research goal: Evaluate differences in perception of UAM vehicle noise operating in a wide range of environments.</a:t>
            </a:r>
          </a:p>
          <a:p>
            <a:pPr lvl="1"/>
            <a:r>
              <a:rPr lang="en-US" sz="2400" dirty="0"/>
              <a:t>Need vehicle and ambient sounds.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Human Response Study, Phase 2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380510" y="2122327"/>
            <a:ext cx="10515600" cy="4336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34064" y="4702124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/>
              <a:t>Phase 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86251" y="4702124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/>
              <a:t>Phase 2</a:t>
            </a:r>
            <a:endParaRPr lang="en-US" sz="2400" b="1" dirty="0"/>
          </a:p>
        </p:txBody>
      </p:sp>
      <p:cxnSp>
        <p:nvCxnSpPr>
          <p:cNvPr id="20" name="Straight Arrow Connector 19"/>
          <p:cNvCxnSpPr>
            <a:stCxn id="15" idx="3"/>
            <a:endCxn id="16" idx="1"/>
          </p:cNvCxnSpPr>
          <p:nvPr/>
        </p:nvCxnSpPr>
        <p:spPr>
          <a:xfrm>
            <a:off x="3619207" y="5580239"/>
            <a:ext cx="56704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652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6697" y="1112035"/>
            <a:ext cx="11704320" cy="5668075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2300" dirty="0"/>
              <a:t>UNWG White Paper recommendation:</a:t>
            </a:r>
          </a:p>
          <a:p>
            <a:pPr lvl="1"/>
            <a:r>
              <a:rPr lang="en-US" sz="2300" dirty="0"/>
              <a:t>“It is recommended that laboratory studies be performed to help inform how different the annoyance to short-term exposure of UAM vehicle noise is from that of existing aircraft noise sources.”</a:t>
            </a:r>
          </a:p>
          <a:p>
            <a:r>
              <a:rPr lang="en-US" sz="2300" dirty="0">
                <a:solidFill>
                  <a:srgbClr val="FF0000"/>
                </a:solidFill>
              </a:rPr>
              <a:t>Proposed Phase 1 research goal: conduct laboratory study to help inform how different the annoyance to short-term exposure is among different aircraft noise sources which include aircraft noise in different urban environments.</a:t>
            </a:r>
          </a:p>
          <a:p>
            <a:r>
              <a:rPr lang="en-US" sz="2300" dirty="0"/>
              <a:t>Take place within USA.</a:t>
            </a:r>
          </a:p>
          <a:p>
            <a:r>
              <a:rPr lang="en-US" sz="2300" dirty="0"/>
              <a:t>Phase 1 can provide valuable knowledge by itself.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Human Response Study, Phase 1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380510" y="2122327"/>
            <a:ext cx="10515600" cy="4336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34064" y="4702124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/>
              <a:t>Phase 1</a:t>
            </a:r>
          </a:p>
          <a:p>
            <a:pPr algn="ctr">
              <a:buNone/>
            </a:pPr>
            <a:r>
              <a:rPr lang="en-US" sz="2400" b="1" dirty="0"/>
              <a:t>(Feasibility Study)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86251" y="4702124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/>
              <a:t>Phase 2</a:t>
            </a:r>
          </a:p>
          <a:p>
            <a:pPr algn="ctr">
              <a:buNone/>
            </a:pPr>
            <a:r>
              <a:rPr lang="en-US" sz="2400" b="1" dirty="0"/>
              <a:t>(Focus on UAM Vehicle Noise)</a:t>
            </a:r>
          </a:p>
        </p:txBody>
      </p:sp>
      <p:cxnSp>
        <p:nvCxnSpPr>
          <p:cNvPr id="20" name="Straight Arrow Connector 19"/>
          <p:cNvCxnSpPr>
            <a:stCxn id="15" idx="3"/>
            <a:endCxn id="16" idx="1"/>
          </p:cNvCxnSpPr>
          <p:nvPr/>
        </p:nvCxnSpPr>
        <p:spPr>
          <a:xfrm>
            <a:off x="3619207" y="5580239"/>
            <a:ext cx="56704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68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6697" y="1112035"/>
            <a:ext cx="11704320" cy="343046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2800" dirty="0"/>
              <a:t>Sound stimuli will be single-event recordings or auralizations of aircraft flyovers.</a:t>
            </a:r>
          </a:p>
          <a:p>
            <a:pPr fontAlgn="auto">
              <a:spcAft>
                <a:spcPts val="0"/>
              </a:spcAft>
            </a:pPr>
            <a:endParaRPr lang="en-US" sz="2800" dirty="0"/>
          </a:p>
          <a:p>
            <a:pPr fontAlgn="auto">
              <a:spcAft>
                <a:spcPts val="0"/>
              </a:spcAft>
            </a:pPr>
            <a:endParaRPr lang="en-US" sz="2800" dirty="0"/>
          </a:p>
          <a:p>
            <a:pPr marL="0" indent="0" fontAlgn="auto">
              <a:spcAft>
                <a:spcPts val="0"/>
              </a:spcAft>
              <a:buNone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Demonstrate ranking of sound annoyance to OEMs.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Feasibility Study, Aircraft Sound Stimuli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380510" y="2122327"/>
            <a:ext cx="10515600" cy="4336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01" y="2110956"/>
            <a:ext cx="2152954" cy="12651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6441" b="6755"/>
          <a:stretch/>
        </p:blipFill>
        <p:spPr>
          <a:xfrm>
            <a:off x="3611880" y="3662742"/>
            <a:ext cx="2891830" cy="217694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18331" r="14425"/>
          <a:stretch/>
        </p:blipFill>
        <p:spPr>
          <a:xfrm>
            <a:off x="6613303" y="2043605"/>
            <a:ext cx="2979174" cy="13099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7471" b="8798"/>
          <a:stretch/>
        </p:blipFill>
        <p:spPr>
          <a:xfrm>
            <a:off x="6766560" y="3341510"/>
            <a:ext cx="2716996" cy="248410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/>
          <a:srcRect l="51280" t="4214" r="579" b="52533"/>
          <a:stretch/>
        </p:blipFill>
        <p:spPr>
          <a:xfrm>
            <a:off x="7567711" y="3021463"/>
            <a:ext cx="62000" cy="2827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5757" r="19946" b="5749"/>
          <a:stretch/>
        </p:blipFill>
        <p:spPr>
          <a:xfrm>
            <a:off x="762000" y="3581014"/>
            <a:ext cx="2143397" cy="196080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9"/>
          <a:srcRect l="51448" t="10156" r="14388" b="44241"/>
          <a:stretch/>
        </p:blipFill>
        <p:spPr>
          <a:xfrm>
            <a:off x="9814560" y="3554562"/>
            <a:ext cx="2943423" cy="192208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960347" y="5398291"/>
            <a:ext cx="115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Time [s]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02336" y="5825613"/>
            <a:ext cx="115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Time [s]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04512" y="5782063"/>
            <a:ext cx="115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Time [s]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29478" y="5476643"/>
            <a:ext cx="115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Time [s]</a:t>
            </a:r>
          </a:p>
        </p:txBody>
      </p:sp>
      <p:sp>
        <p:nvSpPr>
          <p:cNvPr id="20" name="TextBox 19"/>
          <p:cNvSpPr txBox="1"/>
          <p:nvPr/>
        </p:nvSpPr>
        <p:spPr>
          <a:xfrm rot="16200000">
            <a:off x="-335680" y="4374849"/>
            <a:ext cx="1793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Frequency [Hz]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2508711" y="4510904"/>
            <a:ext cx="1793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Frequency [Hz]</a:t>
            </a:r>
          </a:p>
        </p:txBody>
      </p:sp>
      <p:sp>
        <p:nvSpPr>
          <p:cNvPr id="22" name="TextBox 21"/>
          <p:cNvSpPr txBox="1"/>
          <p:nvPr/>
        </p:nvSpPr>
        <p:spPr>
          <a:xfrm rot="16200000">
            <a:off x="5385429" y="4215508"/>
            <a:ext cx="2283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Frequency [kHz]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8489651" y="4071981"/>
            <a:ext cx="2283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800" dirty="0"/>
              <a:t>Frequency [kHz]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0"/>
          <a:srcRect l="40083" r="17798" b="52826"/>
          <a:stretch/>
        </p:blipFill>
        <p:spPr>
          <a:xfrm>
            <a:off x="4097675" y="1965305"/>
            <a:ext cx="1920240" cy="152659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85769" y="2053830"/>
            <a:ext cx="2743200" cy="132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87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92183" y="878638"/>
            <a:ext cx="11704320" cy="343046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2400" dirty="0"/>
              <a:t>Urban ambient sounds will need to provided.</a:t>
            </a:r>
          </a:p>
          <a:p>
            <a:pPr fontAlgn="auto">
              <a:spcAft>
                <a:spcPts val="0"/>
              </a:spcAft>
            </a:pPr>
            <a:r>
              <a:rPr lang="en-US" sz="2400" dirty="0"/>
              <a:t>Great Lakes Sound &amp; Vibration (GLSV) developing urban scene propagation plugin for NASA Auralization Framework which may be part of stimuli generation.</a:t>
            </a:r>
          </a:p>
          <a:p>
            <a:pPr lvl="1"/>
            <a:r>
              <a:rPr lang="en-US" sz="2400" dirty="0"/>
              <a:t>Completion by June 2021.</a:t>
            </a:r>
          </a:p>
          <a:p>
            <a:pPr lvl="1"/>
            <a:r>
              <a:rPr lang="en-US" sz="2400" b="1" dirty="0"/>
              <a:t>GLSV is looking for commercial partners for NASA SBIR contract Phase II-E to further enhance propagation tool.</a:t>
            </a:r>
          </a:p>
          <a:p>
            <a:pPr lvl="2"/>
            <a:r>
              <a:rPr lang="en-US" sz="2190" b="1" dirty="0"/>
              <a:t>Please contact Kevin Nelson at </a:t>
            </a:r>
            <a:r>
              <a:rPr lang="en-US" sz="2190" b="1" dirty="0">
                <a:hlinkClick r:id="rId3"/>
              </a:rPr>
              <a:t>kevinn@glsv.com</a:t>
            </a:r>
            <a:r>
              <a:rPr lang="en-US" sz="2190" b="1" dirty="0"/>
              <a:t> if you are interested.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Feasibility Study, Ambient Sound Stimuli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380510" y="2122327"/>
            <a:ext cx="10515600" cy="4336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9934" y="4017984"/>
            <a:ext cx="3267456" cy="30696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l="47268"/>
          <a:stretch/>
        </p:blipFill>
        <p:spPr>
          <a:xfrm>
            <a:off x="7495724" y="4158033"/>
            <a:ext cx="2471690" cy="235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2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8514" y="859872"/>
            <a:ext cx="11704320" cy="3430468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</a:pPr>
            <a:r>
              <a:rPr lang="en-US" sz="2000" dirty="0"/>
              <a:t>Remote testing likely due to COVID-19.</a:t>
            </a:r>
          </a:p>
          <a:p>
            <a:pPr fontAlgn="auto">
              <a:spcAft>
                <a:spcPts val="0"/>
              </a:spcAft>
            </a:pPr>
            <a:r>
              <a:rPr lang="en-US" sz="2000" dirty="0"/>
              <a:t>Test subjects can be from UNWG organizations.</a:t>
            </a:r>
          </a:p>
          <a:p>
            <a:pPr fontAlgn="auto">
              <a:spcAft>
                <a:spcPts val="0"/>
              </a:spcAft>
            </a:pPr>
            <a:r>
              <a:rPr lang="en-US" sz="2000" dirty="0"/>
              <a:t>Two potential types of test questions shown below:</a:t>
            </a:r>
          </a:p>
          <a:p>
            <a:pPr lvl="1"/>
            <a:r>
              <a:rPr lang="en-US" sz="1800" dirty="0"/>
              <a:t>Other types of questions possible</a:t>
            </a:r>
          </a:p>
          <a:p>
            <a:pPr fontAlgn="auto">
              <a:spcAft>
                <a:spcPts val="0"/>
              </a:spcAft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Conducting the Feasibility Study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380510" y="2122327"/>
            <a:ext cx="10515600" cy="4336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98" y="3042748"/>
            <a:ext cx="4594344" cy="20118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3407" y="2877758"/>
            <a:ext cx="5096637" cy="435368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52761" y="2496273"/>
            <a:ext cx="24187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/>
              <a:t>Testing Annoyance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8310" y="2496273"/>
            <a:ext cx="3354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/>
              <a:t>Semantic Differential Test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89055" y="5981299"/>
            <a:ext cx="46858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1400" dirty="0"/>
              <a:t>Right picture from McMullen, A., Davies, P., and </a:t>
            </a:r>
            <a:r>
              <a:rPr lang="en-US" sz="1400" dirty="0" err="1"/>
              <a:t>Okcu</a:t>
            </a:r>
            <a:r>
              <a:rPr lang="en-US" sz="1400" dirty="0"/>
              <a:t>, S. “A preliminary test conducted to understand perceptual characteristics of rotorcraft noise.” Noise-Con 2013.</a:t>
            </a:r>
          </a:p>
        </p:txBody>
      </p:sp>
    </p:spTree>
    <p:extLst>
      <p:ext uri="{BB962C8B-B14F-4D97-AF65-F5344CB8AC3E}">
        <p14:creationId xmlns:p14="http://schemas.microsoft.com/office/powerpoint/2010/main" val="2962413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6697" y="1112035"/>
            <a:ext cx="11704320" cy="5480494"/>
          </a:xfrm>
        </p:spPr>
        <p:txBody>
          <a:bodyPr>
            <a:noAutofit/>
          </a:bodyPr>
          <a:lstStyle/>
          <a:p>
            <a:r>
              <a:rPr lang="en-US" sz="2400" dirty="0"/>
              <a:t>Use test taking equipment from feasibility and phase 2 tests for community engagement.</a:t>
            </a:r>
          </a:p>
          <a:p>
            <a:r>
              <a:rPr lang="en-US" sz="2400" dirty="0"/>
              <a:t>Apply knowledge gained on UAM vehicle noise human response in community engagement.</a:t>
            </a:r>
          </a:p>
          <a:p>
            <a:r>
              <a:rPr lang="en-US" sz="2400" dirty="0"/>
              <a:t>Keep UNWG SG4 (Regulation and Policy) up to date on Human Response Study progress.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Link to Community Engagement</a:t>
            </a: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380510" y="2122327"/>
            <a:ext cx="10515600" cy="4336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34064" y="4702124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/>
              <a:t>Phase 1</a:t>
            </a:r>
          </a:p>
          <a:p>
            <a:pPr algn="ctr">
              <a:buNone/>
            </a:pPr>
            <a:r>
              <a:rPr lang="en-US" sz="2400" b="1" dirty="0"/>
              <a:t>(Feasibility Study)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186251" y="4702124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/>
              <a:t>Phase 2</a:t>
            </a:r>
          </a:p>
          <a:p>
            <a:pPr algn="ctr">
              <a:buNone/>
            </a:pPr>
            <a:r>
              <a:rPr lang="en-US" sz="2400" b="1" dirty="0"/>
              <a:t>(Focus on UAM Vehicle Noise)</a:t>
            </a:r>
          </a:p>
        </p:txBody>
      </p:sp>
      <p:cxnSp>
        <p:nvCxnSpPr>
          <p:cNvPr id="20" name="Straight Arrow Connector 19"/>
          <p:cNvCxnSpPr>
            <a:stCxn id="15" idx="3"/>
            <a:endCxn id="16" idx="1"/>
          </p:cNvCxnSpPr>
          <p:nvPr/>
        </p:nvCxnSpPr>
        <p:spPr>
          <a:xfrm>
            <a:off x="3619207" y="5580239"/>
            <a:ext cx="567044" cy="0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7842069" y="3412225"/>
            <a:ext cx="2685143" cy="1756229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2400" b="1" dirty="0"/>
              <a:t>Community Engagement</a:t>
            </a:r>
          </a:p>
        </p:txBody>
      </p:sp>
      <p:cxnSp>
        <p:nvCxnSpPr>
          <p:cNvPr id="11" name="Elbow Connector 10"/>
          <p:cNvCxnSpPr>
            <a:stCxn id="15" idx="0"/>
            <a:endCxn id="9" idx="1"/>
          </p:cNvCxnSpPr>
          <p:nvPr/>
        </p:nvCxnSpPr>
        <p:spPr>
          <a:xfrm rot="5400000" flipH="1" flipV="1">
            <a:off x="4853460" y="1713516"/>
            <a:ext cx="411784" cy="5565433"/>
          </a:xfrm>
          <a:prstGeom prst="bentConnector2">
            <a:avLst/>
          </a:prstGeom>
          <a:ln w="508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bow Connector 18"/>
          <p:cNvCxnSpPr>
            <a:stCxn id="16" idx="0"/>
            <a:endCxn id="9" idx="1"/>
          </p:cNvCxnSpPr>
          <p:nvPr/>
        </p:nvCxnSpPr>
        <p:spPr>
          <a:xfrm rot="5400000" flipH="1" flipV="1">
            <a:off x="6479554" y="3339609"/>
            <a:ext cx="411784" cy="2313246"/>
          </a:xfrm>
          <a:prstGeom prst="bentConnector2">
            <a:avLst/>
          </a:prstGeom>
          <a:ln w="50800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457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NASA Revolutionary Vertical Lift Technology project has provided the UNWG Human Response Study funding for FY 2021.</a:t>
            </a:r>
          </a:p>
          <a:p>
            <a:r>
              <a:rPr lang="en-US" sz="2400" dirty="0"/>
              <a:t>NASA contracted HMMH and Arup to jumpstart activity.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Feasibility Study, Jumpstart Activity</a:t>
            </a: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299111" y="3267384"/>
            <a:ext cx="3684584" cy="3516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Provide roadmap for design and execution.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The roadmap should address: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Estimated level of effort for each phase of test.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Test Design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Test Methodology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Pre-Test Activities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Post-Test Activities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100" y="2805719"/>
            <a:ext cx="1312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/>
              <a:t>HMMH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1729" y="3267384"/>
            <a:ext cx="3791966" cy="3512727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842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91729" y="3267384"/>
            <a:ext cx="3791966" cy="3512727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NASA Revolutionary Vertical Lift Technology project has provided the UNWG Human Response Study funding for FY 2021.</a:t>
            </a:r>
          </a:p>
          <a:p>
            <a:r>
              <a:rPr lang="en-US" sz="2400" dirty="0"/>
              <a:t>NASA contracted HMMH and Arup to jumpstart activity.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Feasibility Study, Jumpstart Activity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334824" y="3263390"/>
            <a:ext cx="4063998" cy="35167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Provide data and test hardware/software standards.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Provide alternative options for conducting the test via remote means and estimated cost and level of effort for each option.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Also address: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Requirements for test stimuli.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Facility or test taking equipment requirements.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Engaging with subjects.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43255" y="2805719"/>
            <a:ext cx="1047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/>
              <a:t>Arup</a:t>
            </a: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299111" y="3267384"/>
            <a:ext cx="3684584" cy="3516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Provide roadmap for design and execution.</a:t>
            </a:r>
          </a:p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roadmap should address: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Estimated level of effort for each phase of test.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Test Design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Test Methodology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Pre-Test Activities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Post-Test Activities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100" y="2805719"/>
            <a:ext cx="1312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/>
              <a:t>HMMH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34824" y="3263389"/>
            <a:ext cx="4063998" cy="3516722"/>
          </a:xfrm>
          <a:prstGeom prst="rect">
            <a:avLst/>
          </a:prstGeom>
          <a:solidFill>
            <a:schemeClr val="tx1">
              <a:lumMod val="85000"/>
              <a:lumOff val="15000"/>
              <a:alpha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13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334824" y="3263389"/>
            <a:ext cx="4063998" cy="3516721"/>
          </a:xfrm>
          <a:prstGeom prst="rect">
            <a:avLst/>
          </a:prstGeom>
          <a:solidFill>
            <a:schemeClr val="tx1">
              <a:lumMod val="85000"/>
              <a:lumOff val="15000"/>
              <a:alpha val="1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749073" y="3270909"/>
            <a:ext cx="4063998" cy="3509201"/>
          </a:xfrm>
          <a:prstGeom prst="rect">
            <a:avLst/>
          </a:prstGeom>
          <a:solidFill>
            <a:srgbClr val="0000CC">
              <a:alpha val="10000"/>
            </a:srgbClr>
          </a:solidFill>
          <a:ln>
            <a:solidFill>
              <a:srgbClr val="0000CC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NASA Revolutionary Vertical Lift Technology project has provided the UNWG Human Response Study funding for FY 2021.</a:t>
            </a:r>
          </a:p>
          <a:p>
            <a:r>
              <a:rPr lang="en-US" sz="2400" dirty="0"/>
              <a:t>NASA contracted HMMH and Arup to jumpstart activity.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Feasibility Study, Jumpstart Activity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30698" y="2809244"/>
            <a:ext cx="27238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/>
              <a:t>NASA and UNWG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1729" y="3267384"/>
            <a:ext cx="3791966" cy="3512726"/>
          </a:xfrm>
          <a:prstGeom prst="rect">
            <a:avLst/>
          </a:prstGeom>
          <a:solidFill>
            <a:schemeClr val="accent2">
              <a:alpha val="1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843255" y="2805719"/>
            <a:ext cx="10471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/>
              <a:t>Arup</a:t>
            </a:r>
          </a:p>
        </p:txBody>
      </p:sp>
      <p:sp>
        <p:nvSpPr>
          <p:cNvPr id="14" name="Content Placeholder 1"/>
          <p:cNvSpPr txBox="1">
            <a:spLocks/>
          </p:cNvSpPr>
          <p:nvPr/>
        </p:nvSpPr>
        <p:spPr>
          <a:xfrm>
            <a:off x="299111" y="3267384"/>
            <a:ext cx="3684584" cy="3516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Provide roadmap for design and execution.</a:t>
            </a:r>
          </a:p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roadmap should address: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Estimated level of effort for each phase of test.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Test Design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Test Methodology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Pre-Test Activities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Post-Test Activities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100" y="2805719"/>
            <a:ext cx="13126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sz="2400" b="1" dirty="0"/>
              <a:t>HMMH</a:t>
            </a: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8749951" y="3263389"/>
            <a:ext cx="3955738" cy="3516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Provide HMMH and Arup with example IRB and test instructions.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Following completion of phase 1, NASA will archive/create database for test stimuli and responses for public access.</a:t>
            </a:r>
          </a:p>
          <a:p>
            <a:pPr fontAlgn="auto">
              <a:spcAft>
                <a:spcPts val="0"/>
              </a:spcAft>
            </a:pPr>
            <a:r>
              <a:rPr lang="en-US" dirty="0"/>
              <a:t>Provide feedback to HMMH and Arup reports.</a:t>
            </a: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4334824" y="3263390"/>
            <a:ext cx="4063998" cy="351672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60055" indent="-360055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b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80120" indent="-300046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89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200183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168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80256" indent="-240037" algn="l" defTabSz="480073" rtl="0" eaLnBrk="1" latinLnBrk="0" hangingPunct="1">
              <a:spcBef>
                <a:spcPct val="20000"/>
              </a:spcBef>
              <a:buFont typeface="Arial"/>
              <a:buChar char="–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160329" indent="-240037" algn="l" defTabSz="480073" rtl="0" eaLnBrk="1" latinLnBrk="0" hangingPunct="1">
              <a:spcBef>
                <a:spcPct val="20000"/>
              </a:spcBef>
              <a:buFont typeface="Arial"/>
              <a:buChar char="»"/>
              <a:defRPr sz="147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64040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0475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549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0622" indent="-240037" algn="l" defTabSz="480073" rtl="0" eaLnBrk="1" latinLnBrk="0" hangingPunct="1">
              <a:spcBef>
                <a:spcPct val="20000"/>
              </a:spcBef>
              <a:buFont typeface="Arial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Provide data and test hardware/software standards.</a:t>
            </a:r>
          </a:p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Provide alternative options for conducting the test via remote means and estimated cost and level of effort for each option.</a:t>
            </a:r>
          </a:p>
          <a:p>
            <a:pPr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Also address: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Requirements for test stimuli.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Facility or test taking equipment requirements.</a:t>
            </a:r>
          </a:p>
          <a:p>
            <a:pPr lvl="1" fontAlgn="auto">
              <a:spcAft>
                <a:spcPts val="0"/>
              </a:spcAft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Engaging with subjects.</a:t>
            </a:r>
          </a:p>
        </p:txBody>
      </p:sp>
    </p:spTree>
    <p:extLst>
      <p:ext uri="{BB962C8B-B14F-4D97-AF65-F5344CB8AC3E}">
        <p14:creationId xmlns:p14="http://schemas.microsoft.com/office/powerpoint/2010/main" val="1763874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Next steps for UNWG: Review, discuss, and offer feedback on HMMH and Arup reports to help with develop test methodology (red) and yellow colored blocks.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Connectivity of Activities Leading to Phase 1 Execution</a:t>
            </a:r>
          </a:p>
        </p:txBody>
      </p:sp>
      <p:cxnSp>
        <p:nvCxnSpPr>
          <p:cNvPr id="33" name="Straight Arrow Connector 32"/>
          <p:cNvCxnSpPr>
            <a:stCxn id="38" idx="3"/>
            <a:endCxn id="44" idx="1"/>
          </p:cNvCxnSpPr>
          <p:nvPr/>
        </p:nvCxnSpPr>
        <p:spPr>
          <a:xfrm flipV="1">
            <a:off x="3870522" y="3690869"/>
            <a:ext cx="5842270" cy="440455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4" name="Content Placeholder 2"/>
          <p:cNvSpPr txBox="1">
            <a:spLocks/>
          </p:cNvSpPr>
          <p:nvPr/>
        </p:nvSpPr>
        <p:spPr>
          <a:xfrm>
            <a:off x="1807946" y="2435347"/>
            <a:ext cx="1353671" cy="428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u="sng" dirty="0">
                <a:solidFill>
                  <a:prstClr val="black"/>
                </a:solidFill>
                <a:latin typeface="Calibri" panose="020F0502020204030204"/>
              </a:rPr>
              <a:t>Technical</a:t>
            </a:r>
          </a:p>
          <a:p>
            <a:pPr fontAlgn="auto"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5664065" y="2435347"/>
            <a:ext cx="1353671" cy="428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u="sng" dirty="0">
                <a:solidFill>
                  <a:prstClr val="black"/>
                </a:solidFill>
                <a:latin typeface="Calibri" panose="020F0502020204030204"/>
              </a:rPr>
              <a:t>Business</a:t>
            </a:r>
          </a:p>
          <a:p>
            <a:pPr fontAlgn="auto"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Content Placeholder 2"/>
          <p:cNvSpPr txBox="1">
            <a:spLocks/>
          </p:cNvSpPr>
          <p:nvPr/>
        </p:nvSpPr>
        <p:spPr>
          <a:xfrm>
            <a:off x="9884167" y="2431660"/>
            <a:ext cx="1353671" cy="4281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u="sng" dirty="0">
                <a:solidFill>
                  <a:prstClr val="black"/>
                </a:solidFill>
                <a:latin typeface="Calibri" panose="020F0502020204030204"/>
              </a:rPr>
              <a:t>Legal</a:t>
            </a:r>
          </a:p>
          <a:p>
            <a:pPr fontAlgn="auto">
              <a:spcAft>
                <a:spcPts val="0"/>
              </a:spcAft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</a:pPr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69356" y="3170228"/>
            <a:ext cx="2430858" cy="369332"/>
          </a:xfrm>
          <a:prstGeom prst="rect">
            <a:avLst/>
          </a:prstGeom>
          <a:solidFill>
            <a:srgbClr val="70AD47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Develop Research Goals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99041" y="3808158"/>
            <a:ext cx="2771481" cy="646331"/>
          </a:xfrm>
          <a:prstGeom prst="rect">
            <a:avLst/>
          </a:prstGeom>
          <a:solidFill>
            <a:srgbClr val="FF0000"/>
          </a:solidFill>
          <a:ln>
            <a:solidFill>
              <a:sysClr val="windowText" lastClr="00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Develop Test Methodology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Modeling &amp; Analysis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648689" y="4742151"/>
            <a:ext cx="1672188" cy="646331"/>
          </a:xfrm>
          <a:prstGeom prst="rect">
            <a:avLst/>
          </a:prstGeom>
          <a:solidFill>
            <a:srgbClr val="FFFF00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Evaluate Psycho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Test Facilities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94057" y="5678918"/>
            <a:ext cx="1781449" cy="646331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Develop/Prepare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Content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00347" y="3031729"/>
            <a:ext cx="1373453" cy="646331"/>
          </a:xfrm>
          <a:prstGeom prst="rect">
            <a:avLst/>
          </a:prstGeom>
          <a:solidFill>
            <a:srgbClr val="FFFF00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Attract OEM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Participation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71060" y="5678918"/>
            <a:ext cx="939681" cy="646331"/>
          </a:xfrm>
          <a:prstGeom prst="rect">
            <a:avLst/>
          </a:prstGeom>
          <a:solidFill>
            <a:srgbClr val="FFFF00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Funding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Model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616904" y="4880650"/>
            <a:ext cx="1458926" cy="369332"/>
          </a:xfrm>
          <a:prstGeom prst="rect">
            <a:avLst/>
          </a:prstGeom>
          <a:solidFill>
            <a:srgbClr val="FFFF00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Cost Estimate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712792" y="3367703"/>
            <a:ext cx="1696426" cy="646331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Institutional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Review Board(s)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614784" y="4521922"/>
            <a:ext cx="1892442" cy="646331"/>
          </a:xfrm>
          <a:prstGeom prst="rect">
            <a:avLst/>
          </a:prstGeom>
          <a:solidFill>
            <a:srgbClr val="FFFF00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OMB – Paperwork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reduction act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834747" y="5678918"/>
            <a:ext cx="1452513" cy="646331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Publication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requirements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662307" y="5678918"/>
            <a:ext cx="1320874" cy="646331"/>
          </a:xfrm>
          <a:prstGeom prst="rect">
            <a:avLst/>
          </a:prstGeom>
          <a:solidFill>
            <a:sysClr val="window" lastClr="FFFFFF"/>
          </a:solidFill>
          <a:ln>
            <a:solidFill>
              <a:sysClr val="windowText" lastClr="00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Agreements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</a:b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&amp; IP</a:t>
            </a:r>
          </a:p>
        </p:txBody>
      </p:sp>
      <p:cxnSp>
        <p:nvCxnSpPr>
          <p:cNvPr id="48" name="Straight Arrow Connector 47"/>
          <p:cNvCxnSpPr>
            <a:stCxn id="37" idx="3"/>
            <a:endCxn id="41" idx="1"/>
          </p:cNvCxnSpPr>
          <p:nvPr/>
        </p:nvCxnSpPr>
        <p:spPr>
          <a:xfrm>
            <a:off x="3700214" y="3354894"/>
            <a:ext cx="2000133" cy="1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49" name="Straight Arrow Connector 48"/>
          <p:cNvCxnSpPr>
            <a:stCxn id="37" idx="3"/>
            <a:endCxn id="43" idx="1"/>
          </p:cNvCxnSpPr>
          <p:nvPr/>
        </p:nvCxnSpPr>
        <p:spPr>
          <a:xfrm>
            <a:off x="3700214" y="3354894"/>
            <a:ext cx="1916690" cy="1710422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50" name="Straight Arrow Connector 49"/>
          <p:cNvCxnSpPr>
            <a:stCxn id="43" idx="2"/>
            <a:endCxn id="42" idx="0"/>
          </p:cNvCxnSpPr>
          <p:nvPr/>
        </p:nvCxnSpPr>
        <p:spPr>
          <a:xfrm flipH="1">
            <a:off x="6340901" y="5249982"/>
            <a:ext cx="5466" cy="428936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1" name="Straight Arrow Connector 50"/>
          <p:cNvCxnSpPr>
            <a:stCxn id="42" idx="3"/>
            <a:endCxn id="47" idx="1"/>
          </p:cNvCxnSpPr>
          <p:nvPr/>
        </p:nvCxnSpPr>
        <p:spPr>
          <a:xfrm>
            <a:off x="6810741" y="6002084"/>
            <a:ext cx="851566" cy="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52" name="Straight Arrow Connector 51"/>
          <p:cNvCxnSpPr>
            <a:stCxn id="46" idx="1"/>
            <a:endCxn id="47" idx="3"/>
          </p:cNvCxnSpPr>
          <p:nvPr/>
        </p:nvCxnSpPr>
        <p:spPr>
          <a:xfrm flipH="1">
            <a:off x="8983181" y="6002084"/>
            <a:ext cx="851566" cy="0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53" name="Straight Arrow Connector 52"/>
          <p:cNvCxnSpPr>
            <a:stCxn id="41" idx="3"/>
            <a:endCxn id="47" idx="0"/>
          </p:cNvCxnSpPr>
          <p:nvPr/>
        </p:nvCxnSpPr>
        <p:spPr>
          <a:xfrm>
            <a:off x="7073800" y="3354895"/>
            <a:ext cx="1248944" cy="2324023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54" name="Straight Arrow Connector 53"/>
          <p:cNvCxnSpPr>
            <a:stCxn id="37" idx="2"/>
            <a:endCxn id="38" idx="0"/>
          </p:cNvCxnSpPr>
          <p:nvPr/>
        </p:nvCxnSpPr>
        <p:spPr>
          <a:xfrm flipH="1">
            <a:off x="2484782" y="3539560"/>
            <a:ext cx="3" cy="268598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none"/>
            <a:tailEnd type="triangle"/>
          </a:ln>
          <a:effectLst/>
        </p:spPr>
      </p:cxnSp>
      <p:cxnSp>
        <p:nvCxnSpPr>
          <p:cNvPr id="55" name="Straight Arrow Connector 54"/>
          <p:cNvCxnSpPr>
            <a:stCxn id="38" idx="2"/>
            <a:endCxn id="39" idx="0"/>
          </p:cNvCxnSpPr>
          <p:nvPr/>
        </p:nvCxnSpPr>
        <p:spPr>
          <a:xfrm>
            <a:off x="2484782" y="4454489"/>
            <a:ext cx="1" cy="287662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none"/>
            <a:tailEnd type="triangle"/>
          </a:ln>
          <a:effectLst/>
        </p:spPr>
      </p:cxnSp>
      <p:cxnSp>
        <p:nvCxnSpPr>
          <p:cNvPr id="56" name="Straight Arrow Connector 55"/>
          <p:cNvCxnSpPr>
            <a:stCxn id="39" idx="2"/>
            <a:endCxn id="40" idx="0"/>
          </p:cNvCxnSpPr>
          <p:nvPr/>
        </p:nvCxnSpPr>
        <p:spPr>
          <a:xfrm flipH="1">
            <a:off x="2484782" y="5388482"/>
            <a:ext cx="1" cy="290436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7" name="Straight Arrow Connector 56"/>
          <p:cNvCxnSpPr>
            <a:stCxn id="41" idx="1"/>
            <a:endCxn id="40" idx="3"/>
          </p:cNvCxnSpPr>
          <p:nvPr/>
        </p:nvCxnSpPr>
        <p:spPr>
          <a:xfrm flipH="1">
            <a:off x="3375506" y="3354895"/>
            <a:ext cx="2324841" cy="2647189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58" name="Straight Arrow Connector 57"/>
          <p:cNvCxnSpPr>
            <a:stCxn id="39" idx="3"/>
            <a:endCxn id="43" idx="1"/>
          </p:cNvCxnSpPr>
          <p:nvPr/>
        </p:nvCxnSpPr>
        <p:spPr>
          <a:xfrm flipV="1">
            <a:off x="3320877" y="5065316"/>
            <a:ext cx="2296027" cy="1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  <p:cxnSp>
        <p:nvCxnSpPr>
          <p:cNvPr id="59" name="Straight Arrow Connector 58"/>
          <p:cNvCxnSpPr>
            <a:stCxn id="38" idx="3"/>
            <a:endCxn id="45" idx="1"/>
          </p:cNvCxnSpPr>
          <p:nvPr/>
        </p:nvCxnSpPr>
        <p:spPr>
          <a:xfrm>
            <a:off x="3870522" y="4131324"/>
            <a:ext cx="5744262" cy="713764"/>
          </a:xfrm>
          <a:prstGeom prst="straightConnector1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0" name="Elbow Connector 59"/>
          <p:cNvCxnSpPr>
            <a:stCxn id="41" idx="2"/>
            <a:endCxn id="42" idx="1"/>
          </p:cNvCxnSpPr>
          <p:nvPr/>
        </p:nvCxnSpPr>
        <p:spPr>
          <a:xfrm rot="5400000">
            <a:off x="4967055" y="4582065"/>
            <a:ext cx="2324024" cy="516014"/>
          </a:xfrm>
          <a:prstGeom prst="bentConnector4">
            <a:avLst>
              <a:gd name="adj1" fmla="val 43047"/>
              <a:gd name="adj2" fmla="val 217048"/>
            </a:avLst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  <a:headEnd type="triangle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39093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Slide 2:</a:t>
            </a:r>
          </a:p>
          <a:p>
            <a:pPr lvl="1"/>
            <a:r>
              <a:rPr lang="en-US" dirty="0"/>
              <a:t>Urban Air Mobility artwork is from NASA Advanced Air Mobility National Campaign Overview website, </a:t>
            </a:r>
            <a:r>
              <a:rPr lang="en-US" dirty="0">
                <a:hlinkClick r:id="rId2"/>
              </a:rPr>
              <a:t>https://www.nasa.gov/aeroresearch/aam/description/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Picture of Exterior Effects room provided by Steve Rizzi, NASA Langley Research Center.</a:t>
            </a:r>
          </a:p>
          <a:p>
            <a:r>
              <a:rPr lang="en-US" dirty="0"/>
              <a:t>Slide 8:</a:t>
            </a:r>
          </a:p>
          <a:p>
            <a:pPr lvl="1"/>
            <a:r>
              <a:rPr lang="en-US" sz="2000" dirty="0"/>
              <a:t>AS350 Helicopter picture is from Watts, M.E., Greenwood, E., Sim, B., Stephenson, J.H., and Smith, C.D., "Helicopter acoustic flight test with altitude variation and maneuvers," NASA TM-2016-219354, 2016.</a:t>
            </a:r>
            <a:endParaRPr lang="en-US" dirty="0"/>
          </a:p>
          <a:p>
            <a:pPr lvl="1"/>
            <a:r>
              <a:rPr lang="en-US" dirty="0"/>
              <a:t>AS350 Helicopter flyover spectrogram from Krishnamurthy, S. and Rizzi, S.A., “Auralization of Amplitude Modulated Helicopter Flyover Noise.” Paper 6.2019-2087, SciTech 2019, San Diego, CA, 2019.</a:t>
            </a:r>
          </a:p>
          <a:p>
            <a:pPr lvl="1"/>
            <a:r>
              <a:rPr lang="en-US" dirty="0"/>
              <a:t>DJI Quadcopter picture and sound recording spectrogram from Christian, A., et al., “Auralization of tonal rotor noise components of a quadcopter flyover.” </a:t>
            </a:r>
            <a:r>
              <a:rPr lang="en-US" dirty="0" err="1"/>
              <a:t>InterNoise</a:t>
            </a:r>
            <a:r>
              <a:rPr lang="en-US" dirty="0"/>
              <a:t> 2015, San Francisco, CA, 2015.</a:t>
            </a:r>
          </a:p>
          <a:p>
            <a:pPr lvl="1"/>
            <a:r>
              <a:rPr lang="en-US" dirty="0"/>
              <a:t>Fixed wing aircraft picture and flyover spectrogram from Rizzi, S.A, et al., “A Comparison of Aircraft Flyover Auralizations by the Aircraft Noise Simulation Working Group.” 6.2020-2582, AIAA Aviation 2020, Virtual Event, 2020.</a:t>
            </a:r>
          </a:p>
          <a:p>
            <a:pPr lvl="1"/>
            <a:r>
              <a:rPr lang="en-US" dirty="0"/>
              <a:t>NASA Quadrotor concept picture from Gorton, S. “RVLT FY21 Planning Kickoff.” May 12 and 15, 2020.</a:t>
            </a:r>
          </a:p>
          <a:p>
            <a:pPr lvl="1"/>
            <a:r>
              <a:rPr lang="en-US" dirty="0"/>
              <a:t>NASA Quadrotor flyover spectrogram generated by presenter (Siddhartha Krishnamurthy).</a:t>
            </a:r>
          </a:p>
          <a:p>
            <a:r>
              <a:rPr lang="en-US" dirty="0"/>
              <a:t>Slide 9:</a:t>
            </a:r>
          </a:p>
          <a:p>
            <a:pPr lvl="1"/>
            <a:r>
              <a:rPr lang="en-US" dirty="0"/>
              <a:t>Urban scene propagation plugin pictures generated by presenter (Siddhartha Krishnamurthy).</a:t>
            </a:r>
          </a:p>
          <a:p>
            <a:r>
              <a:rPr lang="en-US" dirty="0"/>
              <a:t>Slide 10:</a:t>
            </a:r>
          </a:p>
          <a:p>
            <a:pPr lvl="1"/>
            <a:r>
              <a:rPr lang="en-US" sz="1900" dirty="0"/>
              <a:t>Test question prompt provided by Andy Christian, NASA Langley Research Center.</a:t>
            </a:r>
          </a:p>
          <a:p>
            <a:pPr lvl="1"/>
            <a:r>
              <a:rPr lang="en-US" sz="1900" dirty="0"/>
              <a:t>Semantic differential test pictures from McMullen, A., Davies P., and </a:t>
            </a:r>
            <a:r>
              <a:rPr lang="en-US" sz="1900" dirty="0" err="1"/>
              <a:t>Okcu</a:t>
            </a:r>
            <a:r>
              <a:rPr lang="en-US" sz="1900" dirty="0"/>
              <a:t>, </a:t>
            </a:r>
            <a:r>
              <a:rPr lang="en-US" sz="1900" dirty="0" err="1"/>
              <a:t>Selen</a:t>
            </a:r>
            <a:r>
              <a:rPr lang="en-US" sz="1900" dirty="0"/>
              <a:t>, “A preliminary test conducted to understand perceptual characteristics of rotorcraft noise.” Noise-Con, Denver, CO, Aug 26-28, 2013.  Funding provided under NASA Cooperative Agreement NNX12AP13A as part of Subsonic Rotary Wing project of the NASA Fundamental Aeronautics Program.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Image References</a:t>
            </a:r>
          </a:p>
        </p:txBody>
      </p:sp>
    </p:spTree>
    <p:extLst>
      <p:ext uri="{BB962C8B-B14F-4D97-AF65-F5344CB8AC3E}">
        <p14:creationId xmlns:p14="http://schemas.microsoft.com/office/powerpoint/2010/main" val="3601264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823030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400" dirty="0"/>
              <a:t>NASA (USA)</a:t>
            </a:r>
          </a:p>
          <a:p>
            <a:pPr lvl="1"/>
            <a:r>
              <a:rPr lang="en-US" sz="2000" dirty="0"/>
              <a:t>Develop annoyance model for UAM vehicle noise.</a:t>
            </a:r>
          </a:p>
          <a:p>
            <a:pPr lvl="1"/>
            <a:r>
              <a:rPr lang="en-US" sz="2000" dirty="0"/>
              <a:t>Improve veracity of electric vertical takeoff and landing (</a:t>
            </a:r>
            <a:r>
              <a:rPr lang="en-US" sz="2000" dirty="0" err="1"/>
              <a:t>eVTOL</a:t>
            </a:r>
            <a:r>
              <a:rPr lang="en-US" sz="2000" dirty="0"/>
              <a:t>) aircraft auralizations.</a:t>
            </a:r>
          </a:p>
          <a:p>
            <a:pPr lvl="0"/>
            <a:r>
              <a:rPr lang="en-US" sz="2400" dirty="0"/>
              <a:t>University of </a:t>
            </a:r>
            <a:r>
              <a:rPr lang="en-US" sz="2400" dirty="0" err="1"/>
              <a:t>Salford</a:t>
            </a:r>
            <a:r>
              <a:rPr lang="en-US" sz="2400" dirty="0"/>
              <a:t>, Manchester (England)</a:t>
            </a:r>
          </a:p>
          <a:p>
            <a:pPr lvl="1"/>
            <a:r>
              <a:rPr lang="en-US" sz="2000" dirty="0"/>
              <a:t>Development of psychoacoustic models to inform designs and operation of UAV/UAM</a:t>
            </a:r>
          </a:p>
          <a:p>
            <a:pPr lvl="1"/>
            <a:r>
              <a:rPr lang="en-US" sz="2000" dirty="0"/>
              <a:t>Assessment of human response (annoyance, audibility and acceptance) to noise generated by UAV operations in diverse soundscapes.</a:t>
            </a:r>
          </a:p>
          <a:p>
            <a:pPr lvl="0"/>
            <a:r>
              <a:rPr lang="en-US" sz="2400" dirty="0"/>
              <a:t>NLR (Netherlands)</a:t>
            </a:r>
          </a:p>
          <a:p>
            <a:pPr lvl="1"/>
            <a:r>
              <a:rPr lang="en-US" sz="2000" dirty="0"/>
              <a:t>Pilot study on UAM human perception in different environments (urban, rural).</a:t>
            </a:r>
          </a:p>
          <a:p>
            <a:pPr lvl="1"/>
            <a:r>
              <a:rPr lang="en-US" sz="2000" dirty="0"/>
              <a:t>Compare recorded UAM fly-over procedures with other known sounds.</a:t>
            </a:r>
          </a:p>
          <a:p>
            <a:pPr lvl="0"/>
            <a:r>
              <a:rPr lang="en-US" sz="2400" dirty="0"/>
              <a:t>Other efforts by Uber, HMMH, ATAC, FAA, CAMI, LADOT</a:t>
            </a:r>
            <a:r>
              <a:rPr lang="en-US" sz="2000" dirty="0"/>
              <a:t>.</a:t>
            </a:r>
          </a:p>
          <a:p>
            <a:pPr lvl="1"/>
            <a:r>
              <a:rPr lang="en-US" sz="2400" dirty="0"/>
              <a:t>Most efforts documented in prior AWTG/UNWG presentations.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FontTx/>
              <a:buNone/>
            </a:pPr>
            <a:fld id="{7F6EBC59-334C-3345-ACC5-36C6E4C6D27C}" type="slidenum">
              <a:rPr lang="en-US" smtClean="0">
                <a:solidFill>
                  <a:prstClr val="black"/>
                </a:solidFill>
              </a:rPr>
              <a:pPr>
                <a:buFontTx/>
                <a:buNone/>
              </a:pPr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Known Efforts on UAM Vehicle Noise Similar to Human Response Study</a:t>
            </a:r>
          </a:p>
        </p:txBody>
      </p:sp>
      <p:sp>
        <p:nvSpPr>
          <p:cNvPr id="5" name="Rectangle 4"/>
          <p:cNvSpPr/>
          <p:nvPr/>
        </p:nvSpPr>
        <p:spPr>
          <a:xfrm>
            <a:off x="909712" y="6072225"/>
            <a:ext cx="10418094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US" dirty="0"/>
              <a:t>Other UAM vehicle noise human response research could potentially provide sounds for UNWG Human Response Study.</a:t>
            </a:r>
          </a:p>
        </p:txBody>
      </p:sp>
    </p:spTree>
    <p:extLst>
      <p:ext uri="{BB962C8B-B14F-4D97-AF65-F5344CB8AC3E}">
        <p14:creationId xmlns:p14="http://schemas.microsoft.com/office/powerpoint/2010/main" val="2172618172"/>
      </p:ext>
    </p:extLst>
  </p:cSld>
  <p:clrMapOvr>
    <a:masterClrMapping/>
  </p:clrMapOvr>
</p:sld>
</file>

<file path=ppt/theme/theme1.xml><?xml version="1.0" encoding="utf-8"?>
<a:theme xmlns:a="http://schemas.openxmlformats.org/drawingml/2006/main" name="MDAO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aster_No_Meatbal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125940</TotalTime>
  <Words>1684</Words>
  <Application>Microsoft Office PowerPoint</Application>
  <PresentationFormat>Custom</PresentationFormat>
  <Paragraphs>220</Paragraphs>
  <Slides>18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Times New Roman</vt:lpstr>
      <vt:lpstr>Titillium Web</vt:lpstr>
      <vt:lpstr>MDAO Theme</vt:lpstr>
      <vt:lpstr>Master_No_Meatball</vt:lpstr>
      <vt:lpstr>Urban Air Mobility Noise Working Group Human Response Study, Progress Update </vt:lpstr>
      <vt:lpstr>Advanced and Urban Air Mobility Vehicle (UAM) Noise Psychoacoustic Testing</vt:lpstr>
      <vt:lpstr>Human Response Study, Initial Motivation</vt:lpstr>
      <vt:lpstr>Human Response Study, Overarching Goals</vt:lpstr>
      <vt:lpstr>Human Response Study, Execution Plan</vt:lpstr>
      <vt:lpstr>Human Response Study, Phase 2</vt:lpstr>
      <vt:lpstr>Human Response Study, Phase 1</vt:lpstr>
      <vt:lpstr>Feasibility Study, Aircraft Sound Stimuli</vt:lpstr>
      <vt:lpstr>Feasibility Study, Ambient Sound Stimuli</vt:lpstr>
      <vt:lpstr>Conducting the Feasibility Study</vt:lpstr>
      <vt:lpstr>Link to Community Engagement</vt:lpstr>
      <vt:lpstr>Feasibility Study, Jumpstart Activity</vt:lpstr>
      <vt:lpstr>Feasibility Study, Jumpstart Activity</vt:lpstr>
      <vt:lpstr>Feasibility Study, Jumpstart Activity</vt:lpstr>
      <vt:lpstr>Connectivity of Activities Leading to Phase 1 Execution</vt:lpstr>
      <vt:lpstr>Image References</vt:lpstr>
      <vt:lpstr>Backup Slides</vt:lpstr>
      <vt:lpstr>Known Efforts on UAM Vehicle Noise Similar to Human Response Study</vt:lpstr>
    </vt:vector>
  </TitlesOfParts>
  <Company>NASA Langley Research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Recording-Based Method for Auralization of Rotorcraft Flyover Noise</dc:title>
  <dc:creator>nicholas.m.pera@boeing.com;stephen.a.rizzi@nasa.gov;siddhartha.krishnamurthy@nasa.gov;cfuller@vt.edu;andrew.christian@nasa.gov</dc:creator>
  <cp:keywords>AIAA SciTech Forum 2018</cp:keywords>
  <dc:description/>
  <cp:lastModifiedBy>Baize, Wanda M Hickson (LARC-B702)[LAMPS 2]</cp:lastModifiedBy>
  <cp:revision>3859</cp:revision>
  <dcterms:created xsi:type="dcterms:W3CDTF">2006-04-04T13:38:44Z</dcterms:created>
  <dcterms:modified xsi:type="dcterms:W3CDTF">2020-10-26T19:39:14Z</dcterms:modified>
  <cp:category>auralization, rotorcraft flyover noise</cp:category>
</cp:coreProperties>
</file>