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7" r:id="rId4"/>
  </p:sldMasterIdLst>
  <p:notesMasterIdLst>
    <p:notesMasterId r:id="rId15"/>
  </p:notesMasterIdLst>
  <p:handoutMasterIdLst>
    <p:handoutMasterId r:id="rId16"/>
  </p:handoutMasterIdLst>
  <p:sldIdLst>
    <p:sldId id="822" r:id="rId5"/>
    <p:sldId id="875" r:id="rId6"/>
    <p:sldId id="869" r:id="rId7"/>
    <p:sldId id="880" r:id="rId8"/>
    <p:sldId id="879" r:id="rId9"/>
    <p:sldId id="878" r:id="rId10"/>
    <p:sldId id="883" r:id="rId11"/>
    <p:sldId id="884" r:id="rId12"/>
    <p:sldId id="885" r:id="rId13"/>
    <p:sldId id="887" r:id="rId14"/>
  </p:sldIdLst>
  <p:sldSz cx="9144000" cy="5143500" type="screen16x9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62" userDrawn="1">
          <p15:clr>
            <a:srgbClr val="A4A3A4"/>
          </p15:clr>
        </p15:guide>
        <p15:guide id="2" pos="287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0F15"/>
    <a:srgbClr val="242328"/>
    <a:srgbClr val="0D0D12"/>
    <a:srgbClr val="F5F5F5"/>
    <a:srgbClr val="A7A7A7"/>
    <a:srgbClr val="CACACA"/>
    <a:srgbClr val="74F6FF"/>
    <a:srgbClr val="008000"/>
    <a:srgbClr val="00B000"/>
    <a:srgbClr val="33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315"/>
    <p:restoredTop sz="94605"/>
  </p:normalViewPr>
  <p:slideViewPr>
    <p:cSldViewPr snapToGrid="0">
      <p:cViewPr varScale="1">
        <p:scale>
          <a:sx n="190" d="100"/>
          <a:sy n="190" d="100"/>
        </p:scale>
        <p:origin x="216" y="632"/>
      </p:cViewPr>
      <p:guideLst>
        <p:guide orient="horz" pos="1162"/>
        <p:guide pos="287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A982232-C6EB-084E-B175-B4F11ADCB4D3}" type="datetimeFigureOut">
              <a:rPr lang="en-US" smtClean="0"/>
              <a:pPr/>
              <a:t>10/22/20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DE4384A-C8DA-1D4E-B252-139AD378BB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736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F2915D9-00E7-7D4F-99BD-17CE4BEED4D0}" type="datetimeFigureOut">
              <a:rPr lang="en-US" smtClean="0"/>
              <a:pPr/>
              <a:t>10/22/20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28520F1-82B7-5349-8617-E9ECC93FE0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9004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714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832" indent="-285704" defTabSz="931714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2817" indent="-228563" defTabSz="931714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599945" indent="-228563" defTabSz="931714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071" indent="-228563" defTabSz="931714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199" indent="-228563" defTabSz="931714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327" indent="-228563" defTabSz="931714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8452" indent="-228563" defTabSz="931714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5580" indent="-228563" defTabSz="931714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2DFABD8-17F5-4F65-9CF3-FAF2759C6D59}" type="slidenum">
              <a:rPr lang="en-US" sz="1200"/>
              <a:pPr eaLnBrk="1" hangingPunct="1"/>
              <a:t>1</a:t>
            </a:fld>
            <a:endParaRPr lang="en-US" sz="120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6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Changed Imagery to Photographs – photographs and video are imagery so use one or the other</a:t>
            </a:r>
          </a:p>
          <a:p>
            <a:r>
              <a:rPr lang="en-US"/>
              <a:t>Changed Experimental to Experiment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8520F1-82B7-5349-8617-E9ECC93FE04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069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Changed Imagery to Photographs – photographs and video are imagery so use one or the other</a:t>
            </a:r>
          </a:p>
          <a:p>
            <a:r>
              <a:rPr lang="en-US"/>
              <a:t>Changed Experimental to Experiment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8520F1-82B7-5349-8617-E9ECC93FE04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962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Changed Imagery to Photographs – photographs and video are imagery so use one or the other</a:t>
            </a:r>
          </a:p>
          <a:p>
            <a:r>
              <a:rPr lang="en-US"/>
              <a:t>Changed Experimental to Experiment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8520F1-82B7-5349-8617-E9ECC93FE04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1863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Changed Imagery to Photographs – photographs and video are imagery so use one or the other</a:t>
            </a:r>
          </a:p>
          <a:p>
            <a:r>
              <a:rPr lang="en-US"/>
              <a:t>Changed Experimental to Experiment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8520F1-82B7-5349-8617-E9ECC93FE04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7599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Changed Imagery to Photographs – photographs and video are imagery so use one or the other</a:t>
            </a:r>
          </a:p>
          <a:p>
            <a:r>
              <a:rPr lang="en-US"/>
              <a:t>Changed Experimental to Experiment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8520F1-82B7-5349-8617-E9ECC93FE04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3483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Changed Imagery to Photographs – photographs and video are imagery so use one or the other</a:t>
            </a:r>
          </a:p>
          <a:p>
            <a:r>
              <a:rPr lang="en-US"/>
              <a:t>Changed Experimental to Experiment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8520F1-82B7-5349-8617-E9ECC93FE04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7882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Changed Imagery to Photographs – photographs and video are imagery so use one or the other</a:t>
            </a:r>
          </a:p>
          <a:p>
            <a:r>
              <a:rPr lang="en-US"/>
              <a:t>Changed Experimental to Experiment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8520F1-82B7-5349-8617-E9ECC93FE04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8106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Changed Imagery to Photographs – photographs and video are imagery so use one or the other</a:t>
            </a:r>
          </a:p>
          <a:p>
            <a:r>
              <a:rPr lang="en-US"/>
              <a:t>Changed Experimental to Experiment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8520F1-82B7-5349-8617-E9ECC93FE04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911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emf"/><Relationship Id="rId5" Type="http://schemas.openxmlformats.org/officeDocument/2006/relationships/image" Target="../media/image7.tiff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AMES Life Sciences Data Archive (ALSDA)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6/8/20</a:t>
            </a:r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991C2F-0A20-4643-A1A0-963D5BF259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9"/>
          <p:cNvSpPr>
            <a:spLocks noGrp="1"/>
          </p:cNvSpPr>
          <p:nvPr>
            <p:ph type="dt" sz="half" idx="11"/>
          </p:nvPr>
        </p:nvSpPr>
        <p:spPr>
          <a:xfrm>
            <a:off x="50801" y="4898234"/>
            <a:ext cx="1071563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6/8/20</a:t>
            </a:r>
          </a:p>
        </p:txBody>
      </p:sp>
      <p:sp>
        <p:nvSpPr>
          <p:cNvPr id="7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8534400" y="4898234"/>
            <a:ext cx="5588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4991C2F-0A20-4643-A1A0-963D5BF259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073032" y="4900033"/>
            <a:ext cx="3180284" cy="207749"/>
          </a:xfrm>
        </p:spPr>
        <p:txBody>
          <a:bodyPr/>
          <a:lstStyle/>
          <a:p>
            <a:r>
              <a:rPr lang="en-US" dirty="0"/>
              <a:t>AMES Life Sciences Data Archive (ALSDA)</a:t>
            </a:r>
          </a:p>
        </p:txBody>
      </p:sp>
    </p:spTree>
    <p:extLst>
      <p:ext uri="{BB962C8B-B14F-4D97-AF65-F5344CB8AC3E}">
        <p14:creationId xmlns:p14="http://schemas.microsoft.com/office/powerpoint/2010/main" val="4180304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8" descr="Background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4450" y="-10716"/>
            <a:ext cx="9191625" cy="51542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Line 34"/>
          <p:cNvSpPr>
            <a:spLocks noChangeShapeType="1"/>
          </p:cNvSpPr>
          <p:nvPr/>
        </p:nvSpPr>
        <p:spPr bwMode="auto">
          <a:xfrm>
            <a:off x="0" y="1202531"/>
            <a:ext cx="5791200" cy="1191"/>
          </a:xfrm>
          <a:prstGeom prst="line">
            <a:avLst/>
          </a:prstGeom>
          <a:noFill/>
          <a:ln w="3175">
            <a:solidFill>
              <a:schemeClr val="bg1">
                <a:alpha val="14902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latin typeface="+mn-lt"/>
              <a:ea typeface="+mn-ea"/>
              <a:cs typeface="+mn-cs"/>
            </a:endParaRPr>
          </a:p>
        </p:txBody>
      </p:sp>
      <p:sp>
        <p:nvSpPr>
          <p:cNvPr id="6" name="Line 35"/>
          <p:cNvSpPr>
            <a:spLocks noChangeShapeType="1"/>
          </p:cNvSpPr>
          <p:nvPr/>
        </p:nvSpPr>
        <p:spPr bwMode="auto">
          <a:xfrm>
            <a:off x="0" y="1376363"/>
            <a:ext cx="5562600" cy="1191"/>
          </a:xfrm>
          <a:prstGeom prst="line">
            <a:avLst/>
          </a:prstGeom>
          <a:noFill/>
          <a:ln w="3175">
            <a:solidFill>
              <a:schemeClr val="bg1">
                <a:alpha val="14902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latin typeface="+mn-lt"/>
              <a:ea typeface="+mn-ea"/>
              <a:cs typeface="+mn-cs"/>
            </a:endParaRPr>
          </a:p>
        </p:txBody>
      </p:sp>
      <p:sp>
        <p:nvSpPr>
          <p:cNvPr id="7" name="Line 36"/>
          <p:cNvSpPr>
            <a:spLocks noChangeShapeType="1"/>
          </p:cNvSpPr>
          <p:nvPr/>
        </p:nvSpPr>
        <p:spPr bwMode="auto">
          <a:xfrm>
            <a:off x="0" y="1546623"/>
            <a:ext cx="5410200" cy="1190"/>
          </a:xfrm>
          <a:prstGeom prst="line">
            <a:avLst/>
          </a:prstGeom>
          <a:noFill/>
          <a:ln w="3175">
            <a:solidFill>
              <a:schemeClr val="bg1">
                <a:alpha val="14902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latin typeface="+mn-lt"/>
              <a:ea typeface="+mn-ea"/>
              <a:cs typeface="+mn-cs"/>
            </a:endParaRPr>
          </a:p>
        </p:txBody>
      </p:sp>
      <p:sp>
        <p:nvSpPr>
          <p:cNvPr id="8" name="Line 37"/>
          <p:cNvSpPr>
            <a:spLocks noChangeShapeType="1"/>
          </p:cNvSpPr>
          <p:nvPr/>
        </p:nvSpPr>
        <p:spPr bwMode="auto">
          <a:xfrm>
            <a:off x="0" y="1028700"/>
            <a:ext cx="6019800" cy="1191"/>
          </a:xfrm>
          <a:prstGeom prst="line">
            <a:avLst/>
          </a:prstGeom>
          <a:noFill/>
          <a:ln w="3175">
            <a:solidFill>
              <a:schemeClr val="bg1">
                <a:alpha val="14902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latin typeface="+mn-lt"/>
              <a:ea typeface="+mn-ea"/>
              <a:cs typeface="+mn-cs"/>
            </a:endParaRPr>
          </a:p>
        </p:txBody>
      </p:sp>
      <p:sp>
        <p:nvSpPr>
          <p:cNvPr id="9" name="Line 43"/>
          <p:cNvSpPr>
            <a:spLocks noChangeShapeType="1"/>
          </p:cNvSpPr>
          <p:nvPr/>
        </p:nvSpPr>
        <p:spPr bwMode="auto">
          <a:xfrm rot="16200000">
            <a:off x="3862388" y="4886325"/>
            <a:ext cx="514350" cy="0"/>
          </a:xfrm>
          <a:prstGeom prst="line">
            <a:avLst/>
          </a:prstGeom>
          <a:noFill/>
          <a:ln w="3175">
            <a:solidFill>
              <a:schemeClr val="bg1">
                <a:alpha val="14902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latin typeface="+mn-lt"/>
              <a:ea typeface="+mn-ea"/>
              <a:cs typeface="+mn-cs"/>
            </a:endParaRPr>
          </a:p>
        </p:txBody>
      </p:sp>
      <p:sp>
        <p:nvSpPr>
          <p:cNvPr id="10" name="Line 44"/>
          <p:cNvSpPr>
            <a:spLocks noChangeShapeType="1"/>
          </p:cNvSpPr>
          <p:nvPr/>
        </p:nvSpPr>
        <p:spPr bwMode="auto">
          <a:xfrm rot="16200000">
            <a:off x="3579813" y="4829175"/>
            <a:ext cx="628650" cy="0"/>
          </a:xfrm>
          <a:prstGeom prst="line">
            <a:avLst/>
          </a:prstGeom>
          <a:noFill/>
          <a:ln w="3175">
            <a:solidFill>
              <a:schemeClr val="bg1">
                <a:alpha val="14902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latin typeface="+mn-lt"/>
              <a:ea typeface="+mn-ea"/>
              <a:cs typeface="+mn-cs"/>
            </a:endParaRPr>
          </a:p>
        </p:txBody>
      </p:sp>
      <p:sp>
        <p:nvSpPr>
          <p:cNvPr id="11" name="Line 45"/>
          <p:cNvSpPr>
            <a:spLocks noChangeShapeType="1"/>
          </p:cNvSpPr>
          <p:nvPr/>
        </p:nvSpPr>
        <p:spPr bwMode="auto">
          <a:xfrm rot="16200000">
            <a:off x="2608263" y="4543425"/>
            <a:ext cx="1200150" cy="0"/>
          </a:xfrm>
          <a:prstGeom prst="line">
            <a:avLst/>
          </a:prstGeom>
          <a:noFill/>
          <a:ln w="3175">
            <a:solidFill>
              <a:schemeClr val="bg1">
                <a:alpha val="14902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latin typeface="+mn-lt"/>
              <a:ea typeface="+mn-ea"/>
              <a:cs typeface="+mn-cs"/>
            </a:endParaRPr>
          </a:p>
        </p:txBody>
      </p:sp>
      <p:sp>
        <p:nvSpPr>
          <p:cNvPr id="12" name="Line 46"/>
          <p:cNvSpPr>
            <a:spLocks noChangeShapeType="1"/>
          </p:cNvSpPr>
          <p:nvPr/>
        </p:nvSpPr>
        <p:spPr bwMode="auto">
          <a:xfrm rot="16200000">
            <a:off x="2982913" y="4686300"/>
            <a:ext cx="914400" cy="0"/>
          </a:xfrm>
          <a:prstGeom prst="line">
            <a:avLst/>
          </a:prstGeom>
          <a:noFill/>
          <a:ln w="3175">
            <a:solidFill>
              <a:schemeClr val="bg1">
                <a:alpha val="14902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latin typeface="+mn-lt"/>
              <a:ea typeface="+mn-ea"/>
              <a:cs typeface="+mn-cs"/>
            </a:endParaRPr>
          </a:p>
        </p:txBody>
      </p:sp>
      <p:sp>
        <p:nvSpPr>
          <p:cNvPr id="13" name="Line 47"/>
          <p:cNvSpPr>
            <a:spLocks noChangeShapeType="1"/>
          </p:cNvSpPr>
          <p:nvPr/>
        </p:nvSpPr>
        <p:spPr bwMode="auto">
          <a:xfrm rot="16200000">
            <a:off x="3297238" y="4772025"/>
            <a:ext cx="742950" cy="0"/>
          </a:xfrm>
          <a:prstGeom prst="line">
            <a:avLst/>
          </a:prstGeom>
          <a:noFill/>
          <a:ln w="3175">
            <a:solidFill>
              <a:schemeClr val="bg1">
                <a:alpha val="14902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latin typeface="+mn-lt"/>
              <a:ea typeface="+mn-ea"/>
              <a:cs typeface="+mn-cs"/>
            </a:endParaRPr>
          </a:p>
        </p:txBody>
      </p:sp>
      <p:sp>
        <p:nvSpPr>
          <p:cNvPr id="14" name="Line 48"/>
          <p:cNvSpPr>
            <a:spLocks noChangeShapeType="1"/>
          </p:cNvSpPr>
          <p:nvPr/>
        </p:nvSpPr>
        <p:spPr bwMode="auto">
          <a:xfrm rot="16200000">
            <a:off x="2233613" y="4400550"/>
            <a:ext cx="1485900" cy="0"/>
          </a:xfrm>
          <a:prstGeom prst="line">
            <a:avLst/>
          </a:prstGeom>
          <a:noFill/>
          <a:ln w="3175">
            <a:solidFill>
              <a:schemeClr val="bg1">
                <a:alpha val="14902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latin typeface="+mn-lt"/>
              <a:ea typeface="+mn-ea"/>
              <a:cs typeface="+mn-cs"/>
            </a:endParaRPr>
          </a:p>
        </p:txBody>
      </p:sp>
      <p:sp>
        <p:nvSpPr>
          <p:cNvPr id="15" name="Text Box 74"/>
          <p:cNvSpPr txBox="1">
            <a:spLocks noChangeArrowheads="1"/>
          </p:cNvSpPr>
          <p:nvPr/>
        </p:nvSpPr>
        <p:spPr bwMode="auto">
          <a:xfrm>
            <a:off x="468314" y="317898"/>
            <a:ext cx="6618287" cy="20774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750">
                <a:latin typeface="Helvetica" charset="0"/>
                <a:ea typeface="MS PGothic" pitchFamily="34" charset="-128"/>
                <a:cs typeface="+mn-cs"/>
              </a:rPr>
              <a:t>National Aeronautics and Space Administration</a:t>
            </a:r>
          </a:p>
        </p:txBody>
      </p:sp>
      <p:sp>
        <p:nvSpPr>
          <p:cNvPr id="16" name="Line 113"/>
          <p:cNvSpPr>
            <a:spLocks noChangeShapeType="1"/>
          </p:cNvSpPr>
          <p:nvPr/>
        </p:nvSpPr>
        <p:spPr bwMode="auto">
          <a:xfrm rot="16200000">
            <a:off x="4143375" y="4943475"/>
            <a:ext cx="400050" cy="0"/>
          </a:xfrm>
          <a:prstGeom prst="line">
            <a:avLst/>
          </a:prstGeom>
          <a:noFill/>
          <a:ln w="3175">
            <a:solidFill>
              <a:schemeClr val="bg1">
                <a:alpha val="14902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latin typeface="+mn-lt"/>
              <a:ea typeface="+mn-ea"/>
              <a:cs typeface="+mn-cs"/>
            </a:endParaRPr>
          </a:p>
        </p:txBody>
      </p:sp>
      <p:sp>
        <p:nvSpPr>
          <p:cNvPr id="17" name="Line 123"/>
          <p:cNvSpPr>
            <a:spLocks noChangeShapeType="1"/>
          </p:cNvSpPr>
          <p:nvPr/>
        </p:nvSpPr>
        <p:spPr bwMode="auto">
          <a:xfrm>
            <a:off x="0" y="1713310"/>
            <a:ext cx="5029200" cy="1190"/>
          </a:xfrm>
          <a:prstGeom prst="line">
            <a:avLst/>
          </a:prstGeom>
          <a:noFill/>
          <a:ln w="3175">
            <a:solidFill>
              <a:schemeClr val="bg1">
                <a:alpha val="14902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latin typeface="+mn-lt"/>
              <a:ea typeface="+mn-ea"/>
              <a:cs typeface="+mn-cs"/>
            </a:endParaRPr>
          </a:p>
        </p:txBody>
      </p:sp>
      <p:sp>
        <p:nvSpPr>
          <p:cNvPr id="18" name="Line 124"/>
          <p:cNvSpPr>
            <a:spLocks noChangeShapeType="1"/>
          </p:cNvSpPr>
          <p:nvPr/>
        </p:nvSpPr>
        <p:spPr bwMode="auto">
          <a:xfrm>
            <a:off x="0" y="1887142"/>
            <a:ext cx="4191000" cy="1190"/>
          </a:xfrm>
          <a:prstGeom prst="line">
            <a:avLst/>
          </a:prstGeom>
          <a:noFill/>
          <a:ln w="3175">
            <a:solidFill>
              <a:schemeClr val="bg1">
                <a:alpha val="14902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latin typeface="+mn-lt"/>
              <a:ea typeface="+mn-ea"/>
              <a:cs typeface="+mn-cs"/>
            </a:endParaRPr>
          </a:p>
        </p:txBody>
      </p:sp>
      <p:sp>
        <p:nvSpPr>
          <p:cNvPr id="19" name="Line 125"/>
          <p:cNvSpPr>
            <a:spLocks noChangeShapeType="1"/>
          </p:cNvSpPr>
          <p:nvPr/>
        </p:nvSpPr>
        <p:spPr bwMode="auto">
          <a:xfrm>
            <a:off x="0" y="2057400"/>
            <a:ext cx="3962400" cy="1191"/>
          </a:xfrm>
          <a:prstGeom prst="line">
            <a:avLst/>
          </a:prstGeom>
          <a:noFill/>
          <a:ln w="3175">
            <a:solidFill>
              <a:schemeClr val="bg1">
                <a:alpha val="14902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latin typeface="+mn-lt"/>
              <a:ea typeface="+mn-ea"/>
              <a:cs typeface="+mn-cs"/>
            </a:endParaRPr>
          </a:p>
        </p:txBody>
      </p:sp>
      <p:sp>
        <p:nvSpPr>
          <p:cNvPr id="20" name="Line 127"/>
          <p:cNvSpPr>
            <a:spLocks noChangeShapeType="1"/>
          </p:cNvSpPr>
          <p:nvPr/>
        </p:nvSpPr>
        <p:spPr bwMode="auto">
          <a:xfrm>
            <a:off x="0" y="2231231"/>
            <a:ext cx="3733800" cy="1191"/>
          </a:xfrm>
          <a:prstGeom prst="line">
            <a:avLst/>
          </a:prstGeom>
          <a:noFill/>
          <a:ln w="3175">
            <a:solidFill>
              <a:schemeClr val="bg1">
                <a:alpha val="14902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latin typeface="+mn-lt"/>
              <a:ea typeface="+mn-ea"/>
              <a:cs typeface="+mn-cs"/>
            </a:endParaRPr>
          </a:p>
        </p:txBody>
      </p:sp>
      <p:sp>
        <p:nvSpPr>
          <p:cNvPr id="21" name="Line 128"/>
          <p:cNvSpPr>
            <a:spLocks noChangeShapeType="1"/>
          </p:cNvSpPr>
          <p:nvPr/>
        </p:nvSpPr>
        <p:spPr bwMode="auto">
          <a:xfrm>
            <a:off x="0" y="2405063"/>
            <a:ext cx="3505200" cy="1191"/>
          </a:xfrm>
          <a:prstGeom prst="line">
            <a:avLst/>
          </a:prstGeom>
          <a:noFill/>
          <a:ln w="3175">
            <a:solidFill>
              <a:schemeClr val="bg1">
                <a:alpha val="14902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latin typeface="+mn-lt"/>
              <a:ea typeface="+mn-ea"/>
              <a:cs typeface="+mn-cs"/>
            </a:endParaRPr>
          </a:p>
        </p:txBody>
      </p:sp>
      <p:sp>
        <p:nvSpPr>
          <p:cNvPr id="22" name="Line 129"/>
          <p:cNvSpPr>
            <a:spLocks noChangeShapeType="1"/>
          </p:cNvSpPr>
          <p:nvPr/>
        </p:nvSpPr>
        <p:spPr bwMode="auto">
          <a:xfrm>
            <a:off x="0" y="2575323"/>
            <a:ext cx="3276600" cy="1190"/>
          </a:xfrm>
          <a:prstGeom prst="line">
            <a:avLst/>
          </a:prstGeom>
          <a:noFill/>
          <a:ln w="3175">
            <a:solidFill>
              <a:schemeClr val="bg1">
                <a:alpha val="14902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latin typeface="+mn-lt"/>
              <a:ea typeface="+mn-ea"/>
              <a:cs typeface="+mn-cs"/>
            </a:endParaRPr>
          </a:p>
        </p:txBody>
      </p:sp>
      <p:sp>
        <p:nvSpPr>
          <p:cNvPr id="23" name="Line 131"/>
          <p:cNvSpPr>
            <a:spLocks noChangeShapeType="1"/>
          </p:cNvSpPr>
          <p:nvPr/>
        </p:nvSpPr>
        <p:spPr bwMode="auto">
          <a:xfrm>
            <a:off x="0" y="2742010"/>
            <a:ext cx="3048000" cy="1190"/>
          </a:xfrm>
          <a:prstGeom prst="line">
            <a:avLst/>
          </a:prstGeom>
          <a:noFill/>
          <a:ln w="3175">
            <a:solidFill>
              <a:schemeClr val="bg1">
                <a:alpha val="14902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latin typeface="+mn-lt"/>
              <a:ea typeface="+mn-ea"/>
              <a:cs typeface="+mn-cs"/>
            </a:endParaRPr>
          </a:p>
        </p:txBody>
      </p:sp>
      <p:sp>
        <p:nvSpPr>
          <p:cNvPr id="24" name="Line 132"/>
          <p:cNvSpPr>
            <a:spLocks noChangeShapeType="1"/>
          </p:cNvSpPr>
          <p:nvPr/>
        </p:nvSpPr>
        <p:spPr bwMode="auto">
          <a:xfrm>
            <a:off x="0" y="2915842"/>
            <a:ext cx="2895600" cy="1190"/>
          </a:xfrm>
          <a:prstGeom prst="line">
            <a:avLst/>
          </a:prstGeom>
          <a:noFill/>
          <a:ln w="3175">
            <a:solidFill>
              <a:schemeClr val="bg1">
                <a:alpha val="14902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latin typeface="+mn-lt"/>
              <a:ea typeface="+mn-ea"/>
              <a:cs typeface="+mn-cs"/>
            </a:endParaRPr>
          </a:p>
        </p:txBody>
      </p:sp>
      <p:sp>
        <p:nvSpPr>
          <p:cNvPr id="25" name="Line 133"/>
          <p:cNvSpPr>
            <a:spLocks noChangeShapeType="1"/>
          </p:cNvSpPr>
          <p:nvPr/>
        </p:nvSpPr>
        <p:spPr bwMode="auto">
          <a:xfrm>
            <a:off x="0" y="3086100"/>
            <a:ext cx="2743200" cy="1191"/>
          </a:xfrm>
          <a:prstGeom prst="line">
            <a:avLst/>
          </a:prstGeom>
          <a:noFill/>
          <a:ln w="3175">
            <a:solidFill>
              <a:schemeClr val="bg1">
                <a:alpha val="14902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latin typeface="+mn-lt"/>
              <a:ea typeface="+mn-ea"/>
              <a:cs typeface="+mn-cs"/>
            </a:endParaRPr>
          </a:p>
        </p:txBody>
      </p:sp>
      <p:sp>
        <p:nvSpPr>
          <p:cNvPr id="26" name="Line 134"/>
          <p:cNvSpPr>
            <a:spLocks noChangeShapeType="1"/>
          </p:cNvSpPr>
          <p:nvPr/>
        </p:nvSpPr>
        <p:spPr bwMode="auto">
          <a:xfrm>
            <a:off x="0" y="3258742"/>
            <a:ext cx="2743200" cy="1190"/>
          </a:xfrm>
          <a:prstGeom prst="line">
            <a:avLst/>
          </a:prstGeom>
          <a:noFill/>
          <a:ln w="3175">
            <a:solidFill>
              <a:schemeClr val="bg1">
                <a:alpha val="14902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latin typeface="+mn-lt"/>
              <a:ea typeface="+mn-ea"/>
              <a:cs typeface="+mn-cs"/>
            </a:endParaRPr>
          </a:p>
        </p:txBody>
      </p:sp>
      <p:sp>
        <p:nvSpPr>
          <p:cNvPr id="27" name="Line 135"/>
          <p:cNvSpPr>
            <a:spLocks noChangeShapeType="1"/>
          </p:cNvSpPr>
          <p:nvPr/>
        </p:nvSpPr>
        <p:spPr bwMode="auto">
          <a:xfrm>
            <a:off x="0" y="3432573"/>
            <a:ext cx="2895600" cy="1190"/>
          </a:xfrm>
          <a:prstGeom prst="line">
            <a:avLst/>
          </a:prstGeom>
          <a:noFill/>
          <a:ln w="3175">
            <a:solidFill>
              <a:schemeClr val="bg1">
                <a:alpha val="14902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latin typeface="+mn-lt"/>
              <a:ea typeface="+mn-ea"/>
              <a:cs typeface="+mn-cs"/>
            </a:endParaRPr>
          </a:p>
        </p:txBody>
      </p:sp>
      <p:sp>
        <p:nvSpPr>
          <p:cNvPr id="28" name="Line 136"/>
          <p:cNvSpPr>
            <a:spLocks noChangeShapeType="1"/>
          </p:cNvSpPr>
          <p:nvPr/>
        </p:nvSpPr>
        <p:spPr bwMode="auto">
          <a:xfrm>
            <a:off x="0" y="3602831"/>
            <a:ext cx="3048000" cy="1191"/>
          </a:xfrm>
          <a:prstGeom prst="line">
            <a:avLst/>
          </a:prstGeom>
          <a:noFill/>
          <a:ln w="3175">
            <a:solidFill>
              <a:schemeClr val="bg1">
                <a:alpha val="14902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latin typeface="+mn-lt"/>
              <a:ea typeface="+mn-ea"/>
              <a:cs typeface="+mn-cs"/>
            </a:endParaRPr>
          </a:p>
        </p:txBody>
      </p:sp>
      <p:sp>
        <p:nvSpPr>
          <p:cNvPr id="29" name="Line 138"/>
          <p:cNvSpPr>
            <a:spLocks noChangeShapeType="1"/>
          </p:cNvSpPr>
          <p:nvPr/>
        </p:nvSpPr>
        <p:spPr bwMode="auto">
          <a:xfrm>
            <a:off x="0" y="3769519"/>
            <a:ext cx="3048000" cy="1191"/>
          </a:xfrm>
          <a:prstGeom prst="line">
            <a:avLst/>
          </a:prstGeom>
          <a:noFill/>
          <a:ln w="3175">
            <a:solidFill>
              <a:schemeClr val="bg1">
                <a:alpha val="14902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latin typeface="+mn-lt"/>
              <a:ea typeface="+mn-ea"/>
              <a:cs typeface="+mn-cs"/>
            </a:endParaRPr>
          </a:p>
        </p:txBody>
      </p:sp>
      <p:sp>
        <p:nvSpPr>
          <p:cNvPr id="30" name="Line 139"/>
          <p:cNvSpPr>
            <a:spLocks noChangeShapeType="1"/>
          </p:cNvSpPr>
          <p:nvPr/>
        </p:nvSpPr>
        <p:spPr bwMode="auto">
          <a:xfrm>
            <a:off x="0" y="3943350"/>
            <a:ext cx="3352800" cy="1191"/>
          </a:xfrm>
          <a:prstGeom prst="line">
            <a:avLst/>
          </a:prstGeom>
          <a:noFill/>
          <a:ln w="3175">
            <a:solidFill>
              <a:schemeClr val="bg1">
                <a:alpha val="14902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latin typeface="+mn-lt"/>
              <a:ea typeface="+mn-ea"/>
              <a:cs typeface="+mn-cs"/>
            </a:endParaRPr>
          </a:p>
        </p:txBody>
      </p:sp>
      <p:sp>
        <p:nvSpPr>
          <p:cNvPr id="31" name="Line 140"/>
          <p:cNvSpPr>
            <a:spLocks noChangeShapeType="1"/>
          </p:cNvSpPr>
          <p:nvPr/>
        </p:nvSpPr>
        <p:spPr bwMode="auto">
          <a:xfrm>
            <a:off x="0" y="4113610"/>
            <a:ext cx="3352800" cy="1190"/>
          </a:xfrm>
          <a:prstGeom prst="line">
            <a:avLst/>
          </a:prstGeom>
          <a:noFill/>
          <a:ln w="3175">
            <a:solidFill>
              <a:schemeClr val="bg1">
                <a:alpha val="14902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latin typeface="+mn-lt"/>
              <a:ea typeface="+mn-ea"/>
              <a:cs typeface="+mn-cs"/>
            </a:endParaRPr>
          </a:p>
        </p:txBody>
      </p:sp>
      <p:sp>
        <p:nvSpPr>
          <p:cNvPr id="32" name="Line 141"/>
          <p:cNvSpPr>
            <a:spLocks noChangeShapeType="1"/>
          </p:cNvSpPr>
          <p:nvPr/>
        </p:nvSpPr>
        <p:spPr bwMode="auto">
          <a:xfrm>
            <a:off x="0" y="4287442"/>
            <a:ext cx="3581400" cy="1190"/>
          </a:xfrm>
          <a:prstGeom prst="line">
            <a:avLst/>
          </a:prstGeom>
          <a:noFill/>
          <a:ln w="3175">
            <a:solidFill>
              <a:schemeClr val="bg1">
                <a:alpha val="14902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latin typeface="+mn-lt"/>
              <a:ea typeface="+mn-ea"/>
              <a:cs typeface="+mn-cs"/>
            </a:endParaRPr>
          </a:p>
        </p:txBody>
      </p:sp>
      <p:sp>
        <p:nvSpPr>
          <p:cNvPr id="33" name="Line 142"/>
          <p:cNvSpPr>
            <a:spLocks noChangeShapeType="1"/>
          </p:cNvSpPr>
          <p:nvPr/>
        </p:nvSpPr>
        <p:spPr bwMode="auto">
          <a:xfrm>
            <a:off x="0" y="4461273"/>
            <a:ext cx="3810000" cy="1190"/>
          </a:xfrm>
          <a:prstGeom prst="line">
            <a:avLst/>
          </a:prstGeom>
          <a:noFill/>
          <a:ln w="3175">
            <a:solidFill>
              <a:schemeClr val="bg1">
                <a:alpha val="14902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latin typeface="+mn-lt"/>
              <a:ea typeface="+mn-ea"/>
              <a:cs typeface="+mn-cs"/>
            </a:endParaRPr>
          </a:p>
        </p:txBody>
      </p:sp>
      <p:sp>
        <p:nvSpPr>
          <p:cNvPr id="34" name="Line 143"/>
          <p:cNvSpPr>
            <a:spLocks noChangeShapeType="1"/>
          </p:cNvSpPr>
          <p:nvPr/>
        </p:nvSpPr>
        <p:spPr bwMode="auto">
          <a:xfrm>
            <a:off x="0" y="4631531"/>
            <a:ext cx="4191000" cy="1191"/>
          </a:xfrm>
          <a:prstGeom prst="line">
            <a:avLst/>
          </a:prstGeom>
          <a:noFill/>
          <a:ln w="3175">
            <a:solidFill>
              <a:schemeClr val="bg1">
                <a:alpha val="14902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latin typeface="+mn-lt"/>
              <a:ea typeface="+mn-ea"/>
              <a:cs typeface="+mn-cs"/>
            </a:endParaRPr>
          </a:p>
        </p:txBody>
      </p:sp>
      <p:sp>
        <p:nvSpPr>
          <p:cNvPr id="35" name="Line 144"/>
          <p:cNvSpPr>
            <a:spLocks noChangeShapeType="1"/>
          </p:cNvSpPr>
          <p:nvPr/>
        </p:nvSpPr>
        <p:spPr bwMode="auto">
          <a:xfrm>
            <a:off x="0" y="4798219"/>
            <a:ext cx="4419600" cy="1191"/>
          </a:xfrm>
          <a:prstGeom prst="line">
            <a:avLst/>
          </a:prstGeom>
          <a:noFill/>
          <a:ln w="3175">
            <a:solidFill>
              <a:schemeClr val="bg1">
                <a:alpha val="14902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latin typeface="+mn-lt"/>
              <a:ea typeface="+mn-ea"/>
              <a:cs typeface="+mn-cs"/>
            </a:endParaRPr>
          </a:p>
        </p:txBody>
      </p:sp>
      <p:sp>
        <p:nvSpPr>
          <p:cNvPr id="36" name="Line 145"/>
          <p:cNvSpPr>
            <a:spLocks noChangeShapeType="1"/>
          </p:cNvSpPr>
          <p:nvPr/>
        </p:nvSpPr>
        <p:spPr bwMode="auto">
          <a:xfrm>
            <a:off x="0" y="4972050"/>
            <a:ext cx="4648200" cy="1191"/>
          </a:xfrm>
          <a:prstGeom prst="line">
            <a:avLst/>
          </a:prstGeom>
          <a:noFill/>
          <a:ln w="3175">
            <a:solidFill>
              <a:schemeClr val="bg1">
                <a:alpha val="14902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latin typeface="+mn-lt"/>
              <a:ea typeface="+mn-ea"/>
              <a:cs typeface="+mn-cs"/>
            </a:endParaRPr>
          </a:p>
        </p:txBody>
      </p:sp>
      <p:grpSp>
        <p:nvGrpSpPr>
          <p:cNvPr id="2" name="Group 158"/>
          <p:cNvGrpSpPr>
            <a:grpSpLocks/>
          </p:cNvGrpSpPr>
          <p:nvPr/>
        </p:nvGrpSpPr>
        <p:grpSpPr bwMode="auto">
          <a:xfrm>
            <a:off x="236538" y="800100"/>
            <a:ext cx="5707062" cy="4343400"/>
            <a:chOff x="149" y="672"/>
            <a:chExt cx="3595" cy="3648"/>
          </a:xfrm>
        </p:grpSpPr>
        <p:sp>
          <p:nvSpPr>
            <p:cNvPr id="38" name="Line 60"/>
            <p:cNvSpPr>
              <a:spLocks noChangeShapeType="1"/>
            </p:cNvSpPr>
            <p:nvPr userDrawn="1"/>
          </p:nvSpPr>
          <p:spPr bwMode="auto">
            <a:xfrm rot="-5400000">
              <a:off x="-1674" y="2495"/>
              <a:ext cx="3648" cy="1"/>
            </a:xfrm>
            <a:prstGeom prst="line">
              <a:avLst/>
            </a:prstGeom>
            <a:noFill/>
            <a:ln w="3175">
              <a:solidFill>
                <a:schemeClr val="bg1">
                  <a:alpha val="14902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3" name="Group 157"/>
            <p:cNvGrpSpPr>
              <a:grpSpLocks/>
            </p:cNvGrpSpPr>
            <p:nvPr userDrawn="1"/>
          </p:nvGrpSpPr>
          <p:grpSpPr bwMode="auto">
            <a:xfrm>
              <a:off x="256" y="670"/>
              <a:ext cx="3488" cy="3653"/>
              <a:chOff x="256" y="718"/>
              <a:chExt cx="3488" cy="3602"/>
            </a:xfrm>
          </p:grpSpPr>
          <p:sp>
            <p:nvSpPr>
              <p:cNvPr id="40" name="Line 39"/>
              <p:cNvSpPr>
                <a:spLocks noChangeShapeType="1"/>
              </p:cNvSpPr>
              <p:nvPr userDrawn="1"/>
            </p:nvSpPr>
            <p:spPr bwMode="auto">
              <a:xfrm rot="-5400000">
                <a:off x="2814" y="1080"/>
                <a:ext cx="720" cy="0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02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1" name="Line 41"/>
              <p:cNvSpPr>
                <a:spLocks noChangeShapeType="1"/>
              </p:cNvSpPr>
              <p:nvPr userDrawn="1"/>
            </p:nvSpPr>
            <p:spPr bwMode="auto">
              <a:xfrm rot="-5400000">
                <a:off x="2507" y="1102"/>
                <a:ext cx="767" cy="0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02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2" name="Line 42"/>
              <p:cNvSpPr>
                <a:spLocks noChangeShapeType="1"/>
              </p:cNvSpPr>
              <p:nvPr userDrawn="1"/>
            </p:nvSpPr>
            <p:spPr bwMode="auto">
              <a:xfrm rot="-5400000">
                <a:off x="2647" y="1104"/>
                <a:ext cx="768" cy="0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02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3" name="Line 49"/>
              <p:cNvSpPr>
                <a:spLocks noChangeShapeType="1"/>
              </p:cNvSpPr>
              <p:nvPr userDrawn="1"/>
            </p:nvSpPr>
            <p:spPr bwMode="auto">
              <a:xfrm rot="-5400000">
                <a:off x="-393" y="2519"/>
                <a:ext cx="3600" cy="1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02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4" name="Line 50"/>
              <p:cNvSpPr>
                <a:spLocks noChangeShapeType="1"/>
              </p:cNvSpPr>
              <p:nvPr userDrawn="1"/>
            </p:nvSpPr>
            <p:spPr bwMode="auto">
              <a:xfrm rot="-5400000">
                <a:off x="-251" y="2519"/>
                <a:ext cx="3600" cy="1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02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5" name="Line 51"/>
              <p:cNvSpPr>
                <a:spLocks noChangeShapeType="1"/>
              </p:cNvSpPr>
              <p:nvPr userDrawn="1"/>
            </p:nvSpPr>
            <p:spPr bwMode="auto">
              <a:xfrm rot="-5400000">
                <a:off x="-109" y="2519"/>
                <a:ext cx="3600" cy="1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02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6" name="Line 52"/>
              <p:cNvSpPr>
                <a:spLocks noChangeShapeType="1"/>
              </p:cNvSpPr>
              <p:nvPr userDrawn="1"/>
            </p:nvSpPr>
            <p:spPr bwMode="auto">
              <a:xfrm rot="-5400000">
                <a:off x="-537" y="2519"/>
                <a:ext cx="3600" cy="1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02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7" name="Line 53"/>
              <p:cNvSpPr>
                <a:spLocks noChangeShapeType="1"/>
              </p:cNvSpPr>
              <p:nvPr userDrawn="1"/>
            </p:nvSpPr>
            <p:spPr bwMode="auto">
              <a:xfrm rot="-5400000">
                <a:off x="-969" y="2519"/>
                <a:ext cx="3600" cy="1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02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8" name="Line 54"/>
              <p:cNvSpPr>
                <a:spLocks noChangeShapeType="1"/>
              </p:cNvSpPr>
              <p:nvPr userDrawn="1"/>
            </p:nvSpPr>
            <p:spPr bwMode="auto">
              <a:xfrm rot="-5400000">
                <a:off x="-823" y="2519"/>
                <a:ext cx="3600" cy="1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02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9" name="Line 55"/>
              <p:cNvSpPr>
                <a:spLocks noChangeShapeType="1"/>
              </p:cNvSpPr>
              <p:nvPr userDrawn="1"/>
            </p:nvSpPr>
            <p:spPr bwMode="auto">
              <a:xfrm rot="-5400000">
                <a:off x="-681" y="2519"/>
                <a:ext cx="3600" cy="1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02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0" name="Line 56"/>
              <p:cNvSpPr>
                <a:spLocks noChangeShapeType="1"/>
              </p:cNvSpPr>
              <p:nvPr userDrawn="1"/>
            </p:nvSpPr>
            <p:spPr bwMode="auto">
              <a:xfrm rot="-5400000">
                <a:off x="-1115" y="2519"/>
                <a:ext cx="3600" cy="1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02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1" name="Line 57"/>
              <p:cNvSpPr>
                <a:spLocks noChangeShapeType="1"/>
              </p:cNvSpPr>
              <p:nvPr userDrawn="1"/>
            </p:nvSpPr>
            <p:spPr bwMode="auto">
              <a:xfrm rot="-5400000">
                <a:off x="-1543" y="2519"/>
                <a:ext cx="3600" cy="1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02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2" name="Line 58"/>
              <p:cNvSpPr>
                <a:spLocks noChangeShapeType="1"/>
              </p:cNvSpPr>
              <p:nvPr userDrawn="1"/>
            </p:nvSpPr>
            <p:spPr bwMode="auto">
              <a:xfrm rot="-5400000">
                <a:off x="-1401" y="2519"/>
                <a:ext cx="3600" cy="1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02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3" name="Line 59"/>
              <p:cNvSpPr>
                <a:spLocks noChangeShapeType="1"/>
              </p:cNvSpPr>
              <p:nvPr userDrawn="1"/>
            </p:nvSpPr>
            <p:spPr bwMode="auto">
              <a:xfrm rot="-5400000">
                <a:off x="-1259" y="2519"/>
                <a:ext cx="3600" cy="1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02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4" name="Line 112"/>
              <p:cNvSpPr>
                <a:spLocks noChangeShapeType="1"/>
              </p:cNvSpPr>
              <p:nvPr userDrawn="1"/>
            </p:nvSpPr>
            <p:spPr bwMode="auto">
              <a:xfrm rot="-5400000">
                <a:off x="2334" y="1128"/>
                <a:ext cx="816" cy="0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02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5" name="Line 114"/>
              <p:cNvSpPr>
                <a:spLocks noChangeShapeType="1"/>
              </p:cNvSpPr>
              <p:nvPr userDrawn="1"/>
            </p:nvSpPr>
            <p:spPr bwMode="auto">
              <a:xfrm rot="-5400000">
                <a:off x="2137" y="1176"/>
                <a:ext cx="912" cy="0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02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6" name="Line 115"/>
              <p:cNvSpPr>
                <a:spLocks noChangeShapeType="1"/>
              </p:cNvSpPr>
              <p:nvPr userDrawn="1"/>
            </p:nvSpPr>
            <p:spPr bwMode="auto">
              <a:xfrm rot="-5400000">
                <a:off x="1921" y="1248"/>
                <a:ext cx="1056" cy="0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02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7" name="Line 116"/>
              <p:cNvSpPr>
                <a:spLocks noChangeShapeType="1"/>
              </p:cNvSpPr>
              <p:nvPr userDrawn="1"/>
            </p:nvSpPr>
            <p:spPr bwMode="auto">
              <a:xfrm rot="-5400000">
                <a:off x="1729" y="1296"/>
                <a:ext cx="1152" cy="0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02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8" name="Line 117"/>
              <p:cNvSpPr>
                <a:spLocks noChangeShapeType="1"/>
              </p:cNvSpPr>
              <p:nvPr userDrawn="1"/>
            </p:nvSpPr>
            <p:spPr bwMode="auto">
              <a:xfrm rot="-5400000">
                <a:off x="1489" y="1392"/>
                <a:ext cx="1344" cy="0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02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9" name="Line 118"/>
              <p:cNvSpPr>
                <a:spLocks noChangeShapeType="1"/>
              </p:cNvSpPr>
              <p:nvPr userDrawn="1"/>
            </p:nvSpPr>
            <p:spPr bwMode="auto">
              <a:xfrm rot="-5400000">
                <a:off x="1297" y="1440"/>
                <a:ext cx="1440" cy="0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02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0" name="Line 119"/>
              <p:cNvSpPr>
                <a:spLocks noChangeShapeType="1"/>
              </p:cNvSpPr>
              <p:nvPr userDrawn="1"/>
            </p:nvSpPr>
            <p:spPr bwMode="auto">
              <a:xfrm rot="-5400000">
                <a:off x="1081" y="1512"/>
                <a:ext cx="1584" cy="0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02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1" name="Line 120"/>
              <p:cNvSpPr>
                <a:spLocks noChangeShapeType="1"/>
              </p:cNvSpPr>
              <p:nvPr userDrawn="1"/>
            </p:nvSpPr>
            <p:spPr bwMode="auto">
              <a:xfrm rot="-5400000">
                <a:off x="3192" y="984"/>
                <a:ext cx="530" cy="0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02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2" name="Line 122"/>
              <p:cNvSpPr>
                <a:spLocks noChangeShapeType="1"/>
              </p:cNvSpPr>
              <p:nvPr userDrawn="1"/>
            </p:nvSpPr>
            <p:spPr bwMode="auto">
              <a:xfrm rot="-5400000">
                <a:off x="2977" y="1056"/>
                <a:ext cx="672" cy="0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02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3" name="Line 153"/>
              <p:cNvSpPr>
                <a:spLocks noChangeShapeType="1"/>
              </p:cNvSpPr>
              <p:nvPr userDrawn="1"/>
            </p:nvSpPr>
            <p:spPr bwMode="auto">
              <a:xfrm rot="-5400000">
                <a:off x="3408" y="912"/>
                <a:ext cx="384" cy="0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02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4" name="Line 156"/>
              <p:cNvSpPr>
                <a:spLocks noChangeShapeType="1"/>
              </p:cNvSpPr>
              <p:nvPr userDrawn="1"/>
            </p:nvSpPr>
            <p:spPr bwMode="auto">
              <a:xfrm rot="-5400000">
                <a:off x="3624" y="840"/>
                <a:ext cx="240" cy="0"/>
              </a:xfrm>
              <a:prstGeom prst="line">
                <a:avLst/>
              </a:prstGeom>
              <a:noFill/>
              <a:ln w="3175">
                <a:solidFill>
                  <a:schemeClr val="bg1">
                    <a:alpha val="14902"/>
                  </a:schemeClr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ea typeface="+mn-ea"/>
                  <a:cs typeface="+mn-cs"/>
                </a:endParaRPr>
              </a:p>
            </p:txBody>
          </p:sp>
        </p:grpSp>
      </p:grpSp>
      <p:sp>
        <p:nvSpPr>
          <p:cNvPr id="65" name="Line 180"/>
          <p:cNvSpPr>
            <a:spLocks noChangeShapeType="1"/>
          </p:cNvSpPr>
          <p:nvPr/>
        </p:nvSpPr>
        <p:spPr bwMode="auto">
          <a:xfrm>
            <a:off x="0" y="854869"/>
            <a:ext cx="6172200" cy="1191"/>
          </a:xfrm>
          <a:prstGeom prst="line">
            <a:avLst/>
          </a:prstGeom>
          <a:noFill/>
          <a:ln w="3175">
            <a:solidFill>
              <a:schemeClr val="bg1">
                <a:alpha val="14902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latin typeface="+mn-lt"/>
              <a:ea typeface="+mn-ea"/>
              <a:cs typeface="+mn-cs"/>
            </a:endParaRPr>
          </a:p>
        </p:txBody>
      </p:sp>
      <p:sp>
        <p:nvSpPr>
          <p:cNvPr id="66" name="Rectangle 131"/>
          <p:cNvSpPr>
            <a:spLocks noChangeArrowheads="1"/>
          </p:cNvSpPr>
          <p:nvPr/>
        </p:nvSpPr>
        <p:spPr bwMode="auto">
          <a:xfrm>
            <a:off x="381000" y="329803"/>
            <a:ext cx="502920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50">
                <a:solidFill>
                  <a:srgbClr val="FFFFFF"/>
                </a:solidFill>
                <a:latin typeface="Helvetica" pitchFamily="34" charset="0"/>
                <a:ea typeface="+mn-ea"/>
                <a:cs typeface="+mn-cs"/>
              </a:rPr>
              <a:t>National Aeronautics and Space Administration</a:t>
            </a:r>
          </a:p>
        </p:txBody>
      </p:sp>
      <p:pic>
        <p:nvPicPr>
          <p:cNvPr id="67" name="Picture 67" descr="NASA insignia RGB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4963" y="179785"/>
            <a:ext cx="1087836" cy="675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68" name="Rectangle 76"/>
          <p:cNvSpPr>
            <a:spLocks noGrp="1" noChangeArrowheads="1"/>
          </p:cNvSpPr>
          <p:nvPr>
            <p:ph type="ctrTitle"/>
          </p:nvPr>
        </p:nvSpPr>
        <p:spPr>
          <a:xfrm>
            <a:off x="458788" y="1296591"/>
            <a:ext cx="8197850" cy="817959"/>
          </a:xfrm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381" name="Rectangle 18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44500" y="2825353"/>
            <a:ext cx="6096000" cy="1032272"/>
          </a:xfrm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>
            <a:lvl1pPr marL="0" indent="0">
              <a:buFontTx/>
              <a:buNone/>
              <a:defRPr b="1">
                <a:solidFill>
                  <a:schemeClr val="bg1"/>
                </a:solidFill>
                <a:latin typeface="Helvetica" pitchFamily="-112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230863" y="3781678"/>
            <a:ext cx="1841500" cy="1285875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606675" y="3008057"/>
            <a:ext cx="6503992" cy="364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246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top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1113" y="-17860"/>
            <a:ext cx="9155113" cy="659607"/>
          </a:xfrm>
          <a:prstGeom prst="rect">
            <a:avLst/>
          </a:prstGeom>
          <a:noFill/>
          <a:ln w="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7" name="Picture 8" descr="Bottom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772025"/>
            <a:ext cx="9144000" cy="379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1094" y="806551"/>
            <a:ext cx="8361817" cy="3851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9" name="Rectangle 73"/>
          <p:cNvSpPr>
            <a:spLocks noGrp="1" noChangeArrowheads="1"/>
          </p:cNvSpPr>
          <p:nvPr>
            <p:ph type="title"/>
          </p:nvPr>
        </p:nvSpPr>
        <p:spPr bwMode="auto">
          <a:xfrm>
            <a:off x="865191" y="82154"/>
            <a:ext cx="7413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1030" name="Picture 67" descr="NASA insignia RGB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3738" y="126207"/>
            <a:ext cx="717550" cy="445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454150" y="4833939"/>
            <a:ext cx="62357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Collaborative Life Sciences TEM 2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50801" y="4841082"/>
            <a:ext cx="107156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5/31/18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534400" y="4841082"/>
            <a:ext cx="5588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84991C2F-0A20-4643-A1A0-963D5BF259D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34" name="Picture 12" descr="ISS LOGO v7 transparent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00" y="54768"/>
            <a:ext cx="717550" cy="53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7" r:id="rId2"/>
    <p:sldLayoutId id="2147483698" r:id="rId3"/>
  </p:sldLayoutIdLst>
  <p:hf sldNum="0"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bg1"/>
          </a:solidFill>
          <a:latin typeface="+mj-lt"/>
          <a:ea typeface="MS PGothic" pitchFamily="34" charset="-128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bg1"/>
          </a:solidFill>
          <a:latin typeface="Helvetica" pitchFamily="-112" charset="0"/>
          <a:ea typeface="MS PGothic" pitchFamily="34" charset="-128"/>
          <a:cs typeface="ＭＳ Ｐゴシック" pitchFamily="-112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bg1"/>
          </a:solidFill>
          <a:latin typeface="Helvetica" pitchFamily="-112" charset="0"/>
          <a:ea typeface="MS PGothic" pitchFamily="34" charset="-128"/>
          <a:cs typeface="ＭＳ Ｐゴシック" pitchFamily="-112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bg1"/>
          </a:solidFill>
          <a:latin typeface="Helvetica" pitchFamily="-112" charset="0"/>
          <a:ea typeface="MS PGothic" pitchFamily="34" charset="-128"/>
          <a:cs typeface="ＭＳ Ｐゴシック" pitchFamily="-112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bg1"/>
          </a:solidFill>
          <a:latin typeface="Helvetica" pitchFamily="-112" charset="0"/>
          <a:ea typeface="MS PGothic" pitchFamily="34" charset="-128"/>
          <a:cs typeface="ＭＳ Ｐゴシック" pitchFamily="-112" charset="-128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bg1"/>
          </a:solidFill>
          <a:latin typeface="Helvetica" pitchFamily="-112" charset="0"/>
          <a:ea typeface="ＭＳ Ｐゴシック" pitchFamily="-112" charset="-128"/>
          <a:cs typeface="ＭＳ Ｐゴシック" pitchFamily="-112" charset="-128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bg1"/>
          </a:solidFill>
          <a:latin typeface="Helvetica" pitchFamily="-112" charset="0"/>
          <a:ea typeface="ＭＳ Ｐゴシック" pitchFamily="-112" charset="-128"/>
          <a:cs typeface="ＭＳ Ｐゴシック" pitchFamily="-112" charset="-128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bg1"/>
          </a:solidFill>
          <a:latin typeface="Helvetica" pitchFamily="-112" charset="0"/>
          <a:ea typeface="ＭＳ Ｐゴシック" pitchFamily="-112" charset="-128"/>
          <a:cs typeface="ＭＳ Ｐゴシック" pitchFamily="-112" charset="-128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bg1"/>
          </a:solidFill>
          <a:latin typeface="Helvetica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169069" indent="-169069" algn="l" rtl="0" eaLnBrk="1" fontAlgn="base" hangingPunct="1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345281" indent="-175022" algn="l" rtl="0" eaLnBrk="1" fontAlgn="base" hangingPunct="1">
        <a:spcBef>
          <a:spcPct val="20000"/>
        </a:spcBef>
        <a:spcAft>
          <a:spcPct val="0"/>
        </a:spcAft>
        <a:buChar char="–"/>
        <a:defRPr sz="1350">
          <a:solidFill>
            <a:schemeClr val="tx1"/>
          </a:solidFill>
          <a:latin typeface="+mn-lt"/>
          <a:ea typeface="MS PGothic" pitchFamily="34" charset="-128"/>
          <a:cs typeface="ＭＳ Ｐゴシック"/>
        </a:defRPr>
      </a:lvl2pPr>
      <a:lvl3pPr marL="515541" indent="-169069" algn="l" rtl="0" eaLnBrk="1" fontAlgn="base" hangingPunct="1">
        <a:spcBef>
          <a:spcPct val="20000"/>
        </a:spcBef>
        <a:spcAft>
          <a:spcPct val="0"/>
        </a:spcAft>
        <a:buChar char="•"/>
        <a:defRPr sz="1200">
          <a:solidFill>
            <a:schemeClr val="tx1"/>
          </a:solidFill>
          <a:latin typeface="+mn-lt"/>
          <a:ea typeface="ヒラギノ角ゴ Pro W3" pitchFamily="-106" charset="-128"/>
          <a:cs typeface="ヒラギノ角ゴ Pro W3" charset="-128"/>
        </a:defRPr>
      </a:lvl3pPr>
      <a:lvl4pPr marL="686991" indent="-170260" algn="l" rtl="0" eaLnBrk="1" fontAlgn="base" hangingPunct="1">
        <a:spcBef>
          <a:spcPct val="20000"/>
        </a:spcBef>
        <a:spcAft>
          <a:spcPct val="0"/>
        </a:spcAft>
        <a:buChar char="–"/>
        <a:defRPr sz="1050">
          <a:solidFill>
            <a:schemeClr val="tx1"/>
          </a:solidFill>
          <a:latin typeface="+mn-lt"/>
          <a:ea typeface="ヒラギノ角ゴ Pro W3" pitchFamily="-106" charset="-128"/>
          <a:cs typeface="ヒラギノ角ゴ Pro W3" charset="-128"/>
        </a:defRPr>
      </a:lvl4pPr>
      <a:lvl5pPr marL="858441" indent="-170260" algn="l" rtl="0" eaLnBrk="1" fontAlgn="base" hangingPunct="1">
        <a:spcBef>
          <a:spcPct val="20000"/>
        </a:spcBef>
        <a:spcAft>
          <a:spcPct val="0"/>
        </a:spcAft>
        <a:buChar char="»"/>
        <a:defRPr sz="900">
          <a:solidFill>
            <a:schemeClr val="tx1"/>
          </a:solidFill>
          <a:latin typeface="+mn-lt"/>
          <a:ea typeface="ヒラギノ角ゴ Pro W3" pitchFamily="-106" charset="-128"/>
          <a:cs typeface="ヒラギノ角ゴ Pro W3" charset="-128"/>
        </a:defRPr>
      </a:lvl5pPr>
      <a:lvl6pPr marL="1201341" indent="-17026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1544241" indent="-17026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1887141" indent="-17026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2230041" indent="-17026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gif"/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image" Target="../media/image17.jpg"/><Relationship Id="rId5" Type="http://schemas.openxmlformats.org/officeDocument/2006/relationships/image" Target="../media/image11.jpeg"/><Relationship Id="rId15" Type="http://schemas.openxmlformats.org/officeDocument/2006/relationships/image" Target="../media/image21.GIF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Relationship Id="rId14" Type="http://schemas.openxmlformats.org/officeDocument/2006/relationships/image" Target="../media/image20.tif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2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6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28.png"/><Relationship Id="rId10" Type="http://schemas.openxmlformats.org/officeDocument/2006/relationships/image" Target="../media/image36.png"/><Relationship Id="rId4" Type="http://schemas.openxmlformats.org/officeDocument/2006/relationships/image" Target="../media/image27.png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7.png"/><Relationship Id="rId26" Type="http://schemas.openxmlformats.org/officeDocument/2006/relationships/image" Target="../media/image53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49.png"/><Relationship Id="rId7" Type="http://schemas.openxmlformats.org/officeDocument/2006/relationships/image" Target="../media/image28.png"/><Relationship Id="rId12" Type="http://schemas.openxmlformats.org/officeDocument/2006/relationships/image" Target="../media/image42.png"/><Relationship Id="rId17" Type="http://schemas.openxmlformats.org/officeDocument/2006/relationships/image" Target="../media/image13.png"/><Relationship Id="rId25" Type="http://schemas.openxmlformats.org/officeDocument/2006/relationships/image" Target="../media/image12.png"/><Relationship Id="rId2" Type="http://schemas.microsoft.com/office/2007/relationships/media" Target="../media/media1.mp4"/><Relationship Id="rId16" Type="http://schemas.openxmlformats.org/officeDocument/2006/relationships/image" Target="../media/image46.png"/><Relationship Id="rId20" Type="http://schemas.openxmlformats.org/officeDocument/2006/relationships/image" Target="../media/image48.jpeg"/><Relationship Id="rId29" Type="http://schemas.openxmlformats.org/officeDocument/2006/relationships/image" Target="../media/image56.png"/><Relationship Id="rId1" Type="http://schemas.openxmlformats.org/officeDocument/2006/relationships/video" Target="NULL" TargetMode="External"/><Relationship Id="rId6" Type="http://schemas.openxmlformats.org/officeDocument/2006/relationships/image" Target="../media/image27.png"/><Relationship Id="rId11" Type="http://schemas.openxmlformats.org/officeDocument/2006/relationships/image" Target="../media/image41.png"/><Relationship Id="rId24" Type="http://schemas.openxmlformats.org/officeDocument/2006/relationships/image" Target="../media/image52.png"/><Relationship Id="rId5" Type="http://schemas.openxmlformats.org/officeDocument/2006/relationships/image" Target="../media/image26.png"/><Relationship Id="rId15" Type="http://schemas.openxmlformats.org/officeDocument/2006/relationships/image" Target="../media/image45.png"/><Relationship Id="rId23" Type="http://schemas.openxmlformats.org/officeDocument/2006/relationships/image" Target="../media/image51.png"/><Relationship Id="rId28" Type="http://schemas.openxmlformats.org/officeDocument/2006/relationships/image" Target="../media/image55.png"/><Relationship Id="rId10" Type="http://schemas.openxmlformats.org/officeDocument/2006/relationships/image" Target="../media/image40.png"/><Relationship Id="rId19" Type="http://schemas.microsoft.com/office/2007/relationships/hdphoto" Target="../media/hdphoto2.wdp"/><Relationship Id="rId31" Type="http://schemas.openxmlformats.org/officeDocument/2006/relationships/image" Target="../media/image58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9.png"/><Relationship Id="rId14" Type="http://schemas.openxmlformats.org/officeDocument/2006/relationships/image" Target="../media/image44.png"/><Relationship Id="rId22" Type="http://schemas.openxmlformats.org/officeDocument/2006/relationships/image" Target="../media/image50.png"/><Relationship Id="rId27" Type="http://schemas.openxmlformats.org/officeDocument/2006/relationships/image" Target="../media/image54.png"/><Relationship Id="rId30" Type="http://schemas.openxmlformats.org/officeDocument/2006/relationships/image" Target="../media/image5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emf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tiff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4CEC2C-97A6-3341-9964-005C5E249329}"/>
              </a:ext>
            </a:extLst>
          </p:cNvPr>
          <p:cNvSpPr txBox="1"/>
          <p:nvPr/>
        </p:nvSpPr>
        <p:spPr>
          <a:xfrm>
            <a:off x="221673" y="1324684"/>
            <a:ext cx="8797636" cy="1297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450"/>
              </a:spcBef>
              <a:spcAft>
                <a:spcPts val="450"/>
              </a:spcAft>
            </a:pPr>
            <a:r>
              <a:rPr lang="en-US" sz="2800" b="1" kern="0" dirty="0">
                <a:solidFill>
                  <a:schemeClr val="bg1"/>
                </a:solidFill>
                <a:latin typeface="+mj-lt"/>
              </a:rPr>
              <a:t>Biospecimen and Data Sharing: </a:t>
            </a:r>
          </a:p>
          <a:p>
            <a:pPr algn="ctr">
              <a:spcBef>
                <a:spcPts val="450"/>
              </a:spcBef>
              <a:spcAft>
                <a:spcPts val="450"/>
              </a:spcAft>
            </a:pPr>
            <a:r>
              <a:rPr lang="en-US" sz="2000" b="1" kern="0" dirty="0">
                <a:solidFill>
                  <a:schemeClr val="bg1"/>
                </a:solidFill>
                <a:latin typeface="+mj-lt"/>
              </a:rPr>
              <a:t>NASA Institutional Scientific Collection at Ames Research Center (ISC-ARC), and the Ames Life Sciences Data Archive (ALSDA)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3E33BE-FB24-7B48-BC95-2D1298F1486A}"/>
              </a:ext>
            </a:extLst>
          </p:cNvPr>
          <p:cNvSpPr txBox="1"/>
          <p:nvPr/>
        </p:nvSpPr>
        <p:spPr>
          <a:xfrm>
            <a:off x="1064694" y="4362364"/>
            <a:ext cx="3921045" cy="7155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Ryan Scott, ALSDA Project Scientist</a:t>
            </a:r>
          </a:p>
          <a:p>
            <a:r>
              <a:rPr lang="en-US" sz="1350" dirty="0">
                <a:solidFill>
                  <a:schemeClr val="bg1"/>
                </a:solidFill>
              </a:rPr>
              <a:t>#ASGSR2020 – Enabling Technologies</a:t>
            </a:r>
          </a:p>
          <a:p>
            <a:r>
              <a:rPr lang="en-US" sz="1350" dirty="0">
                <a:solidFill>
                  <a:schemeClr val="bg1"/>
                </a:solidFill>
              </a:rPr>
              <a:t>November 5-6, 2020 – ryan.t.scott@nasa.gov</a:t>
            </a:r>
          </a:p>
        </p:txBody>
      </p:sp>
      <p:pic>
        <p:nvPicPr>
          <p:cNvPr id="14" name="Picture 13" descr="A close up of a beach&#10;&#10;Description automatically generated">
            <a:extLst>
              <a:ext uri="{FF2B5EF4-FFF2-40B4-BE49-F238E27FC236}">
                <a16:creationId xmlns:a16="http://schemas.microsoft.com/office/drawing/2014/main" id="{31AF3E95-C6EA-254C-86D4-705693F65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7406013" y="7302"/>
            <a:ext cx="1737987" cy="1303490"/>
          </a:xfrm>
          <a:prstGeom prst="rect">
            <a:avLst/>
          </a:prstGeom>
        </p:spPr>
      </p:pic>
      <p:pic>
        <p:nvPicPr>
          <p:cNvPr id="16" name="Picture 15" descr="ISSlowres.jpg">
            <a:extLst>
              <a:ext uri="{FF2B5EF4-FFF2-40B4-BE49-F238E27FC236}">
                <a16:creationId xmlns:a16="http://schemas.microsoft.com/office/drawing/2014/main" id="{5BFA72C7-DD39-0F46-B5F6-5DF9E40B721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060" y="2898896"/>
            <a:ext cx="575397" cy="431548"/>
          </a:xfrm>
          <a:prstGeom prst="rect">
            <a:avLst/>
          </a:prstGeom>
        </p:spPr>
      </p:pic>
      <p:pic>
        <p:nvPicPr>
          <p:cNvPr id="17" name="Picture 16" descr="407902main_landing2_full.jpg">
            <a:extLst>
              <a:ext uri="{FF2B5EF4-FFF2-40B4-BE49-F238E27FC236}">
                <a16:creationId xmlns:a16="http://schemas.microsoft.com/office/drawing/2014/main" id="{AA69EAF5-9CB7-E242-BA81-76579661E56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44" y="2962390"/>
            <a:ext cx="549624" cy="368477"/>
          </a:xfrm>
          <a:prstGeom prst="rect">
            <a:avLst/>
          </a:prstGeom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48A3C680-BEA0-F848-9298-ADC777E4E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9189" y="3668334"/>
            <a:ext cx="556469" cy="545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D614ED-416A-354B-A0AD-D3954E188B4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142" y="2938689"/>
            <a:ext cx="552901" cy="50926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0CAD1F3-8D7C-464E-83DF-DCACE859F5F1}"/>
              </a:ext>
            </a:extLst>
          </p:cNvPr>
          <p:cNvSpPr txBox="1"/>
          <p:nvPr/>
        </p:nvSpPr>
        <p:spPr>
          <a:xfrm>
            <a:off x="418346" y="4244322"/>
            <a:ext cx="1013334" cy="92333"/>
          </a:xfrm>
          <a:prstGeom prst="rect">
            <a:avLst/>
          </a:prstGeom>
          <a:solidFill>
            <a:srgbClr val="FFC000">
              <a:alpha val="90000"/>
            </a:srgbClr>
          </a:solidFill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00" b="1"/>
              <a:t>Data and Biospecimens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435B20-9935-EA4D-A959-A430E21541CA}"/>
              </a:ext>
            </a:extLst>
          </p:cNvPr>
          <p:cNvSpPr txBox="1"/>
          <p:nvPr/>
        </p:nvSpPr>
        <p:spPr>
          <a:xfrm>
            <a:off x="390494" y="3354019"/>
            <a:ext cx="971830" cy="92333"/>
          </a:xfrm>
          <a:prstGeom prst="rect">
            <a:avLst/>
          </a:prstGeom>
          <a:solidFill>
            <a:srgbClr val="FFC000">
              <a:alpha val="90000"/>
            </a:srgbClr>
          </a:solidFill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00" b="1" dirty="0"/>
              <a:t>Missions and Experiments</a:t>
            </a:r>
            <a:endParaRPr lang="en-US" sz="6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E23F8D7-78B3-2B4C-9908-D60417A1B79D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</a:blip>
          <a:srcRect/>
          <a:stretch/>
        </p:blipFill>
        <p:spPr>
          <a:xfrm>
            <a:off x="434306" y="3781996"/>
            <a:ext cx="398351" cy="43154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9439ED0-ACA9-A445-BD89-6A1857D5F069}"/>
              </a:ext>
            </a:extLst>
          </p:cNvPr>
          <p:cNvSpPr txBox="1"/>
          <p:nvPr/>
        </p:nvSpPr>
        <p:spPr>
          <a:xfrm>
            <a:off x="4266264" y="3457194"/>
            <a:ext cx="1101577" cy="92333"/>
          </a:xfrm>
          <a:prstGeom prst="rect">
            <a:avLst/>
          </a:prstGeom>
          <a:solidFill>
            <a:srgbClr val="FFC000">
              <a:alpha val="90000"/>
            </a:srgbClr>
          </a:solidFill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00" b="1" dirty="0"/>
              <a:t>Researchers, Publications</a:t>
            </a:r>
            <a:endParaRPr lang="en-US" sz="600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E20F373-B2EA-914E-965F-4FAD994405EA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817054" y="2931568"/>
            <a:ext cx="530390" cy="51279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A19C47A-2490-7445-B1D1-E1DDA3AD933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/>
          </a:blip>
          <a:srcRect l="5008" t="4530" b="3858"/>
          <a:stretch/>
        </p:blipFill>
        <p:spPr>
          <a:xfrm>
            <a:off x="4356844" y="3738957"/>
            <a:ext cx="448401" cy="426688"/>
          </a:xfrm>
          <a:prstGeom prst="rect">
            <a:avLst/>
          </a:prstGeom>
          <a:effectLst/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22D6184-A91E-5E47-A08D-943795E3101F}"/>
              </a:ext>
            </a:extLst>
          </p:cNvPr>
          <p:cNvSpPr txBox="1"/>
          <p:nvPr/>
        </p:nvSpPr>
        <p:spPr>
          <a:xfrm>
            <a:off x="4214430" y="4206431"/>
            <a:ext cx="1261833" cy="184666"/>
          </a:xfrm>
          <a:prstGeom prst="rect">
            <a:avLst/>
          </a:prstGeom>
          <a:solidFill>
            <a:srgbClr val="FFC000">
              <a:alpha val="90000"/>
            </a:srgbClr>
          </a:solidFill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00" b="1" dirty="0"/>
              <a:t>Data Submitters, Data Archive, Data Consumers</a:t>
            </a:r>
            <a:endParaRPr lang="en-US" sz="600" dirty="0"/>
          </a:p>
        </p:txBody>
      </p:sp>
      <p:pic>
        <p:nvPicPr>
          <p:cNvPr id="24" name="Picture 23" descr="A picture containing sitting, table, large, banana&#10;&#10;Description automatically generated">
            <a:extLst>
              <a:ext uri="{FF2B5EF4-FFF2-40B4-BE49-F238E27FC236}">
                <a16:creationId xmlns:a16="http://schemas.microsoft.com/office/drawing/2014/main" id="{B3E0073C-3775-144C-97F4-43A08D45CB7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76893" y="51465"/>
            <a:ext cx="1193652" cy="119365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E7B7666-94F7-0A46-B8C3-5E30B78180D5}"/>
              </a:ext>
            </a:extLst>
          </p:cNvPr>
          <p:cNvGrpSpPr/>
          <p:nvPr/>
        </p:nvGrpSpPr>
        <p:grpSpPr>
          <a:xfrm>
            <a:off x="2791951" y="65555"/>
            <a:ext cx="1917657" cy="1208944"/>
            <a:chOff x="2043371" y="68830"/>
            <a:chExt cx="1917657" cy="120894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2635792-D54F-E14C-BAE5-68AE38DA84A4}"/>
                </a:ext>
              </a:extLst>
            </p:cNvPr>
            <p:cNvGrpSpPr/>
            <p:nvPr/>
          </p:nvGrpSpPr>
          <p:grpSpPr>
            <a:xfrm>
              <a:off x="2043371" y="68830"/>
              <a:ext cx="1637848" cy="1098905"/>
              <a:chOff x="105878" y="946491"/>
              <a:chExt cx="5399773" cy="3030703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EA4960BF-BE93-C448-90E7-9EADF9BB09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5878" y="946491"/>
                <a:ext cx="5399773" cy="3030703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5C11944-94C5-944D-BC33-77ABE4463020}"/>
                  </a:ext>
                </a:extLst>
              </p:cNvPr>
              <p:cNvSpPr/>
              <p:nvPr/>
            </p:nvSpPr>
            <p:spPr>
              <a:xfrm>
                <a:off x="3545569" y="1170964"/>
                <a:ext cx="1180435" cy="1007806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endParaRPr lang="en-US" sz="1350" dirty="0">
                  <a:latin typeface="Arial"/>
                  <a:cs typeface="Arial"/>
                </a:endParaRPr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BC62B40-DC00-D84B-842E-6BF4F90F6879}"/>
                </a:ext>
              </a:extLst>
            </p:cNvPr>
            <p:cNvSpPr/>
            <p:nvPr/>
          </p:nvSpPr>
          <p:spPr>
            <a:xfrm rot="21277244">
              <a:off x="2423633" y="631383"/>
              <a:ext cx="358047" cy="365421"/>
            </a:xfrm>
            <a:prstGeom prst="rect">
              <a:avLst/>
            </a:prstGeom>
            <a:solidFill>
              <a:srgbClr val="0D0D12"/>
            </a:solidFill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endParaRPr lang="en-US" sz="1350" dirty="0">
                <a:latin typeface="Arial"/>
                <a:cs typeface="Arial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A54F183-7959-B24C-B8AC-FF53E4C11A94}"/>
                </a:ext>
              </a:extLst>
            </p:cNvPr>
            <p:cNvSpPr/>
            <p:nvPr/>
          </p:nvSpPr>
          <p:spPr>
            <a:xfrm rot="18856123">
              <a:off x="3537761" y="523745"/>
              <a:ext cx="389999" cy="45653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C561A52-50F6-A244-887B-0EA11DE018B6}"/>
                </a:ext>
              </a:extLst>
            </p:cNvPr>
            <p:cNvSpPr/>
            <p:nvPr/>
          </p:nvSpPr>
          <p:spPr>
            <a:xfrm rot="18960036">
              <a:off x="3351463" y="152132"/>
              <a:ext cx="566301" cy="45653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8FE5F74-6D6C-604D-B2D7-EE9656760532}"/>
                </a:ext>
              </a:extLst>
            </p:cNvPr>
            <p:cNvSpPr/>
            <p:nvPr/>
          </p:nvSpPr>
          <p:spPr>
            <a:xfrm rot="21277244">
              <a:off x="2713221" y="912353"/>
              <a:ext cx="358047" cy="365421"/>
            </a:xfrm>
            <a:prstGeom prst="rect">
              <a:avLst/>
            </a:prstGeom>
            <a:solidFill>
              <a:srgbClr val="0D0D12"/>
            </a:solidFill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endParaRPr lang="en-US" sz="1350" dirty="0">
                <a:latin typeface="Arial"/>
                <a:cs typeface="Arial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54BD5F38-22D5-6B40-8841-327880B2B00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45384"/>
          <a:stretch/>
        </p:blipFill>
        <p:spPr>
          <a:xfrm rot="10800000">
            <a:off x="-6687" y="0"/>
            <a:ext cx="1947863" cy="133744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6FED8AF-FAB8-3B49-A41D-B15F1F47E0B3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8529" y="822989"/>
            <a:ext cx="716825" cy="451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4F83FA-87D7-F440-99BA-A2C9B20C6FF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277167" y="16230"/>
            <a:ext cx="836523" cy="836523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99FB23F4-DCEF-6E4B-8B1A-1DB4C9AEEF01}"/>
              </a:ext>
            </a:extLst>
          </p:cNvPr>
          <p:cNvGrpSpPr/>
          <p:nvPr/>
        </p:nvGrpSpPr>
        <p:grpSpPr>
          <a:xfrm>
            <a:off x="1601212" y="3161670"/>
            <a:ext cx="2524330" cy="977607"/>
            <a:chOff x="4170144" y="2800350"/>
            <a:chExt cx="4449984" cy="1541161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150810A-DE5C-854F-B1D3-A7CD53CE1F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alphaModFix amt="97000"/>
            </a:blip>
            <a:srcRect t="19089" b="19066"/>
            <a:stretch/>
          </p:blipFill>
          <p:spPr>
            <a:xfrm>
              <a:off x="4170144" y="2800350"/>
              <a:ext cx="4449984" cy="1541161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CAACBC8-7639-3E44-91C4-C97174CC3181}"/>
                </a:ext>
              </a:extLst>
            </p:cNvPr>
            <p:cNvSpPr txBox="1"/>
            <p:nvPr/>
          </p:nvSpPr>
          <p:spPr>
            <a:xfrm>
              <a:off x="5863612" y="3283604"/>
              <a:ext cx="1063046" cy="436679"/>
            </a:xfrm>
            <a:prstGeom prst="rect">
              <a:avLst/>
            </a:prstGeom>
            <a:solidFill>
              <a:srgbClr val="F5F5F5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schemeClr val="tx1">
                      <a:alpha val="81000"/>
                    </a:schemeClr>
                  </a:solidFill>
                  <a:cs typeface="Arial"/>
                </a:rPr>
                <a:t>ISC-ARC  &amp; ALSDA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808B238D-E13C-A542-998F-33EAB1A38EAE}"/>
              </a:ext>
            </a:extLst>
          </p:cNvPr>
          <p:cNvPicPr>
            <a:picLocks noChangeAspect="1"/>
          </p:cNvPicPr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4777938" y="3760459"/>
            <a:ext cx="562107" cy="40518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53868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D2E472-742D-454B-813D-D9698C2A3F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641"/>
          <a:stretch/>
        </p:blipFill>
        <p:spPr>
          <a:xfrm>
            <a:off x="365552" y="2197587"/>
            <a:ext cx="3386732" cy="156878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852C42D-3D72-AC47-A581-F66DA52B8619}"/>
              </a:ext>
            </a:extLst>
          </p:cNvPr>
          <p:cNvSpPr txBox="1">
            <a:spLocks/>
          </p:cNvSpPr>
          <p:nvPr/>
        </p:nvSpPr>
        <p:spPr>
          <a:xfrm>
            <a:off x="833081" y="55573"/>
            <a:ext cx="7630344" cy="4572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Helvetica" pitchFamily="-112" charset="0"/>
                <a:ea typeface="MS PGothic" pitchFamily="34" charset="-128"/>
                <a:cs typeface="ＭＳ Ｐゴシック" pitchFamily="-112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Helvetica" pitchFamily="-112" charset="0"/>
                <a:ea typeface="MS PGothic" pitchFamily="34" charset="-128"/>
                <a:cs typeface="ＭＳ Ｐゴシック" pitchFamily="-112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Helvetica" pitchFamily="-112" charset="0"/>
                <a:ea typeface="MS PGothic" pitchFamily="34" charset="-128"/>
                <a:cs typeface="ＭＳ Ｐゴシック" pitchFamily="-112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Helvetica" pitchFamily="-112" charset="0"/>
                <a:ea typeface="MS PGothic" pitchFamily="34" charset="-128"/>
                <a:cs typeface="ＭＳ Ｐゴシック" pitchFamily="-11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r>
              <a:rPr lang="en-US" sz="2800" kern="0" dirty="0"/>
              <a:t>Acknowledgements: A TEAM EFFORT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4E3AC3C-42B8-2742-B422-A1D4471E553E}"/>
              </a:ext>
            </a:extLst>
          </p:cNvPr>
          <p:cNvSpPr/>
          <p:nvPr/>
        </p:nvSpPr>
        <p:spPr>
          <a:xfrm>
            <a:off x="0" y="0"/>
            <a:ext cx="1012511" cy="62993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6FA31AC-2434-EB43-A9B0-C7EEA3C2C6FA}"/>
              </a:ext>
            </a:extLst>
          </p:cNvPr>
          <p:cNvSpPr/>
          <p:nvPr/>
        </p:nvSpPr>
        <p:spPr>
          <a:xfrm>
            <a:off x="0" y="0"/>
            <a:ext cx="1012511" cy="62993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9D661802-2B44-E24B-A8DF-F9480E307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790" y="-6039"/>
            <a:ext cx="614290" cy="628966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F664C9D2-3A61-D54B-AC96-3393BDDE7D23}"/>
              </a:ext>
            </a:extLst>
          </p:cNvPr>
          <p:cNvSpPr/>
          <p:nvPr/>
        </p:nvSpPr>
        <p:spPr>
          <a:xfrm>
            <a:off x="8314841" y="0"/>
            <a:ext cx="829159" cy="62993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28" name="Picture 27" descr="Logo, icon&#10;&#10;Description automatically generated">
            <a:extLst>
              <a:ext uri="{FF2B5EF4-FFF2-40B4-BE49-F238E27FC236}">
                <a16:creationId xmlns:a16="http://schemas.microsoft.com/office/drawing/2014/main" id="{E876C19B-65BA-6A46-AED0-BE7DFED096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3425" y="18225"/>
            <a:ext cx="668316" cy="55805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9172841-E557-3349-937E-FD5BE3D429AE}"/>
              </a:ext>
            </a:extLst>
          </p:cNvPr>
          <p:cNvSpPr/>
          <p:nvPr/>
        </p:nvSpPr>
        <p:spPr>
          <a:xfrm>
            <a:off x="0" y="679170"/>
            <a:ext cx="4052888" cy="1546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dirty="0">
                <a:solidFill>
                  <a:srgbClr val="FFFF00"/>
                </a:solidFill>
              </a:rPr>
              <a:t>Thanks to ARC LSDA</a:t>
            </a:r>
            <a:r>
              <a:rPr lang="en-US" sz="1050" dirty="0">
                <a:solidFill>
                  <a:schemeClr val="bg1"/>
                </a:solidFill>
              </a:rPr>
              <a:t>: Alison French, Danielle Lopez, Elizabeth Keller, Alan Wood, April Gage, William Mcdermott, Sandeep Shetye, Martha Del Alto</a:t>
            </a:r>
          </a:p>
          <a:p>
            <a:r>
              <a:rPr lang="en-US" sz="1050" b="1" dirty="0">
                <a:solidFill>
                  <a:srgbClr val="FFFF00"/>
                </a:solidFill>
              </a:rPr>
              <a:t>Thanks to ARC SB BSP</a:t>
            </a:r>
            <a:r>
              <a:rPr lang="en-US" sz="1050" dirty="0">
                <a:solidFill>
                  <a:schemeClr val="bg1"/>
                </a:solidFill>
              </a:rPr>
              <a:t>: Rebecca Klotz, America Reyes </a:t>
            </a:r>
          </a:p>
          <a:p>
            <a:r>
              <a:rPr lang="en-US" sz="1050" b="1" dirty="0">
                <a:solidFill>
                  <a:srgbClr val="FFFF00"/>
                </a:solidFill>
              </a:rPr>
              <a:t>Thanks</a:t>
            </a:r>
            <a:r>
              <a:rPr lang="en-US" sz="1050" dirty="0">
                <a:solidFill>
                  <a:schemeClr val="bg1"/>
                </a:solidFill>
              </a:rPr>
              <a:t> to Diedre Thomas, Jessica </a:t>
            </a:r>
            <a:r>
              <a:rPr lang="en-US" sz="1050" dirty="0" err="1">
                <a:solidFill>
                  <a:schemeClr val="bg1"/>
                </a:solidFill>
              </a:rPr>
              <a:t>Keune</a:t>
            </a:r>
            <a:r>
              <a:rPr lang="en-US" sz="1050" dirty="0">
                <a:solidFill>
                  <a:schemeClr val="bg1"/>
                </a:solidFill>
              </a:rPr>
              <a:t>, Mary Van </a:t>
            </a:r>
            <a:r>
              <a:rPr lang="en-US" sz="1050" dirty="0" err="1">
                <a:solidFill>
                  <a:schemeClr val="bg1"/>
                </a:solidFill>
              </a:rPr>
              <a:t>Baalen</a:t>
            </a:r>
            <a:r>
              <a:rPr lang="en-US" sz="1050" dirty="0">
                <a:solidFill>
                  <a:schemeClr val="bg1"/>
                </a:solidFill>
              </a:rPr>
              <a:t>, Macresia </a:t>
            </a:r>
            <a:r>
              <a:rPr lang="en-US" sz="1050" dirty="0" err="1">
                <a:solidFill>
                  <a:schemeClr val="bg1"/>
                </a:solidFill>
              </a:rPr>
              <a:t>Alibaruho</a:t>
            </a:r>
            <a:r>
              <a:rPr lang="en-US" sz="1050" dirty="0">
                <a:solidFill>
                  <a:schemeClr val="bg1"/>
                </a:solidFill>
              </a:rPr>
              <a:t> (JSC), Deepak Kulkarni, Richard Mains, Sam </a:t>
            </a:r>
            <a:r>
              <a:rPr lang="en-US" sz="1050" dirty="0" err="1">
                <a:solidFill>
                  <a:schemeClr val="bg1"/>
                </a:solidFill>
              </a:rPr>
              <a:t>Gebre</a:t>
            </a:r>
            <a:r>
              <a:rPr lang="en-US" sz="1050" dirty="0">
                <a:solidFill>
                  <a:schemeClr val="bg1"/>
                </a:solidFill>
              </a:rPr>
              <a:t>, Sylvain </a:t>
            </a:r>
            <a:r>
              <a:rPr lang="en-US" sz="1050" dirty="0" err="1">
                <a:solidFill>
                  <a:schemeClr val="bg1"/>
                </a:solidFill>
              </a:rPr>
              <a:t>Costes</a:t>
            </a:r>
            <a:r>
              <a:rPr lang="en-US" sz="1050" dirty="0">
                <a:solidFill>
                  <a:schemeClr val="bg1"/>
                </a:solidFill>
              </a:rPr>
              <a:t>, Afshin Beheshti (ARC), Human Research Program, Laura Lewis, Chris </a:t>
            </a:r>
            <a:r>
              <a:rPr lang="en-US" sz="1050" dirty="0" err="1">
                <a:solidFill>
                  <a:schemeClr val="bg1"/>
                </a:solidFill>
              </a:rPr>
              <a:t>Maese</a:t>
            </a:r>
            <a:r>
              <a:rPr lang="en-US" sz="1050" dirty="0">
                <a:solidFill>
                  <a:schemeClr val="bg1"/>
                </a:solidFill>
              </a:rPr>
              <a:t>, Space Biology Program, Rob Vik, Diana Ly, Parag </a:t>
            </a:r>
            <a:r>
              <a:rPr lang="en-US" sz="1050" dirty="0" err="1">
                <a:solidFill>
                  <a:schemeClr val="bg1"/>
                </a:solidFill>
              </a:rPr>
              <a:t>Vaishampayan</a:t>
            </a:r>
            <a:r>
              <a:rPr lang="en-US" sz="1050" dirty="0">
                <a:solidFill>
                  <a:schemeClr val="bg1"/>
                </a:solidFill>
              </a:rPr>
              <a:t>, ARC GeneLab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DFDCFB-F333-0E4D-A9C1-77EC44F4A1AE}"/>
              </a:ext>
            </a:extLst>
          </p:cNvPr>
          <p:cNvSpPr/>
          <p:nvPr/>
        </p:nvSpPr>
        <p:spPr>
          <a:xfrm>
            <a:off x="55349" y="3883258"/>
            <a:ext cx="5829213" cy="461665"/>
          </a:xfrm>
          <a:prstGeom prst="rect">
            <a:avLst/>
          </a:prstGeom>
          <a:solidFill>
            <a:srgbClr val="00FA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Biospecimens: https://www.nasa.gov/ames/research/space-biosciences/isc-bsp</a:t>
            </a:r>
          </a:p>
          <a:p>
            <a:pPr algn="ctr"/>
            <a:r>
              <a:rPr lang="en-US" sz="1200" dirty="0"/>
              <a:t>Data: https://www.nasa.gov/ames/research/space-biosciences/alsda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54F7EA9-FE46-C542-B850-7CDB77BABA5A}"/>
              </a:ext>
            </a:extLst>
          </p:cNvPr>
          <p:cNvSpPr/>
          <p:nvPr/>
        </p:nvSpPr>
        <p:spPr>
          <a:xfrm>
            <a:off x="328612" y="4375962"/>
            <a:ext cx="44081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 algn="ctr"/>
            <a:r>
              <a:rPr lang="en-US" b="1" dirty="0">
                <a:solidFill>
                  <a:srgbClr val="FFFF00"/>
                </a:solidFill>
              </a:rPr>
              <a:t>LSDA Portal: https://</a:t>
            </a:r>
            <a:r>
              <a:rPr lang="en-US" b="1" dirty="0" err="1">
                <a:solidFill>
                  <a:srgbClr val="FFFF00"/>
                </a:solidFill>
              </a:rPr>
              <a:t>lsda.jsc.nasa.gov</a:t>
            </a:r>
            <a:r>
              <a:rPr lang="en-US" b="1" dirty="0">
                <a:solidFill>
                  <a:srgbClr val="FFFF00"/>
                </a:solidFill>
              </a:rPr>
              <a:t>/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0263B82-1A4C-2248-AD8F-C67C902122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685" y="770519"/>
            <a:ext cx="1627385" cy="1627385"/>
          </a:xfrm>
          <a:prstGeom prst="rect">
            <a:avLst/>
          </a:prstGeom>
        </p:spPr>
      </p:pic>
      <p:pic>
        <p:nvPicPr>
          <p:cNvPr id="14" name="Picture 13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326FE073-811C-E74D-979D-5D76BED0BDB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523" t="12629" r="33695" b="7463"/>
          <a:stretch/>
        </p:blipFill>
        <p:spPr>
          <a:xfrm>
            <a:off x="3950354" y="664272"/>
            <a:ext cx="2516261" cy="29182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8D925CC-3731-7046-9556-024B26B8889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5" r="5633"/>
          <a:stretch/>
        </p:blipFill>
        <p:spPr>
          <a:xfrm>
            <a:off x="7468158" y="2439990"/>
            <a:ext cx="1647824" cy="6842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1C4900B-954A-DE4C-B753-DAACDC9A850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585"/>
          <a:stretch/>
        </p:blipFill>
        <p:spPr>
          <a:xfrm>
            <a:off x="8292070" y="1734736"/>
            <a:ext cx="806388" cy="684211"/>
          </a:xfrm>
          <a:prstGeom prst="rect">
            <a:avLst/>
          </a:prstGeom>
        </p:spPr>
      </p:pic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8BB43B46-9FDC-A243-AF9F-B7A6F33A72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5349" y="4807371"/>
            <a:ext cx="5073646" cy="280556"/>
          </a:xfrm>
        </p:spPr>
        <p:txBody>
          <a:bodyPr/>
          <a:lstStyle/>
          <a:p>
            <a:pPr algn="l"/>
            <a:r>
              <a:rPr lang="en-US" dirty="0"/>
              <a:t>Nov 5-6, 2020             ISC-ARC &amp; ASLDA Talk; arc-dl-alsda@mail.nasa.gov          #ASGSR2020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4612B8D-76F0-CA47-8B8B-1E38FC3EE656}"/>
              </a:ext>
            </a:extLst>
          </p:cNvPr>
          <p:cNvSpPr/>
          <p:nvPr/>
        </p:nvSpPr>
        <p:spPr>
          <a:xfrm>
            <a:off x="2890923" y="3740175"/>
            <a:ext cx="817853" cy="169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" dirty="0">
                <a:solidFill>
                  <a:schemeClr val="bg1"/>
                </a:solidFill>
                <a:latin typeface="Arial"/>
                <a:cs typeface="Arial"/>
              </a:rPr>
              <a:t>(ICON/SEArch+ 2020)</a:t>
            </a:r>
          </a:p>
        </p:txBody>
      </p:sp>
    </p:spTree>
    <p:extLst>
      <p:ext uri="{BB962C8B-B14F-4D97-AF65-F5344CB8AC3E}">
        <p14:creationId xmlns:p14="http://schemas.microsoft.com/office/powerpoint/2010/main" val="4019136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rry image of a night sky&#10;&#10;Description automatically generated">
            <a:extLst>
              <a:ext uri="{FF2B5EF4-FFF2-40B4-BE49-F238E27FC236}">
                <a16:creationId xmlns:a16="http://schemas.microsoft.com/office/drawing/2014/main" id="{C39983E0-E0E7-2849-939A-E74332C4D5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67"/>
          <a:stretch/>
        </p:blipFill>
        <p:spPr>
          <a:xfrm>
            <a:off x="537667" y="82825"/>
            <a:ext cx="3396009" cy="48230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C04B79-1B67-024C-885E-4004F7B25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7854" y="82825"/>
            <a:ext cx="3776545" cy="2321747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839E70C-AA51-2F4B-9E16-6EFA0CB2C440}"/>
              </a:ext>
            </a:extLst>
          </p:cNvPr>
          <p:cNvSpPr txBox="1">
            <a:spLocks/>
          </p:cNvSpPr>
          <p:nvPr/>
        </p:nvSpPr>
        <p:spPr>
          <a:xfrm>
            <a:off x="4052138" y="2666689"/>
            <a:ext cx="4989746" cy="104948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050" b="1" dirty="0">
                <a:solidFill>
                  <a:srgbClr val="FFFF00"/>
                </a:solidFill>
                <a:latin typeface="+mj-lt"/>
                <a:ea typeface="Helvetica" charset="0"/>
                <a:cs typeface="Arial" panose="020B0604020202020204" pitchFamily="34" charset="0"/>
              </a:rPr>
              <a:t>Central Parsec, Milky Way Galaxy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050" dirty="0">
                <a:solidFill>
                  <a:schemeClr val="bg1"/>
                </a:solidFill>
                <a:ea typeface="Helvetica" charset="0"/>
                <a:cs typeface="Arial" panose="020B0604020202020204" pitchFamily="34" charset="0"/>
              </a:rPr>
              <a:t>Ever ”Seen” a Black Hole? </a:t>
            </a:r>
            <a:r>
              <a:rPr lang="en-US" sz="105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See that star’s oval-shaped orbit?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954BD6-67BF-494A-BFFB-5437F86543CC}"/>
              </a:ext>
            </a:extLst>
          </p:cNvPr>
          <p:cNvSpPr/>
          <p:nvPr/>
        </p:nvSpPr>
        <p:spPr>
          <a:xfrm>
            <a:off x="7082217" y="3022154"/>
            <a:ext cx="2061783" cy="169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" dirty="0">
                <a:solidFill>
                  <a:schemeClr val="bg1"/>
                </a:solidFill>
                <a:latin typeface="Arial"/>
                <a:cs typeface="Arial"/>
              </a:rPr>
              <a:t>(</a:t>
            </a:r>
            <a:r>
              <a:rPr lang="en-US" sz="500" dirty="0" err="1">
                <a:solidFill>
                  <a:schemeClr val="bg1"/>
                </a:solidFill>
                <a:latin typeface="Arial"/>
                <a:cs typeface="Arial"/>
              </a:rPr>
              <a:t>Ghez</a:t>
            </a:r>
            <a:r>
              <a:rPr lang="en-US" sz="500" dirty="0">
                <a:solidFill>
                  <a:schemeClr val="bg1"/>
                </a:solidFill>
                <a:latin typeface="Arial"/>
                <a:cs typeface="Arial"/>
              </a:rPr>
              <a:t> et al., 2016; W.M. Keck Telescopes, UCLA Galactic Center)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659567-41D8-574A-8DF2-994D1878DB6E}"/>
              </a:ext>
            </a:extLst>
          </p:cNvPr>
          <p:cNvSpPr/>
          <p:nvPr/>
        </p:nvSpPr>
        <p:spPr>
          <a:xfrm>
            <a:off x="706622" y="4962571"/>
            <a:ext cx="2574744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75" dirty="0">
                <a:solidFill>
                  <a:schemeClr val="bg1"/>
                </a:solidFill>
                <a:latin typeface="Arial"/>
                <a:cs typeface="Arial"/>
              </a:rPr>
              <a:t>(</a:t>
            </a:r>
            <a:r>
              <a:rPr lang="en-US" sz="675" dirty="0" err="1">
                <a:solidFill>
                  <a:schemeClr val="bg1"/>
                </a:solidFill>
                <a:latin typeface="Arial"/>
                <a:cs typeface="Arial"/>
              </a:rPr>
              <a:t>KeithM</a:t>
            </a:r>
            <a:r>
              <a:rPr lang="en-US" sz="675" dirty="0">
                <a:solidFill>
                  <a:schemeClr val="bg1"/>
                </a:solidFill>
                <a:latin typeface="Arial"/>
                <a:cs typeface="Arial"/>
              </a:rPr>
              <a:t> Photos; Lewes, DE; Cygnus NG Launch 10.02.2020)</a:t>
            </a:r>
          </a:p>
        </p:txBody>
      </p:sp>
    </p:spTree>
    <p:extLst>
      <p:ext uri="{BB962C8B-B14F-4D97-AF65-F5344CB8AC3E}">
        <p14:creationId xmlns:p14="http://schemas.microsoft.com/office/powerpoint/2010/main" val="14123287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C8CFC7-114E-E14B-B6C6-95FD54945CC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5349" y="4807371"/>
            <a:ext cx="5073646" cy="280556"/>
          </a:xfrm>
        </p:spPr>
        <p:txBody>
          <a:bodyPr/>
          <a:lstStyle/>
          <a:p>
            <a:pPr algn="l"/>
            <a:r>
              <a:rPr lang="en-US" dirty="0"/>
              <a:t>Nov 5-6, 2020             ISC-ARC &amp; ASLDA Talk; arc-dl-alsda@mail.nasa.gov          #ASGSR2020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852C42D-3D72-AC47-A581-F66DA52B8619}"/>
              </a:ext>
            </a:extLst>
          </p:cNvPr>
          <p:cNvSpPr txBox="1">
            <a:spLocks/>
          </p:cNvSpPr>
          <p:nvPr/>
        </p:nvSpPr>
        <p:spPr>
          <a:xfrm>
            <a:off x="833080" y="119080"/>
            <a:ext cx="7618085" cy="4572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Helvetica" pitchFamily="-112" charset="0"/>
                <a:ea typeface="MS PGothic" pitchFamily="34" charset="-128"/>
                <a:cs typeface="ＭＳ Ｐゴシック" pitchFamily="-112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Helvetica" pitchFamily="-112" charset="0"/>
                <a:ea typeface="MS PGothic" pitchFamily="34" charset="-128"/>
                <a:cs typeface="ＭＳ Ｐゴシック" pitchFamily="-112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Helvetica" pitchFamily="-112" charset="0"/>
                <a:ea typeface="MS PGothic" pitchFamily="34" charset="-128"/>
                <a:cs typeface="ＭＳ Ｐゴシック" pitchFamily="-112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Helvetica" pitchFamily="-112" charset="0"/>
                <a:ea typeface="MS PGothic" pitchFamily="34" charset="-128"/>
                <a:cs typeface="ＭＳ Ｐゴシック" pitchFamily="-11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defTabSz="685800"/>
            <a:r>
              <a:rPr lang="en-US" kern="0" dirty="0"/>
              <a:t>Information Flow from the Space Environment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4E3AC3C-42B8-2742-B422-A1D4471E553E}"/>
              </a:ext>
            </a:extLst>
          </p:cNvPr>
          <p:cNvSpPr/>
          <p:nvPr/>
        </p:nvSpPr>
        <p:spPr>
          <a:xfrm>
            <a:off x="0" y="0"/>
            <a:ext cx="1012511" cy="62993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6FA31AC-2434-EB43-A9B0-C7EEA3C2C6FA}"/>
              </a:ext>
            </a:extLst>
          </p:cNvPr>
          <p:cNvSpPr/>
          <p:nvPr/>
        </p:nvSpPr>
        <p:spPr>
          <a:xfrm>
            <a:off x="0" y="0"/>
            <a:ext cx="1012511" cy="62993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9D661802-2B44-E24B-A8DF-F9480E3074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790" y="-6039"/>
            <a:ext cx="614290" cy="628966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F664C9D2-3A61-D54B-AC96-3393BDDE7D23}"/>
              </a:ext>
            </a:extLst>
          </p:cNvPr>
          <p:cNvSpPr/>
          <p:nvPr/>
        </p:nvSpPr>
        <p:spPr>
          <a:xfrm>
            <a:off x="8314841" y="0"/>
            <a:ext cx="829159" cy="629933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28" name="Picture 27" descr="Logo, icon&#10;&#10;Description automatically generated">
            <a:extLst>
              <a:ext uri="{FF2B5EF4-FFF2-40B4-BE49-F238E27FC236}">
                <a16:creationId xmlns:a16="http://schemas.microsoft.com/office/drawing/2014/main" id="{E876C19B-65BA-6A46-AED0-BE7DFED096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3425" y="18225"/>
            <a:ext cx="668316" cy="558055"/>
          </a:xfrm>
          <a:prstGeom prst="rect">
            <a:avLst/>
          </a:prstGeom>
        </p:spPr>
      </p:pic>
      <p:pic>
        <p:nvPicPr>
          <p:cNvPr id="30" name="Picture 29" descr="Diagram, timeline&#10;&#10;Description automatically generated">
            <a:extLst>
              <a:ext uri="{FF2B5EF4-FFF2-40B4-BE49-F238E27FC236}">
                <a16:creationId xmlns:a16="http://schemas.microsoft.com/office/drawing/2014/main" id="{9D6099EA-BA06-7B42-9F95-EDCD566269F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12" b="65749"/>
          <a:stretch/>
        </p:blipFill>
        <p:spPr>
          <a:xfrm>
            <a:off x="55349" y="819149"/>
            <a:ext cx="2748342" cy="2081214"/>
          </a:xfrm>
          <a:prstGeom prst="rect">
            <a:avLst/>
          </a:prstGeom>
        </p:spPr>
      </p:pic>
      <p:pic>
        <p:nvPicPr>
          <p:cNvPr id="31" name="Picture 30" descr="Diagram, timeline&#10;&#10;Description automatically generated">
            <a:extLst>
              <a:ext uri="{FF2B5EF4-FFF2-40B4-BE49-F238E27FC236}">
                <a16:creationId xmlns:a16="http://schemas.microsoft.com/office/drawing/2014/main" id="{652867D0-0BDC-3A4C-974E-68BD828CB55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6852" b="926"/>
          <a:stretch/>
        </p:blipFill>
        <p:spPr>
          <a:xfrm>
            <a:off x="6383399" y="954673"/>
            <a:ext cx="2748342" cy="1776412"/>
          </a:xfrm>
          <a:prstGeom prst="rect">
            <a:avLst/>
          </a:prstGeom>
        </p:spPr>
      </p:pic>
      <p:pic>
        <p:nvPicPr>
          <p:cNvPr id="32" name="Picture 31" descr="Diagram, timeline&#10;&#10;Description automatically generated">
            <a:extLst>
              <a:ext uri="{FF2B5EF4-FFF2-40B4-BE49-F238E27FC236}">
                <a16:creationId xmlns:a16="http://schemas.microsoft.com/office/drawing/2014/main" id="{C9DE9799-0CD5-C349-A4AA-8407C80DAFC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0370" b="28889"/>
          <a:stretch/>
        </p:blipFill>
        <p:spPr>
          <a:xfrm>
            <a:off x="3219374" y="872837"/>
            <a:ext cx="2748342" cy="2027525"/>
          </a:xfrm>
          <a:prstGeom prst="rect">
            <a:avLst/>
          </a:prstGeom>
        </p:spPr>
      </p:pic>
      <p:sp>
        <p:nvSpPr>
          <p:cNvPr id="46" name="Right Arrow 45">
            <a:extLst>
              <a:ext uri="{FF2B5EF4-FFF2-40B4-BE49-F238E27FC236}">
                <a16:creationId xmlns:a16="http://schemas.microsoft.com/office/drawing/2014/main" id="{E462A910-65D8-194B-BA35-84647C8C9CB7}"/>
              </a:ext>
            </a:extLst>
          </p:cNvPr>
          <p:cNvSpPr/>
          <p:nvPr/>
        </p:nvSpPr>
        <p:spPr bwMode="auto">
          <a:xfrm>
            <a:off x="5942196" y="1471621"/>
            <a:ext cx="466725" cy="228600"/>
          </a:xfrm>
          <a:prstGeom prst="rightArrow">
            <a:avLst>
              <a:gd name="adj1" fmla="val 37500"/>
              <a:gd name="adj2" fmla="val 45833"/>
            </a:avLst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 Neue Black Condensed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7" name="Right Arrow 46">
            <a:extLst>
              <a:ext uri="{FF2B5EF4-FFF2-40B4-BE49-F238E27FC236}">
                <a16:creationId xmlns:a16="http://schemas.microsoft.com/office/drawing/2014/main" id="{480FFC93-24ED-4846-8A0E-6FB66BA0C023}"/>
              </a:ext>
            </a:extLst>
          </p:cNvPr>
          <p:cNvSpPr/>
          <p:nvPr/>
        </p:nvSpPr>
        <p:spPr bwMode="auto">
          <a:xfrm flipH="1">
            <a:off x="5942195" y="1751778"/>
            <a:ext cx="466724" cy="228600"/>
          </a:xfrm>
          <a:prstGeom prst="rightArrow">
            <a:avLst>
              <a:gd name="adj1" fmla="val 37500"/>
              <a:gd name="adj2" fmla="val 45833"/>
            </a:avLst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 Neue Black Condensed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8" name="Right Arrow 47">
            <a:extLst>
              <a:ext uri="{FF2B5EF4-FFF2-40B4-BE49-F238E27FC236}">
                <a16:creationId xmlns:a16="http://schemas.microsoft.com/office/drawing/2014/main" id="{3822E899-0C3B-3D48-8C26-D577A0DE783F}"/>
              </a:ext>
            </a:extLst>
          </p:cNvPr>
          <p:cNvSpPr/>
          <p:nvPr/>
        </p:nvSpPr>
        <p:spPr bwMode="auto">
          <a:xfrm>
            <a:off x="2792457" y="1471621"/>
            <a:ext cx="466725" cy="228600"/>
          </a:xfrm>
          <a:prstGeom prst="rightArrow">
            <a:avLst>
              <a:gd name="adj1" fmla="val 37500"/>
              <a:gd name="adj2" fmla="val 45833"/>
            </a:avLst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 Neue Black Condensed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9" name="Right Arrow 48">
            <a:extLst>
              <a:ext uri="{FF2B5EF4-FFF2-40B4-BE49-F238E27FC236}">
                <a16:creationId xmlns:a16="http://schemas.microsoft.com/office/drawing/2014/main" id="{8CB5FBFD-2E3B-484B-8EEE-AE514925D317}"/>
              </a:ext>
            </a:extLst>
          </p:cNvPr>
          <p:cNvSpPr/>
          <p:nvPr/>
        </p:nvSpPr>
        <p:spPr bwMode="auto">
          <a:xfrm flipH="1">
            <a:off x="2792456" y="1751778"/>
            <a:ext cx="466724" cy="228600"/>
          </a:xfrm>
          <a:prstGeom prst="rightArrow">
            <a:avLst>
              <a:gd name="adj1" fmla="val 37500"/>
              <a:gd name="adj2" fmla="val 45833"/>
            </a:avLst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 Neue Black Condensed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EC02E92-2724-DB45-8603-9C13C698FF76}"/>
              </a:ext>
            </a:extLst>
          </p:cNvPr>
          <p:cNvSpPr/>
          <p:nvPr/>
        </p:nvSpPr>
        <p:spPr>
          <a:xfrm>
            <a:off x="7765958" y="2731085"/>
            <a:ext cx="1394934" cy="169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" dirty="0">
                <a:solidFill>
                  <a:schemeClr val="bg1"/>
                </a:solidFill>
                <a:latin typeface="Arial"/>
                <a:cs typeface="Arial"/>
              </a:rPr>
              <a:t>(Submitted to Cell; Afshinekoo et al., 2020)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D5BA94A-37D9-9447-B269-A4915B61073F}"/>
              </a:ext>
            </a:extLst>
          </p:cNvPr>
          <p:cNvSpPr/>
          <p:nvPr/>
        </p:nvSpPr>
        <p:spPr>
          <a:xfrm>
            <a:off x="438150" y="3297956"/>
            <a:ext cx="4819650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dirty="0">
                <a:solidFill>
                  <a:srgbClr val="FFFF00"/>
                </a:solidFill>
                <a:latin typeface="+mj-lt"/>
              </a:rPr>
              <a:t>Iterative Learning and Development Process</a:t>
            </a:r>
          </a:p>
          <a:p>
            <a:pPr marL="215265" indent="-215265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bg1"/>
                </a:solidFill>
                <a:latin typeface="+mj-lt"/>
              </a:rPr>
              <a:t>Closed Looped Feedback of Evidence and Information Throughout Levels</a:t>
            </a:r>
          </a:p>
          <a:p>
            <a:pPr marL="215265" indent="-215265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bg1"/>
                </a:solidFill>
                <a:latin typeface="+mj-lt"/>
              </a:rPr>
              <a:t>New Experiments, New Designs, New Hardware, New Missions, More Monitoring, More Data, More Biospecimens</a:t>
            </a:r>
          </a:p>
          <a:p>
            <a:pPr marL="215265" indent="-215265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bg1"/>
                </a:solidFill>
                <a:latin typeface="+mj-lt"/>
              </a:rPr>
              <a:t>Use of Biospecimens and Data for new insights</a:t>
            </a:r>
          </a:p>
        </p:txBody>
      </p:sp>
    </p:spTree>
    <p:extLst>
      <p:ext uri="{BB962C8B-B14F-4D97-AF65-F5344CB8AC3E}">
        <p14:creationId xmlns:p14="http://schemas.microsoft.com/office/powerpoint/2010/main" val="1548782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852C42D-3D72-AC47-A581-F66DA52B8619}"/>
              </a:ext>
            </a:extLst>
          </p:cNvPr>
          <p:cNvSpPr txBox="1">
            <a:spLocks/>
          </p:cNvSpPr>
          <p:nvPr/>
        </p:nvSpPr>
        <p:spPr>
          <a:xfrm>
            <a:off x="833080" y="86366"/>
            <a:ext cx="7618086" cy="4572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Helvetica" pitchFamily="-112" charset="0"/>
                <a:ea typeface="MS PGothic" pitchFamily="34" charset="-128"/>
                <a:cs typeface="ＭＳ Ｐゴシック" pitchFamily="-112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Helvetica" pitchFamily="-112" charset="0"/>
                <a:ea typeface="MS PGothic" pitchFamily="34" charset="-128"/>
                <a:cs typeface="ＭＳ Ｐゴシック" pitchFamily="-112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Helvetica" pitchFamily="-112" charset="0"/>
                <a:ea typeface="MS PGothic" pitchFamily="34" charset="-128"/>
                <a:cs typeface="ＭＳ Ｐゴシック" pitchFamily="-112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Helvetica" pitchFamily="-112" charset="0"/>
                <a:ea typeface="MS PGothic" pitchFamily="34" charset="-128"/>
                <a:cs typeface="ＭＳ Ｐゴシック" pitchFamily="-11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defTabSz="685800"/>
            <a:r>
              <a:rPr lang="en-US" sz="2800" kern="0" dirty="0"/>
              <a:t>Features of Biology in Spaceflight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4E3AC3C-42B8-2742-B422-A1D4471E553E}"/>
              </a:ext>
            </a:extLst>
          </p:cNvPr>
          <p:cNvSpPr/>
          <p:nvPr/>
        </p:nvSpPr>
        <p:spPr>
          <a:xfrm>
            <a:off x="0" y="0"/>
            <a:ext cx="1012511" cy="62993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6FA31AC-2434-EB43-A9B0-C7EEA3C2C6FA}"/>
              </a:ext>
            </a:extLst>
          </p:cNvPr>
          <p:cNvSpPr/>
          <p:nvPr/>
        </p:nvSpPr>
        <p:spPr>
          <a:xfrm>
            <a:off x="0" y="0"/>
            <a:ext cx="1012511" cy="62993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9D661802-2B44-E24B-A8DF-F9480E3074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790" y="-6039"/>
            <a:ext cx="614290" cy="628966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F664C9D2-3A61-D54B-AC96-3393BDDE7D23}"/>
              </a:ext>
            </a:extLst>
          </p:cNvPr>
          <p:cNvSpPr/>
          <p:nvPr/>
        </p:nvSpPr>
        <p:spPr>
          <a:xfrm>
            <a:off x="8314841" y="0"/>
            <a:ext cx="829159" cy="629933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28" name="Picture 27" descr="Logo, icon&#10;&#10;Description automatically generated">
            <a:extLst>
              <a:ext uri="{FF2B5EF4-FFF2-40B4-BE49-F238E27FC236}">
                <a16:creationId xmlns:a16="http://schemas.microsoft.com/office/drawing/2014/main" id="{E876C19B-65BA-6A46-AED0-BE7DFED096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3425" y="18225"/>
            <a:ext cx="668316" cy="558055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AEC02E92-2724-DB45-8603-9C13C698FF76}"/>
              </a:ext>
            </a:extLst>
          </p:cNvPr>
          <p:cNvSpPr/>
          <p:nvPr/>
        </p:nvSpPr>
        <p:spPr>
          <a:xfrm>
            <a:off x="7693717" y="2857961"/>
            <a:ext cx="1394934" cy="169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" dirty="0">
                <a:solidFill>
                  <a:schemeClr val="bg1"/>
                </a:solidFill>
                <a:latin typeface="Arial"/>
                <a:cs typeface="Arial"/>
              </a:rPr>
              <a:t>(Submitted to Cell; Afshinekoo et al., 2020)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D5BA94A-37D9-9447-B269-A4915B61073F}"/>
              </a:ext>
            </a:extLst>
          </p:cNvPr>
          <p:cNvSpPr/>
          <p:nvPr/>
        </p:nvSpPr>
        <p:spPr>
          <a:xfrm>
            <a:off x="6098112" y="826636"/>
            <a:ext cx="256021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dirty="0">
                <a:solidFill>
                  <a:srgbClr val="FFFF00"/>
                </a:solidFill>
                <a:latin typeface="+mj-lt"/>
              </a:rPr>
              <a:t>Evidence Spanning Multiple Systems</a:t>
            </a:r>
          </a:p>
          <a:p>
            <a:pPr marL="215265" indent="-215265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bg1"/>
                </a:solidFill>
                <a:latin typeface="+mj-lt"/>
              </a:rPr>
              <a:t>DNA Damage</a:t>
            </a:r>
          </a:p>
          <a:p>
            <a:endParaRPr lang="en-US" sz="1050" dirty="0">
              <a:solidFill>
                <a:schemeClr val="bg1"/>
              </a:solidFill>
              <a:latin typeface="+mj-lt"/>
            </a:endParaRPr>
          </a:p>
          <a:p>
            <a:pPr marL="215265" indent="-215265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bg1"/>
                </a:solidFill>
                <a:latin typeface="+mj-lt"/>
              </a:rPr>
              <a:t>Oxidative Stress</a:t>
            </a:r>
          </a:p>
          <a:p>
            <a:endParaRPr lang="en-US" sz="1050" dirty="0">
              <a:solidFill>
                <a:schemeClr val="bg1"/>
              </a:solidFill>
              <a:latin typeface="+mj-lt"/>
            </a:endParaRPr>
          </a:p>
          <a:p>
            <a:pPr marL="215265" indent="-215265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bg1"/>
                </a:solidFill>
                <a:latin typeface="+mj-lt"/>
              </a:rPr>
              <a:t>Mitochondrial Dysregulation</a:t>
            </a:r>
          </a:p>
          <a:p>
            <a:endParaRPr lang="en-US" sz="1050" dirty="0">
              <a:solidFill>
                <a:schemeClr val="bg1"/>
              </a:solidFill>
              <a:latin typeface="+mj-lt"/>
            </a:endParaRPr>
          </a:p>
          <a:p>
            <a:pPr marL="215265" indent="-215265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bg1"/>
                </a:solidFill>
                <a:latin typeface="+mj-lt"/>
              </a:rPr>
              <a:t>Microbiome Shift</a:t>
            </a:r>
          </a:p>
          <a:p>
            <a:endParaRPr lang="en-US" sz="1050" dirty="0">
              <a:solidFill>
                <a:schemeClr val="bg1"/>
              </a:solidFill>
              <a:latin typeface="+mj-lt"/>
            </a:endParaRPr>
          </a:p>
          <a:p>
            <a:pPr marL="215265" indent="-215265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bg1"/>
                </a:solidFill>
                <a:latin typeface="+mj-lt"/>
              </a:rPr>
              <a:t>Nuclear Disruption</a:t>
            </a:r>
          </a:p>
          <a:p>
            <a:endParaRPr lang="en-US" sz="1050" dirty="0">
              <a:solidFill>
                <a:schemeClr val="bg1"/>
              </a:solidFill>
              <a:latin typeface="+mj-lt"/>
            </a:endParaRPr>
          </a:p>
          <a:p>
            <a:pPr marL="215265" indent="-215265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bg1"/>
                </a:solidFill>
                <a:latin typeface="+mj-lt"/>
              </a:rPr>
              <a:t>Telomere Length Dynamics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0417B3A5-6D90-8B40-BC38-650F2D342E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49" y="677724"/>
            <a:ext cx="5560219" cy="4020217"/>
          </a:xfrm>
          <a:prstGeom prst="rect">
            <a:avLst/>
          </a:prstGeom>
        </p:spPr>
      </p:pic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B87237E3-6465-644B-9C36-2BD5777630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5349" y="4807371"/>
            <a:ext cx="5073646" cy="280556"/>
          </a:xfrm>
        </p:spPr>
        <p:txBody>
          <a:bodyPr/>
          <a:lstStyle/>
          <a:p>
            <a:pPr algn="l"/>
            <a:r>
              <a:rPr lang="en-US" dirty="0"/>
              <a:t>Nov 5-6, 2020             ISC-ARC &amp; ASLDA Talk; arc-dl-alsda@mail.nasa.gov          #ASGSR2020</a:t>
            </a:r>
          </a:p>
        </p:txBody>
      </p:sp>
    </p:spTree>
    <p:extLst>
      <p:ext uri="{BB962C8B-B14F-4D97-AF65-F5344CB8AC3E}">
        <p14:creationId xmlns:p14="http://schemas.microsoft.com/office/powerpoint/2010/main" val="39439599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4E3AC3C-42B8-2742-B422-A1D4471E553E}"/>
              </a:ext>
            </a:extLst>
          </p:cNvPr>
          <p:cNvSpPr/>
          <p:nvPr/>
        </p:nvSpPr>
        <p:spPr>
          <a:xfrm>
            <a:off x="8119230" y="705442"/>
            <a:ext cx="1012511" cy="62993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6FA31AC-2434-EB43-A9B0-C7EEA3C2C6FA}"/>
              </a:ext>
            </a:extLst>
          </p:cNvPr>
          <p:cNvSpPr/>
          <p:nvPr/>
        </p:nvSpPr>
        <p:spPr>
          <a:xfrm>
            <a:off x="8119230" y="705442"/>
            <a:ext cx="1012511" cy="62993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9D661802-2B44-E24B-A8DF-F9480E3074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1994" y="0"/>
            <a:ext cx="614290" cy="628966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F664C9D2-3A61-D54B-AC96-3393BDDE7D23}"/>
              </a:ext>
            </a:extLst>
          </p:cNvPr>
          <p:cNvSpPr/>
          <p:nvPr/>
        </p:nvSpPr>
        <p:spPr>
          <a:xfrm>
            <a:off x="8314841" y="0"/>
            <a:ext cx="829159" cy="629933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28" name="Picture 27" descr="Logo, icon&#10;&#10;Description automatically generated">
            <a:extLst>
              <a:ext uri="{FF2B5EF4-FFF2-40B4-BE49-F238E27FC236}">
                <a16:creationId xmlns:a16="http://schemas.microsoft.com/office/drawing/2014/main" id="{E876C19B-65BA-6A46-AED0-BE7DFED096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3425" y="18225"/>
            <a:ext cx="668316" cy="55805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852C42D-3D72-AC47-A581-F66DA52B8619}"/>
              </a:ext>
            </a:extLst>
          </p:cNvPr>
          <p:cNvSpPr txBox="1">
            <a:spLocks/>
          </p:cNvSpPr>
          <p:nvPr/>
        </p:nvSpPr>
        <p:spPr>
          <a:xfrm>
            <a:off x="6052930" y="813890"/>
            <a:ext cx="2990850" cy="104297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Helvetica" pitchFamily="-112" charset="0"/>
                <a:ea typeface="MS PGothic" pitchFamily="34" charset="-128"/>
                <a:cs typeface="ＭＳ Ｐゴシック" pitchFamily="-112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Helvetica" pitchFamily="-112" charset="0"/>
                <a:ea typeface="MS PGothic" pitchFamily="34" charset="-128"/>
                <a:cs typeface="ＭＳ Ｐゴシック" pitchFamily="-112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Helvetica" pitchFamily="-112" charset="0"/>
                <a:ea typeface="MS PGothic" pitchFamily="34" charset="-128"/>
                <a:cs typeface="ＭＳ Ｐゴシック" pitchFamily="-112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Helvetica" pitchFamily="-112" charset="0"/>
                <a:ea typeface="MS PGothic" pitchFamily="34" charset="-128"/>
                <a:cs typeface="ＭＳ Ｐゴシック" pitchFamily="-11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defTabSz="685800"/>
            <a:r>
              <a:rPr lang="en-US" dirty="0"/>
              <a:t>Space Biology Data and Biospecimen Resources</a:t>
            </a:r>
          </a:p>
          <a:p>
            <a:pPr defTabSz="685800"/>
            <a:r>
              <a:rPr lang="en-US" dirty="0"/>
              <a:t>Available </a:t>
            </a:r>
            <a:endParaRPr lang="en-US" sz="1800" kern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F478A66-3759-874A-9D64-5ACA24F33B99}"/>
              </a:ext>
            </a:extLst>
          </p:cNvPr>
          <p:cNvSpPr/>
          <p:nvPr/>
        </p:nvSpPr>
        <p:spPr>
          <a:xfrm>
            <a:off x="0" y="12665"/>
            <a:ext cx="1012511" cy="62993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3F3729-3B99-B54F-92D6-F86FF72E6F2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3492" y="55573"/>
            <a:ext cx="5994136" cy="4673590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AEC02E92-2724-DB45-8603-9C13C698FF76}"/>
              </a:ext>
            </a:extLst>
          </p:cNvPr>
          <p:cNvSpPr/>
          <p:nvPr/>
        </p:nvSpPr>
        <p:spPr>
          <a:xfrm>
            <a:off x="4657996" y="4950907"/>
            <a:ext cx="1394934" cy="169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" dirty="0">
                <a:latin typeface="Arial"/>
                <a:cs typeface="Arial"/>
              </a:rPr>
              <a:t>(Submitted to Cell; Afshinekoo et al., 2020)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47FE300-5C44-2449-9996-0BCEFF1D6B77}"/>
              </a:ext>
            </a:extLst>
          </p:cNvPr>
          <p:cNvSpPr/>
          <p:nvPr/>
        </p:nvSpPr>
        <p:spPr>
          <a:xfrm>
            <a:off x="4657996" y="4540836"/>
            <a:ext cx="1394934" cy="169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" dirty="0">
                <a:latin typeface="Arial"/>
                <a:cs typeface="Arial"/>
              </a:rPr>
              <a:t>(Submitted to Cell; Afshinekoo et al., 2020)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70BBE1FC-6C6A-5544-ADB1-906B7664AA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5349" y="4807371"/>
            <a:ext cx="5073646" cy="280556"/>
          </a:xfrm>
        </p:spPr>
        <p:txBody>
          <a:bodyPr/>
          <a:lstStyle/>
          <a:p>
            <a:pPr algn="l"/>
            <a:r>
              <a:rPr lang="en-US" dirty="0"/>
              <a:t>Nov 5-6, 2020             ISC-ARC &amp; ASLDA Talk; arc-dl-alsda@mail.nasa.gov          #ASGSR2020</a:t>
            </a:r>
          </a:p>
        </p:txBody>
      </p:sp>
    </p:spTree>
    <p:extLst>
      <p:ext uri="{BB962C8B-B14F-4D97-AF65-F5344CB8AC3E}">
        <p14:creationId xmlns:p14="http://schemas.microsoft.com/office/powerpoint/2010/main" val="1165572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852C42D-3D72-AC47-A581-F66DA52B8619}"/>
              </a:ext>
            </a:extLst>
          </p:cNvPr>
          <p:cNvSpPr txBox="1">
            <a:spLocks/>
          </p:cNvSpPr>
          <p:nvPr/>
        </p:nvSpPr>
        <p:spPr>
          <a:xfrm>
            <a:off x="833081" y="119080"/>
            <a:ext cx="7630344" cy="4572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Helvetica" pitchFamily="-112" charset="0"/>
                <a:ea typeface="MS PGothic" pitchFamily="34" charset="-128"/>
                <a:cs typeface="ＭＳ Ｐゴシック" pitchFamily="-112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Helvetica" pitchFamily="-112" charset="0"/>
                <a:ea typeface="MS PGothic" pitchFamily="34" charset="-128"/>
                <a:cs typeface="ＭＳ Ｐゴシック" pitchFamily="-112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Helvetica" pitchFamily="-112" charset="0"/>
                <a:ea typeface="MS PGothic" pitchFamily="34" charset="-128"/>
                <a:cs typeface="ＭＳ Ｐゴシック" pitchFamily="-112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Helvetica" pitchFamily="-112" charset="0"/>
                <a:ea typeface="MS PGothic" pitchFamily="34" charset="-128"/>
                <a:cs typeface="ＭＳ Ｐゴシック" pitchFamily="-11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defTabSz="685800"/>
            <a:r>
              <a:rPr lang="en-US" sz="1800" kern="0" dirty="0"/>
              <a:t>Data and Biospecimens: Discovery and Support for Spaceflight 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4E3AC3C-42B8-2742-B422-A1D4471E553E}"/>
              </a:ext>
            </a:extLst>
          </p:cNvPr>
          <p:cNvSpPr/>
          <p:nvPr/>
        </p:nvSpPr>
        <p:spPr>
          <a:xfrm>
            <a:off x="0" y="0"/>
            <a:ext cx="1012511" cy="62993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6FA31AC-2434-EB43-A9B0-C7EEA3C2C6FA}"/>
              </a:ext>
            </a:extLst>
          </p:cNvPr>
          <p:cNvSpPr/>
          <p:nvPr/>
        </p:nvSpPr>
        <p:spPr>
          <a:xfrm>
            <a:off x="0" y="0"/>
            <a:ext cx="1012511" cy="62993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9D661802-2B44-E24B-A8DF-F9480E3074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790" y="-6039"/>
            <a:ext cx="614290" cy="628966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F664C9D2-3A61-D54B-AC96-3393BDDE7D23}"/>
              </a:ext>
            </a:extLst>
          </p:cNvPr>
          <p:cNvSpPr/>
          <p:nvPr/>
        </p:nvSpPr>
        <p:spPr>
          <a:xfrm>
            <a:off x="8314841" y="0"/>
            <a:ext cx="829159" cy="629933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28" name="Picture 27" descr="Logo, icon&#10;&#10;Description automatically generated">
            <a:extLst>
              <a:ext uri="{FF2B5EF4-FFF2-40B4-BE49-F238E27FC236}">
                <a16:creationId xmlns:a16="http://schemas.microsoft.com/office/drawing/2014/main" id="{E876C19B-65BA-6A46-AED0-BE7DFED096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3425" y="18225"/>
            <a:ext cx="668316" cy="55805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F01984A-7A05-3248-BE29-0C6BF616798F}"/>
              </a:ext>
            </a:extLst>
          </p:cNvPr>
          <p:cNvSpPr/>
          <p:nvPr/>
        </p:nvSpPr>
        <p:spPr>
          <a:xfrm>
            <a:off x="55349" y="677135"/>
            <a:ext cx="8582845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b="1" dirty="0">
                <a:solidFill>
                  <a:srgbClr val="FFFF00"/>
                </a:solidFill>
                <a:latin typeface="+mj-lt"/>
              </a:rPr>
              <a:t>Enables New Scientific Discoveries 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bg1"/>
                </a:solidFill>
                <a:latin typeface="+mj-lt"/>
              </a:rPr>
              <a:t>Basic, Fundamental (science exploring the unknown) and Applied (science addressing the known risks)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bg1"/>
                </a:solidFill>
                <a:latin typeface="+mj-lt"/>
              </a:rPr>
              <a:t>Systems Biology (science simultaneously examining complexities re: DNA, mRNA, miRNA, proteins, metabolites, methylation)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b="1" dirty="0">
                <a:solidFill>
                  <a:srgbClr val="FFFF00"/>
                </a:solidFill>
                <a:latin typeface="+mj-lt"/>
              </a:rPr>
              <a:t>Translational Research and Countermeasure Development </a:t>
            </a:r>
            <a:r>
              <a:rPr lang="en-US" sz="500" dirty="0">
                <a:solidFill>
                  <a:schemeClr val="bg1"/>
                </a:solidFill>
                <a:latin typeface="+mj-lt"/>
              </a:rPr>
              <a:t>(Alwood et al., 2017)</a:t>
            </a:r>
            <a:endParaRPr lang="en-US" sz="1050" b="1" dirty="0">
              <a:solidFill>
                <a:srgbClr val="FFFF0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b="1" dirty="0">
                <a:solidFill>
                  <a:srgbClr val="FFFF00"/>
                </a:solidFill>
              </a:rPr>
              <a:t>Analysis of Adverse Outcomes Across Spaceflight Hazards </a:t>
            </a:r>
            <a:r>
              <a:rPr lang="en-US" sz="500" dirty="0">
                <a:solidFill>
                  <a:schemeClr val="bg1"/>
                </a:solidFill>
                <a:latin typeface="+mj-lt"/>
              </a:rPr>
              <a:t>(Goswami et al., 2013)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b="1" dirty="0">
                <a:solidFill>
                  <a:srgbClr val="FFFF00"/>
                </a:solidFill>
                <a:latin typeface="+mj-lt"/>
              </a:rPr>
              <a:t>Predictive Spaceflight Health Risk Data Science Modeling and Personalized Medicine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bg1"/>
                </a:solidFill>
              </a:rPr>
              <a:t>Merging biological data measures and fundamental knowledge, mathematical modeling</a:t>
            </a:r>
          </a:p>
          <a:p>
            <a:pPr lvl="1"/>
            <a:r>
              <a:rPr lang="en-US" sz="500" dirty="0">
                <a:solidFill>
                  <a:schemeClr val="bg1"/>
                </a:solidFill>
              </a:rPr>
              <a:t>(Scott et al., 2020 [submitted]; Zitnik et al., 2019)</a:t>
            </a:r>
            <a:endParaRPr lang="en-US" sz="1050" dirty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b="1" dirty="0">
                <a:solidFill>
                  <a:srgbClr val="FFFF00"/>
                </a:solidFill>
                <a:latin typeface="+mj-lt"/>
              </a:rPr>
              <a:t>Autonomous Health Support for Flight Medical Officer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bg1"/>
                </a:solidFill>
              </a:rPr>
              <a:t>Includes artificial intelligence-assisted medical diagnoses</a:t>
            </a:r>
            <a:endParaRPr lang="en-US" sz="1050" b="1" dirty="0">
              <a:solidFill>
                <a:srgbClr val="FFFF00"/>
              </a:solidFill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b="1" dirty="0">
                <a:solidFill>
                  <a:srgbClr val="FFFF00"/>
                </a:solidFill>
                <a:latin typeface="+mj-lt"/>
              </a:rPr>
              <a:t>Deep Space Health Monitoring, Biosensors, Wearables </a:t>
            </a:r>
            <a:r>
              <a:rPr lang="en-US" sz="500" dirty="0">
                <a:solidFill>
                  <a:schemeClr val="bg1"/>
                </a:solidFill>
                <a:latin typeface="+mj-lt"/>
              </a:rPr>
              <a:t>(Bellisle et al., 2020; Morrison et al., 2017; Roda et al., 2018)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b="1" dirty="0">
                <a:solidFill>
                  <a:srgbClr val="FFFF00"/>
                </a:solidFill>
                <a:latin typeface="+mj-lt"/>
              </a:rPr>
              <a:t>On-Board Genetics and Sequencing Capacity </a:t>
            </a:r>
            <a:r>
              <a:rPr lang="en-US" sz="500" dirty="0">
                <a:solidFill>
                  <a:schemeClr val="bg1"/>
                </a:solidFill>
                <a:latin typeface="+mj-lt"/>
              </a:rPr>
              <a:t>(McIntye et al., 2016; Castro-Wallace et al., 2017)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b="1" dirty="0">
                <a:solidFill>
                  <a:srgbClr val="FFFF00"/>
                </a:solidFill>
                <a:latin typeface="+mj-lt"/>
              </a:rPr>
              <a:t>Virtual Simulation Medical Training  </a:t>
            </a:r>
            <a:r>
              <a:rPr lang="en-US" sz="500" dirty="0">
                <a:solidFill>
                  <a:schemeClr val="bg1"/>
                </a:solidFill>
                <a:latin typeface="+mj-lt"/>
              </a:rPr>
              <a:t>(De Olivera et al., 2013)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b="1" dirty="0">
                <a:solidFill>
                  <a:srgbClr val="FFFF00"/>
                </a:solidFill>
              </a:rPr>
              <a:t>Emergency Surgical Intervention Platforms </a:t>
            </a:r>
            <a:r>
              <a:rPr lang="en-US" sz="500" dirty="0">
                <a:solidFill>
                  <a:schemeClr val="bg1"/>
                </a:solidFill>
              </a:rPr>
              <a:t>(Haidegger et al., 2011; Panesar &amp; Ashkan, 2018) </a:t>
            </a:r>
            <a:endParaRPr lang="en-US" sz="500" dirty="0">
              <a:solidFill>
                <a:schemeClr val="bg1"/>
              </a:solidFill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b="1" dirty="0">
                <a:solidFill>
                  <a:srgbClr val="FFFF00"/>
                </a:solidFill>
                <a:latin typeface="+mj-lt"/>
              </a:rPr>
              <a:t>Enabling Personalized Space Medicine through Risk Prediction  </a:t>
            </a:r>
            <a:r>
              <a:rPr lang="en-US" sz="500" dirty="0">
                <a:solidFill>
                  <a:schemeClr val="bg1"/>
                </a:solidFill>
                <a:latin typeface="+mj-lt"/>
              </a:rPr>
              <a:t>(Heuskin et al., 2016)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bg1"/>
                </a:solidFill>
              </a:rPr>
              <a:t>Individual sensitivity to spaceflight and modulated responses</a:t>
            </a:r>
          </a:p>
          <a:p>
            <a:pPr lvl="1"/>
            <a:r>
              <a:rPr lang="en-US" sz="1050" dirty="0">
                <a:solidFill>
                  <a:schemeClr val="bg1"/>
                </a:solidFill>
              </a:rPr>
              <a:t>	(Genetic, Demographic, Lifestyle Variability)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050" dirty="0">
              <a:solidFill>
                <a:schemeClr val="bg1"/>
              </a:solidFill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050" b="1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4D97A557-3501-4A47-930E-B32C92ECCA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7493" y="1387848"/>
            <a:ext cx="3030597" cy="1599724"/>
          </a:xfrm>
          <a:prstGeom prst="rect">
            <a:avLst/>
          </a:prstGeom>
        </p:spPr>
      </p:pic>
      <p:pic>
        <p:nvPicPr>
          <p:cNvPr id="12" name="Picture 11" descr="Graphical user interface&#10;&#10;Description automatically generated">
            <a:extLst>
              <a:ext uri="{FF2B5EF4-FFF2-40B4-BE49-F238E27FC236}">
                <a16:creationId xmlns:a16="http://schemas.microsoft.com/office/drawing/2014/main" id="{3207EBA9-F7E8-A54E-BF96-3507DCC851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021" y="3393027"/>
            <a:ext cx="471772" cy="12341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339DCE1-A6F3-C043-961F-5B924FD998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92172" y="3683442"/>
            <a:ext cx="1420062" cy="719382"/>
          </a:xfrm>
          <a:prstGeom prst="rect">
            <a:avLst/>
          </a:prstGeom>
        </p:spPr>
      </p:pic>
      <p:pic>
        <p:nvPicPr>
          <p:cNvPr id="16" name="Picture 15" descr="A group of people standing in front of a computer&#10;&#10;Description automatically generated">
            <a:extLst>
              <a:ext uri="{FF2B5EF4-FFF2-40B4-BE49-F238E27FC236}">
                <a16:creationId xmlns:a16="http://schemas.microsoft.com/office/drawing/2014/main" id="{11DC21FB-981A-4145-A92E-611F4C6CB0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75148" y="3666628"/>
            <a:ext cx="1757633" cy="7760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497B93C-FEC2-664E-ACC7-0D06B7233F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18665" y="3578669"/>
            <a:ext cx="829159" cy="928928"/>
          </a:xfrm>
          <a:prstGeom prst="rect">
            <a:avLst/>
          </a:prstGeom>
        </p:spPr>
      </p:pic>
      <p:pic>
        <p:nvPicPr>
          <p:cNvPr id="24" name="Picture 23" descr="A person standing in front of a computer&#10;&#10;Description automatically generated">
            <a:extLst>
              <a:ext uri="{FF2B5EF4-FFF2-40B4-BE49-F238E27FC236}">
                <a16:creationId xmlns:a16="http://schemas.microsoft.com/office/drawing/2014/main" id="{34F93B21-BCF7-DA42-B7BB-4E1FEF5826F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6941" y="3578669"/>
            <a:ext cx="1040836" cy="887695"/>
          </a:xfrm>
          <a:prstGeom prst="rect">
            <a:avLst/>
          </a:prstGeom>
        </p:spPr>
      </p:pic>
      <p:sp>
        <p:nvSpPr>
          <p:cNvPr id="23" name="Footer Placeholder 2">
            <a:extLst>
              <a:ext uri="{FF2B5EF4-FFF2-40B4-BE49-F238E27FC236}">
                <a16:creationId xmlns:a16="http://schemas.microsoft.com/office/drawing/2014/main" id="{545455FE-7419-1C44-A071-E16D5E92D5E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5349" y="4807371"/>
            <a:ext cx="5073646" cy="280556"/>
          </a:xfrm>
        </p:spPr>
        <p:txBody>
          <a:bodyPr/>
          <a:lstStyle/>
          <a:p>
            <a:pPr algn="l"/>
            <a:r>
              <a:rPr lang="en-US" dirty="0"/>
              <a:t>Nov 5-6, 2020             ISC-ARC &amp; ASLDA Talk; arc-dl-alsda@mail.nasa.gov          #ASGSR2020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9EEDA9-9BD5-6B43-AA88-2804848254EA}"/>
              </a:ext>
            </a:extLst>
          </p:cNvPr>
          <p:cNvSpPr/>
          <p:nvPr/>
        </p:nvSpPr>
        <p:spPr bwMode="auto">
          <a:xfrm>
            <a:off x="82021" y="677135"/>
            <a:ext cx="8077955" cy="692145"/>
          </a:xfrm>
          <a:prstGeom prst="rect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Helvetica Neue Black Condensed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65394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852C42D-3D72-AC47-A581-F66DA52B8619}"/>
              </a:ext>
            </a:extLst>
          </p:cNvPr>
          <p:cNvSpPr txBox="1">
            <a:spLocks/>
          </p:cNvSpPr>
          <p:nvPr/>
        </p:nvSpPr>
        <p:spPr>
          <a:xfrm>
            <a:off x="833081" y="119080"/>
            <a:ext cx="7630344" cy="4572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Helvetica" pitchFamily="-112" charset="0"/>
                <a:ea typeface="MS PGothic" pitchFamily="34" charset="-128"/>
                <a:cs typeface="ＭＳ Ｐゴシック" pitchFamily="-112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Helvetica" pitchFamily="-112" charset="0"/>
                <a:ea typeface="MS PGothic" pitchFamily="34" charset="-128"/>
                <a:cs typeface="ＭＳ Ｐゴシック" pitchFamily="-112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Helvetica" pitchFamily="-112" charset="0"/>
                <a:ea typeface="MS PGothic" pitchFamily="34" charset="-128"/>
                <a:cs typeface="ＭＳ Ｐゴシック" pitchFamily="-112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Helvetica" pitchFamily="-112" charset="0"/>
                <a:ea typeface="MS PGothic" pitchFamily="34" charset="-128"/>
                <a:cs typeface="ＭＳ Ｐゴシック" pitchFamily="-11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r>
              <a:rPr lang="en-US" sz="2000" kern="0" dirty="0"/>
              <a:t>Non-Human Experiment Data and Biospecimen Collection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4E3AC3C-42B8-2742-B422-A1D4471E553E}"/>
              </a:ext>
            </a:extLst>
          </p:cNvPr>
          <p:cNvSpPr/>
          <p:nvPr/>
        </p:nvSpPr>
        <p:spPr>
          <a:xfrm>
            <a:off x="0" y="0"/>
            <a:ext cx="1012511" cy="62993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6FA31AC-2434-EB43-A9B0-C7EEA3C2C6FA}"/>
              </a:ext>
            </a:extLst>
          </p:cNvPr>
          <p:cNvSpPr/>
          <p:nvPr/>
        </p:nvSpPr>
        <p:spPr>
          <a:xfrm>
            <a:off x="0" y="0"/>
            <a:ext cx="1012511" cy="62993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9D661802-2B44-E24B-A8DF-F9480E3074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790" y="-6039"/>
            <a:ext cx="614290" cy="628966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F664C9D2-3A61-D54B-AC96-3393BDDE7D23}"/>
              </a:ext>
            </a:extLst>
          </p:cNvPr>
          <p:cNvSpPr/>
          <p:nvPr/>
        </p:nvSpPr>
        <p:spPr>
          <a:xfrm>
            <a:off x="8314841" y="0"/>
            <a:ext cx="829159" cy="629933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28" name="Picture 27" descr="Logo, icon&#10;&#10;Description automatically generated">
            <a:extLst>
              <a:ext uri="{FF2B5EF4-FFF2-40B4-BE49-F238E27FC236}">
                <a16:creationId xmlns:a16="http://schemas.microsoft.com/office/drawing/2014/main" id="{E876C19B-65BA-6A46-AED0-BE7DFED096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3425" y="18225"/>
            <a:ext cx="668316" cy="55805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CB3F090-94F1-2641-8220-94BD8CE27707}"/>
              </a:ext>
            </a:extLst>
          </p:cNvPr>
          <p:cNvSpPr txBox="1"/>
          <p:nvPr/>
        </p:nvSpPr>
        <p:spPr>
          <a:xfrm>
            <a:off x="3328020" y="1184085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200">
              <a:solidFill>
                <a:schemeClr val="bg1"/>
              </a:solidFill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FECB7889-0F1A-1642-A6B1-2043D6F2EB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3" y="3097308"/>
            <a:ext cx="548720" cy="25087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D2D87BB-400B-6D43-AA86-934D911BF5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152" y="3255308"/>
            <a:ext cx="476767" cy="16657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27A2B4F-159A-D645-A221-4D629003466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36" y="3229020"/>
            <a:ext cx="635879" cy="19713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F11D1B7-7CF8-D046-9F92-3F900437078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991" y="3323208"/>
            <a:ext cx="495877" cy="20838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6F110F4-2BC4-BE41-BE0E-EBCEB16FD5A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97336" y="2565296"/>
            <a:ext cx="380863" cy="409428"/>
          </a:xfrm>
          <a:prstGeom prst="rect">
            <a:avLst/>
          </a:prstGeom>
        </p:spPr>
      </p:pic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94884027-D4C3-BC41-B0FB-F6BCEEE00B04}"/>
              </a:ext>
            </a:extLst>
          </p:cNvPr>
          <p:cNvSpPr/>
          <p:nvPr/>
        </p:nvSpPr>
        <p:spPr>
          <a:xfrm>
            <a:off x="2533231" y="2477154"/>
            <a:ext cx="762582" cy="1394831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25">
              <a:solidFill>
                <a:schemeClr val="bg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B56E34D-0B0F-074D-A742-8A94A53C1D2E}"/>
              </a:ext>
            </a:extLst>
          </p:cNvPr>
          <p:cNvSpPr/>
          <p:nvPr/>
        </p:nvSpPr>
        <p:spPr>
          <a:xfrm>
            <a:off x="2561540" y="2205277"/>
            <a:ext cx="7613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Helvetica" pitchFamily="2" charset="0"/>
              </a:rPr>
              <a:t>ALSDA</a:t>
            </a:r>
            <a:endParaRPr lang="en-US" sz="1200" b="1" dirty="0">
              <a:solidFill>
                <a:schemeClr val="bg1"/>
              </a:solidFill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4516CFF8-4181-D341-A057-0F71A60F0AB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07935" y="3158076"/>
            <a:ext cx="624592" cy="67143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753C8F0-0D54-544F-8CB2-F9087C54364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29679" y="2561060"/>
            <a:ext cx="602849" cy="548945"/>
          </a:xfrm>
          <a:prstGeom prst="rect">
            <a:avLst/>
          </a:prstGeom>
        </p:spPr>
      </p:pic>
      <p:sp>
        <p:nvSpPr>
          <p:cNvPr id="44" name="Striped Right Arrow 43">
            <a:extLst>
              <a:ext uri="{FF2B5EF4-FFF2-40B4-BE49-F238E27FC236}">
                <a16:creationId xmlns:a16="http://schemas.microsoft.com/office/drawing/2014/main" id="{11EFA266-9C2A-0B41-8DF0-A61F7D6A3A5F}"/>
              </a:ext>
            </a:extLst>
          </p:cNvPr>
          <p:cNvSpPr/>
          <p:nvPr/>
        </p:nvSpPr>
        <p:spPr bwMode="auto">
          <a:xfrm>
            <a:off x="2103336" y="3300224"/>
            <a:ext cx="468520" cy="258201"/>
          </a:xfrm>
          <a:prstGeom prst="stripedRigh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chemeClr val="bg1"/>
              </a:solidFill>
              <a:latin typeface="Times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B2650F5-0908-6843-BCB6-862CC89E7B65}"/>
              </a:ext>
            </a:extLst>
          </p:cNvPr>
          <p:cNvSpPr/>
          <p:nvPr/>
        </p:nvSpPr>
        <p:spPr>
          <a:xfrm>
            <a:off x="-21140" y="2847745"/>
            <a:ext cx="107144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Helvetica" pitchFamily="2" charset="0"/>
              </a:rPr>
              <a:t>Publications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8B70150-8ABD-FF42-A88F-58C147596EC6}"/>
              </a:ext>
            </a:extLst>
          </p:cNvPr>
          <p:cNvSpPr/>
          <p:nvPr/>
        </p:nvSpPr>
        <p:spPr>
          <a:xfrm>
            <a:off x="2254015" y="1316330"/>
            <a:ext cx="165062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Helvetica" pitchFamily="2" charset="0"/>
              </a:rPr>
              <a:t>Raw Data from Assays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B58A47A-9994-1D4E-84A8-B1511982EDEA}"/>
              </a:ext>
            </a:extLst>
          </p:cNvPr>
          <p:cNvSpPr/>
          <p:nvPr/>
        </p:nvSpPr>
        <p:spPr>
          <a:xfrm>
            <a:off x="420384" y="2128024"/>
            <a:ext cx="97287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Helvetica" pitchFamily="2" charset="0"/>
              </a:rPr>
              <a:t>Statistically Processed Data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B8F5B3BA-8A84-0C42-B8F1-8F04048024D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630" y="1549541"/>
            <a:ext cx="472931" cy="42408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FB6ADFE-EB9F-E346-B8AF-66B54398069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159" y="1553602"/>
            <a:ext cx="330808" cy="507526"/>
          </a:xfrm>
          <a:prstGeom prst="rect">
            <a:avLst/>
          </a:prstGeom>
        </p:spPr>
      </p:pic>
      <p:sp>
        <p:nvSpPr>
          <p:cNvPr id="51" name="Striped Right Arrow 50">
            <a:extLst>
              <a:ext uri="{FF2B5EF4-FFF2-40B4-BE49-F238E27FC236}">
                <a16:creationId xmlns:a16="http://schemas.microsoft.com/office/drawing/2014/main" id="{8144FF6B-68EB-2849-9A34-87035FE0CEC2}"/>
              </a:ext>
            </a:extLst>
          </p:cNvPr>
          <p:cNvSpPr/>
          <p:nvPr/>
        </p:nvSpPr>
        <p:spPr bwMode="auto">
          <a:xfrm rot="6095860">
            <a:off x="2898660" y="1973074"/>
            <a:ext cx="255026" cy="258201"/>
          </a:xfrm>
          <a:prstGeom prst="stripedRigh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chemeClr val="bg1"/>
              </a:solidFill>
              <a:latin typeface="Times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F331FDD1-E8D7-8C4B-A57D-2CFBDEC0141B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0"/>
          <a:stretch/>
        </p:blipFill>
        <p:spPr>
          <a:xfrm>
            <a:off x="980058" y="2525448"/>
            <a:ext cx="720725" cy="583723"/>
          </a:xfrm>
          <a:prstGeom prst="rect">
            <a:avLst/>
          </a:prstGeom>
        </p:spPr>
      </p:pic>
      <p:sp>
        <p:nvSpPr>
          <p:cNvPr id="53" name="Striped Right Arrow 52">
            <a:extLst>
              <a:ext uri="{FF2B5EF4-FFF2-40B4-BE49-F238E27FC236}">
                <a16:creationId xmlns:a16="http://schemas.microsoft.com/office/drawing/2014/main" id="{42AD8C3B-82A9-FA44-BEE0-B879FAFFFB92}"/>
              </a:ext>
            </a:extLst>
          </p:cNvPr>
          <p:cNvSpPr/>
          <p:nvPr/>
        </p:nvSpPr>
        <p:spPr bwMode="auto">
          <a:xfrm>
            <a:off x="1656938" y="2667780"/>
            <a:ext cx="891501" cy="258201"/>
          </a:xfrm>
          <a:prstGeom prst="stripedRigh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chemeClr val="bg1"/>
              </a:solidFill>
              <a:latin typeface="Times" charset="0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CCC162E7-96A7-DA41-B4FE-B9DE41027B9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9" y="679411"/>
            <a:ext cx="836768" cy="770733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1C832AAA-5175-3349-8631-D58F17F2414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000"/>
                    </a14:imgEffect>
                    <a14:imgEffect>
                      <a14:brightnessContrast bright="-25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24480" y="1758469"/>
            <a:ext cx="526677" cy="437205"/>
          </a:xfrm>
          <a:prstGeom prst="rect">
            <a:avLst/>
          </a:prstGeom>
          <a:noFill/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C9904C4C-B607-F742-A970-A07D76C94435}"/>
              </a:ext>
            </a:extLst>
          </p:cNvPr>
          <p:cNvSpPr/>
          <p:nvPr/>
        </p:nvSpPr>
        <p:spPr>
          <a:xfrm>
            <a:off x="956715" y="704673"/>
            <a:ext cx="1644833" cy="646331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HRP and SB Primary </a:t>
            </a:r>
          </a:p>
          <a:p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Investigators agree to submit their Data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20366B37-823B-344F-81B4-9B3E254D805D}"/>
              </a:ext>
            </a:extLst>
          </p:cNvPr>
          <p:cNvSpPr/>
          <p:nvPr/>
        </p:nvSpPr>
        <p:spPr>
          <a:xfrm>
            <a:off x="6433235" y="1590993"/>
            <a:ext cx="767898" cy="1394831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bg1"/>
              </a:solidFill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BA4E5A82-994F-BA4A-AB5D-D75609C8867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048" y="1763655"/>
            <a:ext cx="1653239" cy="1110638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D0BFA09E-4827-1C48-A014-CAC4FEE9F1A1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1227" t="3286" r="36552" b="8481"/>
          <a:stretch/>
        </p:blipFill>
        <p:spPr>
          <a:xfrm>
            <a:off x="4109073" y="889959"/>
            <a:ext cx="876403" cy="691949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A9F79CB1-3F13-6840-B416-DDE447181BF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140" y="874459"/>
            <a:ext cx="601669" cy="732467"/>
          </a:xfrm>
          <a:prstGeom prst="rect">
            <a:avLst/>
          </a:prstGeom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963A6B86-8A46-E14D-84B7-5979E05E1AF3}"/>
              </a:ext>
            </a:extLst>
          </p:cNvPr>
          <p:cNvSpPr/>
          <p:nvPr/>
        </p:nvSpPr>
        <p:spPr>
          <a:xfrm>
            <a:off x="3957515" y="615318"/>
            <a:ext cx="117532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>
                <a:solidFill>
                  <a:schemeClr val="bg1"/>
                </a:solidFill>
                <a:latin typeface="Helvetica" pitchFamily="2" charset="0"/>
              </a:rPr>
              <a:t>Space flown </a:t>
            </a:r>
            <a:endParaRPr lang="en-US" sz="1350">
              <a:solidFill>
                <a:schemeClr val="bg1"/>
              </a:solidFill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03E441A-C887-264B-B1E5-FB91F482704A}"/>
              </a:ext>
            </a:extLst>
          </p:cNvPr>
          <p:cNvSpPr/>
          <p:nvPr/>
        </p:nvSpPr>
        <p:spPr>
          <a:xfrm>
            <a:off x="5115899" y="615393"/>
            <a:ext cx="141577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>
                <a:solidFill>
                  <a:schemeClr val="bg1"/>
                </a:solidFill>
                <a:latin typeface="Helvetica" pitchFamily="2" charset="0"/>
              </a:rPr>
              <a:t>Ground analogs</a:t>
            </a:r>
            <a:endParaRPr lang="en-US" sz="1350">
              <a:solidFill>
                <a:schemeClr val="bg1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80B7FDA4-21D9-4646-989F-EB0BE8B61336}"/>
              </a:ext>
            </a:extLst>
          </p:cNvPr>
          <p:cNvSpPr/>
          <p:nvPr/>
        </p:nvSpPr>
        <p:spPr>
          <a:xfrm>
            <a:off x="6345479" y="1322581"/>
            <a:ext cx="90601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Helvetica" pitchFamily="2" charset="0"/>
              </a:rPr>
              <a:t>ISC-ARC</a:t>
            </a:r>
            <a:endParaRPr lang="en-US" sz="1350" b="1" dirty="0">
              <a:solidFill>
                <a:schemeClr val="bg1"/>
              </a:solidFill>
            </a:endParaRPr>
          </a:p>
        </p:txBody>
      </p:sp>
      <p:sp>
        <p:nvSpPr>
          <p:cNvPr id="66" name="Striped Right Arrow 65">
            <a:extLst>
              <a:ext uri="{FF2B5EF4-FFF2-40B4-BE49-F238E27FC236}">
                <a16:creationId xmlns:a16="http://schemas.microsoft.com/office/drawing/2014/main" id="{9D8A93D4-584D-2145-8D29-DBF5B29BA4BB}"/>
              </a:ext>
            </a:extLst>
          </p:cNvPr>
          <p:cNvSpPr/>
          <p:nvPr/>
        </p:nvSpPr>
        <p:spPr bwMode="auto">
          <a:xfrm rot="4231364">
            <a:off x="4227263" y="1587379"/>
            <a:ext cx="493547" cy="246342"/>
          </a:xfrm>
          <a:prstGeom prst="stripedRightArrow">
            <a:avLst/>
          </a:prstGeom>
          <a:solidFill>
            <a:schemeClr val="bg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  <a:latin typeface="Times" charset="0"/>
            </a:endParaRP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087644A7-DFE0-E948-878F-4B588690B94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508084" y="1687030"/>
            <a:ext cx="638619" cy="540531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6AD76212-D445-3748-A0C4-BDA710B7D5B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054" y="2595786"/>
            <a:ext cx="575423" cy="587279"/>
          </a:xfrm>
          <a:prstGeom prst="rect">
            <a:avLst/>
          </a:prstGeom>
        </p:spPr>
      </p:pic>
      <p:sp>
        <p:nvSpPr>
          <p:cNvPr id="69" name="Striped Right Arrow 68">
            <a:extLst>
              <a:ext uri="{FF2B5EF4-FFF2-40B4-BE49-F238E27FC236}">
                <a16:creationId xmlns:a16="http://schemas.microsoft.com/office/drawing/2014/main" id="{A4B19DA1-A762-804D-A1D7-F7A5DC4051DA}"/>
              </a:ext>
            </a:extLst>
          </p:cNvPr>
          <p:cNvSpPr/>
          <p:nvPr/>
        </p:nvSpPr>
        <p:spPr bwMode="auto">
          <a:xfrm>
            <a:off x="5696549" y="1777729"/>
            <a:ext cx="833202" cy="387356"/>
          </a:xfrm>
          <a:prstGeom prst="stripedRightArrow">
            <a:avLst/>
          </a:prstGeom>
          <a:solidFill>
            <a:schemeClr val="bg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  <a:latin typeface="Times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E2949457-02E1-8448-B16C-E83F085D5CBA}"/>
              </a:ext>
            </a:extLst>
          </p:cNvPr>
          <p:cNvSpPr/>
          <p:nvPr/>
        </p:nvSpPr>
        <p:spPr>
          <a:xfrm>
            <a:off x="5713578" y="1864134"/>
            <a:ext cx="74732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>
                <a:latin typeface="Helvetica" pitchFamily="2" charset="0"/>
              </a:rPr>
              <a:t>metadata</a:t>
            </a:r>
            <a:endParaRPr lang="en-US" sz="1050"/>
          </a:p>
        </p:txBody>
      </p:sp>
      <p:pic>
        <p:nvPicPr>
          <p:cNvPr id="71" name="Picture 6">
            <a:extLst>
              <a:ext uri="{FF2B5EF4-FFF2-40B4-BE49-F238E27FC236}">
                <a16:creationId xmlns:a16="http://schemas.microsoft.com/office/drawing/2014/main" id="{E352BD87-62E3-ED4E-B9D4-6B4ADA59C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9751" y="2315571"/>
            <a:ext cx="604499" cy="600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C6D837EB-B3E8-1245-A7D1-30BBD7681DE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163" y="957263"/>
            <a:ext cx="1832837" cy="1743868"/>
          </a:xfrm>
          <a:prstGeom prst="rect">
            <a:avLst/>
          </a:prstGeom>
        </p:spPr>
      </p:pic>
      <p:sp>
        <p:nvSpPr>
          <p:cNvPr id="73" name="Striped Right Arrow 72">
            <a:extLst>
              <a:ext uri="{FF2B5EF4-FFF2-40B4-BE49-F238E27FC236}">
                <a16:creationId xmlns:a16="http://schemas.microsoft.com/office/drawing/2014/main" id="{5B9C51CA-A451-BD4C-979F-8F39215F2807}"/>
              </a:ext>
            </a:extLst>
          </p:cNvPr>
          <p:cNvSpPr/>
          <p:nvPr/>
        </p:nvSpPr>
        <p:spPr bwMode="auto">
          <a:xfrm rot="19869598" flipH="1">
            <a:off x="5027095" y="3041601"/>
            <a:ext cx="1416771" cy="387356"/>
          </a:xfrm>
          <a:prstGeom prst="stripedRightArrow">
            <a:avLst/>
          </a:prstGeom>
          <a:solidFill>
            <a:schemeClr val="bg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  <a:latin typeface="Times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81CD6B5A-26DA-724F-852B-FCF8F4B4E663}"/>
              </a:ext>
            </a:extLst>
          </p:cNvPr>
          <p:cNvSpPr/>
          <p:nvPr/>
        </p:nvSpPr>
        <p:spPr>
          <a:xfrm rot="19869598" flipH="1">
            <a:off x="5319371" y="3026975"/>
            <a:ext cx="113056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latin typeface="Helvetica" pitchFamily="2" charset="0"/>
              </a:rPr>
              <a:t>sharing</a:t>
            </a:r>
            <a:endParaRPr lang="en-US" sz="1050" dirty="0"/>
          </a:p>
        </p:txBody>
      </p:sp>
      <p:sp>
        <p:nvSpPr>
          <p:cNvPr id="75" name="Striped Right Arrow 74">
            <a:extLst>
              <a:ext uri="{FF2B5EF4-FFF2-40B4-BE49-F238E27FC236}">
                <a16:creationId xmlns:a16="http://schemas.microsoft.com/office/drawing/2014/main" id="{A9CD56AB-0C50-2E44-9CF7-0D686064975E}"/>
              </a:ext>
            </a:extLst>
          </p:cNvPr>
          <p:cNvSpPr/>
          <p:nvPr/>
        </p:nvSpPr>
        <p:spPr bwMode="auto">
          <a:xfrm>
            <a:off x="5669282" y="2360811"/>
            <a:ext cx="833202" cy="387356"/>
          </a:xfrm>
          <a:prstGeom prst="stripedRightArrow">
            <a:avLst/>
          </a:prstGeom>
          <a:solidFill>
            <a:schemeClr val="bg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  <a:latin typeface="Times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F8044867-A62D-2645-B33F-39969152A29B}"/>
              </a:ext>
            </a:extLst>
          </p:cNvPr>
          <p:cNvSpPr/>
          <p:nvPr/>
        </p:nvSpPr>
        <p:spPr>
          <a:xfrm>
            <a:off x="5686311" y="2447215"/>
            <a:ext cx="83067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>
                <a:latin typeface="Helvetica" pitchFamily="2" charset="0"/>
              </a:rPr>
              <a:t>specimens</a:t>
            </a:r>
            <a:endParaRPr lang="en-US" sz="1050"/>
          </a:p>
        </p:txBody>
      </p:sp>
      <p:sp>
        <p:nvSpPr>
          <p:cNvPr id="77" name="Striped Right Arrow 76">
            <a:extLst>
              <a:ext uri="{FF2B5EF4-FFF2-40B4-BE49-F238E27FC236}">
                <a16:creationId xmlns:a16="http://schemas.microsoft.com/office/drawing/2014/main" id="{502810F5-F5FF-A847-AC56-48BA27CF04D4}"/>
              </a:ext>
            </a:extLst>
          </p:cNvPr>
          <p:cNvSpPr/>
          <p:nvPr/>
        </p:nvSpPr>
        <p:spPr bwMode="auto">
          <a:xfrm rot="6776698">
            <a:off x="5204021" y="1631806"/>
            <a:ext cx="355007" cy="246342"/>
          </a:xfrm>
          <a:prstGeom prst="stripedRightArrow">
            <a:avLst/>
          </a:prstGeom>
          <a:solidFill>
            <a:schemeClr val="bg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  <a:latin typeface="Times" charset="0"/>
            </a:endParaRPr>
          </a:p>
        </p:txBody>
      </p:sp>
      <p:sp>
        <p:nvSpPr>
          <p:cNvPr id="78" name="Striped Right Arrow 77">
            <a:extLst>
              <a:ext uri="{FF2B5EF4-FFF2-40B4-BE49-F238E27FC236}">
                <a16:creationId xmlns:a16="http://schemas.microsoft.com/office/drawing/2014/main" id="{D9A5B184-8A95-3340-A947-B1DF10855EE4}"/>
              </a:ext>
            </a:extLst>
          </p:cNvPr>
          <p:cNvSpPr/>
          <p:nvPr/>
        </p:nvSpPr>
        <p:spPr bwMode="auto">
          <a:xfrm rot="19134773" flipH="1">
            <a:off x="1874936" y="3821785"/>
            <a:ext cx="812099" cy="387356"/>
          </a:xfrm>
          <a:prstGeom prst="stripedRigh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  <a:latin typeface="Times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11F9729C-160E-7343-BD3E-008B30D66379}"/>
              </a:ext>
            </a:extLst>
          </p:cNvPr>
          <p:cNvSpPr/>
          <p:nvPr/>
        </p:nvSpPr>
        <p:spPr>
          <a:xfrm rot="19134773" flipH="1">
            <a:off x="1974343" y="3901196"/>
            <a:ext cx="63133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latin typeface="Helvetica" pitchFamily="2" charset="0"/>
              </a:rPr>
              <a:t>sharing</a:t>
            </a:r>
            <a:endParaRPr lang="en-US" sz="1050" dirty="0"/>
          </a:p>
        </p:txBody>
      </p:sp>
      <p:pic>
        <p:nvPicPr>
          <p:cNvPr id="82" name="Picture 81" descr="A close up of a logo&#10;&#10;Description automatically generated">
            <a:extLst>
              <a:ext uri="{FF2B5EF4-FFF2-40B4-BE49-F238E27FC236}">
                <a16:creationId xmlns:a16="http://schemas.microsoft.com/office/drawing/2014/main" id="{8E910D6A-AAD7-E84D-A371-E426B54C0997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674640" y="2594881"/>
            <a:ext cx="670193" cy="663878"/>
          </a:xfrm>
          <a:prstGeom prst="rect">
            <a:avLst/>
          </a:prstGeom>
        </p:spPr>
      </p:pic>
      <p:pic>
        <p:nvPicPr>
          <p:cNvPr id="83" name="Picture 82" descr="A picture containing table&#10;&#10;Description automatically generated">
            <a:extLst>
              <a:ext uri="{FF2B5EF4-FFF2-40B4-BE49-F238E27FC236}">
                <a16:creationId xmlns:a16="http://schemas.microsoft.com/office/drawing/2014/main" id="{6AB10B92-0628-814B-A2A0-02EC6B6EF04F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359543" y="2558956"/>
            <a:ext cx="354035" cy="354035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A1F530FB-D349-B14D-8037-E03585E3C1ED}"/>
              </a:ext>
            </a:extLst>
          </p:cNvPr>
          <p:cNvSpPr txBox="1"/>
          <p:nvPr/>
        </p:nvSpPr>
        <p:spPr>
          <a:xfrm>
            <a:off x="3989651" y="3716055"/>
            <a:ext cx="1571420" cy="45608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en-US" sz="788" dirty="0">
                <a:latin typeface="+mj-lt"/>
              </a:rPr>
              <a:t>Resulted in 33 publications since 2011. 44 tissue requests since 2016</a:t>
            </a:r>
            <a:endParaRPr lang="en-US" sz="788" b="1" dirty="0">
              <a:latin typeface="+mj-lt"/>
            </a:endParaRP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6517AE00-F54A-AD40-8BA0-3A04F91DC4C1}"/>
              </a:ext>
            </a:extLst>
          </p:cNvPr>
          <p:cNvCxnSpPr>
            <a:cxnSpLocks/>
          </p:cNvCxnSpPr>
          <p:nvPr/>
        </p:nvCxnSpPr>
        <p:spPr>
          <a:xfrm>
            <a:off x="3816385" y="647818"/>
            <a:ext cx="15390" cy="4108134"/>
          </a:xfrm>
          <a:prstGeom prst="line">
            <a:avLst/>
          </a:prstGeom>
          <a:ln w="57150">
            <a:solidFill>
              <a:srgbClr val="FFFF00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F715D962-1923-FE47-BE6F-CD19E96F29BF}"/>
              </a:ext>
            </a:extLst>
          </p:cNvPr>
          <p:cNvSpPr txBox="1"/>
          <p:nvPr/>
        </p:nvSpPr>
        <p:spPr>
          <a:xfrm>
            <a:off x="1613294" y="4343941"/>
            <a:ext cx="1571420" cy="334835"/>
          </a:xfrm>
          <a:prstGeom prst="rect">
            <a:avLst/>
          </a:prstGeom>
          <a:solidFill>
            <a:srgbClr val="FFC000"/>
          </a:solidFill>
        </p:spPr>
        <p:txBody>
          <a:bodyPr wrap="square" rtlCol="0" anchor="t">
            <a:spAutoFit/>
          </a:bodyPr>
          <a:lstStyle/>
          <a:p>
            <a:r>
              <a:rPr lang="en-US" sz="788" dirty="0">
                <a:latin typeface="+mj-lt"/>
              </a:rPr>
              <a:t>40 data and 38 video requests fulfilled since 2016</a:t>
            </a:r>
            <a:endParaRPr lang="en-US" sz="788" b="1" dirty="0">
              <a:latin typeface="+mj-lt"/>
            </a:endParaRPr>
          </a:p>
        </p:txBody>
      </p:sp>
      <p:sp>
        <p:nvSpPr>
          <p:cNvPr id="88" name="Footer Placeholder 2">
            <a:extLst>
              <a:ext uri="{FF2B5EF4-FFF2-40B4-BE49-F238E27FC236}">
                <a16:creationId xmlns:a16="http://schemas.microsoft.com/office/drawing/2014/main" id="{453141F8-EFB2-2543-B806-2EDD28B12E6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5349" y="4807371"/>
            <a:ext cx="5073646" cy="280556"/>
          </a:xfrm>
        </p:spPr>
        <p:txBody>
          <a:bodyPr/>
          <a:lstStyle/>
          <a:p>
            <a:pPr algn="l"/>
            <a:r>
              <a:rPr lang="en-US" dirty="0"/>
              <a:t>Nov 5-6, 2020             ISC-ARC &amp; ASLDA Talk; arc-dl-alsda@mail.nasa.gov          #ASGSR2020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7C012741-87BF-8542-9498-5902313D2F7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909" y="1941290"/>
            <a:ext cx="372358" cy="463450"/>
          </a:xfrm>
          <a:prstGeom prst="rect">
            <a:avLst/>
          </a:prstGeom>
        </p:spPr>
      </p:pic>
      <p:pic>
        <p:nvPicPr>
          <p:cNvPr id="6" name="41598_2019_40789_MOESM1_ESM.mp4" descr="41598_2019_40789_MOESM1_ESM.mp4">
            <a:extLst>
              <a:ext uri="{FF2B5EF4-FFF2-40B4-BE49-F238E27FC236}">
                <a16:creationId xmlns:a16="http://schemas.microsoft.com/office/drawing/2014/main" id="{3B97B274-8CF0-5B4B-A6F6-F3EDC189A9E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8370.9284" end="40896.5292"/>
                  <p14:fade out="58013.0091"/>
                </p14:media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307600" y="3687659"/>
            <a:ext cx="1295113" cy="1068293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83A54A56-6989-4246-98BF-D664836CFE69}"/>
              </a:ext>
            </a:extLst>
          </p:cNvPr>
          <p:cNvSpPr/>
          <p:nvPr/>
        </p:nvSpPr>
        <p:spPr>
          <a:xfrm>
            <a:off x="1139090" y="1465474"/>
            <a:ext cx="128305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Helvetica" pitchFamily="2" charset="0"/>
              </a:rPr>
              <a:t>Data Imagery, Video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A25DE17E-0993-A847-99DD-4751D39AD610}"/>
              </a:ext>
            </a:extLst>
          </p:cNvPr>
          <p:cNvSpPr/>
          <p:nvPr/>
        </p:nvSpPr>
        <p:spPr>
          <a:xfrm>
            <a:off x="270000" y="4623961"/>
            <a:ext cx="742511" cy="169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" dirty="0">
                <a:solidFill>
                  <a:schemeClr val="bg1"/>
                </a:solidFill>
                <a:latin typeface="Arial"/>
                <a:cs typeface="Arial"/>
              </a:rPr>
              <a:t>(Ronca et al., 2019)</a:t>
            </a:r>
          </a:p>
        </p:txBody>
      </p:sp>
      <p:pic>
        <p:nvPicPr>
          <p:cNvPr id="8" name="Picture 7" descr="A picture containing fan, device, train, indoor&#10;&#10;Description automatically generated">
            <a:extLst>
              <a:ext uri="{FF2B5EF4-FFF2-40B4-BE49-F238E27FC236}">
                <a16:creationId xmlns:a16="http://schemas.microsoft.com/office/drawing/2014/main" id="{B50A5FD7-5643-7448-806D-08BAC465C588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414075" y="2008187"/>
            <a:ext cx="514604" cy="381248"/>
          </a:xfrm>
          <a:prstGeom prst="rect">
            <a:avLst/>
          </a:prstGeom>
        </p:spPr>
      </p:pic>
      <p:sp>
        <p:nvSpPr>
          <p:cNvPr id="57" name="Striped Right Arrow 56">
            <a:extLst>
              <a:ext uri="{FF2B5EF4-FFF2-40B4-BE49-F238E27FC236}">
                <a16:creationId xmlns:a16="http://schemas.microsoft.com/office/drawing/2014/main" id="{ED8387FA-8BA3-254E-9EF5-8B8899E08BFD}"/>
              </a:ext>
            </a:extLst>
          </p:cNvPr>
          <p:cNvSpPr/>
          <p:nvPr/>
        </p:nvSpPr>
        <p:spPr bwMode="auto">
          <a:xfrm rot="2015181">
            <a:off x="2018142" y="2377253"/>
            <a:ext cx="545110" cy="258201"/>
          </a:xfrm>
          <a:prstGeom prst="stripedRigh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chemeClr val="bg1"/>
              </a:solidFill>
              <a:latin typeface="Times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DB9307-B430-8C4F-AAE0-47543573138C}"/>
              </a:ext>
            </a:extLst>
          </p:cNvPr>
          <p:cNvSpPr/>
          <p:nvPr/>
        </p:nvSpPr>
        <p:spPr>
          <a:xfrm>
            <a:off x="2717002" y="700891"/>
            <a:ext cx="972958" cy="646331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FFFF00"/>
                </a:solidFill>
                <a:latin typeface="Helvetica" pitchFamily="2" charset="0"/>
              </a:rPr>
              <a:t>Data and Descriptions from &gt;900 Experiments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14542632-5124-C04B-9D88-77D967DA8E06}"/>
              </a:ext>
            </a:extLst>
          </p:cNvPr>
          <p:cNvSpPr/>
          <p:nvPr/>
        </p:nvSpPr>
        <p:spPr>
          <a:xfrm>
            <a:off x="6775494" y="684568"/>
            <a:ext cx="2127930" cy="230832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FFFF00"/>
                </a:solidFill>
                <a:latin typeface="Helvetica" pitchFamily="2" charset="0"/>
              </a:rPr>
              <a:t>~32,000 Non-Human Biospecimens</a:t>
            </a:r>
          </a:p>
        </p:txBody>
      </p:sp>
    </p:spTree>
    <p:extLst>
      <p:ext uri="{BB962C8B-B14F-4D97-AF65-F5344CB8AC3E}">
        <p14:creationId xmlns:p14="http://schemas.microsoft.com/office/powerpoint/2010/main" val="1659024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852C42D-3D72-AC47-A581-F66DA52B8619}"/>
              </a:ext>
            </a:extLst>
          </p:cNvPr>
          <p:cNvSpPr txBox="1">
            <a:spLocks/>
          </p:cNvSpPr>
          <p:nvPr/>
        </p:nvSpPr>
        <p:spPr>
          <a:xfrm>
            <a:off x="6310689" y="1157543"/>
            <a:ext cx="2486894" cy="4572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Helvetica" pitchFamily="-112" charset="0"/>
                <a:ea typeface="MS PGothic" pitchFamily="34" charset="-128"/>
                <a:cs typeface="ＭＳ Ｐゴシック" pitchFamily="-112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Helvetica" pitchFamily="-112" charset="0"/>
                <a:ea typeface="MS PGothic" pitchFamily="34" charset="-128"/>
                <a:cs typeface="ＭＳ Ｐゴシック" pitchFamily="-112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Helvetica" pitchFamily="-112" charset="0"/>
                <a:ea typeface="MS PGothic" pitchFamily="34" charset="-128"/>
                <a:cs typeface="ＭＳ Ｐゴシック" pitchFamily="-112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Helvetica" pitchFamily="-112" charset="0"/>
                <a:ea typeface="MS PGothic" pitchFamily="34" charset="-128"/>
                <a:cs typeface="ＭＳ Ｐゴシック" pitchFamily="-11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r>
              <a:rPr lang="en-US" kern="0" dirty="0"/>
              <a:t>Biospecimen</a:t>
            </a:r>
          </a:p>
          <a:p>
            <a:r>
              <a:rPr lang="en-US" kern="0" dirty="0"/>
              <a:t>Availability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4E3AC3C-42B8-2742-B422-A1D4471E553E}"/>
              </a:ext>
            </a:extLst>
          </p:cNvPr>
          <p:cNvSpPr/>
          <p:nvPr/>
        </p:nvSpPr>
        <p:spPr>
          <a:xfrm>
            <a:off x="0" y="0"/>
            <a:ext cx="1012511" cy="62993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6FA31AC-2434-EB43-A9B0-C7EEA3C2C6FA}"/>
              </a:ext>
            </a:extLst>
          </p:cNvPr>
          <p:cNvSpPr/>
          <p:nvPr/>
        </p:nvSpPr>
        <p:spPr>
          <a:xfrm>
            <a:off x="0" y="0"/>
            <a:ext cx="1012511" cy="62993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9D661802-2B44-E24B-A8DF-F9480E3074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4124" y="0"/>
            <a:ext cx="614290" cy="628966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F664C9D2-3A61-D54B-AC96-3393BDDE7D23}"/>
              </a:ext>
            </a:extLst>
          </p:cNvPr>
          <p:cNvSpPr/>
          <p:nvPr/>
        </p:nvSpPr>
        <p:spPr>
          <a:xfrm>
            <a:off x="8314841" y="0"/>
            <a:ext cx="829159" cy="629933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28" name="Picture 27" descr="Logo, icon&#10;&#10;Description automatically generated">
            <a:extLst>
              <a:ext uri="{FF2B5EF4-FFF2-40B4-BE49-F238E27FC236}">
                <a16:creationId xmlns:a16="http://schemas.microsoft.com/office/drawing/2014/main" id="{E876C19B-65BA-6A46-AED0-BE7DFED096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3425" y="18225"/>
            <a:ext cx="668316" cy="5580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CBB877-FA0F-234B-ABCA-B9D07CEC6CD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33" t="27315" r="1847" b="4536"/>
          <a:stretch/>
        </p:blipFill>
        <p:spPr>
          <a:xfrm>
            <a:off x="55349" y="55572"/>
            <a:ext cx="5903426" cy="4661794"/>
          </a:xfrm>
          <a:prstGeom prst="rect">
            <a:avLst/>
          </a:prstGeom>
        </p:spPr>
      </p:pic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7DB58D5F-8024-DF43-837B-36A324C6E4D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5349" y="4807371"/>
            <a:ext cx="5073646" cy="280556"/>
          </a:xfrm>
        </p:spPr>
        <p:txBody>
          <a:bodyPr/>
          <a:lstStyle/>
          <a:p>
            <a:pPr algn="l"/>
            <a:r>
              <a:rPr lang="en-US" dirty="0"/>
              <a:t>Nov 5-6, 2020             ISC-ARC &amp; ASLDA Talk; arc-dl-alsda@mail.nasa.gov          #ASGSR2020</a:t>
            </a:r>
          </a:p>
        </p:txBody>
      </p:sp>
    </p:spTree>
    <p:extLst>
      <p:ext uri="{BB962C8B-B14F-4D97-AF65-F5344CB8AC3E}">
        <p14:creationId xmlns:p14="http://schemas.microsoft.com/office/powerpoint/2010/main" val="5997183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852C42D-3D72-AC47-A581-F66DA52B8619}"/>
              </a:ext>
            </a:extLst>
          </p:cNvPr>
          <p:cNvSpPr txBox="1">
            <a:spLocks/>
          </p:cNvSpPr>
          <p:nvPr/>
        </p:nvSpPr>
        <p:spPr>
          <a:xfrm>
            <a:off x="833080" y="18225"/>
            <a:ext cx="7630344" cy="4572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Helvetica" pitchFamily="-112" charset="0"/>
                <a:ea typeface="MS PGothic" pitchFamily="34" charset="-128"/>
                <a:cs typeface="ＭＳ Ｐゴシック" pitchFamily="-112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Helvetica" pitchFamily="-112" charset="0"/>
                <a:ea typeface="MS PGothic" pitchFamily="34" charset="-128"/>
                <a:cs typeface="ＭＳ Ｐゴシック" pitchFamily="-112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Helvetica" pitchFamily="-112" charset="0"/>
                <a:ea typeface="MS PGothic" pitchFamily="34" charset="-128"/>
                <a:cs typeface="ＭＳ Ｐゴシック" pitchFamily="-112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Helvetica" pitchFamily="-112" charset="0"/>
                <a:ea typeface="MS PGothic" pitchFamily="34" charset="-128"/>
                <a:cs typeface="ＭＳ Ｐゴシック" pitchFamily="-11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Helvetica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r>
              <a:rPr lang="en-US" sz="1800" kern="0" dirty="0"/>
              <a:t>Biospecimen Challenge: </a:t>
            </a:r>
          </a:p>
          <a:p>
            <a:r>
              <a:rPr lang="en-US" sz="1800" kern="0" dirty="0"/>
              <a:t>Add Omics/Molecular Chapters to Previous Research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4E3AC3C-42B8-2742-B422-A1D4471E553E}"/>
              </a:ext>
            </a:extLst>
          </p:cNvPr>
          <p:cNvSpPr/>
          <p:nvPr/>
        </p:nvSpPr>
        <p:spPr>
          <a:xfrm>
            <a:off x="0" y="0"/>
            <a:ext cx="1012511" cy="62993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6FA31AC-2434-EB43-A9B0-C7EEA3C2C6FA}"/>
              </a:ext>
            </a:extLst>
          </p:cNvPr>
          <p:cNvSpPr/>
          <p:nvPr/>
        </p:nvSpPr>
        <p:spPr>
          <a:xfrm>
            <a:off x="0" y="0"/>
            <a:ext cx="1012511" cy="62993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9D661802-2B44-E24B-A8DF-F9480E3074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790" y="-6039"/>
            <a:ext cx="614290" cy="628966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F664C9D2-3A61-D54B-AC96-3393BDDE7D23}"/>
              </a:ext>
            </a:extLst>
          </p:cNvPr>
          <p:cNvSpPr/>
          <p:nvPr/>
        </p:nvSpPr>
        <p:spPr>
          <a:xfrm>
            <a:off x="8314841" y="0"/>
            <a:ext cx="829159" cy="629933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28" name="Picture 27" descr="Logo, icon&#10;&#10;Description automatically generated">
            <a:extLst>
              <a:ext uri="{FF2B5EF4-FFF2-40B4-BE49-F238E27FC236}">
                <a16:creationId xmlns:a16="http://schemas.microsoft.com/office/drawing/2014/main" id="{E876C19B-65BA-6A46-AED0-BE7DFED096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3425" y="18225"/>
            <a:ext cx="668316" cy="5580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66FCE6E-45C8-F848-B9DD-139966F1EDFB}"/>
              </a:ext>
            </a:extLst>
          </p:cNvPr>
          <p:cNvSpPr txBox="1"/>
          <p:nvPr/>
        </p:nvSpPr>
        <p:spPr>
          <a:xfrm>
            <a:off x="-57098" y="678884"/>
            <a:ext cx="94107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b="1" dirty="0">
                <a:solidFill>
                  <a:srgbClr val="FFFF00"/>
                </a:solidFill>
                <a:latin typeface="Helvetica" pitchFamily="2" charset="0"/>
              </a:rPr>
              <a:t>Earlier Studies (Mostly Shuttle Missions)</a:t>
            </a:r>
          </a:p>
          <a:p>
            <a:pPr marL="458788" lvl="1" indent="-169863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bg1"/>
                </a:solidFill>
                <a:latin typeface="Helvetica" pitchFamily="2" charset="0"/>
              </a:rPr>
              <a:t>Experiments with little or no omics-level molecular analyses. </a:t>
            </a:r>
            <a:r>
              <a:rPr lang="en-US" sz="1050" u="sng" dirty="0">
                <a:solidFill>
                  <a:schemeClr val="bg1"/>
                </a:solidFill>
                <a:latin typeface="Helvetica" pitchFamily="2" charset="0"/>
              </a:rPr>
              <a:t>Many studies still have tissues and blood available</a:t>
            </a:r>
          </a:p>
          <a:p>
            <a:pPr marL="460375" lvl="1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bg1"/>
                </a:solidFill>
                <a:latin typeface="Helvetica" pitchFamily="2" charset="0"/>
              </a:rPr>
              <a:t>Approach usage of samples through examining data/results from previous experiments</a:t>
            </a:r>
          </a:p>
          <a:p>
            <a:pPr marL="1588" indent="-169863">
              <a:buFont typeface="Arial" panose="020B0604020202020204" pitchFamily="34" charset="0"/>
              <a:buChar char="•"/>
            </a:pPr>
            <a:endParaRPr lang="en-US" sz="1050" b="1" dirty="0">
              <a:solidFill>
                <a:srgbClr val="FFFF00"/>
              </a:solidFill>
              <a:latin typeface="Helvetica" pitchFamily="2" charset="0"/>
            </a:endParaRPr>
          </a:p>
          <a:p>
            <a:pPr marL="1588" indent="-169863">
              <a:buFont typeface="Arial" panose="020B0604020202020204" pitchFamily="34" charset="0"/>
              <a:buChar char="•"/>
            </a:pPr>
            <a:r>
              <a:rPr lang="en-US" sz="1050" b="1" u="sng" dirty="0">
                <a:solidFill>
                  <a:srgbClr val="FFFF00"/>
                </a:solidFill>
                <a:latin typeface="Helvetica" pitchFamily="2" charset="0"/>
              </a:rPr>
              <a:t>EXAMPLE</a:t>
            </a:r>
            <a:r>
              <a:rPr lang="en-US" sz="1050" b="1" dirty="0">
                <a:solidFill>
                  <a:srgbClr val="FFFF00"/>
                </a:solidFill>
                <a:latin typeface="Helvetica" pitchFamily="2" charset="0"/>
              </a:rPr>
              <a:t>: SLS-1 Science Focus Tied to Rat Blood  (10 relevant studies) </a:t>
            </a:r>
          </a:p>
          <a:p>
            <a:pPr marL="460375" lvl="1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bg1"/>
                </a:solidFill>
                <a:latin typeface="Helvetica" pitchFamily="2" charset="0"/>
              </a:rPr>
              <a:t>Erythropoiesis, BV, Plasma </a:t>
            </a:r>
            <a:r>
              <a:rPr lang="en-US" sz="1050" dirty="0" err="1">
                <a:solidFill>
                  <a:schemeClr val="bg1"/>
                </a:solidFill>
                <a:latin typeface="Helvetica" pitchFamily="2" charset="0"/>
              </a:rPr>
              <a:t>Biochem</a:t>
            </a:r>
            <a:r>
              <a:rPr lang="en-US" sz="1050" dirty="0">
                <a:solidFill>
                  <a:schemeClr val="bg1"/>
                </a:solidFill>
                <a:latin typeface="Helvetica" pitchFamily="2" charset="0"/>
              </a:rPr>
              <a:t>, Erythrocyte, White Blood Cells. </a:t>
            </a:r>
          </a:p>
          <a:p>
            <a:pPr marL="460375" lvl="1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bg1"/>
                </a:solidFill>
                <a:latin typeface="Helvetica" pitchFamily="2" charset="0"/>
              </a:rPr>
              <a:t>Several other Endocrine-related studies: Pituitary </a:t>
            </a:r>
            <a:r>
              <a:rPr lang="en-US" sz="1050" dirty="0" err="1">
                <a:solidFill>
                  <a:schemeClr val="bg1"/>
                </a:solidFill>
                <a:latin typeface="Helvetica" pitchFamily="2" charset="0"/>
              </a:rPr>
              <a:t>Somatatropic</a:t>
            </a:r>
            <a:r>
              <a:rPr lang="en-US" sz="1050" dirty="0">
                <a:solidFill>
                  <a:schemeClr val="bg1"/>
                </a:solidFill>
                <a:latin typeface="Helvetica" pitchFamily="2" charset="0"/>
              </a:rPr>
              <a:t> Cells, Lipid Peroxidation, </a:t>
            </a:r>
          </a:p>
          <a:p>
            <a:pPr marL="288925" lvl="1"/>
            <a:r>
              <a:rPr lang="en-US" sz="1050" dirty="0">
                <a:solidFill>
                  <a:schemeClr val="bg1"/>
                </a:solidFill>
                <a:latin typeface="Helvetica" pitchFamily="2" charset="0"/>
              </a:rPr>
              <a:t>	Antioxidants, Norepinephrine, Vasopressin, ANP binding-site analysis</a:t>
            </a:r>
          </a:p>
          <a:p>
            <a:pPr marL="285750" lvl="1"/>
            <a:endParaRPr lang="en-US" sz="1050" dirty="0">
              <a:solidFill>
                <a:schemeClr val="bg1"/>
              </a:solidFill>
              <a:latin typeface="Helvetica" pitchFamily="2" charset="0"/>
            </a:endParaRPr>
          </a:p>
          <a:p>
            <a:pPr lvl="1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FFFF00"/>
                </a:solidFill>
                <a:latin typeface="Helvetica" pitchFamily="2" charset="0"/>
              </a:rPr>
              <a:t>Samples stored LN2 -80C, since August/September of 1991</a:t>
            </a:r>
          </a:p>
          <a:p>
            <a:pPr lvl="2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bg1"/>
                </a:solidFill>
                <a:latin typeface="Helvetica" pitchFamily="2" charset="0"/>
              </a:rPr>
              <a:t>Male, Sprague-Dawley, duration 9-day 3hr, Age 65 days (at dissection)</a:t>
            </a:r>
          </a:p>
          <a:p>
            <a:pPr lvl="2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bg1"/>
                </a:solidFill>
                <a:latin typeface="Helvetica" pitchFamily="2" charset="0"/>
              </a:rPr>
              <a:t>Variables: AEM/B, AEM/GC, AEM/GC+9, AEM/F, AEM/F+9 (recovery)</a:t>
            </a:r>
          </a:p>
          <a:p>
            <a:endParaRPr lang="en-US" sz="1050" b="1" dirty="0">
              <a:solidFill>
                <a:srgbClr val="FFFF00"/>
              </a:solidFill>
              <a:latin typeface="Helvetica" pitchFamily="2" charset="0"/>
            </a:endParaRPr>
          </a:p>
          <a:p>
            <a:pPr lvl="1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FFFF00"/>
                </a:solidFill>
                <a:latin typeface="Helvetica" pitchFamily="2" charset="0"/>
              </a:rPr>
              <a:t>SF adaptations? New insights through omics/molecular processing</a:t>
            </a:r>
          </a:p>
          <a:p>
            <a:pPr lvl="2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bg1"/>
                </a:solidFill>
                <a:latin typeface="Helvetica" pitchFamily="2" charset="0"/>
              </a:rPr>
              <a:t>Proteomics - expected to maintain? microRNAs?</a:t>
            </a:r>
          </a:p>
          <a:p>
            <a:pPr lvl="2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bg1"/>
                </a:solidFill>
                <a:latin typeface="Helvetica" pitchFamily="2" charset="0"/>
              </a:rPr>
              <a:t>DNA – genomics? Expecting SF induced SNPS/mutations in 9 days?</a:t>
            </a:r>
          </a:p>
          <a:p>
            <a:pPr lvl="2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bg1"/>
                </a:solidFill>
                <a:latin typeface="Helvetica" pitchFamily="2" charset="0"/>
              </a:rPr>
              <a:t>SC sequencing DNA? Lipids/membranes?</a:t>
            </a:r>
          </a:p>
          <a:p>
            <a:pPr lvl="2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bg1"/>
                </a:solidFill>
                <a:latin typeface="Helvetica" pitchFamily="2" charset="0"/>
              </a:rPr>
              <a:t>2018 study on RIN ISC-archive suggested RNA degradation </a:t>
            </a:r>
          </a:p>
          <a:p>
            <a:pPr marL="742950" lvl="2"/>
            <a:r>
              <a:rPr lang="en-US" sz="1050" dirty="0">
                <a:solidFill>
                  <a:schemeClr val="bg1"/>
                </a:solidFill>
                <a:latin typeface="Helvetica" pitchFamily="2" charset="0"/>
              </a:rPr>
              <a:t>	from liver tissues (90s cohort). Quality and long-term stability </a:t>
            </a:r>
          </a:p>
          <a:p>
            <a:pPr lvl="2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bg1"/>
                </a:solidFill>
                <a:latin typeface="Helvetica" pitchFamily="2" charset="0"/>
              </a:rPr>
              <a:t>Gene expression confound? (Stress related to re-entry of subject)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B9D03DC-D223-2141-8298-EFFB2FF3A6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3821" y="1260355"/>
            <a:ext cx="1851887" cy="12766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5E3AF22-94BD-8F4A-ACEF-7D26597D42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965429">
            <a:off x="6028471" y="1453126"/>
            <a:ext cx="841814" cy="1313322"/>
          </a:xfrm>
          <a:prstGeom prst="rect">
            <a:avLst/>
          </a:prstGeom>
        </p:spPr>
      </p:pic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7D625EA8-3887-CF40-98AD-19C8CF7255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5349" y="4807371"/>
            <a:ext cx="5073646" cy="280556"/>
          </a:xfrm>
        </p:spPr>
        <p:txBody>
          <a:bodyPr/>
          <a:lstStyle/>
          <a:p>
            <a:pPr algn="l"/>
            <a:r>
              <a:rPr lang="en-US" dirty="0"/>
              <a:t>Nov 5-6, 2020             ISC-ARC &amp; ASLDA Talk; arc-dl-alsda@mail.nasa.gov          #ASGSR2020</a:t>
            </a:r>
          </a:p>
        </p:txBody>
      </p:sp>
    </p:spTree>
    <p:extLst>
      <p:ext uri="{BB962C8B-B14F-4D97-AF65-F5344CB8AC3E}">
        <p14:creationId xmlns:p14="http://schemas.microsoft.com/office/powerpoint/2010/main" val="3759299285"/>
      </p:ext>
    </p:extLst>
  </p:cSld>
  <p:clrMapOvr>
    <a:masterClrMapping/>
  </p:clrMapOvr>
</p:sld>
</file>

<file path=ppt/theme/theme1.xml><?xml version="1.0" encoding="utf-8"?>
<a:theme xmlns:a="http://schemas.openxmlformats.org/drawingml/2006/main" name="General_ESMD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xploration Ambassadors">
      <a:majorFont>
        <a:latin typeface="Helvetica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17961" dir="2700000" algn="ctr" rotWithShape="0">
            <a:schemeClr val="tx1">
              <a:alpha val="74998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Black Condensed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17961" dir="2700000" algn="ctr" rotWithShape="0">
            <a:schemeClr val="tx1">
              <a:alpha val="74998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 Neue Black Condensed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Exploration Ambassador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loration Ambassador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loration Ambassador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loration Ambassador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loration Ambassador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loration Ambassador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xploration Ambassador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xploration Ambassador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xploration Ambassador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xploration Ambassador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xploration Ambassador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xploration Ambassador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A5050E1D9E10940A062E3982E8B786E" ma:contentTypeVersion="2" ma:contentTypeDescription="Create a new document." ma:contentTypeScope="" ma:versionID="ff4a54c8ffb29ea8bd70db6b7e60ce1f">
  <xsd:schema xmlns:xsd="http://www.w3.org/2001/XMLSchema" xmlns:xs="http://www.w3.org/2001/XMLSchema" xmlns:p="http://schemas.microsoft.com/office/2006/metadata/properties" xmlns:ns2="fd29e81f-e648-4863-9b14-04ff579b81c5" targetNamespace="http://schemas.microsoft.com/office/2006/metadata/properties" ma:root="true" ma:fieldsID="647d65ed4fe0e6a3a621a3a6ddc90742" ns2:_="">
    <xsd:import namespace="fd29e81f-e648-4863-9b14-04ff579b81c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29e81f-e648-4863-9b14-04ff579b81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62B10DB-D7CB-4D34-89C8-B7A4824ED82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0CE0915-FB8E-45F3-9C1B-2E18C6693392}">
  <ds:schemaRefs>
    <ds:schemaRef ds:uri="fd29e81f-e648-4863-9b14-04ff579b81c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DE9CE819-EC36-49F8-8590-1B943DDBB51E}">
  <ds:schemaRefs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purl.org/dc/terms/"/>
    <ds:schemaRef ds:uri="fd29e81f-e648-4863-9b14-04ff579b81c5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ISS-Research-A-May2011.potx</Template>
  <TotalTime>845</TotalTime>
  <Words>1245</Words>
  <Application>Microsoft Macintosh PowerPoint</Application>
  <PresentationFormat>On-screen Show (16:9)</PresentationFormat>
  <Paragraphs>141</Paragraphs>
  <Slides>10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Helvetica</vt:lpstr>
      <vt:lpstr>Helvetica Neue Black Condensed</vt:lpstr>
      <vt:lpstr>Times</vt:lpstr>
      <vt:lpstr>General_ESMD_Template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LM ES&amp;S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Glenn Research Center ISS Research Project Monthly Review</dc:title>
  <dc:subject/>
  <dc:creator>Alexandra Mills</dc:creator>
  <cp:keywords/>
  <dc:description/>
  <cp:lastModifiedBy>Scott, Ryan T. (ARC-SCF)[WYLE LABS]</cp:lastModifiedBy>
  <cp:revision>68</cp:revision>
  <cp:lastPrinted>2020-10-09T07:44:29Z</cp:lastPrinted>
  <dcterms:created xsi:type="dcterms:W3CDTF">2014-08-19T03:57:25Z</dcterms:created>
  <dcterms:modified xsi:type="dcterms:W3CDTF">2020-10-22T21:22:34Z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0x010100DA5050E1D9E10940A062E3982E8B786E</vt:lpwstr>
  </property>
</Properties>
</file>