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4717" r:id="rId1"/>
    <p:sldMasterId id="2147484794" r:id="rId2"/>
  </p:sldMasterIdLst>
  <p:notesMasterIdLst>
    <p:notesMasterId r:id="rId20"/>
  </p:notesMasterIdLst>
  <p:handoutMasterIdLst>
    <p:handoutMasterId r:id="rId21"/>
  </p:handoutMasterIdLst>
  <p:sldIdLst>
    <p:sldId id="771" r:id="rId3"/>
    <p:sldId id="787" r:id="rId4"/>
    <p:sldId id="769" r:id="rId5"/>
    <p:sldId id="789" r:id="rId6"/>
    <p:sldId id="792" r:id="rId7"/>
    <p:sldId id="802" r:id="rId8"/>
    <p:sldId id="794" r:id="rId9"/>
    <p:sldId id="803" r:id="rId10"/>
    <p:sldId id="795" r:id="rId11"/>
    <p:sldId id="796" r:id="rId12"/>
    <p:sldId id="797" r:id="rId13"/>
    <p:sldId id="799" r:id="rId14"/>
    <p:sldId id="800" r:id="rId15"/>
    <p:sldId id="783" r:id="rId16"/>
    <p:sldId id="790" r:id="rId17"/>
    <p:sldId id="804" r:id="rId18"/>
    <p:sldId id="798" r:id="rId19"/>
  </p:sldIdLst>
  <p:sldSz cx="13004800" cy="7315200"/>
  <p:notesSz cx="7315200" cy="9601200"/>
  <p:defaultTextStyle>
    <a:defPPr>
      <a:defRPr lang="en-US"/>
    </a:defPPr>
    <a:lvl1pPr algn="l" rtl="0" eaLnBrk="0" fontAlgn="base" hangingPunct="0">
      <a:spcBef>
        <a:spcPct val="20000"/>
      </a:spcBef>
      <a:spcAft>
        <a:spcPct val="0"/>
      </a:spcAft>
      <a:buChar char="–"/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159" algn="l" rtl="0" eaLnBrk="0" fontAlgn="base" hangingPunct="0">
      <a:spcBef>
        <a:spcPct val="20000"/>
      </a:spcBef>
      <a:spcAft>
        <a:spcPct val="0"/>
      </a:spcAft>
      <a:buChar char="–"/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319" algn="l" rtl="0" eaLnBrk="0" fontAlgn="base" hangingPunct="0">
      <a:spcBef>
        <a:spcPct val="20000"/>
      </a:spcBef>
      <a:spcAft>
        <a:spcPct val="0"/>
      </a:spcAft>
      <a:buChar char="–"/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477" algn="l" rtl="0" eaLnBrk="0" fontAlgn="base" hangingPunct="0">
      <a:spcBef>
        <a:spcPct val="20000"/>
      </a:spcBef>
      <a:spcAft>
        <a:spcPct val="0"/>
      </a:spcAft>
      <a:buChar char="–"/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637" algn="l" rtl="0" eaLnBrk="0" fontAlgn="base" hangingPunct="0">
      <a:spcBef>
        <a:spcPct val="20000"/>
      </a:spcBef>
      <a:spcAft>
        <a:spcPct val="0"/>
      </a:spcAft>
      <a:buChar char="–"/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5796" algn="l" defTabSz="914319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2956" algn="l" defTabSz="914319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114" algn="l" defTabSz="914319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274" algn="l" defTabSz="914319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 userDrawn="1">
          <p15:clr>
            <a:srgbClr val="A4A3A4"/>
          </p15:clr>
        </p15:guide>
        <p15:guide id="2" pos="40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5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zzi, Stephen A. (LARC-D321)" initials="RSA(" lastIdx="18" clrIdx="0">
    <p:extLst/>
  </p:cmAuthor>
  <p:cmAuthor id="2" name="Rafaelof, Menachem (LARC-D314)[NATIONAL INSTITUTE OF AEROSPACE]" initials="RM(IOA" lastIdx="3" clrIdx="1">
    <p:extLst/>
  </p:cmAuthor>
  <p:cmAuthor id="3" name="Boucher, Matthew A. (LARC-D321)" initials="BMA(" lastIdx="2" clrIdx="2">
    <p:extLst>
      <p:ext uri="{19B8F6BF-5375-455C-9EA6-DF929625EA0E}">
        <p15:presenceInfo xmlns:p15="http://schemas.microsoft.com/office/powerpoint/2012/main" userId="S-1-5-21-330711430-3775241029-4075259233-836527" providerId="AD"/>
      </p:ext>
    </p:extLst>
  </p:cmAuthor>
  <p:cmAuthor id="4" name="Krishnamurthy, Siddhartha (LARC-D321)" initials="KS(" lastIdx="1" clrIdx="3">
    <p:extLst>
      <p:ext uri="{19B8F6BF-5375-455C-9EA6-DF929625EA0E}">
        <p15:presenceInfo xmlns:p15="http://schemas.microsoft.com/office/powerpoint/2012/main" userId="S-1-5-21-330711430-3775241029-4075259233-7643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6600"/>
    <a:srgbClr val="009900"/>
    <a:srgbClr val="EFEFF7"/>
    <a:srgbClr val="FF3399"/>
    <a:srgbClr val="5B351D"/>
    <a:srgbClr val="989F1D"/>
    <a:srgbClr val="007800"/>
    <a:srgbClr val="0000CC"/>
    <a:srgbClr val="D6D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34" autoAdjust="0"/>
    <p:restoredTop sz="90751" autoAdjust="0"/>
  </p:normalViewPr>
  <p:slideViewPr>
    <p:cSldViewPr snapToGrid="0">
      <p:cViewPr varScale="1">
        <p:scale>
          <a:sx n="95" d="100"/>
          <a:sy n="95" d="100"/>
        </p:scale>
        <p:origin x="726" y="78"/>
      </p:cViewPr>
      <p:guideLst>
        <p:guide orient="horz" pos="2304"/>
        <p:guide pos="4096"/>
      </p:guideLst>
    </p:cSldViewPr>
  </p:slideViewPr>
  <p:outlineViewPr>
    <p:cViewPr>
      <p:scale>
        <a:sx n="33" d="100"/>
        <a:sy n="33" d="100"/>
      </p:scale>
      <p:origin x="48" y="1605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3" d="100"/>
          <a:sy n="73" d="100"/>
        </p:scale>
        <p:origin x="-2028" y="-96"/>
      </p:cViewPr>
      <p:guideLst>
        <p:guide orient="horz" pos="3024"/>
        <p:guide pos="2305"/>
      </p:guideLst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18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08" tIns="48603" rIns="97208" bIns="48603" numCol="1" anchor="t" anchorCtr="0" compatLnSpc="1">
            <a:prstTxWarp prst="textNoShape">
              <a:avLst/>
            </a:prstTxWarp>
          </a:bodyPr>
          <a:lstStyle>
            <a:lvl1pPr defTabSz="972216" eaLnBrk="1" hangingPunct="1">
              <a:spcBef>
                <a:spcPct val="0"/>
              </a:spcBef>
              <a:buFontTx/>
              <a:buNone/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18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08" tIns="48603" rIns="97208" bIns="48603" numCol="1" anchor="t" anchorCtr="0" compatLnSpc="1">
            <a:prstTxWarp prst="textNoShape">
              <a:avLst/>
            </a:prstTxWarp>
          </a:bodyPr>
          <a:lstStyle>
            <a:lvl1pPr algn="r" defTabSz="972216" eaLnBrk="1" hangingPunct="1">
              <a:spcBef>
                <a:spcPct val="0"/>
              </a:spcBef>
              <a:buFontTx/>
              <a:buNone/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18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08" tIns="48603" rIns="97208" bIns="48603" numCol="1" anchor="b" anchorCtr="0" compatLnSpc="1">
            <a:prstTxWarp prst="textNoShape">
              <a:avLst/>
            </a:prstTxWarp>
          </a:bodyPr>
          <a:lstStyle>
            <a:lvl1pPr defTabSz="972216" eaLnBrk="1" hangingPunct="1">
              <a:spcBef>
                <a:spcPct val="0"/>
              </a:spcBef>
              <a:buFontTx/>
              <a:buNone/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1775"/>
            <a:ext cx="31718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08" tIns="48603" rIns="97208" bIns="48603" numCol="1" anchor="b" anchorCtr="0" compatLnSpc="1">
            <a:prstTxWarp prst="textNoShape">
              <a:avLst/>
            </a:prstTxWarp>
          </a:bodyPr>
          <a:lstStyle>
            <a:lvl1pPr algn="r" defTabSz="972216" eaLnBrk="1" hangingPunct="1">
              <a:spcBef>
                <a:spcPct val="0"/>
              </a:spcBef>
              <a:buFontTx/>
              <a:buNone/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FCF261CE-C417-41B6-86A9-89B333A4E8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964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1825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48" tIns="48624" rIns="97248" bIns="48624" numCol="1" anchor="t" anchorCtr="0" compatLnSpc="1">
            <a:prstTxWarp prst="textNoShape">
              <a:avLst/>
            </a:prstTxWarp>
          </a:bodyPr>
          <a:lstStyle>
            <a:lvl1pPr defTabSz="972216" eaLnBrk="1" hangingPunct="1">
              <a:spcBef>
                <a:spcPct val="0"/>
              </a:spcBef>
              <a:buFontTx/>
              <a:buNone/>
              <a:defRPr sz="1300"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1825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48" tIns="48624" rIns="97248" bIns="48624" numCol="1" anchor="t" anchorCtr="0" compatLnSpc="1">
            <a:prstTxWarp prst="textNoShape">
              <a:avLst/>
            </a:prstTxWarp>
          </a:bodyPr>
          <a:lstStyle>
            <a:lvl1pPr algn="r" defTabSz="972216" eaLnBrk="1" hangingPunct="1">
              <a:spcBef>
                <a:spcPct val="0"/>
              </a:spcBef>
              <a:buFontTx/>
              <a:buNone/>
              <a:defRPr sz="1300"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0850" y="722313"/>
            <a:ext cx="6416675" cy="3609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6313" y="4573588"/>
            <a:ext cx="5362575" cy="433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48" tIns="48624" rIns="97248" bIns="486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8763"/>
            <a:ext cx="3171825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48" tIns="48624" rIns="97248" bIns="48624" numCol="1" anchor="b" anchorCtr="0" compatLnSpc="1">
            <a:prstTxWarp prst="textNoShape">
              <a:avLst/>
            </a:prstTxWarp>
          </a:bodyPr>
          <a:lstStyle>
            <a:lvl1pPr defTabSz="972216" eaLnBrk="1" hangingPunct="1">
              <a:spcBef>
                <a:spcPct val="0"/>
              </a:spcBef>
              <a:buFontTx/>
              <a:buNone/>
              <a:defRPr sz="1300"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48763"/>
            <a:ext cx="3171825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48" tIns="48624" rIns="97248" bIns="48624" numCol="1" anchor="b" anchorCtr="0" compatLnSpc="1">
            <a:prstTxWarp prst="textNoShape">
              <a:avLst/>
            </a:prstTxWarp>
          </a:bodyPr>
          <a:lstStyle>
            <a:lvl1pPr algn="r" defTabSz="972216" eaLnBrk="1" hangingPunct="1">
              <a:spcBef>
                <a:spcPct val="0"/>
              </a:spcBef>
              <a:buFontTx/>
              <a:buNone/>
              <a:defRPr sz="1300"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fld id="{E90145EB-15A1-46B6-A26B-1C45F3F9BB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4627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15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31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47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63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796" algn="l" defTabSz="9143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56" algn="l" defTabSz="9143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14" algn="l" defTabSz="9143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74" algn="l" defTabSz="9143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5EB-15A1-46B6-A26B-1C45F3F9BB9C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105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5EB-15A1-46B6-A26B-1C45F3F9BB9C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968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5EB-15A1-46B6-A26B-1C45F3F9BB9C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311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5EB-15A1-46B6-A26B-1C45F3F9BB9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22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5EB-15A1-46B6-A26B-1C45F3F9BB9C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619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5EB-15A1-46B6-A26B-1C45F3F9BB9C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3163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5EB-15A1-46B6-A26B-1C45F3F9BB9C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7564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5EB-15A1-46B6-A26B-1C45F3F9BB9C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402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1188256"/>
            <a:ext cx="11704320" cy="5346318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1" y="6780111"/>
            <a:ext cx="292608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FontTx/>
              <a:buNone/>
              <a:defRPr sz="126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fld id="{E9C00DAF-0B3E-4188-BA43-1B2DC392B7AD}" type="datetime1">
              <a:rPr lang="en-US" smtClean="0">
                <a:solidFill>
                  <a:prstClr val="black"/>
                </a:solidFill>
              </a:rPr>
              <a:t>10/23/2020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07841" y="6780111"/>
            <a:ext cx="438912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>
              <a:buFontTx/>
              <a:buNone/>
            </a:pPr>
            <a:r>
              <a:rPr lang="en-US" smtClean="0">
                <a:solidFill>
                  <a:prstClr val="black"/>
                </a:solidFill>
              </a:rPr>
              <a:t>ASA 2019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99111" y="165814"/>
            <a:ext cx="11639296" cy="653491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6733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2272457"/>
            <a:ext cx="11054080" cy="1568027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720" y="4145280"/>
            <a:ext cx="9103360" cy="1869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  <a:lvl2pPr marL="480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01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4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20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00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80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605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40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1" y="6780111"/>
            <a:ext cx="292608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None/>
              <a:defRPr sz="1260">
                <a:solidFill>
                  <a:schemeClr val="tx1"/>
                </a:solidFill>
              </a:defRPr>
            </a:lvl1pPr>
          </a:lstStyle>
          <a:p>
            <a:fld id="{2B52F5EE-95ED-4D6D-8AD1-291619DA231C}" type="datetime1">
              <a:rPr lang="en-US" smtClean="0">
                <a:solidFill>
                  <a:prstClr val="black"/>
                </a:solidFill>
              </a:rPr>
              <a:t>10/23/2020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07841" y="6780111"/>
            <a:ext cx="438912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None/>
              <a:defRPr sz="126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olidFill>
                  <a:prstClr val="black"/>
                </a:solidFill>
              </a:rPr>
              <a:t>ASA 2019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84641" y="6780111"/>
            <a:ext cx="292608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FontTx/>
              <a:buNone/>
              <a:defRPr sz="1260">
                <a:solidFill>
                  <a:schemeClr val="tx1"/>
                </a:solidFill>
              </a:defRPr>
            </a:lvl1pPr>
          </a:lstStyle>
          <a:p>
            <a:fld id="{5B34F641-C950-48F9-BD78-092F68C1787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309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1188256"/>
            <a:ext cx="11704320" cy="5346318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1" y="6780111"/>
            <a:ext cx="292608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FontTx/>
              <a:buNone/>
              <a:defRPr sz="126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fld id="{2725D787-AF07-4CF3-8C59-6A758A8E4DA8}" type="datetime1">
              <a:rPr lang="en-US" smtClean="0">
                <a:solidFill>
                  <a:prstClr val="black"/>
                </a:solidFill>
              </a:rPr>
              <a:t>10/23/2020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07841" y="6780111"/>
            <a:ext cx="438912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>
              <a:buFontTx/>
              <a:buNone/>
            </a:pPr>
            <a:r>
              <a:rPr lang="en-US" smtClean="0">
                <a:solidFill>
                  <a:prstClr val="black"/>
                </a:solidFill>
              </a:rPr>
              <a:t>ASA 2019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99111" y="165814"/>
            <a:ext cx="11639296" cy="653491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21862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2272457"/>
            <a:ext cx="11054080" cy="1568027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720" y="4145280"/>
            <a:ext cx="9103360" cy="1869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  <a:lvl2pPr marL="480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01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4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20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00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80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605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40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1" y="6780111"/>
            <a:ext cx="292608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None/>
              <a:defRPr sz="1260">
                <a:solidFill>
                  <a:schemeClr val="tx1"/>
                </a:solidFill>
              </a:defRPr>
            </a:lvl1pPr>
          </a:lstStyle>
          <a:p>
            <a:fld id="{B9481CE9-BDEE-45D6-AF62-59EFF498DA34}" type="datetime1">
              <a:rPr lang="en-US" smtClean="0">
                <a:solidFill>
                  <a:prstClr val="black"/>
                </a:solidFill>
              </a:rPr>
              <a:t>10/23/2020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07841" y="6780111"/>
            <a:ext cx="438912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None/>
              <a:defRPr sz="1260">
                <a:solidFill>
                  <a:schemeClr val="tx1"/>
                </a:solidFill>
              </a:defRPr>
            </a:lvl1pPr>
          </a:lstStyle>
          <a:p>
            <a:r>
              <a:rPr lang="en-US" smtClean="0">
                <a:solidFill>
                  <a:prstClr val="black"/>
                </a:solidFill>
              </a:rPr>
              <a:t>ASA 2019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84641" y="6780111"/>
            <a:ext cx="292608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FontTx/>
              <a:buNone/>
              <a:defRPr sz="1260">
                <a:solidFill>
                  <a:schemeClr val="tx1"/>
                </a:solidFill>
              </a:defRPr>
            </a:lvl1pPr>
          </a:lstStyle>
          <a:p>
            <a:fld id="{5B34F641-C950-48F9-BD78-092F68C1787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363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111" y="165814"/>
            <a:ext cx="11639296" cy="653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5120" y="1076912"/>
            <a:ext cx="12343272" cy="55880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325120" y="812800"/>
            <a:ext cx="11054080" cy="1694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1" y="6780111"/>
            <a:ext cx="292608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defTabSz="480073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fld id="{59C5F2C5-DDEB-447E-A4DB-79BFDDCA904D}" type="datetime1">
              <a:rPr lang="en-US" smtClean="0">
                <a:solidFill>
                  <a:prstClr val="black"/>
                </a:solidFill>
              </a:rPr>
              <a:t>10/23/2020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07841" y="6780111"/>
            <a:ext cx="438912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defTabSz="480073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smtClean="0">
                <a:solidFill>
                  <a:prstClr val="black"/>
                </a:solidFill>
              </a:rPr>
              <a:t>ASA 2019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84641" y="6780111"/>
            <a:ext cx="292608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defTabSz="480073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fld id="{5B34F641-C950-48F9-BD78-092F68C17874}" type="slidenum">
              <a:rPr lang="en-US" smtClean="0">
                <a:solidFill>
                  <a:prstClr val="black"/>
                </a:solidFill>
              </a:rPr>
              <a:pPr defTabSz="480073" eaLnBrk="1" fontAlgn="auto" hangingPunct="1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0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25226" y="167481"/>
            <a:ext cx="816769" cy="66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9696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18" r:id="rId1"/>
    <p:sldLayoutId id="2147484720" r:id="rId2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80073" rtl="0" eaLnBrk="1" latinLnBrk="0" hangingPunct="1">
        <a:spcBef>
          <a:spcPct val="0"/>
        </a:spcBef>
        <a:buNone/>
        <a:defRPr sz="2520" b="1" i="0" kern="1200">
          <a:solidFill>
            <a:schemeClr val="tx1"/>
          </a:solidFill>
          <a:latin typeface="Calibri" panose="020F0502020204030204" pitchFamily="34" charset="0"/>
          <a:ea typeface="+mj-ea"/>
          <a:cs typeface="Arial"/>
        </a:defRPr>
      </a:lvl1pPr>
    </p:titleStyle>
    <p:bodyStyle>
      <a:lvl1pPr marL="360055" indent="-360055" algn="l" defTabSz="480073" rtl="0" eaLnBrk="1" latinLnBrk="0" hangingPunct="1">
        <a:spcBef>
          <a:spcPct val="20000"/>
        </a:spcBef>
        <a:buFont typeface="Arial"/>
        <a:buChar char="•"/>
        <a:defRPr sz="2100" b="1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80120" indent="-300046" algn="l" defTabSz="480073" rtl="0" eaLnBrk="1" latinLnBrk="0" hangingPunct="1">
        <a:spcBef>
          <a:spcPct val="20000"/>
        </a:spcBef>
        <a:buFont typeface="Arial"/>
        <a:buChar char="–"/>
        <a:defRPr sz="189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200183" indent="-240037" algn="l" defTabSz="480073" rtl="0" eaLnBrk="1" latinLnBrk="0" hangingPunct="1">
        <a:spcBef>
          <a:spcPct val="20000"/>
        </a:spcBef>
        <a:buFont typeface="Arial"/>
        <a:buChar char="•"/>
        <a:defRPr sz="168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80256" indent="-240037" algn="l" defTabSz="480073" rtl="0" eaLnBrk="1" latinLnBrk="0" hangingPunct="1">
        <a:spcBef>
          <a:spcPct val="20000"/>
        </a:spcBef>
        <a:buFont typeface="Arial"/>
        <a:buChar char="–"/>
        <a:defRPr sz="147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160329" indent="-240037" algn="l" defTabSz="480073" rtl="0" eaLnBrk="1" latinLnBrk="0" hangingPunct="1">
        <a:spcBef>
          <a:spcPct val="20000"/>
        </a:spcBef>
        <a:buFont typeface="Arial"/>
        <a:buChar char="»"/>
        <a:defRPr sz="147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640402" indent="-240037" algn="l" defTabSz="480073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0475" indent="-240037" algn="l" defTabSz="480073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549" indent="-240037" algn="l" defTabSz="480073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80622" indent="-240037" algn="l" defTabSz="480073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73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47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220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92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65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439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512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585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111" y="165814"/>
            <a:ext cx="11639296" cy="653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5120" y="1076912"/>
            <a:ext cx="12343272" cy="55880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325120" y="812800"/>
            <a:ext cx="11054080" cy="1694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1" y="6780111"/>
            <a:ext cx="292608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defTabSz="480073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fld id="{D988F6D9-C052-4BF3-9616-61A28376096B}" type="datetime1">
              <a:rPr lang="en-US" smtClean="0">
                <a:solidFill>
                  <a:prstClr val="black"/>
                </a:solidFill>
              </a:rPr>
              <a:t>10/23/2020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07841" y="6780111"/>
            <a:ext cx="438912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defTabSz="480073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smtClean="0">
                <a:solidFill>
                  <a:prstClr val="black"/>
                </a:solidFill>
              </a:rPr>
              <a:t>ASA 2019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84641" y="6780111"/>
            <a:ext cx="292608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defTabSz="480073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fld id="{5B34F641-C950-48F9-BD78-092F68C17874}" type="slidenum">
              <a:rPr lang="en-US" smtClean="0">
                <a:solidFill>
                  <a:prstClr val="black"/>
                </a:solidFill>
              </a:rPr>
              <a:pPr defTabSz="480073" eaLnBrk="1" fontAlgn="auto" hangingPunct="1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097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5" r:id="rId1"/>
    <p:sldLayoutId id="2147484796" r:id="rId2"/>
  </p:sldLayoutIdLst>
  <p:transition spd="med">
    <p:fade/>
  </p:transition>
  <p:hf hdr="0" ftr="0" dt="0"/>
  <p:txStyles>
    <p:titleStyle>
      <a:lvl1pPr algn="l" defTabSz="480073" rtl="0" eaLnBrk="1" latinLnBrk="0" hangingPunct="1">
        <a:spcBef>
          <a:spcPct val="0"/>
        </a:spcBef>
        <a:buNone/>
        <a:defRPr sz="2520" b="1" i="0" kern="1200">
          <a:solidFill>
            <a:schemeClr val="tx1"/>
          </a:solidFill>
          <a:latin typeface="Calibri" panose="020F0502020204030204" pitchFamily="34" charset="0"/>
          <a:ea typeface="+mj-ea"/>
          <a:cs typeface="Arial"/>
        </a:defRPr>
      </a:lvl1pPr>
    </p:titleStyle>
    <p:bodyStyle>
      <a:lvl1pPr marL="360055" indent="-360055" algn="l" defTabSz="480073" rtl="0" eaLnBrk="1" latinLnBrk="0" hangingPunct="1">
        <a:spcBef>
          <a:spcPct val="20000"/>
        </a:spcBef>
        <a:buFont typeface="Arial"/>
        <a:buChar char="•"/>
        <a:defRPr sz="2100" b="1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80120" indent="-300046" algn="l" defTabSz="480073" rtl="0" eaLnBrk="1" latinLnBrk="0" hangingPunct="1">
        <a:spcBef>
          <a:spcPct val="20000"/>
        </a:spcBef>
        <a:buFont typeface="Arial"/>
        <a:buChar char="–"/>
        <a:defRPr sz="189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200183" indent="-240037" algn="l" defTabSz="480073" rtl="0" eaLnBrk="1" latinLnBrk="0" hangingPunct="1">
        <a:spcBef>
          <a:spcPct val="20000"/>
        </a:spcBef>
        <a:buFont typeface="Arial"/>
        <a:buChar char="•"/>
        <a:defRPr sz="168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80256" indent="-240037" algn="l" defTabSz="480073" rtl="0" eaLnBrk="1" latinLnBrk="0" hangingPunct="1">
        <a:spcBef>
          <a:spcPct val="20000"/>
        </a:spcBef>
        <a:buFont typeface="Arial"/>
        <a:buChar char="–"/>
        <a:defRPr sz="147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160329" indent="-240037" algn="l" defTabSz="480073" rtl="0" eaLnBrk="1" latinLnBrk="0" hangingPunct="1">
        <a:spcBef>
          <a:spcPct val="20000"/>
        </a:spcBef>
        <a:buFont typeface="Arial"/>
        <a:buChar char="»"/>
        <a:defRPr sz="147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640402" indent="-240037" algn="l" defTabSz="480073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0475" indent="-240037" algn="l" defTabSz="480073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549" indent="-240037" algn="l" defTabSz="480073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80622" indent="-240037" algn="l" defTabSz="480073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73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47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220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92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65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439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512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585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0" Type="http://schemas.openxmlformats.org/officeDocument/2006/relationships/image" Target="../media/image13.png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tabserv.larc.nasa.gov/flyover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stabserv.larc.nasa.gov/flyover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asa.gov/aeroresearch/aam/description/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900857"/>
            <a:ext cx="11054080" cy="1568027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prstClr val="black"/>
                </a:solidFill>
              </a:rPr>
              <a:t>Prediction-based Auralization of the RVLT Quadrotor Reference Vehicle</a:t>
            </a:r>
            <a:r>
              <a:rPr lang="en-US" sz="3200" dirty="0">
                <a:solidFill>
                  <a:prstClr val="black"/>
                </a:solidFill>
              </a:rPr>
              <a:t/>
            </a:r>
            <a:br>
              <a:rPr lang="en-US" sz="3200" dirty="0">
                <a:solidFill>
                  <a:prstClr val="black"/>
                </a:solidFill>
              </a:rPr>
            </a:b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720" y="3276600"/>
            <a:ext cx="9103360" cy="33401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Siddhartha Krishnamurthy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Structural Acoustics Branch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NASA Langley Research </a:t>
            </a:r>
            <a:r>
              <a:rPr lang="en-US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Center</a:t>
            </a:r>
            <a:endParaRPr lang="en-US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endParaRPr lang="en-US" sz="2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endParaRPr lang="en-US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endParaRPr lang="en-US" sz="2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endParaRPr lang="en-US" sz="2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n-US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Urban Air Mobility Noise Working Group, November 5, 2020</a:t>
            </a:r>
            <a:endParaRPr lang="en-US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B34F641-C950-48F9-BD78-092F68C17874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71960" y="6780111"/>
            <a:ext cx="238761" cy="3894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23000" sx="1000" sy="1000" rotWithShape="0">
              <a:srgbClr val="000000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4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Stephen A. Rizzi, Aeroacoustics Branch, NASA Langley Research Center</a:t>
            </a:r>
          </a:p>
          <a:p>
            <a:r>
              <a:rPr lang="en-US" sz="2400" dirty="0" smtClean="0"/>
              <a:t>Rui Cheng, National Institute of Aerospace</a:t>
            </a:r>
          </a:p>
          <a:p>
            <a:r>
              <a:rPr lang="en-US" sz="2400" dirty="0" smtClean="0"/>
              <a:t>Doug Boyd, Aeroacoustics Branch, NASA Langley Research Center</a:t>
            </a:r>
          </a:p>
          <a:p>
            <a:r>
              <a:rPr lang="en-US" sz="2400" dirty="0"/>
              <a:t>Brian C. Tuttle, Analytical Mechanics Associates, Inc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Leonard V. Lopes, Aeroacoustics Branch, NASA Langley Research Center</a:t>
            </a:r>
          </a:p>
          <a:p>
            <a:r>
              <a:rPr lang="en-US" sz="2400" dirty="0" smtClean="0"/>
              <a:t>Andrew W. Christian, Structural Acoustics Branch, NASA Langley Research Center</a:t>
            </a:r>
          </a:p>
          <a:p>
            <a:r>
              <a:rPr lang="en-US" sz="2400" dirty="0" smtClean="0"/>
              <a:t>Aric R. Aumann, Analytical Services and Materials, (Science Applications International Corporation before November 1, 2020).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Contributors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6223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50241" y="1188256"/>
            <a:ext cx="4429760" cy="534631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Need to understand community response to noise from future advanced air mobility vehicles</a:t>
            </a:r>
          </a:p>
          <a:p>
            <a:r>
              <a:rPr lang="en-US" sz="2400" dirty="0" smtClean="0"/>
              <a:t>Play recorded or </a:t>
            </a:r>
            <a:r>
              <a:rPr lang="en-US" sz="2400" dirty="0" smtClean="0">
                <a:solidFill>
                  <a:srgbClr val="FF0000"/>
                </a:solidFill>
              </a:rPr>
              <a:t>auralized</a:t>
            </a:r>
            <a:r>
              <a:rPr lang="en-US" sz="2400" dirty="0" smtClean="0"/>
              <a:t> sounds of these aircraft in NASA Langley Exterior Effects Room to test subjects</a:t>
            </a:r>
          </a:p>
          <a:p>
            <a:pPr lvl="1"/>
            <a:r>
              <a:rPr lang="en-US" sz="2400" dirty="0" smtClean="0">
                <a:solidFill>
                  <a:srgbClr val="FF0000"/>
                </a:solidFill>
              </a:rPr>
              <a:t>Auralizations: sounds generated from numerical data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Motivation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026" name="Picture 2" descr="https://www.nasa.gov/sites/default/files/thumbnails/image/ondemandmobility_v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116" y="871648"/>
            <a:ext cx="5504079" cy="3096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768239" y="3967692"/>
            <a:ext cx="65024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US" sz="1400" b="1" dirty="0" smtClean="0">
                <a:solidFill>
                  <a:srgbClr val="333333"/>
                </a:solidFill>
                <a:latin typeface="Titillium Web"/>
              </a:rPr>
              <a:t>From NASA Advanced </a:t>
            </a:r>
            <a:r>
              <a:rPr lang="en-US" sz="1400" b="1" dirty="0">
                <a:solidFill>
                  <a:srgbClr val="333333"/>
                </a:solidFill>
                <a:latin typeface="Titillium Web"/>
              </a:rPr>
              <a:t>Air Mobility National Campaign </a:t>
            </a:r>
            <a:r>
              <a:rPr lang="en-US" sz="1400" b="1" dirty="0" smtClean="0">
                <a:solidFill>
                  <a:srgbClr val="333333"/>
                </a:solidFill>
                <a:latin typeface="Titillium Web"/>
              </a:rPr>
              <a:t>Overview website</a:t>
            </a:r>
            <a:endParaRPr lang="en-US" sz="1400" b="1" i="0" dirty="0">
              <a:solidFill>
                <a:srgbClr val="333333"/>
              </a:solidFill>
              <a:effectLst/>
              <a:latin typeface="Titillium Web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22411" y="5933416"/>
            <a:ext cx="36095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333333"/>
                </a:solidFill>
                <a:latin typeface="Titillium Web"/>
              </a:rPr>
              <a:t>Exterior Effects Room, NASA Langley Research Center</a:t>
            </a:r>
            <a:endParaRPr lang="en-US" sz="2400" b="1" i="0" dirty="0">
              <a:solidFill>
                <a:srgbClr val="333333"/>
              </a:solidFill>
              <a:effectLst/>
              <a:latin typeface="Titillium Web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875" y="4426378"/>
            <a:ext cx="36576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62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9546" y="1058708"/>
            <a:ext cx="11704320" cy="5346318"/>
          </a:xfrm>
        </p:spPr>
        <p:txBody>
          <a:bodyPr/>
          <a:lstStyle/>
          <a:p>
            <a:r>
              <a:rPr lang="en-US" dirty="0" smtClean="0"/>
              <a:t>Auralize straight and level flyover of NASA Quadrotor </a:t>
            </a:r>
            <a:r>
              <a:rPr lang="en-US" dirty="0" err="1" smtClean="0"/>
              <a:t>eVTOL</a:t>
            </a:r>
            <a:r>
              <a:rPr lang="en-US" dirty="0" smtClean="0"/>
              <a:t> concept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Quadrotor Flyover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20000">
            <a:off x="107597" y="1710564"/>
            <a:ext cx="3498610" cy="12298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51280" t="4214" r="579" b="52533"/>
          <a:stretch/>
        </p:blipFill>
        <p:spPr>
          <a:xfrm>
            <a:off x="8692435" y="930079"/>
            <a:ext cx="4241800" cy="192572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874090" y="6307283"/>
            <a:ext cx="753766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604714" y="2548532"/>
            <a:ext cx="2258950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4629944" y="2545682"/>
            <a:ext cx="0" cy="3758751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1874092" y="6011993"/>
            <a:ext cx="3782293" cy="0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874090" y="2782158"/>
            <a:ext cx="0" cy="3525126"/>
          </a:xfrm>
          <a:prstGeom prst="line">
            <a:avLst/>
          </a:prstGeom>
          <a:ln w="25400">
            <a:solidFill>
              <a:srgbClr val="00B050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9411755" y="2811635"/>
            <a:ext cx="0" cy="3525126"/>
          </a:xfrm>
          <a:prstGeom prst="line">
            <a:avLst/>
          </a:prstGeom>
          <a:ln w="25400">
            <a:solidFill>
              <a:srgbClr val="FF0000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629944" y="3086730"/>
            <a:ext cx="1275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1000 </a:t>
            </a:r>
            <a:r>
              <a:rPr lang="en-US" dirty="0" err="1" smtClean="0"/>
              <a:t>ft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935731" y="2283635"/>
            <a:ext cx="2871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46.3 m/s (90 KIAS)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041974" y="6314332"/>
            <a:ext cx="24483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Ground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526569" y="6336927"/>
            <a:ext cx="15106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Start Position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9108659" y="6419847"/>
            <a:ext cx="14571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End Position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838808" y="5626533"/>
            <a:ext cx="1508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0.36 miles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932525" y="3504928"/>
            <a:ext cx="21761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(Not to Scale)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5656385" y="6011993"/>
            <a:ext cx="3755373" cy="0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098887" y="5652116"/>
            <a:ext cx="1667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0.36 miles</a:t>
            </a:r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2593092" y="2560008"/>
            <a:ext cx="1176924" cy="193484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rc 26"/>
          <p:cNvSpPr/>
          <p:nvPr/>
        </p:nvSpPr>
        <p:spPr>
          <a:xfrm rot="3560177">
            <a:off x="3260482" y="2220824"/>
            <a:ext cx="541981" cy="611446"/>
          </a:xfrm>
          <a:prstGeom prst="arc">
            <a:avLst>
              <a:gd name="adj1" fmla="val 18390412"/>
              <a:gd name="adj2" fmla="val 0"/>
            </a:avLst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776003" y="2504485"/>
                <a:ext cx="98645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7.15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6003" y="2504485"/>
                <a:ext cx="986459" cy="400110"/>
              </a:xfrm>
              <a:prstGeom prst="rect">
                <a:avLst/>
              </a:prstGeom>
              <a:blipFill>
                <a:blip r:embed="rId5"/>
                <a:stretch>
                  <a:fillRect l="-5556" t="-7692" b="-2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Oval 29"/>
          <p:cNvSpPr/>
          <p:nvPr/>
        </p:nvSpPr>
        <p:spPr>
          <a:xfrm>
            <a:off x="5543434" y="6203088"/>
            <a:ext cx="213498" cy="2377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4687141" y="6387869"/>
            <a:ext cx="24932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Observer Flush with Ground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00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41194" y="980420"/>
            <a:ext cx="11704320" cy="534631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Flyover auralization consists of obtaining input blade data, predicting sound pressures near the source, and propagation of sound pressures to a ground observer.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Auralization Process</a:t>
            </a:r>
            <a:endParaRPr lang="en-US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20000">
            <a:off x="171961" y="4464651"/>
            <a:ext cx="3068070" cy="1083337"/>
          </a:xfrm>
          <a:prstGeom prst="rect">
            <a:avLst/>
          </a:prstGeom>
        </p:spPr>
      </p:pic>
      <p:cxnSp>
        <p:nvCxnSpPr>
          <p:cNvPr id="11" name="Elbow Connector 10"/>
          <p:cNvCxnSpPr>
            <a:endCxn id="15" idx="0"/>
          </p:cNvCxnSpPr>
          <p:nvPr/>
        </p:nvCxnSpPr>
        <p:spPr>
          <a:xfrm>
            <a:off x="2784143" y="4872251"/>
            <a:ext cx="1503721" cy="1074964"/>
          </a:xfrm>
          <a:prstGeom prst="bentConnector2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/>
          <p:nvPr/>
        </p:nvCxnSpPr>
        <p:spPr>
          <a:xfrm rot="5400000" flipH="1" flipV="1">
            <a:off x="669595" y="3966623"/>
            <a:ext cx="847770" cy="221683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656909" y="2607650"/>
            <a:ext cx="1986507" cy="1009935"/>
          </a:xfrm>
          <a:prstGeom prst="rect">
            <a:avLst/>
          </a:prstGeom>
          <a:solidFill>
            <a:srgbClr val="0078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dirty="0" smtClean="0"/>
              <a:t>Sound Pressure Predictions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294610" y="5947215"/>
            <a:ext cx="1986507" cy="1009935"/>
          </a:xfrm>
          <a:prstGeom prst="rect">
            <a:avLst/>
          </a:prstGeom>
          <a:solidFill>
            <a:srgbClr val="0000CC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3600" b="1" dirty="0" smtClean="0"/>
              <a:t>: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328548" y="2607649"/>
            <a:ext cx="1986507" cy="1009935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dirty="0" smtClean="0"/>
              <a:t>Propagate Synthesized Sound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9654427" y="3996384"/>
            <a:ext cx="1986507" cy="1009935"/>
          </a:xfrm>
          <a:prstGeom prst="rect">
            <a:avLst/>
          </a:prstGeom>
          <a:solidFill>
            <a:srgbClr val="989F1D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dirty="0" smtClean="0"/>
              <a:t>Complete Auralization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5014707" y="2607649"/>
            <a:ext cx="1986507" cy="1009935"/>
          </a:xfrm>
          <a:prstGeom prst="rect">
            <a:avLst/>
          </a:prstGeom>
          <a:solidFill>
            <a:srgbClr val="5B351D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dirty="0" smtClean="0"/>
              <a:t>Flyover Sound Synthesis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299111" y="2607651"/>
            <a:ext cx="1986507" cy="1009935"/>
          </a:xfrm>
          <a:prstGeom prst="rect">
            <a:avLst/>
          </a:prstGeom>
          <a:solidFill>
            <a:srgbClr val="0000CC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dirty="0" smtClean="0"/>
              <a:t>Input Blade Data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7328548" y="5947214"/>
            <a:ext cx="1986507" cy="1009935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3600" b="1" dirty="0" smtClean="0"/>
              <a:t>:</a:t>
            </a:r>
            <a:endParaRPr lang="en-US" sz="3600" b="1" dirty="0"/>
          </a:p>
        </p:txBody>
      </p:sp>
      <p:sp>
        <p:nvSpPr>
          <p:cNvPr id="36" name="Flowchart: Or 35"/>
          <p:cNvSpPr/>
          <p:nvPr/>
        </p:nvSpPr>
        <p:spPr>
          <a:xfrm>
            <a:off x="8089789" y="4260683"/>
            <a:ext cx="464024" cy="481333"/>
          </a:xfrm>
          <a:prstGeom prst="flowChar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Elbow Connector 36"/>
          <p:cNvCxnSpPr>
            <a:stCxn id="34" idx="0"/>
            <a:endCxn id="36" idx="4"/>
          </p:cNvCxnSpPr>
          <p:nvPr/>
        </p:nvCxnSpPr>
        <p:spPr>
          <a:xfrm rot="16200000" flipV="1">
            <a:off x="7719203" y="5344614"/>
            <a:ext cx="1205198" cy="1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/>
          <p:cNvCxnSpPr>
            <a:stCxn id="18" idx="2"/>
            <a:endCxn id="36" idx="0"/>
          </p:cNvCxnSpPr>
          <p:nvPr/>
        </p:nvCxnSpPr>
        <p:spPr>
          <a:xfrm rot="5400000">
            <a:off x="8000253" y="3939133"/>
            <a:ext cx="643099" cy="1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>
            <a:stCxn id="36" idx="6"/>
            <a:endCxn id="19" idx="1"/>
          </p:cNvCxnSpPr>
          <p:nvPr/>
        </p:nvCxnSpPr>
        <p:spPr>
          <a:xfrm>
            <a:off x="8553813" y="4501350"/>
            <a:ext cx="1100614" cy="2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/>
          <p:cNvCxnSpPr>
            <a:stCxn id="29" idx="3"/>
            <a:endCxn id="20" idx="1"/>
          </p:cNvCxnSpPr>
          <p:nvPr/>
        </p:nvCxnSpPr>
        <p:spPr>
          <a:xfrm flipV="1">
            <a:off x="2285618" y="3112618"/>
            <a:ext cx="371291" cy="1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Elbow Connector 51"/>
          <p:cNvCxnSpPr>
            <a:stCxn id="20" idx="3"/>
            <a:endCxn id="22" idx="1"/>
          </p:cNvCxnSpPr>
          <p:nvPr/>
        </p:nvCxnSpPr>
        <p:spPr>
          <a:xfrm flipV="1">
            <a:off x="4643416" y="3112617"/>
            <a:ext cx="371291" cy="1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Elbow Connector 54"/>
          <p:cNvCxnSpPr>
            <a:stCxn id="22" idx="3"/>
            <a:endCxn id="18" idx="1"/>
          </p:cNvCxnSpPr>
          <p:nvPr/>
        </p:nvCxnSpPr>
        <p:spPr>
          <a:xfrm>
            <a:off x="7001214" y="3112617"/>
            <a:ext cx="327334" cy="12700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/>
          <p:cNvCxnSpPr>
            <a:stCxn id="15" idx="3"/>
          </p:cNvCxnSpPr>
          <p:nvPr/>
        </p:nvCxnSpPr>
        <p:spPr>
          <a:xfrm flipV="1">
            <a:off x="5281117" y="6452181"/>
            <a:ext cx="327334" cy="2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/>
          <p:cNvCxnSpPr>
            <a:endCxn id="34" idx="1"/>
          </p:cNvCxnSpPr>
          <p:nvPr/>
        </p:nvCxnSpPr>
        <p:spPr>
          <a:xfrm>
            <a:off x="7001214" y="6452181"/>
            <a:ext cx="327334" cy="1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6117514" y="6093867"/>
            <a:ext cx="1215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600" b="1" dirty="0" smtClean="0"/>
              <a:t>:</a:t>
            </a:r>
            <a:endParaRPr lang="en-US" sz="3600" b="1" dirty="0"/>
          </a:p>
        </p:txBody>
      </p:sp>
      <p:cxnSp>
        <p:nvCxnSpPr>
          <p:cNvPr id="67" name="Straight Connector 66"/>
          <p:cNvCxnSpPr/>
          <p:nvPr/>
        </p:nvCxnSpPr>
        <p:spPr>
          <a:xfrm>
            <a:off x="7165075" y="1974844"/>
            <a:ext cx="0" cy="3525204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4149365" y="2001916"/>
            <a:ext cx="2029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At/Near Source</a:t>
            </a:r>
            <a:endParaRPr lang="en-US" dirty="0"/>
          </a:p>
        </p:txBody>
      </p:sp>
      <p:cxnSp>
        <p:nvCxnSpPr>
          <p:cNvPr id="71" name="Straight Arrow Connector 70"/>
          <p:cNvCxnSpPr>
            <a:endCxn id="69" idx="3"/>
          </p:cNvCxnSpPr>
          <p:nvPr/>
        </p:nvCxnSpPr>
        <p:spPr>
          <a:xfrm flipH="1">
            <a:off x="6178744" y="2201971"/>
            <a:ext cx="1009316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10023141" y="3231247"/>
            <a:ext cx="1419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At Ground Observer</a:t>
            </a:r>
            <a:endParaRPr lang="en-US" dirty="0"/>
          </a:p>
        </p:txBody>
      </p:sp>
      <p:pic>
        <p:nvPicPr>
          <p:cNvPr id="84" name="Picture 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1451" y="4086218"/>
            <a:ext cx="2318861" cy="1311593"/>
          </a:xfrm>
          <a:prstGeom prst="rect">
            <a:avLst/>
          </a:prstGeom>
        </p:spPr>
      </p:pic>
      <p:cxnSp>
        <p:nvCxnSpPr>
          <p:cNvPr id="86" name="Straight Arrow Connector 85"/>
          <p:cNvCxnSpPr>
            <a:stCxn id="22" idx="2"/>
          </p:cNvCxnSpPr>
          <p:nvPr/>
        </p:nvCxnSpPr>
        <p:spPr>
          <a:xfrm flipH="1">
            <a:off x="6007960" y="3617584"/>
            <a:ext cx="1" cy="45988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029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81660" y="2567919"/>
            <a:ext cx="6778900" cy="1310185"/>
          </a:xfrm>
          <a:prstGeom prst="rect">
            <a:avLst/>
          </a:prstGeom>
          <a:solidFill>
            <a:schemeClr val="tx2">
              <a:lumMod val="60000"/>
              <a:lumOff val="40000"/>
              <a:alpha val="31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97232" y="956814"/>
            <a:ext cx="11704320" cy="5346318"/>
          </a:xfrm>
        </p:spPr>
        <p:txBody>
          <a:bodyPr>
            <a:normAutofit/>
          </a:bodyPr>
          <a:lstStyle/>
          <a:p>
            <a:r>
              <a:rPr lang="en-US" dirty="0" smtClean="0"/>
              <a:t>Quadrotor flyover auralization to include sounds from both tonal periodic and broadband self-noise predictions.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Quadrotor Source Noise Predictions</a:t>
            </a:r>
            <a:endParaRPr lang="en-US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20000">
            <a:off x="54578" y="5353976"/>
            <a:ext cx="3068070" cy="1083337"/>
          </a:xfrm>
          <a:prstGeom prst="rect">
            <a:avLst/>
          </a:prstGeom>
        </p:spPr>
      </p:pic>
      <p:cxnSp>
        <p:nvCxnSpPr>
          <p:cNvPr id="17" name="Elbow Connector 16"/>
          <p:cNvCxnSpPr>
            <a:endCxn id="31" idx="2"/>
          </p:cNvCxnSpPr>
          <p:nvPr/>
        </p:nvCxnSpPr>
        <p:spPr>
          <a:xfrm rot="5400000" flipH="1" flipV="1">
            <a:off x="373490" y="4698035"/>
            <a:ext cx="1200463" cy="258738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215415" y="3524312"/>
            <a:ext cx="1775349" cy="702860"/>
          </a:xfrm>
          <a:prstGeom prst="rect">
            <a:avLst/>
          </a:prstGeom>
          <a:solidFill>
            <a:srgbClr val="0000CC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dirty="0" smtClean="0"/>
              <a:t>CAMRAD II (for this effort)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2411107" y="2731872"/>
            <a:ext cx="1986507" cy="1009935"/>
          </a:xfrm>
          <a:prstGeom prst="rect">
            <a:avLst/>
          </a:prstGeom>
          <a:solidFill>
            <a:srgbClr val="0000CC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dirty="0" smtClean="0"/>
              <a:t>Blade Loadings &amp; Motions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2411107" y="3987344"/>
            <a:ext cx="1986507" cy="1009935"/>
          </a:xfrm>
          <a:prstGeom prst="rect">
            <a:avLst/>
          </a:prstGeom>
          <a:solidFill>
            <a:srgbClr val="0000CC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dirty="0" smtClean="0">
                <a:solidFill>
                  <a:srgbClr val="0070C0"/>
                </a:solidFill>
              </a:rPr>
              <a:t>Blade Inflow Velocity &amp; Eff. Angle of Attack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698730" y="2731872"/>
            <a:ext cx="1986507" cy="1009935"/>
          </a:xfrm>
          <a:prstGeom prst="rect">
            <a:avLst/>
          </a:prstGeom>
          <a:solidFill>
            <a:srgbClr val="0078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dirty="0" smtClean="0"/>
              <a:t>Tonal Periodic (AF1AIFM)</a:t>
            </a:r>
            <a:endParaRPr lang="en-US" dirty="0"/>
          </a:p>
        </p:txBody>
      </p:sp>
      <p:sp>
        <p:nvSpPr>
          <p:cNvPr id="39" name="Rectangle 38"/>
          <p:cNvSpPr/>
          <p:nvPr/>
        </p:nvSpPr>
        <p:spPr>
          <a:xfrm>
            <a:off x="4680303" y="3987344"/>
            <a:ext cx="1986507" cy="1009935"/>
          </a:xfrm>
          <a:prstGeom prst="rect">
            <a:avLst/>
          </a:prstGeom>
          <a:solidFill>
            <a:srgbClr val="0078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dirty="0" smtClean="0">
                <a:solidFill>
                  <a:srgbClr val="009900"/>
                </a:solidFill>
              </a:rPr>
              <a:t>Broadband Self Noise (ASNIFM)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672379" y="1347464"/>
            <a:ext cx="21061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Sound Pressure Prediction, ANOPP2</a:t>
            </a:r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6937990" y="2730432"/>
            <a:ext cx="1986507" cy="1009935"/>
          </a:xfrm>
          <a:prstGeom prst="rect">
            <a:avLst/>
          </a:prstGeom>
          <a:solidFill>
            <a:srgbClr val="5B351D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dirty="0" smtClean="0"/>
              <a:t>Flyover Sound Synthesis</a:t>
            </a:r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6950106" y="3963736"/>
            <a:ext cx="1986507" cy="1009935"/>
          </a:xfrm>
          <a:prstGeom prst="rect">
            <a:avLst/>
          </a:prstGeom>
          <a:solidFill>
            <a:srgbClr val="5B351D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dirty="0" smtClean="0">
                <a:solidFill>
                  <a:srgbClr val="996600"/>
                </a:solidFill>
              </a:rPr>
              <a:t>Flyover Sound Synthesis</a:t>
            </a:r>
            <a:endParaRPr lang="en-US" dirty="0">
              <a:solidFill>
                <a:srgbClr val="996600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9231908" y="2730431"/>
            <a:ext cx="1986507" cy="1009935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dirty="0" smtClean="0"/>
              <a:t>Propagate Synthesized Sound</a:t>
            </a:r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9222566" y="3964461"/>
            <a:ext cx="1986507" cy="1009935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dirty="0" smtClean="0">
                <a:solidFill>
                  <a:srgbClr val="FF3300"/>
                </a:solidFill>
              </a:rPr>
              <a:t>Propagate Synthesized Sound</a:t>
            </a:r>
            <a:endParaRPr lang="en-US" dirty="0">
              <a:solidFill>
                <a:srgbClr val="FF33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97348" y="1437510"/>
            <a:ext cx="64907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NASA Auralization Framework (NAF)</a:t>
            </a:r>
          </a:p>
          <a:p>
            <a:pPr algn="ctr">
              <a:buNone/>
            </a:pPr>
            <a:r>
              <a:rPr lang="en-US" dirty="0" smtClean="0"/>
              <a:t>with F1A Synthesis Plugin</a:t>
            </a:r>
            <a:endParaRPr lang="en-US" dirty="0"/>
          </a:p>
        </p:txBody>
      </p:sp>
      <p:cxnSp>
        <p:nvCxnSpPr>
          <p:cNvPr id="14" name="Elbow Connector 13"/>
          <p:cNvCxnSpPr>
            <a:stCxn id="31" idx="3"/>
            <a:endCxn id="32" idx="1"/>
          </p:cNvCxnSpPr>
          <p:nvPr/>
        </p:nvCxnSpPr>
        <p:spPr>
          <a:xfrm flipV="1">
            <a:off x="1990764" y="3236840"/>
            <a:ext cx="420343" cy="638902"/>
          </a:xfrm>
          <a:prstGeom prst="bentConnector3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>
            <a:stCxn id="31" idx="3"/>
            <a:endCxn id="35" idx="1"/>
          </p:cNvCxnSpPr>
          <p:nvPr/>
        </p:nvCxnSpPr>
        <p:spPr>
          <a:xfrm>
            <a:off x="1990764" y="3875742"/>
            <a:ext cx="420343" cy="616570"/>
          </a:xfrm>
          <a:prstGeom prst="bentConnector3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32" idx="3"/>
            <a:endCxn id="38" idx="1"/>
          </p:cNvCxnSpPr>
          <p:nvPr/>
        </p:nvCxnSpPr>
        <p:spPr>
          <a:xfrm>
            <a:off x="4397614" y="3236840"/>
            <a:ext cx="301116" cy="0"/>
          </a:xfrm>
          <a:prstGeom prst="straightConnector1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5" idx="3"/>
            <a:endCxn id="39" idx="1"/>
          </p:cNvCxnSpPr>
          <p:nvPr/>
        </p:nvCxnSpPr>
        <p:spPr>
          <a:xfrm>
            <a:off x="4397614" y="4492312"/>
            <a:ext cx="282689" cy="0"/>
          </a:xfrm>
          <a:prstGeom prst="straightConnector1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38" idx="3"/>
          </p:cNvCxnSpPr>
          <p:nvPr/>
        </p:nvCxnSpPr>
        <p:spPr>
          <a:xfrm>
            <a:off x="6685237" y="3236840"/>
            <a:ext cx="264263" cy="1"/>
          </a:xfrm>
          <a:prstGeom prst="straightConnector1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39" idx="3"/>
          </p:cNvCxnSpPr>
          <p:nvPr/>
        </p:nvCxnSpPr>
        <p:spPr>
          <a:xfrm>
            <a:off x="6666810" y="4492312"/>
            <a:ext cx="282690" cy="10596"/>
          </a:xfrm>
          <a:prstGeom prst="straightConnector1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42" idx="3"/>
            <a:endCxn id="45" idx="1"/>
          </p:cNvCxnSpPr>
          <p:nvPr/>
        </p:nvCxnSpPr>
        <p:spPr>
          <a:xfrm flipV="1">
            <a:off x="8924497" y="3235399"/>
            <a:ext cx="307411" cy="1"/>
          </a:xfrm>
          <a:prstGeom prst="straightConnector1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43" idx="3"/>
          </p:cNvCxnSpPr>
          <p:nvPr/>
        </p:nvCxnSpPr>
        <p:spPr>
          <a:xfrm flipV="1">
            <a:off x="8936613" y="4458106"/>
            <a:ext cx="281712" cy="10598"/>
          </a:xfrm>
          <a:prstGeom prst="straightConnector1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Flowchart: Or 69"/>
          <p:cNvSpPr/>
          <p:nvPr/>
        </p:nvSpPr>
        <p:spPr>
          <a:xfrm>
            <a:off x="11811240" y="3629207"/>
            <a:ext cx="464024" cy="481333"/>
          </a:xfrm>
          <a:prstGeom prst="flowChar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Elbow Connector 59"/>
          <p:cNvCxnSpPr>
            <a:endCxn id="70" idx="0"/>
          </p:cNvCxnSpPr>
          <p:nvPr/>
        </p:nvCxnSpPr>
        <p:spPr>
          <a:xfrm>
            <a:off x="11185799" y="3236839"/>
            <a:ext cx="857453" cy="392368"/>
          </a:xfrm>
          <a:prstGeom prst="bentConnector2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65"/>
          <p:cNvCxnSpPr>
            <a:endCxn id="70" idx="4"/>
          </p:cNvCxnSpPr>
          <p:nvPr/>
        </p:nvCxnSpPr>
        <p:spPr>
          <a:xfrm flipV="1">
            <a:off x="11185799" y="4110540"/>
            <a:ext cx="857453" cy="381771"/>
          </a:xfrm>
          <a:prstGeom prst="bentConnector2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11591335" y="2236006"/>
            <a:ext cx="1231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Sum at ground observer</a:t>
            </a:r>
            <a:endParaRPr lang="en-US" dirty="0"/>
          </a:p>
        </p:txBody>
      </p:sp>
      <p:cxnSp>
        <p:nvCxnSpPr>
          <p:cNvPr id="78" name="Elbow Connector 77"/>
          <p:cNvCxnSpPr>
            <a:stCxn id="70" idx="6"/>
            <a:endCxn id="81" idx="3"/>
          </p:cNvCxnSpPr>
          <p:nvPr/>
        </p:nvCxnSpPr>
        <p:spPr>
          <a:xfrm>
            <a:off x="12275264" y="3869874"/>
            <a:ext cx="287168" cy="2791873"/>
          </a:xfrm>
          <a:prstGeom prst="bentConnector3">
            <a:avLst>
              <a:gd name="adj1" fmla="val 179605"/>
            </a:avLst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9510330" y="6153915"/>
            <a:ext cx="30521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Sum with sounds from  other rotors to complete auralization</a:t>
            </a:r>
            <a:endParaRPr lang="en-US" dirty="0"/>
          </a:p>
        </p:txBody>
      </p:sp>
      <p:cxnSp>
        <p:nvCxnSpPr>
          <p:cNvPr id="104" name="Straight Connector 103"/>
          <p:cNvCxnSpPr/>
          <p:nvPr/>
        </p:nvCxnSpPr>
        <p:spPr>
          <a:xfrm flipV="1">
            <a:off x="6808155" y="1579506"/>
            <a:ext cx="9213" cy="3763878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V="1">
            <a:off x="4581660" y="1579506"/>
            <a:ext cx="0" cy="3763878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1292129" y="2006896"/>
            <a:ext cx="23088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Input Blade Data</a:t>
            </a:r>
            <a:endParaRPr lang="en-US" dirty="0"/>
          </a:p>
        </p:txBody>
      </p:sp>
      <p:sp>
        <p:nvSpPr>
          <p:cNvPr id="129" name="Right Brace 128"/>
          <p:cNvSpPr/>
          <p:nvPr/>
        </p:nvSpPr>
        <p:spPr>
          <a:xfrm rot="16200000">
            <a:off x="7737680" y="-1030188"/>
            <a:ext cx="466861" cy="6778900"/>
          </a:xfrm>
          <a:prstGeom prst="rightBrace">
            <a:avLst>
              <a:gd name="adj1" fmla="val 8333"/>
              <a:gd name="adj2" fmla="val 69931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0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26167" y="982997"/>
            <a:ext cx="11704320" cy="5346318"/>
          </a:xfrm>
        </p:spPr>
        <p:txBody>
          <a:bodyPr>
            <a:noAutofit/>
          </a:bodyPr>
          <a:lstStyle/>
          <a:p>
            <a:r>
              <a:rPr lang="en-US" sz="3600" dirty="0" smtClean="0"/>
              <a:t>F1A Synthesis plugin provides greater audible fidelity for synthesized tonal sounds from rotors compared to earlier additive synthesis method.</a:t>
            </a:r>
          </a:p>
          <a:p>
            <a:pPr marL="0" indent="0">
              <a:buNone/>
            </a:pPr>
            <a:endParaRPr lang="en-US" sz="3600" dirty="0" smtClean="0"/>
          </a:p>
          <a:p>
            <a:pPr lvl="1"/>
            <a:r>
              <a:rPr lang="en-US" sz="2800" b="1" dirty="0" smtClean="0"/>
              <a:t>Proof of Concept: </a:t>
            </a:r>
            <a:r>
              <a:rPr lang="en-US" sz="2800" dirty="0" smtClean="0"/>
              <a:t>Krishnamurthy, S., Tuttle, B.C., </a:t>
            </a:r>
            <a:r>
              <a:rPr lang="en-US" sz="2800" dirty="0"/>
              <a:t>and Rizzi, </a:t>
            </a:r>
            <a:r>
              <a:rPr lang="en-US" sz="2800" dirty="0" smtClean="0"/>
              <a:t>S.A., “Auralization </a:t>
            </a:r>
            <a:r>
              <a:rPr lang="en-US" sz="2800" dirty="0"/>
              <a:t>of Unsteady Rotor Noise using a Solution to the </a:t>
            </a:r>
            <a:r>
              <a:rPr lang="en-US" sz="2800" dirty="0" err="1"/>
              <a:t>Ffowcs</a:t>
            </a:r>
            <a:r>
              <a:rPr lang="en-US" sz="2800" dirty="0"/>
              <a:t> </a:t>
            </a:r>
            <a:r>
              <a:rPr lang="en-US" sz="2800" dirty="0" smtClean="0"/>
              <a:t>Williams-</a:t>
            </a:r>
            <a:r>
              <a:rPr lang="en-US" sz="2800" dirty="0" err="1" smtClean="0"/>
              <a:t>Hawkings</a:t>
            </a:r>
            <a:r>
              <a:rPr lang="en-US" sz="2800" dirty="0" smtClean="0"/>
              <a:t> </a:t>
            </a:r>
            <a:r>
              <a:rPr lang="en-US" sz="2800" dirty="0" smtClean="0"/>
              <a:t>Equation,” Paper 48, Proceedings of the 75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Annual Forum, Vertical Flight Society, 2019.</a:t>
            </a:r>
          </a:p>
          <a:p>
            <a:pPr lvl="1"/>
            <a:r>
              <a:rPr lang="en-US" sz="2800" b="1" dirty="0" smtClean="0"/>
              <a:t>Plugin for NAF: </a:t>
            </a:r>
            <a:r>
              <a:rPr lang="en-US" sz="2800" dirty="0" smtClean="0"/>
              <a:t>Krishnamurthy, S., Tuttle, B.C., and Rizzi, S.A., “A Synthesis Plug-in for Steady and Unsteady Loading and Thickness Noise </a:t>
            </a:r>
            <a:r>
              <a:rPr lang="en-US" sz="2800" dirty="0" err="1" smtClean="0"/>
              <a:t>Aurlaization</a:t>
            </a:r>
            <a:r>
              <a:rPr lang="en-US" sz="2800" dirty="0" smtClean="0"/>
              <a:t>,” Paper 2597, AIAA Aviation Forum, 2020.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NAF F1A Synthesis Plugin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6467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81660" y="2567919"/>
            <a:ext cx="6778900" cy="1310185"/>
          </a:xfrm>
          <a:prstGeom prst="rect">
            <a:avLst/>
          </a:prstGeom>
          <a:solidFill>
            <a:schemeClr val="tx2">
              <a:lumMod val="60000"/>
              <a:lumOff val="40000"/>
              <a:alpha val="31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97232" y="956814"/>
            <a:ext cx="11704320" cy="5346318"/>
          </a:xfrm>
        </p:spPr>
        <p:txBody>
          <a:bodyPr/>
          <a:lstStyle/>
          <a:p>
            <a:r>
              <a:rPr lang="en-US" dirty="0" smtClean="0"/>
              <a:t>Quadrotor flyover auralization to include sounds from both tonal periodic and broadband self-noise predictions.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Quadrotor Source Noise Predictions</a:t>
            </a:r>
            <a:endParaRPr lang="en-US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20000">
            <a:off x="54578" y="5353976"/>
            <a:ext cx="3068070" cy="1083337"/>
          </a:xfrm>
          <a:prstGeom prst="rect">
            <a:avLst/>
          </a:prstGeom>
        </p:spPr>
      </p:pic>
      <p:cxnSp>
        <p:nvCxnSpPr>
          <p:cNvPr id="17" name="Elbow Connector 16"/>
          <p:cNvCxnSpPr>
            <a:endCxn id="31" idx="2"/>
          </p:cNvCxnSpPr>
          <p:nvPr/>
        </p:nvCxnSpPr>
        <p:spPr>
          <a:xfrm rot="5400000" flipH="1" flipV="1">
            <a:off x="373490" y="4698035"/>
            <a:ext cx="1200463" cy="258738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215415" y="3524312"/>
            <a:ext cx="1775349" cy="702860"/>
          </a:xfrm>
          <a:prstGeom prst="rect">
            <a:avLst/>
          </a:prstGeom>
          <a:solidFill>
            <a:srgbClr val="0000CC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dirty="0" smtClean="0"/>
              <a:t>CAMRAD II (for this effort)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2411107" y="2731872"/>
            <a:ext cx="1986507" cy="1009935"/>
          </a:xfrm>
          <a:prstGeom prst="rect">
            <a:avLst/>
          </a:prstGeom>
          <a:solidFill>
            <a:srgbClr val="0000CC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dirty="0" smtClean="0">
                <a:solidFill>
                  <a:srgbClr val="0070C0"/>
                </a:solidFill>
              </a:rPr>
              <a:t>Blade Loadings &amp; Motions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411107" y="3987344"/>
            <a:ext cx="1986507" cy="1009935"/>
          </a:xfrm>
          <a:prstGeom prst="rect">
            <a:avLst/>
          </a:prstGeom>
          <a:solidFill>
            <a:srgbClr val="0000CC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Blade Inflow Velocity &amp; Eff. Angle of Attack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698730" y="2731872"/>
            <a:ext cx="1986507" cy="1009935"/>
          </a:xfrm>
          <a:prstGeom prst="rect">
            <a:avLst/>
          </a:prstGeom>
          <a:solidFill>
            <a:srgbClr val="0078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dirty="0" smtClean="0">
                <a:solidFill>
                  <a:srgbClr val="009900"/>
                </a:solidFill>
              </a:rPr>
              <a:t>Tonal Periodic (AF1AIFM)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680303" y="3987344"/>
            <a:ext cx="1986507" cy="1009935"/>
          </a:xfrm>
          <a:prstGeom prst="rect">
            <a:avLst/>
          </a:prstGeom>
          <a:solidFill>
            <a:srgbClr val="0078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Broadband Self Noise (ASNIFM)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672379" y="1347464"/>
            <a:ext cx="21061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Sound Pressure Prediction, ANOPP2</a:t>
            </a:r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6937990" y="2730432"/>
            <a:ext cx="1986507" cy="1009935"/>
          </a:xfrm>
          <a:prstGeom prst="rect">
            <a:avLst/>
          </a:prstGeom>
          <a:solidFill>
            <a:srgbClr val="5B351D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dirty="0" smtClean="0">
                <a:solidFill>
                  <a:srgbClr val="996600"/>
                </a:solidFill>
              </a:rPr>
              <a:t>Flyover Sound Synthesis</a:t>
            </a:r>
            <a:endParaRPr lang="en-US" dirty="0">
              <a:solidFill>
                <a:srgbClr val="9966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950106" y="3963736"/>
            <a:ext cx="1986507" cy="1009935"/>
          </a:xfrm>
          <a:prstGeom prst="rect">
            <a:avLst/>
          </a:prstGeom>
          <a:solidFill>
            <a:srgbClr val="5B351D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Flyover Sound Synthesis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9231908" y="2730431"/>
            <a:ext cx="1986507" cy="1009935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dirty="0" smtClean="0">
                <a:solidFill>
                  <a:srgbClr val="FF3300"/>
                </a:solidFill>
              </a:rPr>
              <a:t>Propagate Synthesized Sound</a:t>
            </a:r>
            <a:endParaRPr lang="en-US" dirty="0">
              <a:solidFill>
                <a:srgbClr val="FF33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9222566" y="3964461"/>
            <a:ext cx="1986507" cy="1009935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Propagate Synthesized Sound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97348" y="1437510"/>
            <a:ext cx="64907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NASA Auralization Framework (NAF)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with F1A Synthesis Plugin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4" name="Elbow Connector 13"/>
          <p:cNvCxnSpPr>
            <a:stCxn id="31" idx="3"/>
            <a:endCxn id="32" idx="1"/>
          </p:cNvCxnSpPr>
          <p:nvPr/>
        </p:nvCxnSpPr>
        <p:spPr>
          <a:xfrm flipV="1">
            <a:off x="1990764" y="3236840"/>
            <a:ext cx="420343" cy="638902"/>
          </a:xfrm>
          <a:prstGeom prst="bentConnector3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>
            <a:stCxn id="31" idx="3"/>
            <a:endCxn id="35" idx="1"/>
          </p:cNvCxnSpPr>
          <p:nvPr/>
        </p:nvCxnSpPr>
        <p:spPr>
          <a:xfrm>
            <a:off x="1990764" y="3875742"/>
            <a:ext cx="420343" cy="616570"/>
          </a:xfrm>
          <a:prstGeom prst="bentConnector3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32" idx="3"/>
            <a:endCxn id="38" idx="1"/>
          </p:cNvCxnSpPr>
          <p:nvPr/>
        </p:nvCxnSpPr>
        <p:spPr>
          <a:xfrm>
            <a:off x="4397614" y="3236840"/>
            <a:ext cx="301116" cy="0"/>
          </a:xfrm>
          <a:prstGeom prst="straightConnector1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5" idx="3"/>
            <a:endCxn id="39" idx="1"/>
          </p:cNvCxnSpPr>
          <p:nvPr/>
        </p:nvCxnSpPr>
        <p:spPr>
          <a:xfrm>
            <a:off x="4397614" y="4492312"/>
            <a:ext cx="282689" cy="0"/>
          </a:xfrm>
          <a:prstGeom prst="straightConnector1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38" idx="3"/>
          </p:cNvCxnSpPr>
          <p:nvPr/>
        </p:nvCxnSpPr>
        <p:spPr>
          <a:xfrm>
            <a:off x="6685237" y="3236840"/>
            <a:ext cx="264263" cy="1"/>
          </a:xfrm>
          <a:prstGeom prst="straightConnector1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39" idx="3"/>
          </p:cNvCxnSpPr>
          <p:nvPr/>
        </p:nvCxnSpPr>
        <p:spPr>
          <a:xfrm>
            <a:off x="6666810" y="4492312"/>
            <a:ext cx="282690" cy="10596"/>
          </a:xfrm>
          <a:prstGeom prst="straightConnector1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42" idx="3"/>
            <a:endCxn id="45" idx="1"/>
          </p:cNvCxnSpPr>
          <p:nvPr/>
        </p:nvCxnSpPr>
        <p:spPr>
          <a:xfrm flipV="1">
            <a:off x="8924497" y="3235399"/>
            <a:ext cx="307411" cy="1"/>
          </a:xfrm>
          <a:prstGeom prst="straightConnector1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43" idx="3"/>
          </p:cNvCxnSpPr>
          <p:nvPr/>
        </p:nvCxnSpPr>
        <p:spPr>
          <a:xfrm flipV="1">
            <a:off x="8936613" y="4458106"/>
            <a:ext cx="281712" cy="10598"/>
          </a:xfrm>
          <a:prstGeom prst="straightConnector1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Flowchart: Or 69"/>
          <p:cNvSpPr/>
          <p:nvPr/>
        </p:nvSpPr>
        <p:spPr>
          <a:xfrm>
            <a:off x="11811240" y="3629207"/>
            <a:ext cx="464024" cy="481333"/>
          </a:xfrm>
          <a:prstGeom prst="flowChar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Elbow Connector 59"/>
          <p:cNvCxnSpPr>
            <a:endCxn id="70" idx="0"/>
          </p:cNvCxnSpPr>
          <p:nvPr/>
        </p:nvCxnSpPr>
        <p:spPr>
          <a:xfrm>
            <a:off x="11185799" y="3236839"/>
            <a:ext cx="857453" cy="392368"/>
          </a:xfrm>
          <a:prstGeom prst="bentConnector2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65"/>
          <p:cNvCxnSpPr>
            <a:endCxn id="70" idx="4"/>
          </p:cNvCxnSpPr>
          <p:nvPr/>
        </p:nvCxnSpPr>
        <p:spPr>
          <a:xfrm flipV="1">
            <a:off x="11185799" y="4110540"/>
            <a:ext cx="857453" cy="381771"/>
          </a:xfrm>
          <a:prstGeom prst="bentConnector2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11591335" y="2236006"/>
            <a:ext cx="1231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Sum at ground observer</a:t>
            </a:r>
            <a:endParaRPr lang="en-US" dirty="0"/>
          </a:p>
        </p:txBody>
      </p:sp>
      <p:cxnSp>
        <p:nvCxnSpPr>
          <p:cNvPr id="78" name="Elbow Connector 77"/>
          <p:cNvCxnSpPr>
            <a:stCxn id="70" idx="6"/>
            <a:endCxn id="81" idx="3"/>
          </p:cNvCxnSpPr>
          <p:nvPr/>
        </p:nvCxnSpPr>
        <p:spPr>
          <a:xfrm>
            <a:off x="12275264" y="3869874"/>
            <a:ext cx="287168" cy="2791873"/>
          </a:xfrm>
          <a:prstGeom prst="bentConnector3">
            <a:avLst>
              <a:gd name="adj1" fmla="val 179605"/>
            </a:avLst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9510330" y="6153915"/>
            <a:ext cx="30521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Sum with sounds from  other rotors to complete auralization</a:t>
            </a:r>
            <a:endParaRPr lang="en-US" dirty="0"/>
          </a:p>
        </p:txBody>
      </p:sp>
      <p:cxnSp>
        <p:nvCxnSpPr>
          <p:cNvPr id="104" name="Straight Connector 103"/>
          <p:cNvCxnSpPr/>
          <p:nvPr/>
        </p:nvCxnSpPr>
        <p:spPr>
          <a:xfrm flipV="1">
            <a:off x="6808155" y="1579506"/>
            <a:ext cx="9213" cy="3763878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V="1">
            <a:off x="4581660" y="1579506"/>
            <a:ext cx="0" cy="3763878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1292129" y="2006896"/>
            <a:ext cx="23088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Input Blade Data</a:t>
            </a:r>
            <a:endParaRPr lang="en-US" dirty="0"/>
          </a:p>
        </p:txBody>
      </p:sp>
      <p:sp>
        <p:nvSpPr>
          <p:cNvPr id="129" name="Right Brace 128"/>
          <p:cNvSpPr/>
          <p:nvPr/>
        </p:nvSpPr>
        <p:spPr>
          <a:xfrm rot="16200000">
            <a:off x="7737680" y="-1030188"/>
            <a:ext cx="466861" cy="6778900"/>
          </a:xfrm>
          <a:prstGeom prst="rightBrace">
            <a:avLst>
              <a:gd name="adj1" fmla="val 8333"/>
              <a:gd name="adj2" fmla="val 69931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7297411" y="5832730"/>
            <a:ext cx="18390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Prototype Synthesis Process</a:t>
            </a:r>
            <a:endParaRPr lang="en-US" dirty="0"/>
          </a:p>
        </p:txBody>
      </p:sp>
      <p:cxnSp>
        <p:nvCxnSpPr>
          <p:cNvPr id="41" name="Elbow Connector 40"/>
          <p:cNvCxnSpPr>
            <a:stCxn id="37" idx="0"/>
          </p:cNvCxnSpPr>
          <p:nvPr/>
        </p:nvCxnSpPr>
        <p:spPr>
          <a:xfrm rot="16200000" flipV="1">
            <a:off x="7650629" y="5266403"/>
            <a:ext cx="859059" cy="273595"/>
          </a:xfrm>
          <a:prstGeom prst="bentConnector3">
            <a:avLst>
              <a:gd name="adj1" fmla="val 50000"/>
            </a:avLst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315457" y="5515425"/>
            <a:ext cx="27076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Newly available Self Noise Internal Functional Module (ASNIFM)</a:t>
            </a:r>
            <a:endParaRPr lang="en-US" dirty="0"/>
          </a:p>
        </p:txBody>
      </p:sp>
      <p:cxnSp>
        <p:nvCxnSpPr>
          <p:cNvPr id="47" name="Straight Arrow Connector 46"/>
          <p:cNvCxnSpPr>
            <a:stCxn id="44" idx="0"/>
          </p:cNvCxnSpPr>
          <p:nvPr/>
        </p:nvCxnSpPr>
        <p:spPr>
          <a:xfrm flipV="1">
            <a:off x="5669284" y="4997279"/>
            <a:ext cx="4273" cy="518146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9292915" y="5289028"/>
            <a:ext cx="1839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Propagation in NAF</a:t>
            </a:r>
            <a:endParaRPr lang="en-US" dirty="0"/>
          </a:p>
        </p:txBody>
      </p:sp>
      <p:cxnSp>
        <p:nvCxnSpPr>
          <p:cNvPr id="49" name="Straight Arrow Connector 48"/>
          <p:cNvCxnSpPr>
            <a:stCxn id="48" idx="0"/>
          </p:cNvCxnSpPr>
          <p:nvPr/>
        </p:nvCxnSpPr>
        <p:spPr>
          <a:xfrm flipV="1">
            <a:off x="10212459" y="4974396"/>
            <a:ext cx="3361" cy="314632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1340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9111" y="839152"/>
            <a:ext cx="11704320" cy="534631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Self noise sound pressure predictions from ANOPP2 are sound pressure levels in each 1/3 octave band as a function of time over a single rotor revolution.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Broadband Self Noise Sound Pressure Predictions</a:t>
            </a:r>
            <a:endParaRPr lang="en-US" sz="2800" dirty="0"/>
          </a:p>
        </p:txBody>
      </p:sp>
      <p:grpSp>
        <p:nvGrpSpPr>
          <p:cNvPr id="34" name="Group 33"/>
          <p:cNvGrpSpPr/>
          <p:nvPr/>
        </p:nvGrpSpPr>
        <p:grpSpPr>
          <a:xfrm>
            <a:off x="87118" y="3642205"/>
            <a:ext cx="4720107" cy="1701131"/>
            <a:chOff x="1314686" y="3204571"/>
            <a:chExt cx="4720107" cy="1701131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420000">
              <a:off x="1314686" y="3239030"/>
              <a:ext cx="4720107" cy="1666672"/>
            </a:xfrm>
            <a:prstGeom prst="rect">
              <a:avLst/>
            </a:prstGeom>
          </p:spPr>
        </p:pic>
        <p:grpSp>
          <p:nvGrpSpPr>
            <p:cNvPr id="5" name="Group 4"/>
            <p:cNvGrpSpPr/>
            <p:nvPr/>
          </p:nvGrpSpPr>
          <p:grpSpPr>
            <a:xfrm>
              <a:off x="4296920" y="3834438"/>
              <a:ext cx="1644217" cy="964894"/>
              <a:chOff x="6670761" y="1650498"/>
              <a:chExt cx="3623166" cy="2155749"/>
            </a:xfrm>
          </p:grpSpPr>
          <p:sp>
            <p:nvSpPr>
              <p:cNvPr id="6" name="Arc 8"/>
              <p:cNvSpPr>
                <a:spLocks noChangeAspect="1"/>
              </p:cNvSpPr>
              <p:nvPr/>
            </p:nvSpPr>
            <p:spPr bwMode="auto">
              <a:xfrm flipV="1">
                <a:off x="6670761" y="1979039"/>
                <a:ext cx="3623166" cy="1827208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 w 43200"/>
                  <a:gd name="T1" fmla="*/ 21849 h 22100"/>
                  <a:gd name="T2" fmla="*/ 43194 w 43200"/>
                  <a:gd name="T3" fmla="*/ 22100 h 22100"/>
                  <a:gd name="T4" fmla="*/ 21600 w 43200"/>
                  <a:gd name="T5" fmla="*/ 21600 h 22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2100" fill="none" extrusionOk="0">
                    <a:moveTo>
                      <a:pt x="1" y="21848"/>
                    </a:moveTo>
                    <a:cubicBezTo>
                      <a:pt x="0" y="21766"/>
                      <a:pt x="0" y="2168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66"/>
                      <a:pt x="43198" y="21933"/>
                      <a:pt x="43194" y="22100"/>
                    </a:cubicBezTo>
                  </a:path>
                  <a:path w="43200" h="22100" stroke="0" extrusionOk="0">
                    <a:moveTo>
                      <a:pt x="1" y="21848"/>
                    </a:moveTo>
                    <a:cubicBezTo>
                      <a:pt x="0" y="21766"/>
                      <a:pt x="0" y="2168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66"/>
                      <a:pt x="43198" y="21933"/>
                      <a:pt x="43194" y="2210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19050">
                <a:solidFill>
                  <a:sysClr val="windowText" lastClr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Arc 8"/>
              <p:cNvSpPr>
                <a:spLocks noChangeAspect="1"/>
              </p:cNvSpPr>
              <p:nvPr/>
            </p:nvSpPr>
            <p:spPr bwMode="auto">
              <a:xfrm flipV="1">
                <a:off x="6670761" y="2032905"/>
                <a:ext cx="3623166" cy="164241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 w 43200"/>
                  <a:gd name="T1" fmla="*/ 21849 h 22100"/>
                  <a:gd name="T2" fmla="*/ 43194 w 43200"/>
                  <a:gd name="T3" fmla="*/ 22100 h 22100"/>
                  <a:gd name="T4" fmla="*/ 21600 w 43200"/>
                  <a:gd name="T5" fmla="*/ 21600 h 22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2100" fill="none" extrusionOk="0">
                    <a:moveTo>
                      <a:pt x="1" y="21848"/>
                    </a:moveTo>
                    <a:cubicBezTo>
                      <a:pt x="0" y="21766"/>
                      <a:pt x="0" y="2168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66"/>
                      <a:pt x="43198" y="21933"/>
                      <a:pt x="43194" y="22100"/>
                    </a:cubicBezTo>
                  </a:path>
                  <a:path w="43200" h="22100" stroke="0" extrusionOk="0">
                    <a:moveTo>
                      <a:pt x="1" y="21848"/>
                    </a:moveTo>
                    <a:cubicBezTo>
                      <a:pt x="0" y="21766"/>
                      <a:pt x="0" y="2168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66"/>
                      <a:pt x="43198" y="21933"/>
                      <a:pt x="43194" y="2210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12700">
                <a:solidFill>
                  <a:sysClr val="windowText" lastClr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Arc 8"/>
              <p:cNvSpPr>
                <a:spLocks noChangeAspect="1"/>
              </p:cNvSpPr>
              <p:nvPr/>
            </p:nvSpPr>
            <p:spPr bwMode="auto">
              <a:xfrm flipV="1">
                <a:off x="6670761" y="2018350"/>
                <a:ext cx="3623166" cy="146742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 w 43200"/>
                  <a:gd name="T1" fmla="*/ 21849 h 22100"/>
                  <a:gd name="T2" fmla="*/ 43194 w 43200"/>
                  <a:gd name="T3" fmla="*/ 22100 h 22100"/>
                  <a:gd name="T4" fmla="*/ 21600 w 43200"/>
                  <a:gd name="T5" fmla="*/ 21600 h 22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2100" fill="none" extrusionOk="0">
                    <a:moveTo>
                      <a:pt x="1" y="21848"/>
                    </a:moveTo>
                    <a:cubicBezTo>
                      <a:pt x="0" y="21766"/>
                      <a:pt x="0" y="2168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66"/>
                      <a:pt x="43198" y="21933"/>
                      <a:pt x="43194" y="22100"/>
                    </a:cubicBezTo>
                  </a:path>
                  <a:path w="43200" h="22100" stroke="0" extrusionOk="0">
                    <a:moveTo>
                      <a:pt x="1" y="21848"/>
                    </a:moveTo>
                    <a:cubicBezTo>
                      <a:pt x="0" y="21766"/>
                      <a:pt x="0" y="2168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66"/>
                      <a:pt x="43198" y="21933"/>
                      <a:pt x="43194" y="2210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12700">
                <a:solidFill>
                  <a:sysClr val="windowText" lastClr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Arc 8"/>
              <p:cNvSpPr>
                <a:spLocks noChangeAspect="1"/>
              </p:cNvSpPr>
              <p:nvPr/>
            </p:nvSpPr>
            <p:spPr bwMode="auto">
              <a:xfrm flipV="1">
                <a:off x="6670761" y="1973537"/>
                <a:ext cx="3623166" cy="1286898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 w 43200"/>
                  <a:gd name="T1" fmla="*/ 21849 h 22100"/>
                  <a:gd name="T2" fmla="*/ 43194 w 43200"/>
                  <a:gd name="T3" fmla="*/ 22100 h 22100"/>
                  <a:gd name="T4" fmla="*/ 21600 w 43200"/>
                  <a:gd name="T5" fmla="*/ 21600 h 22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2100" fill="none" extrusionOk="0">
                    <a:moveTo>
                      <a:pt x="1" y="21848"/>
                    </a:moveTo>
                    <a:cubicBezTo>
                      <a:pt x="0" y="21766"/>
                      <a:pt x="0" y="2168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66"/>
                      <a:pt x="43198" y="21933"/>
                      <a:pt x="43194" y="22100"/>
                    </a:cubicBezTo>
                  </a:path>
                  <a:path w="43200" h="22100" stroke="0" extrusionOk="0">
                    <a:moveTo>
                      <a:pt x="1" y="21848"/>
                    </a:moveTo>
                    <a:cubicBezTo>
                      <a:pt x="0" y="21766"/>
                      <a:pt x="0" y="2168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66"/>
                      <a:pt x="43198" y="21933"/>
                      <a:pt x="43194" y="2210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12700">
                <a:solidFill>
                  <a:sysClr val="windowText" lastClr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Arc 8"/>
              <p:cNvSpPr>
                <a:spLocks noChangeAspect="1"/>
              </p:cNvSpPr>
              <p:nvPr/>
            </p:nvSpPr>
            <p:spPr bwMode="auto">
              <a:xfrm flipV="1">
                <a:off x="6670761" y="1987482"/>
                <a:ext cx="3623166" cy="1003966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 w 43200"/>
                  <a:gd name="T1" fmla="*/ 21849 h 22100"/>
                  <a:gd name="T2" fmla="*/ 43194 w 43200"/>
                  <a:gd name="T3" fmla="*/ 22100 h 22100"/>
                  <a:gd name="T4" fmla="*/ 21600 w 43200"/>
                  <a:gd name="T5" fmla="*/ 21600 h 22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2100" fill="none" extrusionOk="0">
                    <a:moveTo>
                      <a:pt x="1" y="21848"/>
                    </a:moveTo>
                    <a:cubicBezTo>
                      <a:pt x="0" y="21766"/>
                      <a:pt x="0" y="2168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66"/>
                      <a:pt x="43198" y="21933"/>
                      <a:pt x="43194" y="22100"/>
                    </a:cubicBezTo>
                  </a:path>
                  <a:path w="43200" h="22100" stroke="0" extrusionOk="0">
                    <a:moveTo>
                      <a:pt x="1" y="21848"/>
                    </a:moveTo>
                    <a:cubicBezTo>
                      <a:pt x="0" y="21766"/>
                      <a:pt x="0" y="2168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66"/>
                      <a:pt x="43198" y="21933"/>
                      <a:pt x="43194" y="2210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12700">
                <a:solidFill>
                  <a:sysClr val="windowText" lastClr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Arc 8"/>
              <p:cNvSpPr>
                <a:spLocks noChangeAspect="1"/>
              </p:cNvSpPr>
              <p:nvPr/>
            </p:nvSpPr>
            <p:spPr bwMode="auto">
              <a:xfrm flipV="1">
                <a:off x="6670761" y="1990122"/>
                <a:ext cx="3623166" cy="67905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 w 43200"/>
                  <a:gd name="T1" fmla="*/ 21849 h 22100"/>
                  <a:gd name="T2" fmla="*/ 43194 w 43200"/>
                  <a:gd name="T3" fmla="*/ 22100 h 22100"/>
                  <a:gd name="T4" fmla="*/ 21600 w 43200"/>
                  <a:gd name="T5" fmla="*/ 21600 h 22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2100" fill="none" extrusionOk="0">
                    <a:moveTo>
                      <a:pt x="1" y="21848"/>
                    </a:moveTo>
                    <a:cubicBezTo>
                      <a:pt x="0" y="21766"/>
                      <a:pt x="0" y="2168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66"/>
                      <a:pt x="43198" y="21933"/>
                      <a:pt x="43194" y="22100"/>
                    </a:cubicBezTo>
                  </a:path>
                  <a:path w="43200" h="22100" stroke="0" extrusionOk="0">
                    <a:moveTo>
                      <a:pt x="1" y="21848"/>
                    </a:moveTo>
                    <a:cubicBezTo>
                      <a:pt x="0" y="21766"/>
                      <a:pt x="0" y="2168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66"/>
                      <a:pt x="43198" y="21933"/>
                      <a:pt x="43194" y="2210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12700">
                <a:solidFill>
                  <a:sysClr val="windowText" lastClr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6670761" y="1650498"/>
                <a:ext cx="3623166" cy="657081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13" name="Straight Connector 12"/>
              <p:cNvCxnSpPr>
                <a:stCxn id="12" idx="4"/>
              </p:cNvCxnSpPr>
              <p:nvPr/>
            </p:nvCxnSpPr>
            <p:spPr>
              <a:xfrm>
                <a:off x="8482344" y="2307579"/>
                <a:ext cx="5874" cy="149866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flipH="1">
                <a:off x="8816109" y="2307321"/>
                <a:ext cx="231" cy="147042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8155081" y="2307321"/>
                <a:ext cx="0" cy="147042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H="1">
                <a:off x="9134136" y="2293071"/>
                <a:ext cx="11372" cy="138224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flipH="1">
                <a:off x="7827818" y="2293070"/>
                <a:ext cx="11372" cy="138224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H="1">
                <a:off x="9431808" y="2270543"/>
                <a:ext cx="5562" cy="126672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H="1">
                <a:off x="7528560" y="2270543"/>
                <a:ext cx="5176" cy="126672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H="1">
                <a:off x="9679709" y="2237917"/>
                <a:ext cx="15335" cy="11241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flipH="1">
                <a:off x="7273290" y="2237917"/>
                <a:ext cx="7955" cy="11241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flipH="1">
                <a:off x="9895258" y="2182073"/>
                <a:ext cx="22172" cy="95219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flipH="1">
                <a:off x="7067551" y="2182073"/>
                <a:ext cx="7619" cy="95219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flipH="1">
                <a:off x="10050780" y="2141190"/>
                <a:ext cx="30056" cy="7887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flipH="1">
                <a:off x="6911340" y="2136220"/>
                <a:ext cx="6786" cy="79367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flipH="1">
                <a:off x="10153650" y="2104978"/>
                <a:ext cx="25399" cy="60437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>
                <a:off x="6804293" y="2093996"/>
                <a:ext cx="4177" cy="61535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94860" y="3204571"/>
              <a:ext cx="1672888" cy="990076"/>
            </a:xfrm>
            <a:prstGeom prst="rect">
              <a:avLst/>
            </a:prstGeom>
          </p:spPr>
        </p:pic>
      </p:grpSp>
      <p:sp>
        <p:nvSpPr>
          <p:cNvPr id="35" name="Oval 34"/>
          <p:cNvSpPr/>
          <p:nvPr/>
        </p:nvSpPr>
        <p:spPr>
          <a:xfrm>
            <a:off x="4133888" y="4786568"/>
            <a:ext cx="135086" cy="12539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367290" y="4595240"/>
            <a:ext cx="135086" cy="12539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/>
          <p:cNvCxnSpPr>
            <a:stCxn id="36" idx="0"/>
          </p:cNvCxnSpPr>
          <p:nvPr/>
        </p:nvCxnSpPr>
        <p:spPr>
          <a:xfrm flipV="1">
            <a:off x="4434833" y="3176573"/>
            <a:ext cx="883170" cy="1418667"/>
          </a:xfrm>
          <a:prstGeom prst="straightConnector1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35" idx="7"/>
          </p:cNvCxnSpPr>
          <p:nvPr/>
        </p:nvCxnSpPr>
        <p:spPr>
          <a:xfrm flipV="1">
            <a:off x="4249191" y="4614643"/>
            <a:ext cx="853653" cy="190289"/>
          </a:xfrm>
          <a:prstGeom prst="straightConnector1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171364" y="2051209"/>
            <a:ext cx="40143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b="1" dirty="0" smtClean="0"/>
              <a:t>1/3 Octave Band Number</a:t>
            </a:r>
            <a:endParaRPr lang="en-US" sz="2800" b="1" dirty="0"/>
          </a:p>
        </p:txBody>
      </p:sp>
      <p:grpSp>
        <p:nvGrpSpPr>
          <p:cNvPr id="64" name="Group 63"/>
          <p:cNvGrpSpPr/>
          <p:nvPr/>
        </p:nvGrpSpPr>
        <p:grpSpPr>
          <a:xfrm>
            <a:off x="4934231" y="1576471"/>
            <a:ext cx="7933344" cy="4547073"/>
            <a:chOff x="4935650" y="2083586"/>
            <a:chExt cx="7933344" cy="4547073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5"/>
            <a:srcRect l="3767" t="-2" b="49801"/>
            <a:stretch/>
          </p:blipFill>
          <p:spPr>
            <a:xfrm>
              <a:off x="5772150" y="2083586"/>
              <a:ext cx="7096844" cy="2031214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6"/>
            <a:srcRect l="3767" t="-1" b="48664"/>
            <a:stretch/>
          </p:blipFill>
          <p:spPr>
            <a:xfrm>
              <a:off x="5772150" y="4091820"/>
              <a:ext cx="7096844" cy="2077174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8369865" y="6168994"/>
              <a:ext cx="16295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2400" b="1" dirty="0" smtClean="0"/>
                <a:t>Time [</a:t>
              </a:r>
              <a:r>
                <a:rPr lang="en-US" sz="2400" b="1" dirty="0" err="1" smtClean="0"/>
                <a:t>ms</a:t>
              </a:r>
              <a:r>
                <a:rPr lang="en-US" sz="2400" b="1" dirty="0" smtClean="0"/>
                <a:t>]</a:t>
              </a:r>
              <a:endParaRPr lang="en-US" sz="2400" b="1" dirty="0"/>
            </a:p>
          </p:txBody>
        </p:sp>
        <p:sp>
          <p:nvSpPr>
            <p:cNvPr id="57" name="TextBox 56"/>
            <p:cNvSpPr txBox="1"/>
            <p:nvPr/>
          </p:nvSpPr>
          <p:spPr>
            <a:xfrm rot="16200000">
              <a:off x="4675919" y="4711412"/>
              <a:ext cx="135045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2400" b="1" dirty="0" smtClean="0"/>
                <a:t>Band Number</a:t>
              </a:r>
              <a:endParaRPr lang="en-US" sz="2400" b="1" dirty="0"/>
            </a:p>
          </p:txBody>
        </p:sp>
        <p:sp>
          <p:nvSpPr>
            <p:cNvPr id="58" name="TextBox 57"/>
            <p:cNvSpPr txBox="1"/>
            <p:nvPr/>
          </p:nvSpPr>
          <p:spPr>
            <a:xfrm rot="16200000">
              <a:off x="4675919" y="2752121"/>
              <a:ext cx="135045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2400" b="1" dirty="0" smtClean="0"/>
                <a:t>Band Number</a:t>
              </a:r>
              <a:endParaRPr lang="en-US" sz="2400" b="1" dirty="0"/>
            </a:p>
          </p:txBody>
        </p:sp>
      </p:grpSp>
      <p:sp>
        <p:nvSpPr>
          <p:cNvPr id="70" name="Left Brace 69"/>
          <p:cNvSpPr/>
          <p:nvPr/>
        </p:nvSpPr>
        <p:spPr>
          <a:xfrm>
            <a:off x="4133888" y="1985275"/>
            <a:ext cx="757304" cy="1350460"/>
          </a:xfrm>
          <a:prstGeom prst="leftBrace">
            <a:avLst/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/>
          <p:cNvSpPr txBox="1"/>
          <p:nvPr/>
        </p:nvSpPr>
        <p:spPr>
          <a:xfrm>
            <a:off x="6987262" y="6512376"/>
            <a:ext cx="4663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b="1" dirty="0" smtClean="0"/>
              <a:t>Single Rotor Revolution</a:t>
            </a:r>
            <a:endParaRPr lang="en-US" sz="2800" b="1" dirty="0"/>
          </a:p>
        </p:txBody>
      </p:sp>
      <p:sp>
        <p:nvSpPr>
          <p:cNvPr id="72" name="Left Brace 71"/>
          <p:cNvSpPr/>
          <p:nvPr/>
        </p:nvSpPr>
        <p:spPr>
          <a:xfrm rot="16200000">
            <a:off x="8583830" y="3393493"/>
            <a:ext cx="757304" cy="5687446"/>
          </a:xfrm>
          <a:prstGeom prst="leftBrace">
            <a:avLst>
              <a:gd name="adj1" fmla="val 8333"/>
              <a:gd name="adj2" fmla="val 54823"/>
            </a:avLst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21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6401" y="821674"/>
            <a:ext cx="11704320" cy="5346318"/>
          </a:xfrm>
        </p:spPr>
        <p:txBody>
          <a:bodyPr/>
          <a:lstStyle/>
          <a:p>
            <a:r>
              <a:rPr lang="en-US" sz="2200" dirty="0" smtClean="0"/>
              <a:t>Generate longer sound pressure level data from many single </a:t>
            </a:r>
            <a:r>
              <a:rPr lang="en-US" sz="2200" dirty="0"/>
              <a:t>rotor revolution </a:t>
            </a:r>
            <a:r>
              <a:rPr lang="en-US" sz="2200" dirty="0" smtClean="0"/>
              <a:t>predictions nodes along rotor to ground observer flyover </a:t>
            </a:r>
            <a:r>
              <a:rPr lang="en-US" sz="2200" dirty="0"/>
              <a:t>emission </a:t>
            </a:r>
            <a:r>
              <a:rPr lang="en-US" sz="2200" dirty="0" smtClean="0"/>
              <a:t>angles.</a:t>
            </a:r>
          </a:p>
          <a:p>
            <a:r>
              <a:rPr lang="en-US" sz="2200" dirty="0" smtClean="0"/>
              <a:t>Modulate bandlimited </a:t>
            </a:r>
            <a:r>
              <a:rPr lang="en-US" sz="2200" dirty="0"/>
              <a:t>stochastic signal by </a:t>
            </a:r>
            <a:r>
              <a:rPr lang="en-US" sz="2200" dirty="0" smtClean="0"/>
              <a:t>the longer sound </a:t>
            </a:r>
            <a:r>
              <a:rPr lang="en-US" sz="2200" dirty="0"/>
              <a:t>pressure level </a:t>
            </a:r>
            <a:r>
              <a:rPr lang="en-US" sz="2200" dirty="0" smtClean="0"/>
              <a:t>prediction data to generate synthesized self noise rotor sound.</a:t>
            </a:r>
            <a:endParaRPr lang="en-US" sz="2200" dirty="0"/>
          </a:p>
          <a:p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Self Noise Flyover Sound Synthesis</a:t>
            </a:r>
            <a:endParaRPr lang="en-US" sz="2800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76746" y="5486329"/>
            <a:ext cx="3648049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3377174" y="5367447"/>
            <a:ext cx="213498" cy="2377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1617496" y="5555254"/>
            <a:ext cx="2169372" cy="404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Ground Observer</a:t>
            </a:r>
            <a:endParaRPr lang="en-US" dirty="0"/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38403"/>
            <a:ext cx="3671634" cy="1678070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>
          <a:xfrm>
            <a:off x="8442586" y="2767217"/>
            <a:ext cx="4393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b="1" dirty="0" smtClean="0"/>
              <a:t>Synthesized Sound Near Rotor to Propagate to Ground Observer</a:t>
            </a:r>
            <a:endParaRPr lang="en-US" b="1" dirty="0"/>
          </a:p>
        </p:txBody>
      </p:sp>
      <p:sp>
        <p:nvSpPr>
          <p:cNvPr id="88" name="TextBox 87"/>
          <p:cNvSpPr txBox="1"/>
          <p:nvPr/>
        </p:nvSpPr>
        <p:spPr>
          <a:xfrm>
            <a:off x="4604129" y="6443334"/>
            <a:ext cx="2622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800" b="1" dirty="0" smtClean="0"/>
              <a:t>Flyover Duration [s]</a:t>
            </a:r>
            <a:endParaRPr lang="en-US" sz="18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9293371" y="6443334"/>
            <a:ext cx="2622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800" b="1" dirty="0" smtClean="0"/>
              <a:t>Flyover Duration [s]</a:t>
            </a:r>
            <a:endParaRPr lang="en-US" sz="1800" b="1" dirty="0"/>
          </a:p>
        </p:txBody>
      </p:sp>
      <p:cxnSp>
        <p:nvCxnSpPr>
          <p:cNvPr id="95" name="Straight Connector 94"/>
          <p:cNvCxnSpPr>
            <a:stCxn id="35" idx="1"/>
          </p:cNvCxnSpPr>
          <p:nvPr/>
        </p:nvCxnSpPr>
        <p:spPr>
          <a:xfrm flipH="1" flipV="1">
            <a:off x="3173510" y="4790274"/>
            <a:ext cx="234930" cy="61199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H="1" flipV="1">
            <a:off x="2934694" y="4178281"/>
            <a:ext cx="234930" cy="611993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2922066" y="4178281"/>
            <a:ext cx="95323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/>
              <p:cNvSpPr txBox="1"/>
              <p:nvPr/>
            </p:nvSpPr>
            <p:spPr>
              <a:xfrm>
                <a:off x="3465290" y="4584411"/>
                <a:ext cx="27321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0" name="TextBox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5290" y="4584411"/>
                <a:ext cx="273217" cy="369332"/>
              </a:xfrm>
              <a:prstGeom prst="rect">
                <a:avLst/>
              </a:prstGeom>
              <a:blipFill>
                <a:blip r:embed="rId6"/>
                <a:stretch>
                  <a:fillRect l="-20000" r="-200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" name="Arc 101"/>
          <p:cNvSpPr/>
          <p:nvPr/>
        </p:nvSpPr>
        <p:spPr>
          <a:xfrm rot="3752964">
            <a:off x="2261582" y="3498332"/>
            <a:ext cx="1320969" cy="1584561"/>
          </a:xfrm>
          <a:prstGeom prst="arc">
            <a:avLst>
              <a:gd name="adj1" fmla="val 17731251"/>
              <a:gd name="adj2" fmla="val 2143902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/>
              <p:cNvSpPr txBox="1"/>
              <p:nvPr/>
            </p:nvSpPr>
            <p:spPr>
              <a:xfrm rot="16200000">
                <a:off x="3674868" y="5948985"/>
                <a:ext cx="96454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𝜽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b="1" dirty="0" smtClean="0"/>
                  <a:t>[</a:t>
                </a:r>
                <a:r>
                  <a:rPr lang="en-US" sz="1800" b="1" dirty="0" err="1" smtClean="0"/>
                  <a:t>deg</a:t>
                </a:r>
                <a:r>
                  <a:rPr lang="en-US" sz="1800" b="1" dirty="0" smtClean="0"/>
                  <a:t>]</a:t>
                </a:r>
                <a:endParaRPr lang="en-US" sz="1800" b="1" dirty="0"/>
              </a:p>
            </p:txBody>
          </p:sp>
        </mc:Choice>
        <mc:Fallback xmlns=""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3674868" y="5948985"/>
                <a:ext cx="964547" cy="276999"/>
              </a:xfrm>
              <a:prstGeom prst="rect">
                <a:avLst/>
              </a:prstGeom>
              <a:blipFill>
                <a:blip r:embed="rId7"/>
                <a:stretch>
                  <a:fillRect l="-28261" r="-50000" b="-8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/>
              <p:cNvSpPr txBox="1"/>
              <p:nvPr/>
            </p:nvSpPr>
            <p:spPr>
              <a:xfrm rot="16200000">
                <a:off x="8329516" y="5948985"/>
                <a:ext cx="96454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𝜽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b="1" dirty="0" smtClean="0"/>
                  <a:t>[</a:t>
                </a:r>
                <a:r>
                  <a:rPr lang="en-US" sz="1800" b="1" dirty="0" err="1" smtClean="0"/>
                  <a:t>deg</a:t>
                </a:r>
                <a:r>
                  <a:rPr lang="en-US" sz="1800" b="1" dirty="0" smtClean="0"/>
                  <a:t>]</a:t>
                </a:r>
                <a:endParaRPr lang="en-US" sz="1800" b="1" dirty="0"/>
              </a:p>
            </p:txBody>
          </p:sp>
        </mc:Choice>
        <mc:Fallback xmlns="">
          <p:sp>
            <p:nvSpPr>
              <p:cNvPr id="104" name="TextBox 1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8329516" y="5948985"/>
                <a:ext cx="964547" cy="276999"/>
              </a:xfrm>
              <a:prstGeom prst="rect">
                <a:avLst/>
              </a:prstGeom>
              <a:blipFill>
                <a:blip r:embed="rId8"/>
                <a:stretch>
                  <a:fillRect l="-28889" r="-51111" b="-8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6" name="TextBox 105"/>
          <p:cNvSpPr txBox="1"/>
          <p:nvPr/>
        </p:nvSpPr>
        <p:spPr>
          <a:xfrm rot="16200000">
            <a:off x="3313282" y="4532362"/>
            <a:ext cx="1776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800" b="1" dirty="0" smtClean="0"/>
              <a:t>Band Number</a:t>
            </a:r>
            <a:endParaRPr lang="en-US" sz="1800" b="1" dirty="0"/>
          </a:p>
        </p:txBody>
      </p:sp>
      <p:sp>
        <p:nvSpPr>
          <p:cNvPr id="107" name="TextBox 106"/>
          <p:cNvSpPr txBox="1"/>
          <p:nvPr/>
        </p:nvSpPr>
        <p:spPr>
          <a:xfrm rot="16200000">
            <a:off x="7930614" y="4471322"/>
            <a:ext cx="1776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800" b="1" dirty="0" smtClean="0"/>
              <a:t>Pressure [Pa]</a:t>
            </a:r>
            <a:endParaRPr lang="en-US" sz="1800" b="1" dirty="0"/>
          </a:p>
        </p:txBody>
      </p:sp>
      <p:sp>
        <p:nvSpPr>
          <p:cNvPr id="109" name="TextBox 108"/>
          <p:cNvSpPr txBox="1"/>
          <p:nvPr/>
        </p:nvSpPr>
        <p:spPr>
          <a:xfrm>
            <a:off x="3922021" y="2687697"/>
            <a:ext cx="43934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b="1" dirty="0" smtClean="0"/>
              <a:t>Sound Pressure Level Prediction Data Formed by Interpolating Over Single Rotor Revolution Data</a:t>
            </a:r>
            <a:endParaRPr lang="en-US" b="1" dirty="0"/>
          </a:p>
        </p:txBody>
      </p:sp>
      <p:sp>
        <p:nvSpPr>
          <p:cNvPr id="110" name="TextBox 109"/>
          <p:cNvSpPr txBox="1"/>
          <p:nvPr/>
        </p:nvSpPr>
        <p:spPr>
          <a:xfrm>
            <a:off x="112124" y="5150696"/>
            <a:ext cx="2169372" cy="404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Ground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9"/>
          <a:srcRect l="5323" t="9700" r="55643" b="26595"/>
          <a:stretch/>
        </p:blipFill>
        <p:spPr>
          <a:xfrm>
            <a:off x="8959239" y="3744393"/>
            <a:ext cx="3362921" cy="26850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0"/>
          <a:srcRect l="51031" t="7750" r="3065" b="26080"/>
          <a:stretch/>
        </p:blipFill>
        <p:spPr>
          <a:xfrm>
            <a:off x="4324932" y="3654392"/>
            <a:ext cx="3954796" cy="278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01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50240" y="952281"/>
            <a:ext cx="11704320" cy="6112196"/>
          </a:xfrm>
        </p:spPr>
        <p:txBody>
          <a:bodyPr>
            <a:noAutofit/>
          </a:bodyPr>
          <a:lstStyle/>
          <a:p>
            <a:r>
              <a:rPr lang="en-US" sz="2400" dirty="0" smtClean="0"/>
              <a:t>Quadrotor auralized by combining tonal periodic and broadband self noise sounds from all four rotors.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Sound file for auralization </a:t>
            </a:r>
            <a:r>
              <a:rPr lang="en-US" sz="2400" dirty="0"/>
              <a:t>available online at </a:t>
            </a:r>
            <a:r>
              <a:rPr lang="en-US" sz="2400" dirty="0">
                <a:hlinkClick r:id="rId3"/>
              </a:rPr>
              <a:t>https://stabserv.larc.nasa.gov/flyover</a:t>
            </a:r>
            <a:r>
              <a:rPr lang="en-US" sz="2400" dirty="0" smtClean="0">
                <a:hlinkClick r:id="rId3"/>
              </a:rPr>
              <a:t>/</a:t>
            </a:r>
            <a:r>
              <a:rPr lang="en-US" sz="2400" dirty="0" smtClean="0"/>
              <a:t>. 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9221"/>
          <a:stretch/>
        </p:blipFill>
        <p:spPr>
          <a:xfrm>
            <a:off x="2484301" y="1948238"/>
            <a:ext cx="10338435" cy="459139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Auralization of Quadrotor Flyover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2855" t="7579" r="21417"/>
          <a:stretch/>
        </p:blipFill>
        <p:spPr>
          <a:xfrm>
            <a:off x="201623" y="2048262"/>
            <a:ext cx="2750853" cy="178455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176925" y="1988784"/>
            <a:ext cx="117988" cy="1844034"/>
          </a:xfrm>
          <a:prstGeom prst="rect">
            <a:avLst/>
          </a:prstGeom>
          <a:solidFill>
            <a:schemeClr val="tx2">
              <a:lumMod val="60000"/>
              <a:lumOff val="40000"/>
              <a:alpha val="4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>
            <a:stCxn id="7" idx="0"/>
          </p:cNvCxnSpPr>
          <p:nvPr/>
        </p:nvCxnSpPr>
        <p:spPr>
          <a:xfrm flipH="1">
            <a:off x="2721677" y="1988784"/>
            <a:ext cx="2514242" cy="12493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7" idx="2"/>
          </p:cNvCxnSpPr>
          <p:nvPr/>
        </p:nvCxnSpPr>
        <p:spPr>
          <a:xfrm flipH="1" flipV="1">
            <a:off x="2721677" y="3714345"/>
            <a:ext cx="2514242" cy="1184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225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0820" y="819305"/>
            <a:ext cx="12210595" cy="5981322"/>
          </a:xfrm>
        </p:spPr>
        <p:txBody>
          <a:bodyPr>
            <a:noAutofit/>
          </a:bodyPr>
          <a:lstStyle/>
          <a:p>
            <a:r>
              <a:rPr lang="en-US" sz="2300" dirty="0" smtClean="0"/>
              <a:t>Changing blade trailing edge thickness affects self noise and produces noticeable audible differences in full Quadrotor (all four rotors, tonal periodic and self noise) auralizations.</a:t>
            </a:r>
          </a:p>
          <a:p>
            <a:endParaRPr lang="en-US" sz="2300" dirty="0" smtClean="0"/>
          </a:p>
          <a:p>
            <a:endParaRPr lang="en-US" sz="2300" dirty="0"/>
          </a:p>
          <a:p>
            <a:endParaRPr lang="en-US" sz="2300" dirty="0" smtClean="0"/>
          </a:p>
          <a:p>
            <a:endParaRPr lang="en-US" sz="2300" dirty="0"/>
          </a:p>
          <a:p>
            <a:endParaRPr lang="en-US" sz="2300" dirty="0" smtClean="0"/>
          </a:p>
          <a:p>
            <a:endParaRPr lang="en-US" sz="2300" dirty="0"/>
          </a:p>
          <a:p>
            <a:endParaRPr lang="en-US" sz="2300" dirty="0" smtClean="0"/>
          </a:p>
          <a:p>
            <a:endParaRPr lang="en-US" sz="2300" dirty="0"/>
          </a:p>
          <a:p>
            <a:pPr marL="0" indent="0">
              <a:buNone/>
            </a:pPr>
            <a:endParaRPr lang="en-US" sz="2300" dirty="0"/>
          </a:p>
          <a:p>
            <a:pPr marL="0" indent="0">
              <a:buNone/>
            </a:pPr>
            <a:endParaRPr lang="en-US" sz="2300" dirty="0"/>
          </a:p>
          <a:p>
            <a:endParaRPr lang="en-US" sz="2300" dirty="0" smtClean="0"/>
          </a:p>
          <a:p>
            <a:r>
              <a:rPr lang="en-US" sz="2300" dirty="0" smtClean="0"/>
              <a:t>Audible sounds, including 0.9 mm Trailing Edge Thickness case, available online </a:t>
            </a:r>
            <a:r>
              <a:rPr lang="en-US" sz="2300" dirty="0"/>
              <a:t>at </a:t>
            </a:r>
            <a:r>
              <a:rPr lang="en-US" sz="2300" dirty="0">
                <a:hlinkClick r:id="rId2"/>
              </a:rPr>
              <a:t>https://stabserv.larc.nasa.gov/flyover</a:t>
            </a:r>
            <a:r>
              <a:rPr lang="en-US" sz="2300" dirty="0" smtClean="0">
                <a:hlinkClick r:id="rId2"/>
              </a:rPr>
              <a:t>/</a:t>
            </a:r>
            <a:r>
              <a:rPr lang="en-US" sz="2300" dirty="0" smtClean="0"/>
              <a:t>. </a:t>
            </a:r>
            <a:endParaRPr lang="en-US" sz="23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Changing Trailing Edge Thickness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648294" y="1694574"/>
            <a:ext cx="26989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1" dirty="0" smtClean="0"/>
              <a:t>1.8 mm Trailing Edge Thickness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498471" y="1694574"/>
            <a:ext cx="26989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1" dirty="0" smtClean="0"/>
              <a:t>3.6 mm Trailing Edge Thickness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9184641" y="1694574"/>
            <a:ext cx="26989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1" dirty="0" smtClean="0"/>
              <a:t>7.2 mm Trailing Edge Thickness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440" t="6141" r="26451" b="2857"/>
          <a:stretch/>
        </p:blipFill>
        <p:spPr>
          <a:xfrm>
            <a:off x="299111" y="2402460"/>
            <a:ext cx="3881392" cy="36641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12142" t="6140" r="26451" b="3092"/>
          <a:stretch/>
        </p:blipFill>
        <p:spPr>
          <a:xfrm>
            <a:off x="4660380" y="2402460"/>
            <a:ext cx="3305338" cy="36547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11791" t="6141" r="3993" b="3327"/>
          <a:stretch/>
        </p:blipFill>
        <p:spPr>
          <a:xfrm>
            <a:off x="8329655" y="2402460"/>
            <a:ext cx="4533072" cy="364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54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4937" y="940830"/>
            <a:ext cx="11704320" cy="5346318"/>
          </a:xfrm>
        </p:spPr>
        <p:txBody>
          <a:bodyPr>
            <a:noAutofit/>
          </a:bodyPr>
          <a:lstStyle/>
          <a:p>
            <a:r>
              <a:rPr lang="en-US" sz="2000" dirty="0" smtClean="0"/>
              <a:t>NASA Quadrotor </a:t>
            </a:r>
            <a:r>
              <a:rPr lang="en-US" sz="2000" dirty="0" err="1" smtClean="0"/>
              <a:t>eVTOL</a:t>
            </a:r>
            <a:r>
              <a:rPr lang="en-US" sz="2000" dirty="0" smtClean="0"/>
              <a:t> concept auralized for level flyover using tonal periodic and broadband self noise sounds.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Auralization would have been challenging without different components for blade data generation, acoustic prediction, sound synthesis, and sound propagation developed and working together.</a:t>
            </a:r>
          </a:p>
          <a:p>
            <a:pPr lvl="1"/>
            <a:r>
              <a:rPr lang="en-US" sz="1800" dirty="0" smtClean="0"/>
              <a:t>Key development </a:t>
            </a:r>
            <a:r>
              <a:rPr lang="en-US" sz="1800" dirty="0" smtClean="0"/>
              <a:t>for auralization </a:t>
            </a:r>
            <a:r>
              <a:rPr lang="en-US" sz="1800" dirty="0" smtClean="0"/>
              <a:t>of tonal sound synthesis: newly implemented NAF F1A Synthesis plugin, will be available in an upcoming NAF release.</a:t>
            </a:r>
          </a:p>
          <a:p>
            <a:pPr lvl="1"/>
            <a:r>
              <a:rPr lang="en-US" sz="1800" dirty="0" smtClean="0"/>
              <a:t>Self noise auralization process developed as proof of concept, will be implemented as NAF plugin and eventually be available in a NAF release.</a:t>
            </a:r>
          </a:p>
          <a:p>
            <a:pPr marL="480074" lvl="1" indent="0">
              <a:buNone/>
            </a:pPr>
            <a:endParaRPr lang="en-US" sz="1800" dirty="0" smtClean="0"/>
          </a:p>
          <a:p>
            <a:r>
              <a:rPr lang="en-US" sz="2000" dirty="0" smtClean="0"/>
              <a:t>Changing blade trailing edge thickness can have noticeable audible effects on self noise.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Upcoming publications on self noise:</a:t>
            </a:r>
          </a:p>
          <a:p>
            <a:pPr lvl="1"/>
            <a:r>
              <a:rPr lang="en-US" sz="1800" dirty="0" smtClean="0"/>
              <a:t>Krishnamurthy, S. and Rizzi, S.A., “Prediction-Based Auralization of a Multirotor Urban Air Mobility Vehicle.” AIAA SciTech Forum, 2021.</a:t>
            </a:r>
          </a:p>
          <a:p>
            <a:pPr lvl="1"/>
            <a:r>
              <a:rPr lang="en-US" sz="1800" dirty="0" smtClean="0"/>
              <a:t>Will be submitting abstract to AIAA Aviation 2021 on implementing broadband self noise synthesis as a NAF plugin.</a:t>
            </a:r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Summary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0444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Acknowledgements and Thank You</a:t>
            </a:r>
            <a:endParaRPr lang="en-US" sz="280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748981" y="1034311"/>
            <a:ext cx="8255818" cy="5745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60045" indent="-360045" algn="l" defTabSz="480060" rtl="0" eaLnBrk="1" latinLnBrk="0" hangingPunct="1">
              <a:spcBef>
                <a:spcPct val="20000"/>
              </a:spcBef>
              <a:buFont typeface="Arial"/>
              <a:buChar char="•"/>
              <a:defRPr sz="21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80098" indent="-300038" algn="l" defTabSz="480060" rtl="0" eaLnBrk="1" latinLnBrk="0" hangingPunct="1">
              <a:spcBef>
                <a:spcPct val="20000"/>
              </a:spcBef>
              <a:buFont typeface="Arial"/>
              <a:buChar char="–"/>
              <a:defRPr sz="189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200150" indent="-240030" algn="l" defTabSz="480060" rtl="0" eaLnBrk="1" latinLnBrk="0" hangingPunct="1">
              <a:spcBef>
                <a:spcPct val="20000"/>
              </a:spcBef>
              <a:buFont typeface="Arial"/>
              <a:buChar char="•"/>
              <a:defRPr sz="168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80210" indent="-240030" algn="l" defTabSz="480060" rtl="0" eaLnBrk="1" latinLnBrk="0" hangingPunct="1">
              <a:spcBef>
                <a:spcPct val="20000"/>
              </a:spcBef>
              <a:buFont typeface="Arial"/>
              <a:buChar char="–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160270" indent="-240030" algn="l" defTabSz="480060" rtl="0" eaLnBrk="1" latinLnBrk="0" hangingPunct="1">
              <a:spcBef>
                <a:spcPct val="20000"/>
              </a:spcBef>
              <a:buFont typeface="Arial"/>
              <a:buChar char="»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640330" indent="-240030" algn="l" defTabSz="48006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48006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48006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48006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fontAlgn="auto">
              <a:spcAft>
                <a:spcPts val="0"/>
              </a:spcAft>
              <a:buFont typeface="Arial"/>
              <a:buNone/>
            </a:pPr>
            <a:r>
              <a:rPr lang="en-US" sz="2400" b="1" dirty="0" smtClean="0">
                <a:latin typeface="+mj-lt"/>
                <a:ea typeface="+mj-ea"/>
                <a:cs typeface="+mj-cs"/>
              </a:rPr>
              <a:t>Sound files are available for download at:</a:t>
            </a:r>
          </a:p>
          <a:p>
            <a:pPr marL="0" lvl="1" indent="0" algn="ctr" fontAlgn="auto">
              <a:spcAft>
                <a:spcPts val="0"/>
              </a:spcAft>
              <a:buFont typeface="Arial"/>
              <a:buNone/>
            </a:pPr>
            <a:endParaRPr lang="en-US" sz="1400" b="1" dirty="0" smtClean="0"/>
          </a:p>
          <a:p>
            <a:pPr marL="0" lvl="1" indent="0" algn="ctr" fontAlgn="auto">
              <a:spcAft>
                <a:spcPts val="0"/>
              </a:spcAft>
              <a:buFont typeface="Arial"/>
              <a:buNone/>
            </a:pPr>
            <a:endParaRPr lang="en-US" sz="2000" b="1" dirty="0" smtClean="0"/>
          </a:p>
          <a:p>
            <a:pPr marL="0" lvl="1" indent="0" algn="ctr" fontAlgn="auto">
              <a:spcAft>
                <a:spcPts val="0"/>
              </a:spcAft>
              <a:buFont typeface="Arial"/>
              <a:buNone/>
            </a:pPr>
            <a:endParaRPr lang="en-US" sz="2000" b="1" dirty="0" smtClean="0"/>
          </a:p>
          <a:p>
            <a:pPr marL="0" lvl="1" indent="0" algn="ctr" fontAlgn="auto">
              <a:spcAft>
                <a:spcPts val="0"/>
              </a:spcAft>
              <a:buFont typeface="Arial"/>
              <a:buNone/>
            </a:pPr>
            <a:endParaRPr lang="en-US" sz="2000" b="1" dirty="0" smtClean="0"/>
          </a:p>
          <a:p>
            <a:pPr marL="0" lvl="1" indent="0" algn="ctr" fontAlgn="auto">
              <a:spcAft>
                <a:spcPts val="0"/>
              </a:spcAft>
              <a:buFont typeface="Arial"/>
              <a:buNone/>
            </a:pPr>
            <a:endParaRPr lang="en-US" sz="2000" b="1" dirty="0" smtClean="0"/>
          </a:p>
          <a:p>
            <a:pPr marL="0" lvl="1" indent="0" algn="ctr" fontAlgn="auto">
              <a:spcAft>
                <a:spcPts val="0"/>
              </a:spcAft>
              <a:buFont typeface="Arial"/>
              <a:buNone/>
            </a:pPr>
            <a:endParaRPr lang="en-US" sz="2000" b="1" dirty="0" smtClean="0"/>
          </a:p>
          <a:p>
            <a:pPr marL="0" lvl="1" indent="0" algn="ctr" fontAlgn="auto">
              <a:spcAft>
                <a:spcPts val="0"/>
              </a:spcAft>
              <a:buFont typeface="Arial"/>
              <a:buNone/>
            </a:pPr>
            <a:endParaRPr lang="en-US" sz="2000" b="1" dirty="0" smtClean="0"/>
          </a:p>
          <a:p>
            <a:pPr marL="0" lvl="1" indent="0" algn="ctr" fontAlgn="auto">
              <a:spcAft>
                <a:spcPts val="0"/>
              </a:spcAft>
              <a:buFont typeface="Arial"/>
              <a:buNone/>
            </a:pPr>
            <a:endParaRPr lang="en-US" sz="2000" b="1" dirty="0"/>
          </a:p>
          <a:p>
            <a:pPr marL="0" lvl="1" indent="0" algn="ctr" fontAlgn="auto">
              <a:spcAft>
                <a:spcPts val="0"/>
              </a:spcAft>
              <a:buFont typeface="Arial"/>
              <a:buNone/>
            </a:pPr>
            <a:endParaRPr lang="en-US" sz="2000" b="1" dirty="0" smtClean="0"/>
          </a:p>
          <a:p>
            <a:pPr marL="0" lvl="1" indent="0" algn="ctr" fontAlgn="auto">
              <a:spcAft>
                <a:spcPts val="0"/>
              </a:spcAft>
              <a:buFont typeface="Arial"/>
              <a:buNone/>
            </a:pPr>
            <a:endParaRPr lang="en-US" sz="2000" b="1" dirty="0" smtClean="0"/>
          </a:p>
          <a:p>
            <a:pPr marL="0" lvl="1" indent="0" algn="ctr" fontAlgn="auto">
              <a:spcAft>
                <a:spcPts val="0"/>
              </a:spcAft>
              <a:buFont typeface="Arial"/>
              <a:buNone/>
            </a:pPr>
            <a:endParaRPr lang="en-US" sz="2000" b="1" dirty="0" smtClean="0"/>
          </a:p>
          <a:p>
            <a:pPr marL="0" lvl="1" indent="0" algn="ctr" fontAlgn="auto">
              <a:spcAft>
                <a:spcPts val="0"/>
              </a:spcAft>
              <a:buFont typeface="Arial"/>
              <a:buNone/>
            </a:pPr>
            <a:endParaRPr lang="en-US" sz="2000" b="1" dirty="0" smtClean="0"/>
          </a:p>
          <a:p>
            <a:pPr marL="0" lvl="1" indent="0" algn="ctr" fontAlgn="auto">
              <a:spcAft>
                <a:spcPts val="0"/>
              </a:spcAft>
              <a:buFont typeface="Arial"/>
              <a:buNone/>
            </a:pPr>
            <a:r>
              <a:rPr lang="en-US" sz="2400" b="1" dirty="0" smtClean="0">
                <a:latin typeface="+mj-lt"/>
                <a:ea typeface="+mj-ea"/>
                <a:cs typeface="+mj-cs"/>
              </a:rPr>
              <a:t>http://stabserv.larc.nasa.gov/flyover/</a:t>
            </a:r>
            <a:endParaRPr lang="en-US" sz="24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639" y="1613188"/>
            <a:ext cx="3810000" cy="3810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394976" y="6374680"/>
            <a:ext cx="52050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Email: siddhartha.krishnamurthy@nasa.gov</a:t>
            </a:r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349698" y="1228417"/>
            <a:ext cx="5269437" cy="534631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Quadrotor auralization was </a:t>
            </a:r>
            <a:r>
              <a:rPr lang="en-US" sz="2400" dirty="0"/>
              <a:t>performed with support from the </a:t>
            </a:r>
            <a:r>
              <a:rPr lang="en-US" sz="2400" dirty="0" smtClean="0">
                <a:solidFill>
                  <a:srgbClr val="FF0000"/>
                </a:solidFill>
              </a:rPr>
              <a:t>Transformational Tools &amp; Technologies Project of the NASA Transformative Aeronautics Concepts Program.</a:t>
            </a:r>
          </a:p>
          <a:p>
            <a:r>
              <a:rPr lang="en-US" sz="2400" dirty="0" smtClean="0"/>
              <a:t>Developing the NAF F1A Synthesis plugin and self noise synthesis method were performed with support from </a:t>
            </a:r>
            <a:r>
              <a:rPr lang="en-US" sz="2400" dirty="0"/>
              <a:t>the </a:t>
            </a:r>
            <a:r>
              <a:rPr lang="en-US" sz="2400" dirty="0">
                <a:solidFill>
                  <a:srgbClr val="FF0000"/>
                </a:solidFill>
              </a:rPr>
              <a:t>Revolutionary Vertical Lift Technology Project of the NASA Advanced Air Vehicles </a:t>
            </a:r>
            <a:r>
              <a:rPr lang="en-US" sz="2400" dirty="0" smtClean="0">
                <a:solidFill>
                  <a:srgbClr val="FF0000"/>
                </a:solidFill>
              </a:rPr>
              <a:t>Program.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56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Slide 3:</a:t>
            </a:r>
          </a:p>
          <a:p>
            <a:pPr lvl="1"/>
            <a:r>
              <a:rPr lang="en-US" dirty="0" smtClean="0"/>
              <a:t>Urban Air Mobility artwork is from NASA Advanced Air Mobility National Campaign </a:t>
            </a:r>
            <a:r>
              <a:rPr lang="en-US" dirty="0"/>
              <a:t>Overview website, </a:t>
            </a:r>
            <a:r>
              <a:rPr lang="en-US" dirty="0">
                <a:hlinkClick r:id="rId2"/>
              </a:rPr>
              <a:t>https://www.nasa.gov/aeroresearch/aam/description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Picture of Exterior Effects room provided by Steve Rizzi, NASA Langley Research Center.</a:t>
            </a:r>
          </a:p>
          <a:p>
            <a:r>
              <a:rPr lang="en-US" dirty="0" smtClean="0"/>
              <a:t>Slides 4-6 and 8-10:</a:t>
            </a:r>
          </a:p>
          <a:p>
            <a:pPr lvl="1"/>
            <a:r>
              <a:rPr lang="en-US" sz="2000" dirty="0" smtClean="0"/>
              <a:t>Quadrotor pictures from Silva, C., et al., “VTOL Urban Air Mobility Concept Vehicles for Technology Development</a:t>
            </a:r>
            <a:r>
              <a:rPr lang="en-US" dirty="0" smtClean="0"/>
              <a:t>.” Paper 3847.  2018 Aviation Technology, Integration, and Operations Conference, Atlanta, GA, 2018.</a:t>
            </a:r>
          </a:p>
          <a:p>
            <a:r>
              <a:rPr lang="en-US" dirty="0" smtClean="0"/>
              <a:t>All other images generated by presenter (Siddhartha Krishnamurthy).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Image References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7472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63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2613" y="852065"/>
            <a:ext cx="11704320" cy="534631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Overall sound pressure </a:t>
            </a:r>
            <a:r>
              <a:rPr lang="en-US" sz="2400" dirty="0"/>
              <a:t>l</a:t>
            </a:r>
            <a:r>
              <a:rPr lang="en-US" sz="2400" dirty="0" smtClean="0"/>
              <a:t>evel (OASPL), 50 Hz – 10 kHz, compared between auralization and ANOPP Ground, tonal periodic and self noise combined.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Checking Auralization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1740310" y="3525225"/>
            <a:ext cx="1926385" cy="1009935"/>
          </a:xfrm>
          <a:prstGeom prst="rect">
            <a:avLst/>
          </a:prstGeom>
          <a:solidFill>
            <a:srgbClr val="0078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dirty="0" smtClean="0"/>
              <a:t>ANOPP2 Sound Pressure Predictions</a:t>
            </a:r>
            <a:endParaRPr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1740308" y="2127704"/>
            <a:ext cx="1926385" cy="1009935"/>
          </a:xfrm>
          <a:prstGeom prst="rect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dirty="0" smtClean="0"/>
              <a:t>Synthesis, Propagation, and Auralization</a:t>
            </a:r>
            <a:endParaRPr lang="en-US" sz="1800" dirty="0"/>
          </a:p>
        </p:txBody>
      </p:sp>
      <p:sp>
        <p:nvSpPr>
          <p:cNvPr id="12" name="Rectangle 11"/>
          <p:cNvSpPr/>
          <p:nvPr/>
        </p:nvSpPr>
        <p:spPr>
          <a:xfrm>
            <a:off x="1740308" y="4922745"/>
            <a:ext cx="1926385" cy="1009935"/>
          </a:xfrm>
          <a:prstGeom prst="rect">
            <a:avLst/>
          </a:prstGeom>
          <a:solidFill>
            <a:srgbClr val="0078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dirty="0" smtClean="0"/>
              <a:t>ANOPP Ground</a:t>
            </a:r>
            <a:endParaRPr lang="en-US" sz="1800" dirty="0"/>
          </a:p>
        </p:txBody>
      </p:sp>
      <p:sp>
        <p:nvSpPr>
          <p:cNvPr id="14" name="Rectangle 13"/>
          <p:cNvSpPr/>
          <p:nvPr/>
        </p:nvSpPr>
        <p:spPr>
          <a:xfrm>
            <a:off x="299111" y="3525224"/>
            <a:ext cx="1032387" cy="1009935"/>
          </a:xfrm>
          <a:prstGeom prst="rect">
            <a:avLst/>
          </a:prstGeom>
          <a:solidFill>
            <a:srgbClr val="0000CC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dirty="0" smtClean="0"/>
              <a:t>Input Blade Data</a:t>
            </a:r>
            <a:endParaRPr lang="en-US" sz="1800" dirty="0"/>
          </a:p>
        </p:txBody>
      </p:sp>
      <p:cxnSp>
        <p:nvCxnSpPr>
          <p:cNvPr id="16" name="Straight Arrow Connector 15"/>
          <p:cNvCxnSpPr>
            <a:stCxn id="14" idx="3"/>
            <a:endCxn id="7" idx="1"/>
          </p:cNvCxnSpPr>
          <p:nvPr/>
        </p:nvCxnSpPr>
        <p:spPr>
          <a:xfrm>
            <a:off x="1331498" y="4030192"/>
            <a:ext cx="408812" cy="1"/>
          </a:xfrm>
          <a:prstGeom prst="straightConnector1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7" idx="0"/>
            <a:endCxn id="9" idx="2"/>
          </p:cNvCxnSpPr>
          <p:nvPr/>
        </p:nvCxnSpPr>
        <p:spPr>
          <a:xfrm flipH="1" flipV="1">
            <a:off x="2703501" y="3137639"/>
            <a:ext cx="2" cy="387586"/>
          </a:xfrm>
          <a:prstGeom prst="straightConnector1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7" idx="2"/>
            <a:endCxn id="12" idx="0"/>
          </p:cNvCxnSpPr>
          <p:nvPr/>
        </p:nvCxnSpPr>
        <p:spPr>
          <a:xfrm flipH="1">
            <a:off x="2703501" y="4535160"/>
            <a:ext cx="2" cy="387585"/>
          </a:xfrm>
          <a:prstGeom prst="straightConnector1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9900" y="2095837"/>
            <a:ext cx="13304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1" dirty="0" smtClean="0"/>
              <a:t>Pressure Time History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47669" y="4896455"/>
            <a:ext cx="16542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1" dirty="0" smtClean="0"/>
              <a:t>1/3 Octave Band Spectrum</a:t>
            </a:r>
            <a:endParaRPr lang="en-US" b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/>
          <a:srcRect l="13495"/>
          <a:stretch/>
        </p:blipFill>
        <p:spPr>
          <a:xfrm>
            <a:off x="8538343" y="2134365"/>
            <a:ext cx="4218676" cy="4191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/>
          <a:srcRect r="6414"/>
          <a:stretch/>
        </p:blipFill>
        <p:spPr>
          <a:xfrm>
            <a:off x="3974352" y="2134365"/>
            <a:ext cx="4563989" cy="41910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974350" y="1789376"/>
            <a:ext cx="50562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None/>
            </a:pPr>
            <a:r>
              <a:rPr lang="en-US" b="1" dirty="0" smtClean="0"/>
              <a:t>(Contributions from all four rotors)</a:t>
            </a:r>
            <a:endParaRPr lang="en-US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8859973" y="6164073"/>
            <a:ext cx="3386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None/>
            </a:pPr>
            <a:r>
              <a:rPr lang="en-US" b="1" dirty="0" smtClean="0"/>
              <a:t>Similar OASPL </a:t>
            </a:r>
            <a:r>
              <a:rPr lang="en-US" b="1" dirty="0"/>
              <a:t>t</a:t>
            </a:r>
            <a:r>
              <a:rPr lang="en-US" b="1" dirty="0" smtClean="0"/>
              <a:t>races for other three rotors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4939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DAO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aster_No_Meatbal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124436</TotalTime>
  <Words>1233</Words>
  <Application>Microsoft Office PowerPoint</Application>
  <PresentationFormat>Custom</PresentationFormat>
  <Paragraphs>214</Paragraphs>
  <Slides>17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Cambria Math</vt:lpstr>
      <vt:lpstr>Times New Roman</vt:lpstr>
      <vt:lpstr>Titillium Web</vt:lpstr>
      <vt:lpstr>MDAO Theme</vt:lpstr>
      <vt:lpstr>Master_No_Meatball</vt:lpstr>
      <vt:lpstr>Prediction-based Auralization of the RVLT Quadrotor Reference Vehicle </vt:lpstr>
      <vt:lpstr>Contributors</vt:lpstr>
      <vt:lpstr>Motivation</vt:lpstr>
      <vt:lpstr>Quadrotor Flyover</vt:lpstr>
      <vt:lpstr>Auralization Process</vt:lpstr>
      <vt:lpstr>Quadrotor Source Noise Predictions</vt:lpstr>
      <vt:lpstr>NAF F1A Synthesis Plugin</vt:lpstr>
      <vt:lpstr>Quadrotor Source Noise Predictions</vt:lpstr>
      <vt:lpstr>Broadband Self Noise Sound Pressure Predictions</vt:lpstr>
      <vt:lpstr>Self Noise Flyover Sound Synthesis</vt:lpstr>
      <vt:lpstr>Auralization of Quadrotor Flyover</vt:lpstr>
      <vt:lpstr>Changing Trailing Edge Thickness</vt:lpstr>
      <vt:lpstr>Summary</vt:lpstr>
      <vt:lpstr>Acknowledgements and Thank You</vt:lpstr>
      <vt:lpstr>Image References</vt:lpstr>
      <vt:lpstr>Backup Slides</vt:lpstr>
      <vt:lpstr>Checking Auralization</vt:lpstr>
    </vt:vector>
  </TitlesOfParts>
  <Company>NASA Langley Research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Recording-Based Method for Auralization of Rotorcraft Flyover Noise</dc:title>
  <dc:creator>nicholas.m.pera@boeing.com;stephen.a.rizzi@nasa.gov;siddhartha.krishnamurthy@nasa.gov;cfuller@vt.edu;andrew.christian@nasa.gov</dc:creator>
  <cp:keywords>AIAA SciTech Forum 2018</cp:keywords>
  <dc:description/>
  <cp:lastModifiedBy>Krishnamurthy, Siddhartha (LARC-D321)</cp:lastModifiedBy>
  <cp:revision>3850</cp:revision>
  <dcterms:created xsi:type="dcterms:W3CDTF">2006-04-04T13:38:44Z</dcterms:created>
  <dcterms:modified xsi:type="dcterms:W3CDTF">2020-10-23T14:56:04Z</dcterms:modified>
  <cp:category>auralization, rotorcraft flyover noise</cp:category>
</cp:coreProperties>
</file>