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415" r:id="rId3"/>
    <p:sldId id="2469" r:id="rId4"/>
    <p:sldId id="2470" r:id="rId5"/>
    <p:sldId id="414" r:id="rId6"/>
    <p:sldId id="420" r:id="rId7"/>
    <p:sldId id="2477" r:id="rId8"/>
    <p:sldId id="2485" r:id="rId9"/>
    <p:sldId id="2481" r:id="rId10"/>
    <p:sldId id="2482" r:id="rId11"/>
    <p:sldId id="2486" r:id="rId12"/>
    <p:sldId id="400" r:id="rId13"/>
    <p:sldId id="397" r:id="rId14"/>
    <p:sldId id="384" r:id="rId15"/>
    <p:sldId id="386" r:id="rId16"/>
    <p:sldId id="2484" r:id="rId17"/>
    <p:sldId id="410" r:id="rId18"/>
    <p:sldId id="2478" r:id="rId19"/>
    <p:sldId id="2483" r:id="rId20"/>
    <p:sldId id="2487" r:id="rId21"/>
    <p:sldId id="2455" r:id="rId22"/>
    <p:sldId id="2459" r:id="rId23"/>
    <p:sldId id="26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bell, Randolph H. (LARC-D321)" initials="CRH(D" lastIdx="1" clrIdx="0">
    <p:extLst>
      <p:ext uri="{19B8F6BF-5375-455C-9EA6-DF929625EA0E}">
        <p15:presenceInfo xmlns:p15="http://schemas.microsoft.com/office/powerpoint/2012/main" userId="S::rcabell@ndc.nasa.gov::513f5e3d-dadf-4425-9809-7016b34a98e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FDFF"/>
    <a:srgbClr val="342FFD"/>
    <a:srgbClr val="4255FA"/>
    <a:srgbClr val="FF46FB"/>
    <a:srgbClr val="AA77FF"/>
    <a:srgbClr val="0D59EA"/>
    <a:srgbClr val="22F6FF"/>
    <a:srgbClr val="421CC0"/>
    <a:srgbClr val="615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F433B3-572C-BD44-B542-C542830CCD63}" v="1" dt="2020-10-23T17:33:09.9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24"/>
    <p:restoredTop sz="93129"/>
  </p:normalViewPr>
  <p:slideViewPr>
    <p:cSldViewPr snapToGrid="0" snapToObjects="1">
      <p:cViewPr varScale="1">
        <p:scale>
          <a:sx n="92" d="100"/>
          <a:sy n="92" d="100"/>
        </p:scale>
        <p:origin x="192" y="6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74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bell, Randolph H. (LARC-D321)" userId="513f5e3d-dadf-4425-9809-7016b34a98ed" providerId="ADAL" clId="{A2F433B3-572C-BD44-B542-C542830CCD63}"/>
    <pc:docChg chg="undo custSel modSld">
      <pc:chgData name="Cabell, Randolph H. (LARC-D321)" userId="513f5e3d-dadf-4425-9809-7016b34a98ed" providerId="ADAL" clId="{A2F433B3-572C-BD44-B542-C542830CCD63}" dt="2020-10-23T17:33:09.937" v="55"/>
      <pc:docMkLst>
        <pc:docMk/>
      </pc:docMkLst>
      <pc:sldChg chg="modSp mod addCm modCm">
        <pc:chgData name="Cabell, Randolph H. (LARC-D321)" userId="513f5e3d-dadf-4425-9809-7016b34a98ed" providerId="ADAL" clId="{A2F433B3-572C-BD44-B542-C542830CCD63}" dt="2020-10-23T17:33:09.937" v="55"/>
        <pc:sldMkLst>
          <pc:docMk/>
          <pc:sldMk cId="919603085" sldId="2484"/>
        </pc:sldMkLst>
        <pc:spChg chg="mod">
          <ac:chgData name="Cabell, Randolph H. (LARC-D321)" userId="513f5e3d-dadf-4425-9809-7016b34a98ed" providerId="ADAL" clId="{A2F433B3-572C-BD44-B542-C542830CCD63}" dt="2020-10-23T17:28:27.227" v="53" actId="400"/>
          <ac:spMkLst>
            <pc:docMk/>
            <pc:sldMk cId="919603085" sldId="2484"/>
            <ac:spMk id="2" creationId="{DC45F2F8-886E-C541-8C1E-49F3D04BD052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0-23T13:32:39.377" idx="1">
    <p:pos x="6427" y="850"/>
    <p:text>I'm looking for more specific statement on impact of turbulence...</p:text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F6DD5D-8261-E140-A9D0-8CEDE252E6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E0C4B0-AB44-3B49-A3D2-F2033E198B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8A950-9F61-4E41-BC17-EA46A882F4C7}" type="datetimeFigureOut">
              <a:rPr lang="en-US" smtClean="0"/>
              <a:t>10/23/20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CC5B0A-DA9C-8743-B20C-DEDDF607F4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1BBABA-433F-2940-BCA2-162D42C22D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B5AFE-D2DC-384A-BFEF-D253F991EC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85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A61B0-AB16-7D45-A21F-28A0CA021B68}" type="datetimeFigureOut">
              <a:rPr lang="en-US" smtClean="0"/>
              <a:t>10/23/20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C8AC1-844F-6C41-B464-229773861B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77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80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04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238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70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303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33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563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84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83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538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809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744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BAA99-24F9-48EB-B4D7-E7D4D9C0CEE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521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BAA99-24F9-48EB-B4D7-E7D4D9C0CEE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5908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BAA99-24F9-48EB-B4D7-E7D4D9C0CEE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658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868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1293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161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384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4701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BAA99-24F9-48EB-B4D7-E7D4D9C0CEE1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0040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859A3-BED4-E648-B3D2-75D7BBAD122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5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0E825-3FD5-2A4B-BB12-769488454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BD8101-1CCC-0245-81A2-778E656587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DBD4F-7884-AC43-B994-B893A138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3FD8-01AE-0942-84E7-7FEE0A649746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79A0E-8080-DF47-966A-1AE216312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1A085-C9F0-F840-9E5C-EA75B143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284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F0DDF-12FF-CB43-A8E0-D57E1774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EE52A-0D3E-CA45-937D-D298179D8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237F5-D6A2-3146-8338-A7BC5C16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618A-AAB3-0845-8521-24F7AE99432A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92AD9-D94A-D843-85EB-29BA9C649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0F0EC-DC9F-2346-8A76-18E42B85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28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95FFC-835A-5447-B323-F86DCE108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10080-FF18-1740-8B22-FA5E8E703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DE2A5-E3A3-CF41-88E9-A76F1588C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30489-85F2-C843-BB30-73B03E51AFE6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BA134-559D-A044-B17E-0A270CAF9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47D0D-2C91-4C43-B414-BD97198E5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68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F4E48-2640-F440-8FDA-826249907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1281F-12A3-4E41-9CE0-93D372A8E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8B7F08-A7FF-E34F-B1E2-17194C9C2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D6B9C7-F139-1343-8946-9A250401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22FC-D931-7445-A153-84766892AD2B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0D96-86C5-D941-A788-2F9936E5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6E742-A89F-F04B-A352-B8A493D8F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524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D7A2D-8BCE-A34A-ABDE-21B34937D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BEE8F-5BFB-BB4E-BAF2-8908CD13E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09876-2679-534F-AC08-CBE93447F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A2B89F-F911-C14A-B2FC-2988ACC30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BC87D4-C3A1-D442-A299-16DC2A8F3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524407-DEFE-3A43-BD40-545109A1E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453AD-1B48-4247-81FC-4E71A38150EF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26850C-02FB-544A-A9FF-E98D1F19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12A12D-7E8C-0E44-9F2C-2D6EAE4F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3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CE049-F478-F04E-B428-2B0CEE0C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3C1E2B-D879-EF49-926B-34F270290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8A89F-1540-0A4B-B807-3136EBFDEE17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8934C-91BC-C44C-936E-945659D9E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79072-E459-C04E-A14C-34E70D016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47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F2C82A-634F-484B-A59B-F25C48E3F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CD2B-150B-B742-9A9A-53EB0D0D6114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CF12D0-EB82-3C4F-8F6B-53E23EA51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BFB19-1757-7142-A2A6-77C0F1ABB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7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C08CC-CE7D-5541-AAB4-CF6EE06CC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7D1A5-B6EF-8B4E-B37C-EDC1E1EEB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F6978-7D5B-1842-9D78-AF98B8D77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708F89-ABD7-5142-B62E-60BABA85A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8D43-F6B1-AB4A-842F-F10EB188346D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A4CE6-7A92-9446-8B68-FEF32B90A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0383B-2B87-AE49-A209-6324258EC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74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AF48E-C9C6-7445-BBC4-DB4F27BE4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3A66D4-DB30-5B44-8456-61DF39DCB6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EFD7D-F4EC-F645-94FC-1DD62EC82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13BC8-4D69-2041-9751-7F035635F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8C9D-5A43-4041-8C34-A944C438C8E3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0BD02-9BAC-1D41-ACCA-D19FC100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1C7BB-06EE-E64F-BE30-F7193084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3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CA639-76A6-6F47-BF07-D2AA2DCB0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2F6130-C36E-C444-AD5A-B5D932019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4CA24-2B3E-D340-AFD0-946A97CA0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0EDB-EEAC-3546-9D85-97D3990D0B06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212B4-0EAA-C54D-8920-3BA9526D3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D32FB-694C-7F4A-A2AD-0F29BBBE5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09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3D4966-1A28-194B-A47A-CB2AB64B7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50DEF-9BF3-D242-B790-79384E82B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22384-FC74-E84D-ADA6-6128695B7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E3DD-4A6B-1647-9AD6-E681D1970753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DD024-7414-4048-86FD-4C8CBD12E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3139E-2C3C-D244-8383-A8F5563A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801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CD2381-DAFF-1845-BF09-70DAC2DFE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359F5-4B85-9945-B39C-059F1F266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FA257-E103-0445-B187-E9EBF3441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3FD1C-C85E-8148-8643-97347857935C}" type="datetime1">
              <a:rPr lang="en-US" smtClean="0"/>
              <a:t>10/23/20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2A65-8B8B-0343-88DD-1D51D6AA5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42373-77C2-F24B-9303-96398BF73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46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tiff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BA5131-C85C-FF4D-88AA-2B32491A82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9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651D4F-1FB7-5D42-9CED-987E3FA7CB49}"/>
              </a:ext>
            </a:extLst>
          </p:cNvPr>
          <p:cNvSpPr txBox="1"/>
          <p:nvPr/>
        </p:nvSpPr>
        <p:spPr>
          <a:xfrm>
            <a:off x="0" y="-59564"/>
            <a:ext cx="113116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421CC0"/>
                </a:solidFill>
              </a:rPr>
              <a:t>Latest Release of Fast PCBoom Code for Sonic Boom Propagation</a:t>
            </a:r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6F6682-58DE-3A4A-AEFB-2B5F8F4BF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6256" y="-59563"/>
            <a:ext cx="1235743" cy="10772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3CC148-E0FD-3B41-925D-4900E05EF509}"/>
              </a:ext>
            </a:extLst>
          </p:cNvPr>
          <p:cNvSpPr txBox="1"/>
          <p:nvPr/>
        </p:nvSpPr>
        <p:spPr>
          <a:xfrm>
            <a:off x="6683829" y="4112029"/>
            <a:ext cx="547351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</a:rPr>
              <a:t>Joel B Lonzaga</a:t>
            </a:r>
            <a:r>
              <a:rPr lang="en-US" sz="2000" b="1" baseline="30000" dirty="0">
                <a:solidFill>
                  <a:schemeClr val="bg1"/>
                </a:solidFill>
              </a:rPr>
              <a:t>*</a:t>
            </a:r>
            <a:r>
              <a:rPr lang="en-US" sz="2000" b="1" dirty="0">
                <a:solidFill>
                  <a:schemeClr val="bg1"/>
                </a:solidFill>
              </a:rPr>
              <a:t>, Will Doebler, Alexandra Loubeau, </a:t>
            </a:r>
            <a:r>
              <a:rPr lang="en-US" sz="2000" dirty="0">
                <a:solidFill>
                  <a:schemeClr val="bg1"/>
                </a:solidFill>
              </a:rPr>
              <a:t>and</a:t>
            </a:r>
            <a:r>
              <a:rPr lang="en-US" sz="2000" b="1" dirty="0">
                <a:solidFill>
                  <a:schemeClr val="bg1"/>
                </a:solidFill>
              </a:rPr>
              <a:t> Aric Aumann (SAIC)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NASA Langley Research Center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Hampton, Virginia</a:t>
            </a:r>
          </a:p>
          <a:p>
            <a:pPr algn="r"/>
            <a:endParaRPr lang="en-US" sz="2000" dirty="0">
              <a:solidFill>
                <a:schemeClr val="bg1"/>
              </a:solidFill>
            </a:endParaRPr>
          </a:p>
          <a:p>
            <a:pPr algn="r"/>
            <a:r>
              <a:rPr lang="en-US" sz="2000" b="1" dirty="0">
                <a:solidFill>
                  <a:schemeClr val="bg1"/>
                </a:solidFill>
              </a:rPr>
              <a:t>Juliet Page </a:t>
            </a:r>
            <a:r>
              <a:rPr lang="en-US" sz="2000" dirty="0">
                <a:solidFill>
                  <a:schemeClr val="bg1"/>
                </a:solidFill>
              </a:rPr>
              <a:t>and</a:t>
            </a:r>
            <a:r>
              <a:rPr lang="en-US" sz="2000" b="1" dirty="0">
                <a:solidFill>
                  <a:schemeClr val="bg1"/>
                </a:solidFill>
              </a:rPr>
              <a:t> Meghan Shumway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Volpe Center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U.S. Department of Transportation</a:t>
            </a:r>
          </a:p>
          <a:p>
            <a:pPr algn="r"/>
            <a:r>
              <a:rPr lang="en-US" dirty="0">
                <a:solidFill>
                  <a:schemeClr val="bg1"/>
                </a:solidFill>
              </a:rPr>
              <a:t>Cambridge, Massachusetts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E9F8AA-7918-A14F-826B-4665BFD385C1}"/>
              </a:ext>
            </a:extLst>
          </p:cNvPr>
          <p:cNvSpPr txBox="1"/>
          <p:nvPr/>
        </p:nvSpPr>
        <p:spPr>
          <a:xfrm>
            <a:off x="142095" y="795072"/>
            <a:ext cx="38931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Acoustics Technical Working Group</a:t>
            </a:r>
          </a:p>
          <a:p>
            <a:r>
              <a:rPr lang="en-US" sz="2000" b="1" dirty="0"/>
              <a:t>Fall Meeting (Virtual)</a:t>
            </a:r>
          </a:p>
          <a:p>
            <a:r>
              <a:rPr lang="en-US" sz="2000" b="1" dirty="0"/>
              <a:t>Nov 3, 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60F570-A896-C945-A454-1998915B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4CF893-9237-E14A-BE17-C2D08D44FE01}"/>
              </a:ext>
            </a:extLst>
          </p:cNvPr>
          <p:cNvSpPr txBox="1"/>
          <p:nvPr/>
        </p:nvSpPr>
        <p:spPr>
          <a:xfrm>
            <a:off x="4611757" y="6396106"/>
            <a:ext cx="258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>
                <a:solidFill>
                  <a:schemeClr val="bg2"/>
                </a:solidFill>
              </a:rPr>
              <a:t>*</a:t>
            </a:r>
            <a:r>
              <a:rPr lang="en-US" dirty="0">
                <a:solidFill>
                  <a:schemeClr val="bg2"/>
                </a:solidFill>
              </a:rPr>
              <a:t>joel.b.lonzaga@nasa.gov</a:t>
            </a:r>
          </a:p>
        </p:txBody>
      </p:sp>
    </p:spTree>
    <p:extLst>
      <p:ext uri="{BB962C8B-B14F-4D97-AF65-F5344CB8AC3E}">
        <p14:creationId xmlns:p14="http://schemas.microsoft.com/office/powerpoint/2010/main" val="54753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Background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275542-BFF6-CD45-9AD5-1067DF0F3163}"/>
              </a:ext>
            </a:extLst>
          </p:cNvPr>
          <p:cNvSpPr txBox="1"/>
          <p:nvPr/>
        </p:nvSpPr>
        <p:spPr>
          <a:xfrm>
            <a:off x="6564703" y="842340"/>
            <a:ext cx="2517484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PCBoom 6.7b (Legacy)</a:t>
            </a:r>
          </a:p>
          <a:p>
            <a:pPr algn="ctr"/>
            <a:r>
              <a:rPr lang="en-US" sz="2000" b="1" dirty="0"/>
              <a:t>(Released in 2016)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84E2F5-0D50-7D40-8AE8-3B174ED40418}"/>
              </a:ext>
            </a:extLst>
          </p:cNvPr>
          <p:cNvCxnSpPr>
            <a:cxnSpLocks/>
          </p:cNvCxnSpPr>
          <p:nvPr/>
        </p:nvCxnSpPr>
        <p:spPr>
          <a:xfrm>
            <a:off x="797024" y="1475431"/>
            <a:ext cx="5774464" cy="634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1F3FFDB-8144-A442-904C-EE60CAC1499F}"/>
              </a:ext>
            </a:extLst>
          </p:cNvPr>
          <p:cNvSpPr txBox="1"/>
          <p:nvPr/>
        </p:nvSpPr>
        <p:spPr>
          <a:xfrm>
            <a:off x="414529" y="2375089"/>
            <a:ext cx="5336640" cy="440120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Utility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Flight planning in previous flight tests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CarpetDIEM at AFRC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QSF18 in Galveston, Texas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SonicBAT at AFRC and KSC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For flight planning, leading order sonic boom waveform predictions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Military aircraft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Built-in initial signature algorithms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Based on Carlson F-function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With CFD calculation, but not required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Prediction of ground-ray </a:t>
            </a:r>
          </a:p>
          <a:p>
            <a:pPr lvl="1"/>
            <a:r>
              <a:rPr lang="en-US" sz="2000" dirty="0"/>
              <a:t>intersections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12179ED-B965-AC44-9788-A504A58970BE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3082849" y="1550227"/>
            <a:ext cx="4740595" cy="8248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2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6FDC6A-AD55-AE40-9DE1-5F18E78F1133}"/>
              </a:ext>
            </a:extLst>
          </p:cNvPr>
          <p:cNvSpPr txBox="1"/>
          <p:nvPr/>
        </p:nvSpPr>
        <p:spPr>
          <a:xfrm>
            <a:off x="5936689" y="2375088"/>
            <a:ext cx="5962703" cy="440120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Limitations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Lossless’ Burgers Solver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Fast but  less accurate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Only nonlinear effects, no atmospheric absorption effects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Use of post-processors to apply artificial absorptions for noise metric calculations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Lossy Burgers solver (PCBurg)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Slow and a little less accurate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Nonlinear and atmospheric absorption effects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No Doppler shift in absorption and nonlinearity coefficients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Anti-Gibbs filter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Need for constant user inputs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F2A4C9D-F2C8-3E4A-8C84-FFE58B7CC654}"/>
              </a:ext>
            </a:extLst>
          </p:cNvPr>
          <p:cNvCxnSpPr>
            <a:cxnSpLocks/>
            <a:stCxn id="14" idx="0"/>
            <a:endCxn id="3" idx="2"/>
          </p:cNvCxnSpPr>
          <p:nvPr/>
        </p:nvCxnSpPr>
        <p:spPr>
          <a:xfrm flipH="1" flipV="1">
            <a:off x="7823445" y="1550226"/>
            <a:ext cx="1094596" cy="8248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716F20B-63B5-D34A-9C65-1A950D9968F4}"/>
              </a:ext>
            </a:extLst>
          </p:cNvPr>
          <p:cNvSpPr txBox="1"/>
          <p:nvPr/>
        </p:nvSpPr>
        <p:spPr>
          <a:xfrm>
            <a:off x="877824" y="1024128"/>
            <a:ext cx="4854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342FFD"/>
                </a:solidFill>
              </a:rPr>
              <a:t>Utility and Limitations (Early developments)</a:t>
            </a:r>
          </a:p>
        </p:txBody>
      </p:sp>
    </p:spTree>
    <p:extLst>
      <p:ext uri="{BB962C8B-B14F-4D97-AF65-F5344CB8AC3E}">
        <p14:creationId xmlns:p14="http://schemas.microsoft.com/office/powerpoint/2010/main" val="2496831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Background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275542-BFF6-CD45-9AD5-1067DF0F3163}"/>
              </a:ext>
            </a:extLst>
          </p:cNvPr>
          <p:cNvSpPr txBox="1"/>
          <p:nvPr/>
        </p:nvSpPr>
        <p:spPr>
          <a:xfrm>
            <a:off x="6553482" y="842340"/>
            <a:ext cx="2539927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PCBoom 6.7b (Legacy)</a:t>
            </a:r>
          </a:p>
          <a:p>
            <a:pPr algn="ctr"/>
            <a:r>
              <a:rPr lang="en-US" sz="2000" b="1" dirty="0"/>
              <a:t>(Released in 2016)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84E2F5-0D50-7D40-8AE8-3B174ED40418}"/>
              </a:ext>
            </a:extLst>
          </p:cNvPr>
          <p:cNvCxnSpPr>
            <a:cxnSpLocks/>
          </p:cNvCxnSpPr>
          <p:nvPr/>
        </p:nvCxnSpPr>
        <p:spPr>
          <a:xfrm>
            <a:off x="797024" y="1475431"/>
            <a:ext cx="5774464" cy="634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1F3FFDB-8144-A442-904C-EE60CAC1499F}"/>
              </a:ext>
            </a:extLst>
          </p:cNvPr>
          <p:cNvSpPr txBox="1"/>
          <p:nvPr/>
        </p:nvSpPr>
        <p:spPr>
          <a:xfrm>
            <a:off x="414529" y="2375089"/>
            <a:ext cx="5336640" cy="440120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Utility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Flight planning in previous flight tests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CarpetDIEM at AFRC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QSF18 in Galveston, Texas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SonicBAT at AFRC and KSC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For flight planning, leading order sonic boom waveform predictions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Military aircraft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Launch vehicles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Built-in initial signatures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Algorithms based on Carlson f-function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With CFD calculation, but not required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Prediction of ground-ray </a:t>
            </a:r>
          </a:p>
          <a:p>
            <a:pPr lvl="1"/>
            <a:r>
              <a:rPr lang="en-US" sz="2000" dirty="0">
                <a:solidFill>
                  <a:schemeClr val="bg2"/>
                </a:solidFill>
              </a:rPr>
              <a:t>intersections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12179ED-B965-AC44-9788-A504A58970BE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3082849" y="1550227"/>
            <a:ext cx="4740595" cy="8248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3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6FDC6A-AD55-AE40-9DE1-5F18E78F1133}"/>
              </a:ext>
            </a:extLst>
          </p:cNvPr>
          <p:cNvSpPr txBox="1"/>
          <p:nvPr/>
        </p:nvSpPr>
        <p:spPr>
          <a:xfrm>
            <a:off x="5936689" y="2375088"/>
            <a:ext cx="5962703" cy="440120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Limitations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Lossless Burgers Solver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Fast but less accurate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Only nonlinear effects, no atmospheric absorption effects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Use of post-processors to apply artificial absorptions for noise metric calculations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Lossy Burgers solver (PCBurg)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Slow but still less accurate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Nonlinear and atmospheric absorption effects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No Doppler shift in absorption and nonlinearity coefficients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Anti-Gibbs filter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Need for constant user inputs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F2A4C9D-F2C8-3E4A-8C84-FFE58B7CC654}"/>
              </a:ext>
            </a:extLst>
          </p:cNvPr>
          <p:cNvCxnSpPr>
            <a:cxnSpLocks/>
            <a:stCxn id="14" idx="0"/>
            <a:endCxn id="3" idx="2"/>
          </p:cNvCxnSpPr>
          <p:nvPr/>
        </p:nvCxnSpPr>
        <p:spPr>
          <a:xfrm flipH="1" flipV="1">
            <a:off x="7823446" y="1550226"/>
            <a:ext cx="1094595" cy="8248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716F20B-63B5-D34A-9C65-1A950D9968F4}"/>
              </a:ext>
            </a:extLst>
          </p:cNvPr>
          <p:cNvSpPr txBox="1"/>
          <p:nvPr/>
        </p:nvSpPr>
        <p:spPr>
          <a:xfrm>
            <a:off x="877824" y="1024128"/>
            <a:ext cx="4854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342FFD"/>
                </a:solidFill>
              </a:rPr>
              <a:t>Utility and Limitations (Early developments)</a:t>
            </a:r>
          </a:p>
        </p:txBody>
      </p:sp>
    </p:spTree>
    <p:extLst>
      <p:ext uri="{BB962C8B-B14F-4D97-AF65-F5344CB8AC3E}">
        <p14:creationId xmlns:p14="http://schemas.microsoft.com/office/powerpoint/2010/main" val="2931260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10467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Outline: Works to improve functionality, accuracy and speed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A700B0-0199-9244-A08A-B331463F0AB4}"/>
              </a:ext>
            </a:extLst>
          </p:cNvPr>
          <p:cNvSpPr txBox="1"/>
          <p:nvPr/>
        </p:nvSpPr>
        <p:spPr>
          <a:xfrm>
            <a:off x="611341" y="761960"/>
            <a:ext cx="970423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Overview of the recent PCBoom development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Works accomplished by Volpe through an IAA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Modifications, Testing, and User’s Guide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Works done in-house (Enhanced Burgers solver) toward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Greater accuracy and faster calculations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Validation with the SonicBAT flight test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Remaining Challenges: Turbulence Effects, Focusing, Secondary Boom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Summary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43A5E7-C55D-9142-BDC9-74D09D17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853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Overview of PCBoom 7.1 Development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FFDB-8144-A442-904C-EE60CAC1499F}"/>
              </a:ext>
            </a:extLst>
          </p:cNvPr>
          <p:cNvSpPr txBox="1"/>
          <p:nvPr/>
        </p:nvSpPr>
        <p:spPr>
          <a:xfrm>
            <a:off x="967712" y="2375089"/>
            <a:ext cx="4530880" cy="409342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In-house Contribution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Increase in speed of Burgers equation solver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From minutes to subsecond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Full wind effects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Attenuation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Nonlinearity coefficient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Better prediction of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Ground-ray intersection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Carpet width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Algorithm for asymmetrical initial pressure signature cylinder	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Testing and bug fixes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12179ED-B965-AC44-9788-A504A58970BE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3233152" y="1477333"/>
            <a:ext cx="2362639" cy="8977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5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6FDC6A-AD55-AE40-9DE1-5F18E78F1133}"/>
              </a:ext>
            </a:extLst>
          </p:cNvPr>
          <p:cNvSpPr txBox="1"/>
          <p:nvPr/>
        </p:nvSpPr>
        <p:spPr>
          <a:xfrm>
            <a:off x="5936689" y="2375088"/>
            <a:ext cx="5718863" cy="406265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NASA Partners Contributions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Volpe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Initial pressure signature cylinder formats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Updates for better LNTE interfacing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Common Intel MKL-based FFT algorithm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Volpe and SonicBAT versions harmonization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Boom ref test cases database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User’s Guide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Testing and bug fixes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KBR (Wyle) and SonicBAT Partners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KZK turbulence algorithms and filters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Classical turbulence algorithm</a:t>
            </a:r>
            <a:r>
              <a:rPr lang="en-US" dirty="0">
                <a:solidFill>
                  <a:schemeClr val="bg2"/>
                </a:solidFill>
              </a:rPr>
              <a:t>	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Burgers solver for automation (no GUI required)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F2A4C9D-F2C8-3E4A-8C84-FFE58B7CC654}"/>
              </a:ext>
            </a:extLst>
          </p:cNvPr>
          <p:cNvCxnSpPr>
            <a:cxnSpLocks/>
            <a:stCxn id="14" idx="0"/>
          </p:cNvCxnSpPr>
          <p:nvPr/>
        </p:nvCxnSpPr>
        <p:spPr>
          <a:xfrm flipH="1" flipV="1">
            <a:off x="5595791" y="1477332"/>
            <a:ext cx="3200330" cy="8977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43235F2-CD8C-CF4C-A9CB-1EE8DA0D6CA1}"/>
              </a:ext>
            </a:extLst>
          </p:cNvPr>
          <p:cNvSpPr txBox="1"/>
          <p:nvPr/>
        </p:nvSpPr>
        <p:spPr>
          <a:xfrm>
            <a:off x="4114815" y="769446"/>
            <a:ext cx="3150671" cy="707886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PCBoom 7.1.0 </a:t>
            </a:r>
          </a:p>
          <a:p>
            <a:pPr algn="ctr"/>
            <a:r>
              <a:rPr lang="en-US" sz="2000" b="1" dirty="0"/>
              <a:t>(Release approval ongoing)</a:t>
            </a:r>
          </a:p>
        </p:txBody>
      </p:sp>
    </p:spTree>
    <p:extLst>
      <p:ext uri="{BB962C8B-B14F-4D97-AF65-F5344CB8AC3E}">
        <p14:creationId xmlns:p14="http://schemas.microsoft.com/office/powerpoint/2010/main" val="2273317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A77D350-E8B8-0C45-AC72-23A2BB16C571}"/>
              </a:ext>
            </a:extLst>
          </p:cNvPr>
          <p:cNvSpPr txBox="1"/>
          <p:nvPr/>
        </p:nvSpPr>
        <p:spPr>
          <a:xfrm>
            <a:off x="4114815" y="769446"/>
            <a:ext cx="3150671" cy="707886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PCBoom 7.1.0 </a:t>
            </a:r>
          </a:p>
          <a:p>
            <a:pPr algn="ctr"/>
            <a:r>
              <a:rPr lang="en-US" sz="2000" b="1" dirty="0"/>
              <a:t>(Release approval ongoing)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Overview of PCBoom 7.1 Development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FFDB-8144-A442-904C-EE60CAC1499F}"/>
              </a:ext>
            </a:extLst>
          </p:cNvPr>
          <p:cNvSpPr txBox="1"/>
          <p:nvPr/>
        </p:nvSpPr>
        <p:spPr>
          <a:xfrm>
            <a:off x="967712" y="2375089"/>
            <a:ext cx="4530880" cy="409342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In-house Contribution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Increase in speed of Burgers equation solver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From min to subsecond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Full wind effects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Attenuation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Nonlinearity coefficient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Better prediction of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Ground-ray intersection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Carpet width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Algorithm for asymmetrical initial pressure signature cylinder	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</a:rPr>
              <a:t>Testing and bug fixes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12179ED-B965-AC44-9788-A504A58970BE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3233152" y="1477333"/>
            <a:ext cx="2362639" cy="8977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6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6FDC6A-AD55-AE40-9DE1-5F18E78F1133}"/>
              </a:ext>
            </a:extLst>
          </p:cNvPr>
          <p:cNvSpPr txBox="1"/>
          <p:nvPr/>
        </p:nvSpPr>
        <p:spPr>
          <a:xfrm>
            <a:off x="5936689" y="2375088"/>
            <a:ext cx="5718863" cy="406265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NASA Partners Contributions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Volpe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Initial pressure signature cylinder formats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Updates for better LNTE interfacing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Common Intel MKL-based FFT algorithm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Volpe and SonicBAT versions harmonization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BoomRef test cases database and bug fixes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User’s Guide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KBR (Wyle) and SonicBAT Partners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KZK turbulence algorithms and filters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Classical turbulence algorithm</a:t>
            </a:r>
            <a:r>
              <a:rPr lang="en-US" dirty="0"/>
              <a:t>	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Automated Burgers solver (no GUI required)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F2A4C9D-F2C8-3E4A-8C84-FFE58B7CC654}"/>
              </a:ext>
            </a:extLst>
          </p:cNvPr>
          <p:cNvCxnSpPr>
            <a:cxnSpLocks/>
            <a:stCxn id="14" idx="0"/>
          </p:cNvCxnSpPr>
          <p:nvPr/>
        </p:nvCxnSpPr>
        <p:spPr>
          <a:xfrm flipH="1" flipV="1">
            <a:off x="5595791" y="1477332"/>
            <a:ext cx="3200330" cy="8977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067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Overview of PCBoom 7.1 Development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4769D3-78A5-5940-AD18-22969C5D9F93}"/>
              </a:ext>
            </a:extLst>
          </p:cNvPr>
          <p:cNvSpPr txBox="1"/>
          <p:nvPr/>
        </p:nvSpPr>
        <p:spPr>
          <a:xfrm>
            <a:off x="988437" y="1123389"/>
            <a:ext cx="3072123" cy="707886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PCBoom 7.1.0</a:t>
            </a:r>
          </a:p>
          <a:p>
            <a:pPr algn="ctr"/>
            <a:r>
              <a:rPr lang="en-US" sz="2000" b="1" dirty="0"/>
              <a:t>(Release approval ongoing)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84E2F5-0D50-7D40-8AE8-3B174ED40418}"/>
              </a:ext>
            </a:extLst>
          </p:cNvPr>
          <p:cNvCxnSpPr>
            <a:cxnSpLocks/>
          </p:cNvCxnSpPr>
          <p:nvPr/>
        </p:nvCxnSpPr>
        <p:spPr>
          <a:xfrm>
            <a:off x="4191659" y="1477332"/>
            <a:ext cx="4418941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7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6FDC6A-AD55-AE40-9DE1-5F18E78F1133}"/>
              </a:ext>
            </a:extLst>
          </p:cNvPr>
          <p:cNvSpPr txBox="1"/>
          <p:nvPr/>
        </p:nvSpPr>
        <p:spPr>
          <a:xfrm>
            <a:off x="1084688" y="1944689"/>
            <a:ext cx="8134478" cy="470898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Community testing with X-59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000" dirty="0"/>
              <a:t>Propagation code in </a:t>
            </a:r>
          </a:p>
          <a:p>
            <a:pPr marL="1257300" lvl="2" indent="-342900">
              <a:buFont typeface="Wingdings" pitchFamily="2" charset="2"/>
              <a:buChar char="Ø"/>
            </a:pPr>
            <a:r>
              <a:rPr lang="en-US" sz="2000" dirty="0"/>
              <a:t>Flight planning tool</a:t>
            </a:r>
          </a:p>
          <a:p>
            <a:pPr marL="1257300" lvl="2" indent="-342900">
              <a:buFont typeface="Wingdings" pitchFamily="2" charset="2"/>
              <a:buChar char="Ø"/>
            </a:pPr>
            <a:r>
              <a:rPr lang="en-US" sz="2000" dirty="0"/>
              <a:t>Loudness dose estimation tool</a:t>
            </a:r>
          </a:p>
          <a:p>
            <a:pPr marL="1257300" lvl="2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Sonic boom loudness standards development 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Supersonic Route Planning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Faster and more accurate sonic boom waveform predictions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Military aircraft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Launch vehicles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NEPA Assessments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F2A4C9D-F2C8-3E4A-8C84-FFE58B7CC654}"/>
              </a:ext>
            </a:extLst>
          </p:cNvPr>
          <p:cNvCxnSpPr>
            <a:cxnSpLocks/>
          </p:cNvCxnSpPr>
          <p:nvPr/>
        </p:nvCxnSpPr>
        <p:spPr>
          <a:xfrm flipV="1">
            <a:off x="6038065" y="1475023"/>
            <a:ext cx="0" cy="546121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19B33EB-E939-EB45-950C-1FEB39FCF714}"/>
              </a:ext>
            </a:extLst>
          </p:cNvPr>
          <p:cNvSpPr txBox="1"/>
          <p:nvPr/>
        </p:nvSpPr>
        <p:spPr>
          <a:xfrm>
            <a:off x="5552194" y="1990149"/>
            <a:ext cx="971741" cy="461665"/>
          </a:xfrm>
          <a:prstGeom prst="rect">
            <a:avLst/>
          </a:prstGeom>
          <a:solidFill>
            <a:srgbClr val="FF46FB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Utility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D975CC-2946-ED4E-8EAD-3D9794FEE12B}"/>
              </a:ext>
            </a:extLst>
          </p:cNvPr>
          <p:cNvSpPr txBox="1"/>
          <p:nvPr/>
        </p:nvSpPr>
        <p:spPr>
          <a:xfrm>
            <a:off x="8596965" y="1233639"/>
            <a:ext cx="2049985" cy="461665"/>
          </a:xfrm>
          <a:prstGeom prst="rect">
            <a:avLst/>
          </a:prstGeom>
          <a:solidFill>
            <a:srgbClr val="2BFDFF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Future Version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8A8BAC-F3AF-8649-9F85-C79A0E19C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5856" y="2442541"/>
            <a:ext cx="3958310" cy="293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56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10467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Outline: Works to improve functionality, accuracy and speed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A700B0-0199-9244-A08A-B331463F0AB4}"/>
              </a:ext>
            </a:extLst>
          </p:cNvPr>
          <p:cNvSpPr txBox="1"/>
          <p:nvPr/>
        </p:nvSpPr>
        <p:spPr>
          <a:xfrm>
            <a:off x="611341" y="761960"/>
            <a:ext cx="899760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/>
                </a:solidFill>
              </a:rPr>
              <a:t>Overview of the recent PCBoom development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Works accomplished by Volpe through an IAA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Modifications, Testing, and User’s Guide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/>
                </a:solidFill>
              </a:rPr>
              <a:t>Works done in-house (Enhanced Burgers solver) toward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</a:rPr>
              <a:t>Greater accuracy and faster calculations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2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/>
                </a:solidFill>
              </a:rPr>
              <a:t>Validation with the SonicBAT flight test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>
              <a:solidFill>
                <a:schemeClr val="bg2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/>
                </a:solidFill>
              </a:rPr>
              <a:t>Future Works: Turbulence Effects, Focusing, Secondary Boom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b="1" dirty="0">
              <a:solidFill>
                <a:schemeClr val="bg2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/>
                </a:solidFill>
              </a:rPr>
              <a:t>Summary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43A5E7-C55D-9142-BDC9-74D09D17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440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7122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Volpe IAA: Testing of the Legacy PCBoom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43A5E7-C55D-9142-BDC9-74D09D17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9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9B210B8-162A-AC4F-9188-58116253A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7234"/>
            <a:ext cx="10515600" cy="5169729"/>
          </a:xfrm>
        </p:spPr>
        <p:txBody>
          <a:bodyPr/>
          <a:lstStyle/>
          <a:p>
            <a:r>
              <a:rPr lang="en-US" sz="1800" dirty="0"/>
              <a:t>Developed 80 BoomRef test cases covering all major PCBoom functions and workflows</a:t>
            </a:r>
          </a:p>
          <a:p>
            <a:pPr lvl="1"/>
            <a:r>
              <a:rPr lang="en-US" sz="1800" dirty="0"/>
              <a:t>A subset was developed and used in-house to identify and fix bugs</a:t>
            </a:r>
          </a:p>
          <a:p>
            <a:pPr lvl="1"/>
            <a:r>
              <a:rPr lang="en-US" sz="1800" dirty="0"/>
              <a:t>Test cases were used by Volpe to fully test the legacy portion of v7.1 before submitting for release</a:t>
            </a:r>
          </a:p>
          <a:p>
            <a:pPr lvl="1"/>
            <a:r>
              <a:rPr lang="en-US" sz="1800" dirty="0"/>
              <a:t>Will continue to be used for testing future modifications to the software </a:t>
            </a:r>
          </a:p>
          <a:p>
            <a:r>
              <a:rPr lang="en-US" sz="1800" dirty="0"/>
              <a:t>Examples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FA5C145-2D64-D04D-ABFC-21B838966463}"/>
              </a:ext>
            </a:extLst>
          </p:cNvPr>
          <p:cNvGrpSpPr/>
          <p:nvPr/>
        </p:nvGrpSpPr>
        <p:grpSpPr>
          <a:xfrm>
            <a:off x="1373475" y="2771010"/>
            <a:ext cx="10053477" cy="3456516"/>
            <a:chOff x="1373475" y="2971800"/>
            <a:chExt cx="10053477" cy="345651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D1355EA-3A8D-2141-A9FB-13480B983AF5}"/>
                </a:ext>
              </a:extLst>
            </p:cNvPr>
            <p:cNvGrpSpPr/>
            <p:nvPr/>
          </p:nvGrpSpPr>
          <p:grpSpPr>
            <a:xfrm>
              <a:off x="1373475" y="2971800"/>
              <a:ext cx="4189125" cy="3448191"/>
              <a:chOff x="1373475" y="2971800"/>
              <a:chExt cx="4189125" cy="3448191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F8F8281C-5E84-9C49-8A8A-B5063EFEDF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73475" y="3276600"/>
                <a:ext cx="4189125" cy="3143391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819046C-F768-B144-9236-7DDB3631E073}"/>
                  </a:ext>
                </a:extLst>
              </p:cNvPr>
              <p:cNvSpPr txBox="1"/>
              <p:nvPr/>
            </p:nvSpPr>
            <p:spPr>
              <a:xfrm>
                <a:off x="1828800" y="2971800"/>
                <a:ext cx="33872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Case #40: SonicBAT KZK Filters w/CFD Source: SonicBAT Flight3 Pass1</a:t>
                </a:r>
              </a:p>
              <a:p>
                <a:endParaRPr lang="en-US" sz="1400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FE12CCF-B7E9-5540-A2B7-F44520DD6389}"/>
                </a:ext>
              </a:extLst>
            </p:cNvPr>
            <p:cNvGrpSpPr/>
            <p:nvPr/>
          </p:nvGrpSpPr>
          <p:grpSpPr>
            <a:xfrm>
              <a:off x="7239000" y="2971800"/>
              <a:ext cx="4187952" cy="3456516"/>
              <a:chOff x="7239000" y="2971800"/>
              <a:chExt cx="4187952" cy="3456516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87C945A-36FE-DF45-920E-31BDCA7B84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9000" y="3285805"/>
                <a:ext cx="4187952" cy="3142511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A7E1A0-E2A4-F845-8B39-BD2F6003EFCD}"/>
                  </a:ext>
                </a:extLst>
              </p:cNvPr>
              <p:cNvSpPr txBox="1"/>
              <p:nvPr/>
            </p:nvSpPr>
            <p:spPr>
              <a:xfrm>
                <a:off x="7696200" y="2971800"/>
                <a:ext cx="33872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Case #22: SBPW2 Low Boom Cylinder Source</a:t>
                </a:r>
              </a:p>
              <a:p>
                <a:endParaRPr lang="en-US" sz="1400" dirty="0"/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1DA7B9E-C849-244F-A250-61F0FD23C040}"/>
              </a:ext>
            </a:extLst>
          </p:cNvPr>
          <p:cNvSpPr/>
          <p:nvPr/>
        </p:nvSpPr>
        <p:spPr>
          <a:xfrm>
            <a:off x="9058275" y="3075810"/>
            <a:ext cx="628650" cy="1388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412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58370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Volpe IAA: PCBoom User’s Guide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43A5E7-C55D-9142-BDC9-74D09D17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10</a:t>
            </a:fld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7349126-6A8C-8247-BEA5-AFB2E082E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6586"/>
            <a:ext cx="10744200" cy="5624849"/>
          </a:xfrm>
        </p:spPr>
        <p:txBody>
          <a:bodyPr>
            <a:normAutofit/>
          </a:bodyPr>
          <a:lstStyle/>
          <a:p>
            <a:r>
              <a:rPr lang="en-US" sz="1800" b="1" dirty="0"/>
              <a:t>About User’s Guide </a:t>
            </a:r>
          </a:p>
          <a:p>
            <a:pPr lvl="1"/>
            <a:r>
              <a:rPr lang="en-US" sz="1800" dirty="0"/>
              <a:t>First update to documentation since 2010</a:t>
            </a:r>
          </a:p>
          <a:p>
            <a:pPr lvl="1"/>
            <a:r>
              <a:rPr lang="en-US" sz="1800" dirty="0"/>
              <a:t>New workflows and examples on how to use the PCBoom software suite</a:t>
            </a:r>
          </a:p>
          <a:p>
            <a:pPr lvl="1"/>
            <a:r>
              <a:rPr lang="en-US" sz="1800" dirty="0"/>
              <a:t>Clarified texts for both novice and experienced users</a:t>
            </a:r>
          </a:p>
          <a:p>
            <a:pPr lvl="1"/>
            <a:r>
              <a:rPr lang="en-US" sz="1800" dirty="0"/>
              <a:t>Updates for SonicBAT modifications and recent in-house enhancements</a:t>
            </a:r>
          </a:p>
          <a:p>
            <a:r>
              <a:rPr lang="en-US" sz="1800" b="1" dirty="0"/>
              <a:t>Organization by categories of modules within PCBoom</a:t>
            </a:r>
          </a:p>
          <a:p>
            <a:pPr lvl="1"/>
            <a:r>
              <a:rPr lang="en-US" sz="1800" dirty="0"/>
              <a:t>Section 2: Getting started with PCBoom with systems specifications and </a:t>
            </a:r>
          </a:p>
          <a:p>
            <a:pPr marL="457200" lvl="1" indent="0">
              <a:buNone/>
            </a:pPr>
            <a:r>
              <a:rPr lang="en-US" sz="1800" dirty="0"/>
              <a:t>	installation, and an overview of the PCBoom modules and workflows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4FD470C-0466-E74F-AC6B-3B15B2674A27}"/>
              </a:ext>
            </a:extLst>
          </p:cNvPr>
          <p:cNvSpPr txBox="1">
            <a:spLocks/>
          </p:cNvSpPr>
          <p:nvPr/>
        </p:nvSpPr>
        <p:spPr>
          <a:xfrm>
            <a:off x="838200" y="3429000"/>
            <a:ext cx="6923146" cy="30303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Section 3: Primary propagation program, FOBoom </a:t>
            </a:r>
          </a:p>
          <a:p>
            <a:pPr lvl="1" fontAlgn="auto"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Section 4: Post-processors PCBurg, PCBFoot, WCON, and Turbo to provide additional calculation and visualization options</a:t>
            </a:r>
          </a:p>
          <a:p>
            <a:pPr lvl="1" fontAlgn="auto"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Section 5: Specialized post-processors RayCau, LNTE, OTTER, POTRAY, and POTTI for specialized workflows</a:t>
            </a:r>
          </a:p>
          <a:p>
            <a:pPr lvl="1" fontAlgn="auto"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Section 6: Batch processing tool, SonicBAT-Run-Fort, which facilitates calculation of atmospheric turbulence effects</a:t>
            </a:r>
          </a:p>
          <a:p>
            <a:pPr lvl="1" fontAlgn="auto"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Appendix: Detailed explanations for running 10 use cases distributed with the software suite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4A8C06-77F2-6441-A4E3-E231EC9EA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30" y="856585"/>
            <a:ext cx="3635739" cy="425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55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10467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Outline: Works to improve functionality, accuracy and speed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A700B0-0199-9244-A08A-B331463F0AB4}"/>
              </a:ext>
            </a:extLst>
          </p:cNvPr>
          <p:cNvSpPr txBox="1"/>
          <p:nvPr/>
        </p:nvSpPr>
        <p:spPr>
          <a:xfrm>
            <a:off x="611341" y="761960"/>
            <a:ext cx="899760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/>
                </a:solidFill>
              </a:rPr>
              <a:t>Overview of the recent PCBoom development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b="1" dirty="0">
              <a:solidFill>
                <a:schemeClr val="bg2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/>
                </a:solidFill>
              </a:rPr>
              <a:t>Works accomplished by Volpe through an IAA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</a:rPr>
              <a:t>Modifications, Testing, and User’s Guide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Works done in-house (Enhanced Burgers solver) toward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Greater accuracy and faster calculations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/>
                </a:solidFill>
              </a:rPr>
              <a:t>Validation with the SonicBAT flight test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>
              <a:solidFill>
                <a:schemeClr val="bg2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/>
                </a:solidFill>
              </a:rPr>
              <a:t>Future Works: Turbulence Effects, Focusing, Secondary Boom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b="1" dirty="0">
              <a:solidFill>
                <a:schemeClr val="bg2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/>
                </a:solidFill>
              </a:rPr>
              <a:t>Summary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43A5E7-C55D-9142-BDC9-74D09D17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214FF0-8825-1449-96F2-2350120F3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332" y="819543"/>
            <a:ext cx="3958310" cy="293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98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D46187-5111-234B-9D07-CA26BA26B68B}"/>
              </a:ext>
            </a:extLst>
          </p:cNvPr>
          <p:cNvSpPr txBox="1"/>
          <p:nvPr/>
        </p:nvSpPr>
        <p:spPr>
          <a:xfrm>
            <a:off x="269506" y="105878"/>
            <a:ext cx="5668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Kinematic Ray Tracing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0EC056-AE76-F54F-BB03-72AE1D16098B}"/>
                  </a:ext>
                </a:extLst>
              </p:cNvPr>
              <p:cNvSpPr txBox="1"/>
              <p:nvPr/>
            </p:nvSpPr>
            <p:spPr>
              <a:xfrm>
                <a:off x="692468" y="747563"/>
                <a:ext cx="10491537" cy="5656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b="1" dirty="0"/>
                  <a:t>Ray Path (3 ODEs) </a:t>
                </a:r>
                <a:r>
                  <a:rPr lang="en-US" dirty="0"/>
                  <a:t>(e.g., Lonzaga, </a:t>
                </a:r>
                <a:r>
                  <a:rPr lang="en-US" i="1" dirty="0"/>
                  <a:t>AIAA Aviation 2019 Forum</a:t>
                </a:r>
                <a:r>
                  <a:rPr lang="en-US" dirty="0"/>
                  <a:t>, p. 3386. 2019)</a:t>
                </a:r>
                <a:endParaRPr lang="en-US" b="1" baseline="30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=1,2,3</m:t>
                      </m:r>
                    </m:oMath>
                  </m:oMathPara>
                </a14:m>
                <a:endParaRPr lang="en-US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b="1" dirty="0"/>
                  <a:t>Doppler Shift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b="1" dirty="0"/>
                  <a:t>Ray Slowness and</a:t>
                </a:r>
                <a:r>
                  <a:rPr lang="en-US" dirty="0"/>
                  <a:t> </a:t>
                </a:r>
                <a:r>
                  <a:rPr lang="en-US" b="1" dirty="0"/>
                  <a:t>Wavefront	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B050"/>
                    </a:solidFill>
                  </a:rPr>
                  <a:t>For Stratified Atmospheres,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are known. </a:t>
                </a:r>
                <a:r>
                  <a:rPr lang="en-US" b="1" dirty="0">
                    <a:solidFill>
                      <a:srgbClr val="00B050"/>
                    </a:solidFill>
                  </a:rPr>
                  <a:t>No need to numerically solve this ODE!</a:t>
                </a:r>
              </a:p>
              <a:p>
                <a:pPr lvl="2"/>
                <a:r>
                  <a:rPr lang="en-US" dirty="0"/>
                  <a:t> 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b="1" dirty="0"/>
                  <a:t>2</a:t>
                </a:r>
                <a:r>
                  <a:rPr lang="en-US" b="1" baseline="30000" dirty="0"/>
                  <a:t>nd</a:t>
                </a:r>
                <a:r>
                  <a:rPr lang="en-US" b="1" dirty="0"/>
                  <a:t> -Order Finite Difference (For range-dependent atmospheres)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421CC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421C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421C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421CC0"/>
                          </a:solidFill>
                          <a:latin typeface="Cambria Math" panose="02040503050406030204" pitchFamily="18" charset="0"/>
                        </a:rPr>
                        <m:t>,  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), 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𝑡h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step</m:t>
                      </m:r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b="1" dirty="0">
                    <a:solidFill>
                      <a:srgbClr val="00B050"/>
                    </a:solidFill>
                  </a:rPr>
                  <a:t>Stratified Atmospheres (No need for finite difference numerical solution!)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Sup>
                        <m:sSubSup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nary>
                        <m:nary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b="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n-US" b="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b="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b="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𝑜</m:t>
                                          </m:r>
                                        </m:sub>
                                      </m:sSub>
                                    </m:e>
                                    <m:sub>
                                      <m:r>
                                        <a:rPr lang="en-US" b="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</m:sub>
                                    <m:sup>
                                      <m:r>
                                        <a:rPr lang="en-US" b="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b="0" i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nary>
                    </m:oMath>
                  </m:oMathPara>
                </a14:m>
                <a:endParaRPr lang="en-US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0EC056-AE76-F54F-BB03-72AE1D160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68" y="747563"/>
                <a:ext cx="10491537" cy="5656164"/>
              </a:xfrm>
              <a:prstGeom prst="rect">
                <a:avLst/>
              </a:prstGeom>
              <a:blipFill>
                <a:blip r:embed="rId3"/>
                <a:stretch>
                  <a:fillRect l="-363" t="-673" b="-27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C197CE4-C32A-AE4F-8131-827A0A1B8929}"/>
                  </a:ext>
                </a:extLst>
              </p:cNvPr>
              <p:cNvSpPr txBox="1"/>
              <p:nvPr/>
            </p:nvSpPr>
            <p:spPr>
              <a:xfrm>
                <a:off x="8610600" y="975816"/>
                <a:ext cx="3386138" cy="2068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Where: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ray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position</m:t>
                      </m:r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wind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velocity</m:t>
                      </m:r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ray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path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length</m:t>
                      </m:r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r>
                  <a:rPr lang="en-US" b="0" dirty="0"/>
                  <a:t>       </a:t>
                </a:r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sound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speed</m:t>
                    </m:r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ray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speed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slowness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vector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C197CE4-C32A-AE4F-8131-827A0A1B8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0600" y="975816"/>
                <a:ext cx="3386138" cy="2068387"/>
              </a:xfrm>
              <a:prstGeom prst="rect">
                <a:avLst/>
              </a:prstGeom>
              <a:blipFill>
                <a:blip r:embed="rId4"/>
                <a:stretch>
                  <a:fillRect l="-1873" t="-1220" b="-6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D12A1-E689-054D-B4B8-686243A7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318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111857" y="808168"/>
                <a:ext cx="9814560" cy="6049832"/>
              </a:xfrm>
            </p:spPr>
            <p:txBody>
              <a:bodyPr>
                <a:no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sz="1600" b="1" dirty="0"/>
                  <a:t>Burgers Equation (Using a spectral representation)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𝜔</m:t>
                          </m:r>
                          <m:acc>
                            <m:accPr>
                              <m:chr m:val="̃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′−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  <a:p>
                <a:pPr marL="3200320" lvl="7" indent="0">
                  <a:buNone/>
                </a:pPr>
                <a:r>
                  <a:rPr lang="en-US" sz="1600" dirty="0">
                    <a:solidFill>
                      <a:srgbClr val="3448FB"/>
                    </a:solidFill>
                  </a:rPr>
                  <a:t>         Nonlinearity   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absorption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1600" b="1" dirty="0"/>
                  <a:t>Spectral representation </a:t>
                </a:r>
                <a:r>
                  <a:rPr lang="en-US" sz="1600" b="1" i="1" dirty="0"/>
                  <a:t>U </a:t>
                </a:r>
                <a:r>
                  <a:rPr lang="en-US" sz="1600" b="1" dirty="0"/>
                  <a:t>and the acoustic pressure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bSup>
                      <m:r>
                        <a:rPr lang="en-US" sz="16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  <a:buFont typeface="Wingdings" pitchFamily="2" charset="2"/>
                  <a:buChar char="Ø"/>
                </a:pPr>
                <a:r>
                  <a:rPr lang="en-US" sz="1600" b="1" dirty="0"/>
                  <a:t>Effective coefficient of nonlinearity and convection effect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b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m:rPr>
                              <m:sty m:val="p"/>
                            </m:rPr>
                            <a:rPr lang="en-US" sz="1600" b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𝜒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600" b="1" dirty="0"/>
                  <a:t>Parameters to be determined 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</m:acc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1600" b="1" i="0" smtClean="0">
                        <a:latin typeface="Cambria Math" panose="02040503050406030204" pitchFamily="18" charset="0"/>
                      </a:rPr>
                      <m:t>𝐚𝐧𝐝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US" sz="1600" b="1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sz="1600" b="1" dirty="0"/>
                  <a:t>Enhanced vs legacy Burgers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v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acc>
                                <m:accPr>
                                  <m:chr m:val="̂"/>
                                  <m:ctrlPr>
                                    <a:rPr lang="en-US" sz="16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e>
                              </m:acc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    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𝜒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m:rPr>
                              <m:sty m:val="p"/>
                            </m:rPr>
                            <a:rPr lang="en-US" sz="16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m:rPr>
                          <m:sty m:val="p"/>
                        </m:rPr>
                        <a:rPr lang="en-US" sz="16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Updated</m:t>
                      </m:r>
                      <m:r>
                        <a:rPr lang="en-US" sz="16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PCBoom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1F19F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1600" i="1">
                          <a:solidFill>
                            <a:srgbClr val="1F19FD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1600" b="1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1F19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1F19FD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1F19FD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1600" b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̂"/>
                              <m:ctrlPr>
                                <a:rPr lang="en-US" sz="1600" i="1">
                                  <a:solidFill>
                                    <a:srgbClr val="1F19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>
                                  <a:solidFill>
                                    <a:srgbClr val="1F19FD"/>
                                  </a:solidFill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</m:e>
                          </m:acc>
                          <m:r>
                            <a:rPr lang="en-US" sz="1600" b="1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1600" b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1600" i="1">
                          <a:solidFill>
                            <a:srgbClr val="1F19FD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solidFill>
                            <a:srgbClr val="1F19FD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600" i="1">
                          <a:solidFill>
                            <a:srgbClr val="1F19FD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1600" i="1">
                          <a:solidFill>
                            <a:srgbClr val="1F19FD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solidFill>
                                <a:srgbClr val="1F19FD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600" b="0" i="0" smtClean="0">
                          <a:solidFill>
                            <a:srgbClr val="1F19FD"/>
                          </a:solidFill>
                          <a:latin typeface="Cambria Math" panose="02040503050406030204" pitchFamily="18" charset="0"/>
                        </a:rPr>
                        <m:t>,                  </m:t>
                      </m:r>
                      <m:r>
                        <m:rPr>
                          <m:sty m:val="p"/>
                        </m:rPr>
                        <a:rPr lang="en-US" sz="1600">
                          <a:solidFill>
                            <a:srgbClr val="1F19FD"/>
                          </a:solidFill>
                          <a:latin typeface="Cambria Math" panose="02040503050406030204" pitchFamily="18" charset="0"/>
                        </a:rPr>
                        <m:t>Older</m:t>
                      </m:r>
                      <m:r>
                        <a:rPr lang="en-US" sz="1600">
                          <a:solidFill>
                            <a:srgbClr val="1F19F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>
                          <a:solidFill>
                            <a:srgbClr val="1F19FD"/>
                          </a:solidFill>
                          <a:latin typeface="Cambria Math" panose="02040503050406030204" pitchFamily="18" charset="0"/>
                        </a:rPr>
                        <m:t>PCBoom</m:t>
                      </m:r>
                    </m:oMath>
                  </m:oMathPara>
                </a14:m>
                <a:endParaRPr lang="en-US" sz="1600" dirty="0">
                  <a:solidFill>
                    <a:srgbClr val="1F19FD"/>
                  </a:solidFill>
                </a:endParaRPr>
              </a:p>
              <a:p>
                <a:pPr marL="0" indent="0">
                  <a:buNone/>
                </a:pPr>
                <a:r>
                  <a:rPr lang="en-US" sz="1600" b="1" dirty="0"/>
                  <a:t>Numerical solution using a pseudospectral, split-step method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𝜕𝜏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,  </m:t>
                      </m:r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  <a:p>
                <a:pPr lvl="1"/>
                <a:r>
                  <a:rPr lang="en-US" sz="1600" dirty="0"/>
                  <a:t>Very efficient</a:t>
                </a:r>
              </a:p>
              <a:p>
                <a:pPr lvl="1"/>
                <a:r>
                  <a:rPr lang="en-US" sz="1600" dirty="0"/>
                  <a:t>Step size based on absorption consideration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1857" y="808168"/>
                <a:ext cx="9814560" cy="6049832"/>
              </a:xfrm>
              <a:blipFill>
                <a:blip r:embed="rId3"/>
                <a:stretch>
                  <a:fillRect l="-388" t="-129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8357" y="1"/>
            <a:ext cx="10658060" cy="66592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421CC0"/>
                </a:solidFill>
                <a:latin typeface="+mn-lt"/>
              </a:rPr>
              <a:t>Burgers Equation: Dynamic Ray Tracing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97E3A2A2-42DB-BE47-9A92-E6F6822403AE}"/>
              </a:ext>
            </a:extLst>
          </p:cNvPr>
          <p:cNvSpPr/>
          <p:nvPr/>
        </p:nvSpPr>
        <p:spPr>
          <a:xfrm rot="16200000">
            <a:off x="5119241" y="213459"/>
            <a:ext cx="217760" cy="2928390"/>
          </a:xfrm>
          <a:prstGeom prst="leftBrac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9FEB26FE-68FD-484B-8B46-BCDEE489CEAB}"/>
              </a:ext>
            </a:extLst>
          </p:cNvPr>
          <p:cNvSpPr/>
          <p:nvPr/>
        </p:nvSpPr>
        <p:spPr>
          <a:xfrm rot="16200000">
            <a:off x="7756270" y="932203"/>
            <a:ext cx="217760" cy="1490901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E5D75-E317-ED4E-AF55-CDCBDFCF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864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9882" y="67887"/>
            <a:ext cx="11093918" cy="59993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421CC0"/>
                </a:solidFill>
                <a:latin typeface="+mn-lt"/>
              </a:rPr>
              <a:t>Comparison of Models With SonicBAT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D7B6B3-4E8C-C848-B993-0DA02C690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496" y="1002209"/>
            <a:ext cx="8985061" cy="501675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1EA7AC9-C6B3-FB46-98AB-C32900130194}"/>
              </a:ext>
            </a:extLst>
          </p:cNvPr>
          <p:cNvCxnSpPr/>
          <p:nvPr/>
        </p:nvCxnSpPr>
        <p:spPr>
          <a:xfrm>
            <a:off x="2086708" y="4729017"/>
            <a:ext cx="817948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6A014A-CD89-5643-9F0A-BCE09A6895EE}"/>
              </a:ext>
            </a:extLst>
          </p:cNvPr>
          <p:cNvCxnSpPr/>
          <p:nvPr/>
        </p:nvCxnSpPr>
        <p:spPr>
          <a:xfrm>
            <a:off x="2086708" y="5604635"/>
            <a:ext cx="817948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8EFA16F-B8A4-A44A-894F-9A7A3EDEBFF3}"/>
              </a:ext>
            </a:extLst>
          </p:cNvPr>
          <p:cNvSpPr txBox="1"/>
          <p:nvPr/>
        </p:nvSpPr>
        <p:spPr>
          <a:xfrm>
            <a:off x="4935974" y="5649631"/>
            <a:ext cx="894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106FF"/>
                </a:solidFill>
              </a:rPr>
              <a:t>Ground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556139-5AC7-2B48-BF05-128359C8C5AD}"/>
              </a:ext>
            </a:extLst>
          </p:cNvPr>
          <p:cNvSpPr txBox="1"/>
          <p:nvPr/>
        </p:nvSpPr>
        <p:spPr>
          <a:xfrm>
            <a:off x="3908364" y="4900914"/>
            <a:ext cx="2746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106FF"/>
                </a:solidFill>
              </a:rPr>
              <a:t>Turbulence Boundary Layer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AD5B438A-52DF-2045-9376-3131469844E7}"/>
              </a:ext>
            </a:extLst>
          </p:cNvPr>
          <p:cNvSpPr/>
          <p:nvPr/>
        </p:nvSpPr>
        <p:spPr>
          <a:xfrm flipH="1">
            <a:off x="6273979" y="4763742"/>
            <a:ext cx="625425" cy="840893"/>
          </a:xfrm>
          <a:prstGeom prst="rightBrace">
            <a:avLst>
              <a:gd name="adj1" fmla="val 8333"/>
              <a:gd name="adj2" fmla="val 61206"/>
            </a:avLst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34891D-7724-DA4A-8759-CEB8C1614A21}"/>
              </a:ext>
            </a:extLst>
          </p:cNvPr>
          <p:cNvSpPr/>
          <p:nvPr/>
        </p:nvSpPr>
        <p:spPr>
          <a:xfrm>
            <a:off x="9968754" y="4806775"/>
            <a:ext cx="236668" cy="71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D31F9B-420A-2247-8EB0-B0CF5782E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449" y="4384327"/>
            <a:ext cx="589911" cy="317644"/>
          </a:xfrm>
          <a:prstGeom prst="rect">
            <a:avLst/>
          </a:prstGeom>
          <a:effectLst>
            <a:outerShdw blurRad="50800" dist="50800" dir="5400000" sx="88000" sy="88000" algn="ctr" rotWithShape="0">
              <a:srgbClr val="000000">
                <a:alpha val="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DCBE9B-2F99-6943-B218-4CF85D91DF70}"/>
              </a:ext>
            </a:extLst>
          </p:cNvPr>
          <p:cNvSpPr txBox="1"/>
          <p:nvPr/>
        </p:nvSpPr>
        <p:spPr>
          <a:xfrm>
            <a:off x="3030071" y="1172581"/>
            <a:ext cx="925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106FF"/>
                </a:solidFill>
              </a:rPr>
              <a:t>F/A-18B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B99EC3-5340-2943-A29E-E846D54C0C49}"/>
              </a:ext>
            </a:extLst>
          </p:cNvPr>
          <p:cNvSpPr txBox="1"/>
          <p:nvPr/>
        </p:nvSpPr>
        <p:spPr>
          <a:xfrm>
            <a:off x="7354645" y="4241695"/>
            <a:ext cx="132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106FF"/>
                </a:solidFill>
              </a:rPr>
              <a:t>TG-14 glider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A0BDA8A-E9F2-7548-8083-62FD98922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018" y="943504"/>
            <a:ext cx="2280212" cy="17540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06DEB79-6545-CF46-8ECA-51A9B53E6AC3}"/>
              </a:ext>
            </a:extLst>
          </p:cNvPr>
          <p:cNvSpPr txBox="1"/>
          <p:nvPr/>
        </p:nvSpPr>
        <p:spPr>
          <a:xfrm>
            <a:off x="8954947" y="2627449"/>
            <a:ext cx="925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31CFF"/>
                </a:solidFill>
              </a:rPr>
              <a:t>F/A-18B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3368285-17EB-774E-94A1-7366F586FC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2256" y="3669175"/>
            <a:ext cx="2477341" cy="19724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EFCADD2-F206-9D46-B53F-197E06D0A9E1}"/>
              </a:ext>
            </a:extLst>
          </p:cNvPr>
          <p:cNvSpPr txBox="1"/>
          <p:nvPr/>
        </p:nvSpPr>
        <p:spPr>
          <a:xfrm>
            <a:off x="2086708" y="5641581"/>
            <a:ext cx="132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106FF"/>
                </a:solidFill>
              </a:rPr>
              <a:t>TG-14 glider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37B92F-4FC9-BB48-A56F-7781E215D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282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60222" y="4672732"/>
            <a:ext cx="6369061" cy="192098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/>
              <a:t>Enhanced Burgers solver agrees better with measurement than Legacy Burgers solver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CFD near-field solutions lead to better agreement with measurements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/>
              <a:t>No Legacy Burgers prediction using CFD. Code breaks down due to complicated signatures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8357" y="1"/>
            <a:ext cx="11085443" cy="67290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421CC0"/>
                </a:solidFill>
                <a:latin typeface="+mn-lt"/>
              </a:rPr>
              <a:t>Unweighted Sound Exposure Level (SEL) Comparison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CC0C1B-E850-2449-859A-D1C275DF1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435" y="4002868"/>
            <a:ext cx="3615387" cy="25648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0952BC-6CB9-954B-AA02-0B223976D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945" y="1288860"/>
            <a:ext cx="3642948" cy="26104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AD4D3E-CF76-234D-9BBB-A6CB75FBAFF2}"/>
              </a:ext>
            </a:extLst>
          </p:cNvPr>
          <p:cNvSpPr txBox="1"/>
          <p:nvPr/>
        </p:nvSpPr>
        <p:spPr>
          <a:xfrm>
            <a:off x="3194154" y="1369395"/>
            <a:ext cx="2110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31CFF"/>
                </a:solidFill>
              </a:rPr>
              <a:t>Legacy Burgers Prediction</a:t>
            </a:r>
            <a:r>
              <a:rPr lang="en-US" dirty="0">
                <a:solidFill>
                  <a:srgbClr val="131CFF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68C8EF-9D4D-6B4B-9876-7F48D56AB53D}"/>
              </a:ext>
            </a:extLst>
          </p:cNvPr>
          <p:cNvSpPr txBox="1"/>
          <p:nvPr/>
        </p:nvSpPr>
        <p:spPr>
          <a:xfrm>
            <a:off x="3343151" y="4226486"/>
            <a:ext cx="2284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31CFF"/>
                </a:solidFill>
              </a:rPr>
              <a:t>Enhanced Burgers Prediction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DBEC91-07A9-B84E-B457-9FFB61BDABA4}"/>
              </a:ext>
            </a:extLst>
          </p:cNvPr>
          <p:cNvSpPr txBox="1"/>
          <p:nvPr/>
        </p:nvSpPr>
        <p:spPr>
          <a:xfrm>
            <a:off x="1832075" y="919527"/>
            <a:ext cx="3267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31CFF"/>
                </a:solidFill>
              </a:rPr>
              <a:t>PCBoom Near-Field Approximant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B97184-2F7F-8F47-9808-2DFEAA23BCED}"/>
              </a:ext>
            </a:extLst>
          </p:cNvPr>
          <p:cNvSpPr txBox="1"/>
          <p:nvPr/>
        </p:nvSpPr>
        <p:spPr>
          <a:xfrm>
            <a:off x="7277565" y="750000"/>
            <a:ext cx="258000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CFD Near-Field Solutions</a:t>
            </a:r>
          </a:p>
          <a:p>
            <a:r>
              <a:rPr lang="en-US" sz="1600" dirty="0">
                <a:solidFill>
                  <a:srgbClr val="FF0000"/>
                </a:solidFill>
              </a:rPr>
              <a:t>Enhanced Burgers Prediction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856520-8326-C747-B637-1D2376AB7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2405" y="1392677"/>
            <a:ext cx="3870352" cy="2907957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B7A4A87-BE42-194F-8E39-729CFB5B6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231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3907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Remaining Challenges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2CB0A-A8B7-DB4B-8E33-2BC97FA43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5F2F8-886E-C541-8C1E-49F3D04BD052}"/>
              </a:ext>
            </a:extLst>
          </p:cNvPr>
          <p:cNvSpPr txBox="1"/>
          <p:nvPr/>
        </p:nvSpPr>
        <p:spPr>
          <a:xfrm>
            <a:off x="487681" y="950976"/>
            <a:ext cx="103753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Turbulence Effects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400" b="1" dirty="0"/>
              <a:t>Can cause </a:t>
            </a:r>
            <a:r>
              <a:rPr lang="en-US" sz="2400" b="1" strike="sngStrike" dirty="0"/>
              <a:t>have a </a:t>
            </a:r>
            <a:r>
              <a:rPr lang="en-US" sz="2400" b="1" dirty="0"/>
              <a:t>significant variability in ground </a:t>
            </a:r>
            <a:r>
              <a:rPr lang="en-US" sz="2400" b="1" dirty="0" err="1"/>
              <a:t>signatures</a:t>
            </a:r>
            <a:r>
              <a:rPr lang="en-US" sz="2400" b="1" strike="sngStrike" dirty="0" err="1"/>
              <a:t>impact</a:t>
            </a:r>
            <a:r>
              <a:rPr lang="en-US" sz="2400" b="1" strike="sngStrike" dirty="0"/>
              <a:t> on</a:t>
            </a:r>
            <a:r>
              <a:rPr lang="en-US" sz="2400" b="1" dirty="0"/>
              <a:t> </a:t>
            </a:r>
            <a:r>
              <a:rPr lang="en-US" sz="2400" b="1" strike="sngStrike" dirty="0">
                <a:highlight>
                  <a:srgbClr val="FFFF00"/>
                </a:highlight>
              </a:rPr>
              <a:t>NASA’s planned X-59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b="1" strike="sngStrike" dirty="0">
                <a:highlight>
                  <a:srgbClr val="FFFF00"/>
                </a:highlight>
              </a:rPr>
              <a:t>Acoustic validation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b="1" strike="sngStrike" dirty="0">
                <a:highlight>
                  <a:srgbClr val="FFFF00"/>
                </a:highlight>
              </a:rPr>
              <a:t>Community testing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Transition Focusing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Over-the-top Secondary Boom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9603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1808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2CB0A-A8B7-DB4B-8E33-2BC97FA43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17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45F2F8-886E-C541-8C1E-49F3D04BD052}"/>
              </a:ext>
            </a:extLst>
          </p:cNvPr>
          <p:cNvSpPr txBox="1"/>
          <p:nvPr/>
        </p:nvSpPr>
        <p:spPr>
          <a:xfrm>
            <a:off x="487681" y="950976"/>
            <a:ext cx="1037539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Efforts to enhance PCBoom functionality, accuracy, and speed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Release of efficient PCBoom 7.1 for loudness dose estimation and supersonic route planning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Volpe’s contributions to improve functionality and documentation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In-house efforts to enhance speed and accuracy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Validation of the efficient numerical solution to a Burgers equation using data measured above the turbulence  boundary layer</a:t>
            </a:r>
          </a:p>
          <a:p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Remaining challenges involving turbulence, focusing, and secondary boom</a:t>
            </a:r>
          </a:p>
        </p:txBody>
      </p:sp>
    </p:spTree>
    <p:extLst>
      <p:ext uri="{BB962C8B-B14F-4D97-AF65-F5344CB8AC3E}">
        <p14:creationId xmlns:p14="http://schemas.microsoft.com/office/powerpoint/2010/main" val="241731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3370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Acknowledgement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2CB0A-A8B7-DB4B-8E33-2BC97FA43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201A81-4D70-FF40-90BC-16C5502835F2}"/>
              </a:ext>
            </a:extLst>
          </p:cNvPr>
          <p:cNvSpPr txBox="1"/>
          <p:nvPr/>
        </p:nvSpPr>
        <p:spPr>
          <a:xfrm>
            <a:off x="580768" y="1198605"/>
            <a:ext cx="91316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dirty="0"/>
              <a:t>Ed Haering and Larry Cliatt, NASA Armstrong for leading the SonicBAT flight test</a:t>
            </a:r>
          </a:p>
        </p:txBody>
      </p:sp>
    </p:spTree>
    <p:extLst>
      <p:ext uri="{BB962C8B-B14F-4D97-AF65-F5344CB8AC3E}">
        <p14:creationId xmlns:p14="http://schemas.microsoft.com/office/powerpoint/2010/main" val="1606163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19405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2CB0A-A8B7-DB4B-8E33-2BC97FA43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375A99-B8A0-D344-AE4B-09C96E10A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3647" y="933773"/>
            <a:ext cx="6199322" cy="46494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DFE5DE-651F-A148-BD25-25334690F3D9}"/>
              </a:ext>
            </a:extLst>
          </p:cNvPr>
          <p:cNvSpPr txBox="1"/>
          <p:nvPr/>
        </p:nvSpPr>
        <p:spPr>
          <a:xfrm>
            <a:off x="457199" y="3120887"/>
            <a:ext cx="390267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42FFD"/>
                </a:solidFill>
              </a:rPr>
              <a:t>Are there 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075456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2499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Backup Slides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D2CB0A-A8B7-DB4B-8E33-2BC97FA43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684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7244294-D804-814A-9DAD-AF413B67A9FF}"/>
              </a:ext>
            </a:extLst>
          </p:cNvPr>
          <p:cNvCxnSpPr>
            <a:cxnSpLocks/>
          </p:cNvCxnSpPr>
          <p:nvPr/>
        </p:nvCxnSpPr>
        <p:spPr>
          <a:xfrm>
            <a:off x="5745261" y="4584812"/>
            <a:ext cx="0" cy="3161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PCBoom Code Structure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4769D3-78A5-5940-AD18-22969C5D9F93}"/>
              </a:ext>
            </a:extLst>
          </p:cNvPr>
          <p:cNvSpPr txBox="1"/>
          <p:nvPr/>
        </p:nvSpPr>
        <p:spPr>
          <a:xfrm>
            <a:off x="4429096" y="828140"/>
            <a:ext cx="4027192" cy="400110"/>
          </a:xfrm>
          <a:prstGeom prst="rect">
            <a:avLst/>
          </a:prstGeom>
          <a:solidFill>
            <a:srgbClr val="22F6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PCBoom (Main PCBoom executable)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12179ED-B965-AC44-9788-A504A58970BE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6442692" y="1228250"/>
            <a:ext cx="1" cy="4206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21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BB93FE-361D-144F-A814-A376D9EFF23C}"/>
              </a:ext>
            </a:extLst>
          </p:cNvPr>
          <p:cNvCxnSpPr>
            <a:cxnSpLocks/>
          </p:cNvCxnSpPr>
          <p:nvPr/>
        </p:nvCxnSpPr>
        <p:spPr>
          <a:xfrm flipV="1">
            <a:off x="9860033" y="3627133"/>
            <a:ext cx="0" cy="23579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BD9F7B7-D222-9F4C-9E48-90B06E772AA4}"/>
              </a:ext>
            </a:extLst>
          </p:cNvPr>
          <p:cNvSpPr txBox="1"/>
          <p:nvPr/>
        </p:nvSpPr>
        <p:spPr>
          <a:xfrm>
            <a:off x="4690275" y="1628360"/>
            <a:ext cx="3801169" cy="646331"/>
          </a:xfrm>
          <a:prstGeom prst="rect">
            <a:avLst/>
          </a:prstGeom>
          <a:solidFill>
            <a:srgbClr val="FF46FB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Atmospheric Profiles, A/C conditions, </a:t>
            </a:r>
          </a:p>
          <a:p>
            <a:pPr algn="ctr"/>
            <a:r>
              <a:rPr lang="en-US" b="1" dirty="0"/>
              <a:t> and Initial Signatures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C344F85-A170-4343-9F3F-8E52D49CC31C}"/>
              </a:ext>
            </a:extLst>
          </p:cNvPr>
          <p:cNvCxnSpPr>
            <a:cxnSpLocks/>
          </p:cNvCxnSpPr>
          <p:nvPr/>
        </p:nvCxnSpPr>
        <p:spPr>
          <a:xfrm>
            <a:off x="6428068" y="2274691"/>
            <a:ext cx="8054" cy="3437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5E6F0E0-C9B5-4141-A193-EBB66D38039F}"/>
              </a:ext>
            </a:extLst>
          </p:cNvPr>
          <p:cNvSpPr txBox="1"/>
          <p:nvPr/>
        </p:nvSpPr>
        <p:spPr>
          <a:xfrm>
            <a:off x="5388665" y="2618482"/>
            <a:ext cx="211929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Ray Path Algorithms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433C3F-36EA-B64C-A6F7-F69E068A622F}"/>
              </a:ext>
            </a:extLst>
          </p:cNvPr>
          <p:cNvSpPr txBox="1"/>
          <p:nvPr/>
        </p:nvSpPr>
        <p:spPr>
          <a:xfrm>
            <a:off x="5634107" y="3251442"/>
            <a:ext cx="1643270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Burgers Solvers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9395CB7-886F-2146-BA0D-4C5CB100780C}"/>
              </a:ext>
            </a:extLst>
          </p:cNvPr>
          <p:cNvCxnSpPr>
            <a:cxnSpLocks/>
          </p:cNvCxnSpPr>
          <p:nvPr/>
        </p:nvCxnSpPr>
        <p:spPr>
          <a:xfrm flipH="1">
            <a:off x="4624981" y="3531937"/>
            <a:ext cx="1011526" cy="20552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33E296F-140B-AF41-AABE-8DBD32779772}"/>
              </a:ext>
            </a:extLst>
          </p:cNvPr>
          <p:cNvSpPr txBox="1"/>
          <p:nvPr/>
        </p:nvSpPr>
        <p:spPr>
          <a:xfrm>
            <a:off x="2349896" y="3301592"/>
            <a:ext cx="2365840" cy="369332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Lossless Burgers Solver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777D232-F4A3-9242-9DB6-E18FDDAC07CB}"/>
              </a:ext>
            </a:extLst>
          </p:cNvPr>
          <p:cNvCxnSpPr>
            <a:cxnSpLocks/>
          </p:cNvCxnSpPr>
          <p:nvPr/>
        </p:nvCxnSpPr>
        <p:spPr>
          <a:xfrm flipV="1">
            <a:off x="7266997" y="3515003"/>
            <a:ext cx="1234729" cy="15851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700DFE6-51EF-4744-875D-D41E15A976FD}"/>
              </a:ext>
            </a:extLst>
          </p:cNvPr>
          <p:cNvSpPr txBox="1"/>
          <p:nvPr/>
        </p:nvSpPr>
        <p:spPr>
          <a:xfrm>
            <a:off x="1135959" y="5661876"/>
            <a:ext cx="2694648" cy="64633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FiltView (Turbulence Filter </a:t>
            </a:r>
          </a:p>
          <a:p>
            <a:r>
              <a:rPr lang="en-US" dirty="0"/>
              <a:t>From Numeric Modeling)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81EB8D9-CEA1-004C-8523-1FC9FC04F384}"/>
              </a:ext>
            </a:extLst>
          </p:cNvPr>
          <p:cNvSpPr txBox="1"/>
          <p:nvPr/>
        </p:nvSpPr>
        <p:spPr>
          <a:xfrm>
            <a:off x="2635027" y="4584812"/>
            <a:ext cx="1263551" cy="64633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PCBFoot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WCON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B93267B-34C2-844D-850D-47891B5FE896}"/>
              </a:ext>
            </a:extLst>
          </p:cNvPr>
          <p:cNvSpPr txBox="1"/>
          <p:nvPr/>
        </p:nvSpPr>
        <p:spPr>
          <a:xfrm>
            <a:off x="5561556" y="5790220"/>
            <a:ext cx="1970219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Output Waveforms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EE92829-6496-8945-8492-AD1EC26660E0}"/>
              </a:ext>
            </a:extLst>
          </p:cNvPr>
          <p:cNvCxnSpPr>
            <a:cxnSpLocks/>
          </p:cNvCxnSpPr>
          <p:nvPr/>
        </p:nvCxnSpPr>
        <p:spPr>
          <a:xfrm>
            <a:off x="3215476" y="3670924"/>
            <a:ext cx="0" cy="3161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CE90BB7-D35C-1440-9D71-F37876BF6A54}"/>
              </a:ext>
            </a:extLst>
          </p:cNvPr>
          <p:cNvCxnSpPr>
            <a:cxnSpLocks/>
          </p:cNvCxnSpPr>
          <p:nvPr/>
        </p:nvCxnSpPr>
        <p:spPr>
          <a:xfrm>
            <a:off x="3214443" y="5231143"/>
            <a:ext cx="0" cy="4302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CA160E0-4620-724E-86DA-95255E559811}"/>
              </a:ext>
            </a:extLst>
          </p:cNvPr>
          <p:cNvSpPr txBox="1"/>
          <p:nvPr/>
        </p:nvSpPr>
        <p:spPr>
          <a:xfrm>
            <a:off x="2056279" y="4013675"/>
            <a:ext cx="1739643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Post-processors: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53E88DB-ABDA-574F-9B1A-A3F2D7C479E3}"/>
              </a:ext>
            </a:extLst>
          </p:cNvPr>
          <p:cNvCxnSpPr>
            <a:cxnSpLocks/>
          </p:cNvCxnSpPr>
          <p:nvPr/>
        </p:nvCxnSpPr>
        <p:spPr>
          <a:xfrm>
            <a:off x="3237445" y="4363576"/>
            <a:ext cx="0" cy="2417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79DD2F8-6E82-F94F-86D5-9375A0E8F878}"/>
              </a:ext>
            </a:extLst>
          </p:cNvPr>
          <p:cNvCxnSpPr>
            <a:cxnSpLocks/>
          </p:cNvCxnSpPr>
          <p:nvPr/>
        </p:nvCxnSpPr>
        <p:spPr>
          <a:xfrm>
            <a:off x="4648692" y="3627133"/>
            <a:ext cx="13523" cy="23579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CAE10F3-71F8-A94C-9158-9C56E614EADF}"/>
              </a:ext>
            </a:extLst>
          </p:cNvPr>
          <p:cNvCxnSpPr>
            <a:cxnSpLocks/>
          </p:cNvCxnSpPr>
          <p:nvPr/>
        </p:nvCxnSpPr>
        <p:spPr>
          <a:xfrm flipV="1">
            <a:off x="3775400" y="5076245"/>
            <a:ext cx="888790" cy="39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B0D7FEE-BDCF-A146-9636-5036AC8E11BC}"/>
              </a:ext>
            </a:extLst>
          </p:cNvPr>
          <p:cNvCxnSpPr>
            <a:cxnSpLocks/>
            <a:stCxn id="36" idx="3"/>
            <a:endCxn id="38" idx="1"/>
          </p:cNvCxnSpPr>
          <p:nvPr/>
        </p:nvCxnSpPr>
        <p:spPr>
          <a:xfrm flipV="1">
            <a:off x="3830607" y="5974886"/>
            <a:ext cx="1730949" cy="101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AA006635-68F0-D84A-8A09-A14AFCA0E048}"/>
              </a:ext>
            </a:extLst>
          </p:cNvPr>
          <p:cNvSpPr txBox="1"/>
          <p:nvPr/>
        </p:nvSpPr>
        <p:spPr>
          <a:xfrm>
            <a:off x="5222666" y="4027829"/>
            <a:ext cx="2693301" cy="64633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PCBurg Burgers solver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Headless Burgers solver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94D8F60-DD74-C941-B8A6-A3FEB8A7E8BA}"/>
              </a:ext>
            </a:extLst>
          </p:cNvPr>
          <p:cNvCxnSpPr>
            <a:cxnSpLocks/>
          </p:cNvCxnSpPr>
          <p:nvPr/>
        </p:nvCxnSpPr>
        <p:spPr>
          <a:xfrm flipV="1">
            <a:off x="3801485" y="4261647"/>
            <a:ext cx="1421181" cy="147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B7119136-BF1B-5541-AA6D-3B251A897A7B}"/>
              </a:ext>
            </a:extLst>
          </p:cNvPr>
          <p:cNvCxnSpPr>
            <a:cxnSpLocks/>
          </p:cNvCxnSpPr>
          <p:nvPr/>
        </p:nvCxnSpPr>
        <p:spPr>
          <a:xfrm>
            <a:off x="6397865" y="4674160"/>
            <a:ext cx="0" cy="11160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67BCB65-364B-8442-9D00-AE6FB833B417}"/>
              </a:ext>
            </a:extLst>
          </p:cNvPr>
          <p:cNvCxnSpPr>
            <a:cxnSpLocks/>
          </p:cNvCxnSpPr>
          <p:nvPr/>
        </p:nvCxnSpPr>
        <p:spPr>
          <a:xfrm>
            <a:off x="6428643" y="3629128"/>
            <a:ext cx="0" cy="428681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01FC255-82EC-9F46-8226-4B4F275DB83F}"/>
              </a:ext>
            </a:extLst>
          </p:cNvPr>
          <p:cNvCxnSpPr>
            <a:cxnSpLocks/>
            <a:endCxn id="38" idx="3"/>
          </p:cNvCxnSpPr>
          <p:nvPr/>
        </p:nvCxnSpPr>
        <p:spPr>
          <a:xfrm flipH="1" flipV="1">
            <a:off x="7531775" y="5974886"/>
            <a:ext cx="2342474" cy="101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1431F02C-3254-4A43-AE0C-809BA87C8B56}"/>
              </a:ext>
            </a:extLst>
          </p:cNvPr>
          <p:cNvCxnSpPr>
            <a:cxnSpLocks/>
          </p:cNvCxnSpPr>
          <p:nvPr/>
        </p:nvCxnSpPr>
        <p:spPr>
          <a:xfrm>
            <a:off x="6414993" y="2952817"/>
            <a:ext cx="8054" cy="3437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6E859480-71A3-234B-A006-5F4EEB61A330}"/>
              </a:ext>
            </a:extLst>
          </p:cNvPr>
          <p:cNvCxnSpPr>
            <a:cxnSpLocks/>
          </p:cNvCxnSpPr>
          <p:nvPr/>
        </p:nvCxnSpPr>
        <p:spPr>
          <a:xfrm flipH="1">
            <a:off x="3200228" y="5476862"/>
            <a:ext cx="3197637" cy="105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1F486C33-D745-834F-9B01-0B90C9A0636D}"/>
              </a:ext>
            </a:extLst>
          </p:cNvPr>
          <p:cNvSpPr txBox="1"/>
          <p:nvPr/>
        </p:nvSpPr>
        <p:spPr>
          <a:xfrm>
            <a:off x="7266997" y="5062514"/>
            <a:ext cx="655949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LNTE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D8EBFD51-7203-034B-B2B6-7FF7A906F917}"/>
              </a:ext>
            </a:extLst>
          </p:cNvPr>
          <p:cNvCxnSpPr>
            <a:cxnSpLocks/>
            <a:endCxn id="104" idx="0"/>
          </p:cNvCxnSpPr>
          <p:nvPr/>
        </p:nvCxnSpPr>
        <p:spPr>
          <a:xfrm>
            <a:off x="7594971" y="4674160"/>
            <a:ext cx="1" cy="3883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C4AC1343-2ABD-4241-A8F5-0AF24918BBEF}"/>
              </a:ext>
            </a:extLst>
          </p:cNvPr>
          <p:cNvCxnSpPr>
            <a:cxnSpLocks/>
          </p:cNvCxnSpPr>
          <p:nvPr/>
        </p:nvCxnSpPr>
        <p:spPr>
          <a:xfrm>
            <a:off x="7307357" y="5431846"/>
            <a:ext cx="0" cy="35837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C37C2B09-41D8-5A4F-A2F2-7348FF82A943}"/>
              </a:ext>
            </a:extLst>
          </p:cNvPr>
          <p:cNvSpPr txBox="1"/>
          <p:nvPr/>
        </p:nvSpPr>
        <p:spPr>
          <a:xfrm>
            <a:off x="1317030" y="4689507"/>
            <a:ext cx="1163332" cy="64633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Secondary</a:t>
            </a:r>
          </a:p>
          <a:p>
            <a:pPr algn="ctr"/>
            <a:r>
              <a:rPr lang="en-US" dirty="0"/>
              <a:t>Boom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9CF93E88-B6E7-DC44-9DE6-D0F2D55BBB26}"/>
              </a:ext>
            </a:extLst>
          </p:cNvPr>
          <p:cNvCxnSpPr>
            <a:cxnSpLocks/>
          </p:cNvCxnSpPr>
          <p:nvPr/>
        </p:nvCxnSpPr>
        <p:spPr>
          <a:xfrm>
            <a:off x="2349896" y="4363576"/>
            <a:ext cx="0" cy="3405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78436A1-6869-DB48-AF1A-FF47E735BA0E}"/>
              </a:ext>
            </a:extLst>
          </p:cNvPr>
          <p:cNvSpPr txBox="1"/>
          <p:nvPr/>
        </p:nvSpPr>
        <p:spPr>
          <a:xfrm>
            <a:off x="8085579" y="3341533"/>
            <a:ext cx="1946367" cy="64633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Enhanced Burgers </a:t>
            </a:r>
          </a:p>
          <a:p>
            <a:pPr algn="ctr"/>
            <a:r>
              <a:rPr lang="en-US" b="1" dirty="0"/>
              <a:t>Solver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3EDAC9-B517-C543-94F0-BDED010F993B}"/>
              </a:ext>
            </a:extLst>
          </p:cNvPr>
          <p:cNvSpPr txBox="1"/>
          <p:nvPr/>
        </p:nvSpPr>
        <p:spPr>
          <a:xfrm>
            <a:off x="5389482" y="4880598"/>
            <a:ext cx="728213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Turbo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BA4CD83-9356-9E4B-B57A-C22DB4F48FCE}"/>
              </a:ext>
            </a:extLst>
          </p:cNvPr>
          <p:cNvCxnSpPr>
            <a:cxnSpLocks/>
          </p:cNvCxnSpPr>
          <p:nvPr/>
        </p:nvCxnSpPr>
        <p:spPr>
          <a:xfrm flipH="1" flipV="1">
            <a:off x="3775400" y="4950339"/>
            <a:ext cx="1598819" cy="56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8B67FA0-1364-B340-BED8-063755A358DE}"/>
              </a:ext>
            </a:extLst>
          </p:cNvPr>
          <p:cNvCxnSpPr>
            <a:cxnSpLocks/>
          </p:cNvCxnSpPr>
          <p:nvPr/>
        </p:nvCxnSpPr>
        <p:spPr>
          <a:xfrm flipV="1">
            <a:off x="2480362" y="5335838"/>
            <a:ext cx="2168330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2E264B44-22DF-9C4F-9C50-D8ED47FAE61A}"/>
              </a:ext>
            </a:extLst>
          </p:cNvPr>
          <p:cNvSpPr txBox="1"/>
          <p:nvPr/>
        </p:nvSpPr>
        <p:spPr>
          <a:xfrm>
            <a:off x="191027" y="1228725"/>
            <a:ext cx="2892010" cy="646331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Red Box: Post-processors </a:t>
            </a:r>
          </a:p>
          <a:p>
            <a:r>
              <a:rPr lang="en-US" dirty="0"/>
              <a:t>       (standalone executables)</a:t>
            </a:r>
          </a:p>
        </p:txBody>
      </p:sp>
    </p:spTree>
    <p:extLst>
      <p:ext uri="{BB962C8B-B14F-4D97-AF65-F5344CB8AC3E}">
        <p14:creationId xmlns:p14="http://schemas.microsoft.com/office/powerpoint/2010/main" val="3093608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68357" y="763036"/>
                <a:ext cx="5591332" cy="5836732"/>
              </a:xfr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>
                  <a:spcAft>
                    <a:spcPts val="1200"/>
                  </a:spcAft>
                  <a:buNone/>
                </a:pPr>
                <a:r>
                  <a:rPr lang="en-US" b="1" dirty="0"/>
                  <a:t>Stepwise Solution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/>
                  <a:t>Nonlinear Component in the time domain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</a:rPr>
                        <m:t>Λ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  <m:r>
                        <a:rPr lang="en-US" sz="1800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  <a:p>
                <a:pPr lvl="1">
                  <a:spcAft>
                    <a:spcPts val="1200"/>
                  </a:spcAft>
                </a:pPr>
                <a:r>
                  <a:rPr lang="en-US" dirty="0"/>
                  <a:t>Age Parameter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sub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acc>
                            <m:accPr>
                              <m:chr m:val="̃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dirty="0"/>
                  <a:t>Absorption Component in the frequency domain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</a:rPr>
                  <a:t>Integrated Absorption Coefficient</a:t>
                </a:r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nary>
                    </m:oMath>
                  </m:oMathPara>
                </a14:m>
                <a:endParaRPr lang="en-US" sz="1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</a:rPr>
                  <a:t>How to choose the step size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1800" dirty="0">
                  <a:solidFill>
                    <a:srgbClr val="1F19FD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rgbClr val="421C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8357" y="763036"/>
                <a:ext cx="5591332" cy="5836732"/>
              </a:xfrm>
              <a:blipFill>
                <a:blip r:embed="rId3"/>
                <a:stretch>
                  <a:fillRect l="-2036" t="-2603" b="-1431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8357" y="1"/>
            <a:ext cx="11085443" cy="68580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421CC0"/>
                </a:solidFill>
                <a:latin typeface="+mn-lt"/>
              </a:rPr>
              <a:t>Absorption-Based Step Size: Efficient Computational Approach (1)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E5FA0-6EBF-9443-8B59-FF761C6BC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1">
                <a:extLst>
                  <a:ext uri="{FF2B5EF4-FFF2-40B4-BE49-F238E27FC236}">
                    <a16:creationId xmlns:a16="http://schemas.microsoft.com/office/drawing/2014/main" id="{8795B48F-6432-E74A-8846-B470574731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06124" y="765313"/>
                <a:ext cx="5591332" cy="5836732"/>
              </a:xfrm>
              <a:prstGeom prst="rect">
                <a:avLst/>
              </a:prstGeom>
              <a:solidFill>
                <a:srgbClr val="2BFDFF"/>
              </a:solidFill>
              <a:ln>
                <a:solidFill>
                  <a:schemeClr val="tx1"/>
                </a:solidFill>
              </a:ln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Aft>
                    <a:spcPts val="1200"/>
                  </a:spcAft>
                  <a:buFont typeface="Arial" panose="020B0604020202020204" pitchFamily="34" charset="0"/>
                  <a:buNone/>
                </a:pPr>
                <a:r>
                  <a:rPr lang="en-US" b="1" dirty="0"/>
                  <a:t>Step Size Determination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/>
                  <a:t>Usual Approach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</a:rPr>
                        <m:t> ~</m:t>
                      </m:r>
                      <m:f>
                        <m:f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80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180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num>
                        <m:den>
                          <m:r>
                            <a:rPr lang="en-US" sz="180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180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dirty="0"/>
              </a:p>
              <a:p>
                <a:pPr lvl="1">
                  <a:spcAft>
                    <a:spcPts val="1200"/>
                  </a:spcAft>
                </a:pPr>
                <a:r>
                  <a:rPr lang="en-US" dirty="0"/>
                  <a:t>Large slope indicates small step size. For strong shocks, step size is very small</a:t>
                </a: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dirty="0"/>
                  <a:t>New Approach</a:t>
                </a:r>
              </a:p>
              <a:p>
                <a:pPr lvl="1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US" dirty="0"/>
                  <a:t>Step size is chosen such that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nary>
                    </m:oMath>
                  </m:oMathPara>
                </a14:m>
                <a:endParaRPr lang="en-US" sz="1800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ambria Math" panose="02040503050406030204" pitchFamily="18" charset="0"/>
                  </a:rPr>
                  <a:t>	</a:t>
                </a:r>
                <a:r>
                  <a:rPr lang="en-US" sz="2400" dirty="0">
                    <a:latin typeface="Cambria Math" panose="02040503050406030204" pitchFamily="18" charset="0"/>
                  </a:rPr>
                  <a:t>is sufficiently large but not too large 	to affect the accuracy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2400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</a:rPr>
                  <a:t>A rigorous criterion will be presented in the future</a:t>
                </a:r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1800" dirty="0">
                  <a:solidFill>
                    <a:srgbClr val="1F19FD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>
                  <a:solidFill>
                    <a:srgbClr val="421CC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1">
                <a:extLst>
                  <a:ext uri="{FF2B5EF4-FFF2-40B4-BE49-F238E27FC236}">
                    <a16:creationId xmlns:a16="http://schemas.microsoft.com/office/drawing/2014/main" id="{8795B48F-6432-E74A-8846-B470574731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124" y="765313"/>
                <a:ext cx="5591332" cy="5836732"/>
              </a:xfrm>
              <a:prstGeom prst="rect">
                <a:avLst/>
              </a:prstGeom>
              <a:blipFill>
                <a:blip r:embed="rId4"/>
                <a:stretch>
                  <a:fillRect l="-1810" t="-2169" b="-86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3398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BCB19FA-6B39-E642-B7C5-56D0AE7C30FA}"/>
              </a:ext>
            </a:extLst>
          </p:cNvPr>
          <p:cNvSpPr txBox="1"/>
          <p:nvPr/>
        </p:nvSpPr>
        <p:spPr>
          <a:xfrm>
            <a:off x="203650" y="104807"/>
            <a:ext cx="805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Initial Waveforms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5C9117-131F-5E4D-A7FB-383329820983}"/>
              </a:ext>
            </a:extLst>
          </p:cNvPr>
          <p:cNvSpPr txBox="1"/>
          <p:nvPr/>
        </p:nvSpPr>
        <p:spPr>
          <a:xfrm>
            <a:off x="1400647" y="816366"/>
            <a:ext cx="72881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Two types of initial waveforms: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N-wave (PCBoom near-field approximant, Carlson F-function)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CFD near-field solution (provided by Boeing)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BF64B7-319A-5C4C-B6B0-1892DC753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519" y="2179798"/>
            <a:ext cx="7100047" cy="42694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3C7D64-F094-A643-ADBF-26F27EB9212A}"/>
              </a:ext>
            </a:extLst>
          </p:cNvPr>
          <p:cNvSpPr txBox="1"/>
          <p:nvPr/>
        </p:nvSpPr>
        <p:spPr>
          <a:xfrm>
            <a:off x="8422043" y="4723263"/>
            <a:ext cx="1950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Initial Waveforms </a:t>
            </a:r>
          </a:p>
          <a:p>
            <a:r>
              <a:rPr lang="en-US" dirty="0"/>
              <a:t>for Flight 1 - pass 1</a:t>
            </a:r>
          </a:p>
          <a:p>
            <a:r>
              <a:rPr lang="en-US" dirty="0"/>
              <a:t>event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A8AA2-ACA7-A84D-9969-D129F5B0A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990ED-84EB-2F41-BD9C-FC735F47022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4958</TotalTime>
  <Words>1785</Words>
  <Application>Microsoft Macintosh PowerPoint</Application>
  <PresentationFormat>Widescreen</PresentationFormat>
  <Paragraphs>388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Burgers Equation: Dynamic Ray Tracing</vt:lpstr>
      <vt:lpstr>Comparison of Models With SonicBAT Data</vt:lpstr>
      <vt:lpstr>Unweighted Sound Exposure Level (SEL) Comparison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Absorption-Based Step Size: Efficient Computational Approach (1)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Lonzaga, Joel B. (LARC-D321)</dc:creator>
  <cp:lastModifiedBy>Cabell, Randolph H. (LARC-D321)</cp:lastModifiedBy>
  <cp:revision>687</cp:revision>
  <cp:lastPrinted>2020-10-22T11:45:45Z</cp:lastPrinted>
  <dcterms:created xsi:type="dcterms:W3CDTF">2019-12-19T18:36:40Z</dcterms:created>
  <dcterms:modified xsi:type="dcterms:W3CDTF">2020-10-23T17:33:12Z</dcterms:modified>
</cp:coreProperties>
</file>