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12"/>
  </p:notesMasterIdLst>
  <p:sldIdLst>
    <p:sldId id="256" r:id="rId6"/>
    <p:sldId id="277" r:id="rId7"/>
    <p:sldId id="259" r:id="rId8"/>
    <p:sldId id="260" r:id="rId9"/>
    <p:sldId id="257" r:id="rId10"/>
    <p:sldId id="27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52" userDrawn="1">
          <p15:clr>
            <a:srgbClr val="A4A3A4"/>
          </p15:clr>
        </p15:guide>
        <p15:guide id="2" pos="39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F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6C6DD-9E24-4CBA-B8B4-A1752AA0C9A6}" v="32" dt="2020-06-01T20:08:50.192"/>
    <p1510:client id="{EC9393D1-65BD-D742-864A-2972C39D02AF}" v="500" dt="2020-06-01T21:25:06.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57"/>
    <p:restoredTop sz="91344"/>
  </p:normalViewPr>
  <p:slideViewPr>
    <p:cSldViewPr snapToGrid="0">
      <p:cViewPr varScale="1">
        <p:scale>
          <a:sx n="84" d="100"/>
          <a:sy n="84" d="100"/>
        </p:scale>
        <p:origin x="440" y="184"/>
      </p:cViewPr>
      <p:guideLst>
        <p:guide orient="horz" pos="2952"/>
        <p:guide pos="39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ner, James E. (LARC-D309)" userId="b0f5035a-483f-41c3-a8ff-0f3c601f4208" providerId="ADAL" clId="{EC9393D1-65BD-D742-864A-2972C39D02AF}"/>
    <pc:docChg chg="undo custSel addSld modSld">
      <pc:chgData name="Warner, James E. (LARC-D309)" userId="b0f5035a-483f-41c3-a8ff-0f3c601f4208" providerId="ADAL" clId="{EC9393D1-65BD-D742-864A-2972C39D02AF}" dt="2020-06-01T21:25:06.477" v="1688" actId="1076"/>
      <pc:docMkLst>
        <pc:docMk/>
      </pc:docMkLst>
      <pc:sldChg chg="modSp">
        <pc:chgData name="Warner, James E. (LARC-D309)" userId="b0f5035a-483f-41c3-a8ff-0f3c601f4208" providerId="ADAL" clId="{EC9393D1-65BD-D742-864A-2972C39D02AF}" dt="2020-06-01T21:18:33.287" v="1284" actId="1037"/>
        <pc:sldMkLst>
          <pc:docMk/>
          <pc:sldMk cId="1659162601" sldId="273"/>
        </pc:sldMkLst>
        <pc:spChg chg="mod">
          <ac:chgData name="Warner, James E. (LARC-D309)" userId="b0f5035a-483f-41c3-a8ff-0f3c601f4208" providerId="ADAL" clId="{EC9393D1-65BD-D742-864A-2972C39D02AF}" dt="2020-06-01T21:18:27.638" v="1270" actId="1076"/>
          <ac:spMkLst>
            <pc:docMk/>
            <pc:sldMk cId="1659162601" sldId="273"/>
            <ac:spMk id="3" creationId="{AEC8DE33-F054-F94F-8E1E-2DCCF13B47C9}"/>
          </ac:spMkLst>
        </pc:spChg>
        <pc:grpChg chg="mod">
          <ac:chgData name="Warner, James E. (LARC-D309)" userId="b0f5035a-483f-41c3-a8ff-0f3c601f4208" providerId="ADAL" clId="{EC9393D1-65BD-D742-864A-2972C39D02AF}" dt="2020-06-01T21:18:33.287" v="1284" actId="1037"/>
          <ac:grpSpMkLst>
            <pc:docMk/>
            <pc:sldMk cId="1659162601" sldId="273"/>
            <ac:grpSpMk id="6" creationId="{8C727988-23F1-3241-98CF-77A1B38D9338}"/>
          </ac:grpSpMkLst>
        </pc:grpChg>
      </pc:sldChg>
      <pc:sldChg chg="modSp">
        <pc:chgData name="Warner, James E. (LARC-D309)" userId="b0f5035a-483f-41c3-a8ff-0f3c601f4208" providerId="ADAL" clId="{EC9393D1-65BD-D742-864A-2972C39D02AF}" dt="2020-06-01T21:17:07.066" v="1194" actId="27636"/>
        <pc:sldMkLst>
          <pc:docMk/>
          <pc:sldMk cId="4007107811" sldId="275"/>
        </pc:sldMkLst>
        <pc:spChg chg="mod">
          <ac:chgData name="Warner, James E. (LARC-D309)" userId="b0f5035a-483f-41c3-a8ff-0f3c601f4208" providerId="ADAL" clId="{EC9393D1-65BD-D742-864A-2972C39D02AF}" dt="2020-06-01T21:17:07.066" v="1194" actId="27636"/>
          <ac:spMkLst>
            <pc:docMk/>
            <pc:sldMk cId="4007107811" sldId="275"/>
            <ac:spMk id="3" creationId="{241BF6C9-7F96-B445-A0AE-2A48B324ABF5}"/>
          </ac:spMkLst>
        </pc:spChg>
      </pc:sldChg>
      <pc:sldChg chg="modSp add">
        <pc:chgData name="Warner, James E. (LARC-D309)" userId="b0f5035a-483f-41c3-a8ff-0f3c601f4208" providerId="ADAL" clId="{EC9393D1-65BD-D742-864A-2972C39D02AF}" dt="2020-06-01T21:07:57.557" v="240" actId="20577"/>
        <pc:sldMkLst>
          <pc:docMk/>
          <pc:sldMk cId="1804289601" sldId="277"/>
        </pc:sldMkLst>
        <pc:spChg chg="mod">
          <ac:chgData name="Warner, James E. (LARC-D309)" userId="b0f5035a-483f-41c3-a8ff-0f3c601f4208" providerId="ADAL" clId="{EC9393D1-65BD-D742-864A-2972C39D02AF}" dt="2020-06-01T20:31:45.447" v="67" actId="20577"/>
          <ac:spMkLst>
            <pc:docMk/>
            <pc:sldMk cId="1804289601" sldId="277"/>
            <ac:spMk id="2" creationId="{8CFAC91C-F56F-A44D-8FBD-9C5B30179EF4}"/>
          </ac:spMkLst>
        </pc:spChg>
        <pc:spChg chg="mod">
          <ac:chgData name="Warner, James E. (LARC-D309)" userId="b0f5035a-483f-41c3-a8ff-0f3c601f4208" providerId="ADAL" clId="{EC9393D1-65BD-D742-864A-2972C39D02AF}" dt="2020-06-01T21:07:57.557" v="240" actId="20577"/>
          <ac:spMkLst>
            <pc:docMk/>
            <pc:sldMk cId="1804289601" sldId="277"/>
            <ac:spMk id="3" creationId="{EB412B78-0273-6845-8D94-2F158F0D0341}"/>
          </ac:spMkLst>
        </pc:spChg>
      </pc:sldChg>
      <pc:sldChg chg="modSp add">
        <pc:chgData name="Warner, James E. (LARC-D309)" userId="b0f5035a-483f-41c3-a8ff-0f3c601f4208" providerId="ADAL" clId="{EC9393D1-65BD-D742-864A-2972C39D02AF}" dt="2020-06-01T21:25:06.477" v="1688" actId="1076"/>
        <pc:sldMkLst>
          <pc:docMk/>
          <pc:sldMk cId="168330714" sldId="278"/>
        </pc:sldMkLst>
        <pc:spChg chg="mod">
          <ac:chgData name="Warner, James E. (LARC-D309)" userId="b0f5035a-483f-41c3-a8ff-0f3c601f4208" providerId="ADAL" clId="{EC9393D1-65BD-D742-864A-2972C39D02AF}" dt="2020-06-01T20:31:40.027" v="61" actId="20577"/>
          <ac:spMkLst>
            <pc:docMk/>
            <pc:sldMk cId="168330714" sldId="278"/>
            <ac:spMk id="2" creationId="{42510FAC-0789-2F45-81F2-EF809A2CAD1C}"/>
          </ac:spMkLst>
        </pc:spChg>
        <pc:spChg chg="mod">
          <ac:chgData name="Warner, James E. (LARC-D309)" userId="b0f5035a-483f-41c3-a8ff-0f3c601f4208" providerId="ADAL" clId="{EC9393D1-65BD-D742-864A-2972C39D02AF}" dt="2020-06-01T21:25:06.477" v="1688" actId="1076"/>
          <ac:spMkLst>
            <pc:docMk/>
            <pc:sldMk cId="168330714" sldId="278"/>
            <ac:spMk id="3" creationId="{DCD45420-88F7-D541-A4AD-37E02C5842CC}"/>
          </ac:spMkLst>
        </pc:spChg>
      </pc:sldChg>
    </pc:docChg>
  </pc:docChgLst>
  <pc:docChgLst>
    <pc:chgData name="Leser, Patrick E. (LARC-D309)" userId="S::pleser@ndc.nasa.gov::cc162b1c-6ae0-4345-9dcc-c7fc0cc6a770" providerId="AD" clId="Web-{3AC6C6DD-9E24-4CBA-B8B4-A1752AA0C9A6}"/>
    <pc:docChg chg="modSld">
      <pc:chgData name="Leser, Patrick E. (LARC-D309)" userId="S::pleser@ndc.nasa.gov::cc162b1c-6ae0-4345-9dcc-c7fc0cc6a770" providerId="AD" clId="Web-{3AC6C6DD-9E24-4CBA-B8B4-A1752AA0C9A6}" dt="2020-06-01T20:08:50.192" v="31" actId="20577"/>
      <pc:docMkLst>
        <pc:docMk/>
      </pc:docMkLst>
      <pc:sldChg chg="modSp">
        <pc:chgData name="Leser, Patrick E. (LARC-D309)" userId="S::pleser@ndc.nasa.gov::cc162b1c-6ae0-4345-9dcc-c7fc0cc6a770" providerId="AD" clId="Web-{3AC6C6DD-9E24-4CBA-B8B4-A1752AA0C9A6}" dt="2020-06-01T20:08:50.192" v="30" actId="20577"/>
        <pc:sldMkLst>
          <pc:docMk/>
          <pc:sldMk cId="4007107811" sldId="275"/>
        </pc:sldMkLst>
        <pc:spChg chg="mod">
          <ac:chgData name="Leser, Patrick E. (LARC-D309)" userId="S::pleser@ndc.nasa.gov::cc162b1c-6ae0-4345-9dcc-c7fc0cc6a770" providerId="AD" clId="Web-{3AC6C6DD-9E24-4CBA-B8B4-A1752AA0C9A6}" dt="2020-06-01T20:08:50.192" v="30" actId="20577"/>
          <ac:spMkLst>
            <pc:docMk/>
            <pc:sldMk cId="4007107811" sldId="275"/>
            <ac:spMk id="3" creationId="{241BF6C9-7F96-B445-A0AE-2A48B324AB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asa.gov/langley/busines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hlinkClick r:id="rId3"/>
              </a:rPr>
              <a:t>Langley Research Center</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Hampton, Virginia</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On-Demand Mobility Technologies</a:t>
            </a:r>
          </a:p>
          <a:p>
            <a:r>
              <a:rPr lang="en-US" sz="1200" b="0" i="0" kern="1200" dirty="0">
                <a:solidFill>
                  <a:schemeClr val="tx1"/>
                </a:solidFill>
                <a:effectLst/>
                <a:latin typeface="+mn-lt"/>
                <a:ea typeface="+mn-ea"/>
                <a:cs typeface="+mn-cs"/>
              </a:rPr>
              <a:t>Commercial Air Transport Technologies</a:t>
            </a:r>
          </a:p>
          <a:p>
            <a:r>
              <a:rPr lang="en-US" sz="1200" b="0" i="0" kern="1200" dirty="0">
                <a:solidFill>
                  <a:schemeClr val="tx1"/>
                </a:solidFill>
                <a:effectLst/>
                <a:latin typeface="+mn-lt"/>
                <a:ea typeface="+mn-ea"/>
                <a:cs typeface="+mn-cs"/>
              </a:rPr>
              <a:t>Earth’s Atmospheric Composition</a:t>
            </a:r>
          </a:p>
          <a:p>
            <a:r>
              <a:rPr lang="en-US" sz="1200" b="0" i="0" kern="1200" dirty="0">
                <a:solidFill>
                  <a:schemeClr val="tx1"/>
                </a:solidFill>
                <a:effectLst/>
                <a:latin typeface="+mn-lt"/>
                <a:ea typeface="+mn-ea"/>
                <a:cs typeface="+mn-cs"/>
              </a:rPr>
              <a:t>Lidar Remote Sensing Techniques</a:t>
            </a:r>
          </a:p>
          <a:p>
            <a:r>
              <a:rPr lang="en-US" sz="1200" b="0" i="0" kern="1200" dirty="0">
                <a:solidFill>
                  <a:schemeClr val="tx1"/>
                </a:solidFill>
                <a:effectLst/>
                <a:latin typeface="+mn-lt"/>
                <a:ea typeface="+mn-ea"/>
                <a:cs typeface="+mn-cs"/>
              </a:rPr>
              <a:t>Entry, Descent &amp; Landing Systems</a:t>
            </a:r>
          </a:p>
          <a:p>
            <a:r>
              <a:rPr lang="en-US" sz="1200" b="0" i="0" kern="1200" dirty="0">
                <a:solidFill>
                  <a:schemeClr val="tx1"/>
                </a:solidFill>
                <a:effectLst/>
                <a:latin typeface="+mn-lt"/>
                <a:ea typeface="+mn-ea"/>
                <a:cs typeface="+mn-cs"/>
              </a:rPr>
              <a:t>Advanced Space Structures</a:t>
            </a:r>
          </a:p>
          <a:p>
            <a:r>
              <a:rPr lang="en-US" sz="1200" b="0" i="0" kern="1200" dirty="0">
                <a:solidFill>
                  <a:schemeClr val="tx1"/>
                </a:solidFill>
                <a:effectLst/>
                <a:latin typeface="+mn-lt"/>
                <a:ea typeface="+mn-ea"/>
                <a:cs typeface="+mn-cs"/>
              </a:rPr>
              <a:t>Autonomous In-Space Assembly &amp; Manufacturing</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N</a:t>
            </a:r>
            <a:r>
              <a:rPr lang="en-US" sz="1200" b="0" i="0" kern="1200" dirty="0">
                <a:solidFill>
                  <a:schemeClr val="tx1"/>
                </a:solidFill>
                <a:effectLst/>
                <a:latin typeface="+mn-lt"/>
                <a:ea typeface="+mn-ea"/>
                <a:cs typeface="+mn-cs"/>
              </a:rPr>
              <a:t>ASA Langley Research Center develops, demonstrates and delivers innovative concepts, solutions and technologies to enable and inspire current and future missions while also addressing national priorities in aeronautic applications, space exploration and Earth sciences.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https://</a:t>
            </a:r>
            <a:r>
              <a:rPr lang="en-US" sz="1200" b="0" i="0" kern="1200" dirty="0" err="1">
                <a:solidFill>
                  <a:schemeClr val="tx1"/>
                </a:solidFill>
                <a:effectLst/>
                <a:latin typeface="+mn-lt"/>
                <a:ea typeface="+mn-ea"/>
                <a:cs typeface="+mn-cs"/>
              </a:rPr>
              <a:t>strategy.larc.nasa.gov</a:t>
            </a:r>
            <a:r>
              <a:rPr lang="en-US" sz="1200" b="0" i="0" kern="1200" dirty="0">
                <a:solidFill>
                  <a:schemeClr val="tx1"/>
                </a:solidFill>
                <a:effectLst/>
                <a:latin typeface="+mn-lt"/>
                <a:ea typeface="+mn-ea"/>
                <a:cs typeface="+mn-cs"/>
              </a:rPr>
              <a:t>/center-overview/</a:t>
            </a:r>
          </a:p>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2</a:t>
            </a:fld>
            <a:endParaRPr lang="en-US"/>
          </a:p>
        </p:txBody>
      </p:sp>
    </p:spTree>
    <p:extLst>
      <p:ext uri="{BB962C8B-B14F-4D97-AF65-F5344CB8AC3E}">
        <p14:creationId xmlns:p14="http://schemas.microsoft.com/office/powerpoint/2010/main" val="1472953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3E9E18-F207-E64A-9E5E-A745EA363019}" type="slidenum">
              <a:rPr lang="en-US" smtClean="0"/>
              <a:t>3</a:t>
            </a:fld>
            <a:endParaRPr lang="en-US"/>
          </a:p>
        </p:txBody>
      </p:sp>
    </p:spTree>
    <p:extLst>
      <p:ext uri="{BB962C8B-B14F-4D97-AF65-F5344CB8AC3E}">
        <p14:creationId xmlns:p14="http://schemas.microsoft.com/office/powerpoint/2010/main" val="1089164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6D93D73B-D769-7646-ABE8-587E7F53D6B0}" type="datetime1">
              <a:rPr lang="en-US" smtClean="0"/>
              <a:t>10/20/20</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838200" y="-19301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838200" y="158812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p:txBody>
          <a:bodyPr/>
          <a:lstStyle/>
          <a:p>
            <a:fld id="{81C82D5A-F390-A744-8CFB-6C93822223FB}" type="datetime1">
              <a:rPr lang="en-US" smtClean="0"/>
              <a:t>10/20/20</a:t>
            </a:fld>
            <a:endParaRPr lang="en-US"/>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pic>
        <p:nvPicPr>
          <p:cNvPr id="10" name="Picture 24" descr="MEATBALL">
            <a:extLst>
              <a:ext uri="{FF2B5EF4-FFF2-40B4-BE49-F238E27FC236}">
                <a16:creationId xmlns:a16="http://schemas.microsoft.com/office/drawing/2014/main" id="{1F4C0129-4A77-4E44-A094-21EC6FFB9061}"/>
              </a:ext>
            </a:extLst>
          </p:cNvPr>
          <p:cNvPicPr>
            <a:picLocks noChangeAspect="1" noChangeArrowheads="1"/>
          </p:cNvPicPr>
          <p:nvPr userDrawn="1"/>
        </p:nvPicPr>
        <p:blipFill>
          <a:blip r:embed="rId2" cstate="print">
            <a:clrChange>
              <a:clrFrom>
                <a:srgbClr val="FFFFFF"/>
              </a:clrFrom>
              <a:clrTo>
                <a:srgbClr val="FFFFFF">
                  <a:alpha val="0"/>
                </a:srgbClr>
              </a:clrTo>
            </a:clrChange>
          </a:blip>
          <a:srcRect l="1376"/>
          <a:stretch>
            <a:fillRect/>
          </a:stretch>
        </p:blipFill>
        <p:spPr bwMode="auto">
          <a:xfrm>
            <a:off x="11341274" y="73764"/>
            <a:ext cx="758596" cy="662551"/>
          </a:xfrm>
          <a:prstGeom prst="rect">
            <a:avLst/>
          </a:prstGeom>
          <a:noFill/>
          <a:ln w="9525">
            <a:noFill/>
            <a:miter lim="800000"/>
            <a:headEnd/>
            <a:tailEnd/>
          </a:ln>
        </p:spPr>
      </p:pic>
    </p:spTree>
    <p:extLst>
      <p:ext uri="{BB962C8B-B14F-4D97-AF65-F5344CB8AC3E}">
        <p14:creationId xmlns:p14="http://schemas.microsoft.com/office/powerpoint/2010/main" val="1559762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3988587C-6787-244B-B1CD-B85E6F64E9C8}" type="datetime1">
              <a:rPr lang="en-US" smtClean="0"/>
              <a:t>10/20/20</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14D4468E-2C6E-AA49-A56F-C16893ECAB82}" type="datetime1">
              <a:rPr lang="en-US" smtClean="0"/>
              <a:t>10/20/20</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1DDCE1B2-06F2-1649-BE0D-E17623BB4166}" type="datetime1">
              <a:rPr lang="en-US" smtClean="0"/>
              <a:t>10/20/20</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F6659B75-7790-1F4D-A784-0658E69562D1}" type="datetime1">
              <a:rPr lang="en-US" smtClean="0"/>
              <a:t>10/20/20</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81914884-0F67-5C45-BBE6-6FCE872D8AC0}" type="datetime1">
              <a:rPr lang="en-US" smtClean="0"/>
              <a:t>10/20/20</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98776E73-FCD5-564C-ADC0-06D105A105D2}" type="datetime1">
              <a:rPr lang="en-US" smtClean="0"/>
              <a:t>10/20/20</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0CA60787-0CD4-A54C-B528-2C782FF090A3}" type="datetime1">
              <a:rPr lang="en-US" smtClean="0"/>
              <a:t>10/20/20</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F664F5BF-E830-CF4D-8BCD-31A3F90DB3E1}" type="datetime1">
              <a:rPr lang="en-US" smtClean="0"/>
              <a:t>10/20/20</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04603BDD-E009-2547-BB9C-A6EEA209D0F9}" type="datetime1">
              <a:rPr lang="en-US" smtClean="0"/>
              <a:t>10/20/20</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ADB2B024-A8F4-C840-8C17-E542A03A50C8}" type="datetime1">
              <a:rPr lang="en-US" smtClean="0"/>
              <a:t>10/20/20</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2BAA96F9-DEDF-B449-BC78-F9C424516962}" type="datetime1">
              <a:rPr lang="en-US" smtClean="0"/>
              <a:t>10/20/20</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59F179A4-F183-D046-8E2A-B74A20899CD2}" type="datetime1">
              <a:rPr lang="en-US" smtClean="0"/>
              <a:t>10/20/20</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66054079-C64B-E147-8A4F-56A64D4629B6}" type="datetime1">
              <a:rPr lang="en-US" smtClean="0"/>
              <a:t>10/20/20</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5099DA3B-E927-5A49-9156-ACCC2BE5C4F6}" type="datetime1">
              <a:rPr lang="en-US" smtClean="0"/>
              <a:t>10/20/20</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836134DE-D150-6C48-A786-7DA298D8A429}" type="datetime1">
              <a:rPr lang="en-US" smtClean="0"/>
              <a:t>10/20/20</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731C521B-875D-DC41-BCD6-67F593C3B859}" type="datetime1">
              <a:rPr lang="en-US" smtClean="0"/>
              <a:t>10/20/20</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77DA2AFA-0E40-E941-B7C3-34BE55857E75}" type="datetime1">
              <a:rPr lang="en-US" smtClean="0"/>
              <a:t>10/20/20</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BB888189-8ED0-C943-AD9B-5BA4C00D33B4}" type="datetime1">
              <a:rPr lang="en-US" smtClean="0"/>
              <a:t>10/20/20</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1F4A2F5D-1372-4F44-9BBA-4A57657C87AE}" type="datetime1">
              <a:rPr lang="en-US" smtClean="0"/>
              <a:t>10/20/20</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14F06BB9-79DD-604F-939B-B5B92CEAC199}" type="datetime1">
              <a:rPr lang="en-US" smtClean="0"/>
              <a:t>10/20/20</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838200" y="-22863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838200" y="146936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2B6F4-35EF-934C-9C57-C79B0387F4B3}" type="datetime1">
              <a:rPr lang="en-US" smtClean="0"/>
              <a:t>10/20/20</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851061"/>
            <a:ext cx="12194250" cy="0"/>
            <a:chOff x="-2252" y="806819"/>
            <a:chExt cx="9146252" cy="6724"/>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0" y="806819"/>
              <a:ext cx="9144000" cy="6724"/>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pic>
        <p:nvPicPr>
          <p:cNvPr id="10" name="Picture 24" descr="MEATBALL">
            <a:extLst>
              <a:ext uri="{FF2B5EF4-FFF2-40B4-BE49-F238E27FC236}">
                <a16:creationId xmlns:a16="http://schemas.microsoft.com/office/drawing/2014/main" id="{76F25A46-3FA4-B644-BECE-DD2979456336}"/>
              </a:ext>
            </a:extLst>
          </p:cNvPr>
          <p:cNvPicPr>
            <a:picLocks noChangeAspect="1" noChangeArrowheads="1"/>
          </p:cNvPicPr>
          <p:nvPr userDrawn="1"/>
        </p:nvPicPr>
        <p:blipFill>
          <a:blip r:embed="rId13" cstate="print">
            <a:clrChange>
              <a:clrFrom>
                <a:srgbClr val="FFFFFF"/>
              </a:clrFrom>
              <a:clrTo>
                <a:srgbClr val="FFFFFF">
                  <a:alpha val="0"/>
                </a:srgbClr>
              </a:clrTo>
            </a:clrChange>
          </a:blip>
          <a:srcRect l="1376"/>
          <a:stretch>
            <a:fillRect/>
          </a:stretch>
        </p:blipFill>
        <p:spPr bwMode="auto">
          <a:xfrm>
            <a:off x="11341274" y="73764"/>
            <a:ext cx="758596" cy="662551"/>
          </a:xfrm>
          <a:prstGeom prst="rect">
            <a:avLst/>
          </a:prstGeom>
          <a:noFill/>
          <a:ln w="9525">
            <a:noFill/>
            <a:miter lim="800000"/>
            <a:headEnd/>
            <a:tailEnd/>
          </a:ln>
        </p:spPr>
      </p:pic>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47E293-AF4F-4B48-B6C9-34C612B00AE2}" type="datetime1">
              <a:rPr lang="en-US" smtClean="0"/>
              <a:t>10/20/20</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tiff"/><Relationship Id="rId13" Type="http://schemas.openxmlformats.org/officeDocument/2006/relationships/image" Target="../media/image8.jpeg"/><Relationship Id="rId18" Type="http://schemas.openxmlformats.org/officeDocument/2006/relationships/image" Target="../media/image27.png"/><Relationship Id="rId3" Type="http://schemas.openxmlformats.org/officeDocument/2006/relationships/image" Target="../media/image13.png"/><Relationship Id="rId21" Type="http://schemas.openxmlformats.org/officeDocument/2006/relationships/image" Target="../media/image30.png"/><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image" Target="../media/image26.tiff"/><Relationship Id="rId2" Type="http://schemas.openxmlformats.org/officeDocument/2006/relationships/image" Target="../media/image12.png"/><Relationship Id="rId16" Type="http://schemas.openxmlformats.org/officeDocument/2006/relationships/image" Target="../media/image25.tiff"/><Relationship Id="rId20"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png"/><Relationship Id="rId15" Type="http://schemas.openxmlformats.org/officeDocument/2006/relationships/image" Target="../media/image24.tiff"/><Relationship Id="rId10" Type="http://schemas.openxmlformats.org/officeDocument/2006/relationships/image" Target="../media/image20.jpeg"/><Relationship Id="rId19" Type="http://schemas.openxmlformats.org/officeDocument/2006/relationships/image" Target="../media/image28.pn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3.png"/><Relationship Id="rId22"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hyperlink" Target="https://intern.nasa.gov/" TargetMode="External"/><Relationship Id="rId2" Type="http://schemas.openxmlformats.org/officeDocument/2006/relationships/hyperlink" Target="mailto:james.e.warner@nas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041F-9850-E24F-8D87-6868054CAE9B}"/>
              </a:ext>
            </a:extLst>
          </p:cNvPr>
          <p:cNvSpPr>
            <a:spLocks noGrp="1"/>
          </p:cNvSpPr>
          <p:nvPr>
            <p:ph type="ctrTitle"/>
          </p:nvPr>
        </p:nvSpPr>
        <p:spPr>
          <a:xfrm>
            <a:off x="1662547" y="1011523"/>
            <a:ext cx="9144000" cy="2387600"/>
          </a:xfrm>
        </p:spPr>
        <p:txBody>
          <a:bodyPr anchor="ctr">
            <a:normAutofit/>
          </a:bodyPr>
          <a:lstStyle/>
          <a:p>
            <a:r>
              <a:rPr lang="en-US" sz="4800" dirty="0"/>
              <a:t>Statistics &amp; Data Science at </a:t>
            </a:r>
            <a:br>
              <a:rPr lang="en-US" sz="4800" dirty="0"/>
            </a:br>
            <a:r>
              <a:rPr lang="en-US" sz="4800" dirty="0"/>
              <a:t>NASA Langley Research Center</a:t>
            </a:r>
          </a:p>
        </p:txBody>
      </p:sp>
      <p:sp>
        <p:nvSpPr>
          <p:cNvPr id="3" name="Subtitle 2">
            <a:extLst>
              <a:ext uri="{FF2B5EF4-FFF2-40B4-BE49-F238E27FC236}">
                <a16:creationId xmlns:a16="http://schemas.microsoft.com/office/drawing/2014/main" id="{0D05A3B1-3E71-0049-9A5C-69B3E64E7C26}"/>
              </a:ext>
            </a:extLst>
          </p:cNvPr>
          <p:cNvSpPr>
            <a:spLocks noGrp="1"/>
          </p:cNvSpPr>
          <p:nvPr>
            <p:ph type="subTitle" idx="1"/>
          </p:nvPr>
        </p:nvSpPr>
        <p:spPr>
          <a:xfrm>
            <a:off x="1676403" y="3233807"/>
            <a:ext cx="9144000" cy="1379760"/>
          </a:xfrm>
        </p:spPr>
        <p:txBody>
          <a:bodyPr/>
          <a:lstStyle/>
          <a:p>
            <a:r>
              <a:rPr lang="en-US" dirty="0"/>
              <a:t>2020 Corporate Partners Conference</a:t>
            </a:r>
          </a:p>
          <a:p>
            <a:r>
              <a:rPr lang="en-US" dirty="0"/>
              <a:t>Virginia Tech Department of Statistics</a:t>
            </a:r>
          </a:p>
          <a:p>
            <a:r>
              <a:rPr lang="en-US" dirty="0"/>
              <a:t>October 27-29, 2020</a:t>
            </a:r>
          </a:p>
        </p:txBody>
      </p:sp>
      <p:sp>
        <p:nvSpPr>
          <p:cNvPr id="4" name="Slide Number Placeholder 3">
            <a:extLst>
              <a:ext uri="{FF2B5EF4-FFF2-40B4-BE49-F238E27FC236}">
                <a16:creationId xmlns:a16="http://schemas.microsoft.com/office/drawing/2014/main" id="{832DC48D-9E48-804C-BF85-DC09F131513F}"/>
              </a:ext>
            </a:extLst>
          </p:cNvPr>
          <p:cNvSpPr>
            <a:spLocks noGrp="1"/>
          </p:cNvSpPr>
          <p:nvPr>
            <p:ph type="sldNum" sz="quarter" idx="12"/>
          </p:nvPr>
        </p:nvSpPr>
        <p:spPr/>
        <p:txBody>
          <a:bodyPr/>
          <a:lstStyle/>
          <a:p>
            <a:fld id="{1F57BF9A-7B35-9447-9112-EAE7E91B4E99}" type="slidenum">
              <a:rPr lang="en-US" smtClean="0"/>
              <a:t>1</a:t>
            </a:fld>
            <a:endParaRPr lang="en-US"/>
          </a:p>
        </p:txBody>
      </p:sp>
      <p:sp>
        <p:nvSpPr>
          <p:cNvPr id="5" name="Subtitle 2">
            <a:extLst>
              <a:ext uri="{FF2B5EF4-FFF2-40B4-BE49-F238E27FC236}">
                <a16:creationId xmlns:a16="http://schemas.microsoft.com/office/drawing/2014/main" id="{6AD7EF61-6860-BF49-9EBD-781006606D7D}"/>
              </a:ext>
            </a:extLst>
          </p:cNvPr>
          <p:cNvSpPr txBox="1">
            <a:spLocks/>
          </p:cNvSpPr>
          <p:nvPr/>
        </p:nvSpPr>
        <p:spPr>
          <a:xfrm>
            <a:off x="1676400" y="4982259"/>
            <a:ext cx="9144000" cy="12384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James Warner, Geoff </a:t>
            </a:r>
            <a:r>
              <a:rPr lang="en-US" sz="2000" dirty="0" err="1"/>
              <a:t>Bomarito</a:t>
            </a:r>
            <a:r>
              <a:rPr lang="en-US" sz="2000" dirty="0"/>
              <a:t>, Patrick </a:t>
            </a:r>
            <a:r>
              <a:rPr lang="en-US" sz="2000" dirty="0" err="1"/>
              <a:t>Leser</a:t>
            </a:r>
            <a:r>
              <a:rPr lang="en-US" sz="2000" dirty="0"/>
              <a:t>, William </a:t>
            </a:r>
            <a:r>
              <a:rPr lang="en-US" sz="2000" dirty="0" err="1"/>
              <a:t>Leser</a:t>
            </a:r>
            <a:endParaRPr lang="en-US" sz="2000" dirty="0"/>
          </a:p>
          <a:p>
            <a:r>
              <a:rPr lang="en-US" sz="2000" dirty="0"/>
              <a:t>Durability, Damage Tolerance, and Reliability Branch</a:t>
            </a:r>
          </a:p>
          <a:p>
            <a:r>
              <a:rPr lang="en-US" sz="2000" dirty="0"/>
              <a:t>NASA Langley Research Center, Hampton, VA</a:t>
            </a:r>
          </a:p>
        </p:txBody>
      </p:sp>
    </p:spTree>
    <p:extLst>
      <p:ext uri="{BB962C8B-B14F-4D97-AF65-F5344CB8AC3E}">
        <p14:creationId xmlns:p14="http://schemas.microsoft.com/office/powerpoint/2010/main" val="54244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C91C-F56F-A44D-8FBD-9C5B30179EF4}"/>
              </a:ext>
            </a:extLst>
          </p:cNvPr>
          <p:cNvSpPr>
            <a:spLocks noGrp="1"/>
          </p:cNvSpPr>
          <p:nvPr>
            <p:ph type="title"/>
          </p:nvPr>
        </p:nvSpPr>
        <p:spPr/>
        <p:txBody>
          <a:bodyPr/>
          <a:lstStyle/>
          <a:p>
            <a:pPr algn="ctr"/>
            <a:r>
              <a:rPr lang="en-US" dirty="0"/>
              <a:t>NASA Langley Research Center</a:t>
            </a:r>
          </a:p>
        </p:txBody>
      </p:sp>
      <p:sp>
        <p:nvSpPr>
          <p:cNvPr id="4" name="Slide Number Placeholder 3">
            <a:extLst>
              <a:ext uri="{FF2B5EF4-FFF2-40B4-BE49-F238E27FC236}">
                <a16:creationId xmlns:a16="http://schemas.microsoft.com/office/drawing/2014/main" id="{84B76C89-80F5-6A40-8E0C-A3450E1ADE7A}"/>
              </a:ext>
            </a:extLst>
          </p:cNvPr>
          <p:cNvSpPr>
            <a:spLocks noGrp="1"/>
          </p:cNvSpPr>
          <p:nvPr>
            <p:ph type="sldNum" sz="quarter" idx="12"/>
          </p:nvPr>
        </p:nvSpPr>
        <p:spPr/>
        <p:txBody>
          <a:bodyPr/>
          <a:lstStyle/>
          <a:p>
            <a:fld id="{1F57BF9A-7B35-9447-9112-EAE7E91B4E99}" type="slidenum">
              <a:rPr lang="en-US" smtClean="0"/>
              <a:t>2</a:t>
            </a:fld>
            <a:endParaRPr lang="en-US"/>
          </a:p>
        </p:txBody>
      </p:sp>
      <p:sp>
        <p:nvSpPr>
          <p:cNvPr id="9" name="TextBox 8">
            <a:extLst>
              <a:ext uri="{FF2B5EF4-FFF2-40B4-BE49-F238E27FC236}">
                <a16:creationId xmlns:a16="http://schemas.microsoft.com/office/drawing/2014/main" id="{FE9B5F06-745B-0646-804E-370BCF4EF11C}"/>
              </a:ext>
            </a:extLst>
          </p:cNvPr>
          <p:cNvSpPr txBox="1"/>
          <p:nvPr/>
        </p:nvSpPr>
        <p:spPr>
          <a:xfrm>
            <a:off x="7773339" y="7300427"/>
            <a:ext cx="3028137" cy="369332"/>
          </a:xfrm>
          <a:prstGeom prst="rect">
            <a:avLst/>
          </a:prstGeom>
          <a:noFill/>
        </p:spPr>
        <p:txBody>
          <a:bodyPr wrap="none" rtlCol="0">
            <a:spAutoFit/>
          </a:bodyPr>
          <a:lstStyle/>
          <a:p>
            <a:r>
              <a:rPr lang="en-US" dirty="0"/>
              <a:t>https://</a:t>
            </a:r>
            <a:r>
              <a:rPr lang="en-US" dirty="0" err="1"/>
              <a:t>www.nasa.gov</a:t>
            </a:r>
            <a:r>
              <a:rPr lang="en-US" dirty="0"/>
              <a:t>/</a:t>
            </a:r>
            <a:r>
              <a:rPr lang="en-US" dirty="0" err="1"/>
              <a:t>langley</a:t>
            </a:r>
            <a:endParaRPr lang="en-US" dirty="0"/>
          </a:p>
        </p:txBody>
      </p:sp>
      <p:grpSp>
        <p:nvGrpSpPr>
          <p:cNvPr id="13" name="Group 12">
            <a:extLst>
              <a:ext uri="{FF2B5EF4-FFF2-40B4-BE49-F238E27FC236}">
                <a16:creationId xmlns:a16="http://schemas.microsoft.com/office/drawing/2014/main" id="{69C0CE48-13F8-9D4A-BEA0-2E03814CA8B5}"/>
              </a:ext>
            </a:extLst>
          </p:cNvPr>
          <p:cNvGrpSpPr/>
          <p:nvPr/>
        </p:nvGrpSpPr>
        <p:grpSpPr>
          <a:xfrm>
            <a:off x="378030" y="1391041"/>
            <a:ext cx="5593279" cy="3240748"/>
            <a:chOff x="378030" y="1515736"/>
            <a:chExt cx="5593279" cy="3240748"/>
          </a:xfrm>
        </p:grpSpPr>
        <p:pic>
          <p:nvPicPr>
            <p:cNvPr id="1026" name="Picture 2">
              <a:extLst>
                <a:ext uri="{FF2B5EF4-FFF2-40B4-BE49-F238E27FC236}">
                  <a16:creationId xmlns:a16="http://schemas.microsoft.com/office/drawing/2014/main" id="{F15C5F78-F8BD-5048-B598-4EA4B7D6E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30" y="1515736"/>
              <a:ext cx="5593279" cy="3226892"/>
            </a:xfrm>
            <a:prstGeom prst="rect">
              <a:avLst/>
            </a:prstGeom>
            <a:noFill/>
            <a:ln w="25400">
              <a:solidFill>
                <a:srgbClr val="002060"/>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AF4E0C0-7425-3C4F-84C2-09CEC821445B}"/>
                </a:ext>
              </a:extLst>
            </p:cNvPr>
            <p:cNvSpPr txBox="1"/>
            <p:nvPr/>
          </p:nvSpPr>
          <p:spPr>
            <a:xfrm>
              <a:off x="1700548" y="4541040"/>
              <a:ext cx="2725426" cy="215444"/>
            </a:xfrm>
            <a:prstGeom prst="rect">
              <a:avLst/>
            </a:prstGeom>
            <a:noFill/>
          </p:spPr>
          <p:txBody>
            <a:bodyPr wrap="none" rtlCol="0">
              <a:spAutoFit/>
            </a:bodyPr>
            <a:lstStyle/>
            <a:p>
              <a:r>
                <a:rPr lang="en-US" sz="800" dirty="0"/>
                <a:t>https://</a:t>
              </a:r>
              <a:r>
                <a:rPr lang="en-US" sz="800" dirty="0" err="1"/>
                <a:t>www.nasa.gov</a:t>
              </a:r>
              <a:r>
                <a:rPr lang="en-US" sz="800" dirty="0"/>
                <a:t>/partnerships/center-</a:t>
              </a:r>
              <a:r>
                <a:rPr lang="en-US" sz="800" dirty="0" err="1"/>
                <a:t>capabilities.html</a:t>
              </a:r>
              <a:endParaRPr lang="en-US" sz="800" dirty="0"/>
            </a:p>
          </p:txBody>
        </p:sp>
      </p:grpSp>
      <p:sp>
        <p:nvSpPr>
          <p:cNvPr id="11" name="TextBox 10">
            <a:extLst>
              <a:ext uri="{FF2B5EF4-FFF2-40B4-BE49-F238E27FC236}">
                <a16:creationId xmlns:a16="http://schemas.microsoft.com/office/drawing/2014/main" id="{E9CC4B6B-6FCB-954B-B620-7CFFD2E14911}"/>
              </a:ext>
            </a:extLst>
          </p:cNvPr>
          <p:cNvSpPr txBox="1"/>
          <p:nvPr/>
        </p:nvSpPr>
        <p:spPr>
          <a:xfrm>
            <a:off x="1273999" y="1007853"/>
            <a:ext cx="3870611" cy="369332"/>
          </a:xfrm>
          <a:prstGeom prst="rect">
            <a:avLst/>
          </a:prstGeom>
          <a:noFill/>
        </p:spPr>
        <p:txBody>
          <a:bodyPr wrap="none" rtlCol="0">
            <a:spAutoFit/>
          </a:bodyPr>
          <a:lstStyle/>
          <a:p>
            <a:r>
              <a:rPr lang="en-US" dirty="0"/>
              <a:t>NASA Facilities &amp; Centers Across the US</a:t>
            </a:r>
          </a:p>
        </p:txBody>
      </p:sp>
      <p:sp>
        <p:nvSpPr>
          <p:cNvPr id="15" name="TextBox 14">
            <a:extLst>
              <a:ext uri="{FF2B5EF4-FFF2-40B4-BE49-F238E27FC236}">
                <a16:creationId xmlns:a16="http://schemas.microsoft.com/office/drawing/2014/main" id="{2FCB0697-94B1-A94A-85F3-D03028699609}"/>
              </a:ext>
            </a:extLst>
          </p:cNvPr>
          <p:cNvSpPr txBox="1"/>
          <p:nvPr/>
        </p:nvSpPr>
        <p:spPr>
          <a:xfrm>
            <a:off x="7483189" y="975200"/>
            <a:ext cx="3811300" cy="369332"/>
          </a:xfrm>
          <a:prstGeom prst="rect">
            <a:avLst/>
          </a:prstGeom>
          <a:noFill/>
        </p:spPr>
        <p:txBody>
          <a:bodyPr wrap="none" rtlCol="0">
            <a:spAutoFit/>
          </a:bodyPr>
          <a:lstStyle/>
          <a:p>
            <a:r>
              <a:rPr lang="en-US" dirty="0"/>
              <a:t>Langley Research Center, Hampton, VA</a:t>
            </a:r>
          </a:p>
        </p:txBody>
      </p:sp>
      <p:sp>
        <p:nvSpPr>
          <p:cNvPr id="16" name="AutoShape 6">
            <a:extLst>
              <a:ext uri="{FF2B5EF4-FFF2-40B4-BE49-F238E27FC236}">
                <a16:creationId xmlns:a16="http://schemas.microsoft.com/office/drawing/2014/main" id="{E6B8D631-1BAC-6049-9942-CAC149482F3C}"/>
              </a:ext>
            </a:extLst>
          </p:cNvPr>
          <p:cNvSpPr>
            <a:spLocks noChangeAspect="1" noChangeArrowheads="1"/>
          </p:cNvSpPr>
          <p:nvPr/>
        </p:nvSpPr>
        <p:spPr bwMode="auto">
          <a:xfrm>
            <a:off x="5943600" y="315190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a:extLst>
              <a:ext uri="{FF2B5EF4-FFF2-40B4-BE49-F238E27FC236}">
                <a16:creationId xmlns:a16="http://schemas.microsoft.com/office/drawing/2014/main" id="{8CFE8212-24EB-3A49-9181-EA6C95532138}"/>
              </a:ext>
            </a:extLst>
          </p:cNvPr>
          <p:cNvPicPr>
            <a:picLocks noChangeAspect="1"/>
          </p:cNvPicPr>
          <p:nvPr/>
        </p:nvPicPr>
        <p:blipFill rotWithShape="1">
          <a:blip r:embed="rId4"/>
          <a:srcRect l="17554" r="13874"/>
          <a:stretch/>
        </p:blipFill>
        <p:spPr>
          <a:xfrm>
            <a:off x="7075102" y="1373933"/>
            <a:ext cx="4424613" cy="3243999"/>
          </a:xfrm>
          <a:prstGeom prst="rect">
            <a:avLst/>
          </a:prstGeom>
          <a:ln w="22225">
            <a:solidFill>
              <a:schemeClr val="tx1"/>
            </a:solidFill>
          </a:ln>
        </p:spPr>
      </p:pic>
      <p:sp>
        <p:nvSpPr>
          <p:cNvPr id="20" name="TextBox 19">
            <a:extLst>
              <a:ext uri="{FF2B5EF4-FFF2-40B4-BE49-F238E27FC236}">
                <a16:creationId xmlns:a16="http://schemas.microsoft.com/office/drawing/2014/main" id="{F6E9F975-844E-224A-B510-5DEDA2780719}"/>
              </a:ext>
            </a:extLst>
          </p:cNvPr>
          <p:cNvSpPr txBox="1"/>
          <p:nvPr/>
        </p:nvSpPr>
        <p:spPr>
          <a:xfrm>
            <a:off x="576595" y="4789384"/>
            <a:ext cx="11213623" cy="1877437"/>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oldest of the NASA Centers (est. 1917!) specializing in a range of aeronautics &amp; space research:</a:t>
            </a:r>
          </a:p>
          <a:p>
            <a:pPr marL="628650" lvl="1" indent="-171450">
              <a:buFont typeface="Courier New" panose="02070309020205020404" pitchFamily="49" charset="0"/>
              <a:buChar char="o"/>
            </a:pPr>
            <a:r>
              <a:rPr lang="en-US" sz="1600" dirty="0"/>
              <a:t>On-Demand Mobility Technologies</a:t>
            </a:r>
          </a:p>
          <a:p>
            <a:pPr marL="628650" lvl="1" indent="-171450">
              <a:buFont typeface="Courier New" panose="02070309020205020404" pitchFamily="49" charset="0"/>
              <a:buChar char="o"/>
            </a:pPr>
            <a:r>
              <a:rPr lang="en-US" sz="1600" dirty="0"/>
              <a:t>Commercial Air Transport Technologies</a:t>
            </a:r>
          </a:p>
          <a:p>
            <a:pPr marL="628650" lvl="1" indent="-171450">
              <a:buFont typeface="Courier New" panose="02070309020205020404" pitchFamily="49" charset="0"/>
              <a:buChar char="o"/>
            </a:pPr>
            <a:r>
              <a:rPr lang="en-US" sz="1600" dirty="0"/>
              <a:t>Earth’s Atmospheric Composition</a:t>
            </a:r>
          </a:p>
          <a:p>
            <a:pPr marL="628650" lvl="1" indent="-171450">
              <a:buFont typeface="Courier New" panose="02070309020205020404" pitchFamily="49" charset="0"/>
              <a:buChar char="o"/>
            </a:pPr>
            <a:r>
              <a:rPr lang="en-US" sz="1600" dirty="0"/>
              <a:t>Entry, Descent &amp; Landing Systems</a:t>
            </a:r>
          </a:p>
          <a:p>
            <a:pPr marL="628650" lvl="1" indent="-171450">
              <a:buFont typeface="Courier New" panose="02070309020205020404" pitchFamily="49" charset="0"/>
              <a:buChar char="o"/>
            </a:pPr>
            <a:r>
              <a:rPr lang="en-US" sz="1600" dirty="0"/>
              <a:t>Advanced Space Structures</a:t>
            </a:r>
          </a:p>
          <a:p>
            <a:pPr marL="628650" lvl="1" indent="-171450">
              <a:buFont typeface="Courier New" panose="02070309020205020404" pitchFamily="49" charset="0"/>
              <a:buChar char="o"/>
            </a:pPr>
            <a:r>
              <a:rPr lang="en-US" sz="1600" dirty="0"/>
              <a:t>Autonomous In-Space Assembly &amp; Manufacturing</a:t>
            </a:r>
          </a:p>
        </p:txBody>
      </p:sp>
      <p:sp>
        <p:nvSpPr>
          <p:cNvPr id="21" name="Rectangle 20">
            <a:extLst>
              <a:ext uri="{FF2B5EF4-FFF2-40B4-BE49-F238E27FC236}">
                <a16:creationId xmlns:a16="http://schemas.microsoft.com/office/drawing/2014/main" id="{A8BAAAC4-1F21-A147-9A9A-816BD73BC5C2}"/>
              </a:ext>
            </a:extLst>
          </p:cNvPr>
          <p:cNvSpPr/>
          <p:nvPr/>
        </p:nvSpPr>
        <p:spPr>
          <a:xfrm>
            <a:off x="4918366" y="2770907"/>
            <a:ext cx="927567" cy="304800"/>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97452C45-0346-324C-AE08-34B6571688F6}"/>
              </a:ext>
            </a:extLst>
          </p:cNvPr>
          <p:cNvCxnSpPr/>
          <p:nvPr/>
        </p:nvCxnSpPr>
        <p:spPr>
          <a:xfrm flipV="1">
            <a:off x="5845933" y="1344532"/>
            <a:ext cx="1229169" cy="14263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4C04F4-6068-C34E-9650-BC45BAE5E7CF}"/>
              </a:ext>
            </a:extLst>
          </p:cNvPr>
          <p:cNvCxnSpPr>
            <a:cxnSpLocks/>
          </p:cNvCxnSpPr>
          <p:nvPr/>
        </p:nvCxnSpPr>
        <p:spPr>
          <a:xfrm>
            <a:off x="5845933" y="3084820"/>
            <a:ext cx="1201459" cy="15469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289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2ED8-549F-5848-8683-583C35612C4E}"/>
              </a:ext>
            </a:extLst>
          </p:cNvPr>
          <p:cNvSpPr>
            <a:spLocks noGrp="1"/>
          </p:cNvSpPr>
          <p:nvPr>
            <p:ph type="title"/>
          </p:nvPr>
        </p:nvSpPr>
        <p:spPr/>
        <p:txBody>
          <a:bodyPr/>
          <a:lstStyle/>
          <a:p>
            <a:pPr algn="ctr"/>
            <a:r>
              <a:rPr lang="en-US" dirty="0"/>
              <a:t>Calculating NASA Mission Risk</a:t>
            </a:r>
          </a:p>
        </p:txBody>
      </p:sp>
      <p:sp>
        <p:nvSpPr>
          <p:cNvPr id="18" name="TextBox 17">
            <a:extLst>
              <a:ext uri="{FF2B5EF4-FFF2-40B4-BE49-F238E27FC236}">
                <a16:creationId xmlns:a16="http://schemas.microsoft.com/office/drawing/2014/main" id="{FB34848C-8A66-564C-BA38-766FAE1CF538}"/>
              </a:ext>
            </a:extLst>
          </p:cNvPr>
          <p:cNvSpPr txBox="1"/>
          <p:nvPr/>
        </p:nvSpPr>
        <p:spPr>
          <a:xfrm>
            <a:off x="788700" y="914287"/>
            <a:ext cx="4861459" cy="430887"/>
          </a:xfrm>
          <a:prstGeom prst="rect">
            <a:avLst/>
          </a:prstGeom>
          <a:noFill/>
        </p:spPr>
        <p:txBody>
          <a:bodyPr wrap="none" rtlCol="0">
            <a:spAutoFit/>
          </a:bodyPr>
          <a:lstStyle/>
          <a:p>
            <a:r>
              <a:rPr lang="en-US" sz="2200" dirty="0"/>
              <a:t>NASA/SpaceX Falcon 9 Launch (5/30/20)</a:t>
            </a:r>
          </a:p>
        </p:txBody>
      </p:sp>
      <p:pic>
        <p:nvPicPr>
          <p:cNvPr id="6" name="Picture 5">
            <a:extLst>
              <a:ext uri="{FF2B5EF4-FFF2-40B4-BE49-F238E27FC236}">
                <a16:creationId xmlns:a16="http://schemas.microsoft.com/office/drawing/2014/main" id="{7B44AF0F-36B5-9E4E-99AC-BD73050E2314}"/>
              </a:ext>
            </a:extLst>
          </p:cNvPr>
          <p:cNvPicPr>
            <a:picLocks noChangeAspect="1"/>
          </p:cNvPicPr>
          <p:nvPr/>
        </p:nvPicPr>
        <p:blipFill rotWithShape="1">
          <a:blip r:embed="rId3"/>
          <a:srcRect l="13956" t="20171" r="8877"/>
          <a:stretch/>
        </p:blipFill>
        <p:spPr>
          <a:xfrm>
            <a:off x="563638" y="1359029"/>
            <a:ext cx="5274260" cy="3106408"/>
          </a:xfrm>
          <a:prstGeom prst="rect">
            <a:avLst/>
          </a:prstGeom>
        </p:spPr>
      </p:pic>
      <p:grpSp>
        <p:nvGrpSpPr>
          <p:cNvPr id="10" name="Group 9">
            <a:extLst>
              <a:ext uri="{FF2B5EF4-FFF2-40B4-BE49-F238E27FC236}">
                <a16:creationId xmlns:a16="http://schemas.microsoft.com/office/drawing/2014/main" id="{248FDD84-9D23-5E45-B291-6E82A16D1DF9}"/>
              </a:ext>
            </a:extLst>
          </p:cNvPr>
          <p:cNvGrpSpPr/>
          <p:nvPr/>
        </p:nvGrpSpPr>
        <p:grpSpPr>
          <a:xfrm>
            <a:off x="5165441" y="972316"/>
            <a:ext cx="6878451" cy="5538869"/>
            <a:chOff x="5165441" y="956818"/>
            <a:chExt cx="6878451" cy="5538869"/>
          </a:xfrm>
        </p:grpSpPr>
        <p:pic>
          <p:nvPicPr>
            <p:cNvPr id="13" name="Picture 12">
              <a:extLst>
                <a:ext uri="{FF2B5EF4-FFF2-40B4-BE49-F238E27FC236}">
                  <a16:creationId xmlns:a16="http://schemas.microsoft.com/office/drawing/2014/main" id="{F38F2A6D-0176-584A-9F17-B54E8E17F8D9}"/>
                </a:ext>
              </a:extLst>
            </p:cNvPr>
            <p:cNvPicPr>
              <a:picLocks noChangeAspect="1"/>
            </p:cNvPicPr>
            <p:nvPr/>
          </p:nvPicPr>
          <p:blipFill>
            <a:blip r:embed="rId4"/>
            <a:stretch>
              <a:fillRect/>
            </a:stretch>
          </p:blipFill>
          <p:spPr>
            <a:xfrm>
              <a:off x="6555783" y="956818"/>
              <a:ext cx="5268787" cy="4507034"/>
            </a:xfrm>
            <a:prstGeom prst="rect">
              <a:avLst/>
            </a:prstGeom>
          </p:spPr>
        </p:pic>
        <p:grpSp>
          <p:nvGrpSpPr>
            <p:cNvPr id="8" name="Group 7">
              <a:extLst>
                <a:ext uri="{FF2B5EF4-FFF2-40B4-BE49-F238E27FC236}">
                  <a16:creationId xmlns:a16="http://schemas.microsoft.com/office/drawing/2014/main" id="{79069A24-F805-3D48-8459-804306777E20}"/>
                </a:ext>
              </a:extLst>
            </p:cNvPr>
            <p:cNvGrpSpPr/>
            <p:nvPr/>
          </p:nvGrpSpPr>
          <p:grpSpPr>
            <a:xfrm>
              <a:off x="5298074" y="5733171"/>
              <a:ext cx="6745818" cy="762516"/>
              <a:chOff x="5282576" y="5717673"/>
              <a:chExt cx="6745818" cy="762516"/>
            </a:xfrm>
          </p:grpSpPr>
          <p:grpSp>
            <p:nvGrpSpPr>
              <p:cNvPr id="17" name="Group 16">
                <a:extLst>
                  <a:ext uri="{FF2B5EF4-FFF2-40B4-BE49-F238E27FC236}">
                    <a16:creationId xmlns:a16="http://schemas.microsoft.com/office/drawing/2014/main" id="{B28100AA-A466-874C-9437-E4EDDB745F7B}"/>
                  </a:ext>
                </a:extLst>
              </p:cNvPr>
              <p:cNvGrpSpPr>
                <a:grpSpLocks noChangeAspect="1"/>
              </p:cNvGrpSpPr>
              <p:nvPr/>
            </p:nvGrpSpPr>
            <p:grpSpPr>
              <a:xfrm>
                <a:off x="5282576" y="5717673"/>
                <a:ext cx="6745818" cy="731520"/>
                <a:chOff x="5680951" y="5079252"/>
                <a:chExt cx="6324204" cy="689989"/>
              </a:xfrm>
            </p:grpSpPr>
            <p:pic>
              <p:nvPicPr>
                <p:cNvPr id="15" name="Picture 14">
                  <a:extLst>
                    <a:ext uri="{FF2B5EF4-FFF2-40B4-BE49-F238E27FC236}">
                      <a16:creationId xmlns:a16="http://schemas.microsoft.com/office/drawing/2014/main" id="{31B95105-91C3-0747-BFE6-7E5CCB733EAD}"/>
                    </a:ext>
                  </a:extLst>
                </p:cNvPr>
                <p:cNvPicPr>
                  <a:picLocks noChangeAspect="1"/>
                </p:cNvPicPr>
                <p:nvPr/>
              </p:nvPicPr>
              <p:blipFill rotWithShape="1">
                <a:blip r:embed="rId5"/>
                <a:srcRect b="36114"/>
                <a:stretch/>
              </p:blipFill>
              <p:spPr>
                <a:xfrm>
                  <a:off x="5680951" y="5079252"/>
                  <a:ext cx="6324204" cy="689989"/>
                </a:xfrm>
                <a:prstGeom prst="rect">
                  <a:avLst/>
                </a:prstGeom>
              </p:spPr>
            </p:pic>
            <p:sp>
              <p:nvSpPr>
                <p:cNvPr id="16" name="Rectangle 15">
                  <a:extLst>
                    <a:ext uri="{FF2B5EF4-FFF2-40B4-BE49-F238E27FC236}">
                      <a16:creationId xmlns:a16="http://schemas.microsoft.com/office/drawing/2014/main" id="{E032A240-7B46-E74C-BFA8-EA9E67D7A9A9}"/>
                    </a:ext>
                  </a:extLst>
                </p:cNvPr>
                <p:cNvSpPr/>
                <p:nvPr/>
              </p:nvSpPr>
              <p:spPr>
                <a:xfrm>
                  <a:off x="11131921" y="5536503"/>
                  <a:ext cx="767805" cy="220211"/>
                </a:xfrm>
                <a:prstGeom prst="rect">
                  <a:avLst/>
                </a:prstGeom>
                <a:solidFill>
                  <a:schemeClr val="bg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ounded Rectangle 6">
                <a:extLst>
                  <a:ext uri="{FF2B5EF4-FFF2-40B4-BE49-F238E27FC236}">
                    <a16:creationId xmlns:a16="http://schemas.microsoft.com/office/drawing/2014/main" id="{8FAC01F4-E58E-A34E-A9A2-48C768F74936}"/>
                  </a:ext>
                </a:extLst>
              </p:cNvPr>
              <p:cNvSpPr/>
              <p:nvPr/>
            </p:nvSpPr>
            <p:spPr>
              <a:xfrm>
                <a:off x="5282576" y="5777660"/>
                <a:ext cx="6745818" cy="70252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8">
              <a:extLst>
                <a:ext uri="{FF2B5EF4-FFF2-40B4-BE49-F238E27FC236}">
                  <a16:creationId xmlns:a16="http://schemas.microsoft.com/office/drawing/2014/main" id="{316C93D2-87B3-BE40-9874-F971CC91418C}"/>
                </a:ext>
              </a:extLst>
            </p:cNvPr>
            <p:cNvSpPr/>
            <p:nvPr/>
          </p:nvSpPr>
          <p:spPr>
            <a:xfrm>
              <a:off x="5165441" y="3316637"/>
              <a:ext cx="1669312" cy="2820692"/>
            </a:xfrm>
            <a:custGeom>
              <a:avLst/>
              <a:gdLst>
                <a:gd name="connsiteX0" fmla="*/ 134979 w 1669312"/>
                <a:gd name="connsiteY0" fmla="*/ 2820692 h 2820692"/>
                <a:gd name="connsiteX1" fmla="*/ 10993 w 1669312"/>
                <a:gd name="connsiteY1" fmla="*/ 2402238 h 2820692"/>
                <a:gd name="connsiteX2" fmla="*/ 382952 w 1669312"/>
                <a:gd name="connsiteY2" fmla="*/ 1766807 h 2820692"/>
                <a:gd name="connsiteX3" fmla="*/ 1669312 w 1669312"/>
                <a:gd name="connsiteY3" fmla="*/ 0 h 2820692"/>
              </a:gdLst>
              <a:ahLst/>
              <a:cxnLst>
                <a:cxn ang="0">
                  <a:pos x="connsiteX0" y="connsiteY0"/>
                </a:cxn>
                <a:cxn ang="0">
                  <a:pos x="connsiteX1" y="connsiteY1"/>
                </a:cxn>
                <a:cxn ang="0">
                  <a:pos x="connsiteX2" y="connsiteY2"/>
                </a:cxn>
                <a:cxn ang="0">
                  <a:pos x="connsiteX3" y="connsiteY3"/>
                </a:cxn>
              </a:cxnLst>
              <a:rect l="l" t="t" r="r" b="b"/>
              <a:pathLst>
                <a:path w="1669312" h="2820692">
                  <a:moveTo>
                    <a:pt x="134979" y="2820692"/>
                  </a:moveTo>
                  <a:cubicBezTo>
                    <a:pt x="52321" y="2699288"/>
                    <a:pt x="-30336" y="2577885"/>
                    <a:pt x="10993" y="2402238"/>
                  </a:cubicBezTo>
                  <a:cubicBezTo>
                    <a:pt x="52322" y="2226591"/>
                    <a:pt x="106565" y="2167180"/>
                    <a:pt x="382952" y="1766807"/>
                  </a:cubicBezTo>
                  <a:cubicBezTo>
                    <a:pt x="659339" y="1366434"/>
                    <a:pt x="1164325" y="683217"/>
                    <a:pt x="1669312" y="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Slide Number Placeholder 10">
            <a:extLst>
              <a:ext uri="{FF2B5EF4-FFF2-40B4-BE49-F238E27FC236}">
                <a16:creationId xmlns:a16="http://schemas.microsoft.com/office/drawing/2014/main" id="{A7C3210E-9252-F547-8C8D-5F6C0A92DBB1}"/>
              </a:ext>
            </a:extLst>
          </p:cNvPr>
          <p:cNvSpPr>
            <a:spLocks noGrp="1"/>
          </p:cNvSpPr>
          <p:nvPr>
            <p:ph type="sldNum" sz="quarter" idx="12"/>
          </p:nvPr>
        </p:nvSpPr>
        <p:spPr/>
        <p:txBody>
          <a:bodyPr/>
          <a:lstStyle/>
          <a:p>
            <a:fld id="{1F57BF9A-7B35-9447-9112-EAE7E91B4E99}" type="slidenum">
              <a:rPr lang="en-US" smtClean="0"/>
              <a:t>3</a:t>
            </a:fld>
            <a:endParaRPr lang="en-US"/>
          </a:p>
        </p:txBody>
      </p:sp>
      <p:sp>
        <p:nvSpPr>
          <p:cNvPr id="3" name="TextBox 2">
            <a:extLst>
              <a:ext uri="{FF2B5EF4-FFF2-40B4-BE49-F238E27FC236}">
                <a16:creationId xmlns:a16="http://schemas.microsoft.com/office/drawing/2014/main" id="{04198254-283F-F349-B88D-27D93E6FD0E0}"/>
              </a:ext>
            </a:extLst>
          </p:cNvPr>
          <p:cNvSpPr txBox="1"/>
          <p:nvPr/>
        </p:nvSpPr>
        <p:spPr>
          <a:xfrm>
            <a:off x="5781535" y="6569470"/>
            <a:ext cx="6122189" cy="246221"/>
          </a:xfrm>
          <a:prstGeom prst="rect">
            <a:avLst/>
          </a:prstGeom>
          <a:noFill/>
        </p:spPr>
        <p:txBody>
          <a:bodyPr wrap="none" rtlCol="0">
            <a:spAutoFit/>
          </a:bodyPr>
          <a:lstStyle/>
          <a:p>
            <a:r>
              <a:rPr lang="en-US" sz="1000" dirty="0"/>
              <a:t>https://</a:t>
            </a:r>
            <a:r>
              <a:rPr lang="en-US" sz="1000" dirty="0" err="1"/>
              <a:t>www.businessinsider.com</a:t>
            </a:r>
            <a:r>
              <a:rPr lang="en-US" sz="1000" dirty="0"/>
              <a:t>/nasa-spacex-crew-dragon-loss-crew-mission-failure-chances-probability-2020-5</a:t>
            </a:r>
          </a:p>
        </p:txBody>
      </p:sp>
      <p:pic>
        <p:nvPicPr>
          <p:cNvPr id="2050" name="Picture 2" descr="SpaceX mission will launch NASA astronauts to space station for first time  - Business Insider">
            <a:extLst>
              <a:ext uri="{FF2B5EF4-FFF2-40B4-BE49-F238E27FC236}">
                <a16:creationId xmlns:a16="http://schemas.microsoft.com/office/drawing/2014/main" id="{B3950816-2D1F-8942-9F60-F07A64A35F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8244" y="4691918"/>
            <a:ext cx="3516147" cy="197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385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DBFD-2F48-E140-994D-02CC930DED6F}"/>
              </a:ext>
            </a:extLst>
          </p:cNvPr>
          <p:cNvSpPr>
            <a:spLocks noGrp="1"/>
          </p:cNvSpPr>
          <p:nvPr>
            <p:ph type="title"/>
          </p:nvPr>
        </p:nvSpPr>
        <p:spPr/>
        <p:txBody>
          <a:bodyPr/>
          <a:lstStyle/>
          <a:p>
            <a:pPr algn="ctr"/>
            <a:r>
              <a:rPr lang="en-US" dirty="0"/>
              <a:t>Certifying a New NASA Spacesuit</a:t>
            </a:r>
          </a:p>
        </p:txBody>
      </p:sp>
      <p:pic>
        <p:nvPicPr>
          <p:cNvPr id="4" name="Picture 2" descr="Artist concept of an astronaut in the xEMU space suit setting up a science experiment on the lunar surface.">
            <a:extLst>
              <a:ext uri="{FF2B5EF4-FFF2-40B4-BE49-F238E27FC236}">
                <a16:creationId xmlns:a16="http://schemas.microsoft.com/office/drawing/2014/main" id="{E1ECF8B9-7D69-9441-BA54-5B5902A114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2661972" y="2702691"/>
            <a:ext cx="6918059" cy="3894317"/>
          </a:xfrm>
          <a:prstGeom prst="rect">
            <a:avLst/>
          </a:prstGeom>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BA878F9-C7C3-C440-8798-155C1C1AA82D}"/>
              </a:ext>
            </a:extLst>
          </p:cNvPr>
          <p:cNvSpPr/>
          <p:nvPr/>
        </p:nvSpPr>
        <p:spPr>
          <a:xfrm>
            <a:off x="3459397" y="5404548"/>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rtlCol="0" anchor="ctr"/>
          <a:lstStyle/>
          <a:p>
            <a:pPr algn="ctr"/>
            <a:r>
              <a:rPr lang="en-US" sz="1400"/>
              <a:t>Probability of fall</a:t>
            </a:r>
          </a:p>
        </p:txBody>
      </p:sp>
      <p:sp>
        <p:nvSpPr>
          <p:cNvPr id="8" name="Rectangle 7">
            <a:extLst>
              <a:ext uri="{FF2B5EF4-FFF2-40B4-BE49-F238E27FC236}">
                <a16:creationId xmlns:a16="http://schemas.microsoft.com/office/drawing/2014/main" id="{B1494587-F1D2-CE46-94D5-EDD511C056AC}"/>
              </a:ext>
            </a:extLst>
          </p:cNvPr>
          <p:cNvSpPr/>
          <p:nvPr/>
        </p:nvSpPr>
        <p:spPr>
          <a:xfrm>
            <a:off x="4718524" y="3185942"/>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tlCol="0" anchor="ctr"/>
          <a:lstStyle/>
          <a:p>
            <a:pPr algn="ctr"/>
            <a:r>
              <a:rPr lang="en-US" sz="1400"/>
              <a:t>Probability of impact location</a:t>
            </a:r>
          </a:p>
        </p:txBody>
      </p:sp>
      <p:sp>
        <p:nvSpPr>
          <p:cNvPr id="9" name="Rectangle 8">
            <a:extLst>
              <a:ext uri="{FF2B5EF4-FFF2-40B4-BE49-F238E27FC236}">
                <a16:creationId xmlns:a16="http://schemas.microsoft.com/office/drawing/2014/main" id="{ABF90233-1F6C-1D47-8EA0-F279E72F2F38}"/>
              </a:ext>
            </a:extLst>
          </p:cNvPr>
          <p:cNvSpPr/>
          <p:nvPr/>
        </p:nvSpPr>
        <p:spPr>
          <a:xfrm>
            <a:off x="2138098" y="3962771"/>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r>
              <a:rPr lang="en-US" sz="1400"/>
              <a:t>Mission-related probabilities</a:t>
            </a:r>
          </a:p>
        </p:txBody>
      </p:sp>
      <p:cxnSp>
        <p:nvCxnSpPr>
          <p:cNvPr id="10" name="Elbow Connector 9">
            <a:extLst>
              <a:ext uri="{FF2B5EF4-FFF2-40B4-BE49-F238E27FC236}">
                <a16:creationId xmlns:a16="http://schemas.microsoft.com/office/drawing/2014/main" id="{3247BF08-4CAA-9D4A-8EE9-568A52A4CF35}"/>
              </a:ext>
            </a:extLst>
          </p:cNvPr>
          <p:cNvCxnSpPr>
            <a:stCxn id="7" idx="1"/>
            <a:endCxn id="9" idx="2"/>
          </p:cNvCxnSpPr>
          <p:nvPr/>
        </p:nvCxnSpPr>
        <p:spPr>
          <a:xfrm rot="10800000">
            <a:off x="2852803" y="4584565"/>
            <a:ext cx="606594" cy="1130881"/>
          </a:xfrm>
          <a:prstGeom prst="bentConnector2">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Elbow Connector 10">
            <a:extLst>
              <a:ext uri="{FF2B5EF4-FFF2-40B4-BE49-F238E27FC236}">
                <a16:creationId xmlns:a16="http://schemas.microsoft.com/office/drawing/2014/main" id="{1011A38D-DE03-2442-A035-E59DFA545394}"/>
              </a:ext>
            </a:extLst>
          </p:cNvPr>
          <p:cNvCxnSpPr>
            <a:stCxn id="9" idx="3"/>
          </p:cNvCxnSpPr>
          <p:nvPr/>
        </p:nvCxnSpPr>
        <p:spPr>
          <a:xfrm>
            <a:off x="3567507" y="4273668"/>
            <a:ext cx="1039472" cy="820629"/>
          </a:xfrm>
          <a:prstGeom prst="bentConnector3">
            <a:avLst/>
          </a:prstGeom>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Elbow Connector 11">
            <a:extLst>
              <a:ext uri="{FF2B5EF4-FFF2-40B4-BE49-F238E27FC236}">
                <a16:creationId xmlns:a16="http://schemas.microsoft.com/office/drawing/2014/main" id="{FD82C1FB-E9FD-E549-B110-2F66A914D7A5}"/>
              </a:ext>
            </a:extLst>
          </p:cNvPr>
          <p:cNvCxnSpPr>
            <a:cxnSpLocks/>
            <a:endCxn id="31" idx="0"/>
          </p:cNvCxnSpPr>
          <p:nvPr/>
        </p:nvCxnSpPr>
        <p:spPr>
          <a:xfrm rot="10800000" flipV="1">
            <a:off x="7943222" y="5697152"/>
            <a:ext cx="1579187" cy="273547"/>
          </a:xfrm>
          <a:prstGeom prst="bentConnector2">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7885EFE4-585F-2448-896E-F56C80A5B377}"/>
              </a:ext>
            </a:extLst>
          </p:cNvPr>
          <p:cNvCxnSpPr>
            <a:cxnSpLocks/>
            <a:stCxn id="8" idx="2"/>
          </p:cNvCxnSpPr>
          <p:nvPr/>
        </p:nvCxnSpPr>
        <p:spPr>
          <a:xfrm rot="16200000" flipH="1">
            <a:off x="5291872" y="3949091"/>
            <a:ext cx="1060983" cy="778269"/>
          </a:xfrm>
          <a:prstGeom prst="bentConnector3">
            <a:avLst>
              <a:gd name="adj1" fmla="val 98315"/>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0C0C5289-4FC8-3C48-9738-8E2BB9C046B5}"/>
              </a:ext>
            </a:extLst>
          </p:cNvPr>
          <p:cNvCxnSpPr>
            <a:cxnSpLocks/>
            <a:stCxn id="31" idx="1"/>
            <a:endCxn id="7" idx="3"/>
          </p:cNvCxnSpPr>
          <p:nvPr/>
        </p:nvCxnSpPr>
        <p:spPr>
          <a:xfrm rot="10800000">
            <a:off x="4888806" y="5715445"/>
            <a:ext cx="2339710" cy="566152"/>
          </a:xfrm>
          <a:prstGeom prst="bentConnector3">
            <a:avLst>
              <a:gd name="adj1" fmla="val 50000"/>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9F552EE-EFC7-4D42-95A0-477A206C326D}"/>
              </a:ext>
            </a:extLst>
          </p:cNvPr>
          <p:cNvSpPr/>
          <p:nvPr/>
        </p:nvSpPr>
        <p:spPr>
          <a:xfrm>
            <a:off x="4081186" y="5929407"/>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r>
              <a:rPr lang="en-US" sz="1400" dirty="0"/>
              <a:t>Impact velocity uncertainty</a:t>
            </a:r>
          </a:p>
        </p:txBody>
      </p:sp>
      <p:sp>
        <p:nvSpPr>
          <p:cNvPr id="16" name="Rectangle 15">
            <a:extLst>
              <a:ext uri="{FF2B5EF4-FFF2-40B4-BE49-F238E27FC236}">
                <a16:creationId xmlns:a16="http://schemas.microsoft.com/office/drawing/2014/main" id="{451A026D-4B59-904E-8FF6-AFFEE6778374}"/>
              </a:ext>
            </a:extLst>
          </p:cNvPr>
          <p:cNvSpPr/>
          <p:nvPr/>
        </p:nvSpPr>
        <p:spPr>
          <a:xfrm>
            <a:off x="8655964" y="4602452"/>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rtlCol="0" anchor="ctr"/>
          <a:lstStyle/>
          <a:p>
            <a:pPr algn="ctr"/>
            <a:r>
              <a:rPr lang="en-US" sz="1400" dirty="0"/>
              <a:t>Material Uncertainties</a:t>
            </a:r>
          </a:p>
        </p:txBody>
      </p:sp>
      <p:grpSp>
        <p:nvGrpSpPr>
          <p:cNvPr id="37" name="Group 36">
            <a:extLst>
              <a:ext uri="{FF2B5EF4-FFF2-40B4-BE49-F238E27FC236}">
                <a16:creationId xmlns:a16="http://schemas.microsoft.com/office/drawing/2014/main" id="{1675619F-598A-BB42-A774-511BFE2E0A9D}"/>
              </a:ext>
            </a:extLst>
          </p:cNvPr>
          <p:cNvGrpSpPr/>
          <p:nvPr/>
        </p:nvGrpSpPr>
        <p:grpSpPr>
          <a:xfrm>
            <a:off x="10307780" y="965888"/>
            <a:ext cx="1426823" cy="1599883"/>
            <a:chOff x="10424628" y="5178553"/>
            <a:chExt cx="1426823" cy="1599883"/>
          </a:xfrm>
        </p:grpSpPr>
        <p:pic>
          <p:nvPicPr>
            <p:cNvPr id="19" name="Picture 2" descr="Blueprint of space suits">
              <a:extLst>
                <a:ext uri="{FF2B5EF4-FFF2-40B4-BE49-F238E27FC236}">
                  <a16:creationId xmlns:a16="http://schemas.microsoft.com/office/drawing/2014/main" id="{9EA0F38F-A889-A444-8692-A1E303ED5B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4631" y="5346300"/>
              <a:ext cx="1106820" cy="1432136"/>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D9E9F1FC-F635-AF48-B643-41206FC7840C}"/>
                </a:ext>
              </a:extLst>
            </p:cNvPr>
            <p:cNvGrpSpPr/>
            <p:nvPr/>
          </p:nvGrpSpPr>
          <p:grpSpPr>
            <a:xfrm>
              <a:off x="10424628" y="5178553"/>
              <a:ext cx="667726" cy="672347"/>
              <a:chOff x="5363183" y="1357409"/>
              <a:chExt cx="1558761" cy="1558761"/>
            </a:xfrm>
          </p:grpSpPr>
          <p:sp>
            <p:nvSpPr>
              <p:cNvPr id="21" name="Oval 20">
                <a:extLst>
                  <a:ext uri="{FF2B5EF4-FFF2-40B4-BE49-F238E27FC236}">
                    <a16:creationId xmlns:a16="http://schemas.microsoft.com/office/drawing/2014/main" id="{AA8E25B8-2F0E-BA4D-98A0-17BFC32EBD8B}"/>
                  </a:ext>
                </a:extLst>
              </p:cNvPr>
              <p:cNvSpPr/>
              <p:nvPr/>
            </p:nvSpPr>
            <p:spPr>
              <a:xfrm>
                <a:off x="5363183" y="1357409"/>
                <a:ext cx="1558761" cy="1558761"/>
              </a:xfrm>
              <a:prstGeom prst="ellipse">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4" descr="Artemis Logo">
                <a:extLst>
                  <a:ext uri="{FF2B5EF4-FFF2-40B4-BE49-F238E27FC236}">
                    <a16:creationId xmlns:a16="http://schemas.microsoft.com/office/drawing/2014/main" id="{6B202DA3-8332-054E-A5F5-BE314CE082A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811" t="12931" r="28862" b="21791"/>
              <a:stretch/>
            </p:blipFill>
            <p:spPr bwMode="auto">
              <a:xfrm>
                <a:off x="5363183" y="1357409"/>
                <a:ext cx="1508622" cy="1339634"/>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1" name="Rectangle 30">
            <a:extLst>
              <a:ext uri="{FF2B5EF4-FFF2-40B4-BE49-F238E27FC236}">
                <a16:creationId xmlns:a16="http://schemas.microsoft.com/office/drawing/2014/main" id="{5D543D61-94BC-574E-A4D5-A745E020B466}"/>
              </a:ext>
            </a:extLst>
          </p:cNvPr>
          <p:cNvSpPr/>
          <p:nvPr/>
        </p:nvSpPr>
        <p:spPr>
          <a:xfrm>
            <a:off x="7228516" y="5970700"/>
            <a:ext cx="1429409" cy="621793"/>
          </a:xfrm>
          <a:prstGeom prst="rect">
            <a:avLst/>
          </a:prstGeom>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rtlCol="0" anchor="ctr"/>
          <a:lstStyle/>
          <a:p>
            <a:pPr algn="ctr"/>
            <a:r>
              <a:rPr lang="en-US" sz="1400"/>
              <a:t>Probability of rock size</a:t>
            </a:r>
          </a:p>
        </p:txBody>
      </p:sp>
      <p:sp>
        <p:nvSpPr>
          <p:cNvPr id="23" name="Slide Number Placeholder 22">
            <a:extLst>
              <a:ext uri="{FF2B5EF4-FFF2-40B4-BE49-F238E27FC236}">
                <a16:creationId xmlns:a16="http://schemas.microsoft.com/office/drawing/2014/main" id="{30A62490-5A20-ED40-9C94-835D2D96E1DC}"/>
              </a:ext>
            </a:extLst>
          </p:cNvPr>
          <p:cNvSpPr>
            <a:spLocks noGrp="1"/>
          </p:cNvSpPr>
          <p:nvPr>
            <p:ph type="sldNum" sz="quarter" idx="12"/>
          </p:nvPr>
        </p:nvSpPr>
        <p:spPr/>
        <p:txBody>
          <a:bodyPr/>
          <a:lstStyle/>
          <a:p>
            <a:fld id="{1F57BF9A-7B35-9447-9112-EAE7E91B4E99}" type="slidenum">
              <a:rPr lang="en-US" smtClean="0"/>
              <a:t>4</a:t>
            </a:fld>
            <a:endParaRPr lang="en-US"/>
          </a:p>
        </p:txBody>
      </p:sp>
      <p:sp>
        <p:nvSpPr>
          <p:cNvPr id="27" name="TextBox 26">
            <a:extLst>
              <a:ext uri="{FF2B5EF4-FFF2-40B4-BE49-F238E27FC236}">
                <a16:creationId xmlns:a16="http://schemas.microsoft.com/office/drawing/2014/main" id="{00EC9DE0-F81F-6546-AD5B-983093FC94A0}"/>
              </a:ext>
            </a:extLst>
          </p:cNvPr>
          <p:cNvSpPr txBox="1"/>
          <p:nvPr/>
        </p:nvSpPr>
        <p:spPr>
          <a:xfrm>
            <a:off x="397788" y="979743"/>
            <a:ext cx="9930079" cy="1569660"/>
          </a:xfrm>
          <a:prstGeom prst="rect">
            <a:avLst/>
          </a:prstGeom>
          <a:noFill/>
        </p:spPr>
        <p:txBody>
          <a:bodyPr wrap="square" rtlCol="0">
            <a:spAutoFit/>
          </a:bodyPr>
          <a:lstStyle/>
          <a:p>
            <a:pPr marL="800100" lvl="1" indent="-342900">
              <a:buFont typeface="Arial" panose="020B0604020202020204" pitchFamily="34" charset="0"/>
              <a:buChar char="•"/>
            </a:pPr>
            <a:r>
              <a:rPr lang="en-US" sz="2400" dirty="0"/>
              <a:t>NASA is designing a new spacesuit, the Exploration Extravehicular Mobility Unit (</a:t>
            </a:r>
            <a:r>
              <a:rPr lang="en-US" sz="2400" dirty="0" err="1"/>
              <a:t>xEMU</a:t>
            </a:r>
            <a:r>
              <a:rPr lang="en-US" sz="2400" dirty="0"/>
              <a:t>), for the upcoming lunar missions</a:t>
            </a:r>
          </a:p>
          <a:p>
            <a:pPr marL="800100" lvl="1" indent="-342900">
              <a:buFont typeface="Arial" panose="020B0604020202020204" pitchFamily="34" charset="0"/>
              <a:buChar char="•"/>
            </a:pPr>
            <a:r>
              <a:rPr lang="en-US" sz="2400" b="1" dirty="0"/>
              <a:t>Problem: </a:t>
            </a:r>
            <a:r>
              <a:rPr lang="en-US" sz="2400" dirty="0"/>
              <a:t>need</a:t>
            </a:r>
            <a:r>
              <a:rPr lang="en-US" sz="2400" b="1" dirty="0"/>
              <a:t> </a:t>
            </a:r>
            <a:r>
              <a:rPr lang="en-US" sz="2400" dirty="0"/>
              <a:t>to be able to calculate &amp; prove that there is a probability of failure of 0.3% or less for impacts resulting from astronaut falls </a:t>
            </a:r>
          </a:p>
        </p:txBody>
      </p:sp>
      <p:grpSp>
        <p:nvGrpSpPr>
          <p:cNvPr id="26" name="Group 25">
            <a:extLst>
              <a:ext uri="{FF2B5EF4-FFF2-40B4-BE49-F238E27FC236}">
                <a16:creationId xmlns:a16="http://schemas.microsoft.com/office/drawing/2014/main" id="{451B1644-5747-0745-B9EA-8D8C9B17DEC6}"/>
              </a:ext>
            </a:extLst>
          </p:cNvPr>
          <p:cNvGrpSpPr/>
          <p:nvPr/>
        </p:nvGrpSpPr>
        <p:grpSpPr>
          <a:xfrm>
            <a:off x="6988468" y="2716342"/>
            <a:ext cx="2572939" cy="1568064"/>
            <a:chOff x="8981803" y="2906756"/>
            <a:chExt cx="2572939" cy="1568064"/>
          </a:xfrm>
        </p:grpSpPr>
        <p:sp>
          <p:nvSpPr>
            <p:cNvPr id="25" name="Rectangle 24">
              <a:extLst>
                <a:ext uri="{FF2B5EF4-FFF2-40B4-BE49-F238E27FC236}">
                  <a16:creationId xmlns:a16="http://schemas.microsoft.com/office/drawing/2014/main" id="{36FA0F97-AA91-184E-9E97-57AEBFE059E4}"/>
                </a:ext>
              </a:extLst>
            </p:cNvPr>
            <p:cNvSpPr/>
            <p:nvPr/>
          </p:nvSpPr>
          <p:spPr>
            <a:xfrm>
              <a:off x="9106498" y="2906756"/>
              <a:ext cx="2448244" cy="1452231"/>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8C5332E-5FC0-224A-9C44-35FE9444923C}"/>
                </a:ext>
              </a:extLst>
            </p:cNvPr>
            <p:cNvSpPr txBox="1"/>
            <p:nvPr/>
          </p:nvSpPr>
          <p:spPr>
            <a:xfrm>
              <a:off x="9525235" y="2919446"/>
              <a:ext cx="1909625" cy="276999"/>
            </a:xfrm>
            <a:prstGeom prst="rect">
              <a:avLst/>
            </a:prstGeom>
            <a:noFill/>
          </p:spPr>
          <p:txBody>
            <a:bodyPr wrap="none" rtlCol="0">
              <a:spAutoFit/>
            </a:bodyPr>
            <a:lstStyle/>
            <a:p>
              <a:r>
                <a:rPr lang="en-US" sz="1200" b="1" dirty="0"/>
                <a:t>Impact Damage Simulation</a:t>
              </a:r>
            </a:p>
          </p:txBody>
        </p:sp>
        <p:pic>
          <p:nvPicPr>
            <p:cNvPr id="24" name="Picture 23">
              <a:extLst>
                <a:ext uri="{FF2B5EF4-FFF2-40B4-BE49-F238E27FC236}">
                  <a16:creationId xmlns:a16="http://schemas.microsoft.com/office/drawing/2014/main" id="{D1D14CB8-89C6-8C4D-BCB5-B31CD37B1F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336" b="88417" l="6352" r="96311">
                          <a14:foregroundMark x1="21721" y1="7722" x2="21721" y2="7722"/>
                          <a14:foregroundMark x1="6967" y1="34363" x2="6967" y2="34363"/>
                          <a14:foregroundMark x1="46107" y1="14672" x2="46107" y2="14672"/>
                          <a14:foregroundMark x1="89754" y1="51737" x2="89754" y2="51737"/>
                          <a14:foregroundMark x1="86475" y1="42471" x2="93033" y2="65251"/>
                          <a14:foregroundMark x1="94057" y1="57915" x2="96311" y2="61004"/>
                        </a14:backgroundRemoval>
                      </a14:imgEffect>
                    </a14:imgLayer>
                  </a14:imgProps>
                </a:ext>
              </a:extLst>
            </a:blip>
            <a:stretch>
              <a:fillRect/>
            </a:stretch>
          </p:blipFill>
          <p:spPr>
            <a:xfrm>
              <a:off x="8981803" y="3125918"/>
              <a:ext cx="2541560" cy="1348902"/>
            </a:xfrm>
            <a:prstGeom prst="rect">
              <a:avLst/>
            </a:prstGeom>
          </p:spPr>
        </p:pic>
      </p:grpSp>
      <p:cxnSp>
        <p:nvCxnSpPr>
          <p:cNvPr id="6" name="Elbow Connector 5">
            <a:extLst>
              <a:ext uri="{FF2B5EF4-FFF2-40B4-BE49-F238E27FC236}">
                <a16:creationId xmlns:a16="http://schemas.microsoft.com/office/drawing/2014/main" id="{B672A503-3BAE-C943-B0D1-216B17DD1C04}"/>
              </a:ext>
            </a:extLst>
          </p:cNvPr>
          <p:cNvCxnSpPr>
            <a:cxnSpLocks/>
          </p:cNvCxnSpPr>
          <p:nvPr/>
        </p:nvCxnSpPr>
        <p:spPr>
          <a:xfrm rot="5400000">
            <a:off x="5929932" y="3674191"/>
            <a:ext cx="1487473" cy="924340"/>
          </a:xfrm>
          <a:prstGeom prst="bentConnector3">
            <a:avLst>
              <a:gd name="adj1" fmla="val 32303"/>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AD6BC40B-BA52-9549-9EA9-66FD0168C212}"/>
              </a:ext>
            </a:extLst>
          </p:cNvPr>
          <p:cNvCxnSpPr>
            <a:cxnSpLocks/>
            <a:stCxn id="16" idx="1"/>
          </p:cNvCxnSpPr>
          <p:nvPr/>
        </p:nvCxnSpPr>
        <p:spPr>
          <a:xfrm rot="10800000">
            <a:off x="7910590" y="3803155"/>
            <a:ext cx="745375" cy="1110195"/>
          </a:xfrm>
          <a:prstGeom prst="bentConnector2">
            <a:avLst/>
          </a:prstGeom>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05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animBg="1"/>
      <p:bldP spid="16"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4B82-455E-6946-B0A4-60ED72F437E7}"/>
              </a:ext>
            </a:extLst>
          </p:cNvPr>
          <p:cNvSpPr>
            <a:spLocks noGrp="1"/>
          </p:cNvSpPr>
          <p:nvPr>
            <p:ph type="title"/>
          </p:nvPr>
        </p:nvSpPr>
        <p:spPr>
          <a:xfrm>
            <a:off x="838200" y="-181480"/>
            <a:ext cx="10515600" cy="1325563"/>
          </a:xfrm>
        </p:spPr>
        <p:txBody>
          <a:bodyPr/>
          <a:lstStyle/>
          <a:p>
            <a:pPr algn="ctr"/>
            <a:r>
              <a:rPr lang="en-US" dirty="0"/>
              <a:t>Research Group Overview</a:t>
            </a:r>
          </a:p>
        </p:txBody>
      </p:sp>
      <p:sp>
        <p:nvSpPr>
          <p:cNvPr id="5" name="TextBox 4">
            <a:extLst>
              <a:ext uri="{FF2B5EF4-FFF2-40B4-BE49-F238E27FC236}">
                <a16:creationId xmlns:a16="http://schemas.microsoft.com/office/drawing/2014/main" id="{1992D4B9-3DA4-FE42-884B-B857B1598A40}"/>
              </a:ext>
            </a:extLst>
          </p:cNvPr>
          <p:cNvSpPr txBox="1"/>
          <p:nvPr/>
        </p:nvSpPr>
        <p:spPr>
          <a:xfrm>
            <a:off x="8977227" y="853953"/>
            <a:ext cx="1716496" cy="461665"/>
          </a:xfrm>
          <a:prstGeom prst="rect">
            <a:avLst/>
          </a:prstGeom>
          <a:noFill/>
        </p:spPr>
        <p:txBody>
          <a:bodyPr wrap="none" rtlCol="0">
            <a:spAutoFit/>
          </a:bodyPr>
          <a:lstStyle/>
          <a:p>
            <a:r>
              <a:rPr lang="en-US" sz="2400" u="sng"/>
              <a:t>Applications</a:t>
            </a:r>
          </a:p>
        </p:txBody>
      </p:sp>
      <p:sp>
        <p:nvSpPr>
          <p:cNvPr id="6" name="TextBox 5">
            <a:extLst>
              <a:ext uri="{FF2B5EF4-FFF2-40B4-BE49-F238E27FC236}">
                <a16:creationId xmlns:a16="http://schemas.microsoft.com/office/drawing/2014/main" id="{50C63469-7435-574C-8A13-45646F45BDB3}"/>
              </a:ext>
            </a:extLst>
          </p:cNvPr>
          <p:cNvSpPr txBox="1"/>
          <p:nvPr/>
        </p:nvSpPr>
        <p:spPr>
          <a:xfrm>
            <a:off x="4582530" y="869837"/>
            <a:ext cx="2087944" cy="461665"/>
          </a:xfrm>
          <a:prstGeom prst="rect">
            <a:avLst/>
          </a:prstGeom>
          <a:noFill/>
        </p:spPr>
        <p:txBody>
          <a:bodyPr wrap="none" rtlCol="0">
            <a:spAutoFit/>
          </a:bodyPr>
          <a:lstStyle/>
          <a:p>
            <a:r>
              <a:rPr lang="en-US" sz="2400" u="sng"/>
              <a:t>Research Areas</a:t>
            </a:r>
          </a:p>
        </p:txBody>
      </p:sp>
      <p:sp>
        <p:nvSpPr>
          <p:cNvPr id="7" name="TextBox 6">
            <a:extLst>
              <a:ext uri="{FF2B5EF4-FFF2-40B4-BE49-F238E27FC236}">
                <a16:creationId xmlns:a16="http://schemas.microsoft.com/office/drawing/2014/main" id="{B8C5A4F5-C5C8-6A44-ABD8-DB1EB1C7619E}"/>
              </a:ext>
            </a:extLst>
          </p:cNvPr>
          <p:cNvSpPr txBox="1"/>
          <p:nvPr/>
        </p:nvSpPr>
        <p:spPr>
          <a:xfrm>
            <a:off x="1133542" y="870849"/>
            <a:ext cx="797013" cy="461665"/>
          </a:xfrm>
          <a:prstGeom prst="rect">
            <a:avLst/>
          </a:prstGeom>
          <a:noFill/>
        </p:spPr>
        <p:txBody>
          <a:bodyPr wrap="none" rtlCol="0">
            <a:spAutoFit/>
          </a:bodyPr>
          <a:lstStyle/>
          <a:p>
            <a:r>
              <a:rPr lang="en-US" sz="2400" u="sng"/>
              <a:t>Skills</a:t>
            </a:r>
          </a:p>
        </p:txBody>
      </p:sp>
      <p:sp>
        <p:nvSpPr>
          <p:cNvPr id="8" name="TextBox 7">
            <a:extLst>
              <a:ext uri="{FF2B5EF4-FFF2-40B4-BE49-F238E27FC236}">
                <a16:creationId xmlns:a16="http://schemas.microsoft.com/office/drawing/2014/main" id="{805C4D90-6D40-5B4C-BD76-05AB11317F96}"/>
              </a:ext>
            </a:extLst>
          </p:cNvPr>
          <p:cNvSpPr txBox="1"/>
          <p:nvPr/>
        </p:nvSpPr>
        <p:spPr>
          <a:xfrm>
            <a:off x="4850161" y="1808086"/>
            <a:ext cx="2701060" cy="369332"/>
          </a:xfrm>
          <a:prstGeom prst="rect">
            <a:avLst/>
          </a:prstGeom>
          <a:noFill/>
        </p:spPr>
        <p:txBody>
          <a:bodyPr wrap="none" rtlCol="0">
            <a:spAutoFit/>
          </a:bodyPr>
          <a:lstStyle/>
          <a:p>
            <a:r>
              <a:rPr lang="en-US" b="1" i="1"/>
              <a:t>Uncertainty quantification</a:t>
            </a:r>
          </a:p>
        </p:txBody>
      </p:sp>
      <p:sp>
        <p:nvSpPr>
          <p:cNvPr id="9" name="TextBox 8">
            <a:extLst>
              <a:ext uri="{FF2B5EF4-FFF2-40B4-BE49-F238E27FC236}">
                <a16:creationId xmlns:a16="http://schemas.microsoft.com/office/drawing/2014/main" id="{8B08ACDE-9059-4E43-8764-41C013777B52}"/>
              </a:ext>
            </a:extLst>
          </p:cNvPr>
          <p:cNvSpPr txBox="1"/>
          <p:nvPr/>
        </p:nvSpPr>
        <p:spPr>
          <a:xfrm>
            <a:off x="4085863" y="2764805"/>
            <a:ext cx="1864613" cy="369332"/>
          </a:xfrm>
          <a:prstGeom prst="rect">
            <a:avLst/>
          </a:prstGeom>
          <a:noFill/>
        </p:spPr>
        <p:txBody>
          <a:bodyPr wrap="none" rtlCol="0">
            <a:spAutoFit/>
          </a:bodyPr>
          <a:lstStyle/>
          <a:p>
            <a:r>
              <a:rPr lang="en-US" i="1"/>
              <a:t>Machine Learning</a:t>
            </a:r>
          </a:p>
        </p:txBody>
      </p:sp>
      <p:sp>
        <p:nvSpPr>
          <p:cNvPr id="10" name="TextBox 9">
            <a:extLst>
              <a:ext uri="{FF2B5EF4-FFF2-40B4-BE49-F238E27FC236}">
                <a16:creationId xmlns:a16="http://schemas.microsoft.com/office/drawing/2014/main" id="{7F5EBC03-0328-D14D-87D1-1DA956839ACA}"/>
              </a:ext>
            </a:extLst>
          </p:cNvPr>
          <p:cNvSpPr txBox="1"/>
          <p:nvPr/>
        </p:nvSpPr>
        <p:spPr>
          <a:xfrm>
            <a:off x="4781025" y="3744881"/>
            <a:ext cx="2959593" cy="369332"/>
          </a:xfrm>
          <a:prstGeom prst="rect">
            <a:avLst/>
          </a:prstGeom>
          <a:noFill/>
        </p:spPr>
        <p:txBody>
          <a:bodyPr wrap="none" rtlCol="0">
            <a:spAutoFit/>
          </a:bodyPr>
          <a:lstStyle/>
          <a:p>
            <a:r>
              <a:rPr lang="en-US" i="1"/>
              <a:t>High Performance Computing</a:t>
            </a:r>
          </a:p>
        </p:txBody>
      </p:sp>
      <p:grpSp>
        <p:nvGrpSpPr>
          <p:cNvPr id="36" name="Group 35">
            <a:extLst>
              <a:ext uri="{FF2B5EF4-FFF2-40B4-BE49-F238E27FC236}">
                <a16:creationId xmlns:a16="http://schemas.microsoft.com/office/drawing/2014/main" id="{B7B9344A-8E5E-4743-B3F7-2F7FE9984725}"/>
              </a:ext>
            </a:extLst>
          </p:cNvPr>
          <p:cNvGrpSpPr/>
          <p:nvPr/>
        </p:nvGrpSpPr>
        <p:grpSpPr>
          <a:xfrm>
            <a:off x="10072409" y="1418209"/>
            <a:ext cx="1689558" cy="1637056"/>
            <a:chOff x="9589133" y="2904250"/>
            <a:chExt cx="1689558" cy="1637056"/>
          </a:xfrm>
        </p:grpSpPr>
        <p:pic>
          <p:nvPicPr>
            <p:cNvPr id="4" name="Picture 3" descr="A picture containing indoor, sitting&#10;&#10;Description generated with high confidence">
              <a:extLst>
                <a:ext uri="{FF2B5EF4-FFF2-40B4-BE49-F238E27FC236}">
                  <a16:creationId xmlns:a16="http://schemas.microsoft.com/office/drawing/2014/main" id="{6B723D84-DF84-E643-BF08-5090B0178FC7}"/>
                </a:ext>
              </a:extLst>
            </p:cNvPr>
            <p:cNvPicPr>
              <a:picLocks noChangeAspect="1"/>
            </p:cNvPicPr>
            <p:nvPr/>
          </p:nvPicPr>
          <p:blipFill>
            <a:blip r:embed="rId2"/>
            <a:stretch>
              <a:fillRect/>
            </a:stretch>
          </p:blipFill>
          <p:spPr>
            <a:xfrm>
              <a:off x="9589133" y="3363515"/>
              <a:ext cx="1689558" cy="1177791"/>
            </a:xfrm>
            <a:prstGeom prst="rect">
              <a:avLst/>
            </a:prstGeom>
          </p:spPr>
        </p:pic>
        <p:sp>
          <p:nvSpPr>
            <p:cNvPr id="35" name="TextBox 34">
              <a:extLst>
                <a:ext uri="{FF2B5EF4-FFF2-40B4-BE49-F238E27FC236}">
                  <a16:creationId xmlns:a16="http://schemas.microsoft.com/office/drawing/2014/main" id="{4631604E-1575-0841-A602-DDFB477C0B02}"/>
                </a:ext>
              </a:extLst>
            </p:cNvPr>
            <p:cNvSpPr txBox="1"/>
            <p:nvPr/>
          </p:nvSpPr>
          <p:spPr>
            <a:xfrm>
              <a:off x="9707388" y="2904250"/>
              <a:ext cx="1497655" cy="523220"/>
            </a:xfrm>
            <a:prstGeom prst="rect">
              <a:avLst/>
            </a:prstGeom>
            <a:noFill/>
          </p:spPr>
          <p:txBody>
            <a:bodyPr wrap="square" rtlCol="0">
              <a:spAutoFit/>
            </a:bodyPr>
            <a:lstStyle/>
            <a:p>
              <a:pPr algn="ctr"/>
              <a:r>
                <a:rPr lang="en-US" sz="1400"/>
                <a:t>Entry, Descent, and Landing</a:t>
              </a:r>
            </a:p>
          </p:txBody>
        </p:sp>
      </p:grpSp>
      <p:grpSp>
        <p:nvGrpSpPr>
          <p:cNvPr id="38" name="Group 37">
            <a:extLst>
              <a:ext uri="{FF2B5EF4-FFF2-40B4-BE49-F238E27FC236}">
                <a16:creationId xmlns:a16="http://schemas.microsoft.com/office/drawing/2014/main" id="{87B036DE-2CBF-C94E-9DEA-20F05F64C7EE}"/>
              </a:ext>
            </a:extLst>
          </p:cNvPr>
          <p:cNvGrpSpPr/>
          <p:nvPr/>
        </p:nvGrpSpPr>
        <p:grpSpPr>
          <a:xfrm>
            <a:off x="7978322" y="1405939"/>
            <a:ext cx="1912003" cy="1682429"/>
            <a:chOff x="6996557" y="1611791"/>
            <a:chExt cx="1912003" cy="1682429"/>
          </a:xfrm>
        </p:grpSpPr>
        <p:grpSp>
          <p:nvGrpSpPr>
            <p:cNvPr id="16" name="Group 15">
              <a:extLst>
                <a:ext uri="{FF2B5EF4-FFF2-40B4-BE49-F238E27FC236}">
                  <a16:creationId xmlns:a16="http://schemas.microsoft.com/office/drawing/2014/main" id="{9FE4B27E-339C-7145-91EA-496084FB0954}"/>
                </a:ext>
              </a:extLst>
            </p:cNvPr>
            <p:cNvGrpSpPr/>
            <p:nvPr/>
          </p:nvGrpSpPr>
          <p:grpSpPr>
            <a:xfrm>
              <a:off x="7070613" y="2094312"/>
              <a:ext cx="1837947" cy="1199908"/>
              <a:chOff x="53915" y="5094937"/>
              <a:chExt cx="1837947" cy="1199908"/>
            </a:xfrm>
          </p:grpSpPr>
          <p:grpSp>
            <p:nvGrpSpPr>
              <p:cNvPr id="17" name="Group 16">
                <a:extLst>
                  <a:ext uri="{FF2B5EF4-FFF2-40B4-BE49-F238E27FC236}">
                    <a16:creationId xmlns:a16="http://schemas.microsoft.com/office/drawing/2014/main" id="{83BF7AED-5717-0F4A-8045-00B44D216CBD}"/>
                  </a:ext>
                </a:extLst>
              </p:cNvPr>
              <p:cNvGrpSpPr/>
              <p:nvPr/>
            </p:nvGrpSpPr>
            <p:grpSpPr>
              <a:xfrm>
                <a:off x="94525" y="5094937"/>
                <a:ext cx="1797337" cy="1181170"/>
                <a:chOff x="94525" y="5000346"/>
                <a:chExt cx="1797337" cy="1181170"/>
              </a:xfrm>
            </p:grpSpPr>
            <p:sp>
              <p:nvSpPr>
                <p:cNvPr id="19" name="Rectangle: Rounded Corners 18">
                  <a:extLst>
                    <a:ext uri="{FF2B5EF4-FFF2-40B4-BE49-F238E27FC236}">
                      <a16:creationId xmlns:a16="http://schemas.microsoft.com/office/drawing/2014/main" id="{0FD5137F-9E73-184A-AE86-D504A2C189DC}"/>
                    </a:ext>
                  </a:extLst>
                </p:cNvPr>
                <p:cNvSpPr/>
                <p:nvPr/>
              </p:nvSpPr>
              <p:spPr>
                <a:xfrm>
                  <a:off x="94525" y="5000346"/>
                  <a:ext cx="1691640" cy="1181170"/>
                </a:xfrm>
                <a:prstGeom prst="roundRect">
                  <a:avLst/>
                </a:prstGeom>
                <a:noFill/>
                <a:ln w="158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descr="photo">
                  <a:extLst>
                    <a:ext uri="{FF2B5EF4-FFF2-40B4-BE49-F238E27FC236}">
                      <a16:creationId xmlns:a16="http://schemas.microsoft.com/office/drawing/2014/main" id="{C1E28960-8485-3440-84A5-F21C70BD3D6E}"/>
                    </a:ext>
                  </a:extLst>
                </p:cNvPr>
                <p:cNvPicPr>
                  <a:picLocks noChangeAspect="1"/>
                </p:cNvPicPr>
                <p:nvPr/>
              </p:nvPicPr>
              <p:blipFill>
                <a:blip r:embed="rId3"/>
                <a:srcRect l="21524" r="45405" b="3446"/>
                <a:stretch>
                  <a:fillRect/>
                </a:stretch>
              </p:blipFill>
              <p:spPr>
                <a:xfrm>
                  <a:off x="137578" y="5034640"/>
                  <a:ext cx="271111" cy="983743"/>
                </a:xfrm>
                <a:prstGeom prst="rect">
                  <a:avLst/>
                </a:prstGeom>
              </p:spPr>
            </p:pic>
            <p:pic>
              <p:nvPicPr>
                <p:cNvPr id="21" name="Picture 20">
                  <a:extLst>
                    <a:ext uri="{FF2B5EF4-FFF2-40B4-BE49-F238E27FC236}">
                      <a16:creationId xmlns:a16="http://schemas.microsoft.com/office/drawing/2014/main" id="{57386AB4-C242-9249-AA84-C607AC48C2B4}"/>
                    </a:ext>
                  </a:extLst>
                </p:cNvPr>
                <p:cNvPicPr>
                  <a:picLocks noChangeAspect="1"/>
                </p:cNvPicPr>
                <p:nvPr/>
              </p:nvPicPr>
              <p:blipFill>
                <a:blip r:embed="rId4" cstate="print">
                  <a:clrChange>
                    <a:clrFrom>
                      <a:srgbClr val="52576E"/>
                    </a:clrFrom>
                    <a:clrTo>
                      <a:srgbClr val="52576E">
                        <a:alpha val="0"/>
                      </a:srgbClr>
                    </a:clrTo>
                  </a:clrChange>
                  <a:extLst>
                    <a:ext uri="{28A0092B-C50C-407E-A947-70E740481C1C}">
                      <a14:useLocalDpi xmlns:a14="http://schemas.microsoft.com/office/drawing/2010/main" val="0"/>
                    </a:ext>
                  </a:extLst>
                </a:blip>
                <a:stretch>
                  <a:fillRect/>
                </a:stretch>
              </p:blipFill>
              <p:spPr>
                <a:xfrm rot="21374673">
                  <a:off x="244395" y="5041868"/>
                  <a:ext cx="581862" cy="1013116"/>
                </a:xfrm>
                <a:prstGeom prst="rect">
                  <a:avLst/>
                </a:prstGeom>
              </p:spPr>
            </p:pic>
            <p:cxnSp>
              <p:nvCxnSpPr>
                <p:cNvPr id="22" name="Straight Connector 21">
                  <a:extLst>
                    <a:ext uri="{FF2B5EF4-FFF2-40B4-BE49-F238E27FC236}">
                      <a16:creationId xmlns:a16="http://schemas.microsoft.com/office/drawing/2014/main" id="{722E587A-0F6B-944F-9BD8-764B7DF5F953}"/>
                    </a:ext>
                  </a:extLst>
                </p:cNvPr>
                <p:cNvCxnSpPr>
                  <a:cxnSpLocks/>
                </p:cNvCxnSpPr>
                <p:nvPr/>
              </p:nvCxnSpPr>
              <p:spPr>
                <a:xfrm flipH="1">
                  <a:off x="357352" y="5356894"/>
                  <a:ext cx="704192" cy="147145"/>
                </a:xfrm>
                <a:prstGeom prst="line">
                  <a:avLst/>
                </a:prstGeom>
                <a:ln w="952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3" name="Shape 259">
                  <a:extLst>
                    <a:ext uri="{FF2B5EF4-FFF2-40B4-BE49-F238E27FC236}">
                      <a16:creationId xmlns:a16="http://schemas.microsoft.com/office/drawing/2014/main" id="{A43FCB8F-31BD-E84D-A3D0-EDAD618374A4}"/>
                    </a:ext>
                  </a:extLst>
                </p:cNvPr>
                <p:cNvPicPr preferRelativeResize="0"/>
                <p:nvPr/>
              </p:nvPicPr>
              <p:blipFill rotWithShape="1">
                <a:blip r:embed="rId5">
                  <a:alphaModFix/>
                </a:blip>
                <a:srcRect/>
                <a:stretch/>
              </p:blipFill>
              <p:spPr>
                <a:xfrm>
                  <a:off x="609601" y="5041581"/>
                  <a:ext cx="1124606" cy="588581"/>
                </a:xfrm>
                <a:prstGeom prst="rect">
                  <a:avLst/>
                </a:prstGeom>
                <a:noFill/>
                <a:ln>
                  <a:noFill/>
                </a:ln>
              </p:spPr>
            </p:pic>
            <p:sp>
              <p:nvSpPr>
                <p:cNvPr id="24" name="Shape 260">
                  <a:extLst>
                    <a:ext uri="{FF2B5EF4-FFF2-40B4-BE49-F238E27FC236}">
                      <a16:creationId xmlns:a16="http://schemas.microsoft.com/office/drawing/2014/main" id="{B15A94ED-8FFF-5D49-AD8D-B4D4CDE6F7E5}"/>
                    </a:ext>
                  </a:extLst>
                </p:cNvPr>
                <p:cNvSpPr/>
                <p:nvPr/>
              </p:nvSpPr>
              <p:spPr>
                <a:xfrm>
                  <a:off x="1071218" y="5316939"/>
                  <a:ext cx="90151" cy="72358"/>
                </a:xfrm>
                <a:prstGeom prst="rect">
                  <a:avLst/>
                </a:prstGeom>
                <a:noFill/>
                <a:ln w="31750" cap="flat" cmpd="sng">
                  <a:solidFill>
                    <a:srgbClr val="FF0000"/>
                  </a:solidFill>
                  <a:prstDash val="solid"/>
                  <a:round/>
                  <a:headEnd type="none" w="med" len="med"/>
                  <a:tailEnd type="none" w="med" len="med"/>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350">
                    <a:solidFill>
                      <a:schemeClr val="lt1"/>
                    </a:solidFill>
                    <a:latin typeface="Calibri"/>
                    <a:ea typeface="Calibri"/>
                    <a:cs typeface="Calibri"/>
                    <a:sym typeface="Calibri"/>
                  </a:endParaRPr>
                </a:p>
              </p:txBody>
            </p:sp>
            <p:grpSp>
              <p:nvGrpSpPr>
                <p:cNvPr id="25" name="Group 24">
                  <a:extLst>
                    <a:ext uri="{FF2B5EF4-FFF2-40B4-BE49-F238E27FC236}">
                      <a16:creationId xmlns:a16="http://schemas.microsoft.com/office/drawing/2014/main" id="{B0D8B9F7-8311-094B-ADC5-EDCC36F5B2DE}"/>
                    </a:ext>
                  </a:extLst>
                </p:cNvPr>
                <p:cNvGrpSpPr/>
                <p:nvPr/>
              </p:nvGrpSpPr>
              <p:grpSpPr>
                <a:xfrm>
                  <a:off x="1134939" y="5312216"/>
                  <a:ext cx="756923" cy="840827"/>
                  <a:chOff x="1113919" y="5757032"/>
                  <a:chExt cx="756923" cy="840827"/>
                </a:xfrm>
              </p:grpSpPr>
              <p:grpSp>
                <p:nvGrpSpPr>
                  <p:cNvPr id="27" name="Group 26">
                    <a:extLst>
                      <a:ext uri="{FF2B5EF4-FFF2-40B4-BE49-F238E27FC236}">
                        <a16:creationId xmlns:a16="http://schemas.microsoft.com/office/drawing/2014/main" id="{BA6580BC-B7BD-8F48-A9D6-D015AFDDD7EB}"/>
                      </a:ext>
                    </a:extLst>
                  </p:cNvPr>
                  <p:cNvGrpSpPr/>
                  <p:nvPr/>
                </p:nvGrpSpPr>
                <p:grpSpPr>
                  <a:xfrm>
                    <a:off x="1274364" y="5854263"/>
                    <a:ext cx="444202" cy="535940"/>
                    <a:chOff x="7755567" y="1692876"/>
                    <a:chExt cx="708811" cy="633094"/>
                  </a:xfrm>
                </p:grpSpPr>
                <p:grpSp>
                  <p:nvGrpSpPr>
                    <p:cNvPr id="30" name="Group 29">
                      <a:extLst>
                        <a:ext uri="{FF2B5EF4-FFF2-40B4-BE49-F238E27FC236}">
                          <a16:creationId xmlns:a16="http://schemas.microsoft.com/office/drawing/2014/main" id="{4CB5602A-EFF6-154C-BEB4-C21F844B9345}"/>
                        </a:ext>
                      </a:extLst>
                    </p:cNvPr>
                    <p:cNvGrpSpPr/>
                    <p:nvPr/>
                  </p:nvGrpSpPr>
                  <p:grpSpPr>
                    <a:xfrm>
                      <a:off x="7755567" y="1692876"/>
                      <a:ext cx="708811" cy="633094"/>
                      <a:chOff x="7755567" y="1692876"/>
                      <a:chExt cx="708811" cy="633094"/>
                    </a:xfrm>
                  </p:grpSpPr>
                  <p:cxnSp>
                    <p:nvCxnSpPr>
                      <p:cNvPr id="32" name="Straight Arrow Connector 31">
                        <a:extLst>
                          <a:ext uri="{FF2B5EF4-FFF2-40B4-BE49-F238E27FC236}">
                            <a16:creationId xmlns:a16="http://schemas.microsoft.com/office/drawing/2014/main" id="{8C99245C-4D50-9D44-A6E7-4FF6B143E4D6}"/>
                          </a:ext>
                        </a:extLst>
                      </p:cNvPr>
                      <p:cNvCxnSpPr>
                        <a:cxnSpLocks/>
                      </p:cNvCxnSpPr>
                      <p:nvPr/>
                    </p:nvCxnSpPr>
                    <p:spPr>
                      <a:xfrm flipH="1" flipV="1">
                        <a:off x="7772400" y="1692876"/>
                        <a:ext cx="3762" cy="616618"/>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CAD9DB8E-7525-CD44-9D94-10D22934A396}"/>
                          </a:ext>
                        </a:extLst>
                      </p:cNvPr>
                      <p:cNvCxnSpPr>
                        <a:cxnSpLocks/>
                      </p:cNvCxnSpPr>
                      <p:nvPr/>
                    </p:nvCxnSpPr>
                    <p:spPr>
                      <a:xfrm flipV="1">
                        <a:off x="7755567" y="2323071"/>
                        <a:ext cx="708811" cy="2899"/>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1" name="Freeform 30">
                      <a:extLst>
                        <a:ext uri="{FF2B5EF4-FFF2-40B4-BE49-F238E27FC236}">
                          <a16:creationId xmlns:a16="http://schemas.microsoft.com/office/drawing/2014/main" id="{030D22BF-02CE-4C4D-8310-0FCB3BD75AB7}"/>
                        </a:ext>
                      </a:extLst>
                    </p:cNvPr>
                    <p:cNvSpPr/>
                    <p:nvPr/>
                  </p:nvSpPr>
                  <p:spPr>
                    <a:xfrm>
                      <a:off x="7839483" y="1804294"/>
                      <a:ext cx="465370" cy="494123"/>
                    </a:xfrm>
                    <a:custGeom>
                      <a:avLst/>
                      <a:gdLst>
                        <a:gd name="connsiteX0" fmla="*/ 0 w 630195"/>
                        <a:gd name="connsiteY0" fmla="*/ 494122 h 494122"/>
                        <a:gd name="connsiteX1" fmla="*/ 135924 w 630195"/>
                        <a:gd name="connsiteY1" fmla="*/ 395268 h 494122"/>
                        <a:gd name="connsiteX2" fmla="*/ 296562 w 630195"/>
                        <a:gd name="connsiteY2" fmla="*/ 12208 h 494122"/>
                        <a:gd name="connsiteX3" fmla="*/ 432486 w 630195"/>
                        <a:gd name="connsiteY3" fmla="*/ 123419 h 494122"/>
                        <a:gd name="connsiteX4" fmla="*/ 506627 w 630195"/>
                        <a:gd name="connsiteY4" fmla="*/ 407625 h 494122"/>
                        <a:gd name="connsiteX5" fmla="*/ 630195 w 630195"/>
                        <a:gd name="connsiteY5" fmla="*/ 481765 h 494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195" h="494122">
                          <a:moveTo>
                            <a:pt x="0" y="494122"/>
                          </a:moveTo>
                          <a:cubicBezTo>
                            <a:pt x="43248" y="484854"/>
                            <a:pt x="86497" y="475587"/>
                            <a:pt x="135924" y="395268"/>
                          </a:cubicBezTo>
                          <a:cubicBezTo>
                            <a:pt x="185351" y="314949"/>
                            <a:pt x="247135" y="57516"/>
                            <a:pt x="296562" y="12208"/>
                          </a:cubicBezTo>
                          <a:cubicBezTo>
                            <a:pt x="345989" y="-33100"/>
                            <a:pt x="397475" y="57516"/>
                            <a:pt x="432486" y="123419"/>
                          </a:cubicBezTo>
                          <a:cubicBezTo>
                            <a:pt x="467497" y="189322"/>
                            <a:pt x="473676" y="347901"/>
                            <a:pt x="506627" y="407625"/>
                          </a:cubicBezTo>
                          <a:cubicBezTo>
                            <a:pt x="539579" y="467349"/>
                            <a:pt x="584887" y="474557"/>
                            <a:pt x="630195" y="481765"/>
                          </a:cubicBezTo>
                        </a:path>
                      </a:pathLst>
                    </a:custGeom>
                    <a:solidFill>
                      <a:schemeClr val="tx2">
                        <a:lumMod val="20000"/>
                        <a:lumOff val="80000"/>
                      </a:schemeClr>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699FA943-3A2F-6A47-B2AC-75FE770A23BD}"/>
                      </a:ext>
                    </a:extLst>
                  </p:cNvPr>
                  <p:cNvSpPr txBox="1"/>
                  <p:nvPr/>
                </p:nvSpPr>
                <p:spPr>
                  <a:xfrm>
                    <a:off x="1124608" y="6379778"/>
                    <a:ext cx="746234" cy="200055"/>
                  </a:xfrm>
                  <a:prstGeom prst="rect">
                    <a:avLst/>
                  </a:prstGeom>
                  <a:noFill/>
                </p:spPr>
                <p:txBody>
                  <a:bodyPr wrap="square" rtlCol="0">
                    <a:spAutoFit/>
                  </a:bodyPr>
                  <a:lstStyle/>
                  <a:p>
                    <a:pPr algn="ctr"/>
                    <a:r>
                      <a:rPr lang="en-US" sz="700" b="1"/>
                      <a:t>End of Life</a:t>
                    </a:r>
                  </a:p>
                </p:txBody>
              </p:sp>
              <p:sp>
                <p:nvSpPr>
                  <p:cNvPr id="29" name="TextBox 28">
                    <a:extLst>
                      <a:ext uri="{FF2B5EF4-FFF2-40B4-BE49-F238E27FC236}">
                        <a16:creationId xmlns:a16="http://schemas.microsoft.com/office/drawing/2014/main" id="{A8030B1A-8749-7248-80F6-5D41F0DFEE94}"/>
                      </a:ext>
                    </a:extLst>
                  </p:cNvPr>
                  <p:cNvSpPr txBox="1"/>
                  <p:nvPr/>
                </p:nvSpPr>
                <p:spPr>
                  <a:xfrm rot="16200000">
                    <a:off x="793533" y="6077418"/>
                    <a:ext cx="840827" cy="200055"/>
                  </a:xfrm>
                  <a:prstGeom prst="rect">
                    <a:avLst/>
                  </a:prstGeom>
                  <a:noFill/>
                </p:spPr>
                <p:txBody>
                  <a:bodyPr wrap="square" rtlCol="0">
                    <a:spAutoFit/>
                  </a:bodyPr>
                  <a:lstStyle/>
                  <a:p>
                    <a:pPr algn="ctr"/>
                    <a:r>
                      <a:rPr lang="en-US" sz="700" b="1"/>
                      <a:t>Probability</a:t>
                    </a:r>
                  </a:p>
                </p:txBody>
              </p:sp>
            </p:grpSp>
            <p:pic>
              <p:nvPicPr>
                <p:cNvPr id="26" name="Picture 25">
                  <a:extLst>
                    <a:ext uri="{FF2B5EF4-FFF2-40B4-BE49-F238E27FC236}">
                      <a16:creationId xmlns:a16="http://schemas.microsoft.com/office/drawing/2014/main" id="{F8743E5F-26EB-4F4C-BCD1-69DA0D7152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083" y="5675907"/>
                  <a:ext cx="487726" cy="358094"/>
                </a:xfrm>
                <a:prstGeom prst="rect">
                  <a:avLst/>
                </a:prstGeom>
                <a:ln>
                  <a:solidFill>
                    <a:schemeClr val="accent6">
                      <a:lumMod val="50000"/>
                    </a:schemeClr>
                  </a:solidFill>
                </a:ln>
                <a:effectLst>
                  <a:outerShdw blurRad="50800" dist="38100" dir="8100000" algn="tr" rotWithShape="0">
                    <a:prstClr val="black">
                      <a:alpha val="40000"/>
                    </a:prstClr>
                  </a:outerShdw>
                </a:effectLst>
              </p:spPr>
            </p:pic>
          </p:grpSp>
          <p:sp>
            <p:nvSpPr>
              <p:cNvPr id="18" name="TextBox 17">
                <a:extLst>
                  <a:ext uri="{FF2B5EF4-FFF2-40B4-BE49-F238E27FC236}">
                    <a16:creationId xmlns:a16="http://schemas.microsoft.com/office/drawing/2014/main" id="{2461A379-8644-3846-8352-73388C68429F}"/>
                  </a:ext>
                </a:extLst>
              </p:cNvPr>
              <p:cNvSpPr txBox="1"/>
              <p:nvPr/>
            </p:nvSpPr>
            <p:spPr>
              <a:xfrm>
                <a:off x="53915" y="6094790"/>
                <a:ext cx="797423" cy="200055"/>
              </a:xfrm>
              <a:prstGeom prst="rect">
                <a:avLst/>
              </a:prstGeom>
              <a:noFill/>
            </p:spPr>
            <p:txBody>
              <a:bodyPr wrap="square" rtlCol="0">
                <a:spAutoFit/>
              </a:bodyPr>
              <a:lstStyle/>
              <a:p>
                <a:pPr algn="ctr"/>
                <a:r>
                  <a:rPr lang="en-US" sz="700" b="1" i="1"/>
                  <a:t>Digital Twin</a:t>
                </a:r>
              </a:p>
            </p:txBody>
          </p:sp>
        </p:grpSp>
        <p:sp>
          <p:nvSpPr>
            <p:cNvPr id="37" name="TextBox 36">
              <a:extLst>
                <a:ext uri="{FF2B5EF4-FFF2-40B4-BE49-F238E27FC236}">
                  <a16:creationId xmlns:a16="http://schemas.microsoft.com/office/drawing/2014/main" id="{22E825FB-BDD5-CB4C-B37A-39A9227FB8D5}"/>
                </a:ext>
              </a:extLst>
            </p:cNvPr>
            <p:cNvSpPr txBox="1"/>
            <p:nvPr/>
          </p:nvSpPr>
          <p:spPr>
            <a:xfrm>
              <a:off x="6996557" y="1611791"/>
              <a:ext cx="1887270" cy="523220"/>
            </a:xfrm>
            <a:prstGeom prst="rect">
              <a:avLst/>
            </a:prstGeom>
            <a:noFill/>
          </p:spPr>
          <p:txBody>
            <a:bodyPr wrap="square" rtlCol="0">
              <a:spAutoFit/>
            </a:bodyPr>
            <a:lstStyle/>
            <a:p>
              <a:pPr algn="ctr"/>
              <a:r>
                <a:rPr lang="en-US" sz="1400"/>
                <a:t>Structural Health Management</a:t>
              </a:r>
            </a:p>
          </p:txBody>
        </p:sp>
      </p:grpSp>
      <p:grpSp>
        <p:nvGrpSpPr>
          <p:cNvPr id="63" name="Group 62">
            <a:extLst>
              <a:ext uri="{FF2B5EF4-FFF2-40B4-BE49-F238E27FC236}">
                <a16:creationId xmlns:a16="http://schemas.microsoft.com/office/drawing/2014/main" id="{9DFAC6CC-9C97-134F-8FDA-EAAB91784FFA}"/>
              </a:ext>
            </a:extLst>
          </p:cNvPr>
          <p:cNvGrpSpPr/>
          <p:nvPr/>
        </p:nvGrpSpPr>
        <p:grpSpPr>
          <a:xfrm>
            <a:off x="8001447" y="3109642"/>
            <a:ext cx="1887270" cy="1667361"/>
            <a:chOff x="8064254" y="3376993"/>
            <a:chExt cx="1887270" cy="1667361"/>
          </a:xfrm>
        </p:grpSpPr>
        <p:grpSp>
          <p:nvGrpSpPr>
            <p:cNvPr id="40" name="Group 39">
              <a:extLst>
                <a:ext uri="{FF2B5EF4-FFF2-40B4-BE49-F238E27FC236}">
                  <a16:creationId xmlns:a16="http://schemas.microsoft.com/office/drawing/2014/main" id="{38BD5C7A-AFFA-9443-BF20-F2A71590970C}"/>
                </a:ext>
              </a:extLst>
            </p:cNvPr>
            <p:cNvGrpSpPr/>
            <p:nvPr/>
          </p:nvGrpSpPr>
          <p:grpSpPr>
            <a:xfrm>
              <a:off x="8064254" y="3376993"/>
              <a:ext cx="1887270" cy="1667361"/>
              <a:chOff x="6914127" y="3509252"/>
              <a:chExt cx="1887270" cy="1667361"/>
            </a:xfrm>
          </p:grpSpPr>
          <p:pic>
            <p:nvPicPr>
              <p:cNvPr id="34" name="Picture 33">
                <a:extLst>
                  <a:ext uri="{FF2B5EF4-FFF2-40B4-BE49-F238E27FC236}">
                    <a16:creationId xmlns:a16="http://schemas.microsoft.com/office/drawing/2014/main" id="{681ED294-AB49-8442-BDAC-5843A81FBC20}"/>
                  </a:ext>
                </a:extLst>
              </p:cNvPr>
              <p:cNvPicPr>
                <a:picLocks noChangeAspect="1"/>
              </p:cNvPicPr>
              <p:nvPr/>
            </p:nvPicPr>
            <p:blipFill rotWithShape="1">
              <a:blip r:embed="rId7">
                <a:extLst>
                  <a:ext uri="{28A0092B-C50C-407E-A947-70E740481C1C}">
                    <a14:useLocalDpi xmlns:a14="http://schemas.microsoft.com/office/drawing/2010/main" val="0"/>
                  </a:ext>
                </a:extLst>
              </a:blip>
              <a:srcRect l="13059" r="18322"/>
              <a:stretch/>
            </p:blipFill>
            <p:spPr>
              <a:xfrm>
                <a:off x="7009788" y="3998822"/>
                <a:ext cx="1716496" cy="1177791"/>
              </a:xfrm>
              <a:prstGeom prst="roundRect">
                <a:avLst/>
              </a:prstGeom>
              <a:ln w="15875">
                <a:solidFill>
                  <a:schemeClr val="tx1"/>
                </a:solidFill>
              </a:ln>
            </p:spPr>
          </p:pic>
          <p:sp>
            <p:nvSpPr>
              <p:cNvPr id="39" name="TextBox 38">
                <a:extLst>
                  <a:ext uri="{FF2B5EF4-FFF2-40B4-BE49-F238E27FC236}">
                    <a16:creationId xmlns:a16="http://schemas.microsoft.com/office/drawing/2014/main" id="{E84294CA-D6CD-734D-9433-F4B9847CDD42}"/>
                  </a:ext>
                </a:extLst>
              </p:cNvPr>
              <p:cNvSpPr txBox="1"/>
              <p:nvPr/>
            </p:nvSpPr>
            <p:spPr>
              <a:xfrm>
                <a:off x="6914127" y="3509252"/>
                <a:ext cx="1887270" cy="523220"/>
              </a:xfrm>
              <a:prstGeom prst="rect">
                <a:avLst/>
              </a:prstGeom>
              <a:noFill/>
            </p:spPr>
            <p:txBody>
              <a:bodyPr wrap="square" rtlCol="0">
                <a:spAutoFit/>
              </a:bodyPr>
              <a:lstStyle/>
              <a:p>
                <a:pPr algn="ctr"/>
                <a:r>
                  <a:rPr lang="en-US" sz="1400"/>
                  <a:t>Additive Manufacturing</a:t>
                </a:r>
              </a:p>
            </p:txBody>
          </p:sp>
        </p:grpSp>
        <p:pic>
          <p:nvPicPr>
            <p:cNvPr id="53" name="Picture 52">
              <a:extLst>
                <a:ext uri="{FF2B5EF4-FFF2-40B4-BE49-F238E27FC236}">
                  <a16:creationId xmlns:a16="http://schemas.microsoft.com/office/drawing/2014/main" id="{6EE76589-0927-284D-B25D-5AF9D644BF13}"/>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9171241" y="4456341"/>
              <a:ext cx="415138" cy="384435"/>
            </a:xfrm>
            <a:prstGeom prst="rect">
              <a:avLst/>
            </a:prstGeom>
          </p:spPr>
        </p:pic>
      </p:grpSp>
      <p:grpSp>
        <p:nvGrpSpPr>
          <p:cNvPr id="56" name="Group 55">
            <a:extLst>
              <a:ext uri="{FF2B5EF4-FFF2-40B4-BE49-F238E27FC236}">
                <a16:creationId xmlns:a16="http://schemas.microsoft.com/office/drawing/2014/main" id="{444E7F07-301F-8E40-802D-C5989F9CA851}"/>
              </a:ext>
            </a:extLst>
          </p:cNvPr>
          <p:cNvGrpSpPr/>
          <p:nvPr/>
        </p:nvGrpSpPr>
        <p:grpSpPr>
          <a:xfrm>
            <a:off x="10004785" y="4839410"/>
            <a:ext cx="1887270" cy="1663633"/>
            <a:chOff x="4592069" y="2890672"/>
            <a:chExt cx="1887270" cy="1663633"/>
          </a:xfrm>
        </p:grpSpPr>
        <p:pic>
          <p:nvPicPr>
            <p:cNvPr id="54" name="Picture 53" descr="A satellite in space&#10;&#10;Description generated with very high confidence">
              <a:extLst>
                <a:ext uri="{FF2B5EF4-FFF2-40B4-BE49-F238E27FC236}">
                  <a16:creationId xmlns:a16="http://schemas.microsoft.com/office/drawing/2014/main" id="{815869E1-8164-584B-A51D-AEF8C5EEE8DE}"/>
                </a:ext>
              </a:extLst>
            </p:cNvPr>
            <p:cNvPicPr/>
            <p:nvPr/>
          </p:nvPicPr>
          <p:blipFill rotWithShape="1">
            <a:blip r:embed="rId9"/>
            <a:srcRect l="1386" b="10577"/>
            <a:stretch/>
          </p:blipFill>
          <p:spPr>
            <a:xfrm>
              <a:off x="4705380" y="3374834"/>
              <a:ext cx="1670354" cy="1179471"/>
            </a:xfrm>
            <a:prstGeom prst="roundRect">
              <a:avLst/>
            </a:prstGeom>
            <a:ln w="15875">
              <a:solidFill>
                <a:schemeClr val="tx1"/>
              </a:solidFill>
            </a:ln>
          </p:spPr>
        </p:pic>
        <p:sp>
          <p:nvSpPr>
            <p:cNvPr id="55" name="TextBox 54">
              <a:extLst>
                <a:ext uri="{FF2B5EF4-FFF2-40B4-BE49-F238E27FC236}">
                  <a16:creationId xmlns:a16="http://schemas.microsoft.com/office/drawing/2014/main" id="{247BC106-E9CC-8844-A0EB-A820AA518F66}"/>
                </a:ext>
              </a:extLst>
            </p:cNvPr>
            <p:cNvSpPr txBox="1"/>
            <p:nvPr/>
          </p:nvSpPr>
          <p:spPr>
            <a:xfrm>
              <a:off x="4592069" y="2890672"/>
              <a:ext cx="1887270" cy="523220"/>
            </a:xfrm>
            <a:prstGeom prst="rect">
              <a:avLst/>
            </a:prstGeom>
            <a:noFill/>
          </p:spPr>
          <p:txBody>
            <a:bodyPr wrap="square" rtlCol="0">
              <a:spAutoFit/>
            </a:bodyPr>
            <a:lstStyle/>
            <a:p>
              <a:pPr algn="ctr"/>
              <a:r>
                <a:rPr lang="en-US" sz="1400"/>
                <a:t>Frangible Joint Reliability</a:t>
              </a:r>
            </a:p>
          </p:txBody>
        </p:sp>
      </p:grpSp>
      <p:grpSp>
        <p:nvGrpSpPr>
          <p:cNvPr id="62" name="Group 61">
            <a:extLst>
              <a:ext uri="{FF2B5EF4-FFF2-40B4-BE49-F238E27FC236}">
                <a16:creationId xmlns:a16="http://schemas.microsoft.com/office/drawing/2014/main" id="{80274006-E6BA-1847-8239-C73EFFA8DD49}"/>
              </a:ext>
            </a:extLst>
          </p:cNvPr>
          <p:cNvGrpSpPr/>
          <p:nvPr/>
        </p:nvGrpSpPr>
        <p:grpSpPr>
          <a:xfrm>
            <a:off x="10109389" y="3090021"/>
            <a:ext cx="1715138" cy="1656988"/>
            <a:chOff x="10111690" y="3373828"/>
            <a:chExt cx="1715138" cy="1656988"/>
          </a:xfrm>
        </p:grpSpPr>
        <p:grpSp>
          <p:nvGrpSpPr>
            <p:cNvPr id="52" name="Group 51">
              <a:extLst>
                <a:ext uri="{FF2B5EF4-FFF2-40B4-BE49-F238E27FC236}">
                  <a16:creationId xmlns:a16="http://schemas.microsoft.com/office/drawing/2014/main" id="{910B9248-8F93-A04B-BEFF-FAA22247391E}"/>
                </a:ext>
              </a:extLst>
            </p:cNvPr>
            <p:cNvGrpSpPr/>
            <p:nvPr/>
          </p:nvGrpSpPr>
          <p:grpSpPr>
            <a:xfrm>
              <a:off x="10111690" y="3373828"/>
              <a:ext cx="1715138" cy="1656988"/>
              <a:chOff x="9782120" y="4068464"/>
              <a:chExt cx="1715138" cy="1656988"/>
            </a:xfrm>
          </p:grpSpPr>
          <p:grpSp>
            <p:nvGrpSpPr>
              <p:cNvPr id="50" name="Group 49">
                <a:extLst>
                  <a:ext uri="{FF2B5EF4-FFF2-40B4-BE49-F238E27FC236}">
                    <a16:creationId xmlns:a16="http://schemas.microsoft.com/office/drawing/2014/main" id="{43E8731C-C872-7C45-BA55-ACA203A2C026}"/>
                  </a:ext>
                </a:extLst>
              </p:cNvPr>
              <p:cNvGrpSpPr/>
              <p:nvPr/>
            </p:nvGrpSpPr>
            <p:grpSpPr>
              <a:xfrm>
                <a:off x="9782120" y="4068464"/>
                <a:ext cx="1715138" cy="1656988"/>
                <a:chOff x="9782120" y="4068464"/>
                <a:chExt cx="1715138" cy="1656988"/>
              </a:xfrm>
            </p:grpSpPr>
            <p:sp>
              <p:nvSpPr>
                <p:cNvPr id="41" name="Rounded Rectangle 40">
                  <a:extLst>
                    <a:ext uri="{FF2B5EF4-FFF2-40B4-BE49-F238E27FC236}">
                      <a16:creationId xmlns:a16="http://schemas.microsoft.com/office/drawing/2014/main" id="{099E4AB0-8B27-AD48-9A12-81A5B398CC8C}"/>
                    </a:ext>
                  </a:extLst>
                </p:cNvPr>
                <p:cNvSpPr/>
                <p:nvPr/>
              </p:nvSpPr>
              <p:spPr>
                <a:xfrm>
                  <a:off x="9782120" y="4545981"/>
                  <a:ext cx="1715138" cy="117947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1B79F8B9-2398-B04E-B394-E7BB511A0A24}"/>
                    </a:ext>
                  </a:extLst>
                </p:cNvPr>
                <p:cNvSpPr txBox="1"/>
                <p:nvPr/>
              </p:nvSpPr>
              <p:spPr>
                <a:xfrm>
                  <a:off x="9846294" y="4068464"/>
                  <a:ext cx="1613862" cy="523220"/>
                </a:xfrm>
                <a:prstGeom prst="rect">
                  <a:avLst/>
                </a:prstGeom>
                <a:noFill/>
              </p:spPr>
              <p:txBody>
                <a:bodyPr wrap="square" rtlCol="0">
                  <a:spAutoFit/>
                </a:bodyPr>
                <a:lstStyle/>
                <a:p>
                  <a:pPr algn="ctr"/>
                  <a:r>
                    <a:rPr lang="en-US" sz="1400"/>
                    <a:t>COPV Liner Fracture Mechanics</a:t>
                  </a:r>
                </a:p>
              </p:txBody>
            </p:sp>
          </p:grpSp>
          <p:pic>
            <p:nvPicPr>
              <p:cNvPr id="43" name="Picture 4">
                <a:extLst>
                  <a:ext uri="{FF2B5EF4-FFF2-40B4-BE49-F238E27FC236}">
                    <a16:creationId xmlns:a16="http://schemas.microsoft.com/office/drawing/2014/main" id="{22DF79BD-851C-9045-8D62-3E89D9A4F995}"/>
                  </a:ext>
                </a:extLst>
              </p:cNvPr>
              <p:cNvPicPr>
                <a:picLocks noChangeAspect="1"/>
              </p:cNvPicPr>
              <p:nvPr/>
            </p:nvPicPr>
            <p:blipFill>
              <a:blip r:embed="rId10"/>
              <a:stretch>
                <a:fillRect/>
              </a:stretch>
            </p:blipFill>
            <p:spPr>
              <a:xfrm rot="16200000">
                <a:off x="9717610" y="4793361"/>
                <a:ext cx="1063216" cy="707686"/>
              </a:xfrm>
              <a:prstGeom prst="rect">
                <a:avLst/>
              </a:prstGeom>
            </p:spPr>
          </p:pic>
          <p:grpSp>
            <p:nvGrpSpPr>
              <p:cNvPr id="44" name="Group 43">
                <a:extLst>
                  <a:ext uri="{FF2B5EF4-FFF2-40B4-BE49-F238E27FC236}">
                    <a16:creationId xmlns:a16="http://schemas.microsoft.com/office/drawing/2014/main" id="{49108F02-9986-D940-A6AE-8B96CE2767E8}"/>
                  </a:ext>
                </a:extLst>
              </p:cNvPr>
              <p:cNvGrpSpPr/>
              <p:nvPr/>
            </p:nvGrpSpPr>
            <p:grpSpPr>
              <a:xfrm>
                <a:off x="10397593" y="4614245"/>
                <a:ext cx="959823" cy="638867"/>
                <a:chOff x="3708432" y="3837262"/>
                <a:chExt cx="5350579" cy="2419560"/>
              </a:xfrm>
            </p:grpSpPr>
            <p:pic>
              <p:nvPicPr>
                <p:cNvPr id="45" name="Picture 44">
                  <a:extLst>
                    <a:ext uri="{FF2B5EF4-FFF2-40B4-BE49-F238E27FC236}">
                      <a16:creationId xmlns:a16="http://schemas.microsoft.com/office/drawing/2014/main" id="{E9342C57-095C-BF4C-95F8-294C23C2A30D}"/>
                    </a:ext>
                  </a:extLst>
                </p:cNvPr>
                <p:cNvPicPr/>
                <p:nvPr/>
              </p:nvPicPr>
              <p:blipFill>
                <a:blip r:embed="rId11"/>
                <a:stretch/>
              </p:blipFill>
              <p:spPr>
                <a:xfrm>
                  <a:off x="3829651" y="3837262"/>
                  <a:ext cx="5229360" cy="2419560"/>
                </a:xfrm>
                <a:prstGeom prst="rect">
                  <a:avLst/>
                </a:prstGeom>
                <a:ln>
                  <a:noFill/>
                </a:ln>
              </p:spPr>
            </p:pic>
            <p:sp>
              <p:nvSpPr>
                <p:cNvPr id="46" name="Line 7">
                  <a:extLst>
                    <a:ext uri="{FF2B5EF4-FFF2-40B4-BE49-F238E27FC236}">
                      <a16:creationId xmlns:a16="http://schemas.microsoft.com/office/drawing/2014/main" id="{481E729C-DBE9-0C45-88D6-A9FE1E213D5C}"/>
                    </a:ext>
                  </a:extLst>
                </p:cNvPr>
                <p:cNvSpPr/>
                <p:nvPr/>
              </p:nvSpPr>
              <p:spPr>
                <a:xfrm>
                  <a:off x="6372331" y="4665262"/>
                  <a:ext cx="1905120" cy="360"/>
                </a:xfrm>
                <a:prstGeom prst="line">
                  <a:avLst/>
                </a:prstGeom>
                <a:ln>
                  <a:solidFill>
                    <a:schemeClr val="bg1"/>
                  </a:solidFill>
                  <a:custDash>
                    <a:ds d="300000" sp="100000"/>
                  </a:custDash>
                  <a:round/>
                  <a:headEnd type="oval" w="med" len="med"/>
                </a:ln>
              </p:spPr>
              <p:style>
                <a:lnRef idx="3">
                  <a:schemeClr val="dk1"/>
                </a:lnRef>
                <a:fillRef idx="0">
                  <a:schemeClr val="dk1"/>
                </a:fillRef>
                <a:effectRef idx="2">
                  <a:schemeClr val="dk1"/>
                </a:effectRef>
                <a:fontRef idx="minor"/>
              </p:style>
              <p:txBody>
                <a:bodyPr/>
                <a:lstStyle/>
                <a:p>
                  <a:endParaRPr lang="en-US"/>
                </a:p>
              </p:txBody>
            </p:sp>
            <p:sp>
              <p:nvSpPr>
                <p:cNvPr id="47" name="Line 8">
                  <a:extLst>
                    <a:ext uri="{FF2B5EF4-FFF2-40B4-BE49-F238E27FC236}">
                      <a16:creationId xmlns:a16="http://schemas.microsoft.com/office/drawing/2014/main" id="{D62420EE-4DBB-B640-8C03-60EA5B9154EC}"/>
                    </a:ext>
                  </a:extLst>
                </p:cNvPr>
                <p:cNvSpPr/>
                <p:nvPr/>
              </p:nvSpPr>
              <p:spPr>
                <a:xfrm>
                  <a:off x="6375931" y="5519182"/>
                  <a:ext cx="1905120" cy="360"/>
                </a:xfrm>
                <a:prstGeom prst="line">
                  <a:avLst/>
                </a:prstGeom>
                <a:ln>
                  <a:solidFill>
                    <a:schemeClr val="bg1"/>
                  </a:solidFill>
                  <a:custDash>
                    <a:ds d="300000" sp="100000"/>
                  </a:custDash>
                  <a:round/>
                  <a:headEnd type="oval" w="med" len="med"/>
                </a:ln>
              </p:spPr>
              <p:style>
                <a:lnRef idx="3">
                  <a:schemeClr val="dk1"/>
                </a:lnRef>
                <a:fillRef idx="0">
                  <a:schemeClr val="dk1"/>
                </a:fillRef>
                <a:effectRef idx="2">
                  <a:schemeClr val="dk1"/>
                </a:effectRef>
                <a:fontRef idx="minor"/>
              </p:style>
              <p:txBody>
                <a:bodyPr/>
                <a:lstStyle/>
                <a:p>
                  <a:endParaRPr lang="en-US"/>
                </a:p>
              </p:txBody>
            </p:sp>
            <p:sp>
              <p:nvSpPr>
                <p:cNvPr id="48" name="CustomShape 10">
                  <a:extLst>
                    <a:ext uri="{FF2B5EF4-FFF2-40B4-BE49-F238E27FC236}">
                      <a16:creationId xmlns:a16="http://schemas.microsoft.com/office/drawing/2014/main" id="{8EA97A0C-44AE-A548-9295-293D1D7078B8}"/>
                    </a:ext>
                  </a:extLst>
                </p:cNvPr>
                <p:cNvSpPr/>
                <p:nvPr/>
              </p:nvSpPr>
              <p:spPr>
                <a:xfrm>
                  <a:off x="6448290" y="4670657"/>
                  <a:ext cx="876601" cy="363601"/>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b="0" strike="noStrike" spc="-1">
                      <a:solidFill>
                        <a:srgbClr val="FFFFFF"/>
                      </a:solidFill>
                      <a:uFill>
                        <a:solidFill>
                          <a:srgbClr val="FFFFFF"/>
                        </a:solidFill>
                      </a:uFill>
                      <a:latin typeface="Arial"/>
                      <a:ea typeface="DejaVu Sans"/>
                    </a:rPr>
                    <a:t>CMOD</a:t>
                  </a:r>
                  <a:endParaRPr lang="en-US" sz="1200" b="0" strike="noStrike" spc="-1">
                    <a:solidFill>
                      <a:srgbClr val="000000"/>
                    </a:solidFill>
                    <a:uFill>
                      <a:solidFill>
                        <a:srgbClr val="FFFFFF"/>
                      </a:solidFill>
                    </a:uFill>
                    <a:latin typeface="Arial"/>
                  </a:endParaRPr>
                </a:p>
              </p:txBody>
            </p:sp>
            <p:sp>
              <p:nvSpPr>
                <p:cNvPr id="49" name="CustomShape 15">
                  <a:extLst>
                    <a:ext uri="{FF2B5EF4-FFF2-40B4-BE49-F238E27FC236}">
                      <a16:creationId xmlns:a16="http://schemas.microsoft.com/office/drawing/2014/main" id="{829EB7A7-1575-2E4C-B41A-62D62B8F6A5A}"/>
                    </a:ext>
                  </a:extLst>
                </p:cNvPr>
                <p:cNvSpPr/>
                <p:nvPr/>
              </p:nvSpPr>
              <p:spPr>
                <a:xfrm>
                  <a:off x="3708432" y="4979442"/>
                  <a:ext cx="774359" cy="363601"/>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1200" b="0" strike="noStrike" spc="-1">
                      <a:solidFill>
                        <a:srgbClr val="FFFFFF"/>
                      </a:solidFill>
                      <a:uFill>
                        <a:solidFill>
                          <a:srgbClr val="FFFFFF"/>
                        </a:solidFill>
                      </a:uFill>
                      <a:latin typeface="Arial"/>
                      <a:ea typeface="DejaVu Sans"/>
                    </a:rPr>
                    <a:t>Crack</a:t>
                  </a:r>
                  <a:endParaRPr lang="en-US" sz="1200" b="0" strike="noStrike" spc="-1">
                    <a:solidFill>
                      <a:srgbClr val="000000"/>
                    </a:solidFill>
                    <a:uFill>
                      <a:solidFill>
                        <a:srgbClr val="FFFFFF"/>
                      </a:solidFill>
                    </a:uFill>
                    <a:latin typeface="Arial"/>
                  </a:endParaRPr>
                </a:p>
              </p:txBody>
            </p:sp>
          </p:grpSp>
        </p:grpSp>
        <p:pic>
          <p:nvPicPr>
            <p:cNvPr id="57" name="Picture 3">
              <a:extLst>
                <a:ext uri="{FF2B5EF4-FFF2-40B4-BE49-F238E27FC236}">
                  <a16:creationId xmlns:a16="http://schemas.microsoft.com/office/drawing/2014/main" id="{7B036CC9-8010-1C4F-A57F-636FFC3DECE6}"/>
                </a:ext>
              </a:extLst>
            </p:cNvPr>
            <p:cNvPicPr>
              <a:picLocks noChangeAspect="1"/>
            </p:cNvPicPr>
            <p:nvPr/>
          </p:nvPicPr>
          <p:blipFill>
            <a:blip r:embed="rId12"/>
            <a:stretch>
              <a:fillRect/>
            </a:stretch>
          </p:blipFill>
          <p:spPr>
            <a:xfrm>
              <a:off x="10969259" y="4446277"/>
              <a:ext cx="539895" cy="545615"/>
            </a:xfrm>
            <a:prstGeom prst="rect">
              <a:avLst/>
            </a:prstGeom>
          </p:spPr>
        </p:pic>
      </p:grpSp>
      <p:grpSp>
        <p:nvGrpSpPr>
          <p:cNvPr id="61" name="Group 60">
            <a:extLst>
              <a:ext uri="{FF2B5EF4-FFF2-40B4-BE49-F238E27FC236}">
                <a16:creationId xmlns:a16="http://schemas.microsoft.com/office/drawing/2014/main" id="{461B46C4-22F5-5841-9F6B-742EB3369366}"/>
              </a:ext>
            </a:extLst>
          </p:cNvPr>
          <p:cNvGrpSpPr/>
          <p:nvPr/>
        </p:nvGrpSpPr>
        <p:grpSpPr>
          <a:xfrm>
            <a:off x="8026959" y="4854537"/>
            <a:ext cx="1887270" cy="1641009"/>
            <a:chOff x="7988521" y="5079036"/>
            <a:chExt cx="1887270" cy="1641009"/>
          </a:xfrm>
        </p:grpSpPr>
        <p:sp>
          <p:nvSpPr>
            <p:cNvPr id="51" name="Rounded Rectangle 50">
              <a:extLst>
                <a:ext uri="{FF2B5EF4-FFF2-40B4-BE49-F238E27FC236}">
                  <a16:creationId xmlns:a16="http://schemas.microsoft.com/office/drawing/2014/main" id="{6EE07713-C247-EA49-8770-9733DCB67756}"/>
                </a:ext>
              </a:extLst>
            </p:cNvPr>
            <p:cNvSpPr/>
            <p:nvPr/>
          </p:nvSpPr>
          <p:spPr>
            <a:xfrm>
              <a:off x="8062366" y="5540574"/>
              <a:ext cx="1780724" cy="117947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2" descr="Artist concept of an astronaut in the xEMU space suit setting up a science experiment on the lunar surface.">
              <a:extLst>
                <a:ext uri="{FF2B5EF4-FFF2-40B4-BE49-F238E27FC236}">
                  <a16:creationId xmlns:a16="http://schemas.microsoft.com/office/drawing/2014/main" id="{3B96F11D-0EC8-2E4D-8B3D-BAE88C413EA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7154" t="22986" r="28155"/>
            <a:stretch/>
          </p:blipFill>
          <p:spPr bwMode="auto">
            <a:xfrm>
              <a:off x="8172898" y="5577766"/>
              <a:ext cx="877483" cy="1096552"/>
            </a:xfrm>
            <a:prstGeom prst="rect">
              <a:avLst/>
            </a:prstGeom>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9" name="Picture 58">
              <a:extLst>
                <a:ext uri="{FF2B5EF4-FFF2-40B4-BE49-F238E27FC236}">
                  <a16:creationId xmlns:a16="http://schemas.microsoft.com/office/drawing/2014/main" id="{62A64C57-0E6D-504E-8CCC-11270AA7BF8B}"/>
                </a:ext>
              </a:extLst>
            </p:cNvPr>
            <p:cNvPicPr>
              <a:picLocks noChangeAspect="1"/>
            </p:cNvPicPr>
            <p:nvPr/>
          </p:nvPicPr>
          <p:blipFill rotWithShape="1">
            <a:blip r:embed="rId14"/>
            <a:srcRect t="-450" r="44208"/>
            <a:stretch/>
          </p:blipFill>
          <p:spPr>
            <a:xfrm>
              <a:off x="9074286" y="5678822"/>
              <a:ext cx="679468" cy="889693"/>
            </a:xfrm>
            <a:prstGeom prst="rect">
              <a:avLst/>
            </a:prstGeom>
          </p:spPr>
        </p:pic>
        <p:sp>
          <p:nvSpPr>
            <p:cNvPr id="60" name="TextBox 59">
              <a:extLst>
                <a:ext uri="{FF2B5EF4-FFF2-40B4-BE49-F238E27FC236}">
                  <a16:creationId xmlns:a16="http://schemas.microsoft.com/office/drawing/2014/main" id="{84745235-18ED-7E4A-B2BC-A0B7D338C998}"/>
                </a:ext>
              </a:extLst>
            </p:cNvPr>
            <p:cNvSpPr txBox="1"/>
            <p:nvPr/>
          </p:nvSpPr>
          <p:spPr>
            <a:xfrm>
              <a:off x="7988521" y="5079036"/>
              <a:ext cx="1887270" cy="523220"/>
            </a:xfrm>
            <a:prstGeom prst="rect">
              <a:avLst/>
            </a:prstGeom>
            <a:noFill/>
          </p:spPr>
          <p:txBody>
            <a:bodyPr wrap="square" rtlCol="0">
              <a:spAutoFit/>
            </a:bodyPr>
            <a:lstStyle/>
            <a:p>
              <a:pPr algn="ctr"/>
              <a:r>
                <a:rPr lang="en-US" sz="1400" err="1"/>
                <a:t>xEMU</a:t>
              </a:r>
              <a:r>
                <a:rPr lang="en-US" sz="1400"/>
                <a:t> Spacesuit Certification</a:t>
              </a:r>
            </a:p>
          </p:txBody>
        </p:sp>
      </p:grpSp>
      <p:sp>
        <p:nvSpPr>
          <p:cNvPr id="11" name="TextBox 10">
            <a:extLst>
              <a:ext uri="{FF2B5EF4-FFF2-40B4-BE49-F238E27FC236}">
                <a16:creationId xmlns:a16="http://schemas.microsoft.com/office/drawing/2014/main" id="{95953BBA-03DB-E64E-BA76-A5E1B2950877}"/>
              </a:ext>
            </a:extLst>
          </p:cNvPr>
          <p:cNvSpPr txBox="1"/>
          <p:nvPr/>
        </p:nvSpPr>
        <p:spPr>
          <a:xfrm>
            <a:off x="4134484" y="4698882"/>
            <a:ext cx="1715213" cy="369332"/>
          </a:xfrm>
          <a:prstGeom prst="rect">
            <a:avLst/>
          </a:prstGeom>
          <a:noFill/>
        </p:spPr>
        <p:txBody>
          <a:bodyPr wrap="none" rtlCol="0">
            <a:spAutoFit/>
          </a:bodyPr>
          <a:lstStyle/>
          <a:p>
            <a:r>
              <a:rPr lang="en-US" i="1"/>
              <a:t>Damage Science</a:t>
            </a:r>
          </a:p>
        </p:txBody>
      </p:sp>
      <p:sp>
        <p:nvSpPr>
          <p:cNvPr id="79" name="TextBox 78">
            <a:extLst>
              <a:ext uri="{FF2B5EF4-FFF2-40B4-BE49-F238E27FC236}">
                <a16:creationId xmlns:a16="http://schemas.microsoft.com/office/drawing/2014/main" id="{A7826AF7-421A-1A4E-B5C4-85E9857D6FBF}"/>
              </a:ext>
            </a:extLst>
          </p:cNvPr>
          <p:cNvSpPr txBox="1"/>
          <p:nvPr/>
        </p:nvSpPr>
        <p:spPr>
          <a:xfrm>
            <a:off x="5130202" y="5619213"/>
            <a:ext cx="1980286" cy="369332"/>
          </a:xfrm>
          <a:prstGeom prst="rect">
            <a:avLst/>
          </a:prstGeom>
          <a:noFill/>
        </p:spPr>
        <p:txBody>
          <a:bodyPr wrap="none" rtlCol="0">
            <a:spAutoFit/>
          </a:bodyPr>
          <a:lstStyle/>
          <a:p>
            <a:r>
              <a:rPr lang="en-US" i="1"/>
              <a:t>Fatigue &amp; Fracture </a:t>
            </a:r>
          </a:p>
        </p:txBody>
      </p:sp>
      <p:pic>
        <p:nvPicPr>
          <p:cNvPr id="80" name="Picture 79">
            <a:extLst>
              <a:ext uri="{FF2B5EF4-FFF2-40B4-BE49-F238E27FC236}">
                <a16:creationId xmlns:a16="http://schemas.microsoft.com/office/drawing/2014/main" id="{4AEBBE8C-9709-514C-B1A8-B7C89F7D7BE1}"/>
              </a:ext>
            </a:extLst>
          </p:cNvPr>
          <p:cNvPicPr>
            <a:picLocks/>
          </p:cNvPicPr>
          <p:nvPr/>
        </p:nvPicPr>
        <p:blipFill rotWithShape="1">
          <a:blip r:embed="rId15"/>
          <a:srcRect l="10963" t="-2642" r="4556" b="2642"/>
          <a:stretch/>
        </p:blipFill>
        <p:spPr>
          <a:xfrm>
            <a:off x="3402426" y="3470241"/>
            <a:ext cx="1371600" cy="914400"/>
          </a:xfrm>
          <a:prstGeom prst="ellipse">
            <a:avLst/>
          </a:prstGeom>
          <a:ln w="12700">
            <a:solidFill>
              <a:schemeClr val="tx1"/>
            </a:solidFill>
          </a:ln>
        </p:spPr>
      </p:pic>
      <p:pic>
        <p:nvPicPr>
          <p:cNvPr id="64" name="Picture 63">
            <a:extLst>
              <a:ext uri="{FF2B5EF4-FFF2-40B4-BE49-F238E27FC236}">
                <a16:creationId xmlns:a16="http://schemas.microsoft.com/office/drawing/2014/main" id="{96D63C7B-0DE8-6B48-B177-2904FCA8722C}"/>
              </a:ext>
            </a:extLst>
          </p:cNvPr>
          <p:cNvPicPr>
            <a:picLocks/>
          </p:cNvPicPr>
          <p:nvPr/>
        </p:nvPicPr>
        <p:blipFill rotWithShape="1">
          <a:blip r:embed="rId16"/>
          <a:srcRect t="13715"/>
          <a:stretch/>
        </p:blipFill>
        <p:spPr>
          <a:xfrm>
            <a:off x="6137722" y="2520060"/>
            <a:ext cx="1371600" cy="914400"/>
          </a:xfrm>
          <a:prstGeom prst="ellipse">
            <a:avLst/>
          </a:prstGeom>
          <a:ln w="12700">
            <a:solidFill>
              <a:schemeClr val="tx1"/>
            </a:solidFill>
          </a:ln>
        </p:spPr>
      </p:pic>
      <p:pic>
        <p:nvPicPr>
          <p:cNvPr id="81" name="Picture 80">
            <a:extLst>
              <a:ext uri="{FF2B5EF4-FFF2-40B4-BE49-F238E27FC236}">
                <a16:creationId xmlns:a16="http://schemas.microsoft.com/office/drawing/2014/main" id="{FF5B3B5C-27E6-A04E-BF3C-FFB15082FAFA}"/>
              </a:ext>
            </a:extLst>
          </p:cNvPr>
          <p:cNvPicPr>
            <a:picLocks/>
          </p:cNvPicPr>
          <p:nvPr/>
        </p:nvPicPr>
        <p:blipFill rotWithShape="1">
          <a:blip r:embed="rId17"/>
          <a:srcRect l="10075" r="8230" b="13064"/>
          <a:stretch/>
        </p:blipFill>
        <p:spPr>
          <a:xfrm>
            <a:off x="3382085" y="1557881"/>
            <a:ext cx="1371600" cy="914400"/>
          </a:xfrm>
          <a:prstGeom prst="ellipse">
            <a:avLst/>
          </a:prstGeom>
          <a:solidFill>
            <a:schemeClr val="bg1"/>
          </a:solidFill>
          <a:ln>
            <a:solidFill>
              <a:schemeClr val="tx1"/>
            </a:solidFill>
          </a:ln>
        </p:spPr>
      </p:pic>
      <p:grpSp>
        <p:nvGrpSpPr>
          <p:cNvPr id="82" name="Group 81">
            <a:extLst>
              <a:ext uri="{FF2B5EF4-FFF2-40B4-BE49-F238E27FC236}">
                <a16:creationId xmlns:a16="http://schemas.microsoft.com/office/drawing/2014/main" id="{661C72BA-872C-6541-935A-045D1E7F2E32}"/>
              </a:ext>
            </a:extLst>
          </p:cNvPr>
          <p:cNvGrpSpPr/>
          <p:nvPr/>
        </p:nvGrpSpPr>
        <p:grpSpPr>
          <a:xfrm>
            <a:off x="3342470" y="5339443"/>
            <a:ext cx="1371600" cy="914400"/>
            <a:chOff x="7027414" y="4003046"/>
            <a:chExt cx="1371600" cy="914400"/>
          </a:xfrm>
        </p:grpSpPr>
        <p:pic>
          <p:nvPicPr>
            <p:cNvPr id="83" name="Picture 2" descr="ibr_a_8.gif">
              <a:extLst>
                <a:ext uri="{FF2B5EF4-FFF2-40B4-BE49-F238E27FC236}">
                  <a16:creationId xmlns:a16="http://schemas.microsoft.com/office/drawing/2014/main" id="{6A86741B-A3BB-D247-BA08-B34CC6FF5DB2}"/>
                </a:ext>
              </a:extLst>
            </p:cNvPr>
            <p:cNvPicPr>
              <a:picLocks noChangeAspect="1"/>
            </p:cNvPicPr>
            <p:nvPr/>
          </p:nvPicPr>
          <p:blipFill rotWithShape="1">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l="20977" b="1000"/>
            <a:stretch/>
          </p:blipFill>
          <p:spPr bwMode="auto">
            <a:xfrm rot="2834005">
              <a:off x="7655087" y="4239250"/>
              <a:ext cx="495055" cy="7646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4" name="Oval 83">
              <a:extLst>
                <a:ext uri="{FF2B5EF4-FFF2-40B4-BE49-F238E27FC236}">
                  <a16:creationId xmlns:a16="http://schemas.microsoft.com/office/drawing/2014/main" id="{5E4BC279-4C69-944A-8B04-F2CF1281F5B8}"/>
                </a:ext>
              </a:extLst>
            </p:cNvPr>
            <p:cNvSpPr/>
            <p:nvPr/>
          </p:nvSpPr>
          <p:spPr>
            <a:xfrm>
              <a:off x="7027414" y="4003046"/>
              <a:ext cx="1371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Picture 28" descr="image1.gif">
              <a:extLst>
                <a:ext uri="{FF2B5EF4-FFF2-40B4-BE49-F238E27FC236}">
                  <a16:creationId xmlns:a16="http://schemas.microsoft.com/office/drawing/2014/main" id="{3D8017ED-FB70-6046-8E5C-C21094FBA5AD}"/>
                </a:ext>
              </a:extLst>
            </p:cNvPr>
            <p:cNvPicPr>
              <a:picLocks noChangeAspect="1"/>
            </p:cNvPicPr>
            <p:nvPr/>
          </p:nvPicPr>
          <p:blipFill>
            <a:blip r:embed="rId19" cstate="print">
              <a:clrChange>
                <a:clrFrom>
                  <a:srgbClr val="FEFFFC"/>
                </a:clrFrom>
                <a:clrTo>
                  <a:srgbClr val="FEFFFC">
                    <a:alpha val="0"/>
                  </a:srgbClr>
                </a:clrTo>
              </a:clrChange>
              <a:extLst>
                <a:ext uri="{28A0092B-C50C-407E-A947-70E740481C1C}">
                  <a14:useLocalDpi xmlns:a14="http://schemas.microsoft.com/office/drawing/2010/main" val="0"/>
                </a:ext>
              </a:extLst>
            </a:blip>
            <a:stretch>
              <a:fillRect/>
            </a:stretch>
          </p:blipFill>
          <p:spPr bwMode="auto">
            <a:xfrm>
              <a:off x="7132638" y="4067812"/>
              <a:ext cx="534306" cy="77333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6" name="Picture 1" descr="ibr_a_1.gif">
              <a:extLst>
                <a:ext uri="{FF2B5EF4-FFF2-40B4-BE49-F238E27FC236}">
                  <a16:creationId xmlns:a16="http://schemas.microsoft.com/office/drawing/2014/main" id="{87ED26F1-C39D-EF47-AD88-D731E6C0BB49}"/>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618058" y="4140716"/>
              <a:ext cx="576877" cy="455893"/>
            </a:xfrm>
            <a:prstGeom prst="roundRect">
              <a:avLst>
                <a:gd name="adj" fmla="val 682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 name="Rectangle 86">
              <a:extLst>
                <a:ext uri="{FF2B5EF4-FFF2-40B4-BE49-F238E27FC236}">
                  <a16:creationId xmlns:a16="http://schemas.microsoft.com/office/drawing/2014/main" id="{0371CC14-414D-7D48-8FF9-8DB23F297320}"/>
                </a:ext>
              </a:extLst>
            </p:cNvPr>
            <p:cNvSpPr/>
            <p:nvPr/>
          </p:nvSpPr>
          <p:spPr bwMode="auto">
            <a:xfrm>
              <a:off x="7251047" y="4283824"/>
              <a:ext cx="188385" cy="16563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8" name="Straight Connector 87">
              <a:extLst>
                <a:ext uri="{FF2B5EF4-FFF2-40B4-BE49-F238E27FC236}">
                  <a16:creationId xmlns:a16="http://schemas.microsoft.com/office/drawing/2014/main" id="{44668BA3-B37B-B343-8D10-C66665CA012B}"/>
                </a:ext>
              </a:extLst>
            </p:cNvPr>
            <p:cNvCxnSpPr>
              <a:cxnSpLocks/>
            </p:cNvCxnSpPr>
            <p:nvPr/>
          </p:nvCxnSpPr>
          <p:spPr bwMode="auto">
            <a:xfrm flipH="1">
              <a:off x="7215566" y="4121598"/>
              <a:ext cx="443428" cy="16222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043BDAF9-44B6-AF41-94B9-7FD1DB832796}"/>
              </a:ext>
            </a:extLst>
          </p:cNvPr>
          <p:cNvGrpSpPr/>
          <p:nvPr/>
        </p:nvGrpSpPr>
        <p:grpSpPr>
          <a:xfrm>
            <a:off x="6125171" y="4406312"/>
            <a:ext cx="1371600" cy="986116"/>
            <a:chOff x="6724779" y="1944086"/>
            <a:chExt cx="1371600" cy="986116"/>
          </a:xfrm>
        </p:grpSpPr>
        <p:pic>
          <p:nvPicPr>
            <p:cNvPr id="90" name="Picture 89">
              <a:extLst>
                <a:ext uri="{FF2B5EF4-FFF2-40B4-BE49-F238E27FC236}">
                  <a16:creationId xmlns:a16="http://schemas.microsoft.com/office/drawing/2014/main" id="{2F65DD85-15D2-694F-B2E0-CC1C8B6E54B7}"/>
                </a:ext>
              </a:extLst>
            </p:cNvPr>
            <p:cNvPicPr>
              <a:picLocks noChangeAspect="1"/>
            </p:cNvPicPr>
            <p:nvPr/>
          </p:nvPicPr>
          <p:blipFill rotWithShape="1">
            <a:blip r:embed="rId21">
              <a:extLst>
                <a:ext uri="{BEBA8EAE-BF5A-486C-A8C5-ECC9F3942E4B}">
                  <a14:imgProps xmlns:a14="http://schemas.microsoft.com/office/drawing/2010/main">
                    <a14:imgLayer r:embed="rId22">
                      <a14:imgEffect>
                        <a14:backgroundRemoval t="7273" b="71364" l="20561" r="98442"/>
                      </a14:imgEffect>
                    </a14:imgLayer>
                  </a14:imgProps>
                </a:ext>
              </a:extLst>
            </a:blip>
            <a:srcRect l="20949" b="20161"/>
            <a:stretch/>
          </p:blipFill>
          <p:spPr>
            <a:xfrm rot="956874">
              <a:off x="6796495" y="2133995"/>
              <a:ext cx="1150267" cy="796207"/>
            </a:xfrm>
            <a:prstGeom prst="rect">
              <a:avLst/>
            </a:prstGeom>
          </p:spPr>
        </p:pic>
        <p:sp>
          <p:nvSpPr>
            <p:cNvPr id="91" name="Oval 90">
              <a:extLst>
                <a:ext uri="{FF2B5EF4-FFF2-40B4-BE49-F238E27FC236}">
                  <a16:creationId xmlns:a16="http://schemas.microsoft.com/office/drawing/2014/main" id="{1243184F-3363-4343-94C8-70DA5CBCD4FE}"/>
                </a:ext>
              </a:extLst>
            </p:cNvPr>
            <p:cNvSpPr/>
            <p:nvPr/>
          </p:nvSpPr>
          <p:spPr>
            <a:xfrm>
              <a:off x="6724779" y="1944086"/>
              <a:ext cx="1371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 name="Picture 91">
              <a:extLst>
                <a:ext uri="{FF2B5EF4-FFF2-40B4-BE49-F238E27FC236}">
                  <a16:creationId xmlns:a16="http://schemas.microsoft.com/office/drawing/2014/main" id="{AE46BF60-B85C-4040-9E41-0B8787373383}"/>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7607956" y="2364791"/>
              <a:ext cx="352701" cy="326617"/>
            </a:xfrm>
            <a:prstGeom prst="rect">
              <a:avLst/>
            </a:prstGeom>
          </p:spPr>
        </p:pic>
        <p:pic>
          <p:nvPicPr>
            <p:cNvPr id="93" name="Picture 92">
              <a:extLst>
                <a:ext uri="{FF2B5EF4-FFF2-40B4-BE49-F238E27FC236}">
                  <a16:creationId xmlns:a16="http://schemas.microsoft.com/office/drawing/2014/main" id="{F218C6DA-8385-ED46-B51F-9CF919A4C52C}"/>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7165610" y="1991374"/>
              <a:ext cx="352701" cy="326617"/>
            </a:xfrm>
            <a:prstGeom prst="rect">
              <a:avLst/>
            </a:prstGeom>
          </p:spPr>
        </p:pic>
        <p:pic>
          <p:nvPicPr>
            <p:cNvPr id="94" name="Picture 93">
              <a:extLst>
                <a:ext uri="{FF2B5EF4-FFF2-40B4-BE49-F238E27FC236}">
                  <a16:creationId xmlns:a16="http://schemas.microsoft.com/office/drawing/2014/main" id="{8B37F4B1-1187-A849-88E9-F6F543A0E10E}"/>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7545206" y="2068958"/>
              <a:ext cx="352701" cy="326617"/>
            </a:xfrm>
            <a:prstGeom prst="rect">
              <a:avLst/>
            </a:prstGeom>
          </p:spPr>
        </p:pic>
      </p:grpSp>
      <p:sp>
        <p:nvSpPr>
          <p:cNvPr id="96" name="TextBox 95">
            <a:extLst>
              <a:ext uri="{FF2B5EF4-FFF2-40B4-BE49-F238E27FC236}">
                <a16:creationId xmlns:a16="http://schemas.microsoft.com/office/drawing/2014/main" id="{913D33AA-95B3-2D4B-8006-E2D55A8E4828}"/>
              </a:ext>
            </a:extLst>
          </p:cNvPr>
          <p:cNvSpPr txBox="1"/>
          <p:nvPr/>
        </p:nvSpPr>
        <p:spPr>
          <a:xfrm>
            <a:off x="452256" y="1364776"/>
            <a:ext cx="2345642" cy="3788858"/>
          </a:xfrm>
          <a:prstGeom prst="rect">
            <a:avLst/>
          </a:prstGeom>
          <a:noFill/>
        </p:spPr>
        <p:txBody>
          <a:bodyPr wrap="none" rtlCol="0">
            <a:spAutoFit/>
          </a:bodyPr>
          <a:lstStyle/>
          <a:p>
            <a:pPr algn="ctr">
              <a:lnSpc>
                <a:spcPct val="150000"/>
              </a:lnSpc>
            </a:pPr>
            <a:r>
              <a:rPr lang="en-US" dirty="0"/>
              <a:t>Applied Mathematics</a:t>
            </a:r>
          </a:p>
          <a:p>
            <a:pPr algn="ctr">
              <a:lnSpc>
                <a:spcPct val="150000"/>
              </a:lnSpc>
            </a:pPr>
            <a:r>
              <a:rPr lang="en-US" dirty="0"/>
              <a:t>Software Development</a:t>
            </a:r>
          </a:p>
          <a:p>
            <a:pPr algn="ctr">
              <a:lnSpc>
                <a:spcPct val="150000"/>
              </a:lnSpc>
            </a:pPr>
            <a:r>
              <a:rPr lang="en-US" dirty="0"/>
              <a:t>Probability</a:t>
            </a:r>
          </a:p>
          <a:p>
            <a:pPr algn="ctr">
              <a:lnSpc>
                <a:spcPct val="150000"/>
              </a:lnSpc>
            </a:pPr>
            <a:r>
              <a:rPr lang="en-US" dirty="0"/>
              <a:t>Statistics</a:t>
            </a:r>
          </a:p>
          <a:p>
            <a:pPr algn="ctr">
              <a:lnSpc>
                <a:spcPct val="150000"/>
              </a:lnSpc>
            </a:pPr>
            <a:r>
              <a:rPr lang="en-US" dirty="0"/>
              <a:t>Applied Physics</a:t>
            </a:r>
          </a:p>
          <a:p>
            <a:pPr algn="ctr">
              <a:lnSpc>
                <a:spcPct val="150000"/>
              </a:lnSpc>
            </a:pPr>
            <a:r>
              <a:rPr lang="en-US" dirty="0"/>
              <a:t>Mechanical Testing</a:t>
            </a:r>
          </a:p>
          <a:p>
            <a:pPr algn="ctr">
              <a:lnSpc>
                <a:spcPct val="150000"/>
              </a:lnSpc>
            </a:pPr>
            <a:r>
              <a:rPr lang="en-US" dirty="0"/>
              <a:t>Aerospace Engineering</a:t>
            </a:r>
          </a:p>
          <a:p>
            <a:pPr algn="ctr">
              <a:lnSpc>
                <a:spcPct val="150000"/>
              </a:lnSpc>
            </a:pPr>
            <a:r>
              <a:rPr lang="en-US" dirty="0"/>
              <a:t>Numerical Methods</a:t>
            </a:r>
          </a:p>
          <a:p>
            <a:pPr algn="ctr">
              <a:lnSpc>
                <a:spcPct val="150000"/>
              </a:lnSpc>
            </a:pPr>
            <a:r>
              <a:rPr lang="en-US" dirty="0"/>
              <a:t>Solid Mechanics</a:t>
            </a:r>
          </a:p>
        </p:txBody>
      </p:sp>
      <p:cxnSp>
        <p:nvCxnSpPr>
          <p:cNvPr id="12" name="Straight Connector 11">
            <a:extLst>
              <a:ext uri="{FF2B5EF4-FFF2-40B4-BE49-F238E27FC236}">
                <a16:creationId xmlns:a16="http://schemas.microsoft.com/office/drawing/2014/main" id="{5CD92225-21C9-8141-A23C-D58D20FAF15F}"/>
              </a:ext>
            </a:extLst>
          </p:cNvPr>
          <p:cNvCxnSpPr/>
          <p:nvPr/>
        </p:nvCxnSpPr>
        <p:spPr>
          <a:xfrm>
            <a:off x="3077736" y="869837"/>
            <a:ext cx="0" cy="5988163"/>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E8553F5-0E50-2844-88F0-5A16757E5218}"/>
              </a:ext>
            </a:extLst>
          </p:cNvPr>
          <p:cNvCxnSpPr/>
          <p:nvPr/>
        </p:nvCxnSpPr>
        <p:spPr>
          <a:xfrm>
            <a:off x="7824439" y="853953"/>
            <a:ext cx="0" cy="5988163"/>
          </a:xfrm>
          <a:prstGeom prst="line">
            <a:avLst/>
          </a:prstGeom>
        </p:spPr>
        <p:style>
          <a:lnRef idx="1">
            <a:schemeClr val="accent1"/>
          </a:lnRef>
          <a:fillRef idx="0">
            <a:schemeClr val="accent1"/>
          </a:fillRef>
          <a:effectRef idx="0">
            <a:schemeClr val="accent1"/>
          </a:effectRef>
          <a:fontRef idx="minor">
            <a:schemeClr val="tx1"/>
          </a:fontRef>
        </p:style>
      </p:cxnSp>
      <p:sp>
        <p:nvSpPr>
          <p:cNvPr id="13" name="Slide Number Placeholder 12">
            <a:extLst>
              <a:ext uri="{FF2B5EF4-FFF2-40B4-BE49-F238E27FC236}">
                <a16:creationId xmlns:a16="http://schemas.microsoft.com/office/drawing/2014/main" id="{7AB5993F-9E39-F442-ACFE-27EF206A25D3}"/>
              </a:ext>
            </a:extLst>
          </p:cNvPr>
          <p:cNvSpPr>
            <a:spLocks noGrp="1"/>
          </p:cNvSpPr>
          <p:nvPr>
            <p:ph type="sldNum" sz="quarter" idx="12"/>
          </p:nvPr>
        </p:nvSpPr>
        <p:spPr/>
        <p:txBody>
          <a:bodyPr/>
          <a:lstStyle/>
          <a:p>
            <a:fld id="{1F57BF9A-7B35-9447-9112-EAE7E91B4E99}" type="slidenum">
              <a:rPr lang="en-US" smtClean="0"/>
              <a:t>5</a:t>
            </a:fld>
            <a:endParaRPr lang="en-US"/>
          </a:p>
        </p:txBody>
      </p:sp>
      <p:sp>
        <p:nvSpPr>
          <p:cNvPr id="3" name="Rectangle 2">
            <a:extLst>
              <a:ext uri="{FF2B5EF4-FFF2-40B4-BE49-F238E27FC236}">
                <a16:creationId xmlns:a16="http://schemas.microsoft.com/office/drawing/2014/main" id="{CF410CC2-88D2-0B4F-8D17-61CBC663717B}"/>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spTree>
    <p:extLst>
      <p:ext uri="{BB962C8B-B14F-4D97-AF65-F5344CB8AC3E}">
        <p14:creationId xmlns:p14="http://schemas.microsoft.com/office/powerpoint/2010/main" val="1567798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E94A1-EE4F-EB44-9B76-15EAF16380D5}"/>
              </a:ext>
            </a:extLst>
          </p:cNvPr>
          <p:cNvSpPr>
            <a:spLocks noGrp="1"/>
          </p:cNvSpPr>
          <p:nvPr>
            <p:ph type="title"/>
          </p:nvPr>
        </p:nvSpPr>
        <p:spPr/>
        <p:txBody>
          <a:bodyPr/>
          <a:lstStyle/>
          <a:p>
            <a:pPr algn="ctr"/>
            <a:r>
              <a:rPr lang="en-US" dirty="0"/>
              <a:t>Internships in Our Group</a:t>
            </a:r>
          </a:p>
        </p:txBody>
      </p:sp>
      <p:sp>
        <p:nvSpPr>
          <p:cNvPr id="3" name="Content Placeholder 2">
            <a:extLst>
              <a:ext uri="{FF2B5EF4-FFF2-40B4-BE49-F238E27FC236}">
                <a16:creationId xmlns:a16="http://schemas.microsoft.com/office/drawing/2014/main" id="{241BF6C9-7F96-B445-A0AE-2A48B324ABF5}"/>
              </a:ext>
            </a:extLst>
          </p:cNvPr>
          <p:cNvSpPr>
            <a:spLocks noGrp="1"/>
          </p:cNvSpPr>
          <p:nvPr>
            <p:ph idx="1"/>
          </p:nvPr>
        </p:nvSpPr>
        <p:spPr>
          <a:xfrm>
            <a:off x="838200" y="1085822"/>
            <a:ext cx="10352315" cy="5259561"/>
          </a:xfrm>
        </p:spPr>
        <p:txBody>
          <a:bodyPr vert="horz" lIns="91440" tIns="45720" rIns="91440" bIns="45720" rtlCol="0" anchor="t">
            <a:normAutofit/>
          </a:bodyPr>
          <a:lstStyle/>
          <a:p>
            <a:r>
              <a:rPr lang="en-US" dirty="0"/>
              <a:t>Opportunities available year round (Fall, Spring, Summer terms)</a:t>
            </a:r>
            <a:endParaRPr lang="en-US" b="1" dirty="0"/>
          </a:p>
          <a:p>
            <a:r>
              <a:rPr lang="en-US" dirty="0"/>
              <a:t>Internship benefits:</a:t>
            </a:r>
          </a:p>
          <a:p>
            <a:pPr lvl="1">
              <a:buFont typeface="Courier New" panose="02070309020205020404" pitchFamily="49" charset="0"/>
              <a:buChar char="o"/>
            </a:pPr>
            <a:r>
              <a:rPr lang="en-US" dirty="0"/>
              <a:t>Research experience in a national lab setting; opportunity to potentially (co)author journal/conference publications</a:t>
            </a:r>
          </a:p>
          <a:p>
            <a:pPr lvl="1">
              <a:buFont typeface="Courier New" panose="02070309020205020404" pitchFamily="49" charset="0"/>
              <a:buChar char="o"/>
            </a:pPr>
            <a:r>
              <a:rPr lang="en-US" dirty="0"/>
              <a:t>Exposure to modern software development practices; Contribute to open-source software projects</a:t>
            </a:r>
          </a:p>
          <a:p>
            <a:pPr lvl="1">
              <a:buFont typeface="Courier New" panose="02070309020205020404" pitchFamily="49" charset="0"/>
              <a:buChar char="o"/>
            </a:pPr>
            <a:r>
              <a:rPr lang="en-US" dirty="0"/>
              <a:t>Have an impact; produce work/results of real importance to our group, NASA, and beyond</a:t>
            </a:r>
            <a:endParaRPr lang="en-US" dirty="0">
              <a:cs typeface="Calibri"/>
            </a:endParaRPr>
          </a:p>
          <a:p>
            <a:pPr lvl="1">
              <a:buFont typeface="Courier New" panose="02070309020205020404" pitchFamily="49" charset="0"/>
              <a:buChar char="o"/>
            </a:pPr>
            <a:r>
              <a:rPr lang="en-US" dirty="0"/>
              <a:t>Networking with NASA employees, other interns</a:t>
            </a:r>
          </a:p>
          <a:p>
            <a:r>
              <a:rPr lang="en-US" dirty="0"/>
              <a:t>Contact: Jim Warner, </a:t>
            </a:r>
            <a:r>
              <a:rPr lang="en-US" dirty="0">
                <a:hlinkClick r:id="rId2"/>
              </a:rPr>
              <a:t>james.e.warner@nasa.gov</a:t>
            </a:r>
            <a:endParaRPr lang="en-US" dirty="0"/>
          </a:p>
          <a:p>
            <a:r>
              <a:rPr lang="en-US" dirty="0"/>
              <a:t>NASA-wide internships: </a:t>
            </a:r>
            <a:r>
              <a:rPr lang="en-US" dirty="0">
                <a:hlinkClick r:id="rId3"/>
              </a:rPr>
              <a:t>https://intern.nasa.gov</a:t>
            </a:r>
            <a:endParaRPr lang="en-US" dirty="0"/>
          </a:p>
        </p:txBody>
      </p:sp>
      <p:sp>
        <p:nvSpPr>
          <p:cNvPr id="4" name="Slide Number Placeholder 3">
            <a:extLst>
              <a:ext uri="{FF2B5EF4-FFF2-40B4-BE49-F238E27FC236}">
                <a16:creationId xmlns:a16="http://schemas.microsoft.com/office/drawing/2014/main" id="{86FD44D0-2C9B-0D44-8643-2960708D828E}"/>
              </a:ext>
            </a:extLst>
          </p:cNvPr>
          <p:cNvSpPr>
            <a:spLocks noGrp="1"/>
          </p:cNvSpPr>
          <p:nvPr>
            <p:ph type="sldNum" sz="quarter" idx="12"/>
          </p:nvPr>
        </p:nvSpPr>
        <p:spPr/>
        <p:txBody>
          <a:bodyPr/>
          <a:lstStyle/>
          <a:p>
            <a:fld id="{1F57BF9A-7B35-9447-9112-EAE7E91B4E99}" type="slidenum">
              <a:rPr lang="en-US" smtClean="0"/>
              <a:t>6</a:t>
            </a:fld>
            <a:endParaRPr lang="en-US"/>
          </a:p>
        </p:txBody>
      </p:sp>
    </p:spTree>
    <p:extLst>
      <p:ext uri="{BB962C8B-B14F-4D97-AF65-F5344CB8AC3E}">
        <p14:creationId xmlns:p14="http://schemas.microsoft.com/office/powerpoint/2010/main" val="2164018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C991D47-3926-48A1-8BC1-320FB99AB8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209</TotalTime>
  <Words>488</Words>
  <Application>Microsoft Macintosh PowerPoint</Application>
  <PresentationFormat>Widescreen</PresentationFormat>
  <Paragraphs>92</Paragraphs>
  <Slides>6</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Arial</vt:lpstr>
      <vt:lpstr>Calibri</vt:lpstr>
      <vt:lpstr>Calibri Light</vt:lpstr>
      <vt:lpstr>Courier New</vt:lpstr>
      <vt:lpstr>Times New Roman</vt:lpstr>
      <vt:lpstr>Office Theme</vt:lpstr>
      <vt:lpstr>Custom Design</vt:lpstr>
      <vt:lpstr>Statistics &amp; Data Science at  NASA Langley Research Center</vt:lpstr>
      <vt:lpstr>NASA Langley Research Center</vt:lpstr>
      <vt:lpstr>Calculating NASA Mission Risk</vt:lpstr>
      <vt:lpstr>Certifying a New NASA Spacesuit</vt:lpstr>
      <vt:lpstr>Research Group Overview</vt:lpstr>
      <vt:lpstr>Internships in Our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James E. (LARC-D309)</dc:creator>
  <cp:lastModifiedBy>Warner, James E. (LARC-D309)</cp:lastModifiedBy>
  <cp:revision>27</cp:revision>
  <dcterms:created xsi:type="dcterms:W3CDTF">2020-05-28T21:34:29Z</dcterms:created>
  <dcterms:modified xsi:type="dcterms:W3CDTF">2020-10-20T21:12:28Z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